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6" r:id="rId2"/>
    <p:sldId id="258" r:id="rId3"/>
    <p:sldId id="273" r:id="rId4"/>
    <p:sldId id="269" r:id="rId5"/>
    <p:sldId id="270" r:id="rId6"/>
    <p:sldId id="261" r:id="rId7"/>
    <p:sldId id="275" r:id="rId8"/>
    <p:sldId id="274" r:id="rId9"/>
    <p:sldId id="277" r:id="rId10"/>
    <p:sldId id="352" r:id="rId11"/>
    <p:sldId id="278" r:id="rId12"/>
    <p:sldId id="263" r:id="rId13"/>
    <p:sldId id="264" r:id="rId14"/>
    <p:sldId id="259" r:id="rId15"/>
    <p:sldId id="280" r:id="rId16"/>
    <p:sldId id="356" r:id="rId17"/>
    <p:sldId id="281" r:id="rId18"/>
    <p:sldId id="357" r:id="rId19"/>
    <p:sldId id="354" r:id="rId20"/>
    <p:sldId id="355" r:id="rId21"/>
    <p:sldId id="265" r:id="rId22"/>
    <p:sldId id="300" r:id="rId23"/>
    <p:sldId id="309" r:id="rId24"/>
    <p:sldId id="310" r:id="rId25"/>
    <p:sldId id="346"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4" r:id="rId56"/>
    <p:sldId id="341" r:id="rId57"/>
    <p:sldId id="342" r:id="rId58"/>
    <p:sldId id="343" r:id="rId59"/>
    <p:sldId id="347" r:id="rId60"/>
    <p:sldId id="358" r:id="rId61"/>
    <p:sldId id="348" r:id="rId62"/>
    <p:sldId id="349" r:id="rId63"/>
    <p:sldId id="350" r:id="rId64"/>
    <p:sldId id="301" r:id="rId65"/>
    <p:sldId id="303" r:id="rId66"/>
    <p:sldId id="304" r:id="rId67"/>
    <p:sldId id="308" r:id="rId68"/>
    <p:sldId id="305" r:id="rId69"/>
    <p:sldId id="306" r:id="rId70"/>
    <p:sldId id="307" r:id="rId71"/>
    <p:sldId id="293" r:id="rId72"/>
    <p:sldId id="294" r:id="rId73"/>
    <p:sldId id="295" r:id="rId74"/>
    <p:sldId id="296" r:id="rId75"/>
    <p:sldId id="297" r:id="rId76"/>
    <p:sldId id="298" r:id="rId77"/>
    <p:sldId id="299" r:id="rId78"/>
    <p:sldId id="345"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4777" autoAdjust="0"/>
  </p:normalViewPr>
  <p:slideViewPr>
    <p:cSldViewPr>
      <p:cViewPr varScale="1">
        <p:scale>
          <a:sx n="76" d="100"/>
          <a:sy n="76" d="100"/>
        </p:scale>
        <p:origin x="-384" y="-10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2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notesMaster" Target="notesMasters/notes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9DCDC3-A73F-4A02-BD00-1AC429FD6020}"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7AF48AAE-928D-43E7-9E0E-54130232FFD8}">
      <dgm:prSet phldrT="[Text]"/>
      <dgm:spPr/>
      <dgm:t>
        <a:bodyPr/>
        <a:lstStyle/>
        <a:p>
          <a:r>
            <a:rPr lang="en-US" dirty="0"/>
            <a:t>Academic </a:t>
          </a:r>
          <a:r>
            <a:rPr lang="en-US" dirty="0" smtClean="0"/>
            <a:t>Support: skill building / homework </a:t>
          </a:r>
          <a:endParaRPr lang="en-US" dirty="0"/>
        </a:p>
      </dgm:t>
    </dgm:pt>
    <dgm:pt modelId="{567B93C6-F787-4184-8575-5BFD9D6D5E57}" type="parTrans" cxnId="{997D1E53-0C8E-40A1-8457-8CA2E17D7181}">
      <dgm:prSet/>
      <dgm:spPr/>
      <dgm:t>
        <a:bodyPr/>
        <a:lstStyle/>
        <a:p>
          <a:endParaRPr lang="en-US"/>
        </a:p>
      </dgm:t>
    </dgm:pt>
    <dgm:pt modelId="{758604FF-3BA4-480D-AA30-21B57E8BEAFC}" type="sibTrans" cxnId="{997D1E53-0C8E-40A1-8457-8CA2E17D7181}">
      <dgm:prSet/>
      <dgm:spPr/>
      <dgm:t>
        <a:bodyPr/>
        <a:lstStyle/>
        <a:p>
          <a:endParaRPr lang="en-US"/>
        </a:p>
      </dgm:t>
    </dgm:pt>
    <dgm:pt modelId="{C8F61FD8-6B33-4046-83D9-5CC1154295DB}">
      <dgm:prSet phldrT="[Text]"/>
      <dgm:spPr/>
      <dgm:t>
        <a:bodyPr/>
        <a:lstStyle/>
        <a:p>
          <a:r>
            <a:rPr lang="en-US" dirty="0"/>
            <a:t>CICO</a:t>
          </a:r>
        </a:p>
      </dgm:t>
    </dgm:pt>
    <dgm:pt modelId="{B9D2874E-77BF-4DA9-8C60-766383CBBA92}" type="parTrans" cxnId="{B8E30B48-813E-4393-88B9-572D57841963}">
      <dgm:prSet/>
      <dgm:spPr/>
      <dgm:t>
        <a:bodyPr/>
        <a:lstStyle/>
        <a:p>
          <a:endParaRPr lang="en-US"/>
        </a:p>
      </dgm:t>
    </dgm:pt>
    <dgm:pt modelId="{0DDBE6BC-39E5-40D7-B3AE-7BC3D7287C70}" type="sibTrans" cxnId="{B8E30B48-813E-4393-88B9-572D57841963}">
      <dgm:prSet/>
      <dgm:spPr/>
      <dgm:t>
        <a:bodyPr/>
        <a:lstStyle/>
        <a:p>
          <a:endParaRPr lang="en-US"/>
        </a:p>
      </dgm:t>
    </dgm:pt>
    <dgm:pt modelId="{5F3598C2-2630-4E20-9FFD-7E5B99BF610F}">
      <dgm:prSet phldrT="[Text]"/>
      <dgm:spPr/>
      <dgm:t>
        <a:bodyPr/>
        <a:lstStyle/>
        <a:p>
          <a:r>
            <a:rPr lang="en-US" dirty="0"/>
            <a:t>Additional Check-in </a:t>
          </a:r>
          <a:r>
            <a:rPr lang="en-US" dirty="0" smtClean="0"/>
            <a:t>(</a:t>
          </a:r>
          <a:r>
            <a:rPr lang="en-US" dirty="0"/>
            <a:t>lunch / study hall)</a:t>
          </a:r>
        </a:p>
      </dgm:t>
    </dgm:pt>
    <dgm:pt modelId="{9A956B01-BE9E-4D37-B647-0E62A94BDE7F}" type="parTrans" cxnId="{B34A592E-9E34-47FC-904B-358F125C9C33}">
      <dgm:prSet/>
      <dgm:spPr/>
      <dgm:t>
        <a:bodyPr/>
        <a:lstStyle/>
        <a:p>
          <a:endParaRPr lang="en-US"/>
        </a:p>
      </dgm:t>
    </dgm:pt>
    <dgm:pt modelId="{965810B3-7BC8-40EB-9C11-52A58AE7E87B}" type="sibTrans" cxnId="{B34A592E-9E34-47FC-904B-358F125C9C33}">
      <dgm:prSet/>
      <dgm:spPr/>
      <dgm:t>
        <a:bodyPr/>
        <a:lstStyle/>
        <a:p>
          <a:endParaRPr lang="en-US"/>
        </a:p>
      </dgm:t>
    </dgm:pt>
    <dgm:pt modelId="{BC8D8EBB-0A6B-4548-A8C2-E5E2A1DD9C4B}">
      <dgm:prSet phldrT="[Text]"/>
      <dgm:spPr/>
      <dgm:t>
        <a:bodyPr/>
        <a:lstStyle/>
        <a:p>
          <a:r>
            <a:rPr lang="en-US" dirty="0"/>
            <a:t>Social Emotional Supports </a:t>
          </a:r>
        </a:p>
      </dgm:t>
    </dgm:pt>
    <dgm:pt modelId="{11B63592-4A4C-47C1-8D9C-784195BB2300}" type="parTrans" cxnId="{0F7037D5-9809-4AEB-8F0E-56B10B76761F}">
      <dgm:prSet/>
      <dgm:spPr/>
      <dgm:t>
        <a:bodyPr/>
        <a:lstStyle/>
        <a:p>
          <a:endParaRPr lang="en-US"/>
        </a:p>
      </dgm:t>
    </dgm:pt>
    <dgm:pt modelId="{33398FE3-580E-4801-A43D-A39780756939}" type="sibTrans" cxnId="{0F7037D5-9809-4AEB-8F0E-56B10B76761F}">
      <dgm:prSet/>
      <dgm:spPr/>
      <dgm:t>
        <a:bodyPr/>
        <a:lstStyle/>
        <a:p>
          <a:endParaRPr lang="en-US"/>
        </a:p>
      </dgm:t>
    </dgm:pt>
    <dgm:pt modelId="{8FA1F313-CCCE-4829-8C44-0908B590B468}" type="pres">
      <dgm:prSet presAssocID="{769DCDC3-A73F-4A02-BD00-1AC429FD6020}" presName="Name0" presStyleCnt="0">
        <dgm:presLayoutVars>
          <dgm:dir/>
          <dgm:resizeHandles val="exact"/>
        </dgm:presLayoutVars>
      </dgm:prSet>
      <dgm:spPr/>
      <dgm:t>
        <a:bodyPr/>
        <a:lstStyle/>
        <a:p>
          <a:endParaRPr lang="en-US"/>
        </a:p>
      </dgm:t>
    </dgm:pt>
    <dgm:pt modelId="{AA6CD3EF-9BC7-4B6D-B668-3143CB4718EA}" type="pres">
      <dgm:prSet presAssocID="{7AF48AAE-928D-43E7-9E0E-54130232FFD8}" presName="Name5" presStyleLbl="vennNode1" presStyleIdx="0" presStyleCnt="4">
        <dgm:presLayoutVars>
          <dgm:bulletEnabled val="1"/>
        </dgm:presLayoutVars>
      </dgm:prSet>
      <dgm:spPr/>
      <dgm:t>
        <a:bodyPr/>
        <a:lstStyle/>
        <a:p>
          <a:endParaRPr lang="en-US"/>
        </a:p>
      </dgm:t>
    </dgm:pt>
    <dgm:pt modelId="{20274737-F1BA-4767-A563-23F2701D376F}" type="pres">
      <dgm:prSet presAssocID="{758604FF-3BA4-480D-AA30-21B57E8BEAFC}" presName="space" presStyleCnt="0"/>
      <dgm:spPr/>
    </dgm:pt>
    <dgm:pt modelId="{8397DFEA-7CDA-4477-B3DB-9DA1AD1DC3E7}" type="pres">
      <dgm:prSet presAssocID="{C8F61FD8-6B33-4046-83D9-5CC1154295DB}" presName="Name5" presStyleLbl="vennNode1" presStyleIdx="1" presStyleCnt="4" custLinFactNeighborX="-50704" custLinFactNeighborY="-70">
        <dgm:presLayoutVars>
          <dgm:bulletEnabled val="1"/>
        </dgm:presLayoutVars>
      </dgm:prSet>
      <dgm:spPr/>
      <dgm:t>
        <a:bodyPr/>
        <a:lstStyle/>
        <a:p>
          <a:endParaRPr lang="en-US"/>
        </a:p>
      </dgm:t>
    </dgm:pt>
    <dgm:pt modelId="{6A2CD1F7-C4B6-4C05-B95A-7F6F3E70601B}" type="pres">
      <dgm:prSet presAssocID="{0DDBE6BC-39E5-40D7-B3AE-7BC3D7287C70}" presName="space" presStyleCnt="0"/>
      <dgm:spPr/>
    </dgm:pt>
    <dgm:pt modelId="{9670C7E7-9C0F-4D7E-9459-57262BFF39BE}" type="pres">
      <dgm:prSet presAssocID="{5F3598C2-2630-4E20-9FFD-7E5B99BF610F}" presName="Name5" presStyleLbl="vennNode1" presStyleIdx="2" presStyleCnt="4">
        <dgm:presLayoutVars>
          <dgm:bulletEnabled val="1"/>
        </dgm:presLayoutVars>
      </dgm:prSet>
      <dgm:spPr/>
      <dgm:t>
        <a:bodyPr/>
        <a:lstStyle/>
        <a:p>
          <a:endParaRPr lang="en-US"/>
        </a:p>
      </dgm:t>
    </dgm:pt>
    <dgm:pt modelId="{F5D7231B-411B-4F86-AC3A-930AC911D621}" type="pres">
      <dgm:prSet presAssocID="{965810B3-7BC8-40EB-9C11-52A58AE7E87B}" presName="space" presStyleCnt="0"/>
      <dgm:spPr/>
    </dgm:pt>
    <dgm:pt modelId="{EAFB78FD-9B5E-4609-8B18-71C732BBB5D3}" type="pres">
      <dgm:prSet presAssocID="{BC8D8EBB-0A6B-4548-A8C2-E5E2A1DD9C4B}" presName="Name5" presStyleLbl="vennNode1" presStyleIdx="3" presStyleCnt="4">
        <dgm:presLayoutVars>
          <dgm:bulletEnabled val="1"/>
        </dgm:presLayoutVars>
      </dgm:prSet>
      <dgm:spPr/>
      <dgm:t>
        <a:bodyPr/>
        <a:lstStyle/>
        <a:p>
          <a:endParaRPr lang="en-US"/>
        </a:p>
      </dgm:t>
    </dgm:pt>
  </dgm:ptLst>
  <dgm:cxnLst>
    <dgm:cxn modelId="{0F7037D5-9809-4AEB-8F0E-56B10B76761F}" srcId="{769DCDC3-A73F-4A02-BD00-1AC429FD6020}" destId="{BC8D8EBB-0A6B-4548-A8C2-E5E2A1DD9C4B}" srcOrd="3" destOrd="0" parTransId="{11B63592-4A4C-47C1-8D9C-784195BB2300}" sibTransId="{33398FE3-580E-4801-A43D-A39780756939}"/>
    <dgm:cxn modelId="{B8E30B48-813E-4393-88B9-572D57841963}" srcId="{769DCDC3-A73F-4A02-BD00-1AC429FD6020}" destId="{C8F61FD8-6B33-4046-83D9-5CC1154295DB}" srcOrd="1" destOrd="0" parTransId="{B9D2874E-77BF-4DA9-8C60-766383CBBA92}" sibTransId="{0DDBE6BC-39E5-40D7-B3AE-7BC3D7287C70}"/>
    <dgm:cxn modelId="{04BA9F5C-216F-424F-8D6B-9F77C89A9111}" type="presOf" srcId="{7AF48AAE-928D-43E7-9E0E-54130232FFD8}" destId="{AA6CD3EF-9BC7-4B6D-B668-3143CB4718EA}" srcOrd="0" destOrd="0" presId="urn:microsoft.com/office/officeart/2005/8/layout/venn3"/>
    <dgm:cxn modelId="{6954F4ED-33D1-4C06-B543-C07619EF0AF3}" type="presOf" srcId="{C8F61FD8-6B33-4046-83D9-5CC1154295DB}" destId="{8397DFEA-7CDA-4477-B3DB-9DA1AD1DC3E7}" srcOrd="0" destOrd="0" presId="urn:microsoft.com/office/officeart/2005/8/layout/venn3"/>
    <dgm:cxn modelId="{8181938E-CE04-45E2-AA4F-FB958743067E}" type="presOf" srcId="{5F3598C2-2630-4E20-9FFD-7E5B99BF610F}" destId="{9670C7E7-9C0F-4D7E-9459-57262BFF39BE}" srcOrd="0" destOrd="0" presId="urn:microsoft.com/office/officeart/2005/8/layout/venn3"/>
    <dgm:cxn modelId="{B34A592E-9E34-47FC-904B-358F125C9C33}" srcId="{769DCDC3-A73F-4A02-BD00-1AC429FD6020}" destId="{5F3598C2-2630-4E20-9FFD-7E5B99BF610F}" srcOrd="2" destOrd="0" parTransId="{9A956B01-BE9E-4D37-B647-0E62A94BDE7F}" sibTransId="{965810B3-7BC8-40EB-9C11-52A58AE7E87B}"/>
    <dgm:cxn modelId="{4CBC471B-7D7A-42F7-8842-7F5FD977A033}" type="presOf" srcId="{BC8D8EBB-0A6B-4548-A8C2-E5E2A1DD9C4B}" destId="{EAFB78FD-9B5E-4609-8B18-71C732BBB5D3}" srcOrd="0" destOrd="0" presId="urn:microsoft.com/office/officeart/2005/8/layout/venn3"/>
    <dgm:cxn modelId="{997D1E53-0C8E-40A1-8457-8CA2E17D7181}" srcId="{769DCDC3-A73F-4A02-BD00-1AC429FD6020}" destId="{7AF48AAE-928D-43E7-9E0E-54130232FFD8}" srcOrd="0" destOrd="0" parTransId="{567B93C6-F787-4184-8575-5BFD9D6D5E57}" sibTransId="{758604FF-3BA4-480D-AA30-21B57E8BEAFC}"/>
    <dgm:cxn modelId="{17E71110-D500-4275-A9EA-BE056F6DC92E}" type="presOf" srcId="{769DCDC3-A73F-4A02-BD00-1AC429FD6020}" destId="{8FA1F313-CCCE-4829-8C44-0908B590B468}" srcOrd="0" destOrd="0" presId="urn:microsoft.com/office/officeart/2005/8/layout/venn3"/>
    <dgm:cxn modelId="{51384F37-7915-4AE3-B46C-EFF3CDF41C1D}" type="presParOf" srcId="{8FA1F313-CCCE-4829-8C44-0908B590B468}" destId="{AA6CD3EF-9BC7-4B6D-B668-3143CB4718EA}" srcOrd="0" destOrd="0" presId="urn:microsoft.com/office/officeart/2005/8/layout/venn3"/>
    <dgm:cxn modelId="{451F4D6C-C895-452D-BB8E-027137BF8D57}" type="presParOf" srcId="{8FA1F313-CCCE-4829-8C44-0908B590B468}" destId="{20274737-F1BA-4767-A563-23F2701D376F}" srcOrd="1" destOrd="0" presId="urn:microsoft.com/office/officeart/2005/8/layout/venn3"/>
    <dgm:cxn modelId="{8BE42CF7-2B98-4781-BFFD-B408E6F831F4}" type="presParOf" srcId="{8FA1F313-CCCE-4829-8C44-0908B590B468}" destId="{8397DFEA-7CDA-4477-B3DB-9DA1AD1DC3E7}" srcOrd="2" destOrd="0" presId="urn:microsoft.com/office/officeart/2005/8/layout/venn3"/>
    <dgm:cxn modelId="{15FFEB77-9045-4A39-86F7-EBDA52F537DE}" type="presParOf" srcId="{8FA1F313-CCCE-4829-8C44-0908B590B468}" destId="{6A2CD1F7-C4B6-4C05-B95A-7F6F3E70601B}" srcOrd="3" destOrd="0" presId="urn:microsoft.com/office/officeart/2005/8/layout/venn3"/>
    <dgm:cxn modelId="{D44C80AC-FF54-4D25-B7D9-EB49B43EB6FC}" type="presParOf" srcId="{8FA1F313-CCCE-4829-8C44-0908B590B468}" destId="{9670C7E7-9C0F-4D7E-9459-57262BFF39BE}" srcOrd="4" destOrd="0" presId="urn:microsoft.com/office/officeart/2005/8/layout/venn3"/>
    <dgm:cxn modelId="{182B4C46-AB2C-444B-A31D-BCA60381C1DC}" type="presParOf" srcId="{8FA1F313-CCCE-4829-8C44-0908B590B468}" destId="{F5D7231B-411B-4F86-AC3A-930AC911D621}" srcOrd="5" destOrd="0" presId="urn:microsoft.com/office/officeart/2005/8/layout/venn3"/>
    <dgm:cxn modelId="{3BBF46F1-2CB6-401E-A121-DD41D7464F8B}" type="presParOf" srcId="{8FA1F313-CCCE-4829-8C44-0908B590B468}" destId="{EAFB78FD-9B5E-4609-8B18-71C732BBB5D3}"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9DCDC3-A73F-4A02-BD00-1AC429FD6020}"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7AF48AAE-928D-43E7-9E0E-54130232FFD8}">
      <dgm:prSet phldrT="[Text]"/>
      <dgm:spPr/>
      <dgm:t>
        <a:bodyPr/>
        <a:lstStyle/>
        <a:p>
          <a:r>
            <a:rPr lang="en-US" dirty="0"/>
            <a:t>Academic Support</a:t>
          </a:r>
        </a:p>
      </dgm:t>
    </dgm:pt>
    <dgm:pt modelId="{567B93C6-F787-4184-8575-5BFD9D6D5E57}" type="parTrans" cxnId="{997D1E53-0C8E-40A1-8457-8CA2E17D7181}">
      <dgm:prSet/>
      <dgm:spPr/>
      <dgm:t>
        <a:bodyPr/>
        <a:lstStyle/>
        <a:p>
          <a:endParaRPr lang="en-US"/>
        </a:p>
      </dgm:t>
    </dgm:pt>
    <dgm:pt modelId="{758604FF-3BA4-480D-AA30-21B57E8BEAFC}" type="sibTrans" cxnId="{997D1E53-0C8E-40A1-8457-8CA2E17D7181}">
      <dgm:prSet/>
      <dgm:spPr/>
      <dgm:t>
        <a:bodyPr/>
        <a:lstStyle/>
        <a:p>
          <a:endParaRPr lang="en-US"/>
        </a:p>
      </dgm:t>
    </dgm:pt>
    <dgm:pt modelId="{C8F61FD8-6B33-4046-83D9-5CC1154295DB}">
      <dgm:prSet phldrT="[Text]"/>
      <dgm:spPr/>
      <dgm:t>
        <a:bodyPr/>
        <a:lstStyle/>
        <a:p>
          <a:r>
            <a:rPr lang="en-US" dirty="0"/>
            <a:t>CICO</a:t>
          </a:r>
        </a:p>
      </dgm:t>
    </dgm:pt>
    <dgm:pt modelId="{B9D2874E-77BF-4DA9-8C60-766383CBBA92}" type="parTrans" cxnId="{B8E30B48-813E-4393-88B9-572D57841963}">
      <dgm:prSet/>
      <dgm:spPr/>
      <dgm:t>
        <a:bodyPr/>
        <a:lstStyle/>
        <a:p>
          <a:endParaRPr lang="en-US"/>
        </a:p>
      </dgm:t>
    </dgm:pt>
    <dgm:pt modelId="{0DDBE6BC-39E5-40D7-B3AE-7BC3D7287C70}" type="sibTrans" cxnId="{B8E30B48-813E-4393-88B9-572D57841963}">
      <dgm:prSet/>
      <dgm:spPr/>
      <dgm:t>
        <a:bodyPr/>
        <a:lstStyle/>
        <a:p>
          <a:endParaRPr lang="en-US"/>
        </a:p>
      </dgm:t>
    </dgm:pt>
    <dgm:pt modelId="{5F3598C2-2630-4E20-9FFD-7E5B99BF610F}">
      <dgm:prSet phldrT="[Text]"/>
      <dgm:spPr/>
      <dgm:t>
        <a:bodyPr/>
        <a:lstStyle/>
        <a:p>
          <a:r>
            <a:rPr lang="en-US" dirty="0"/>
            <a:t>Additional Check-in </a:t>
          </a:r>
        </a:p>
      </dgm:t>
    </dgm:pt>
    <dgm:pt modelId="{9A956B01-BE9E-4D37-B647-0E62A94BDE7F}" type="parTrans" cxnId="{B34A592E-9E34-47FC-904B-358F125C9C33}">
      <dgm:prSet/>
      <dgm:spPr/>
      <dgm:t>
        <a:bodyPr/>
        <a:lstStyle/>
        <a:p>
          <a:endParaRPr lang="en-US"/>
        </a:p>
      </dgm:t>
    </dgm:pt>
    <dgm:pt modelId="{965810B3-7BC8-40EB-9C11-52A58AE7E87B}" type="sibTrans" cxnId="{B34A592E-9E34-47FC-904B-358F125C9C33}">
      <dgm:prSet/>
      <dgm:spPr/>
      <dgm:t>
        <a:bodyPr/>
        <a:lstStyle/>
        <a:p>
          <a:endParaRPr lang="en-US"/>
        </a:p>
      </dgm:t>
    </dgm:pt>
    <dgm:pt modelId="{8FA1F313-CCCE-4829-8C44-0908B590B468}" type="pres">
      <dgm:prSet presAssocID="{769DCDC3-A73F-4A02-BD00-1AC429FD6020}" presName="Name0" presStyleCnt="0">
        <dgm:presLayoutVars>
          <dgm:dir/>
          <dgm:resizeHandles val="exact"/>
        </dgm:presLayoutVars>
      </dgm:prSet>
      <dgm:spPr/>
      <dgm:t>
        <a:bodyPr/>
        <a:lstStyle/>
        <a:p>
          <a:endParaRPr lang="en-US"/>
        </a:p>
      </dgm:t>
    </dgm:pt>
    <dgm:pt modelId="{AA6CD3EF-9BC7-4B6D-B668-3143CB4718EA}" type="pres">
      <dgm:prSet presAssocID="{7AF48AAE-928D-43E7-9E0E-54130232FFD8}" presName="Name5" presStyleLbl="vennNode1" presStyleIdx="0" presStyleCnt="3">
        <dgm:presLayoutVars>
          <dgm:bulletEnabled val="1"/>
        </dgm:presLayoutVars>
      </dgm:prSet>
      <dgm:spPr/>
      <dgm:t>
        <a:bodyPr/>
        <a:lstStyle/>
        <a:p>
          <a:endParaRPr lang="en-US"/>
        </a:p>
      </dgm:t>
    </dgm:pt>
    <dgm:pt modelId="{20274737-F1BA-4767-A563-23F2701D376F}" type="pres">
      <dgm:prSet presAssocID="{758604FF-3BA4-480D-AA30-21B57E8BEAFC}" presName="space" presStyleCnt="0"/>
      <dgm:spPr/>
    </dgm:pt>
    <dgm:pt modelId="{8397DFEA-7CDA-4477-B3DB-9DA1AD1DC3E7}" type="pres">
      <dgm:prSet presAssocID="{C8F61FD8-6B33-4046-83D9-5CC1154295DB}" presName="Name5" presStyleLbl="vennNode1" presStyleIdx="1" presStyleCnt="3">
        <dgm:presLayoutVars>
          <dgm:bulletEnabled val="1"/>
        </dgm:presLayoutVars>
      </dgm:prSet>
      <dgm:spPr/>
      <dgm:t>
        <a:bodyPr/>
        <a:lstStyle/>
        <a:p>
          <a:endParaRPr lang="en-US"/>
        </a:p>
      </dgm:t>
    </dgm:pt>
    <dgm:pt modelId="{6A2CD1F7-C4B6-4C05-B95A-7F6F3E70601B}" type="pres">
      <dgm:prSet presAssocID="{0DDBE6BC-39E5-40D7-B3AE-7BC3D7287C70}" presName="space" presStyleCnt="0"/>
      <dgm:spPr/>
    </dgm:pt>
    <dgm:pt modelId="{9670C7E7-9C0F-4D7E-9459-57262BFF39BE}" type="pres">
      <dgm:prSet presAssocID="{5F3598C2-2630-4E20-9FFD-7E5B99BF610F}" presName="Name5" presStyleLbl="vennNode1" presStyleIdx="2" presStyleCnt="3">
        <dgm:presLayoutVars>
          <dgm:bulletEnabled val="1"/>
        </dgm:presLayoutVars>
      </dgm:prSet>
      <dgm:spPr/>
      <dgm:t>
        <a:bodyPr/>
        <a:lstStyle/>
        <a:p>
          <a:endParaRPr lang="en-US"/>
        </a:p>
      </dgm:t>
    </dgm:pt>
  </dgm:ptLst>
  <dgm:cxnLst>
    <dgm:cxn modelId="{3BC34B96-86BC-46CC-8002-7F3A975280BA}" type="presOf" srcId="{C8F61FD8-6B33-4046-83D9-5CC1154295DB}" destId="{8397DFEA-7CDA-4477-B3DB-9DA1AD1DC3E7}" srcOrd="0" destOrd="0" presId="urn:microsoft.com/office/officeart/2005/8/layout/venn3"/>
    <dgm:cxn modelId="{90E095D6-583F-46A8-A062-8B45DCE93BFB}" type="presOf" srcId="{5F3598C2-2630-4E20-9FFD-7E5B99BF610F}" destId="{9670C7E7-9C0F-4D7E-9459-57262BFF39BE}" srcOrd="0" destOrd="0" presId="urn:microsoft.com/office/officeart/2005/8/layout/venn3"/>
    <dgm:cxn modelId="{263E93FF-4640-411C-8C53-E1A30A640F2B}" type="presOf" srcId="{7AF48AAE-928D-43E7-9E0E-54130232FFD8}" destId="{AA6CD3EF-9BC7-4B6D-B668-3143CB4718EA}" srcOrd="0" destOrd="0" presId="urn:microsoft.com/office/officeart/2005/8/layout/venn3"/>
    <dgm:cxn modelId="{B8E30B48-813E-4393-88B9-572D57841963}" srcId="{769DCDC3-A73F-4A02-BD00-1AC429FD6020}" destId="{C8F61FD8-6B33-4046-83D9-5CC1154295DB}" srcOrd="1" destOrd="0" parTransId="{B9D2874E-77BF-4DA9-8C60-766383CBBA92}" sibTransId="{0DDBE6BC-39E5-40D7-B3AE-7BC3D7287C70}"/>
    <dgm:cxn modelId="{F394D94C-A49C-4240-AE49-D3A6DAC2C579}" type="presOf" srcId="{769DCDC3-A73F-4A02-BD00-1AC429FD6020}" destId="{8FA1F313-CCCE-4829-8C44-0908B590B468}" srcOrd="0" destOrd="0" presId="urn:microsoft.com/office/officeart/2005/8/layout/venn3"/>
    <dgm:cxn modelId="{B34A592E-9E34-47FC-904B-358F125C9C33}" srcId="{769DCDC3-A73F-4A02-BD00-1AC429FD6020}" destId="{5F3598C2-2630-4E20-9FFD-7E5B99BF610F}" srcOrd="2" destOrd="0" parTransId="{9A956B01-BE9E-4D37-B647-0E62A94BDE7F}" sibTransId="{965810B3-7BC8-40EB-9C11-52A58AE7E87B}"/>
    <dgm:cxn modelId="{997D1E53-0C8E-40A1-8457-8CA2E17D7181}" srcId="{769DCDC3-A73F-4A02-BD00-1AC429FD6020}" destId="{7AF48AAE-928D-43E7-9E0E-54130232FFD8}" srcOrd="0" destOrd="0" parTransId="{567B93C6-F787-4184-8575-5BFD9D6D5E57}" sibTransId="{758604FF-3BA4-480D-AA30-21B57E8BEAFC}"/>
    <dgm:cxn modelId="{3FEFF866-C7BC-45A7-886D-49A1575B4E4F}" type="presParOf" srcId="{8FA1F313-CCCE-4829-8C44-0908B590B468}" destId="{AA6CD3EF-9BC7-4B6D-B668-3143CB4718EA}" srcOrd="0" destOrd="0" presId="urn:microsoft.com/office/officeart/2005/8/layout/venn3"/>
    <dgm:cxn modelId="{432B80B9-01AC-4D50-A086-88E226BAE8EB}" type="presParOf" srcId="{8FA1F313-CCCE-4829-8C44-0908B590B468}" destId="{20274737-F1BA-4767-A563-23F2701D376F}" srcOrd="1" destOrd="0" presId="urn:microsoft.com/office/officeart/2005/8/layout/venn3"/>
    <dgm:cxn modelId="{1B193A35-7A7C-4C26-B98F-992D1712FF8B}" type="presParOf" srcId="{8FA1F313-CCCE-4829-8C44-0908B590B468}" destId="{8397DFEA-7CDA-4477-B3DB-9DA1AD1DC3E7}" srcOrd="2" destOrd="0" presId="urn:microsoft.com/office/officeart/2005/8/layout/venn3"/>
    <dgm:cxn modelId="{B0FED28F-71DD-4EED-87BA-945A872D690B}" type="presParOf" srcId="{8FA1F313-CCCE-4829-8C44-0908B590B468}" destId="{6A2CD1F7-C4B6-4C05-B95A-7F6F3E70601B}" srcOrd="3" destOrd="0" presId="urn:microsoft.com/office/officeart/2005/8/layout/venn3"/>
    <dgm:cxn modelId="{EDDD2C74-51BE-4A6A-8E75-C7E5404FEE6A}" type="presParOf" srcId="{8FA1F313-CCCE-4829-8C44-0908B590B468}" destId="{9670C7E7-9C0F-4D7E-9459-57262BFF39BE}" srcOrd="4"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9DCDC3-A73F-4A02-BD00-1AC429FD6020}"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7AF48AAE-928D-43E7-9E0E-54130232FFD8}">
      <dgm:prSet phldrT="[Text]"/>
      <dgm:spPr/>
      <dgm:t>
        <a:bodyPr/>
        <a:lstStyle/>
        <a:p>
          <a:r>
            <a:rPr lang="en-US" dirty="0"/>
            <a:t>Academic Support</a:t>
          </a:r>
        </a:p>
      </dgm:t>
    </dgm:pt>
    <dgm:pt modelId="{567B93C6-F787-4184-8575-5BFD9D6D5E57}" type="parTrans" cxnId="{997D1E53-0C8E-40A1-8457-8CA2E17D7181}">
      <dgm:prSet/>
      <dgm:spPr/>
      <dgm:t>
        <a:bodyPr/>
        <a:lstStyle/>
        <a:p>
          <a:endParaRPr lang="en-US"/>
        </a:p>
      </dgm:t>
    </dgm:pt>
    <dgm:pt modelId="{758604FF-3BA4-480D-AA30-21B57E8BEAFC}" type="sibTrans" cxnId="{997D1E53-0C8E-40A1-8457-8CA2E17D7181}">
      <dgm:prSet/>
      <dgm:spPr/>
      <dgm:t>
        <a:bodyPr/>
        <a:lstStyle/>
        <a:p>
          <a:endParaRPr lang="en-US"/>
        </a:p>
      </dgm:t>
    </dgm:pt>
    <dgm:pt modelId="{C8F61FD8-6B33-4046-83D9-5CC1154295DB}">
      <dgm:prSet phldrT="[Text]"/>
      <dgm:spPr/>
      <dgm:t>
        <a:bodyPr/>
        <a:lstStyle/>
        <a:p>
          <a:r>
            <a:rPr lang="en-US" dirty="0"/>
            <a:t>CICO</a:t>
          </a:r>
        </a:p>
      </dgm:t>
    </dgm:pt>
    <dgm:pt modelId="{B9D2874E-77BF-4DA9-8C60-766383CBBA92}" type="parTrans" cxnId="{B8E30B48-813E-4393-88B9-572D57841963}">
      <dgm:prSet/>
      <dgm:spPr/>
      <dgm:t>
        <a:bodyPr/>
        <a:lstStyle/>
        <a:p>
          <a:endParaRPr lang="en-US"/>
        </a:p>
      </dgm:t>
    </dgm:pt>
    <dgm:pt modelId="{0DDBE6BC-39E5-40D7-B3AE-7BC3D7287C70}" type="sibTrans" cxnId="{B8E30B48-813E-4393-88B9-572D57841963}">
      <dgm:prSet/>
      <dgm:spPr/>
      <dgm:t>
        <a:bodyPr/>
        <a:lstStyle/>
        <a:p>
          <a:endParaRPr lang="en-US"/>
        </a:p>
      </dgm:t>
    </dgm:pt>
    <dgm:pt modelId="{8FA1F313-CCCE-4829-8C44-0908B590B468}" type="pres">
      <dgm:prSet presAssocID="{769DCDC3-A73F-4A02-BD00-1AC429FD6020}" presName="Name0" presStyleCnt="0">
        <dgm:presLayoutVars>
          <dgm:dir/>
          <dgm:resizeHandles val="exact"/>
        </dgm:presLayoutVars>
      </dgm:prSet>
      <dgm:spPr/>
      <dgm:t>
        <a:bodyPr/>
        <a:lstStyle/>
        <a:p>
          <a:endParaRPr lang="en-US"/>
        </a:p>
      </dgm:t>
    </dgm:pt>
    <dgm:pt modelId="{AA6CD3EF-9BC7-4B6D-B668-3143CB4718EA}" type="pres">
      <dgm:prSet presAssocID="{7AF48AAE-928D-43E7-9E0E-54130232FFD8}" presName="Name5" presStyleLbl="vennNode1" presStyleIdx="0" presStyleCnt="2">
        <dgm:presLayoutVars>
          <dgm:bulletEnabled val="1"/>
        </dgm:presLayoutVars>
      </dgm:prSet>
      <dgm:spPr/>
      <dgm:t>
        <a:bodyPr/>
        <a:lstStyle/>
        <a:p>
          <a:endParaRPr lang="en-US"/>
        </a:p>
      </dgm:t>
    </dgm:pt>
    <dgm:pt modelId="{20274737-F1BA-4767-A563-23F2701D376F}" type="pres">
      <dgm:prSet presAssocID="{758604FF-3BA4-480D-AA30-21B57E8BEAFC}" presName="space" presStyleCnt="0"/>
      <dgm:spPr/>
    </dgm:pt>
    <dgm:pt modelId="{8397DFEA-7CDA-4477-B3DB-9DA1AD1DC3E7}" type="pres">
      <dgm:prSet presAssocID="{C8F61FD8-6B33-4046-83D9-5CC1154295DB}" presName="Name5" presStyleLbl="vennNode1" presStyleIdx="1" presStyleCnt="2">
        <dgm:presLayoutVars>
          <dgm:bulletEnabled val="1"/>
        </dgm:presLayoutVars>
      </dgm:prSet>
      <dgm:spPr/>
      <dgm:t>
        <a:bodyPr/>
        <a:lstStyle/>
        <a:p>
          <a:endParaRPr lang="en-US"/>
        </a:p>
      </dgm:t>
    </dgm:pt>
  </dgm:ptLst>
  <dgm:cxnLst>
    <dgm:cxn modelId="{02CC9A29-9430-419A-BB6F-F3A63AD8A48B}" type="presOf" srcId="{769DCDC3-A73F-4A02-BD00-1AC429FD6020}" destId="{8FA1F313-CCCE-4829-8C44-0908B590B468}" srcOrd="0" destOrd="0" presId="urn:microsoft.com/office/officeart/2005/8/layout/venn3"/>
    <dgm:cxn modelId="{997D1E53-0C8E-40A1-8457-8CA2E17D7181}" srcId="{769DCDC3-A73F-4A02-BD00-1AC429FD6020}" destId="{7AF48AAE-928D-43E7-9E0E-54130232FFD8}" srcOrd="0" destOrd="0" parTransId="{567B93C6-F787-4184-8575-5BFD9D6D5E57}" sibTransId="{758604FF-3BA4-480D-AA30-21B57E8BEAFC}"/>
    <dgm:cxn modelId="{0D58337A-51B6-465F-A36A-196D9F72DEEE}" type="presOf" srcId="{7AF48AAE-928D-43E7-9E0E-54130232FFD8}" destId="{AA6CD3EF-9BC7-4B6D-B668-3143CB4718EA}" srcOrd="0" destOrd="0" presId="urn:microsoft.com/office/officeart/2005/8/layout/venn3"/>
    <dgm:cxn modelId="{A7FDBDDC-C691-4232-B4FD-FAACAEA6BB13}" type="presOf" srcId="{C8F61FD8-6B33-4046-83D9-5CC1154295DB}" destId="{8397DFEA-7CDA-4477-B3DB-9DA1AD1DC3E7}" srcOrd="0" destOrd="0" presId="urn:microsoft.com/office/officeart/2005/8/layout/venn3"/>
    <dgm:cxn modelId="{B8E30B48-813E-4393-88B9-572D57841963}" srcId="{769DCDC3-A73F-4A02-BD00-1AC429FD6020}" destId="{C8F61FD8-6B33-4046-83D9-5CC1154295DB}" srcOrd="1" destOrd="0" parTransId="{B9D2874E-77BF-4DA9-8C60-766383CBBA92}" sibTransId="{0DDBE6BC-39E5-40D7-B3AE-7BC3D7287C70}"/>
    <dgm:cxn modelId="{E537E746-4B9A-4EE3-80EF-C04BA32CEBF2}" type="presParOf" srcId="{8FA1F313-CCCE-4829-8C44-0908B590B468}" destId="{AA6CD3EF-9BC7-4B6D-B668-3143CB4718EA}" srcOrd="0" destOrd="0" presId="urn:microsoft.com/office/officeart/2005/8/layout/venn3"/>
    <dgm:cxn modelId="{A02FD1D1-406D-455E-B1F1-E65F0433DD8D}" type="presParOf" srcId="{8FA1F313-CCCE-4829-8C44-0908B590B468}" destId="{20274737-F1BA-4767-A563-23F2701D376F}" srcOrd="1" destOrd="0" presId="urn:microsoft.com/office/officeart/2005/8/layout/venn3"/>
    <dgm:cxn modelId="{5E11BED8-B8EE-4376-84B8-8E492A6FF277}" type="presParOf" srcId="{8FA1F313-CCCE-4829-8C44-0908B590B468}" destId="{8397DFEA-7CDA-4477-B3DB-9DA1AD1DC3E7}"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9DCDC3-A73F-4A02-BD00-1AC429FD6020}"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7AF48AAE-928D-43E7-9E0E-54130232FFD8}">
      <dgm:prSet phldrT="[Text]"/>
      <dgm:spPr/>
      <dgm:t>
        <a:bodyPr/>
        <a:lstStyle/>
        <a:p>
          <a:r>
            <a:rPr lang="en-US" dirty="0"/>
            <a:t>Academic Support</a:t>
          </a:r>
        </a:p>
      </dgm:t>
    </dgm:pt>
    <dgm:pt modelId="{567B93C6-F787-4184-8575-5BFD9D6D5E57}" type="parTrans" cxnId="{997D1E53-0C8E-40A1-8457-8CA2E17D7181}">
      <dgm:prSet/>
      <dgm:spPr/>
      <dgm:t>
        <a:bodyPr/>
        <a:lstStyle/>
        <a:p>
          <a:endParaRPr lang="en-US"/>
        </a:p>
      </dgm:t>
    </dgm:pt>
    <dgm:pt modelId="{758604FF-3BA4-480D-AA30-21B57E8BEAFC}" type="sibTrans" cxnId="{997D1E53-0C8E-40A1-8457-8CA2E17D7181}">
      <dgm:prSet/>
      <dgm:spPr/>
      <dgm:t>
        <a:bodyPr/>
        <a:lstStyle/>
        <a:p>
          <a:endParaRPr lang="en-US"/>
        </a:p>
      </dgm:t>
    </dgm:pt>
    <dgm:pt modelId="{8FA1F313-CCCE-4829-8C44-0908B590B468}" type="pres">
      <dgm:prSet presAssocID="{769DCDC3-A73F-4A02-BD00-1AC429FD6020}" presName="Name0" presStyleCnt="0">
        <dgm:presLayoutVars>
          <dgm:dir/>
          <dgm:resizeHandles val="exact"/>
        </dgm:presLayoutVars>
      </dgm:prSet>
      <dgm:spPr/>
      <dgm:t>
        <a:bodyPr/>
        <a:lstStyle/>
        <a:p>
          <a:endParaRPr lang="en-US"/>
        </a:p>
      </dgm:t>
    </dgm:pt>
    <dgm:pt modelId="{AA6CD3EF-9BC7-4B6D-B668-3143CB4718EA}" type="pres">
      <dgm:prSet presAssocID="{7AF48AAE-928D-43E7-9E0E-54130232FFD8}" presName="Name5" presStyleLbl="vennNode1" presStyleIdx="0" presStyleCnt="1">
        <dgm:presLayoutVars>
          <dgm:bulletEnabled val="1"/>
        </dgm:presLayoutVars>
      </dgm:prSet>
      <dgm:spPr/>
      <dgm:t>
        <a:bodyPr/>
        <a:lstStyle/>
        <a:p>
          <a:endParaRPr lang="en-US"/>
        </a:p>
      </dgm:t>
    </dgm:pt>
  </dgm:ptLst>
  <dgm:cxnLst>
    <dgm:cxn modelId="{82B7E07F-0FD6-47CE-9A61-CA422A78F16C}" type="presOf" srcId="{769DCDC3-A73F-4A02-BD00-1AC429FD6020}" destId="{8FA1F313-CCCE-4829-8C44-0908B590B468}" srcOrd="0" destOrd="0" presId="urn:microsoft.com/office/officeart/2005/8/layout/venn3"/>
    <dgm:cxn modelId="{997D1E53-0C8E-40A1-8457-8CA2E17D7181}" srcId="{769DCDC3-A73F-4A02-BD00-1AC429FD6020}" destId="{7AF48AAE-928D-43E7-9E0E-54130232FFD8}" srcOrd="0" destOrd="0" parTransId="{567B93C6-F787-4184-8575-5BFD9D6D5E57}" sibTransId="{758604FF-3BA4-480D-AA30-21B57E8BEAFC}"/>
    <dgm:cxn modelId="{3F4CDC4E-706D-481F-ADE9-E72AB3C1FD57}" type="presOf" srcId="{7AF48AAE-928D-43E7-9E0E-54130232FFD8}" destId="{AA6CD3EF-9BC7-4B6D-B668-3143CB4718EA}" srcOrd="0" destOrd="0" presId="urn:microsoft.com/office/officeart/2005/8/layout/venn3"/>
    <dgm:cxn modelId="{58471189-69D7-48B8-B6B1-B66DC45CCE64}" type="presParOf" srcId="{8FA1F313-CCCE-4829-8C44-0908B590B468}" destId="{AA6CD3EF-9BC7-4B6D-B668-3143CB4718EA}" srcOrd="0" destOrd="0" presId="urn:microsoft.com/office/officeart/2005/8/layout/ven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6ACB6-FEEA-43F1-A33E-4A6927D1C27D}" type="datetimeFigureOut">
              <a:rPr lang="en-US" smtClean="0"/>
              <a:pPr/>
              <a:t>11/11/15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EF8EF7-3A60-480B-A004-CCFAF056DCAD}" type="slidenum">
              <a:rPr lang="en-US" smtClean="0"/>
              <a:pPr/>
              <a:t>‹#›</a:t>
            </a:fld>
            <a:endParaRPr lang="en-US"/>
          </a:p>
        </p:txBody>
      </p:sp>
    </p:spTree>
    <p:extLst>
      <p:ext uri="{BB962C8B-B14F-4D97-AF65-F5344CB8AC3E}">
        <p14:creationId xmlns:p14="http://schemas.microsoft.com/office/powerpoint/2010/main" val="201386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Raise your hand for True</a:t>
            </a:r>
            <a:r>
              <a:rPr lang="en-US" baseline="0" dirty="0" smtClean="0"/>
              <a:t> / False</a:t>
            </a:r>
            <a:endParaRPr lang="en-US"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Specific to high school</a:t>
            </a:r>
          </a:p>
          <a:p>
            <a:endParaRPr lang="en-US" dirty="0" smtClean="0"/>
          </a:p>
          <a:p>
            <a:r>
              <a:rPr lang="en-US" dirty="0" err="1" smtClean="0"/>
              <a:t>CnC</a:t>
            </a:r>
            <a:r>
              <a:rPr lang="en-US" dirty="0" smtClean="0"/>
              <a:t> folks document</a:t>
            </a:r>
            <a:r>
              <a:rPr lang="en-US" baseline="0" dirty="0" smtClean="0"/>
              <a:t> the power of engagement.  Mentoring model revolves around increasing engagement 1 student at a time.  Time and resource intensive.  </a:t>
            </a:r>
          </a:p>
          <a:p>
            <a:pPr>
              <a:buFontTx/>
              <a:buChar char="-"/>
            </a:pPr>
            <a:r>
              <a:rPr lang="en-US" baseline="0" dirty="0" smtClean="0"/>
              <a:t>Have to be able to reach groups of students. </a:t>
            </a:r>
          </a:p>
          <a:p>
            <a:pPr>
              <a:buFontTx/>
              <a:buChar char="-"/>
            </a:pPr>
            <a:r>
              <a:rPr lang="en-US" baseline="0" dirty="0" smtClean="0"/>
              <a:t>Supports should be available via that continuum to address all needs. </a:t>
            </a:r>
            <a:endParaRPr lang="en-US"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of how</a:t>
            </a:r>
            <a:r>
              <a:rPr lang="en-US" baseline="0" dirty="0" smtClean="0"/>
              <a:t> these messages fit into the continuum in a “typical” HS. </a:t>
            </a:r>
            <a:endParaRPr lang="en-US"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a:t>
            </a:r>
            <a:r>
              <a:rPr lang="en-US" baseline="0" dirty="0" smtClean="0"/>
              <a:t> THROUGH EACH LEVEL</a:t>
            </a:r>
          </a:p>
          <a:p>
            <a:endParaRPr lang="en-US" dirty="0" smtClean="0"/>
          </a:p>
          <a:p>
            <a:r>
              <a:rPr lang="en-US" dirty="0" smtClean="0"/>
              <a:t>Students in need of supports have access</a:t>
            </a:r>
            <a:r>
              <a:rPr lang="en-US" baseline="0" dirty="0" smtClean="0"/>
              <a:t> to all supports in a continuum.  Not excluded from X to get into Y.  If it fits needs, they have access.  </a:t>
            </a:r>
          </a:p>
          <a:p>
            <a:endParaRPr lang="en-US" baseline="0" dirty="0" smtClean="0"/>
          </a:p>
          <a:p>
            <a:r>
              <a:rPr lang="en-US" baseline="0" dirty="0" smtClean="0"/>
              <a:t>At HS can’t wait for semester change.  Need mechanism for getting students support as needed:  system. </a:t>
            </a:r>
            <a:endParaRPr lang="en-US"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r>
              <a:rPr lang="en-US" dirty="0" smtClean="0"/>
              <a:t>ON</a:t>
            </a:r>
            <a:r>
              <a:rPr lang="en-US" baseline="0" dirty="0" smtClean="0"/>
              <a:t> the continuum…</a:t>
            </a:r>
          </a:p>
          <a:p>
            <a:r>
              <a:rPr lang="en-US" baseline="0" dirty="0" smtClean="0"/>
              <a:t>Aligning with school retention literature</a:t>
            </a:r>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C542DF81-5191-4AAB-8B0A-A695A5ADB10F}" type="slidenum">
              <a:rPr lang="en-US" smtClean="0"/>
              <a:pPr/>
              <a:t>21</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From</a:t>
            </a:r>
            <a:r>
              <a:rPr lang="en-US" b="1" baseline="0" dirty="0" smtClean="0"/>
              <a:t> Behavior Matrix</a:t>
            </a:r>
            <a:endParaRPr lang="en-US" b="1"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Used Classroom Expectations</a:t>
            </a:r>
            <a:r>
              <a:rPr lang="en-US" b="1" baseline="0" dirty="0" smtClean="0"/>
              <a:t> to create DPR (added info to second area to account for students who might sleep …)</a:t>
            </a:r>
            <a:endParaRPr lang="en-US" b="1"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Using Tracking Tool &amp; MAP</a:t>
            </a:r>
            <a:endParaRPr lang="en-US" b="1"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112"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110871EC-E2A5-4F91-9449-FAD0525BB8D4}" type="slidenum">
              <a:rPr lang="en-US"/>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Timeframe…also can be by recommendation</a:t>
            </a:r>
            <a:r>
              <a:rPr lang="en-US" b="1" baseline="0" dirty="0" smtClean="0"/>
              <a:t> of administration and/or parent</a:t>
            </a:r>
            <a:endParaRPr lang="en-US" b="1"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Explain how teachers complete DPR and give feedback</a:t>
            </a:r>
            <a:endParaRPr lang="en-US" b="1"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r>
              <a:rPr lang="en-US" smtClean="0"/>
              <a:t>Why do we need an intervention that targets high school students at risk? Silly question. </a:t>
            </a:r>
          </a:p>
        </p:txBody>
      </p:sp>
      <p:sp>
        <p:nvSpPr>
          <p:cNvPr id="50180" name="Slide Number Placeholder 3"/>
          <p:cNvSpPr>
            <a:spLocks noGrp="1"/>
          </p:cNvSpPr>
          <p:nvPr>
            <p:ph type="sldNum" sz="quarter" idx="5"/>
          </p:nvPr>
        </p:nvSpPr>
        <p:spPr bwMode="auto">
          <a:noFill/>
          <a:ln>
            <a:miter lim="800000"/>
            <a:headEnd/>
            <a:tailEnd/>
          </a:ln>
        </p:spPr>
        <p:txBody>
          <a:bodyPr/>
          <a:lstStyle/>
          <a:p>
            <a:fld id="{F25288EA-597D-4CA3-8D34-3F35F0BA5F21}" type="slidenum">
              <a:rPr lang="en-US" smtClean="0"/>
              <a:pPr/>
              <a:t>6</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Students</a:t>
            </a:r>
            <a:r>
              <a:rPr lang="en-US" b="1" baseline="0" dirty="0" smtClean="0"/>
              <a:t> met </a:t>
            </a:r>
            <a:r>
              <a:rPr lang="en-US" b="1" baseline="0" dirty="0" err="1" smtClean="0"/>
              <a:t>w/Ryog</a:t>
            </a:r>
            <a:endParaRPr lang="en-US" b="1" baseline="0" dirty="0" smtClean="0"/>
          </a:p>
          <a:p>
            <a:r>
              <a:rPr lang="en-US" b="1" baseline="0" dirty="0" smtClean="0"/>
              <a:t>     </a:t>
            </a:r>
            <a:r>
              <a:rPr lang="en-US" b="1" baseline="0" dirty="0" err="1" smtClean="0"/>
              <a:t>POSItIVEs..Thanks</a:t>
            </a:r>
            <a:r>
              <a:rPr lang="en-US" b="1" baseline="0" dirty="0" smtClean="0"/>
              <a:t> for doing the right thing and helping you stay on track</a:t>
            </a:r>
            <a:endParaRPr lang="en-US" b="1"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Go over this info with students</a:t>
            </a:r>
          </a:p>
          <a:p>
            <a:r>
              <a:rPr lang="en-US" b="1" dirty="0" smtClean="0"/>
              <a:t> 1</a:t>
            </a:r>
            <a:r>
              <a:rPr lang="en-US" b="1" baseline="30000" dirty="0" smtClean="0"/>
              <a:t>st</a:t>
            </a:r>
            <a:r>
              <a:rPr lang="en-US" b="1" dirty="0" smtClean="0"/>
              <a:t> hour teacher</a:t>
            </a:r>
          </a:p>
          <a:p>
            <a:r>
              <a:rPr lang="en-US" b="1" dirty="0" smtClean="0"/>
              <a:t> End of</a:t>
            </a:r>
            <a:r>
              <a:rPr lang="en-US" b="1" baseline="0" dirty="0" smtClean="0"/>
              <a:t> each hour</a:t>
            </a:r>
          </a:p>
          <a:p>
            <a:r>
              <a:rPr lang="en-US" b="1" baseline="0" dirty="0" smtClean="0"/>
              <a:t> 7</a:t>
            </a:r>
            <a:r>
              <a:rPr lang="en-US" b="1" baseline="30000" dirty="0" smtClean="0"/>
              <a:t>th</a:t>
            </a:r>
            <a:r>
              <a:rPr lang="en-US" b="1" baseline="0" dirty="0" smtClean="0"/>
              <a:t> hour</a:t>
            </a:r>
          </a:p>
          <a:p>
            <a:r>
              <a:rPr lang="en-US" b="1" baseline="0" dirty="0" smtClean="0"/>
              <a:t> Self-Serve stations</a:t>
            </a:r>
          </a:p>
          <a:p>
            <a:r>
              <a:rPr lang="en-US" b="1" baseline="0" dirty="0" smtClean="0"/>
              <a:t> Red Box</a:t>
            </a:r>
          </a:p>
          <a:p>
            <a:r>
              <a:rPr lang="en-US" b="1" baseline="0" dirty="0" smtClean="0"/>
              <a:t> Goals (Daily 50/63 points---Weekly 4 of 5 days at 80%---Monthly 16/20 days 80%) </a:t>
            </a:r>
            <a:endParaRPr lang="en-US" b="1"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CICO</a:t>
            </a:r>
            <a:r>
              <a:rPr lang="en-US" b="1" baseline="0" dirty="0" smtClean="0"/>
              <a:t> &amp; SAIG letter of “no consent”</a:t>
            </a:r>
            <a:endParaRPr lang="en-US" b="1"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How</a:t>
            </a:r>
            <a:r>
              <a:rPr lang="en-US" b="1" baseline="0" dirty="0" smtClean="0"/>
              <a:t> the program has evolved…It will keep changing as needed, as more students are added</a:t>
            </a:r>
            <a:endParaRPr lang="en-US" b="1"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Points for each</a:t>
            </a:r>
            <a:r>
              <a:rPr lang="en-US" b="1" baseline="0" dirty="0" smtClean="0"/>
              <a:t> bullet point &amp; each hour</a:t>
            </a:r>
          </a:p>
          <a:p>
            <a:r>
              <a:rPr lang="en-US" b="1" baseline="0" dirty="0" smtClean="0"/>
              <a:t>Box at top to total points</a:t>
            </a:r>
          </a:p>
          <a:p>
            <a:r>
              <a:rPr lang="en-US" b="1" baseline="0" dirty="0" smtClean="0"/>
              <a:t>--added some (sleeping students)</a:t>
            </a:r>
            <a:endParaRPr lang="en-US" b="1"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39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Monthly</a:t>
            </a:r>
            <a:r>
              <a:rPr lang="en-US" b="1" baseline="0" dirty="0" smtClean="0"/>
              <a:t> add to this document…on PBIS website</a:t>
            </a:r>
            <a:endParaRPr lang="en-US" b="1"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40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Considering having data shared with students by 1</a:t>
            </a:r>
            <a:r>
              <a:rPr lang="en-US" b="1" baseline="30000" dirty="0" smtClean="0"/>
              <a:t>st</a:t>
            </a:r>
            <a:r>
              <a:rPr lang="en-US" b="1" dirty="0" smtClean="0"/>
              <a:t> hour</a:t>
            </a:r>
            <a:r>
              <a:rPr lang="en-US" b="1" baseline="0" dirty="0" smtClean="0"/>
              <a:t> teacher so the teacher &amp; student  can see that taking the time / making the effort to participate is really worth it.</a:t>
            </a:r>
          </a:p>
          <a:p>
            <a:endParaRPr lang="en-US" b="1" baseline="0" dirty="0" smtClean="0"/>
          </a:p>
          <a:p>
            <a:r>
              <a:rPr lang="en-US" b="1" baseline="0" dirty="0" smtClean="0"/>
              <a:t>Also, teacher will deliver the </a:t>
            </a:r>
            <a:r>
              <a:rPr lang="en-US" b="1" baseline="0" dirty="0" err="1" smtClean="0"/>
              <a:t>SHLotto</a:t>
            </a:r>
            <a:r>
              <a:rPr lang="en-US" b="1" baseline="0" dirty="0" smtClean="0"/>
              <a:t> card </a:t>
            </a:r>
            <a:r>
              <a:rPr lang="en-US" b="1" baseline="0" dirty="0" err="1" smtClean="0">
                <a:sym typeface="Wingdings"/>
              </a:rPr>
              <a:t></a:t>
            </a:r>
            <a:r>
              <a:rPr lang="en-US" b="1" baseline="0" dirty="0" smtClean="0">
                <a:sym typeface="Wingdings"/>
              </a:rPr>
              <a:t> </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41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112"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C9313738-E924-4C19-B0A5-9716A33E84A2}" type="slidenum">
              <a:rPr lang="en-US"/>
              <a:pPr/>
              <a:t>42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JUST TAKE THEM THROUGH THE PROCESS OF A STUDENT</a:t>
            </a:r>
            <a:r>
              <a:rPr lang="en-US" b="1" baseline="0" dirty="0" smtClean="0"/>
              <a:t> DOING CICO FROM 1</a:t>
            </a:r>
            <a:r>
              <a:rPr lang="en-US" b="1" baseline="30000" dirty="0" smtClean="0"/>
              <a:t>ST</a:t>
            </a:r>
            <a:r>
              <a:rPr lang="en-US" b="1" baseline="0" dirty="0" smtClean="0"/>
              <a:t>-7</a:t>
            </a:r>
            <a:r>
              <a:rPr lang="en-US" b="1" baseline="30000" dirty="0" smtClean="0"/>
              <a:t>TH</a:t>
            </a:r>
            <a:r>
              <a:rPr lang="en-US" b="1" baseline="0" dirty="0" smtClean="0"/>
              <a:t> HOUR</a:t>
            </a:r>
            <a:endParaRPr lang="en-US" b="1"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44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FREE COOKIE</a:t>
            </a:r>
          </a:p>
          <a:p>
            <a:r>
              <a:rPr lang="en-US" b="1" dirty="0" smtClean="0"/>
              <a:t>FREE DRINK</a:t>
            </a:r>
          </a:p>
          <a:p>
            <a:r>
              <a:rPr lang="en-US" b="1" dirty="0" smtClean="0"/>
              <a:t>PAPA JOHN’S ON OUR DAY</a:t>
            </a:r>
          </a:p>
          <a:p>
            <a:r>
              <a:rPr lang="en-US" b="1" dirty="0" smtClean="0"/>
              <a:t>MONTHLY</a:t>
            </a:r>
            <a:r>
              <a:rPr lang="en-US" b="1" baseline="0" dirty="0" smtClean="0"/>
              <a:t> ITEM (COULD BE FOOD ITEM, COULD BE HOLIDAY ITEM, OR SHS ITEM/TICKETS)</a:t>
            </a:r>
          </a:p>
          <a:p>
            <a:r>
              <a:rPr lang="en-US" b="1" baseline="0" dirty="0" smtClean="0"/>
              <a:t>ITEM FROM THE BAS STORE</a:t>
            </a:r>
          </a:p>
          <a:p>
            <a:r>
              <a:rPr lang="en-US" b="1" baseline="0" dirty="0" smtClean="0"/>
              <a:t>EARLY DISMISSAL FOR LUNCH</a:t>
            </a:r>
          </a:p>
          <a:p>
            <a:endParaRPr lang="en-US" b="1" dirty="0" smtClean="0"/>
          </a:p>
        </p:txBody>
      </p:sp>
      <p:sp>
        <p:nvSpPr>
          <p:cNvPr id="4" name="Slide Number Placeholder 3"/>
          <p:cNvSpPr>
            <a:spLocks noGrp="1"/>
          </p:cNvSpPr>
          <p:nvPr>
            <p:ph type="sldNum" sz="quarter" idx="10"/>
          </p:nvPr>
        </p:nvSpPr>
        <p:spPr/>
        <p:txBody>
          <a:bodyPr/>
          <a:lstStyle/>
          <a:p>
            <a:fld id="{1BEF8EF7-3A60-480B-A004-CCFAF056DCAD}" type="slidenum">
              <a:rPr lang="en-US" smtClean="0"/>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Drop out has individual and societal impact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A28E5C-5452-406B-9358-15D201AD8E27}" type="slidenum">
              <a:rPr lang="en-US" smtClean="0"/>
              <a:pPr/>
              <a:t>7</a:t>
            </a:fld>
            <a:endParaRPr lang="en-US"/>
          </a:p>
        </p:txBody>
      </p:sp>
      <p:sp>
        <p:nvSpPr>
          <p:cNvPr id="5" name="Date Placeholder 4"/>
          <p:cNvSpPr>
            <a:spLocks noGrp="1"/>
          </p:cNvSpPr>
          <p:nvPr>
            <p:ph type="dt" idx="11"/>
          </p:nvPr>
        </p:nvSpPr>
        <p:spPr/>
        <p:txBody>
          <a:bodyPr/>
          <a:lstStyle/>
          <a:p>
            <a:r>
              <a:rPr lang="en-US" smtClean="0"/>
              <a:t>5/21/2009</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COULD</a:t>
            </a:r>
            <a:r>
              <a:rPr lang="en-US" b="1" baseline="0" dirty="0" smtClean="0"/>
              <a:t> BE BETWEEN 100-200 STUDENTS</a:t>
            </a:r>
          </a:p>
          <a:p>
            <a:r>
              <a:rPr lang="en-US" b="1" baseline="0" dirty="0" smtClean="0"/>
              <a:t>*CAN’T LOOK AT THIS AS OUR “TRIAL” YEAR…WE NEED TO REALLY DO THIS…</a:t>
            </a:r>
            <a:endParaRPr lang="en-US" b="1"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48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Academic skills are immediate access skills, how to survive high school skills:</a:t>
            </a:r>
          </a:p>
          <a:p>
            <a:r>
              <a:rPr lang="en-US" dirty="0" smtClean="0"/>
              <a:t>skills that allow access to academic tasks, assignment completion, if you know when an assignment is due more likely to hand it in, if you can get assistance with homework completion more likely to complete it.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long term acquisition skills: students waiting for an appreciable difference in their reading ability will be waiting  a long time. The academic skills and support should be sufficient to increase student engagement in academic tasks (decrease punishers, access to natural </a:t>
            </a:r>
            <a:r>
              <a:rPr lang="en-US" dirty="0" err="1" smtClean="0"/>
              <a:t>reinforcers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62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pPr eaLnBrk="1" hangingPunct="1">
              <a:spcBef>
                <a:spcPct val="0"/>
              </a:spcBef>
            </a:pPr>
            <a:endParaRPr lang="en-US" smtClean="0"/>
          </a:p>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a:lstStyle/>
          <a:p>
            <a:fld id="{8891EC73-6A1F-46D5-9E5E-DD17396B4481}" type="slidenum">
              <a:rPr lang="en-US" smtClean="0"/>
              <a:pPr/>
              <a:t>66</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r>
              <a:rPr lang="en-US" smtClean="0"/>
              <a:t>Modify this slide for SOPBS</a:t>
            </a:r>
          </a:p>
        </p:txBody>
      </p:sp>
      <p:sp>
        <p:nvSpPr>
          <p:cNvPr id="63492" name="Slide Number Placeholder 3"/>
          <p:cNvSpPr>
            <a:spLocks noGrp="1"/>
          </p:cNvSpPr>
          <p:nvPr>
            <p:ph type="sldNum" sz="quarter" idx="5"/>
          </p:nvPr>
        </p:nvSpPr>
        <p:spPr bwMode="auto">
          <a:noFill/>
          <a:ln>
            <a:miter lim="800000"/>
            <a:headEnd/>
            <a:tailEnd/>
          </a:ln>
        </p:spPr>
        <p:txBody>
          <a:bodyPr/>
          <a:lstStyle/>
          <a:p>
            <a:fld id="{6610D4A8-91F8-4595-B59B-FDAB84864CE1}" type="slidenum">
              <a:rPr lang="en-US" smtClean="0"/>
              <a:pPr/>
              <a:t>68</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endParaRPr 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DC618274-B29A-4476-923A-E820BF1878CA}" type="slidenum">
              <a:rPr lang="en-US" smtClean="0"/>
              <a:pPr/>
              <a:t>71</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CICO Embedded in HS-BEP class</a:t>
            </a:r>
          </a:p>
          <a:p>
            <a:pPr eaLnBrk="1" hangingPunct="1"/>
            <a:r>
              <a:rPr lang="en-US" dirty="0" smtClean="0"/>
              <a:t>Routines in HS-BEP mimic CICO cycle:</a:t>
            </a:r>
          </a:p>
          <a:p>
            <a:pPr lvl="1" eaLnBrk="1" hangingPunct="1"/>
            <a:r>
              <a:rPr lang="en-US" dirty="0" smtClean="0"/>
              <a:t>Individual check-ins with teacher during each class</a:t>
            </a:r>
          </a:p>
          <a:p>
            <a:pPr lvl="1" eaLnBrk="1" hangingPunct="1"/>
            <a:r>
              <a:rPr lang="en-US" dirty="0" smtClean="0"/>
              <a:t>Review of student goals</a:t>
            </a:r>
          </a:p>
          <a:p>
            <a:pPr lvl="1" eaLnBrk="1" hangingPunct="1"/>
            <a:r>
              <a:rPr lang="en-US" dirty="0" smtClean="0"/>
              <a:t>Adult follow-up on academic tasks</a:t>
            </a:r>
          </a:p>
          <a:p>
            <a:pPr lvl="1" eaLnBrk="1" hangingPunct="1"/>
            <a:r>
              <a:rPr lang="en-US" dirty="0" smtClean="0"/>
              <a:t>Frequent updates sent home </a:t>
            </a:r>
          </a:p>
          <a:p>
            <a:endParaRPr lang="en-US"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73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endParaRPr lang="en-US" smtClean="0"/>
          </a:p>
        </p:txBody>
      </p:sp>
      <p:sp>
        <p:nvSpPr>
          <p:cNvPr id="65540" name="Slide Number Placeholder 3"/>
          <p:cNvSpPr>
            <a:spLocks noGrp="1"/>
          </p:cNvSpPr>
          <p:nvPr>
            <p:ph type="sldNum" sz="quarter" idx="5"/>
          </p:nvPr>
        </p:nvSpPr>
        <p:spPr bwMode="auto">
          <a:noFill/>
          <a:ln>
            <a:miter lim="800000"/>
            <a:headEnd/>
            <a:tailEnd/>
          </a:ln>
        </p:spPr>
        <p:txBody>
          <a:bodyPr/>
          <a:lstStyle/>
          <a:p>
            <a:fld id="{EA2EC715-CF10-412E-949B-26AE4D39BC9A}" type="slidenum">
              <a:rPr lang="en-US" smtClean="0"/>
              <a:pPr/>
              <a:t>75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will present on predictors of DO later, as </a:t>
            </a:r>
            <a:r>
              <a:rPr lang="en-US" baseline="0" dirty="0" err="1" smtClean="0"/>
              <a:t>foreshodow</a:t>
            </a:r>
            <a:r>
              <a:rPr lang="en-US" baseline="0" dirty="0" smtClean="0"/>
              <a:t>, </a:t>
            </a:r>
            <a:r>
              <a:rPr lang="en-US" dirty="0" err="1" smtClean="0"/>
              <a:t>PB</a:t>
            </a:r>
            <a:r>
              <a:rPr lang="en-US" dirty="0" smtClean="0"/>
              <a:t> related</a:t>
            </a:r>
            <a:r>
              <a:rPr lang="en-US" baseline="0" dirty="0" smtClean="0"/>
              <a:t> to a strong predictor of dropout, academic failure.</a:t>
            </a:r>
          </a:p>
        </p:txBody>
      </p:sp>
      <p:sp>
        <p:nvSpPr>
          <p:cNvPr id="4" name="Slide Number Placeholder 3"/>
          <p:cNvSpPr>
            <a:spLocks noGrp="1"/>
          </p:cNvSpPr>
          <p:nvPr>
            <p:ph type="sldNum" sz="quarter" idx="10"/>
          </p:nvPr>
        </p:nvSpPr>
        <p:spPr/>
        <p:txBody>
          <a:bodyPr/>
          <a:lstStyle/>
          <a:p>
            <a:fld id="{CDA28E5C-5452-406B-9358-15D201AD8E27}" type="slidenum">
              <a:rPr lang="en-US" smtClean="0"/>
              <a:pPr/>
              <a:t>8</a:t>
            </a:fld>
            <a:endParaRPr lang="en-US"/>
          </a:p>
        </p:txBody>
      </p:sp>
      <p:sp>
        <p:nvSpPr>
          <p:cNvPr id="5" name="Date Placeholder 4"/>
          <p:cNvSpPr>
            <a:spLocks noGrp="1"/>
          </p:cNvSpPr>
          <p:nvPr>
            <p:ph type="dt" idx="11"/>
          </p:nvPr>
        </p:nvSpPr>
        <p:spPr/>
        <p:txBody>
          <a:bodyPr/>
          <a:lstStyle/>
          <a:p>
            <a:r>
              <a:rPr lang="en-US" smtClean="0"/>
              <a:t>5/21/2009</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GP</a:t>
            </a:r>
            <a:r>
              <a:rPr lang="en-US" baseline="0" dirty="0" smtClean="0"/>
              <a:t> students take 7 classes = 50 minute class periods M, T, </a:t>
            </a:r>
            <a:r>
              <a:rPr lang="en-US" baseline="0" dirty="0" err="1" smtClean="0"/>
              <a:t>Th</a:t>
            </a:r>
            <a:r>
              <a:rPr lang="en-US" baseline="0" dirty="0" smtClean="0"/>
              <a:t>, F,</a:t>
            </a:r>
          </a:p>
          <a:p>
            <a:r>
              <a:rPr lang="en-US" baseline="0" dirty="0" smtClean="0"/>
              <a:t>W = 42 minute periods </a:t>
            </a:r>
            <a:endParaRPr lang="en-US" dirty="0"/>
          </a:p>
        </p:txBody>
      </p:sp>
      <p:sp>
        <p:nvSpPr>
          <p:cNvPr id="4" name="Slide Number Placeholder 3"/>
          <p:cNvSpPr>
            <a:spLocks noGrp="1"/>
          </p:cNvSpPr>
          <p:nvPr>
            <p:ph type="sldNum" sz="quarter" idx="10"/>
          </p:nvPr>
        </p:nvSpPr>
        <p:spPr/>
        <p:txBody>
          <a:bodyPr/>
          <a:lstStyle/>
          <a:p>
            <a:fld id="{2223EB44-5D55-4A5E-9829-41662C52B95E}"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Big messages from lit review,</a:t>
            </a:r>
            <a:r>
              <a:rPr lang="en-US" baseline="0" dirty="0" smtClean="0"/>
              <a:t> note how align with PBIS and how they implicitly and explicitly address the academic social connection</a:t>
            </a:r>
            <a:endParaRPr lang="en-US"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r>
              <a:rPr lang="en-US" smtClean="0"/>
              <a:t>Not all empirically tested – suggestions that are in alignment with why students drop out of school. </a:t>
            </a:r>
          </a:p>
        </p:txBody>
      </p:sp>
      <p:sp>
        <p:nvSpPr>
          <p:cNvPr id="52228" name="Slide Number Placeholder 3"/>
          <p:cNvSpPr>
            <a:spLocks noGrp="1"/>
          </p:cNvSpPr>
          <p:nvPr>
            <p:ph type="sldNum" sz="quarter" idx="5"/>
          </p:nvPr>
        </p:nvSpPr>
        <p:spPr bwMode="auto">
          <a:noFill/>
          <a:ln>
            <a:miter lim="800000"/>
            <a:headEnd/>
            <a:tailEnd/>
          </a:ln>
        </p:spPr>
        <p:txBody>
          <a:bodyPr/>
          <a:lstStyle/>
          <a:p>
            <a:fld id="{3D14A65B-F2FA-4C46-AF5F-C01DBE1B078A}" type="slidenum">
              <a:rPr lang="en-US" smtClean="0"/>
              <a:pPr/>
              <a:t>12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Pull out Secondary level supports</a:t>
            </a:r>
            <a:endParaRPr lang="en-US"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general, these</a:t>
            </a:r>
            <a:r>
              <a:rPr lang="en-US" baseline="0" dirty="0" smtClean="0"/>
              <a:t> are basic characteristics of secondary supports</a:t>
            </a:r>
          </a:p>
          <a:p>
            <a:endParaRPr lang="en-US" baseline="0" dirty="0" smtClean="0"/>
          </a:p>
          <a:p>
            <a:r>
              <a:rPr lang="en-US" baseline="0" dirty="0" smtClean="0"/>
              <a:t>??  What do we really care about in HS?  In 1 word?</a:t>
            </a:r>
          </a:p>
          <a:p>
            <a:endParaRPr lang="en-US" baseline="0" dirty="0" smtClean="0"/>
          </a:p>
          <a:p>
            <a:r>
              <a:rPr lang="en-US" baseline="0" dirty="0" smtClean="0"/>
              <a:t>: Graduation!  Supports should be geared toward graduation. </a:t>
            </a:r>
            <a:endParaRPr lang="en-US" dirty="0"/>
          </a:p>
        </p:txBody>
      </p:sp>
      <p:sp>
        <p:nvSpPr>
          <p:cNvPr id="4" name="Slide Number Placeholder 3"/>
          <p:cNvSpPr>
            <a:spLocks noGrp="1"/>
          </p:cNvSpPr>
          <p:nvPr>
            <p:ph type="sldNum" sz="quarter" idx="10"/>
          </p:nvPr>
        </p:nvSpPr>
        <p:spPr/>
        <p:txBody>
          <a:bodyPr/>
          <a:lstStyle/>
          <a:p>
            <a:fld id="{1BEF8EF7-3A60-480B-A004-CCFAF056DCAD}"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ACDDF88-B373-40C5-A89E-5A20095183EB}" type="datetimeFigureOut">
              <a:rPr lang="en-US" smtClean="0"/>
              <a:pPr/>
              <a:t>11/11/15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8371134-89F3-4B81-8419-A1B43D7EC7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CDDF88-B373-40C5-A89E-5A20095183EB}" type="datetimeFigureOut">
              <a:rPr lang="en-US" smtClean="0"/>
              <a:pPr/>
              <a:t>11/11/15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71134-89F3-4B81-8419-A1B43D7EC7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CDDF88-B373-40C5-A89E-5A20095183EB}" type="datetimeFigureOut">
              <a:rPr lang="en-US" smtClean="0"/>
              <a:pPr/>
              <a:t>11/11/15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71134-89F3-4B81-8419-A1B43D7EC7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ACDDF88-B373-40C5-A89E-5A20095183EB}" type="datetimeFigureOut">
              <a:rPr lang="en-US" smtClean="0"/>
              <a:pPr/>
              <a:t>11/11/15</a:t>
            </a:fld>
            <a:endParaRPr lang="en-US"/>
          </a:p>
        </p:txBody>
      </p:sp>
      <p:sp>
        <p:nvSpPr>
          <p:cNvPr id="9" name="Slide Number Placeholder 8"/>
          <p:cNvSpPr>
            <a:spLocks noGrp="1"/>
          </p:cNvSpPr>
          <p:nvPr>
            <p:ph type="sldNum" sz="quarter" idx="15"/>
          </p:nvPr>
        </p:nvSpPr>
        <p:spPr/>
        <p:txBody>
          <a:bodyPr rtlCol="0"/>
          <a:lstStyle/>
          <a:p>
            <a:fld id="{78371134-89F3-4B81-8419-A1B43D7EC796}"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ACDDF88-B373-40C5-A89E-5A20095183EB}" type="datetimeFigureOut">
              <a:rPr lang="en-US" smtClean="0"/>
              <a:pPr/>
              <a:t>11/11/15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8371134-89F3-4B81-8419-A1B43D7EC79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ACDDF88-B373-40C5-A89E-5A20095183EB}" type="datetimeFigureOut">
              <a:rPr lang="en-US" smtClean="0"/>
              <a:pPr/>
              <a:t>11/11/15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71134-89F3-4B81-8419-A1B43D7EC796}"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ACDDF88-B373-40C5-A89E-5A20095183EB}" type="datetimeFigureOut">
              <a:rPr lang="en-US" smtClean="0"/>
              <a:pPr/>
              <a:t>11/11/15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371134-89F3-4B81-8419-A1B43D7EC796}"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ACDDF88-B373-40C5-A89E-5A20095183EB}" type="datetimeFigureOut">
              <a:rPr lang="en-US" smtClean="0"/>
              <a:pPr/>
              <a:t>11/11/15</a:t>
            </a:fld>
            <a:endParaRPr lang="en-US"/>
          </a:p>
        </p:txBody>
      </p:sp>
      <p:sp>
        <p:nvSpPr>
          <p:cNvPr id="7" name="Slide Number Placeholder 6"/>
          <p:cNvSpPr>
            <a:spLocks noGrp="1"/>
          </p:cNvSpPr>
          <p:nvPr>
            <p:ph type="sldNum" sz="quarter" idx="11"/>
          </p:nvPr>
        </p:nvSpPr>
        <p:spPr/>
        <p:txBody>
          <a:bodyPr rtlCol="0"/>
          <a:lstStyle/>
          <a:p>
            <a:fld id="{78371134-89F3-4B81-8419-A1B43D7EC796}"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DDF88-B373-40C5-A89E-5A20095183EB}" type="datetimeFigureOut">
              <a:rPr lang="en-US" smtClean="0"/>
              <a:pPr/>
              <a:t>11/11/15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371134-89F3-4B81-8419-A1B43D7EC7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ACDDF88-B373-40C5-A89E-5A20095183EB}" type="datetimeFigureOut">
              <a:rPr lang="en-US" smtClean="0"/>
              <a:pPr/>
              <a:t>11/11/15</a:t>
            </a:fld>
            <a:endParaRPr lang="en-US"/>
          </a:p>
        </p:txBody>
      </p:sp>
      <p:sp>
        <p:nvSpPr>
          <p:cNvPr id="22" name="Slide Number Placeholder 21"/>
          <p:cNvSpPr>
            <a:spLocks noGrp="1"/>
          </p:cNvSpPr>
          <p:nvPr>
            <p:ph type="sldNum" sz="quarter" idx="15"/>
          </p:nvPr>
        </p:nvSpPr>
        <p:spPr/>
        <p:txBody>
          <a:bodyPr rtlCol="0"/>
          <a:lstStyle/>
          <a:p>
            <a:fld id="{78371134-89F3-4B81-8419-A1B43D7EC796}"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ACDDF88-B373-40C5-A89E-5A20095183EB}" type="datetimeFigureOut">
              <a:rPr lang="en-US" smtClean="0"/>
              <a:pPr/>
              <a:t>11/11/15</a:t>
            </a:fld>
            <a:endParaRPr lang="en-US"/>
          </a:p>
        </p:txBody>
      </p:sp>
      <p:sp>
        <p:nvSpPr>
          <p:cNvPr id="18" name="Slide Number Placeholder 17"/>
          <p:cNvSpPr>
            <a:spLocks noGrp="1"/>
          </p:cNvSpPr>
          <p:nvPr>
            <p:ph type="sldNum" sz="quarter" idx="11"/>
          </p:nvPr>
        </p:nvSpPr>
        <p:spPr/>
        <p:txBody>
          <a:bodyPr rtlCol="0"/>
          <a:lstStyle/>
          <a:p>
            <a:fld id="{78371134-89F3-4B81-8419-A1B43D7EC796}"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ACDDF88-B373-40C5-A89E-5A20095183EB}" type="datetimeFigureOut">
              <a:rPr lang="en-US" smtClean="0"/>
              <a:pPr/>
              <a:t>11/11/15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8371134-89F3-4B81-8419-A1B43D7EC7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1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mitch@springfield.k12.il.us"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9" Type="http://schemas.openxmlformats.org/officeDocument/2006/relationships/diagramQuickStyle" Target="../diagrams/quickStyle2.xml"/><Relationship Id="rId20" Type="http://schemas.openxmlformats.org/officeDocument/2006/relationships/diagramColors" Target="../diagrams/colors4.xml"/><Relationship Id="rId21" Type="http://schemas.microsoft.com/office/2007/relationships/diagramDrawing" Target="../diagrams/drawing4.xml"/><Relationship Id="rId10" Type="http://schemas.openxmlformats.org/officeDocument/2006/relationships/diagramColors" Target="../diagrams/colors2.xml"/><Relationship Id="rId11" Type="http://schemas.microsoft.com/office/2007/relationships/diagramDrawing" Target="../diagrams/drawing2.xml"/><Relationship Id="rId12" Type="http://schemas.openxmlformats.org/officeDocument/2006/relationships/diagramData" Target="../diagrams/data3.xml"/><Relationship Id="rId13" Type="http://schemas.openxmlformats.org/officeDocument/2006/relationships/diagramLayout" Target="../diagrams/layout3.xml"/><Relationship Id="rId14" Type="http://schemas.openxmlformats.org/officeDocument/2006/relationships/diagramQuickStyle" Target="../diagrams/quickStyle3.xml"/><Relationship Id="rId15" Type="http://schemas.openxmlformats.org/officeDocument/2006/relationships/diagramColors" Target="../diagrams/colors3.xml"/><Relationship Id="rId16" Type="http://schemas.microsoft.com/office/2007/relationships/diagramDrawing" Target="../diagrams/drawing3.xml"/><Relationship Id="rId17" Type="http://schemas.openxmlformats.org/officeDocument/2006/relationships/diagramData" Target="../diagrams/data4.xml"/><Relationship Id="rId18" Type="http://schemas.openxmlformats.org/officeDocument/2006/relationships/diagramLayout" Target="../diagrams/layout4.xml"/><Relationship Id="rId19" Type="http://schemas.openxmlformats.org/officeDocument/2006/relationships/diagramQuickStyle" Target="../diagrams/quickStyle4.xml"/><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swainbr@uoregon.edu" TargetMode="External"/><Relationship Id="rId3" Type="http://schemas.openxmlformats.org/officeDocument/2006/relationships/hyperlink" Target="mailto:emitch@springfield.k12.il.us"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mitch@springfield.k12.il.u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304800"/>
            <a:ext cx="6172200" cy="2503962"/>
          </a:xfrm>
        </p:spPr>
        <p:txBody>
          <a:bodyPr>
            <a:normAutofit/>
          </a:bodyPr>
          <a:lstStyle/>
          <a:p>
            <a:r>
              <a:rPr lang="en-US" dirty="0" smtClean="0"/>
              <a:t>Secondary Level Interventions at High School: Walking the Continuum</a:t>
            </a:r>
            <a:endParaRPr lang="en-US" dirty="0"/>
          </a:p>
        </p:txBody>
      </p:sp>
      <p:sp>
        <p:nvSpPr>
          <p:cNvPr id="3" name="Subtitle 2"/>
          <p:cNvSpPr>
            <a:spLocks noGrp="1"/>
          </p:cNvSpPr>
          <p:nvPr>
            <p:ph type="subTitle" idx="1"/>
          </p:nvPr>
        </p:nvSpPr>
        <p:spPr>
          <a:xfrm>
            <a:off x="2286000" y="4572000"/>
            <a:ext cx="6172200" cy="1802922"/>
          </a:xfrm>
        </p:spPr>
        <p:txBody>
          <a:bodyPr>
            <a:normAutofit/>
          </a:bodyPr>
          <a:lstStyle/>
          <a:p>
            <a:r>
              <a:rPr lang="en-US" dirty="0" smtClean="0"/>
              <a:t>Jessica Swain-Bradway, Ph.D. </a:t>
            </a:r>
          </a:p>
          <a:p>
            <a:r>
              <a:rPr lang="en-US" dirty="0" smtClean="0"/>
              <a:t>University of Oregon</a:t>
            </a:r>
          </a:p>
          <a:p>
            <a:endParaRPr lang="en-US" dirty="0" smtClean="0"/>
          </a:p>
          <a:p>
            <a:r>
              <a:rPr lang="en-US" dirty="0" smtClean="0"/>
              <a:t>Elizabeth Mitchell, </a:t>
            </a:r>
          </a:p>
          <a:p>
            <a:r>
              <a:rPr lang="en-US" dirty="0" smtClean="0"/>
              <a:t>Springfield High School</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Shaking Hands Clip Art"/>
          <p:cNvPicPr>
            <a:picLocks noChangeAspect="1" noChangeArrowheads="1"/>
          </p:cNvPicPr>
          <p:nvPr/>
        </p:nvPicPr>
        <p:blipFill>
          <a:blip r:embed="rId2" cstate="print"/>
          <a:srcRect/>
          <a:stretch>
            <a:fillRect/>
          </a:stretch>
        </p:blipFill>
        <p:spPr bwMode="auto">
          <a:xfrm>
            <a:off x="12614275" y="-26046113"/>
            <a:ext cx="2857500" cy="1466850"/>
          </a:xfrm>
          <a:prstGeom prst="rect">
            <a:avLst/>
          </a:prstGeom>
          <a:noFill/>
        </p:spPr>
      </p:pic>
      <p:pic>
        <p:nvPicPr>
          <p:cNvPr id="1028" name="Picture 4" descr="Shaking Hands Clip Art"/>
          <p:cNvPicPr>
            <a:picLocks noChangeAspect="1" noChangeArrowheads="1"/>
          </p:cNvPicPr>
          <p:nvPr/>
        </p:nvPicPr>
        <p:blipFill>
          <a:blip r:embed="rId2" cstate="print"/>
          <a:srcRect/>
          <a:stretch>
            <a:fillRect/>
          </a:stretch>
        </p:blipFill>
        <p:spPr bwMode="auto">
          <a:xfrm>
            <a:off x="12614275" y="-26046113"/>
            <a:ext cx="2857500" cy="1466850"/>
          </a:xfrm>
          <a:prstGeom prst="rect">
            <a:avLst/>
          </a:prstGeom>
          <a:noFill/>
        </p:spPr>
      </p:pic>
      <p:pic>
        <p:nvPicPr>
          <p:cNvPr id="1030" name="Picture 6" descr="http://media.bigoo.ws/content/gif/faces/faces_124.gif"/>
          <p:cNvPicPr>
            <a:picLocks noChangeAspect="1" noChangeArrowheads="1" noCrop="1"/>
          </p:cNvPicPr>
          <p:nvPr/>
        </p:nvPicPr>
        <p:blipFill>
          <a:blip r:embed="rId3" cstate="print"/>
          <a:srcRect/>
          <a:stretch>
            <a:fillRect/>
          </a:stretch>
        </p:blipFill>
        <p:spPr bwMode="auto">
          <a:xfrm>
            <a:off x="228600" y="914400"/>
            <a:ext cx="8201722" cy="4483608"/>
          </a:xfrm>
          <a:prstGeom prst="rect">
            <a:avLst/>
          </a:prstGeom>
          <a:noFill/>
        </p:spPr>
      </p:pic>
      <p:sp>
        <p:nvSpPr>
          <p:cNvPr id="7" name="TextBox 6"/>
          <p:cNvSpPr txBox="1"/>
          <p:nvPr/>
        </p:nvSpPr>
        <p:spPr>
          <a:xfrm>
            <a:off x="381000" y="2362200"/>
            <a:ext cx="2743200" cy="1200329"/>
          </a:xfrm>
          <a:prstGeom prst="rect">
            <a:avLst/>
          </a:prstGeom>
          <a:noFill/>
        </p:spPr>
        <p:txBody>
          <a:bodyPr wrap="square" rtlCol="0">
            <a:spAutoFit/>
          </a:bodyPr>
          <a:lstStyle/>
          <a:p>
            <a:pPr algn="ctr"/>
            <a:r>
              <a:rPr lang="en-US" sz="3600" dirty="0" smtClean="0"/>
              <a:t>Academic Behavior</a:t>
            </a:r>
            <a:endParaRPr lang="en-US" sz="3600" dirty="0"/>
          </a:p>
        </p:txBody>
      </p:sp>
      <p:sp>
        <p:nvSpPr>
          <p:cNvPr id="8" name="TextBox 7"/>
          <p:cNvSpPr txBox="1"/>
          <p:nvPr/>
        </p:nvSpPr>
        <p:spPr>
          <a:xfrm>
            <a:off x="5638800" y="1219200"/>
            <a:ext cx="2743200" cy="1200329"/>
          </a:xfrm>
          <a:prstGeom prst="rect">
            <a:avLst/>
          </a:prstGeom>
          <a:noFill/>
        </p:spPr>
        <p:txBody>
          <a:bodyPr wrap="square" rtlCol="0">
            <a:spAutoFit/>
          </a:bodyPr>
          <a:lstStyle/>
          <a:p>
            <a:pPr algn="ctr"/>
            <a:r>
              <a:rPr lang="en-US" sz="3600" dirty="0" smtClean="0"/>
              <a:t>Social Behavior  </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Retention Literature</a:t>
            </a:r>
            <a:endParaRPr lang="en-US" dirty="0"/>
          </a:p>
        </p:txBody>
      </p:sp>
      <p:sp>
        <p:nvSpPr>
          <p:cNvPr id="3" name="Text Placeholder 2"/>
          <p:cNvSpPr>
            <a:spLocks noGrp="1"/>
          </p:cNvSpPr>
          <p:nvPr>
            <p:ph type="body" idx="1"/>
          </p:nvPr>
        </p:nvSpPr>
        <p:spPr/>
        <p:txBody>
          <a:bodyPr/>
          <a:lstStyle/>
          <a:p>
            <a:r>
              <a:rPr lang="en-US" dirty="0" smtClean="0"/>
              <a:t>Academic and Social Connection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School Retention Literature </a:t>
            </a:r>
          </a:p>
        </p:txBody>
      </p:sp>
      <p:sp>
        <p:nvSpPr>
          <p:cNvPr id="10243" name="Content Placeholder 2"/>
          <p:cNvSpPr>
            <a:spLocks noGrp="1"/>
          </p:cNvSpPr>
          <p:nvPr>
            <p:ph sz="quarter" idx="1"/>
          </p:nvPr>
        </p:nvSpPr>
        <p:spPr/>
        <p:txBody>
          <a:bodyPr/>
          <a:lstStyle/>
          <a:p>
            <a:pPr eaLnBrk="1" hangingPunct="1"/>
            <a:r>
              <a:rPr lang="en-US" b="1" smtClean="0"/>
              <a:t>Adult feedback or interaction</a:t>
            </a:r>
            <a:r>
              <a:rPr lang="en-US" smtClean="0"/>
              <a:t> </a:t>
            </a:r>
            <a:r>
              <a:rPr lang="en-US" sz="2400" smtClean="0"/>
              <a:t>(Croninger &amp; Lee, 2001; Dynarski, 2001; Fashola &amp; Slavin, 1998; Hayward &amp; Tallmadge, 1995; Kerr &amp; Legters; Lee &amp; Burkham, 2003; McPartland, 1994; Schargle &amp; Smink, 2001; Sinclair, Christenson, Lehr, &amp; Anderson, 2003; Thurlow, Christenson, Sinclair, Evelo, &amp; Thornton, 1995)</a:t>
            </a:r>
          </a:p>
          <a:p>
            <a:pPr eaLnBrk="1" hangingPunct="1"/>
            <a:r>
              <a:rPr lang="en-US" b="1" smtClean="0"/>
              <a:t>Increase home / school connection </a:t>
            </a:r>
            <a:r>
              <a:rPr lang="en-US" sz="2400" smtClean="0"/>
              <a:t>(Dynarski, 2001; Fashol &amp; Slavin, 1998; Sinclair, Christenson, Lehr, &amp; Anderson, 2003; Thurlow, Christenson, Sinclair, Evelo, &amp; Thornton, 1995)</a:t>
            </a:r>
          </a:p>
          <a:p>
            <a:pPr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School Retention Literature </a:t>
            </a:r>
          </a:p>
        </p:txBody>
      </p:sp>
      <p:sp>
        <p:nvSpPr>
          <p:cNvPr id="11267" name="Content Placeholder 2"/>
          <p:cNvSpPr>
            <a:spLocks noGrp="1"/>
          </p:cNvSpPr>
          <p:nvPr>
            <p:ph sz="quarter" idx="1"/>
          </p:nvPr>
        </p:nvSpPr>
        <p:spPr/>
        <p:txBody>
          <a:bodyPr/>
          <a:lstStyle/>
          <a:p>
            <a:pPr eaLnBrk="1" hangingPunct="1"/>
            <a:r>
              <a:rPr lang="en-US" b="1" smtClean="0"/>
              <a:t>Increase structure and predictability </a:t>
            </a:r>
            <a:r>
              <a:rPr lang="en-US" sz="2400" smtClean="0"/>
              <a:t>(Dynarski, 2000; Fashola and Slavin, 1998; Hayward and Tallmadge, 1995; Lee and Burkham, 2003; Sinclair, Christenson, Lehr, and Anderson, 2003)</a:t>
            </a:r>
          </a:p>
          <a:p>
            <a:pPr eaLnBrk="1" hangingPunct="1"/>
            <a:r>
              <a:rPr lang="en-US" b="1" smtClean="0"/>
              <a:t>Both academic and social supports </a:t>
            </a:r>
            <a:r>
              <a:rPr lang="en-US" sz="2400" smtClean="0"/>
              <a:t>(Dynarski, 2001; Fashol &amp; Slavin, 1998; Hayward &amp; Tallmadge, 1995; Kemple, Herlihy, &amp; Smith, 2005; McPartland, 1994; Schargle &amp; Smink, 2001; Thurlow, Christenson, Sinclair, Evelo, &amp; Thornton, 1995). </a:t>
            </a:r>
          </a:p>
          <a:p>
            <a:pPr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143000"/>
            <a:ext cx="6553200" cy="1362075"/>
          </a:xfrm>
        </p:spPr>
        <p:txBody>
          <a:bodyPr/>
          <a:lstStyle/>
          <a:p>
            <a:r>
              <a:rPr lang="en-US" dirty="0" smtClean="0"/>
              <a:t>Secondary Level Interventions </a:t>
            </a:r>
            <a:endParaRPr lang="en-US" dirty="0"/>
          </a:p>
        </p:txBody>
      </p:sp>
      <p:sp>
        <p:nvSpPr>
          <p:cNvPr id="4" name="Text Placeholder 3"/>
          <p:cNvSpPr>
            <a:spLocks noGrp="1"/>
          </p:cNvSpPr>
          <p:nvPr>
            <p:ph type="body" idx="1"/>
          </p:nvPr>
        </p:nvSpPr>
        <p:spPr>
          <a:xfrm>
            <a:off x="1981200" y="2906713"/>
            <a:ext cx="6513513" cy="1500187"/>
          </a:xfrm>
        </p:spPr>
        <p:txBody>
          <a:bodyPr>
            <a:normAutofit fontScale="92500" lnSpcReduction="10000"/>
          </a:bodyPr>
          <a:lstStyle/>
          <a:p>
            <a:r>
              <a:rPr lang="en-US" sz="3600" dirty="0" smtClean="0">
                <a:solidFill>
                  <a:schemeClr val="tx1">
                    <a:lumMod val="75000"/>
                    <a:lumOff val="25000"/>
                  </a:schemeClr>
                </a:solidFill>
              </a:rPr>
              <a:t>Characteristics and consideration for High Schools</a:t>
            </a:r>
            <a:endParaRPr lang="en-US" sz="3600" dirty="0">
              <a:solidFill>
                <a:schemeClr val="tx1">
                  <a:lumMod val="75000"/>
                  <a:lumOff val="2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t>Secondary Level Supports</a:t>
            </a:r>
          </a:p>
        </p:txBody>
      </p:sp>
      <p:sp>
        <p:nvSpPr>
          <p:cNvPr id="15363" name="Content Placeholder 2"/>
          <p:cNvSpPr>
            <a:spLocks noGrp="1"/>
          </p:cNvSpPr>
          <p:nvPr>
            <p:ph sz="quarter" idx="1"/>
          </p:nvPr>
        </p:nvSpPr>
        <p:spPr>
          <a:xfrm>
            <a:off x="457200" y="1447800"/>
            <a:ext cx="7772400" cy="4495800"/>
          </a:xfrm>
        </p:spPr>
        <p:txBody>
          <a:bodyPr>
            <a:normAutofit fontScale="92500" lnSpcReduction="20000"/>
          </a:bodyPr>
          <a:lstStyle/>
          <a:p>
            <a:pPr>
              <a:lnSpc>
                <a:spcPct val="90000"/>
              </a:lnSpc>
              <a:spcBef>
                <a:spcPct val="0"/>
              </a:spcBef>
              <a:buClrTx/>
              <a:buSzTx/>
              <a:buFont typeface="Arial" charset="0"/>
              <a:buChar char="•"/>
            </a:pPr>
            <a:r>
              <a:rPr lang="en-US" sz="3200" dirty="0" smtClean="0"/>
              <a:t>Increase </a:t>
            </a:r>
            <a:r>
              <a:rPr lang="en-US" sz="3200" b="1" dirty="0" smtClean="0"/>
              <a:t>structure</a:t>
            </a:r>
            <a:r>
              <a:rPr lang="en-US" sz="3200" dirty="0" smtClean="0"/>
              <a:t> and </a:t>
            </a:r>
            <a:r>
              <a:rPr lang="en-US" sz="3200" b="1" dirty="0" smtClean="0"/>
              <a:t>predictability</a:t>
            </a:r>
          </a:p>
          <a:p>
            <a:pPr>
              <a:lnSpc>
                <a:spcPct val="90000"/>
              </a:lnSpc>
              <a:spcBef>
                <a:spcPct val="0"/>
              </a:spcBef>
              <a:buClrTx/>
              <a:buSzTx/>
              <a:buFont typeface="Arial" charset="0"/>
              <a:buChar char="•"/>
            </a:pPr>
            <a:endParaRPr lang="en-US" sz="3200" b="1" dirty="0" smtClean="0"/>
          </a:p>
          <a:p>
            <a:pPr>
              <a:lnSpc>
                <a:spcPct val="90000"/>
              </a:lnSpc>
              <a:spcBef>
                <a:spcPct val="0"/>
              </a:spcBef>
              <a:buClrTx/>
              <a:buSzTx/>
              <a:buFont typeface="Arial" charset="0"/>
              <a:buChar char="•"/>
            </a:pPr>
            <a:r>
              <a:rPr lang="en-US" sz="3200" dirty="0" smtClean="0"/>
              <a:t>Increase </a:t>
            </a:r>
            <a:r>
              <a:rPr lang="en-US" sz="3200" b="1" dirty="0" smtClean="0"/>
              <a:t>positive adult</a:t>
            </a:r>
            <a:r>
              <a:rPr lang="en-US" sz="3200" dirty="0" smtClean="0"/>
              <a:t> feedback</a:t>
            </a:r>
          </a:p>
          <a:p>
            <a:pPr>
              <a:lnSpc>
                <a:spcPct val="90000"/>
              </a:lnSpc>
              <a:spcBef>
                <a:spcPct val="0"/>
              </a:spcBef>
              <a:buClrTx/>
              <a:buSzTx/>
              <a:buFont typeface="Arial" charset="0"/>
              <a:buChar char="•"/>
            </a:pPr>
            <a:endParaRPr lang="en-US" sz="3200" dirty="0" smtClean="0"/>
          </a:p>
          <a:p>
            <a:pPr>
              <a:lnSpc>
                <a:spcPct val="90000"/>
              </a:lnSpc>
              <a:spcBef>
                <a:spcPct val="0"/>
              </a:spcBef>
              <a:buClrTx/>
              <a:buSzTx/>
              <a:buFont typeface="Arial" charset="0"/>
              <a:buChar char="•"/>
            </a:pPr>
            <a:r>
              <a:rPr lang="en-US" sz="3200" dirty="0" smtClean="0"/>
              <a:t>Increase home/school communication</a:t>
            </a:r>
          </a:p>
          <a:p>
            <a:pPr>
              <a:lnSpc>
                <a:spcPct val="90000"/>
              </a:lnSpc>
              <a:spcBef>
                <a:spcPct val="0"/>
              </a:spcBef>
              <a:buClrTx/>
              <a:buSzTx/>
              <a:buFont typeface="Arial" charset="0"/>
              <a:buChar char="•"/>
            </a:pPr>
            <a:endParaRPr lang="en-US" sz="3200" dirty="0" smtClean="0"/>
          </a:p>
          <a:p>
            <a:pPr>
              <a:lnSpc>
                <a:spcPct val="90000"/>
              </a:lnSpc>
              <a:spcBef>
                <a:spcPct val="0"/>
              </a:spcBef>
              <a:buClrTx/>
              <a:buSzTx/>
              <a:buFont typeface="Arial" charset="0"/>
              <a:buChar char="•"/>
            </a:pPr>
            <a:r>
              <a:rPr lang="en-US" sz="3200" dirty="0" smtClean="0"/>
              <a:t>Rapid response/continuously available </a:t>
            </a:r>
          </a:p>
          <a:p>
            <a:pPr>
              <a:lnSpc>
                <a:spcPct val="90000"/>
              </a:lnSpc>
              <a:spcBef>
                <a:spcPct val="0"/>
              </a:spcBef>
              <a:buClrTx/>
              <a:buSzTx/>
              <a:buFont typeface="Arial" charset="0"/>
              <a:buChar char="•"/>
            </a:pPr>
            <a:endParaRPr lang="en-US" sz="3200" dirty="0" smtClean="0"/>
          </a:p>
          <a:p>
            <a:pPr>
              <a:lnSpc>
                <a:spcPct val="90000"/>
              </a:lnSpc>
              <a:spcBef>
                <a:spcPct val="0"/>
              </a:spcBef>
              <a:buClrTx/>
              <a:buSzTx/>
              <a:buFont typeface="Arial" charset="0"/>
              <a:buChar char="•"/>
            </a:pPr>
            <a:r>
              <a:rPr lang="en-US" sz="3200" dirty="0" smtClean="0"/>
              <a:t>Efficient </a:t>
            </a:r>
          </a:p>
          <a:p>
            <a:pPr lvl="1">
              <a:lnSpc>
                <a:spcPct val="90000"/>
              </a:lnSpc>
              <a:spcBef>
                <a:spcPct val="0"/>
              </a:spcBef>
              <a:buClrTx/>
              <a:buSzTx/>
              <a:buFont typeface="Arial" charset="0"/>
              <a:buChar char="•"/>
            </a:pPr>
            <a:r>
              <a:rPr lang="en-US" sz="2800" dirty="0" smtClean="0"/>
              <a:t> System for linking academic and social performance</a:t>
            </a:r>
          </a:p>
          <a:p>
            <a:pPr lvl="1">
              <a:lnSpc>
                <a:spcPct val="90000"/>
              </a:lnSpc>
              <a:spcBef>
                <a:spcPct val="0"/>
              </a:spcBef>
              <a:buClrTx/>
              <a:buSzTx/>
              <a:buFont typeface="Arial" charset="0"/>
              <a:buChar char="•"/>
            </a:pPr>
            <a:endParaRPr lang="en-US" sz="2800" dirty="0" smtClean="0"/>
          </a:p>
          <a:p>
            <a:pPr>
              <a:lnSpc>
                <a:spcPct val="90000"/>
              </a:lnSpc>
              <a:spcBef>
                <a:spcPct val="0"/>
              </a:spcBef>
              <a:buClrTx/>
              <a:buSzTx/>
              <a:buFont typeface="Arial" charset="0"/>
              <a:buChar char="•"/>
            </a:pPr>
            <a:r>
              <a:rPr lang="en-US" sz="3200" dirty="0" smtClean="0"/>
              <a:t>Ongoing data collection for decision making</a:t>
            </a:r>
          </a:p>
          <a:p>
            <a:pPr eaLnBrk="1" hangingPunct="1">
              <a:buFont typeface="Arial" charset="0"/>
              <a:buChar char="•"/>
            </a:pP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 School Contexts</a:t>
            </a:r>
            <a:endParaRPr lang="en-US" dirty="0"/>
          </a:p>
        </p:txBody>
      </p:sp>
      <p:sp>
        <p:nvSpPr>
          <p:cNvPr id="5" name="Content Placeholder 4"/>
          <p:cNvSpPr>
            <a:spLocks noGrp="1"/>
          </p:cNvSpPr>
          <p:nvPr>
            <p:ph sz="quarter" idx="1"/>
          </p:nvPr>
        </p:nvSpPr>
        <p:spPr/>
        <p:txBody>
          <a:bodyPr/>
          <a:lstStyle/>
          <a:p>
            <a:r>
              <a:rPr lang="en-US" dirty="0" smtClean="0"/>
              <a:t>Academic success paramount:</a:t>
            </a:r>
          </a:p>
          <a:p>
            <a:pPr lvl="1"/>
            <a:r>
              <a:rPr lang="en-US" dirty="0" smtClean="0"/>
              <a:t>Credit accrual</a:t>
            </a:r>
          </a:p>
          <a:p>
            <a:pPr lvl="1"/>
            <a:r>
              <a:rPr lang="en-US" dirty="0" smtClean="0"/>
              <a:t>Proficiency tests</a:t>
            </a:r>
          </a:p>
          <a:p>
            <a:pPr lvl="1"/>
            <a:r>
              <a:rPr lang="en-US" dirty="0" smtClean="0"/>
              <a:t>Graduation</a:t>
            </a:r>
          </a:p>
          <a:p>
            <a:r>
              <a:rPr lang="en-US" dirty="0" smtClean="0"/>
              <a:t>Targeted systems:</a:t>
            </a:r>
          </a:p>
          <a:p>
            <a:pPr lvl="1"/>
            <a:r>
              <a:rPr lang="en-US" dirty="0" smtClean="0"/>
              <a:t>Specific academic supports </a:t>
            </a:r>
          </a:p>
          <a:p>
            <a:pPr lvl="1"/>
            <a:r>
              <a:rPr lang="en-US" dirty="0" smtClean="0"/>
              <a:t>Social behaviors that help students access academic success </a:t>
            </a:r>
          </a:p>
          <a:p>
            <a:endParaRPr lang="en-US" dirty="0" smtClean="0"/>
          </a:p>
          <a:p>
            <a:r>
              <a:rPr lang="en-US" dirty="0" smtClean="0"/>
              <a:t>We must actively address the academic and social connection!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Secondary Supports at the High School Level</a:t>
            </a:r>
            <a:endParaRPr lang="en-US" dirty="0"/>
          </a:p>
        </p:txBody>
      </p:sp>
      <p:sp>
        <p:nvSpPr>
          <p:cNvPr id="3" name="Content Placeholder 2"/>
          <p:cNvSpPr>
            <a:spLocks noGrp="1"/>
          </p:cNvSpPr>
          <p:nvPr>
            <p:ph sz="quarter" idx="1"/>
          </p:nvPr>
        </p:nvSpPr>
        <p:spPr>
          <a:xfrm>
            <a:off x="457200" y="1600200"/>
            <a:ext cx="8229600" cy="4953000"/>
          </a:xfrm>
        </p:spPr>
        <p:txBody>
          <a:bodyPr>
            <a:normAutofit/>
          </a:bodyPr>
          <a:lstStyle/>
          <a:p>
            <a:pPr marL="502920" lvl="1" indent="-514350">
              <a:spcBef>
                <a:spcPts val="600"/>
              </a:spcBef>
              <a:buSzPct val="100000"/>
              <a:buNone/>
            </a:pPr>
            <a:r>
              <a:rPr lang="en-US" sz="3600" dirty="0" smtClean="0"/>
              <a:t>Academic success is dependent upon engagement! </a:t>
            </a:r>
          </a:p>
          <a:p>
            <a:pPr marL="502920" lvl="1" indent="-514350">
              <a:spcBef>
                <a:spcPts val="600"/>
              </a:spcBef>
              <a:buSzPct val="100000"/>
              <a:buNone/>
            </a:pPr>
            <a:endParaRPr lang="en-US" sz="3600" dirty="0" smtClean="0"/>
          </a:p>
          <a:p>
            <a:pPr marL="502920" lvl="1" indent="-514350">
              <a:spcBef>
                <a:spcPts val="600"/>
              </a:spcBef>
              <a:buSzPct val="100000"/>
              <a:buNone/>
            </a:pPr>
            <a:r>
              <a:rPr lang="en-US" sz="3600" dirty="0" smtClean="0"/>
              <a:t>Supports must be sufficient to:  </a:t>
            </a:r>
          </a:p>
          <a:p>
            <a:pPr marL="502920" lvl="1" indent="-514350">
              <a:spcBef>
                <a:spcPts val="600"/>
              </a:spcBef>
              <a:buSzPct val="100000"/>
              <a:buNone/>
            </a:pPr>
            <a:r>
              <a:rPr lang="en-US" sz="3600" dirty="0" smtClean="0"/>
              <a:t>	1- Maintain engagement </a:t>
            </a:r>
          </a:p>
          <a:p>
            <a:pPr marL="502920" lvl="1" indent="-514350">
              <a:spcBef>
                <a:spcPts val="600"/>
              </a:spcBef>
              <a:buSzPct val="100000"/>
              <a:buNone/>
            </a:pPr>
            <a:r>
              <a:rPr lang="en-US" sz="3600" dirty="0" smtClean="0"/>
              <a:t>	2- Accrue credits</a:t>
            </a:r>
          </a:p>
          <a:p>
            <a:pPr marL="502920" lvl="1" indent="-514350">
              <a:spcBef>
                <a:spcPts val="600"/>
              </a:spcBef>
              <a:buSzPct val="100000"/>
              <a:buNone/>
            </a:pPr>
            <a:endParaRPr lang="en-US" sz="3200" dirty="0" smtClean="0"/>
          </a:p>
          <a:p>
            <a:pPr marL="502920" lvl="1" indent="-514350">
              <a:spcBef>
                <a:spcPts val="600"/>
              </a:spcBef>
              <a:buSzPct val="100000"/>
              <a:buNone/>
            </a:pPr>
            <a:endParaRPr lang="en-US" sz="3200" dirty="0" smtClean="0"/>
          </a:p>
          <a:p>
            <a:pPr lvl="1"/>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Maintaining Engagement </a:t>
            </a:r>
            <a:endParaRPr lang="en-US" dirty="0"/>
          </a:p>
        </p:txBody>
      </p:sp>
      <p:sp>
        <p:nvSpPr>
          <p:cNvPr id="9" name="Content Placeholder 8"/>
          <p:cNvSpPr>
            <a:spLocks noGrp="1"/>
          </p:cNvSpPr>
          <p:nvPr>
            <p:ph sz="quarter" idx="2"/>
          </p:nvPr>
        </p:nvSpPr>
        <p:spPr/>
        <p:txBody>
          <a:bodyPr/>
          <a:lstStyle/>
          <a:p>
            <a:r>
              <a:rPr lang="en-US" dirty="0" smtClean="0"/>
              <a:t>Systems approach</a:t>
            </a:r>
          </a:p>
          <a:p>
            <a:r>
              <a:rPr lang="en-US" dirty="0" smtClean="0"/>
              <a:t>Build capacity</a:t>
            </a:r>
          </a:p>
          <a:p>
            <a:r>
              <a:rPr lang="en-US" dirty="0" smtClean="0"/>
              <a:t>Build on current systems / structures</a:t>
            </a:r>
            <a:endParaRPr lang="en-US" dirty="0"/>
          </a:p>
        </p:txBody>
      </p:sp>
      <p:sp>
        <p:nvSpPr>
          <p:cNvPr id="11" name="Content Placeholder 10"/>
          <p:cNvSpPr>
            <a:spLocks noGrp="1"/>
          </p:cNvSpPr>
          <p:nvPr>
            <p:ph sz="quarter" idx="4"/>
          </p:nvPr>
        </p:nvSpPr>
        <p:spPr/>
        <p:txBody>
          <a:bodyPr/>
          <a:lstStyle/>
          <a:p>
            <a:r>
              <a:rPr lang="en-US" dirty="0" smtClean="0"/>
              <a:t>Attention to function:</a:t>
            </a:r>
          </a:p>
          <a:p>
            <a:pPr lvl="1"/>
            <a:r>
              <a:rPr lang="en-US" dirty="0" smtClean="0"/>
              <a:t>Escape</a:t>
            </a:r>
          </a:p>
          <a:p>
            <a:r>
              <a:rPr lang="en-US" dirty="0" smtClean="0"/>
              <a:t>Intensity match </a:t>
            </a:r>
          </a:p>
          <a:p>
            <a:r>
              <a:rPr lang="en-US" dirty="0" smtClean="0"/>
              <a:t>Address ALL needs:</a:t>
            </a:r>
          </a:p>
          <a:p>
            <a:pPr lvl="1"/>
            <a:r>
              <a:rPr lang="en-US" dirty="0" smtClean="0"/>
              <a:t>Academic</a:t>
            </a:r>
          </a:p>
          <a:p>
            <a:pPr lvl="1"/>
            <a:r>
              <a:rPr lang="en-US" dirty="0" smtClean="0"/>
              <a:t>Social</a:t>
            </a:r>
          </a:p>
          <a:p>
            <a:pPr lvl="1"/>
            <a:r>
              <a:rPr lang="en-US" dirty="0" smtClean="0"/>
              <a:t>Emotional / Mental Health</a:t>
            </a:r>
          </a:p>
          <a:p>
            <a:endParaRPr lang="en-US" dirty="0"/>
          </a:p>
        </p:txBody>
      </p:sp>
      <p:sp>
        <p:nvSpPr>
          <p:cNvPr id="8" name="Text Placeholder 7"/>
          <p:cNvSpPr>
            <a:spLocks noGrp="1"/>
          </p:cNvSpPr>
          <p:nvPr>
            <p:ph type="body" sz="quarter" idx="1"/>
          </p:nvPr>
        </p:nvSpPr>
        <p:spPr/>
        <p:txBody>
          <a:bodyPr/>
          <a:lstStyle/>
          <a:p>
            <a:r>
              <a:rPr lang="en-US" dirty="0" smtClean="0"/>
              <a:t>Efficiency	</a:t>
            </a:r>
            <a:endParaRPr lang="en-US" dirty="0"/>
          </a:p>
        </p:txBody>
      </p:sp>
      <p:sp>
        <p:nvSpPr>
          <p:cNvPr id="10" name="Text Placeholder 9"/>
          <p:cNvSpPr>
            <a:spLocks noGrp="1"/>
          </p:cNvSpPr>
          <p:nvPr>
            <p:ph type="body" sz="quarter" idx="3"/>
          </p:nvPr>
        </p:nvSpPr>
        <p:spPr/>
        <p:txBody>
          <a:bodyPr/>
          <a:lstStyle/>
          <a:p>
            <a:r>
              <a:rPr lang="en-US" dirty="0" smtClean="0"/>
              <a:t>Effectiveness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828800"/>
            <a:ext cx="6781800" cy="1362075"/>
          </a:xfrm>
        </p:spPr>
        <p:txBody>
          <a:bodyPr>
            <a:normAutofit/>
          </a:bodyPr>
          <a:lstStyle/>
          <a:p>
            <a:r>
              <a:rPr lang="en-US" dirty="0" smtClean="0"/>
              <a:t>Continuum of Supports </a:t>
            </a:r>
            <a:endParaRPr lang="en-US" dirty="0"/>
          </a:p>
        </p:txBody>
      </p:sp>
      <p:sp>
        <p:nvSpPr>
          <p:cNvPr id="4" name="Text Placeholder 3"/>
          <p:cNvSpPr>
            <a:spLocks noGrp="1"/>
          </p:cNvSpPr>
          <p:nvPr>
            <p:ph type="body" idx="1"/>
          </p:nvPr>
        </p:nvSpPr>
        <p:spPr/>
        <p:txBody>
          <a:bodyPr>
            <a:normAutofit lnSpcReduction="10000"/>
          </a:bodyPr>
          <a:lstStyle/>
          <a:p>
            <a:r>
              <a:rPr lang="en-US" sz="4400" dirty="0" smtClean="0">
                <a:solidFill>
                  <a:schemeClr val="tx1">
                    <a:lumMod val="65000"/>
                    <a:lumOff val="35000"/>
                  </a:schemeClr>
                </a:solidFill>
              </a:rPr>
              <a:t>Continuum of Supports</a:t>
            </a:r>
            <a:endParaRPr lang="en-US" sz="4400" dirty="0">
              <a:solidFill>
                <a:schemeClr val="tx1">
                  <a:lumMod val="65000"/>
                  <a:lumOff val="3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normAutofit/>
          </a:bodyPr>
          <a:lstStyle/>
          <a:p>
            <a:r>
              <a:rPr lang="en-US" dirty="0" smtClean="0"/>
              <a:t>Entry Task</a:t>
            </a:r>
          </a:p>
          <a:p>
            <a:r>
              <a:rPr lang="en-US" dirty="0" smtClean="0"/>
              <a:t>The need for increased supports at the high school level</a:t>
            </a:r>
          </a:p>
          <a:p>
            <a:r>
              <a:rPr lang="en-US" dirty="0" smtClean="0"/>
              <a:t>School Retention Literature </a:t>
            </a:r>
          </a:p>
          <a:p>
            <a:r>
              <a:rPr lang="en-US" dirty="0" smtClean="0"/>
              <a:t>Secondary Level Supports</a:t>
            </a:r>
          </a:p>
          <a:p>
            <a:pPr lvl="1"/>
            <a:r>
              <a:rPr lang="en-US" dirty="0" smtClean="0"/>
              <a:t>Features</a:t>
            </a:r>
          </a:p>
          <a:p>
            <a:pPr lvl="1"/>
            <a:r>
              <a:rPr lang="en-US" dirty="0" smtClean="0"/>
              <a:t>High School Considerations </a:t>
            </a:r>
          </a:p>
          <a:p>
            <a:r>
              <a:rPr lang="en-US" dirty="0" smtClean="0"/>
              <a:t>CICO</a:t>
            </a:r>
          </a:p>
          <a:p>
            <a:r>
              <a:rPr lang="en-US" dirty="0" smtClean="0"/>
              <a:t>CICO Plus Academic Support: High School Behavior Education Program (HS-BEP)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445418" y="2750218"/>
            <a:ext cx="5867400" cy="976564"/>
          </a:xfrm>
        </p:spPr>
        <p:txBody>
          <a:bodyPr/>
          <a:lstStyle/>
          <a:p>
            <a:pPr eaLnBrk="1" fontAlgn="auto" hangingPunct="1">
              <a:spcAft>
                <a:spcPts val="0"/>
              </a:spcAft>
              <a:defRPr/>
            </a:pPr>
            <a:r>
              <a:rPr lang="en-US" sz="3200" dirty="0" smtClean="0"/>
              <a:t>Tiered Intervention Model </a:t>
            </a:r>
            <a:endParaRPr lang="en-US" sz="3200"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1066800" y="68622"/>
            <a:ext cx="7543799" cy="678937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7467600" cy="715962"/>
          </a:xfrm>
        </p:spPr>
        <p:txBody>
          <a:bodyPr/>
          <a:lstStyle/>
          <a:p>
            <a:pPr eaLnBrk="1" hangingPunct="1"/>
            <a:r>
              <a:rPr lang="en-US" dirty="0" smtClean="0"/>
              <a:t>CICO </a:t>
            </a:r>
          </a:p>
        </p:txBody>
      </p:sp>
      <p:sp>
        <p:nvSpPr>
          <p:cNvPr id="3" name="Content Placeholder 2"/>
          <p:cNvSpPr>
            <a:spLocks noGrp="1"/>
          </p:cNvSpPr>
          <p:nvPr>
            <p:ph sz="quarter" idx="1"/>
          </p:nvPr>
        </p:nvSpPr>
        <p:spPr>
          <a:xfrm>
            <a:off x="457200" y="1143000"/>
            <a:ext cx="8229600" cy="5486400"/>
          </a:xfrm>
        </p:spPr>
        <p:txBody>
          <a:bodyPr rtlCol="0">
            <a:normAutofit fontScale="92500" lnSpcReduction="10000"/>
          </a:bodyPr>
          <a:lstStyle/>
          <a:p>
            <a:pPr eaLnBrk="1" fontAlgn="auto" hangingPunct="1">
              <a:spcAft>
                <a:spcPts val="0"/>
              </a:spcAft>
              <a:buFont typeface="Arial" pitchFamily="34" charset="0"/>
              <a:buChar char="•"/>
              <a:defRPr/>
            </a:pPr>
            <a:r>
              <a:rPr lang="en-US" sz="3200" dirty="0" smtClean="0"/>
              <a:t>Secondary tier intervention :</a:t>
            </a:r>
          </a:p>
          <a:p>
            <a:pPr lvl="1" eaLnBrk="1" fontAlgn="auto" hangingPunct="1">
              <a:spcAft>
                <a:spcPts val="0"/>
              </a:spcAft>
              <a:buFont typeface="Courier New" pitchFamily="49" charset="0"/>
              <a:buChar char="o"/>
              <a:defRPr/>
            </a:pPr>
            <a:r>
              <a:rPr lang="en-US" sz="2800" dirty="0" smtClean="0"/>
              <a:t>Increases adult feedback and interaction,</a:t>
            </a:r>
          </a:p>
          <a:p>
            <a:pPr lvl="2" eaLnBrk="1" fontAlgn="auto" hangingPunct="1">
              <a:spcAft>
                <a:spcPts val="0"/>
              </a:spcAft>
              <a:buFont typeface="Courier New" pitchFamily="49" charset="0"/>
              <a:buChar char="o"/>
              <a:defRPr/>
            </a:pPr>
            <a:r>
              <a:rPr lang="en-US" sz="2400" dirty="0" smtClean="0"/>
              <a:t>Daily in-class check in</a:t>
            </a:r>
          </a:p>
          <a:p>
            <a:pPr lvl="1" eaLnBrk="1" fontAlgn="auto" hangingPunct="1">
              <a:spcAft>
                <a:spcPts val="0"/>
              </a:spcAft>
              <a:buFont typeface="Courier New" pitchFamily="49" charset="0"/>
              <a:buChar char="o"/>
              <a:defRPr/>
            </a:pPr>
            <a:r>
              <a:rPr lang="en-US" sz="2800" dirty="0" smtClean="0"/>
              <a:t>Increases home school connection, </a:t>
            </a:r>
          </a:p>
          <a:p>
            <a:pPr lvl="2" eaLnBrk="1" fontAlgn="auto" hangingPunct="1">
              <a:spcAft>
                <a:spcPts val="0"/>
              </a:spcAft>
              <a:buFont typeface="Courier New" pitchFamily="49" charset="0"/>
              <a:buChar char="o"/>
              <a:defRPr/>
            </a:pPr>
            <a:r>
              <a:rPr lang="en-US" sz="2400" dirty="0" smtClean="0"/>
              <a:t>CICO card home component</a:t>
            </a:r>
          </a:p>
          <a:p>
            <a:pPr lvl="1" eaLnBrk="1" fontAlgn="auto" hangingPunct="1">
              <a:spcAft>
                <a:spcPts val="0"/>
              </a:spcAft>
              <a:buFont typeface="Courier New" pitchFamily="49" charset="0"/>
              <a:buChar char="o"/>
              <a:defRPr/>
            </a:pPr>
            <a:r>
              <a:rPr lang="en-US" sz="2800" dirty="0" smtClean="0"/>
              <a:t>Increases structure and predictability,</a:t>
            </a:r>
          </a:p>
          <a:p>
            <a:pPr lvl="2" eaLnBrk="1" fontAlgn="auto" hangingPunct="1">
              <a:spcAft>
                <a:spcPts val="0"/>
              </a:spcAft>
              <a:buFont typeface="Courier New" pitchFamily="49" charset="0"/>
              <a:buChar char="o"/>
              <a:defRPr/>
            </a:pPr>
            <a:r>
              <a:rPr lang="en-US" sz="2400" dirty="0" smtClean="0"/>
              <a:t>Predictable check-in and out</a:t>
            </a:r>
          </a:p>
          <a:p>
            <a:pPr lvl="2" eaLnBrk="1" fontAlgn="auto" hangingPunct="1">
              <a:spcAft>
                <a:spcPts val="0"/>
              </a:spcAft>
              <a:buFont typeface="Courier New" pitchFamily="49" charset="0"/>
              <a:buChar char="o"/>
              <a:defRPr/>
            </a:pPr>
            <a:r>
              <a:rPr lang="en-US" sz="2400" dirty="0" smtClean="0"/>
              <a:t>Predictable  interactions with teachers</a:t>
            </a:r>
          </a:p>
          <a:p>
            <a:pPr lvl="2" eaLnBrk="1" fontAlgn="auto" hangingPunct="1">
              <a:spcAft>
                <a:spcPts val="0"/>
              </a:spcAft>
              <a:buFont typeface="Courier New" pitchFamily="49" charset="0"/>
              <a:buChar char="o"/>
              <a:defRPr/>
            </a:pPr>
            <a:r>
              <a:rPr lang="en-US" sz="2400" dirty="0" smtClean="0"/>
              <a:t>Increases feedback for behaviors </a:t>
            </a:r>
          </a:p>
          <a:p>
            <a:pPr lvl="2" eaLnBrk="1" fontAlgn="auto" hangingPunct="1">
              <a:spcAft>
                <a:spcPts val="0"/>
              </a:spcAft>
              <a:buFont typeface="Courier New" pitchFamily="49" charset="0"/>
              <a:buChar char="o"/>
              <a:defRPr/>
            </a:pPr>
            <a:r>
              <a:rPr lang="en-US" sz="2400" dirty="0" smtClean="0"/>
              <a:t>PBS foundations: explicit expectations, frequent  reinforcement</a:t>
            </a:r>
          </a:p>
          <a:p>
            <a:pPr lvl="1" eaLnBrk="1" fontAlgn="auto" hangingPunct="1">
              <a:spcAft>
                <a:spcPts val="0"/>
              </a:spcAft>
              <a:buFont typeface="Courier New" pitchFamily="49" charset="0"/>
              <a:buChar char="o"/>
              <a:defRPr/>
            </a:pPr>
            <a:r>
              <a:rPr lang="en-US" sz="2800" dirty="0" smtClean="0"/>
              <a:t>Combines academic and social supports.</a:t>
            </a:r>
          </a:p>
          <a:p>
            <a:pPr lvl="2" eaLnBrk="1" fontAlgn="auto" hangingPunct="1">
              <a:spcAft>
                <a:spcPts val="0"/>
              </a:spcAft>
              <a:buFont typeface="Courier New" pitchFamily="49" charset="0"/>
              <a:buChar char="o"/>
              <a:defRPr/>
            </a:pPr>
            <a:r>
              <a:rPr lang="en-US" sz="2400" dirty="0" smtClean="0"/>
              <a:t>??</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CICO: An exemplar</a:t>
            </a:r>
            <a:endParaRPr lang="en-US" dirty="0"/>
          </a:p>
        </p:txBody>
      </p:sp>
      <p:sp>
        <p:nvSpPr>
          <p:cNvPr id="5" name="Text Placeholder 4"/>
          <p:cNvSpPr>
            <a:spLocks noGrp="1"/>
          </p:cNvSpPr>
          <p:nvPr>
            <p:ph type="body" idx="1"/>
          </p:nvPr>
        </p:nvSpPr>
        <p:spPr/>
        <p:txBody>
          <a:bodyPr/>
          <a:lstStyle/>
          <a:p>
            <a:r>
              <a:rPr lang="en-US" dirty="0" smtClean="0"/>
              <a:t>Elizabeth Mitchell, Springfield High School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685800"/>
            <a:ext cx="7772400" cy="914400"/>
          </a:xfrm>
        </p:spPr>
        <p:txBody>
          <a:bodyPr/>
          <a:lstStyle/>
          <a:p>
            <a:pPr eaLnBrk="1" hangingPunct="1"/>
            <a:r>
              <a:rPr lang="en-US" dirty="0" smtClean="0">
                <a:ea typeface="ＭＳ Ｐゴシック" pitchFamily="-112" charset="-128"/>
              </a:rPr>
              <a:t>About Springfield High</a:t>
            </a:r>
          </a:p>
        </p:txBody>
      </p:sp>
      <p:sp>
        <p:nvSpPr>
          <p:cNvPr id="14339" name="Subtitle 2"/>
          <p:cNvSpPr>
            <a:spLocks noGrp="1"/>
          </p:cNvSpPr>
          <p:nvPr>
            <p:ph type="subTitle" idx="1"/>
          </p:nvPr>
        </p:nvSpPr>
        <p:spPr>
          <a:xfrm>
            <a:off x="2133600" y="1676400"/>
            <a:ext cx="6400800" cy="4343400"/>
          </a:xfrm>
        </p:spPr>
        <p:txBody>
          <a:bodyPr/>
          <a:lstStyle/>
          <a:p>
            <a:pPr marL="342900" indent="-342900" algn="l" defTabSz="914400" eaLnBrk="1" hangingPunct="1">
              <a:buFontTx/>
              <a:buChar char="•"/>
            </a:pPr>
            <a:r>
              <a:rPr lang="en-US" sz="2800" b="0" dirty="0" smtClean="0">
                <a:solidFill>
                  <a:srgbClr val="000000"/>
                </a:solidFill>
                <a:latin typeface="Arial" charset="0"/>
                <a:ea typeface="ＭＳ Ｐゴシック" pitchFamily="-112" charset="-128"/>
                <a:cs typeface="Arial" charset="0"/>
              </a:rPr>
              <a:t>1449 students</a:t>
            </a:r>
          </a:p>
          <a:p>
            <a:pPr marL="342900" indent="-342900" algn="l" defTabSz="914400" eaLnBrk="1" hangingPunct="1">
              <a:buFontTx/>
              <a:buChar char="•"/>
            </a:pPr>
            <a:r>
              <a:rPr lang="en-US" sz="2800" b="0" dirty="0" smtClean="0">
                <a:solidFill>
                  <a:srgbClr val="000000"/>
                </a:solidFill>
                <a:latin typeface="Arial" charset="0"/>
                <a:ea typeface="ＭＳ Ｐゴシック" pitchFamily="-112" charset="-128"/>
                <a:cs typeface="Arial" charset="0"/>
              </a:rPr>
              <a:t>Ethnic Diversity:</a:t>
            </a:r>
          </a:p>
          <a:p>
            <a:pPr marL="800100" lvl="1" indent="-342900" algn="l" defTabSz="914400" eaLnBrk="1" hangingPunct="1">
              <a:buFontTx/>
              <a:buChar char="•"/>
            </a:pPr>
            <a:r>
              <a:rPr lang="en-US" sz="2400" dirty="0" smtClean="0">
                <a:solidFill>
                  <a:srgbClr val="000000"/>
                </a:solidFill>
                <a:latin typeface="Arial" charset="0"/>
                <a:ea typeface="ＭＳ Ｐゴシック" pitchFamily="-112" charset="-128"/>
                <a:cs typeface="Arial" charset="0"/>
              </a:rPr>
              <a:t>67% White, </a:t>
            </a:r>
          </a:p>
          <a:p>
            <a:pPr marL="800100" lvl="1" indent="-342900" algn="l" defTabSz="914400" eaLnBrk="1" hangingPunct="1">
              <a:buFontTx/>
              <a:buChar char="•"/>
            </a:pPr>
            <a:r>
              <a:rPr lang="en-US" sz="2400" dirty="0" smtClean="0">
                <a:solidFill>
                  <a:srgbClr val="000000"/>
                </a:solidFill>
                <a:latin typeface="Arial" charset="0"/>
                <a:ea typeface="ＭＳ Ｐゴシック" pitchFamily="-112" charset="-128"/>
                <a:cs typeface="Arial" charset="0"/>
              </a:rPr>
              <a:t>23.5% African American, </a:t>
            </a:r>
          </a:p>
          <a:p>
            <a:pPr marL="800100" lvl="1" indent="-342900" algn="l" defTabSz="914400" eaLnBrk="1" hangingPunct="1">
              <a:buFontTx/>
              <a:buChar char="•"/>
            </a:pPr>
            <a:r>
              <a:rPr lang="en-US" sz="2400" dirty="0" smtClean="0">
                <a:solidFill>
                  <a:srgbClr val="000000"/>
                </a:solidFill>
                <a:latin typeface="Arial" charset="0"/>
                <a:ea typeface="ＭＳ Ｐゴシック" pitchFamily="-112" charset="-128"/>
                <a:cs typeface="Arial" charset="0"/>
              </a:rPr>
              <a:t>2.2% Hispanic, </a:t>
            </a:r>
          </a:p>
          <a:p>
            <a:pPr marL="800100" lvl="1" indent="-342900" algn="l" defTabSz="914400" eaLnBrk="1" hangingPunct="1">
              <a:buFontTx/>
              <a:buChar char="•"/>
            </a:pPr>
            <a:r>
              <a:rPr lang="en-US" sz="2400" dirty="0" smtClean="0">
                <a:solidFill>
                  <a:srgbClr val="000000"/>
                </a:solidFill>
                <a:latin typeface="Arial" charset="0"/>
                <a:ea typeface="ＭＳ Ｐゴシック" pitchFamily="-112" charset="-128"/>
                <a:cs typeface="Arial" charset="0"/>
              </a:rPr>
              <a:t>3.9% Asian, </a:t>
            </a:r>
          </a:p>
          <a:p>
            <a:pPr marL="800100" lvl="1" indent="-342900" algn="l" defTabSz="914400" eaLnBrk="1" hangingPunct="1">
              <a:buFontTx/>
              <a:buChar char="•"/>
            </a:pPr>
            <a:r>
              <a:rPr lang="en-US" sz="2400" dirty="0" smtClean="0">
                <a:solidFill>
                  <a:srgbClr val="000000"/>
                </a:solidFill>
                <a:latin typeface="Arial" charset="0"/>
                <a:ea typeface="ＭＳ Ｐゴシック" pitchFamily="-112" charset="-128"/>
                <a:cs typeface="Arial" charset="0"/>
              </a:rPr>
              <a:t>3.1% Multi-racial, </a:t>
            </a:r>
          </a:p>
          <a:p>
            <a:pPr marL="800100" lvl="1" indent="-342900" algn="l" defTabSz="914400" eaLnBrk="1" hangingPunct="1">
              <a:buFontTx/>
              <a:buChar char="•"/>
            </a:pPr>
            <a:r>
              <a:rPr lang="en-US" sz="2400" dirty="0" smtClean="0">
                <a:solidFill>
                  <a:srgbClr val="000000"/>
                </a:solidFill>
                <a:latin typeface="Arial" charset="0"/>
                <a:ea typeface="ＭＳ Ｐゴシック" pitchFamily="-112" charset="-128"/>
                <a:cs typeface="Arial" charset="0"/>
              </a:rPr>
              <a:t>.3% Native American</a:t>
            </a:r>
          </a:p>
          <a:p>
            <a:pPr marL="342900" indent="-342900" algn="l" defTabSz="914400" eaLnBrk="1" hangingPunct="1">
              <a:buFontTx/>
              <a:buChar char="•"/>
            </a:pPr>
            <a:r>
              <a:rPr lang="en-US" sz="2800" b="0" dirty="0" smtClean="0">
                <a:solidFill>
                  <a:srgbClr val="000000"/>
                </a:solidFill>
                <a:latin typeface="Arial" charset="0"/>
                <a:ea typeface="ＭＳ Ｐゴシック" pitchFamily="-112" charset="-128"/>
                <a:cs typeface="Arial" charset="0"/>
              </a:rPr>
              <a:t>31% low income</a:t>
            </a:r>
          </a:p>
          <a:p>
            <a:pPr marL="342900" indent="-342900" algn="l" defTabSz="914400" eaLnBrk="1" hangingPunct="1">
              <a:buFontTx/>
              <a:buChar char="•"/>
            </a:pPr>
            <a:endParaRPr lang="en-US" dirty="0" smtClean="0">
              <a:solidFill>
                <a:srgbClr val="898989"/>
              </a:solidFill>
              <a:ea typeface="ＭＳ Ｐゴシック" pitchFamily="-112"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3200" b="1" smtClean="0">
                <a:latin typeface="Times New Roman" pitchFamily="-112" charset="0"/>
                <a:ea typeface="ＭＳ Ｐゴシック" pitchFamily="-112" charset="-128"/>
                <a:cs typeface="Times New Roman" pitchFamily="-112" charset="0"/>
              </a:rPr>
              <a:t>Classroom Expectations</a:t>
            </a:r>
            <a:r>
              <a:rPr lang="en-US" sz="3200" smtClean="0">
                <a:latin typeface="Times New Roman" pitchFamily="-112" charset="0"/>
                <a:ea typeface="ＭＳ Ｐゴシック" pitchFamily="-112" charset="-128"/>
                <a:cs typeface="Times New Roman" pitchFamily="-112" charset="0"/>
              </a:rPr>
              <a:t/>
            </a:r>
            <a:br>
              <a:rPr lang="en-US" sz="3200" smtClean="0">
                <a:latin typeface="Times New Roman" pitchFamily="-112" charset="0"/>
                <a:ea typeface="ＭＳ Ｐゴシック" pitchFamily="-112" charset="-128"/>
                <a:cs typeface="Times New Roman" pitchFamily="-112" charset="0"/>
              </a:rPr>
            </a:br>
            <a:endParaRPr lang="en-US" sz="3200" smtClean="0">
              <a:ea typeface="ＭＳ Ｐゴシック" pitchFamily="-112" charset="-128"/>
            </a:endParaRPr>
          </a:p>
        </p:txBody>
      </p:sp>
      <p:sp>
        <p:nvSpPr>
          <p:cNvPr id="15363" name="Content Placeholder 2"/>
          <p:cNvSpPr>
            <a:spLocks noGrp="1"/>
          </p:cNvSpPr>
          <p:nvPr>
            <p:ph sz="quarter" idx="1"/>
          </p:nvPr>
        </p:nvSpPr>
        <p:spPr>
          <a:xfrm>
            <a:off x="457200" y="838200"/>
            <a:ext cx="7467600" cy="6019800"/>
          </a:xfrm>
        </p:spPr>
        <p:txBody>
          <a:bodyPr>
            <a:normAutofit/>
          </a:bodyPr>
          <a:lstStyle/>
          <a:p>
            <a:pPr eaLnBrk="1" hangingPunct="1">
              <a:spcBef>
                <a:spcPct val="0"/>
              </a:spcBef>
              <a:buFont typeface="Symbol" pitchFamily="-112" charset="2"/>
              <a:buChar char=""/>
              <a:tabLst>
                <a:tab pos="44450" algn="l"/>
              </a:tabLst>
            </a:pPr>
            <a:r>
              <a:rPr lang="en-US" b="1" u="sng" dirty="0" smtClean="0">
                <a:latin typeface="Times New Roman" pitchFamily="-112" charset="0"/>
                <a:ea typeface="ＭＳ Ｐゴシック" pitchFamily="-112" charset="-128"/>
                <a:cs typeface="Times New Roman" pitchFamily="-112" charset="0"/>
              </a:rPr>
              <a:t>Respect Self</a:t>
            </a:r>
          </a:p>
          <a:p>
            <a:pPr eaLnBrk="1" hangingPunct="1">
              <a:spcBef>
                <a:spcPct val="0"/>
              </a:spcBef>
              <a:buFont typeface="Symbol" pitchFamily="-112" charset="2"/>
              <a:buChar char=""/>
              <a:tabLst>
                <a:tab pos="44450" algn="l"/>
              </a:tabLst>
            </a:pPr>
            <a:r>
              <a:rPr lang="en-US" dirty="0" smtClean="0">
                <a:latin typeface="Times New Roman" pitchFamily="-112" charset="0"/>
                <a:ea typeface="ＭＳ Ｐゴシック" pitchFamily="-112" charset="-128"/>
                <a:cs typeface="Times New Roman" pitchFamily="-112" charset="0"/>
              </a:rPr>
              <a:t>Bring necessary materials.</a:t>
            </a:r>
          </a:p>
          <a:p>
            <a:pPr eaLnBrk="1" hangingPunct="1">
              <a:spcBef>
                <a:spcPct val="0"/>
              </a:spcBef>
              <a:buFont typeface="Symbol" pitchFamily="-112" charset="2"/>
              <a:buChar char=""/>
              <a:tabLst>
                <a:tab pos="44450" algn="l"/>
              </a:tabLst>
            </a:pPr>
            <a:r>
              <a:rPr lang="en-US" dirty="0" smtClean="0">
                <a:latin typeface="Times New Roman" pitchFamily="-112" charset="0"/>
                <a:ea typeface="ＭＳ Ｐゴシック" pitchFamily="-112" charset="-128"/>
                <a:cs typeface="Times New Roman" pitchFamily="-112" charset="0"/>
              </a:rPr>
              <a:t>Use class time efficiently/ effectively.</a:t>
            </a:r>
          </a:p>
          <a:p>
            <a:pPr eaLnBrk="1" hangingPunct="1">
              <a:spcBef>
                <a:spcPct val="0"/>
              </a:spcBef>
              <a:buFont typeface="Symbol" pitchFamily="-112" charset="2"/>
              <a:buChar char=""/>
              <a:tabLst>
                <a:tab pos="44450" algn="l"/>
              </a:tabLst>
            </a:pPr>
            <a:r>
              <a:rPr lang="en-US" dirty="0" smtClean="0">
                <a:latin typeface="Times New Roman" pitchFamily="-112" charset="0"/>
                <a:ea typeface="ＭＳ Ｐゴシック" pitchFamily="-112" charset="-128"/>
                <a:cs typeface="Times New Roman" pitchFamily="-112" charset="0"/>
              </a:rPr>
              <a:t>Be dressed appropriately.</a:t>
            </a:r>
          </a:p>
          <a:p>
            <a:pPr eaLnBrk="1" hangingPunct="1">
              <a:spcBef>
                <a:spcPct val="0"/>
              </a:spcBef>
              <a:buFont typeface="Symbol" pitchFamily="-112" charset="2"/>
              <a:buChar char=""/>
              <a:tabLst>
                <a:tab pos="44450" algn="l"/>
              </a:tabLst>
            </a:pPr>
            <a:endParaRPr lang="en-US" b="1" u="sng" dirty="0" smtClean="0">
              <a:latin typeface="Times New Roman" pitchFamily="-112" charset="0"/>
              <a:ea typeface="ＭＳ Ｐゴシック" pitchFamily="-112" charset="-128"/>
              <a:cs typeface="Times New Roman" pitchFamily="-112" charset="0"/>
            </a:endParaRPr>
          </a:p>
          <a:p>
            <a:pPr eaLnBrk="1" hangingPunct="1">
              <a:spcBef>
                <a:spcPct val="0"/>
              </a:spcBef>
              <a:buFont typeface="Symbol" pitchFamily="-112" charset="2"/>
              <a:buChar char=""/>
              <a:tabLst>
                <a:tab pos="44450" algn="l"/>
              </a:tabLst>
            </a:pPr>
            <a:r>
              <a:rPr lang="en-US" b="1" u="sng" dirty="0" smtClean="0">
                <a:latin typeface="Times New Roman" pitchFamily="-112" charset="0"/>
                <a:ea typeface="ＭＳ Ｐゴシック" pitchFamily="-112" charset="-128"/>
                <a:cs typeface="Times New Roman" pitchFamily="-112" charset="0"/>
              </a:rPr>
              <a:t>Respect Others</a:t>
            </a:r>
          </a:p>
          <a:p>
            <a:pPr eaLnBrk="1" hangingPunct="1">
              <a:spcBef>
                <a:spcPct val="0"/>
              </a:spcBef>
              <a:buFont typeface="Arial" charset="0"/>
              <a:buNone/>
              <a:tabLst>
                <a:tab pos="44450" algn="l"/>
              </a:tabLst>
            </a:pPr>
            <a:r>
              <a:rPr lang="en-US" dirty="0" smtClean="0">
                <a:latin typeface="Times New Roman" pitchFamily="-112" charset="0"/>
                <a:ea typeface="ＭＳ Ｐゴシック" pitchFamily="-112" charset="-128"/>
                <a:cs typeface="Times New Roman" pitchFamily="-112" charset="0"/>
              </a:rPr>
              <a:t>		Speak in appropriate voice.</a:t>
            </a:r>
          </a:p>
          <a:p>
            <a:pPr eaLnBrk="1" hangingPunct="1">
              <a:spcBef>
                <a:spcPct val="0"/>
              </a:spcBef>
              <a:buFont typeface="Symbol" pitchFamily="-112" charset="2"/>
              <a:buChar char=""/>
              <a:tabLst>
                <a:tab pos="44450" algn="l"/>
              </a:tabLst>
            </a:pPr>
            <a:r>
              <a:rPr lang="en-US" dirty="0" smtClean="0">
                <a:latin typeface="Times New Roman" pitchFamily="-112" charset="0"/>
                <a:ea typeface="ＭＳ Ｐゴシック" pitchFamily="-112" charset="-128"/>
                <a:cs typeface="Times New Roman" pitchFamily="-112" charset="0"/>
              </a:rPr>
              <a:t>Be on time.</a:t>
            </a:r>
          </a:p>
          <a:p>
            <a:pPr eaLnBrk="1" hangingPunct="1">
              <a:spcBef>
                <a:spcPct val="0"/>
              </a:spcBef>
              <a:buFont typeface="Symbol" pitchFamily="-112" charset="2"/>
              <a:buChar char=""/>
              <a:tabLst>
                <a:tab pos="44450" algn="l"/>
              </a:tabLst>
            </a:pPr>
            <a:r>
              <a:rPr lang="en-US" dirty="0" smtClean="0">
                <a:latin typeface="Times New Roman" pitchFamily="-112" charset="0"/>
                <a:ea typeface="ＭＳ Ｐゴシック" pitchFamily="-112" charset="-128"/>
                <a:cs typeface="Times New Roman" pitchFamily="-112" charset="0"/>
              </a:rPr>
              <a:t>Allow others to experience class without disruption (including electronic devices).</a:t>
            </a:r>
          </a:p>
          <a:p>
            <a:pPr eaLnBrk="1" hangingPunct="1">
              <a:spcBef>
                <a:spcPct val="0"/>
              </a:spcBef>
              <a:buFont typeface="Symbol" pitchFamily="-112" charset="2"/>
              <a:buChar char=""/>
              <a:tabLst>
                <a:tab pos="44450" algn="l"/>
              </a:tabLst>
            </a:pPr>
            <a:endParaRPr lang="en-US" b="1" u="sng" dirty="0" smtClean="0">
              <a:latin typeface="Times New Roman" pitchFamily="-112" charset="0"/>
              <a:ea typeface="ＭＳ Ｐゴシック" pitchFamily="-112" charset="-128"/>
              <a:cs typeface="Times New Roman" pitchFamily="-112" charset="0"/>
            </a:endParaRPr>
          </a:p>
          <a:p>
            <a:pPr eaLnBrk="1" hangingPunct="1">
              <a:spcBef>
                <a:spcPct val="0"/>
              </a:spcBef>
              <a:buFont typeface="Symbol" pitchFamily="-112" charset="2"/>
              <a:buChar char=""/>
              <a:tabLst>
                <a:tab pos="44450" algn="l"/>
              </a:tabLst>
            </a:pPr>
            <a:r>
              <a:rPr lang="en-US" b="1" u="sng" dirty="0" smtClean="0">
                <a:latin typeface="Times New Roman" pitchFamily="-112" charset="0"/>
                <a:ea typeface="ＭＳ Ｐゴシック" pitchFamily="-112" charset="-128"/>
                <a:cs typeface="Times New Roman" pitchFamily="-112" charset="0"/>
              </a:rPr>
              <a:t>Respect Property</a:t>
            </a:r>
          </a:p>
          <a:p>
            <a:pPr eaLnBrk="1" hangingPunct="1">
              <a:spcBef>
                <a:spcPct val="0"/>
              </a:spcBef>
              <a:buFont typeface="Symbol" pitchFamily="-112" charset="2"/>
              <a:buChar char=""/>
              <a:tabLst>
                <a:tab pos="44450" algn="l"/>
              </a:tabLst>
            </a:pPr>
            <a:r>
              <a:rPr lang="en-US" dirty="0" smtClean="0">
                <a:latin typeface="Times New Roman" pitchFamily="-112" charset="0"/>
                <a:ea typeface="ＭＳ Ｐゴシック" pitchFamily="-112" charset="-128"/>
                <a:cs typeface="Times New Roman" pitchFamily="-112" charset="0"/>
              </a:rPr>
              <a:t>Keep personal belongings to yourself.</a:t>
            </a:r>
          </a:p>
          <a:p>
            <a:pPr eaLnBrk="1" hangingPunct="1">
              <a:spcBef>
                <a:spcPct val="0"/>
              </a:spcBef>
              <a:buFont typeface="Symbol" pitchFamily="-112" charset="2"/>
              <a:buChar char=""/>
              <a:tabLst>
                <a:tab pos="44450" algn="l"/>
              </a:tabLst>
            </a:pPr>
            <a:r>
              <a:rPr lang="en-US" dirty="0" smtClean="0">
                <a:latin typeface="Times New Roman" pitchFamily="-112" charset="0"/>
                <a:ea typeface="ＭＳ Ｐゴシック" pitchFamily="-112" charset="-128"/>
                <a:cs typeface="Times New Roman" pitchFamily="-112" charset="0"/>
              </a:rPr>
              <a:t>Dispose of trash properly.</a:t>
            </a:r>
          </a:p>
          <a:p>
            <a:pPr eaLnBrk="1" hangingPunct="1">
              <a:spcBef>
                <a:spcPct val="0"/>
              </a:spcBef>
              <a:buFont typeface="Symbol" pitchFamily="-112" charset="2"/>
              <a:buChar char=""/>
              <a:tabLst>
                <a:tab pos="44450" algn="l"/>
              </a:tabLst>
            </a:pPr>
            <a:r>
              <a:rPr lang="en-US" dirty="0" smtClean="0">
                <a:latin typeface="Times New Roman" pitchFamily="-112" charset="0"/>
                <a:ea typeface="ＭＳ Ｐゴシック" pitchFamily="-112" charset="-128"/>
                <a:cs typeface="Times New Roman" pitchFamily="-112" charset="0"/>
              </a:rPr>
              <a:t>Treat school and student property with respect.</a:t>
            </a:r>
          </a:p>
          <a:p>
            <a:pPr eaLnBrk="1" hangingPunct="1">
              <a:tabLst>
                <a:tab pos="44450" algn="l"/>
              </a:tabLst>
            </a:pPr>
            <a:endParaRPr lang="en-US" sz="2800" dirty="0" smtClean="0">
              <a:ea typeface="ＭＳ Ｐゴシック" pitchFamily="-112"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rot="16200000">
            <a:off x="-3390900" y="2781300"/>
            <a:ext cx="7467600" cy="685800"/>
          </a:xfrm>
        </p:spPr>
        <p:txBody>
          <a:bodyPr/>
          <a:lstStyle/>
          <a:p>
            <a:pPr algn="ctr" eaLnBrk="1" hangingPunct="1"/>
            <a:r>
              <a:rPr lang="en-US" dirty="0" smtClean="0">
                <a:ea typeface="ＭＳ Ｐゴシック" pitchFamily="-112" charset="-128"/>
              </a:rPr>
              <a:t>Daily Progress Report</a:t>
            </a:r>
          </a:p>
        </p:txBody>
      </p:sp>
      <p:pic>
        <p:nvPicPr>
          <p:cNvPr id="24579" name="Content Placeholder 7" descr="CICOformMODIFIED.jpg"/>
          <p:cNvPicPr>
            <a:picLocks noGrp="1" noChangeAspect="1"/>
          </p:cNvPicPr>
          <p:nvPr>
            <p:ph sz="quarter" idx="1"/>
          </p:nvPr>
        </p:nvPicPr>
        <p:blipFill>
          <a:blip r:embed="rId3" cstate="print">
            <a:clrChange>
              <a:clrFrom>
                <a:srgbClr val="FFFFFF"/>
              </a:clrFrom>
              <a:clrTo>
                <a:srgbClr val="FFFFFF">
                  <a:alpha val="0"/>
                </a:srgbClr>
              </a:clrTo>
            </a:clrChange>
          </a:blip>
          <a:stretch>
            <a:fillRect/>
          </a:stretch>
        </p:blipFill>
        <p:spPr>
          <a:xfrm>
            <a:off x="457200" y="228600"/>
            <a:ext cx="8726766" cy="66294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ea typeface="ＭＳ Ｐゴシック" pitchFamily="-112" charset="-128"/>
              </a:rPr>
              <a:t>Systems Meetings</a:t>
            </a:r>
          </a:p>
        </p:txBody>
      </p:sp>
      <p:sp>
        <p:nvSpPr>
          <p:cNvPr id="17411" name="Content Placeholder 5"/>
          <p:cNvSpPr>
            <a:spLocks noGrp="1"/>
          </p:cNvSpPr>
          <p:nvPr>
            <p:ph sz="quarter" idx="1"/>
          </p:nvPr>
        </p:nvSpPr>
        <p:spPr/>
        <p:txBody>
          <a:bodyPr/>
          <a:lstStyle/>
          <a:p>
            <a:pPr eaLnBrk="1" hangingPunct="1"/>
            <a:r>
              <a:rPr lang="en-US" smtClean="0">
                <a:ea typeface="ＭＳ Ｐゴシック" pitchFamily="-112" charset="-128"/>
              </a:rPr>
              <a:t>The tier 2 systems team meeting met 2 times a month for 50 minutes.  </a:t>
            </a:r>
          </a:p>
          <a:p>
            <a:pPr eaLnBrk="1" hangingPunct="1"/>
            <a:r>
              <a:rPr lang="en-US" smtClean="0">
                <a:ea typeface="ＭＳ Ｐゴシック" pitchFamily="-112" charset="-128"/>
              </a:rPr>
              <a:t>1 teachers (Tier 2 coach), external coach, pbis/counselor, 2 administrators, Special Needs Dept Chair</a:t>
            </a:r>
          </a:p>
          <a:p>
            <a:pPr eaLnBrk="1" hangingPunct="1"/>
            <a:r>
              <a:rPr lang="en-US" smtClean="0">
                <a:ea typeface="ＭＳ Ｐゴシック" pitchFamily="-112" charset="-128"/>
              </a:rPr>
              <a:t>Review data for those receiving tier two interventions and review fidelity of implementation.</a:t>
            </a:r>
          </a:p>
          <a:p>
            <a:pPr eaLnBrk="1" hangingPunct="1"/>
            <a:endParaRPr lang="en-US" smtClean="0">
              <a:ea typeface="ＭＳ Ｐゴシック" pitchFamily="-112"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dirty="0" smtClean="0">
                <a:solidFill>
                  <a:schemeClr val="tx2">
                    <a:lumMod val="75000"/>
                  </a:schemeClr>
                </a:solidFill>
                <a:ea typeface="ＭＳ Ｐゴシック" pitchFamily="-112" charset="-128"/>
              </a:rPr>
              <a:t>Guiding Questions</a:t>
            </a:r>
            <a:br>
              <a:rPr lang="en-US" sz="4000" dirty="0" smtClean="0">
                <a:solidFill>
                  <a:schemeClr val="tx2">
                    <a:lumMod val="75000"/>
                  </a:schemeClr>
                </a:solidFill>
                <a:ea typeface="ＭＳ Ｐゴシック" pitchFamily="-112" charset="-128"/>
              </a:rPr>
            </a:br>
            <a:r>
              <a:rPr lang="en-US" sz="3200" dirty="0" smtClean="0">
                <a:solidFill>
                  <a:schemeClr val="tx2">
                    <a:lumMod val="75000"/>
                  </a:schemeClr>
                </a:solidFill>
                <a:latin typeface="Broadway" pitchFamily="82" charset="0"/>
                <a:ea typeface="ＭＳ Ｐゴシック" pitchFamily="-112" charset="-128"/>
              </a:rPr>
              <a:t>setting up the system</a:t>
            </a:r>
            <a:endParaRPr lang="en-US" sz="3200" dirty="0" smtClean="0">
              <a:solidFill>
                <a:schemeClr val="tx2">
                  <a:lumMod val="75000"/>
                </a:schemeClr>
              </a:solidFill>
              <a:ea typeface="ＭＳ Ｐゴシック" pitchFamily="-112" charset="-128"/>
            </a:endParaRPr>
          </a:p>
        </p:txBody>
      </p:sp>
      <p:sp>
        <p:nvSpPr>
          <p:cNvPr id="18435" name="Content Placeholder 2"/>
          <p:cNvSpPr>
            <a:spLocks noGrp="1"/>
          </p:cNvSpPr>
          <p:nvPr>
            <p:ph sz="quarter" idx="1"/>
          </p:nvPr>
        </p:nvSpPr>
        <p:spPr/>
        <p:txBody>
          <a:bodyPr/>
          <a:lstStyle/>
          <a:p>
            <a:pPr eaLnBrk="1" hangingPunct="1"/>
            <a:endParaRPr lang="en-US" smtClean="0">
              <a:ea typeface="ＭＳ Ｐゴシック" pitchFamily="-112" charset="-128"/>
            </a:endParaRPr>
          </a:p>
        </p:txBody>
      </p:sp>
      <p:pic>
        <p:nvPicPr>
          <p:cNvPr id="18436" name="Picture 4" descr="MP900398831[1]"/>
          <p:cNvPicPr>
            <a:picLocks noChangeAspect="1" noChangeArrowheads="1"/>
          </p:cNvPicPr>
          <p:nvPr/>
        </p:nvPicPr>
        <p:blipFill>
          <a:blip r:embed="rId3" cstate="print"/>
          <a:srcRect/>
          <a:stretch>
            <a:fillRect/>
          </a:stretch>
        </p:blipFill>
        <p:spPr bwMode="auto">
          <a:xfrm>
            <a:off x="457200" y="1600200"/>
            <a:ext cx="7391400" cy="452596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3200" dirty="0" smtClean="0">
                <a:solidFill>
                  <a:schemeClr val="tx2">
                    <a:lumMod val="75000"/>
                  </a:schemeClr>
                </a:solidFill>
                <a:ea typeface="ＭＳ Ｐゴシック" pitchFamily="-112" charset="-128"/>
              </a:rPr>
              <a:t>Springfield High Data Decision Rules</a:t>
            </a:r>
            <a:br>
              <a:rPr lang="en-US" sz="3200" dirty="0" smtClean="0">
                <a:solidFill>
                  <a:schemeClr val="tx2">
                    <a:lumMod val="75000"/>
                  </a:schemeClr>
                </a:solidFill>
                <a:ea typeface="ＭＳ Ｐゴシック" pitchFamily="-112" charset="-128"/>
              </a:rPr>
            </a:br>
            <a:r>
              <a:rPr lang="en-US" sz="3200" dirty="0" smtClean="0">
                <a:solidFill>
                  <a:schemeClr val="tx2">
                    <a:lumMod val="75000"/>
                  </a:schemeClr>
                </a:solidFill>
                <a:ea typeface="ＭＳ Ｐゴシック" pitchFamily="-112" charset="-128"/>
              </a:rPr>
              <a:t>How Do they get in?</a:t>
            </a:r>
          </a:p>
        </p:txBody>
      </p:sp>
      <p:sp>
        <p:nvSpPr>
          <p:cNvPr id="20483" name="Content Placeholder 2"/>
          <p:cNvSpPr>
            <a:spLocks noGrp="1"/>
          </p:cNvSpPr>
          <p:nvPr>
            <p:ph sz="quarter" idx="1"/>
          </p:nvPr>
        </p:nvSpPr>
        <p:spPr>
          <a:xfrm>
            <a:off x="457200" y="1600200"/>
            <a:ext cx="8686800" cy="4525963"/>
          </a:xfrm>
        </p:spPr>
        <p:txBody>
          <a:bodyPr>
            <a:normAutofit fontScale="92500"/>
          </a:bodyPr>
          <a:lstStyle/>
          <a:p>
            <a:pPr marL="273050" indent="-273050" eaLnBrk="1" hangingPunct="1">
              <a:lnSpc>
                <a:spcPct val="80000"/>
              </a:lnSpc>
              <a:buFontTx/>
              <a:buNone/>
            </a:pPr>
            <a:r>
              <a:rPr lang="en-US" sz="2200" b="1" dirty="0" smtClean="0">
                <a:ea typeface="ＭＳ Ｐゴシック" pitchFamily="-112" charset="-128"/>
              </a:rPr>
              <a:t>Data-based decision rules for identification</a:t>
            </a:r>
            <a:r>
              <a:rPr lang="en-US" sz="2200" dirty="0" smtClean="0">
                <a:ea typeface="ＭＳ Ｐゴシック" pitchFamily="-112" charset="-128"/>
              </a:rPr>
              <a:t>:</a:t>
            </a:r>
          </a:p>
          <a:p>
            <a:pPr marL="273050" indent="-273050" eaLnBrk="1" hangingPunct="1">
              <a:lnSpc>
                <a:spcPct val="80000"/>
              </a:lnSpc>
              <a:buFontTx/>
              <a:buNone/>
            </a:pPr>
            <a:r>
              <a:rPr lang="en-US" sz="2200" dirty="0" smtClean="0">
                <a:ea typeface="ＭＳ Ｐゴシック" pitchFamily="-112" charset="-128"/>
              </a:rPr>
              <a:t>1) Data source #1: </a:t>
            </a:r>
            <a:r>
              <a:rPr lang="en-US" sz="2200" dirty="0" smtClean="0">
                <a:solidFill>
                  <a:schemeClr val="tx2">
                    <a:lumMod val="75000"/>
                  </a:schemeClr>
                </a:solidFill>
                <a:ea typeface="ＭＳ Ｐゴシック" pitchFamily="-112" charset="-128"/>
              </a:rPr>
              <a:t>Office Discipline Referrals</a:t>
            </a:r>
          </a:p>
          <a:p>
            <a:pPr marL="273050" indent="-273050" eaLnBrk="1" hangingPunct="1">
              <a:lnSpc>
                <a:spcPct val="80000"/>
              </a:lnSpc>
              <a:buFontTx/>
              <a:buNone/>
            </a:pPr>
            <a:r>
              <a:rPr lang="en-US" sz="2200" dirty="0" smtClean="0">
                <a:ea typeface="ＭＳ Ｐゴシック" pitchFamily="-112" charset="-128"/>
              </a:rPr>
              <a:t> 	Rule for Inclusion in Intervention: </a:t>
            </a:r>
            <a:r>
              <a:rPr lang="en-US" sz="2200" dirty="0" smtClean="0">
                <a:solidFill>
                  <a:schemeClr val="tx2">
                    <a:lumMod val="75000"/>
                  </a:schemeClr>
                </a:solidFill>
                <a:ea typeface="ＭＳ Ｐゴシック" pitchFamily="-112" charset="-128"/>
              </a:rPr>
              <a:t>3 ODRs for Disrespect/Flagrant Disrespect</a:t>
            </a:r>
          </a:p>
          <a:p>
            <a:pPr marL="273050" indent="-273050" eaLnBrk="1" hangingPunct="1">
              <a:lnSpc>
                <a:spcPct val="80000"/>
              </a:lnSpc>
              <a:buFontTx/>
              <a:buNone/>
            </a:pPr>
            <a:r>
              <a:rPr lang="en-US" sz="2200" dirty="0" smtClean="0">
                <a:ea typeface="ＭＳ Ｐゴシック" pitchFamily="-112" charset="-128"/>
              </a:rPr>
              <a:t>	Time frame</a:t>
            </a:r>
            <a:r>
              <a:rPr lang="en-US" sz="2200" b="1" dirty="0" smtClean="0">
                <a:ea typeface="ＭＳ Ｐゴシック" pitchFamily="-112" charset="-128"/>
              </a:rPr>
              <a:t>: </a:t>
            </a:r>
            <a:r>
              <a:rPr lang="en-US" sz="2200" dirty="0" smtClean="0">
                <a:solidFill>
                  <a:schemeClr val="tx2">
                    <a:lumMod val="75000"/>
                  </a:schemeClr>
                </a:solidFill>
                <a:ea typeface="ＭＳ Ｐゴシック" pitchFamily="-112" charset="-128"/>
              </a:rPr>
              <a:t>school year</a:t>
            </a:r>
          </a:p>
          <a:p>
            <a:pPr marL="273050" indent="-273050" eaLnBrk="1" hangingPunct="1">
              <a:lnSpc>
                <a:spcPct val="80000"/>
              </a:lnSpc>
              <a:buFontTx/>
              <a:buNone/>
            </a:pPr>
            <a:r>
              <a:rPr lang="en-US" sz="2200" dirty="0" smtClean="0">
                <a:ea typeface="ＭＳ Ｐゴシック" pitchFamily="-112" charset="-128"/>
              </a:rPr>
              <a:t>2) Data source #2: </a:t>
            </a:r>
            <a:r>
              <a:rPr lang="en-US" sz="2200" dirty="0" smtClean="0">
                <a:solidFill>
                  <a:schemeClr val="tx2">
                    <a:lumMod val="75000"/>
                  </a:schemeClr>
                </a:solidFill>
                <a:ea typeface="ＭＳ Ｐゴシック" pitchFamily="-112" charset="-128"/>
              </a:rPr>
              <a:t>Grades/Report Cards/Progress Reports</a:t>
            </a:r>
          </a:p>
          <a:p>
            <a:pPr marL="273050" indent="-273050" eaLnBrk="1" hangingPunct="1">
              <a:lnSpc>
                <a:spcPct val="80000"/>
              </a:lnSpc>
              <a:buFontTx/>
              <a:buNone/>
            </a:pPr>
            <a:r>
              <a:rPr lang="en-US" sz="2200" dirty="0" smtClean="0">
                <a:ea typeface="ＭＳ Ｐゴシック" pitchFamily="-112" charset="-128"/>
              </a:rPr>
              <a:t>	Rule for Inclusion in Intervention: </a:t>
            </a:r>
            <a:r>
              <a:rPr lang="en-US" sz="2200" dirty="0" smtClean="0">
                <a:solidFill>
                  <a:schemeClr val="tx2">
                    <a:lumMod val="75000"/>
                  </a:schemeClr>
                </a:solidFill>
                <a:ea typeface="ＭＳ Ｐゴシック" pitchFamily="-112" charset="-128"/>
              </a:rPr>
              <a:t>9</a:t>
            </a:r>
            <a:r>
              <a:rPr lang="en-US" sz="2200" baseline="30000" dirty="0" smtClean="0">
                <a:solidFill>
                  <a:schemeClr val="tx2">
                    <a:lumMod val="75000"/>
                  </a:schemeClr>
                </a:solidFill>
                <a:ea typeface="ＭＳ Ｐゴシック" pitchFamily="-112" charset="-128"/>
              </a:rPr>
              <a:t>th</a:t>
            </a:r>
            <a:r>
              <a:rPr lang="en-US" sz="2200" dirty="0" smtClean="0">
                <a:solidFill>
                  <a:schemeClr val="tx2">
                    <a:lumMod val="75000"/>
                  </a:schemeClr>
                </a:solidFill>
                <a:ea typeface="ＭＳ Ｐゴシック" pitchFamily="-112" charset="-128"/>
              </a:rPr>
              <a:t> or 10</a:t>
            </a:r>
            <a:r>
              <a:rPr lang="en-US" sz="2200" baseline="30000" dirty="0" smtClean="0">
                <a:solidFill>
                  <a:schemeClr val="tx2">
                    <a:lumMod val="75000"/>
                  </a:schemeClr>
                </a:solidFill>
                <a:ea typeface="ＭＳ Ｐゴシック" pitchFamily="-112" charset="-128"/>
              </a:rPr>
              <a:t>th</a:t>
            </a:r>
            <a:r>
              <a:rPr lang="en-US" sz="2200" dirty="0" smtClean="0">
                <a:solidFill>
                  <a:schemeClr val="tx2">
                    <a:lumMod val="75000"/>
                  </a:schemeClr>
                </a:solidFill>
                <a:ea typeface="ＭＳ Ｐゴシック" pitchFamily="-112" charset="-128"/>
              </a:rPr>
              <a:t>  grade students with 2f’s</a:t>
            </a:r>
          </a:p>
          <a:p>
            <a:pPr marL="273050" indent="-273050" eaLnBrk="1" hangingPunct="1">
              <a:lnSpc>
                <a:spcPct val="80000"/>
              </a:lnSpc>
              <a:buFontTx/>
              <a:buNone/>
            </a:pPr>
            <a:r>
              <a:rPr lang="en-US" sz="2200" dirty="0" smtClean="0">
                <a:ea typeface="ＭＳ Ｐゴシック" pitchFamily="-112" charset="-128"/>
              </a:rPr>
              <a:t> 	Time frame: </a:t>
            </a:r>
            <a:r>
              <a:rPr lang="en-US" sz="2200" dirty="0" smtClean="0">
                <a:solidFill>
                  <a:schemeClr val="tx2">
                    <a:lumMod val="75000"/>
                  </a:schemeClr>
                </a:solidFill>
                <a:ea typeface="ＭＳ Ｐゴシック" pitchFamily="-112" charset="-128"/>
              </a:rPr>
              <a:t>each quarter</a:t>
            </a:r>
          </a:p>
          <a:p>
            <a:pPr marL="273050" indent="-273050" eaLnBrk="1" hangingPunct="1">
              <a:lnSpc>
                <a:spcPct val="80000"/>
              </a:lnSpc>
              <a:buFontTx/>
              <a:buNone/>
            </a:pPr>
            <a:r>
              <a:rPr lang="en-US" sz="2200" dirty="0" smtClean="0">
                <a:ea typeface="ＭＳ Ｐゴシック" pitchFamily="-112" charset="-128"/>
              </a:rPr>
              <a:t>3) Data source #3:</a:t>
            </a:r>
          </a:p>
          <a:p>
            <a:pPr marL="273050" indent="-273050" eaLnBrk="1" hangingPunct="1">
              <a:lnSpc>
                <a:spcPct val="80000"/>
              </a:lnSpc>
              <a:buFontTx/>
              <a:buNone/>
            </a:pPr>
            <a:r>
              <a:rPr lang="en-US" sz="2200" dirty="0" smtClean="0">
                <a:ea typeface="ＭＳ Ｐゴシック" pitchFamily="-112" charset="-128"/>
              </a:rPr>
              <a:t> 	Rule for Inclusion in Intervention: ____________________</a:t>
            </a:r>
          </a:p>
          <a:p>
            <a:pPr marL="273050" indent="-273050" eaLnBrk="1" hangingPunct="1">
              <a:lnSpc>
                <a:spcPct val="80000"/>
              </a:lnSpc>
              <a:buFontTx/>
              <a:buNone/>
            </a:pPr>
            <a:r>
              <a:rPr lang="en-US" sz="2200" dirty="0" smtClean="0">
                <a:ea typeface="ＭＳ Ｐゴシック" pitchFamily="-112" charset="-128"/>
              </a:rPr>
              <a:t> 		Time frame: ____________________</a:t>
            </a:r>
          </a:p>
          <a:p>
            <a:pPr marL="273050" indent="-273050" eaLnBrk="1" hangingPunct="1">
              <a:lnSpc>
                <a:spcPct val="80000"/>
              </a:lnSpc>
              <a:buFontTx/>
              <a:buNone/>
            </a:pPr>
            <a:endParaRPr lang="en-US" sz="2200" dirty="0" smtClean="0">
              <a:ea typeface="ＭＳ Ｐゴシック" pitchFamily="-112" charset="-128"/>
            </a:endParaRPr>
          </a:p>
          <a:p>
            <a:pPr marL="273050" indent="-273050" eaLnBrk="1" hangingPunct="1">
              <a:lnSpc>
                <a:spcPct val="80000"/>
              </a:lnSpc>
              <a:buFontTx/>
              <a:buNone/>
            </a:pPr>
            <a:r>
              <a:rPr lang="en-US" sz="2200" dirty="0" smtClean="0">
                <a:ea typeface="ＭＳ Ｐゴシック" pitchFamily="-112" charset="-128"/>
              </a:rPr>
              <a:t>** Teacher or Parent Request for Assistance enters youth :        </a:t>
            </a:r>
            <a:r>
              <a:rPr lang="en-US" sz="2200" b="1" dirty="0" smtClean="0">
                <a:ea typeface="ＭＳ Ｐゴシック" pitchFamily="-112" charset="-128"/>
              </a:rPr>
              <a:t>Yes      </a:t>
            </a:r>
            <a:r>
              <a:rPr lang="en-US" sz="1000" b="1" u="sng" dirty="0" smtClean="0">
                <a:ea typeface="ＭＳ Ｐゴシック" pitchFamily="-112" charset="-128"/>
              </a:rPr>
              <a:t> </a:t>
            </a:r>
            <a:endParaRPr lang="en-US" sz="2200" dirty="0" smtClean="0">
              <a:ea typeface="ＭＳ Ｐゴシック" pitchFamily="-112"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7467600" cy="563562"/>
          </a:xfrm>
        </p:spPr>
        <p:txBody>
          <a:bodyPr/>
          <a:lstStyle/>
          <a:p>
            <a:pPr eaLnBrk="1" hangingPunct="1"/>
            <a:r>
              <a:rPr lang="en-US" dirty="0" smtClean="0">
                <a:solidFill>
                  <a:schemeClr val="tx2">
                    <a:lumMod val="75000"/>
                  </a:schemeClr>
                </a:solidFill>
                <a:ea typeface="ＭＳ Ｐゴシック" pitchFamily="-112" charset="-128"/>
              </a:rPr>
              <a:t>How does it get started?</a:t>
            </a:r>
          </a:p>
        </p:txBody>
      </p:sp>
      <p:sp>
        <p:nvSpPr>
          <p:cNvPr id="21507" name="Content Placeholder 2"/>
          <p:cNvSpPr>
            <a:spLocks noGrp="1"/>
          </p:cNvSpPr>
          <p:nvPr>
            <p:ph sz="quarter" idx="1"/>
          </p:nvPr>
        </p:nvSpPr>
        <p:spPr>
          <a:xfrm>
            <a:off x="457200" y="838200"/>
            <a:ext cx="8686800" cy="6019800"/>
          </a:xfrm>
        </p:spPr>
        <p:txBody>
          <a:bodyPr>
            <a:noAutofit/>
          </a:bodyPr>
          <a:lstStyle/>
          <a:p>
            <a:pPr marL="273050" indent="-273050" eaLnBrk="1" hangingPunct="1">
              <a:lnSpc>
                <a:spcPct val="80000"/>
              </a:lnSpc>
              <a:buFontTx/>
              <a:buNone/>
            </a:pPr>
            <a:r>
              <a:rPr lang="en-US" sz="2000" dirty="0" smtClean="0">
                <a:ea typeface="ＭＳ Ｐゴシック" pitchFamily="-112" charset="-128"/>
              </a:rPr>
              <a:t>How does a simple tier 2 intervention for a student get started?</a:t>
            </a:r>
          </a:p>
          <a:p>
            <a:pPr marL="273050" indent="-273050" eaLnBrk="1" hangingPunct="1">
              <a:lnSpc>
                <a:spcPct val="80000"/>
              </a:lnSpc>
              <a:buFontTx/>
              <a:buNone/>
            </a:pPr>
            <a:r>
              <a:rPr lang="en-US" sz="2000" dirty="0" smtClean="0">
                <a:solidFill>
                  <a:schemeClr val="tx2">
                    <a:lumMod val="75000"/>
                  </a:schemeClr>
                </a:solidFill>
                <a:ea typeface="ＭＳ Ｐゴシック" pitchFamily="-112" charset="-128"/>
              </a:rPr>
              <a:t>	Conversations with students;  letter home &amp; phone call to parents</a:t>
            </a:r>
            <a:endParaRPr lang="en-US" sz="1600" dirty="0" smtClean="0">
              <a:solidFill>
                <a:schemeClr val="tx2">
                  <a:lumMod val="75000"/>
                </a:schemeClr>
              </a:solidFill>
              <a:ea typeface="ＭＳ Ｐゴシック" pitchFamily="-112" charset="-128"/>
            </a:endParaRPr>
          </a:p>
          <a:p>
            <a:pPr marL="273050" indent="-273050" eaLnBrk="1" hangingPunct="1">
              <a:lnSpc>
                <a:spcPct val="80000"/>
              </a:lnSpc>
              <a:buFontTx/>
              <a:buNone/>
            </a:pPr>
            <a:endParaRPr lang="en-US" sz="2000" dirty="0" smtClean="0">
              <a:ea typeface="ＭＳ Ｐゴシック" pitchFamily="-112" charset="-128"/>
            </a:endParaRPr>
          </a:p>
          <a:p>
            <a:pPr marL="273050" indent="-273050" eaLnBrk="1" hangingPunct="1">
              <a:lnSpc>
                <a:spcPct val="80000"/>
              </a:lnSpc>
              <a:buFontTx/>
              <a:buNone/>
            </a:pPr>
            <a:r>
              <a:rPr lang="en-US" sz="2000" dirty="0" smtClean="0">
                <a:ea typeface="ＭＳ Ｐゴシック" pitchFamily="-112" charset="-128"/>
              </a:rPr>
              <a:t>What is the timeframe for the intervention?</a:t>
            </a:r>
          </a:p>
          <a:p>
            <a:pPr marL="273050" indent="-273050" eaLnBrk="1" hangingPunct="1">
              <a:lnSpc>
                <a:spcPct val="80000"/>
              </a:lnSpc>
              <a:buFontTx/>
              <a:buNone/>
            </a:pPr>
            <a:r>
              <a:rPr lang="en-US" sz="2000" dirty="0" smtClean="0">
                <a:solidFill>
                  <a:schemeClr val="tx2">
                    <a:lumMod val="75000"/>
                  </a:schemeClr>
                </a:solidFill>
                <a:ea typeface="ＭＳ Ｐゴシック" pitchFamily="-112" charset="-128"/>
              </a:rPr>
              <a:t>	Review every two weeks at BAS meetings</a:t>
            </a:r>
          </a:p>
          <a:p>
            <a:pPr marL="273050" indent="-273050" eaLnBrk="1" hangingPunct="1">
              <a:lnSpc>
                <a:spcPct val="80000"/>
              </a:lnSpc>
              <a:buFontTx/>
              <a:buNone/>
            </a:pPr>
            <a:endParaRPr lang="en-US" sz="2000" dirty="0" smtClean="0">
              <a:ea typeface="ＭＳ Ｐゴシック" pitchFamily="-112" charset="-128"/>
            </a:endParaRPr>
          </a:p>
          <a:p>
            <a:pPr marL="273050" indent="-273050" eaLnBrk="1" hangingPunct="1">
              <a:lnSpc>
                <a:spcPct val="80000"/>
              </a:lnSpc>
              <a:buFontTx/>
              <a:buNone/>
            </a:pPr>
            <a:r>
              <a:rPr lang="en-US" sz="2000" dirty="0" smtClean="0">
                <a:ea typeface="ＭＳ Ｐゴシック" pitchFamily="-112" charset="-128"/>
              </a:rPr>
              <a:t>How is a student simple tier two data collected?</a:t>
            </a:r>
          </a:p>
          <a:p>
            <a:pPr marL="273050" indent="-273050" eaLnBrk="1" hangingPunct="1">
              <a:lnSpc>
                <a:spcPct val="80000"/>
              </a:lnSpc>
              <a:buFontTx/>
              <a:buNone/>
            </a:pPr>
            <a:r>
              <a:rPr lang="en-US" sz="2000" dirty="0" smtClean="0">
                <a:solidFill>
                  <a:schemeClr val="tx2">
                    <a:lumMod val="75000"/>
                  </a:schemeClr>
                </a:solidFill>
                <a:ea typeface="ＭＳ Ｐゴシック" pitchFamily="-112" charset="-128"/>
              </a:rPr>
              <a:t>	Initially on each floor/then on main floor</a:t>
            </a:r>
          </a:p>
          <a:p>
            <a:pPr marL="273050" indent="-273050" eaLnBrk="1" hangingPunct="1">
              <a:lnSpc>
                <a:spcPct val="80000"/>
              </a:lnSpc>
              <a:buFontTx/>
              <a:buNone/>
            </a:pPr>
            <a:r>
              <a:rPr lang="en-US" sz="2000" dirty="0" smtClean="0">
                <a:solidFill>
                  <a:schemeClr val="tx2">
                    <a:lumMod val="75000"/>
                  </a:schemeClr>
                </a:solidFill>
                <a:ea typeface="ＭＳ Ｐゴシック" pitchFamily="-112" charset="-128"/>
              </a:rPr>
              <a:t>	Check in </a:t>
            </a:r>
          </a:p>
          <a:p>
            <a:pPr marL="273050" indent="-273050" eaLnBrk="1" hangingPunct="1">
              <a:lnSpc>
                <a:spcPct val="80000"/>
              </a:lnSpc>
              <a:buFontTx/>
              <a:buNone/>
            </a:pPr>
            <a:r>
              <a:rPr lang="en-US" sz="2000" dirty="0" smtClean="0">
                <a:solidFill>
                  <a:schemeClr val="tx2">
                    <a:lumMod val="75000"/>
                  </a:schemeClr>
                </a:solidFill>
                <a:ea typeface="ＭＳ Ｐゴシック" pitchFamily="-112" charset="-128"/>
              </a:rPr>
              <a:t>	Every hour teacher is filling out DPR</a:t>
            </a:r>
          </a:p>
          <a:p>
            <a:pPr marL="273050" indent="-273050" eaLnBrk="1" hangingPunct="1">
              <a:lnSpc>
                <a:spcPct val="80000"/>
              </a:lnSpc>
              <a:buFontTx/>
              <a:buNone/>
            </a:pPr>
            <a:r>
              <a:rPr lang="en-US" sz="2000" dirty="0" smtClean="0">
                <a:solidFill>
                  <a:schemeClr val="tx2">
                    <a:lumMod val="75000"/>
                  </a:schemeClr>
                </a:solidFill>
                <a:ea typeface="ＭＳ Ｐゴシック" pitchFamily="-112" charset="-128"/>
              </a:rPr>
              <a:t>	Check Out</a:t>
            </a:r>
          </a:p>
          <a:p>
            <a:pPr marL="273050" indent="-273050" eaLnBrk="1" hangingPunct="1">
              <a:lnSpc>
                <a:spcPct val="80000"/>
              </a:lnSpc>
              <a:buFontTx/>
              <a:buNone/>
            </a:pPr>
            <a:r>
              <a:rPr lang="en-US" sz="2000" dirty="0" smtClean="0">
                <a:solidFill>
                  <a:schemeClr val="tx2">
                    <a:lumMod val="75000"/>
                  </a:schemeClr>
                </a:solidFill>
                <a:ea typeface="ＭＳ Ｐゴシック" pitchFamily="-112" charset="-128"/>
              </a:rPr>
              <a:t>**THIS IS CHANGING DUE TO HOW STUDENTS ARE ALLOWED INTO THE BUILDING &amp; TO SYSTEMS ISSUES (MORE ON THIS LATER </a:t>
            </a:r>
            <a:r>
              <a:rPr lang="en-US" sz="2000" dirty="0" smtClean="0">
                <a:solidFill>
                  <a:schemeClr val="tx2">
                    <a:lumMod val="75000"/>
                  </a:schemeClr>
                </a:solidFill>
                <a:ea typeface="ＭＳ Ｐゴシック" pitchFamily="-112" charset="-128"/>
                <a:sym typeface="Wingdings" pitchFamily="-112" charset="2"/>
              </a:rPr>
              <a:t> )</a:t>
            </a:r>
            <a:endParaRPr lang="en-US" sz="2000" dirty="0" smtClean="0">
              <a:solidFill>
                <a:schemeClr val="tx2">
                  <a:lumMod val="75000"/>
                </a:schemeClr>
              </a:solidFill>
              <a:ea typeface="ＭＳ Ｐゴシック" pitchFamily="-112" charset="-128"/>
            </a:endParaRPr>
          </a:p>
          <a:p>
            <a:pPr marL="273050" indent="-273050" eaLnBrk="1" hangingPunct="1">
              <a:lnSpc>
                <a:spcPct val="80000"/>
              </a:lnSpc>
              <a:buFontTx/>
              <a:buNone/>
            </a:pPr>
            <a:r>
              <a:rPr lang="en-US" sz="2000" dirty="0" smtClean="0">
                <a:ea typeface="ＭＳ Ｐゴシック" pitchFamily="-112" charset="-128"/>
              </a:rPr>
              <a:t>How is a student’s data tracked?</a:t>
            </a:r>
            <a:endParaRPr lang="en-US" sz="2000" dirty="0" smtClean="0">
              <a:solidFill>
                <a:srgbClr val="00CCFF"/>
              </a:solidFill>
              <a:ea typeface="ＭＳ Ｐゴシック" pitchFamily="-112" charset="-128"/>
            </a:endParaRPr>
          </a:p>
          <a:p>
            <a:pPr marL="273050" indent="-273050" eaLnBrk="1" hangingPunct="1">
              <a:lnSpc>
                <a:spcPct val="80000"/>
              </a:lnSpc>
              <a:buFontTx/>
              <a:buNone/>
            </a:pPr>
            <a:r>
              <a:rPr lang="en-US" sz="2000" dirty="0" smtClean="0">
                <a:solidFill>
                  <a:srgbClr val="00CCFF"/>
                </a:solidFill>
                <a:ea typeface="ＭＳ Ｐゴシック" pitchFamily="-112" charset="-128"/>
              </a:rPr>
              <a:t> 	</a:t>
            </a:r>
            <a:r>
              <a:rPr lang="en-US" sz="2000" dirty="0" smtClean="0">
                <a:solidFill>
                  <a:schemeClr val="tx2">
                    <a:lumMod val="75000"/>
                  </a:schemeClr>
                </a:solidFill>
                <a:ea typeface="ＭＳ Ｐゴシック" pitchFamily="-112" charset="-128"/>
              </a:rPr>
              <a:t>Tracking Tool</a:t>
            </a:r>
          </a:p>
          <a:p>
            <a:pPr marL="273050" indent="-273050" eaLnBrk="1" hangingPunct="1">
              <a:lnSpc>
                <a:spcPct val="80000"/>
              </a:lnSpc>
              <a:buFontTx/>
              <a:buNone/>
            </a:pPr>
            <a:endParaRPr lang="en-US" sz="2000" dirty="0" smtClean="0">
              <a:solidFill>
                <a:srgbClr val="00CCFF"/>
              </a:solidFill>
              <a:ea typeface="ＭＳ Ｐゴシック" pitchFamily="-112" charset="-128"/>
            </a:endParaRPr>
          </a:p>
          <a:p>
            <a:pPr marL="273050" indent="-273050" eaLnBrk="1" hangingPunct="1">
              <a:lnSpc>
                <a:spcPct val="80000"/>
              </a:lnSpc>
              <a:buFontTx/>
              <a:buNone/>
            </a:pPr>
            <a:r>
              <a:rPr lang="en-US" sz="2000" dirty="0" smtClean="0">
                <a:ea typeface="ＭＳ Ｐゴシック" pitchFamily="-112" charset="-128"/>
              </a:rPr>
              <a:t>Who enters the progress monitoring data?</a:t>
            </a:r>
          </a:p>
          <a:p>
            <a:pPr marL="273050" indent="-273050" eaLnBrk="1" hangingPunct="1">
              <a:lnSpc>
                <a:spcPct val="80000"/>
              </a:lnSpc>
              <a:buFontTx/>
              <a:buNone/>
            </a:pPr>
            <a:r>
              <a:rPr lang="en-US" sz="2000" dirty="0" smtClean="0">
                <a:solidFill>
                  <a:srgbClr val="00CCFF"/>
                </a:solidFill>
                <a:ea typeface="ＭＳ Ｐゴシック" pitchFamily="-112" charset="-128"/>
              </a:rPr>
              <a:t> 	</a:t>
            </a:r>
            <a:r>
              <a:rPr lang="en-US" sz="2000" dirty="0" smtClean="0">
                <a:solidFill>
                  <a:schemeClr val="tx2">
                    <a:lumMod val="75000"/>
                  </a:schemeClr>
                </a:solidFill>
                <a:ea typeface="ＭＳ Ｐゴシック" pitchFamily="-112" charset="-128"/>
              </a:rPr>
              <a:t>Elizabeth inputs info into </a:t>
            </a:r>
            <a:r>
              <a:rPr lang="en-US" sz="2000" dirty="0" err="1" smtClean="0">
                <a:solidFill>
                  <a:schemeClr val="tx2">
                    <a:lumMod val="75000"/>
                  </a:schemeClr>
                </a:solidFill>
                <a:ea typeface="ＭＳ Ｐゴシック" pitchFamily="-112" charset="-128"/>
              </a:rPr>
              <a:t>InfoSystem</a:t>
            </a:r>
            <a:endParaRPr lang="en-US" sz="2000" dirty="0" smtClean="0">
              <a:solidFill>
                <a:schemeClr val="tx2">
                  <a:lumMod val="75000"/>
                </a:schemeClr>
              </a:solidFill>
              <a:ea typeface="ＭＳ Ｐゴシック" pitchFamily="-112"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sz="quarter" idx="1"/>
          </p:nvPr>
        </p:nvSpPr>
        <p:spPr>
          <a:xfrm>
            <a:off x="457200" y="1600200"/>
            <a:ext cx="7467600" cy="5257800"/>
          </a:xfrm>
        </p:spPr>
        <p:txBody>
          <a:bodyPr>
            <a:normAutofit/>
          </a:bodyPr>
          <a:lstStyle/>
          <a:p>
            <a:r>
              <a:rPr lang="en-US" dirty="0" smtClean="0"/>
              <a:t>Attendees will be able to:</a:t>
            </a:r>
          </a:p>
          <a:p>
            <a:pPr lvl="1"/>
            <a:r>
              <a:rPr lang="en-US" dirty="0" smtClean="0"/>
              <a:t>Describe secondary supports as an extension of universal school-wide supports </a:t>
            </a:r>
          </a:p>
          <a:p>
            <a:pPr lvl="1"/>
            <a:r>
              <a:rPr lang="en-US" dirty="0" smtClean="0"/>
              <a:t>Summarize the basic components of secondary supports</a:t>
            </a:r>
          </a:p>
          <a:p>
            <a:pPr lvl="1"/>
            <a:r>
              <a:rPr lang="en-US" dirty="0" smtClean="0"/>
              <a:t>Summarize the basic components of the CICO process</a:t>
            </a:r>
          </a:p>
          <a:p>
            <a:pPr lvl="1"/>
            <a:r>
              <a:rPr lang="en-US" dirty="0" smtClean="0"/>
              <a:t>Summarize how the HS-BEP builds on the CICO process</a:t>
            </a:r>
          </a:p>
          <a:p>
            <a:pPr lvl="1"/>
            <a:r>
              <a:rPr lang="en-US" dirty="0" smtClean="0"/>
              <a:t>Describe general outcomes associated with CICO and HS-BEP</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solidFill>
                  <a:schemeClr val="tx2">
                    <a:lumMod val="75000"/>
                  </a:schemeClr>
                </a:solidFill>
                <a:ea typeface="ＭＳ Ｐゴシック" pitchFamily="-112" charset="-128"/>
              </a:rPr>
              <a:t>How do they get out?</a:t>
            </a:r>
          </a:p>
        </p:txBody>
      </p:sp>
      <p:sp>
        <p:nvSpPr>
          <p:cNvPr id="22531" name="Content Placeholder 2"/>
          <p:cNvSpPr>
            <a:spLocks noGrp="1"/>
          </p:cNvSpPr>
          <p:nvPr>
            <p:ph sz="quarter" idx="1"/>
          </p:nvPr>
        </p:nvSpPr>
        <p:spPr/>
        <p:txBody>
          <a:bodyPr>
            <a:normAutofit/>
          </a:bodyPr>
          <a:lstStyle/>
          <a:p>
            <a:pPr marL="273050" indent="-273050" algn="ctr" eaLnBrk="1" hangingPunct="1">
              <a:lnSpc>
                <a:spcPct val="90000"/>
              </a:lnSpc>
              <a:buFontTx/>
              <a:buNone/>
            </a:pPr>
            <a:r>
              <a:rPr lang="en-US" sz="2800" b="1" dirty="0" smtClean="0">
                <a:ea typeface="ＭＳ Ｐゴシック" pitchFamily="-112" charset="-128"/>
              </a:rPr>
              <a:t>Data-based decision rule for defining “response”</a:t>
            </a:r>
          </a:p>
          <a:p>
            <a:pPr marL="273050" indent="-273050" algn="ctr" eaLnBrk="1" hangingPunct="1">
              <a:lnSpc>
                <a:spcPct val="90000"/>
              </a:lnSpc>
              <a:buFontTx/>
              <a:buNone/>
            </a:pPr>
            <a:r>
              <a:rPr lang="en-US" b="1" dirty="0" smtClean="0">
                <a:solidFill>
                  <a:schemeClr val="tx2">
                    <a:lumMod val="75000"/>
                  </a:schemeClr>
                </a:solidFill>
                <a:ea typeface="ＭＳ Ｐゴシック" pitchFamily="-112" charset="-128"/>
              </a:rPr>
              <a:t>Goal was 80% or better &amp; participate 3 out of the 5 days over a 6 week period of time</a:t>
            </a:r>
            <a:r>
              <a:rPr lang="en-US" sz="2800" b="1" dirty="0" smtClean="0">
                <a:solidFill>
                  <a:schemeClr val="tx2">
                    <a:lumMod val="75000"/>
                  </a:schemeClr>
                </a:solidFill>
                <a:ea typeface="ＭＳ Ｐゴシック" pitchFamily="-112" charset="-128"/>
              </a:rPr>
              <a:t>.</a:t>
            </a:r>
          </a:p>
          <a:p>
            <a:pPr marL="273050" indent="-273050" algn="ctr" eaLnBrk="1" hangingPunct="1">
              <a:lnSpc>
                <a:spcPct val="90000"/>
              </a:lnSpc>
              <a:buFontTx/>
              <a:buNone/>
            </a:pPr>
            <a:endParaRPr lang="en-US" sz="2800" b="1" dirty="0" smtClean="0">
              <a:solidFill>
                <a:schemeClr val="tx2">
                  <a:lumMod val="75000"/>
                </a:schemeClr>
              </a:solidFill>
              <a:ea typeface="ＭＳ Ｐゴシック" pitchFamily="-112" charset="-128"/>
            </a:endParaRPr>
          </a:p>
          <a:p>
            <a:pPr marL="273050" indent="-273050" algn="ctr" eaLnBrk="1" hangingPunct="1">
              <a:lnSpc>
                <a:spcPct val="90000"/>
              </a:lnSpc>
              <a:buFontTx/>
              <a:buNone/>
            </a:pPr>
            <a:r>
              <a:rPr lang="en-US" sz="2800" b="1" u="sng" dirty="0" smtClean="0">
                <a:solidFill>
                  <a:srgbClr val="FF0000"/>
                </a:solidFill>
                <a:ea typeface="ＭＳ Ｐゴシック" pitchFamily="-112" charset="-128"/>
              </a:rPr>
              <a:t>2010-2011</a:t>
            </a:r>
          </a:p>
          <a:p>
            <a:pPr marL="273050" indent="-273050" algn="ctr" eaLnBrk="1" hangingPunct="1">
              <a:lnSpc>
                <a:spcPct val="90000"/>
              </a:lnSpc>
              <a:buFontTx/>
              <a:buNone/>
            </a:pPr>
            <a:r>
              <a:rPr lang="en-US" sz="2800" b="1" u="sng" dirty="0" smtClean="0">
                <a:solidFill>
                  <a:srgbClr val="FF0000"/>
                </a:solidFill>
                <a:ea typeface="ＭＳ Ｐゴシック" pitchFamily="-112" charset="-128"/>
              </a:rPr>
              <a:t>Daily Goal</a:t>
            </a:r>
            <a:r>
              <a:rPr lang="en-US" sz="2800" b="1" dirty="0" smtClean="0">
                <a:solidFill>
                  <a:srgbClr val="FF0000"/>
                </a:solidFill>
                <a:ea typeface="ＭＳ Ｐゴシック" pitchFamily="-112" charset="-128"/>
              </a:rPr>
              <a:t>=</a:t>
            </a:r>
            <a:r>
              <a:rPr lang="en-US" sz="2800" dirty="0" smtClean="0">
                <a:ea typeface="ＭＳ Ｐゴシック" pitchFamily="-112" charset="-128"/>
              </a:rPr>
              <a:t>50/63 points</a:t>
            </a:r>
          </a:p>
          <a:p>
            <a:pPr marL="273050" indent="-273050" algn="ctr" eaLnBrk="1" hangingPunct="1">
              <a:lnSpc>
                <a:spcPct val="90000"/>
              </a:lnSpc>
              <a:buFontTx/>
              <a:buNone/>
            </a:pPr>
            <a:r>
              <a:rPr lang="en-US" sz="2800" b="1" u="sng" dirty="0" smtClean="0">
                <a:solidFill>
                  <a:srgbClr val="FF0000"/>
                </a:solidFill>
                <a:ea typeface="ＭＳ Ｐゴシック" pitchFamily="-112" charset="-128"/>
              </a:rPr>
              <a:t>Weekly Goal</a:t>
            </a:r>
            <a:r>
              <a:rPr lang="en-US" sz="2800" b="1" dirty="0" smtClean="0">
                <a:solidFill>
                  <a:srgbClr val="FF0000"/>
                </a:solidFill>
                <a:ea typeface="ＭＳ Ｐゴシック" pitchFamily="-112" charset="-128"/>
              </a:rPr>
              <a:t>=</a:t>
            </a:r>
            <a:r>
              <a:rPr lang="en-US" sz="2800" dirty="0" smtClean="0">
                <a:ea typeface="ＭＳ Ｐゴシック" pitchFamily="-112" charset="-128"/>
              </a:rPr>
              <a:t>Participate 4/5 days 80% of points</a:t>
            </a:r>
          </a:p>
          <a:p>
            <a:pPr marL="273050" indent="-273050" algn="ctr" eaLnBrk="1" hangingPunct="1">
              <a:lnSpc>
                <a:spcPct val="90000"/>
              </a:lnSpc>
              <a:buFontTx/>
              <a:buNone/>
            </a:pPr>
            <a:r>
              <a:rPr lang="en-US" sz="2800" b="1" u="sng" dirty="0" smtClean="0">
                <a:solidFill>
                  <a:srgbClr val="FF0000"/>
                </a:solidFill>
                <a:ea typeface="ＭＳ Ｐゴシック" pitchFamily="-112" charset="-128"/>
              </a:rPr>
              <a:t>Monthly Goal</a:t>
            </a:r>
            <a:r>
              <a:rPr lang="en-US" sz="2800" b="1" dirty="0" smtClean="0">
                <a:solidFill>
                  <a:srgbClr val="FF0000"/>
                </a:solidFill>
                <a:ea typeface="ＭＳ Ｐゴシック" pitchFamily="-112" charset="-128"/>
              </a:rPr>
              <a:t>=</a:t>
            </a:r>
            <a:r>
              <a:rPr lang="en-US" sz="2800" dirty="0" smtClean="0">
                <a:ea typeface="ＭＳ Ｐゴシック" pitchFamily="-112" charset="-128"/>
              </a:rPr>
              <a:t>16/20 days for 4 weeks with 80% of points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3200" dirty="0" smtClean="0">
                <a:solidFill>
                  <a:schemeClr val="tx2">
                    <a:lumMod val="75000"/>
                  </a:schemeClr>
                </a:solidFill>
                <a:ea typeface="ＭＳ Ｐゴシック" pitchFamily="-112" charset="-128"/>
              </a:rPr>
              <a:t>Staff Training</a:t>
            </a:r>
            <a:r>
              <a:rPr lang="en-US" sz="3200" dirty="0" smtClean="0">
                <a:solidFill>
                  <a:srgbClr val="00CCFF"/>
                </a:solidFill>
                <a:ea typeface="ＭＳ Ｐゴシック" pitchFamily="-112" charset="-128"/>
              </a:rPr>
              <a:t/>
            </a:r>
            <a:br>
              <a:rPr lang="en-US" sz="3200" dirty="0" smtClean="0">
                <a:solidFill>
                  <a:srgbClr val="00CCFF"/>
                </a:solidFill>
                <a:ea typeface="ＭＳ Ｐゴシック" pitchFamily="-112" charset="-128"/>
              </a:rPr>
            </a:br>
            <a:endParaRPr lang="en-US" sz="3200" dirty="0" smtClean="0">
              <a:ea typeface="ＭＳ Ｐゴシック" pitchFamily="-112" charset="-128"/>
            </a:endParaRPr>
          </a:p>
        </p:txBody>
      </p:sp>
      <p:sp>
        <p:nvSpPr>
          <p:cNvPr id="23555" name="Content Placeholder 2"/>
          <p:cNvSpPr>
            <a:spLocks noGrp="1"/>
          </p:cNvSpPr>
          <p:nvPr>
            <p:ph sz="quarter" idx="1"/>
          </p:nvPr>
        </p:nvSpPr>
        <p:spPr/>
        <p:txBody>
          <a:bodyPr>
            <a:normAutofit fontScale="92500"/>
          </a:bodyPr>
          <a:lstStyle/>
          <a:p>
            <a:pPr eaLnBrk="1" hangingPunct="1"/>
            <a:r>
              <a:rPr lang="en-US" sz="3200" dirty="0" smtClean="0">
                <a:ea typeface="ＭＳ Ｐゴシック" pitchFamily="-112" charset="-128"/>
              </a:rPr>
              <a:t>Beginning of year In-Service</a:t>
            </a:r>
          </a:p>
          <a:p>
            <a:pPr lvl="1" eaLnBrk="1" hangingPunct="1"/>
            <a:r>
              <a:rPr lang="en-US" sz="2800" dirty="0" smtClean="0">
                <a:ea typeface="ＭＳ Ｐゴシック" pitchFamily="-112" charset="-128"/>
              </a:rPr>
              <a:t>What is CICO?</a:t>
            </a:r>
          </a:p>
          <a:p>
            <a:pPr lvl="1" eaLnBrk="1" hangingPunct="1"/>
            <a:r>
              <a:rPr lang="en-US" sz="2800" dirty="0" smtClean="0">
                <a:ea typeface="ＭＳ Ｐゴシック" pitchFamily="-112" charset="-128"/>
              </a:rPr>
              <a:t>Their role (this year 1</a:t>
            </a:r>
            <a:r>
              <a:rPr lang="en-US" sz="2800" baseline="30000" dirty="0" smtClean="0">
                <a:ea typeface="ＭＳ Ｐゴシック" pitchFamily="-112" charset="-128"/>
              </a:rPr>
              <a:t>st</a:t>
            </a:r>
            <a:r>
              <a:rPr lang="en-US" sz="2800" dirty="0" smtClean="0">
                <a:ea typeface="ＭＳ Ｐゴシック" pitchFamily="-112" charset="-128"/>
              </a:rPr>
              <a:t> hr teachers-Check In/7</a:t>
            </a:r>
            <a:r>
              <a:rPr lang="en-US" sz="2800" baseline="30000" dirty="0" smtClean="0">
                <a:ea typeface="ＭＳ Ｐゴシック" pitchFamily="-112" charset="-128"/>
              </a:rPr>
              <a:t>th</a:t>
            </a:r>
            <a:r>
              <a:rPr lang="en-US" sz="2800" dirty="0" smtClean="0">
                <a:ea typeface="ＭＳ Ｐゴシック" pitchFamily="-112" charset="-128"/>
              </a:rPr>
              <a:t> hr teacher-Check Out)</a:t>
            </a:r>
          </a:p>
          <a:p>
            <a:pPr lvl="1" eaLnBrk="1" hangingPunct="1"/>
            <a:r>
              <a:rPr lang="en-US" sz="2800" dirty="0" smtClean="0">
                <a:ea typeface="ＭＳ Ｐゴシック" pitchFamily="-112" charset="-128"/>
              </a:rPr>
              <a:t>How students could be identified (guiding questions  &amp; Request for Assistance)</a:t>
            </a:r>
          </a:p>
          <a:p>
            <a:pPr lvl="1" eaLnBrk="1" hangingPunct="1"/>
            <a:r>
              <a:rPr lang="en-US" sz="2800" dirty="0" smtClean="0">
                <a:ea typeface="ＭＳ Ｐゴシック" pitchFamily="-112" charset="-128"/>
              </a:rPr>
              <a:t>How to complete the DPR</a:t>
            </a:r>
          </a:p>
          <a:p>
            <a:pPr lvl="1" eaLnBrk="1" hangingPunct="1"/>
            <a:r>
              <a:rPr lang="en-US" sz="2800" dirty="0" smtClean="0">
                <a:ea typeface="ＭＳ Ｐゴシック" pitchFamily="-112" charset="-128"/>
              </a:rPr>
              <a:t>How to interact with students (give feedback on behavior &amp; focus on the positive)</a:t>
            </a:r>
          </a:p>
          <a:p>
            <a:pPr eaLnBrk="1" hangingPunct="1"/>
            <a:endParaRPr lang="en-US" dirty="0" smtClean="0">
              <a:ea typeface="ＭＳ Ｐゴシック" pitchFamily="-112"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rot="16200000">
            <a:off x="-3390900" y="2781300"/>
            <a:ext cx="7467600" cy="685800"/>
          </a:xfrm>
        </p:spPr>
        <p:txBody>
          <a:bodyPr/>
          <a:lstStyle/>
          <a:p>
            <a:pPr algn="ctr" eaLnBrk="1" hangingPunct="1"/>
            <a:r>
              <a:rPr lang="en-US" dirty="0" smtClean="0">
                <a:ea typeface="ＭＳ Ｐゴシック" pitchFamily="-112" charset="-128"/>
              </a:rPr>
              <a:t>Daily Progress Report</a:t>
            </a:r>
          </a:p>
        </p:txBody>
      </p:sp>
      <p:pic>
        <p:nvPicPr>
          <p:cNvPr id="24579" name="Content Placeholder 7" descr="CICOformMODIFIED.jpg"/>
          <p:cNvPicPr>
            <a:picLocks noGrp="1" noChangeAspect="1"/>
          </p:cNvPicPr>
          <p:nvPr>
            <p:ph sz="quarter" idx="1"/>
          </p:nvPr>
        </p:nvPicPr>
        <p:blipFill>
          <a:blip r:embed="rId3" cstate="print">
            <a:clrChange>
              <a:clrFrom>
                <a:srgbClr val="FFFFFF"/>
              </a:clrFrom>
              <a:clrTo>
                <a:srgbClr val="FFFFFF">
                  <a:alpha val="0"/>
                </a:srgbClr>
              </a:clrTo>
            </a:clrChange>
          </a:blip>
          <a:stretch>
            <a:fillRect/>
          </a:stretch>
        </p:blipFill>
        <p:spPr>
          <a:xfrm>
            <a:off x="457200" y="228600"/>
            <a:ext cx="8726766" cy="66294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3200" dirty="0" smtClean="0">
                <a:solidFill>
                  <a:schemeClr val="tx2">
                    <a:lumMod val="75000"/>
                  </a:schemeClr>
                </a:solidFill>
                <a:ea typeface="ＭＳ Ｐゴシック" pitchFamily="-112" charset="-128"/>
              </a:rPr>
              <a:t>Other info about </a:t>
            </a:r>
            <a:br>
              <a:rPr lang="en-US" sz="3200" dirty="0" smtClean="0">
                <a:solidFill>
                  <a:schemeClr val="tx2">
                    <a:lumMod val="75000"/>
                  </a:schemeClr>
                </a:solidFill>
                <a:ea typeface="ＭＳ Ｐゴシック" pitchFamily="-112" charset="-128"/>
              </a:rPr>
            </a:br>
            <a:r>
              <a:rPr lang="en-US" sz="3200" dirty="0" smtClean="0">
                <a:solidFill>
                  <a:schemeClr val="tx2">
                    <a:lumMod val="75000"/>
                  </a:schemeClr>
                </a:solidFill>
                <a:ea typeface="ＭＳ Ｐゴシック" pitchFamily="-112" charset="-128"/>
              </a:rPr>
              <a:t>Daily Progress Report (DPR)</a:t>
            </a:r>
          </a:p>
        </p:txBody>
      </p:sp>
      <p:sp>
        <p:nvSpPr>
          <p:cNvPr id="25603" name="Content Placeholder 2"/>
          <p:cNvSpPr>
            <a:spLocks noGrp="1"/>
          </p:cNvSpPr>
          <p:nvPr>
            <p:ph sz="quarter" idx="1"/>
          </p:nvPr>
        </p:nvSpPr>
        <p:spPr/>
        <p:txBody>
          <a:bodyPr/>
          <a:lstStyle/>
          <a:p>
            <a:pPr eaLnBrk="1" hangingPunct="1">
              <a:lnSpc>
                <a:spcPct val="90000"/>
              </a:lnSpc>
            </a:pPr>
            <a:r>
              <a:rPr lang="en-US" smtClean="0">
                <a:ea typeface="ＭＳ Ｐゴシック" pitchFamily="-112" charset="-128"/>
              </a:rPr>
              <a:t>Staff need reminders what an individual student is working to improve</a:t>
            </a:r>
          </a:p>
          <a:p>
            <a:pPr eaLnBrk="1" hangingPunct="1">
              <a:lnSpc>
                <a:spcPct val="90000"/>
              </a:lnSpc>
            </a:pPr>
            <a:r>
              <a:rPr lang="en-US" smtClean="0">
                <a:ea typeface="ＭＳ Ｐゴシック" pitchFamily="-112" charset="-128"/>
              </a:rPr>
              <a:t>Provides the staff a reminder to prompt the expected behaviors</a:t>
            </a:r>
          </a:p>
          <a:p>
            <a:pPr eaLnBrk="1" hangingPunct="1">
              <a:lnSpc>
                <a:spcPct val="90000"/>
              </a:lnSpc>
            </a:pPr>
            <a:r>
              <a:rPr lang="en-US" smtClean="0">
                <a:ea typeface="ＭＳ Ｐゴシック" pitchFamily="-112" charset="-128"/>
              </a:rPr>
              <a:t>Provides the staff the opportunity to provide positive feedback.</a:t>
            </a:r>
          </a:p>
          <a:p>
            <a:pPr eaLnBrk="1" hangingPunct="1">
              <a:lnSpc>
                <a:spcPct val="90000"/>
              </a:lnSpc>
            </a:pPr>
            <a:endParaRPr lang="en-US" smtClean="0">
              <a:ea typeface="ＭＳ Ｐゴシック" pitchFamily="-112" charset="-128"/>
            </a:endParaRPr>
          </a:p>
          <a:p>
            <a:pPr algn="ctr" eaLnBrk="1" hangingPunct="1">
              <a:lnSpc>
                <a:spcPct val="90000"/>
              </a:lnSpc>
              <a:buFontTx/>
              <a:buNone/>
            </a:pPr>
            <a:r>
              <a:rPr lang="en-US" b="1" i="1" smtClean="0">
                <a:latin typeface="Georgia" pitchFamily="-112" charset="0"/>
                <a:ea typeface="ＭＳ Ｐゴシック" pitchFamily="-112" charset="-128"/>
              </a:rPr>
              <a:t>CICO is about the positive interaction between the staff and the students</a:t>
            </a:r>
            <a:endParaRPr lang="en-US" smtClean="0">
              <a:ea typeface="ＭＳ Ｐゴシック" pitchFamily="-112"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solidFill>
                  <a:schemeClr val="tx2">
                    <a:lumMod val="75000"/>
                  </a:schemeClr>
                </a:solidFill>
                <a:ea typeface="ＭＳ Ｐゴシック" pitchFamily="-112" charset="-128"/>
              </a:rPr>
              <a:t>START UP</a:t>
            </a:r>
          </a:p>
        </p:txBody>
      </p:sp>
      <p:sp>
        <p:nvSpPr>
          <p:cNvPr id="26627" name="Content Placeholder 2"/>
          <p:cNvSpPr>
            <a:spLocks noGrp="1"/>
          </p:cNvSpPr>
          <p:nvPr>
            <p:ph sz="quarter" idx="1"/>
          </p:nvPr>
        </p:nvSpPr>
        <p:spPr/>
        <p:txBody>
          <a:bodyPr/>
          <a:lstStyle/>
          <a:p>
            <a:pPr eaLnBrk="1" hangingPunct="1"/>
            <a:r>
              <a:rPr lang="en-US" dirty="0" smtClean="0">
                <a:ea typeface="ＭＳ Ｐゴシック" pitchFamily="-112" charset="-128"/>
              </a:rPr>
              <a:t>Identified students as well as those who requested to participate and those who were referred met with a member of our Tier 2 team to go through CICO procedures</a:t>
            </a:r>
          </a:p>
          <a:p>
            <a:pPr eaLnBrk="1" hangingPunct="1"/>
            <a:r>
              <a:rPr lang="en-US" dirty="0" smtClean="0">
                <a:ea typeface="ＭＳ Ｐゴシック" pitchFamily="-112" charset="-128"/>
              </a:rPr>
              <a:t>We focused on the positives of being a part of the program…</a:t>
            </a:r>
          </a:p>
          <a:p>
            <a:pPr eaLnBrk="1" hangingPunct="1"/>
            <a:r>
              <a:rPr lang="en-US" b="1" i="1" dirty="0" smtClean="0">
                <a:solidFill>
                  <a:schemeClr val="tx2">
                    <a:lumMod val="75000"/>
                  </a:schemeClr>
                </a:solidFill>
                <a:ea typeface="ＭＳ Ｐゴシック" pitchFamily="-112" charset="-128"/>
              </a:rPr>
              <a:t>“How many of you would like someone to thank you when you do the right thing?”</a:t>
            </a:r>
          </a:p>
          <a:p>
            <a:pPr eaLnBrk="1" hangingPunct="1"/>
            <a:endParaRPr lang="en-US" dirty="0" smtClean="0">
              <a:ea typeface="ＭＳ Ｐゴシック" pitchFamily="-112"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ea typeface="ＭＳ Ｐゴシック" pitchFamily="-112" charset="-128"/>
              </a:rPr>
              <a:t>CICO Procedures	</a:t>
            </a:r>
          </a:p>
        </p:txBody>
      </p:sp>
      <p:sp>
        <p:nvSpPr>
          <p:cNvPr id="27651" name="Content Placeholder 2"/>
          <p:cNvSpPr>
            <a:spLocks noGrp="1"/>
          </p:cNvSpPr>
          <p:nvPr>
            <p:ph sz="quarter" idx="1"/>
          </p:nvPr>
        </p:nvSpPr>
        <p:spPr/>
        <p:txBody>
          <a:bodyPr>
            <a:normAutofit fontScale="92500" lnSpcReduction="10000"/>
          </a:bodyPr>
          <a:lstStyle/>
          <a:p>
            <a:pPr eaLnBrk="1" hangingPunct="1"/>
            <a:r>
              <a:rPr lang="en-US" sz="3000" smtClean="0">
                <a:ea typeface="ＭＳ Ｐゴシック" pitchFamily="-112" charset="-128"/>
              </a:rPr>
              <a:t>How students will get the DPR each morning</a:t>
            </a:r>
          </a:p>
          <a:p>
            <a:pPr eaLnBrk="1" hangingPunct="1"/>
            <a:r>
              <a:rPr lang="en-US" sz="3000" smtClean="0">
                <a:ea typeface="ＭＳ Ｐゴシック" pitchFamily="-112" charset="-128"/>
              </a:rPr>
              <a:t>How to appropriately ask the teacher for feedback for the DPR</a:t>
            </a:r>
          </a:p>
          <a:p>
            <a:pPr eaLnBrk="1" hangingPunct="1"/>
            <a:r>
              <a:rPr lang="en-US" sz="3000" smtClean="0">
                <a:ea typeface="ＭＳ Ｐゴシック" pitchFamily="-112" charset="-128"/>
              </a:rPr>
              <a:t>How the DPR should be turned in at the end of each day</a:t>
            </a:r>
          </a:p>
          <a:p>
            <a:pPr eaLnBrk="1" hangingPunct="1"/>
            <a:r>
              <a:rPr lang="en-US" sz="3000" smtClean="0">
                <a:ea typeface="ＭＳ Ｐゴシック" pitchFamily="-112" charset="-128"/>
              </a:rPr>
              <a:t>Where extra DPRs can be obtained</a:t>
            </a:r>
          </a:p>
          <a:p>
            <a:pPr eaLnBrk="1" hangingPunct="1"/>
            <a:r>
              <a:rPr lang="en-US" sz="3000" smtClean="0">
                <a:ea typeface="ＭＳ Ｐゴシック" pitchFamily="-112" charset="-128"/>
              </a:rPr>
              <a:t>What to do if the student has an early dismissal</a:t>
            </a:r>
          </a:p>
          <a:p>
            <a:pPr eaLnBrk="1" hangingPunct="1"/>
            <a:r>
              <a:rPr lang="en-US" sz="3000" smtClean="0">
                <a:ea typeface="ＭＳ Ｐゴシック" pitchFamily="-112" charset="-128"/>
              </a:rPr>
              <a:t>Daily, Weekly, &amp; Monthly goals and incentives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7467600" cy="715962"/>
          </a:xfrm>
        </p:spPr>
        <p:txBody>
          <a:bodyPr/>
          <a:lstStyle/>
          <a:p>
            <a:pPr eaLnBrk="1" hangingPunct="1"/>
            <a:r>
              <a:rPr lang="en-US" dirty="0" smtClean="0">
                <a:solidFill>
                  <a:schemeClr val="tx2">
                    <a:lumMod val="75000"/>
                  </a:schemeClr>
                </a:solidFill>
                <a:ea typeface="ＭＳ Ｐゴシック" pitchFamily="-112" charset="-128"/>
              </a:rPr>
              <a:t>Parent Consent</a:t>
            </a:r>
          </a:p>
        </p:txBody>
      </p:sp>
      <p:sp>
        <p:nvSpPr>
          <p:cNvPr id="28675" name="Content Placeholder 2"/>
          <p:cNvSpPr>
            <a:spLocks noGrp="1"/>
          </p:cNvSpPr>
          <p:nvPr>
            <p:ph sz="quarter" idx="1"/>
          </p:nvPr>
        </p:nvSpPr>
        <p:spPr>
          <a:xfrm>
            <a:off x="457200" y="990600"/>
            <a:ext cx="8229600" cy="6248400"/>
          </a:xfrm>
        </p:spPr>
        <p:txBody>
          <a:bodyPr>
            <a:normAutofit/>
          </a:bodyPr>
          <a:lstStyle/>
          <a:p>
            <a:pPr eaLnBrk="1" hangingPunct="1">
              <a:lnSpc>
                <a:spcPct val="80000"/>
              </a:lnSpc>
              <a:buFont typeface="Arial" charset="0"/>
              <a:buNone/>
            </a:pPr>
            <a:r>
              <a:rPr lang="en-US" sz="1400" dirty="0" smtClean="0">
                <a:ea typeface="ＭＳ Ｐゴシック" pitchFamily="-112" charset="-128"/>
              </a:rPr>
              <a:t>Dear Parent/Guardian:</a:t>
            </a:r>
          </a:p>
          <a:p>
            <a:pPr eaLnBrk="1" hangingPunct="1">
              <a:lnSpc>
                <a:spcPct val="80000"/>
              </a:lnSpc>
              <a:buFont typeface="Arial" charset="0"/>
              <a:buNone/>
            </a:pPr>
            <a:r>
              <a:rPr lang="en-US" sz="1400" dirty="0" smtClean="0">
                <a:ea typeface="ＭＳ Ｐゴシック" pitchFamily="-112" charset="-128"/>
              </a:rPr>
              <a:t> </a:t>
            </a:r>
          </a:p>
          <a:p>
            <a:pPr eaLnBrk="1" hangingPunct="1">
              <a:lnSpc>
                <a:spcPct val="80000"/>
              </a:lnSpc>
              <a:buFont typeface="Arial" charset="0"/>
              <a:buNone/>
            </a:pPr>
            <a:r>
              <a:rPr lang="en-US" sz="1400" dirty="0" smtClean="0">
                <a:ea typeface="ＭＳ Ｐゴシック" pitchFamily="-112" charset="-128"/>
              </a:rPr>
              <a:t>This letter is to inform you that your student, _________________________, has been recommended for the check-in/check-out program at Springfield High School.  The check-in/check-out program is a positive intervention that allows students to start their day by checking in with an adult to promote positive behavior throughout the day.  Students will also spend a few minutes at the end of each day with an adult reviewing their progress.  Progress sheets may be sent home for you to review.</a:t>
            </a:r>
          </a:p>
          <a:p>
            <a:pPr eaLnBrk="1" hangingPunct="1">
              <a:lnSpc>
                <a:spcPct val="80000"/>
              </a:lnSpc>
              <a:buFont typeface="Arial" charset="0"/>
              <a:buNone/>
            </a:pPr>
            <a:r>
              <a:rPr lang="en-US" sz="1400" dirty="0" smtClean="0">
                <a:ea typeface="ＭＳ Ｐゴシック" pitchFamily="-112" charset="-128"/>
              </a:rPr>
              <a:t> </a:t>
            </a:r>
          </a:p>
          <a:p>
            <a:pPr eaLnBrk="1" hangingPunct="1">
              <a:lnSpc>
                <a:spcPct val="80000"/>
              </a:lnSpc>
              <a:buFont typeface="Arial" charset="0"/>
              <a:buNone/>
            </a:pPr>
            <a:r>
              <a:rPr lang="en-US" sz="1400" dirty="0" smtClean="0">
                <a:ea typeface="ＭＳ Ｐゴシック" pitchFamily="-112" charset="-128"/>
              </a:rPr>
              <a:t>Social and Academic groups (SAIG) serve as a second level of positive intervention. Students will meet once a week for the last twenty minutes of a particular class period.</a:t>
            </a:r>
          </a:p>
          <a:p>
            <a:pPr eaLnBrk="1" hangingPunct="1">
              <a:lnSpc>
                <a:spcPct val="80000"/>
              </a:lnSpc>
              <a:buFont typeface="Arial" charset="0"/>
              <a:buNone/>
            </a:pPr>
            <a:r>
              <a:rPr lang="en-US" sz="1400" dirty="0" smtClean="0">
                <a:ea typeface="ＭＳ Ｐゴシック" pitchFamily="-112" charset="-128"/>
              </a:rPr>
              <a:t> </a:t>
            </a:r>
          </a:p>
          <a:p>
            <a:pPr eaLnBrk="1" hangingPunct="1">
              <a:lnSpc>
                <a:spcPct val="80000"/>
              </a:lnSpc>
              <a:buFont typeface="Arial" charset="0"/>
              <a:buNone/>
            </a:pPr>
            <a:r>
              <a:rPr lang="en-US" sz="1400" dirty="0" smtClean="0">
                <a:ea typeface="ＭＳ Ｐゴシック" pitchFamily="-112" charset="-128"/>
              </a:rPr>
              <a:t>If you do NOT want your child to be a part of these programs, please sign below and return this paper back to the school with your child.  If you have any questions about the </a:t>
            </a:r>
            <a:r>
              <a:rPr lang="en-US" sz="1400" b="1" dirty="0" smtClean="0">
                <a:ea typeface="ＭＳ Ｐゴシック" pitchFamily="-112" charset="-128"/>
              </a:rPr>
              <a:t>check-in/check-out</a:t>
            </a:r>
            <a:r>
              <a:rPr lang="en-US" sz="1400" dirty="0" smtClean="0">
                <a:ea typeface="ＭＳ Ｐゴシック" pitchFamily="-112" charset="-128"/>
              </a:rPr>
              <a:t> program, please feel free to contact me at XXX-3100, ext 569.</a:t>
            </a:r>
          </a:p>
          <a:p>
            <a:pPr eaLnBrk="1" hangingPunct="1">
              <a:lnSpc>
                <a:spcPct val="80000"/>
              </a:lnSpc>
              <a:buFont typeface="Arial" charset="0"/>
              <a:buNone/>
            </a:pPr>
            <a:r>
              <a:rPr lang="en-US" sz="1400" dirty="0" smtClean="0">
                <a:ea typeface="ＭＳ Ｐゴシック" pitchFamily="-112" charset="-128"/>
              </a:rPr>
              <a:t> </a:t>
            </a:r>
          </a:p>
          <a:p>
            <a:pPr eaLnBrk="1" hangingPunct="1">
              <a:lnSpc>
                <a:spcPct val="80000"/>
              </a:lnSpc>
              <a:buFont typeface="Arial" charset="0"/>
              <a:buNone/>
            </a:pPr>
            <a:r>
              <a:rPr lang="en-US" sz="1400" dirty="0" smtClean="0">
                <a:ea typeface="ＭＳ Ｐゴシック" pitchFamily="-112" charset="-128"/>
              </a:rPr>
              <a:t>If you have any questions or would like more details regarding </a:t>
            </a:r>
            <a:r>
              <a:rPr lang="en-US" sz="1400" b="1" dirty="0" smtClean="0">
                <a:ea typeface="ＭＳ Ｐゴシック" pitchFamily="-112" charset="-128"/>
              </a:rPr>
              <a:t>groups</a:t>
            </a:r>
            <a:r>
              <a:rPr lang="en-US" sz="1400" dirty="0" smtClean="0">
                <a:ea typeface="ＭＳ Ｐゴシック" pitchFamily="-112" charset="-128"/>
              </a:rPr>
              <a:t>, please call Robin Y. at XXX-3109, ext. 304. </a:t>
            </a:r>
          </a:p>
          <a:p>
            <a:pPr eaLnBrk="1" hangingPunct="1">
              <a:lnSpc>
                <a:spcPct val="80000"/>
              </a:lnSpc>
              <a:buFont typeface="Arial" charset="0"/>
              <a:buNone/>
            </a:pPr>
            <a:r>
              <a:rPr lang="en-US" sz="1400" dirty="0" smtClean="0">
                <a:ea typeface="ＭＳ Ｐゴシック" pitchFamily="-112" charset="-128"/>
              </a:rPr>
              <a:t> </a:t>
            </a:r>
          </a:p>
          <a:p>
            <a:pPr eaLnBrk="1" hangingPunct="1">
              <a:lnSpc>
                <a:spcPct val="80000"/>
              </a:lnSpc>
              <a:buFont typeface="Arial" charset="0"/>
              <a:buNone/>
            </a:pPr>
            <a:r>
              <a:rPr lang="en-US" sz="1400" dirty="0" smtClean="0">
                <a:ea typeface="ＭＳ Ｐゴシック" pitchFamily="-112" charset="-128"/>
              </a:rPr>
              <a:t>Thank you for your cooperation,</a:t>
            </a:r>
          </a:p>
          <a:p>
            <a:pPr eaLnBrk="1" hangingPunct="1">
              <a:lnSpc>
                <a:spcPct val="80000"/>
              </a:lnSpc>
              <a:buFont typeface="Arial" charset="0"/>
              <a:buNone/>
            </a:pPr>
            <a:r>
              <a:rPr lang="en-US" sz="1400" dirty="0" smtClean="0">
                <a:ea typeface="ＭＳ Ｐゴシック" pitchFamily="-112" charset="-128"/>
              </a:rPr>
              <a:t>    Elizabeth Mitchell</a:t>
            </a:r>
          </a:p>
          <a:p>
            <a:pPr eaLnBrk="1" hangingPunct="1">
              <a:lnSpc>
                <a:spcPct val="80000"/>
              </a:lnSpc>
              <a:buFont typeface="Arial" charset="0"/>
              <a:buNone/>
            </a:pPr>
            <a:r>
              <a:rPr lang="en-US" sz="1400" dirty="0" smtClean="0">
                <a:ea typeface="ＭＳ Ｐゴシック" pitchFamily="-112" charset="-128"/>
              </a:rPr>
              <a:t>	SHS Check In/Check Out Coordinator</a:t>
            </a:r>
          </a:p>
          <a:p>
            <a:pPr eaLnBrk="1" hangingPunct="1">
              <a:lnSpc>
                <a:spcPct val="80000"/>
              </a:lnSpc>
              <a:buFont typeface="Arial" charset="0"/>
              <a:buNone/>
            </a:pPr>
            <a:r>
              <a:rPr lang="en-US" sz="1400" dirty="0" smtClean="0">
                <a:ea typeface="ＭＳ Ｐゴシック" pitchFamily="-112" charset="-128"/>
              </a:rPr>
              <a:t> </a:t>
            </a:r>
          </a:p>
          <a:p>
            <a:pPr eaLnBrk="1" hangingPunct="1">
              <a:lnSpc>
                <a:spcPct val="80000"/>
              </a:lnSpc>
              <a:buFont typeface="Arial" charset="0"/>
              <a:buNone/>
            </a:pPr>
            <a:r>
              <a:rPr lang="en-US" sz="1400" dirty="0" smtClean="0">
                <a:ea typeface="ＭＳ Ｐゴシック" pitchFamily="-112" charset="-128"/>
              </a:rPr>
              <a:t>I DO NOT want my child to participate in the check-in/check-out program and/or social and academic groups.</a:t>
            </a:r>
          </a:p>
          <a:p>
            <a:pPr eaLnBrk="1" hangingPunct="1">
              <a:lnSpc>
                <a:spcPct val="80000"/>
              </a:lnSpc>
              <a:buFont typeface="Arial" charset="0"/>
              <a:buNone/>
            </a:pPr>
            <a:r>
              <a:rPr lang="en-US" sz="1400" dirty="0" smtClean="0">
                <a:ea typeface="ＭＳ Ｐゴシック" pitchFamily="-112" charset="-128"/>
              </a:rPr>
              <a:t> </a:t>
            </a:r>
          </a:p>
          <a:p>
            <a:pPr eaLnBrk="1" hangingPunct="1">
              <a:lnSpc>
                <a:spcPct val="80000"/>
              </a:lnSpc>
              <a:buFont typeface="Arial" charset="0"/>
              <a:buNone/>
            </a:pPr>
            <a:r>
              <a:rPr lang="en-US" sz="1400" dirty="0" smtClean="0">
                <a:ea typeface="ＭＳ Ｐゴシック" pitchFamily="-112" charset="-128"/>
              </a:rPr>
              <a:t>  Parent signature:_________________________________________________</a:t>
            </a:r>
          </a:p>
          <a:p>
            <a:pPr eaLnBrk="1" hangingPunct="1">
              <a:lnSpc>
                <a:spcPct val="80000"/>
              </a:lnSpc>
            </a:pPr>
            <a:endParaRPr lang="en-US" sz="800" dirty="0" smtClean="0">
              <a:ea typeface="ＭＳ Ｐゴシック" pitchFamily="-112"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smtClean="0">
                <a:solidFill>
                  <a:schemeClr val="tx2">
                    <a:lumMod val="75000"/>
                  </a:schemeClr>
                </a:solidFill>
                <a:ea typeface="ＭＳ Ｐゴシック" pitchFamily="-112" charset="-128"/>
              </a:rPr>
              <a:t>LOGISTICS</a:t>
            </a:r>
          </a:p>
        </p:txBody>
      </p:sp>
      <p:sp>
        <p:nvSpPr>
          <p:cNvPr id="29699" name="Content Placeholder 2"/>
          <p:cNvSpPr>
            <a:spLocks noGrp="1"/>
          </p:cNvSpPr>
          <p:nvPr>
            <p:ph sz="quarter" idx="1"/>
          </p:nvPr>
        </p:nvSpPr>
        <p:spPr/>
        <p:txBody>
          <a:bodyPr/>
          <a:lstStyle/>
          <a:p>
            <a:pPr eaLnBrk="1" hangingPunct="1"/>
            <a:r>
              <a:rPr lang="en-US" smtClean="0">
                <a:ea typeface="ＭＳ Ｐゴシック" pitchFamily="-112" charset="-128"/>
              </a:rPr>
              <a:t>Box for kids who left early/self serve envelopes</a:t>
            </a:r>
          </a:p>
          <a:p>
            <a:pPr eaLnBrk="1" hangingPunct="1"/>
            <a:r>
              <a:rPr lang="en-US" smtClean="0">
                <a:ea typeface="ＭＳ Ｐゴシック" pitchFamily="-112" charset="-128"/>
              </a:rPr>
              <a:t>Started table at multiple locations then moved CICO table outside cafeteria (one person at the table) with check mark on the table</a:t>
            </a:r>
          </a:p>
          <a:p>
            <a:pPr eaLnBrk="1" hangingPunct="1"/>
            <a:r>
              <a:rPr lang="en-US" smtClean="0">
                <a:solidFill>
                  <a:srgbClr val="FF0000"/>
                </a:solidFill>
                <a:ea typeface="ＭＳ Ｐゴシック" pitchFamily="-112" charset="-128"/>
              </a:rPr>
              <a:t>2010-11 Students will Check In with their 1</a:t>
            </a:r>
            <a:r>
              <a:rPr lang="en-US" baseline="30000" smtClean="0">
                <a:solidFill>
                  <a:srgbClr val="FF0000"/>
                </a:solidFill>
                <a:ea typeface="ＭＳ Ｐゴシック" pitchFamily="-112" charset="-128"/>
              </a:rPr>
              <a:t>st</a:t>
            </a:r>
            <a:r>
              <a:rPr lang="en-US" smtClean="0">
                <a:solidFill>
                  <a:srgbClr val="FF0000"/>
                </a:solidFill>
                <a:ea typeface="ＭＳ Ｐゴシック" pitchFamily="-112" charset="-128"/>
              </a:rPr>
              <a:t> hour teacher &amp; Check Out with their last hour teacher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solidFill>
                  <a:srgbClr val="FF0000"/>
                </a:solidFill>
                <a:ea typeface="ＭＳ Ｐゴシック" pitchFamily="-112" charset="-128"/>
              </a:rPr>
              <a:t>DATA</a:t>
            </a:r>
          </a:p>
        </p:txBody>
      </p:sp>
      <p:sp>
        <p:nvSpPr>
          <p:cNvPr id="30723" name="Content Placeholder 2"/>
          <p:cNvSpPr>
            <a:spLocks noGrp="1"/>
          </p:cNvSpPr>
          <p:nvPr>
            <p:ph sz="quarter" idx="1"/>
          </p:nvPr>
        </p:nvSpPr>
        <p:spPr/>
        <p:txBody>
          <a:bodyPr/>
          <a:lstStyle/>
          <a:p>
            <a:pPr eaLnBrk="1" hangingPunct="1"/>
            <a:r>
              <a:rPr lang="en-US" sz="4400" smtClean="0">
                <a:ea typeface="ＭＳ Ｐゴシック" pitchFamily="-112" charset="-128"/>
              </a:rPr>
              <a:t>How we do it…</a:t>
            </a:r>
          </a:p>
          <a:p>
            <a:pPr eaLnBrk="1" hangingPunct="1"/>
            <a:r>
              <a:rPr lang="en-US" sz="4400" smtClean="0">
                <a:ea typeface="ＭＳ Ｐゴシック" pitchFamily="-112" charset="-128"/>
              </a:rPr>
              <a:t>What we do with it…</a:t>
            </a:r>
          </a:p>
          <a:p>
            <a:pPr eaLnBrk="1" hangingPunct="1"/>
            <a:r>
              <a:rPr lang="en-US" sz="4400" smtClean="0">
                <a:ea typeface="ＭＳ Ｐゴシック" pitchFamily="-112" charset="-128"/>
              </a:rPr>
              <a:t>Who enters it…</a:t>
            </a:r>
          </a:p>
          <a:p>
            <a:pPr eaLnBrk="1" hangingPunct="1"/>
            <a:endParaRPr lang="en-US" smtClean="0">
              <a:ea typeface="ＭＳ Ｐゴシック" pitchFamily="-112"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3200" smtClean="0">
                <a:solidFill>
                  <a:srgbClr val="FF3399"/>
                </a:solidFill>
                <a:ea typeface="ＭＳ Ｐゴシック" pitchFamily="-112" charset="-128"/>
              </a:rPr>
              <a:t>How do we collect the data?</a:t>
            </a:r>
            <a:br>
              <a:rPr lang="en-US" sz="3200" smtClean="0">
                <a:solidFill>
                  <a:srgbClr val="FF3399"/>
                </a:solidFill>
                <a:ea typeface="ＭＳ Ｐゴシック" pitchFamily="-112" charset="-128"/>
              </a:rPr>
            </a:br>
            <a:endParaRPr lang="en-US" sz="3200" smtClean="0">
              <a:ea typeface="ＭＳ Ｐゴシック" pitchFamily="-112" charset="-128"/>
            </a:endParaRPr>
          </a:p>
        </p:txBody>
      </p:sp>
      <p:pic>
        <p:nvPicPr>
          <p:cNvPr id="31747" name="Content Placeholder 7" descr="CICOformMODIFIED.jpg"/>
          <p:cNvPicPr>
            <a:picLocks noGrp="1" noChangeAspect="1"/>
          </p:cNvPicPr>
          <p:nvPr>
            <p:ph sz="quarter" idx="1"/>
          </p:nvPr>
        </p:nvPicPr>
        <p:blipFill>
          <a:blip r:embed="rId3" cstate="print">
            <a:clrChange>
              <a:clrFrom>
                <a:srgbClr val="FFFFFF"/>
              </a:clrFrom>
              <a:clrTo>
                <a:srgbClr val="FFFFFF">
                  <a:alpha val="0"/>
                </a:srgbClr>
              </a:clrTo>
            </a:clrChange>
          </a:blip>
          <a:stretch>
            <a:fillRect/>
          </a:stretch>
        </p:blipFill>
        <p:spPr>
          <a:xfrm>
            <a:off x="540310" y="857394"/>
            <a:ext cx="7765490" cy="6000606"/>
          </a:xfr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dirty="0" smtClean="0"/>
              <a:t>Entry Task</a:t>
            </a:r>
          </a:p>
        </p:txBody>
      </p:sp>
      <p:sp>
        <p:nvSpPr>
          <p:cNvPr id="43011" name="Content Placeholder 2"/>
          <p:cNvSpPr>
            <a:spLocks noGrp="1"/>
          </p:cNvSpPr>
          <p:nvPr>
            <p:ph sz="quarter" idx="1"/>
          </p:nvPr>
        </p:nvSpPr>
        <p:spPr>
          <a:xfrm>
            <a:off x="457200" y="1219200"/>
            <a:ext cx="8229600" cy="5029200"/>
          </a:xfrm>
        </p:spPr>
        <p:txBody>
          <a:bodyPr/>
          <a:lstStyle/>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r>
              <a:rPr lang="en-US" dirty="0" smtClean="0"/>
              <a:t>				</a:t>
            </a:r>
          </a:p>
          <a:p>
            <a:pPr eaLnBrk="1" hangingPunct="1">
              <a:buFont typeface="Arial" charset="0"/>
              <a:buNone/>
            </a:pPr>
            <a:endParaRPr lang="en-US" dirty="0" smtClean="0"/>
          </a:p>
          <a:p>
            <a:pPr eaLnBrk="1" hangingPunct="1">
              <a:buFont typeface="Arial" charset="0"/>
              <a:buNone/>
            </a:pPr>
            <a:r>
              <a:rPr lang="en-US" dirty="0" smtClean="0"/>
              <a:t>			TRUE				FALSE</a:t>
            </a:r>
          </a:p>
        </p:txBody>
      </p:sp>
      <p:pic>
        <p:nvPicPr>
          <p:cNvPr id="43012" name="Picture 5"/>
          <p:cNvPicPr>
            <a:picLocks noChangeAspect="1" noChangeArrowheads="1"/>
          </p:cNvPicPr>
          <p:nvPr/>
        </p:nvPicPr>
        <p:blipFill>
          <a:blip r:embed="rId2" cstate="print"/>
          <a:srcRect/>
          <a:stretch>
            <a:fillRect/>
          </a:stretch>
        </p:blipFill>
        <p:spPr bwMode="auto">
          <a:xfrm>
            <a:off x="533400" y="1905000"/>
            <a:ext cx="3276600" cy="3087979"/>
          </a:xfrm>
          <a:prstGeom prst="rect">
            <a:avLst/>
          </a:prstGeom>
          <a:noFill/>
          <a:ln w="9525">
            <a:noFill/>
            <a:miter lim="800000"/>
            <a:headEnd/>
            <a:tailEnd/>
          </a:ln>
        </p:spPr>
      </p:pic>
      <p:pic>
        <p:nvPicPr>
          <p:cNvPr id="43013" name="Picture 6"/>
          <p:cNvPicPr>
            <a:picLocks noChangeAspect="1" noChangeArrowheads="1"/>
          </p:cNvPicPr>
          <p:nvPr/>
        </p:nvPicPr>
        <p:blipFill>
          <a:blip r:embed="rId3" cstate="print"/>
          <a:srcRect/>
          <a:stretch>
            <a:fillRect/>
          </a:stretch>
        </p:blipFill>
        <p:spPr bwMode="auto">
          <a:xfrm>
            <a:off x="5410200" y="1219200"/>
            <a:ext cx="2438400" cy="3618523"/>
          </a:xfrm>
          <a:prstGeom prst="rect">
            <a:avLst/>
          </a:prstGeom>
          <a:noFill/>
          <a:ln w="9525">
            <a:noFill/>
            <a:miter lim="800000"/>
            <a:headEnd/>
            <a:tailEnd/>
          </a:ln>
        </p:spPr>
      </p:pic>
      <p:sp>
        <p:nvSpPr>
          <p:cNvPr id="6" name="TextBox 5"/>
          <p:cNvSpPr txBox="1"/>
          <p:nvPr/>
        </p:nvSpPr>
        <p:spPr>
          <a:xfrm>
            <a:off x="990600" y="5410200"/>
            <a:ext cx="6248400" cy="646331"/>
          </a:xfrm>
          <a:prstGeom prst="rect">
            <a:avLst/>
          </a:prstGeom>
          <a:noFill/>
        </p:spPr>
        <p:txBody>
          <a:bodyPr wrap="square" rtlCol="0">
            <a:spAutoFit/>
          </a:bodyPr>
          <a:lstStyle/>
          <a:p>
            <a:r>
              <a:rPr lang="en-US" dirty="0" smtClean="0"/>
              <a:t>             </a:t>
            </a:r>
            <a:r>
              <a:rPr lang="en-US" sz="3600" dirty="0" smtClean="0"/>
              <a:t>TRUE?      	     FALSE?</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3200" smtClean="0">
                <a:solidFill>
                  <a:srgbClr val="FF3399"/>
                </a:solidFill>
                <a:ea typeface="ＭＳ Ｐゴシック" pitchFamily="-112" charset="-128"/>
              </a:rPr>
              <a:t>What we do with it</a:t>
            </a:r>
            <a:br>
              <a:rPr lang="en-US" sz="3200" smtClean="0">
                <a:solidFill>
                  <a:srgbClr val="FF3399"/>
                </a:solidFill>
                <a:ea typeface="ＭＳ Ｐゴシック" pitchFamily="-112" charset="-128"/>
              </a:rPr>
            </a:br>
            <a:endParaRPr lang="en-US" sz="3200" smtClean="0">
              <a:ea typeface="ＭＳ Ｐゴシック" pitchFamily="-112" charset="-128"/>
            </a:endParaRPr>
          </a:p>
        </p:txBody>
      </p:sp>
      <p:pic>
        <p:nvPicPr>
          <p:cNvPr id="32771" name="Content Placeholder 5" descr="12-TrackingTool_tier2_tier3_09.FINAL 1.jpg"/>
          <p:cNvPicPr>
            <a:picLocks noGrp="1" noChangeAspect="1"/>
          </p:cNvPicPr>
          <p:nvPr>
            <p:ph sz="quarter" idx="1"/>
          </p:nvPr>
        </p:nvPicPr>
        <p:blipFill>
          <a:blip r:embed="rId3" cstate="print">
            <a:clrChange>
              <a:clrFrom>
                <a:srgbClr val="FFFFFF"/>
              </a:clrFrom>
              <a:clrTo>
                <a:srgbClr val="FFFFFF">
                  <a:alpha val="0"/>
                </a:srgbClr>
              </a:clrTo>
            </a:clrChange>
          </a:blip>
          <a:stretch>
            <a:fillRect/>
          </a:stretch>
        </p:blipFill>
        <p:spPr>
          <a:xfrm>
            <a:off x="0" y="798512"/>
            <a:ext cx="8229600" cy="6359237"/>
          </a:xfr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3200" smtClean="0">
                <a:solidFill>
                  <a:srgbClr val="FF3399"/>
                </a:solidFill>
                <a:ea typeface="ＭＳ Ｐゴシック" pitchFamily="-112" charset="-128"/>
              </a:rPr>
              <a:t>Who manages the data?</a:t>
            </a:r>
            <a:br>
              <a:rPr lang="en-US" sz="3200" smtClean="0">
                <a:solidFill>
                  <a:srgbClr val="FF3399"/>
                </a:solidFill>
                <a:ea typeface="ＭＳ Ｐゴシック" pitchFamily="-112" charset="-128"/>
              </a:rPr>
            </a:br>
            <a:endParaRPr lang="en-US" sz="3200" smtClean="0">
              <a:ea typeface="ＭＳ Ｐゴシック" pitchFamily="-112" charset="-128"/>
            </a:endParaRPr>
          </a:p>
        </p:txBody>
      </p:sp>
      <p:sp>
        <p:nvSpPr>
          <p:cNvPr id="33795" name="Content Placeholder 2"/>
          <p:cNvSpPr>
            <a:spLocks noGrp="1"/>
          </p:cNvSpPr>
          <p:nvPr>
            <p:ph sz="quarter" idx="1"/>
          </p:nvPr>
        </p:nvSpPr>
        <p:spPr/>
        <p:txBody>
          <a:bodyPr/>
          <a:lstStyle/>
          <a:p>
            <a:pPr eaLnBrk="1" hangingPunct="1"/>
            <a:r>
              <a:rPr lang="en-US" smtClean="0">
                <a:ea typeface="ＭＳ Ｐゴシック" pitchFamily="-112" charset="-128"/>
              </a:rPr>
              <a:t>Tier two internal coach enters data daily or by end of week</a:t>
            </a:r>
          </a:p>
          <a:p>
            <a:pPr eaLnBrk="1" hangingPunct="1"/>
            <a:r>
              <a:rPr lang="en-US" smtClean="0">
                <a:ea typeface="ＭＳ Ｐゴシック" pitchFamily="-112" charset="-128"/>
              </a:rPr>
              <a:t>Monday morning data is reviewed with the student;</a:t>
            </a:r>
          </a:p>
          <a:p>
            <a:pPr eaLnBrk="1" hangingPunct="1"/>
            <a:r>
              <a:rPr lang="en-US" smtClean="0">
                <a:ea typeface="ＭＳ Ｐゴシック" pitchFamily="-112" charset="-128"/>
              </a:rPr>
              <a:t>Goal= 80% or better &amp; participate 4 out of the 5 days</a:t>
            </a:r>
          </a:p>
          <a:p>
            <a:pPr eaLnBrk="1" hangingPunct="1"/>
            <a:endParaRPr lang="en-US" smtClean="0">
              <a:ea typeface="ＭＳ Ｐゴシック" pitchFamily="-112" charset="-128"/>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p:txBody>
          <a:bodyPr/>
          <a:lstStyle/>
          <a:p>
            <a:pPr eaLnBrk="1" hangingPunct="1"/>
            <a:r>
              <a:rPr lang="en-US" dirty="0" smtClean="0">
                <a:solidFill>
                  <a:srgbClr val="FF3399"/>
                </a:solidFill>
                <a:ea typeface="ＭＳ Ｐゴシック" pitchFamily="-112" charset="-128"/>
              </a:rPr>
              <a:t>Student Data</a:t>
            </a:r>
            <a:r>
              <a:rPr lang="en-US" dirty="0" smtClean="0">
                <a:ea typeface="ＭＳ Ｐゴシック" pitchFamily="-112" charset="-128"/>
              </a:rPr>
              <a:t> </a:t>
            </a:r>
          </a:p>
        </p:txBody>
      </p:sp>
      <p:pic>
        <p:nvPicPr>
          <p:cNvPr id="34819" name="table"/>
          <p:cNvPicPr>
            <a:picLocks noChangeAspect="1"/>
          </p:cNvPicPr>
          <p:nvPr/>
        </p:nvPicPr>
        <p:blipFill>
          <a:blip r:embed="rId3" cstate="print"/>
          <a:srcRect/>
          <a:stretch>
            <a:fillRect/>
          </a:stretch>
        </p:blipFill>
        <p:spPr bwMode="auto">
          <a:xfrm>
            <a:off x="4495800" y="1600200"/>
            <a:ext cx="4111625" cy="4743450"/>
          </a:xfrm>
          <a:prstGeom prst="rect">
            <a:avLst/>
          </a:prstGeom>
          <a:noFill/>
          <a:ln w="9525">
            <a:noFill/>
            <a:miter lim="800000"/>
            <a:headEnd/>
            <a:tailEnd/>
          </a:ln>
        </p:spPr>
      </p:pic>
      <p:sp>
        <p:nvSpPr>
          <p:cNvPr id="34820" name="TextBox 8"/>
          <p:cNvSpPr txBox="1">
            <a:spLocks noChangeArrowheads="1"/>
          </p:cNvSpPr>
          <p:nvPr/>
        </p:nvSpPr>
        <p:spPr bwMode="auto">
          <a:xfrm>
            <a:off x="457200" y="2362200"/>
            <a:ext cx="3657600" cy="1938338"/>
          </a:xfrm>
          <a:prstGeom prst="rect">
            <a:avLst/>
          </a:prstGeom>
          <a:noFill/>
          <a:ln w="9525">
            <a:noFill/>
            <a:miter lim="800000"/>
            <a:headEnd/>
            <a:tailEnd/>
          </a:ln>
        </p:spPr>
        <p:txBody>
          <a:bodyPr>
            <a:spAutoFit/>
          </a:bodyPr>
          <a:lstStyle/>
          <a:p>
            <a:r>
              <a:rPr lang="en-US" sz="2400" dirty="0">
                <a:latin typeface="Calibri" pitchFamily="-112" charset="0"/>
              </a:rPr>
              <a:t>10</a:t>
            </a:r>
            <a:r>
              <a:rPr lang="en-US" sz="2400" baseline="30000" dirty="0">
                <a:latin typeface="Calibri" pitchFamily="-112" charset="0"/>
              </a:rPr>
              <a:t>th</a:t>
            </a:r>
            <a:r>
              <a:rPr lang="en-US" sz="2400" dirty="0">
                <a:latin typeface="Calibri" pitchFamily="-112" charset="0"/>
              </a:rPr>
              <a:t> grade girl</a:t>
            </a:r>
          </a:p>
          <a:p>
            <a:endParaRPr lang="en-US" sz="2400" dirty="0">
              <a:latin typeface="Calibri" pitchFamily="-112" charset="0"/>
            </a:endParaRPr>
          </a:p>
          <a:p>
            <a:r>
              <a:rPr lang="en-US" sz="2400" dirty="0">
                <a:latin typeface="Calibri" pitchFamily="-112" charset="0"/>
              </a:rPr>
              <a:t>71% participation</a:t>
            </a:r>
          </a:p>
          <a:p>
            <a:endParaRPr lang="en-US" sz="2400" dirty="0">
              <a:latin typeface="Calibri" pitchFamily="-112" charset="0"/>
            </a:endParaRPr>
          </a:p>
          <a:p>
            <a:r>
              <a:rPr lang="en-US" sz="2400" dirty="0">
                <a:latin typeface="Calibri" pitchFamily="-112" charset="0"/>
              </a:rPr>
              <a:t>Average </a:t>
            </a:r>
            <a:r>
              <a:rPr lang="en-US" sz="2400" dirty="0" err="1" smtClean="0">
                <a:latin typeface="Calibri" pitchFamily="-112" charset="0"/>
              </a:rPr>
              <a:t>DPRpoints</a:t>
            </a:r>
            <a:r>
              <a:rPr lang="en-US" sz="2400" dirty="0" smtClean="0">
                <a:latin typeface="Calibri" pitchFamily="-112" charset="0"/>
              </a:rPr>
              <a:t> </a:t>
            </a:r>
            <a:r>
              <a:rPr lang="en-US" sz="2400" dirty="0">
                <a:latin typeface="Calibri" pitchFamily="-112" charset="0"/>
              </a:rPr>
              <a:t>94.2%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pPr eaLnBrk="1" hangingPunct="1"/>
            <a:r>
              <a:rPr lang="en-US" dirty="0" smtClean="0">
                <a:solidFill>
                  <a:schemeClr val="folHlink"/>
                </a:solidFill>
                <a:ea typeface="ＭＳ Ｐゴシック" pitchFamily="-112" charset="-128"/>
              </a:rPr>
              <a:t>Practices</a:t>
            </a:r>
            <a:endParaRPr lang="en-US" b="1" dirty="0" smtClean="0">
              <a:ea typeface="ＭＳ Ｐゴシック" pitchFamily="-112" charset="-128"/>
            </a:endParaRPr>
          </a:p>
        </p:txBody>
      </p:sp>
      <p:sp>
        <p:nvSpPr>
          <p:cNvPr id="36867" name="Content Placeholder 5"/>
          <p:cNvSpPr>
            <a:spLocks noGrp="1"/>
          </p:cNvSpPr>
          <p:nvPr>
            <p:ph sz="quarter" idx="1"/>
          </p:nvPr>
        </p:nvSpPr>
        <p:spPr/>
        <p:txBody>
          <a:bodyPr/>
          <a:lstStyle/>
          <a:p>
            <a:pPr eaLnBrk="1" hangingPunct="1">
              <a:buFontTx/>
              <a:buChar char="•"/>
            </a:pPr>
            <a:r>
              <a:rPr lang="en-US" sz="4000" smtClean="0">
                <a:solidFill>
                  <a:schemeClr val="folHlink"/>
                </a:solidFill>
                <a:ea typeface="ＭＳ Ｐゴシック" pitchFamily="-112" charset="-128"/>
              </a:rPr>
              <a:t>How it actually looks</a:t>
            </a:r>
          </a:p>
          <a:p>
            <a:pPr eaLnBrk="1" hangingPunct="1"/>
            <a:endParaRPr lang="en-US" sz="4000" smtClean="0">
              <a:solidFill>
                <a:schemeClr val="folHlink"/>
              </a:solidFill>
              <a:ea typeface="ＭＳ Ｐゴシック" pitchFamily="-112" charset="-128"/>
            </a:endParaRPr>
          </a:p>
          <a:p>
            <a:pPr eaLnBrk="1" hangingPunct="1">
              <a:buFontTx/>
              <a:buChar char="•"/>
            </a:pPr>
            <a:r>
              <a:rPr lang="en-US" sz="4000" smtClean="0">
                <a:solidFill>
                  <a:schemeClr val="folHlink"/>
                </a:solidFill>
                <a:ea typeface="ＭＳ Ｐゴシック" pitchFamily="-112" charset="-128"/>
              </a:rPr>
              <a:t>Acknowledging success</a:t>
            </a:r>
          </a:p>
          <a:p>
            <a:pPr eaLnBrk="1" hangingPunct="1"/>
            <a:endParaRPr lang="en-US" sz="4000" smtClean="0">
              <a:ea typeface="ＭＳ Ｐゴシック" pitchFamily="-112"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3200" smtClean="0">
                <a:solidFill>
                  <a:schemeClr val="folHlink"/>
                </a:solidFill>
                <a:ea typeface="ＭＳ Ｐゴシック" pitchFamily="-112" charset="-128"/>
              </a:rPr>
              <a:t>A day in the life of student who participates in CICO </a:t>
            </a:r>
            <a:endParaRPr lang="en-US" sz="3200" smtClean="0">
              <a:ea typeface="ＭＳ Ｐゴシック" pitchFamily="-112" charset="-128"/>
            </a:endParaRPr>
          </a:p>
        </p:txBody>
      </p:sp>
      <p:sp>
        <p:nvSpPr>
          <p:cNvPr id="37891" name="Content Placeholder 2"/>
          <p:cNvSpPr>
            <a:spLocks noGrp="1"/>
          </p:cNvSpPr>
          <p:nvPr>
            <p:ph sz="quarter" idx="1"/>
          </p:nvPr>
        </p:nvSpPr>
        <p:spPr/>
        <p:txBody>
          <a:bodyPr/>
          <a:lstStyle/>
          <a:p>
            <a:pPr algn="ctr" eaLnBrk="1" hangingPunct="1">
              <a:buFontTx/>
              <a:buNone/>
            </a:pPr>
            <a:endParaRPr lang="en-US" sz="4400" smtClean="0">
              <a:ea typeface="ＭＳ Ｐゴシック" pitchFamily="-112" charset="-128"/>
            </a:endParaRPr>
          </a:p>
          <a:p>
            <a:pPr algn="ctr" eaLnBrk="1" hangingPunct="1">
              <a:buFontTx/>
              <a:buNone/>
            </a:pPr>
            <a:r>
              <a:rPr lang="en-US" sz="4400" smtClean="0">
                <a:ea typeface="ＭＳ Ｐゴシック" pitchFamily="-112" charset="-128"/>
              </a:rPr>
              <a:t>A day of check in check out at Springfield High</a:t>
            </a:r>
            <a:r>
              <a:rPr lang="en-US" smtClean="0">
                <a:ea typeface="ＭＳ Ｐゴシック" pitchFamily="-112" charset="-128"/>
              </a:rPr>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solidFill>
                  <a:schemeClr val="folHlink"/>
                </a:solidFill>
                <a:ea typeface="ＭＳ Ｐゴシック" pitchFamily="-112" charset="-128"/>
              </a:rPr>
              <a:t>Acknowledging SUCCESS</a:t>
            </a:r>
            <a:endParaRPr lang="en-US" smtClean="0">
              <a:ea typeface="ＭＳ Ｐゴシック" pitchFamily="-112" charset="-128"/>
            </a:endParaRPr>
          </a:p>
        </p:txBody>
      </p:sp>
      <p:sp>
        <p:nvSpPr>
          <p:cNvPr id="38915" name="Content Placeholder 2"/>
          <p:cNvSpPr>
            <a:spLocks noGrp="1"/>
          </p:cNvSpPr>
          <p:nvPr>
            <p:ph sz="quarter" idx="1"/>
          </p:nvPr>
        </p:nvSpPr>
        <p:spPr/>
        <p:txBody>
          <a:bodyPr>
            <a:normAutofit lnSpcReduction="10000"/>
          </a:bodyPr>
          <a:lstStyle/>
          <a:p>
            <a:pPr eaLnBrk="1" hangingPunct="1">
              <a:lnSpc>
                <a:spcPct val="90000"/>
              </a:lnSpc>
            </a:pPr>
            <a:r>
              <a:rPr lang="en-US" sz="2700" smtClean="0">
                <a:ea typeface="ＭＳ Ｐゴシック" pitchFamily="-112" charset="-128"/>
              </a:rPr>
              <a:t>Reward at the end of the week had to have data for 3 out of 5 days </a:t>
            </a:r>
            <a:r>
              <a:rPr lang="en-US" sz="2700" smtClean="0">
                <a:solidFill>
                  <a:srgbClr val="FF0000"/>
                </a:solidFill>
                <a:ea typeface="ＭＳ Ｐゴシック" pitchFamily="-112" charset="-128"/>
              </a:rPr>
              <a:t>(2010-11 participation is 4 out of 5 days)</a:t>
            </a:r>
            <a:endParaRPr lang="en-US" sz="2700" smtClean="0">
              <a:ea typeface="ＭＳ Ｐゴシック" pitchFamily="-112" charset="-128"/>
            </a:endParaRPr>
          </a:p>
          <a:p>
            <a:pPr eaLnBrk="1" hangingPunct="1">
              <a:lnSpc>
                <a:spcPct val="90000"/>
              </a:lnSpc>
              <a:buFontTx/>
              <a:buNone/>
            </a:pPr>
            <a:endParaRPr lang="en-US" sz="2700" smtClean="0">
              <a:ea typeface="ＭＳ Ｐゴシック" pitchFamily="-112" charset="-128"/>
            </a:endParaRPr>
          </a:p>
          <a:p>
            <a:pPr eaLnBrk="1" hangingPunct="1">
              <a:lnSpc>
                <a:spcPct val="90000"/>
              </a:lnSpc>
            </a:pPr>
            <a:r>
              <a:rPr lang="en-US" sz="2700" smtClean="0">
                <a:ea typeface="ＭＳ Ｐゴシック" pitchFamily="-112" charset="-128"/>
              </a:rPr>
              <a:t>Weekly Rewards~fruit snacks, chips, suckers </a:t>
            </a:r>
            <a:r>
              <a:rPr lang="en-US" sz="2700" smtClean="0">
                <a:solidFill>
                  <a:srgbClr val="FF0000"/>
                </a:solidFill>
                <a:ea typeface="ＭＳ Ｐゴシック" pitchFamily="-112" charset="-128"/>
              </a:rPr>
              <a:t>(2010-11 SHLotto cards-immediate reward &amp; put into a drawing)</a:t>
            </a:r>
            <a:endParaRPr lang="en-US" sz="2700" smtClean="0">
              <a:ea typeface="ＭＳ Ｐゴシック" pitchFamily="-112" charset="-128"/>
            </a:endParaRPr>
          </a:p>
          <a:p>
            <a:pPr eaLnBrk="1" hangingPunct="1">
              <a:lnSpc>
                <a:spcPct val="90000"/>
              </a:lnSpc>
              <a:buFontTx/>
              <a:buNone/>
            </a:pPr>
            <a:endParaRPr lang="en-US" sz="2700" smtClean="0">
              <a:ea typeface="ＭＳ Ｐゴシック" pitchFamily="-112" charset="-128"/>
            </a:endParaRPr>
          </a:p>
          <a:p>
            <a:pPr eaLnBrk="1" hangingPunct="1">
              <a:lnSpc>
                <a:spcPct val="90000"/>
              </a:lnSpc>
            </a:pPr>
            <a:r>
              <a:rPr lang="en-US" sz="2700" smtClean="0">
                <a:ea typeface="ＭＳ Ｐゴシック" pitchFamily="-112" charset="-128"/>
              </a:rPr>
              <a:t>Monthly-drive through pizza;  personal pan pizza (vending fund)</a:t>
            </a:r>
            <a:r>
              <a:rPr lang="en-US" sz="2700" smtClean="0">
                <a:solidFill>
                  <a:srgbClr val="FF0000"/>
                </a:solidFill>
                <a:ea typeface="ＭＳ Ｐゴシック" pitchFamily="-112" charset="-128"/>
              </a:rPr>
              <a:t>(2010-11 SHLotto cards-immediate reward &amp; put into a drawing)</a:t>
            </a:r>
            <a:endParaRPr lang="en-US" sz="2700" smtClean="0">
              <a:ea typeface="ＭＳ Ｐゴシック" pitchFamily="-112" charset="-128"/>
            </a:endParaRPr>
          </a:p>
          <a:p>
            <a:pPr eaLnBrk="1" hangingPunct="1">
              <a:lnSpc>
                <a:spcPct val="90000"/>
              </a:lnSpc>
            </a:pPr>
            <a:endParaRPr lang="en-US" sz="2700" smtClean="0">
              <a:ea typeface="ＭＳ Ｐゴシック" pitchFamily="-112"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ea typeface="ＭＳ Ｐゴシック" pitchFamily="-112" charset="-128"/>
              </a:rPr>
              <a:t>SHLotto Cards</a:t>
            </a:r>
          </a:p>
        </p:txBody>
      </p:sp>
      <p:pic>
        <p:nvPicPr>
          <p:cNvPr id="4" name="Content Placeholder 3" descr="Shlotto.jpg"/>
          <p:cNvPicPr>
            <a:picLocks noGrp="1" noChangeAspect="1"/>
          </p:cNvPicPr>
          <p:nvPr>
            <p:ph sz="quarter" idx="1"/>
          </p:nvPr>
        </p:nvPicPr>
        <p:blipFill>
          <a:blip r:embed="rId3" cstate="print">
            <a:clrChange>
              <a:clrFrom>
                <a:srgbClr val="FFFFFF"/>
              </a:clrFrom>
              <a:clrTo>
                <a:srgbClr val="FFFFFF">
                  <a:alpha val="0"/>
                </a:srgbClr>
              </a:clrTo>
            </a:clrChange>
            <a:lum contrast="10000"/>
          </a:blip>
          <a:stretch>
            <a:fillRect/>
          </a:stretch>
        </p:blipFill>
        <p:spPr>
          <a:xfrm>
            <a:off x="947737" y="1447800"/>
            <a:ext cx="7248525" cy="3914775"/>
          </a:xfrm>
          <a:ln w="88900" cap="sq" cmpd="thickThin">
            <a:solidFill>
              <a:srgbClr val="000000"/>
            </a:solidFill>
          </a:ln>
          <a:effectLst>
            <a:innerShdw blurRad="76200">
              <a:srgbClr val="000000"/>
            </a:inn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a:xfrm>
            <a:off x="457200" y="533400"/>
            <a:ext cx="7467600" cy="884238"/>
          </a:xfrm>
        </p:spPr>
        <p:txBody>
          <a:bodyPr>
            <a:normAutofit fontScale="90000"/>
          </a:bodyPr>
          <a:lstStyle/>
          <a:p>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3600" dirty="0" smtClean="0">
                <a:ea typeface="ＭＳ Ｐゴシック" pitchFamily="-112" charset="-128"/>
              </a:rPr>
              <a:t/>
            </a:r>
            <a:br>
              <a:rPr lang="en-US" sz="3600" dirty="0" smtClean="0">
                <a:ea typeface="ＭＳ Ｐゴシック" pitchFamily="-112" charset="-128"/>
              </a:rPr>
            </a:br>
            <a:r>
              <a:rPr lang="en-US" sz="1600" dirty="0" smtClean="0">
                <a:ea typeface="ＭＳ Ｐゴシック" pitchFamily="-112" charset="-128"/>
              </a:rPr>
              <a:t/>
            </a:r>
            <a:br>
              <a:rPr lang="en-US" sz="1600" dirty="0" smtClean="0">
                <a:ea typeface="ＭＳ Ｐゴシック" pitchFamily="-112" charset="-128"/>
              </a:rPr>
            </a:br>
            <a:r>
              <a:rPr lang="en-US" sz="1600" dirty="0" smtClean="0">
                <a:ea typeface="ＭＳ Ｐゴシック" pitchFamily="-112" charset="-128"/>
              </a:rPr>
              <a:t/>
            </a:r>
            <a:br>
              <a:rPr lang="en-US" sz="1600" dirty="0" smtClean="0">
                <a:ea typeface="ＭＳ Ｐゴシック" pitchFamily="-112" charset="-128"/>
              </a:rPr>
            </a:br>
            <a:r>
              <a:rPr lang="en-US" sz="1600" dirty="0" smtClean="0">
                <a:ea typeface="ＭＳ Ｐゴシック" pitchFamily="-112" charset="-128"/>
              </a:rPr>
              <a:t/>
            </a:r>
            <a:br>
              <a:rPr lang="en-US" sz="1600" dirty="0" smtClean="0">
                <a:ea typeface="ＭＳ Ｐゴシック" pitchFamily="-112" charset="-128"/>
              </a:rPr>
            </a:br>
            <a:r>
              <a:rPr lang="en-US" sz="3600" dirty="0" smtClean="0">
                <a:ea typeface="ＭＳ Ｐゴシック" pitchFamily="-112" charset="-128"/>
              </a:rPr>
              <a:t> The Difference</a:t>
            </a:r>
            <a:r>
              <a:rPr lang="en-US" sz="1600" dirty="0" smtClean="0">
                <a:ea typeface="ＭＳ Ｐゴシック" pitchFamily="-112" charset="-128"/>
              </a:rPr>
              <a:t> </a:t>
            </a:r>
            <a:endParaRPr lang="en-US" sz="3600" dirty="0" smtClean="0">
              <a:ea typeface="ＭＳ Ｐゴシック" pitchFamily="-112" charset="-128"/>
            </a:endParaRPr>
          </a:p>
        </p:txBody>
      </p:sp>
      <p:sp>
        <p:nvSpPr>
          <p:cNvPr id="40963" name="Content Placeholder 4"/>
          <p:cNvSpPr>
            <a:spLocks noGrp="1"/>
          </p:cNvSpPr>
          <p:nvPr>
            <p:ph sz="quarter" idx="1"/>
          </p:nvPr>
        </p:nvSpPr>
        <p:spPr>
          <a:xfrm>
            <a:off x="457200" y="1600200"/>
            <a:ext cx="4038600" cy="5257800"/>
          </a:xfrm>
        </p:spPr>
        <p:txBody>
          <a:bodyPr/>
          <a:lstStyle/>
          <a:p>
            <a:pPr eaLnBrk="1" hangingPunct="1"/>
            <a:r>
              <a:rPr lang="en-US" smtClean="0">
                <a:ea typeface="ＭＳ Ｐゴシック" pitchFamily="-112" charset="-128"/>
              </a:rPr>
              <a:t>Elementary</a:t>
            </a:r>
          </a:p>
        </p:txBody>
      </p:sp>
      <p:sp>
        <p:nvSpPr>
          <p:cNvPr id="40964" name="Content Placeholder 5"/>
          <p:cNvSpPr>
            <a:spLocks noGrp="1"/>
          </p:cNvSpPr>
          <p:nvPr>
            <p:ph sz="quarter" idx="2"/>
          </p:nvPr>
        </p:nvSpPr>
        <p:spPr/>
        <p:txBody>
          <a:bodyPr/>
          <a:lstStyle/>
          <a:p>
            <a:pPr eaLnBrk="1" hangingPunct="1"/>
            <a:r>
              <a:rPr lang="en-US" smtClean="0">
                <a:ea typeface="ＭＳ Ｐゴシック" pitchFamily="-112" charset="-128"/>
              </a:rPr>
              <a:t>High School</a:t>
            </a:r>
          </a:p>
        </p:txBody>
      </p:sp>
      <p:pic>
        <p:nvPicPr>
          <p:cNvPr id="40965" name="Picture 6" descr="MP900439397[1]"/>
          <p:cNvPicPr>
            <a:picLocks noChangeAspect="1" noChangeArrowheads="1"/>
          </p:cNvPicPr>
          <p:nvPr/>
        </p:nvPicPr>
        <p:blipFill>
          <a:blip r:embed="rId2" cstate="print"/>
          <a:srcRect/>
          <a:stretch>
            <a:fillRect/>
          </a:stretch>
        </p:blipFill>
        <p:spPr bwMode="auto">
          <a:xfrm>
            <a:off x="4876800" y="2597150"/>
            <a:ext cx="3810000" cy="3529013"/>
          </a:xfrm>
          <a:prstGeom prst="rect">
            <a:avLst/>
          </a:prstGeom>
          <a:noFill/>
          <a:ln w="9525">
            <a:noFill/>
            <a:miter lim="800000"/>
            <a:headEnd/>
            <a:tailEnd/>
          </a:ln>
        </p:spPr>
      </p:pic>
      <p:pic>
        <p:nvPicPr>
          <p:cNvPr id="40966" name="Picture 7" descr="MP900439377[1]"/>
          <p:cNvPicPr>
            <a:picLocks noChangeAspect="1" noChangeArrowheads="1"/>
          </p:cNvPicPr>
          <p:nvPr/>
        </p:nvPicPr>
        <p:blipFill>
          <a:blip r:embed="rId3" cstate="print"/>
          <a:srcRect/>
          <a:stretch>
            <a:fillRect/>
          </a:stretch>
        </p:blipFill>
        <p:spPr bwMode="auto">
          <a:xfrm>
            <a:off x="685800" y="2597150"/>
            <a:ext cx="3810000" cy="352901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ea typeface="ＭＳ Ｐゴシック" pitchFamily="-112" charset="-128"/>
              </a:rPr>
              <a:t>At high school…</a:t>
            </a:r>
          </a:p>
        </p:txBody>
      </p:sp>
      <p:sp>
        <p:nvSpPr>
          <p:cNvPr id="41987" name="Content Placeholder 4"/>
          <p:cNvSpPr>
            <a:spLocks noGrp="1"/>
          </p:cNvSpPr>
          <p:nvPr>
            <p:ph sz="quarter" idx="1"/>
          </p:nvPr>
        </p:nvSpPr>
        <p:spPr/>
        <p:txBody>
          <a:bodyPr/>
          <a:lstStyle/>
          <a:p>
            <a:pPr eaLnBrk="1" hangingPunct="1"/>
            <a:r>
              <a:rPr lang="en-US" dirty="0" smtClean="0">
                <a:ea typeface="ＭＳ Ｐゴシック" pitchFamily="-112" charset="-128"/>
              </a:rPr>
              <a:t>Schedules have more flexibility</a:t>
            </a:r>
          </a:p>
          <a:p>
            <a:pPr eaLnBrk="1" hangingPunct="1">
              <a:buFontTx/>
              <a:buNone/>
            </a:pPr>
            <a:endParaRPr lang="en-US" dirty="0" smtClean="0">
              <a:ea typeface="ＭＳ Ｐゴシック" pitchFamily="-112" charset="-128"/>
            </a:endParaRPr>
          </a:p>
          <a:p>
            <a:pPr eaLnBrk="1" hangingPunct="1"/>
            <a:r>
              <a:rPr lang="en-US" dirty="0" smtClean="0">
                <a:ea typeface="ＭＳ Ｐゴシック" pitchFamily="-112" charset="-128"/>
              </a:rPr>
              <a:t>Number of students…think 7% of students at any given time as the target.</a:t>
            </a:r>
          </a:p>
          <a:p>
            <a:pPr eaLnBrk="1" hangingPunct="1"/>
            <a:endParaRPr lang="en-US" dirty="0" smtClean="0">
              <a:ea typeface="ＭＳ Ｐゴシック" pitchFamily="-112" charset="-128"/>
            </a:endParaRPr>
          </a:p>
          <a:p>
            <a:pPr eaLnBrk="1" hangingPunct="1"/>
            <a:r>
              <a:rPr lang="en-US" dirty="0" smtClean="0">
                <a:ea typeface="ＭＳ Ｐゴシック" pitchFamily="-112" charset="-128"/>
              </a:rPr>
              <a:t>Don’t get overwhelmed, take baby steps.  You have to start somewhere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ea typeface="ＭＳ Ｐゴシック" pitchFamily="-112" charset="-128"/>
              </a:rPr>
              <a:t>WHAT WE LEARNED</a:t>
            </a:r>
          </a:p>
        </p:txBody>
      </p:sp>
      <p:sp>
        <p:nvSpPr>
          <p:cNvPr id="43011" name="Content Placeholder 2"/>
          <p:cNvSpPr>
            <a:spLocks noGrp="1"/>
          </p:cNvSpPr>
          <p:nvPr>
            <p:ph sz="quarter" idx="1"/>
          </p:nvPr>
        </p:nvSpPr>
        <p:spPr/>
        <p:txBody>
          <a:bodyPr/>
          <a:lstStyle/>
          <a:p>
            <a:pPr eaLnBrk="1" hangingPunct="1"/>
            <a:endParaRPr lang="en-US" smtClean="0">
              <a:ea typeface="ＭＳ Ｐゴシック" pitchFamily="-112" charset="-128"/>
            </a:endParaRPr>
          </a:p>
        </p:txBody>
      </p:sp>
      <p:pic>
        <p:nvPicPr>
          <p:cNvPr id="43012" name="Picture 3" descr="MP900398745[1]"/>
          <p:cNvPicPr>
            <a:picLocks noChangeAspect="1" noChangeArrowheads="1"/>
          </p:cNvPicPr>
          <p:nvPr/>
        </p:nvPicPr>
        <p:blipFill>
          <a:blip r:embed="rId2" cstate="print"/>
          <a:srcRect/>
          <a:stretch>
            <a:fillRect/>
          </a:stretch>
        </p:blipFill>
        <p:spPr bwMode="auto">
          <a:xfrm>
            <a:off x="457200" y="1600200"/>
            <a:ext cx="7848600" cy="4724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 	</a:t>
            </a:r>
            <a:endParaRPr lang="en-US" dirty="0"/>
          </a:p>
        </p:txBody>
      </p:sp>
      <p:sp>
        <p:nvSpPr>
          <p:cNvPr id="3" name="Content Placeholder 2"/>
          <p:cNvSpPr>
            <a:spLocks noGrp="1"/>
          </p:cNvSpPr>
          <p:nvPr>
            <p:ph sz="quarter" idx="1"/>
          </p:nvPr>
        </p:nvSpPr>
        <p:spPr/>
        <p:txBody>
          <a:bodyPr/>
          <a:lstStyle/>
          <a:p>
            <a:r>
              <a:rPr lang="en-US" dirty="0" smtClean="0"/>
              <a:t>A student drops out of high school every 26 minutes.</a:t>
            </a:r>
          </a:p>
          <a:p>
            <a:endParaRPr lang="en-US" dirty="0" smtClean="0"/>
          </a:p>
          <a:p>
            <a:r>
              <a:rPr lang="en-US" dirty="0" smtClean="0"/>
              <a:t>Family reasons (need a job to take care of family, pregnancy, etc.) are the reasons most often cited by students when asked why they dropped out.</a:t>
            </a:r>
          </a:p>
          <a:p>
            <a:endParaRPr lang="en-US" dirty="0" smtClean="0"/>
          </a:p>
          <a:p>
            <a:r>
              <a:rPr lang="en-US" dirty="0" smtClean="0"/>
              <a:t> We “know” the single most critical strategy to prevent drop out.</a:t>
            </a:r>
          </a:p>
          <a:p>
            <a:endParaRPr lang="en-US" dirty="0" smtClean="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ea typeface="ＭＳ Ｐゴシック" pitchFamily="-112" charset="-128"/>
              </a:rPr>
              <a:t>What we learned</a:t>
            </a:r>
          </a:p>
        </p:txBody>
      </p:sp>
      <p:sp>
        <p:nvSpPr>
          <p:cNvPr id="44035" name="Content Placeholder 2"/>
          <p:cNvSpPr>
            <a:spLocks noGrp="1"/>
          </p:cNvSpPr>
          <p:nvPr>
            <p:ph sz="quarter" idx="1"/>
          </p:nvPr>
        </p:nvSpPr>
        <p:spPr>
          <a:xfrm>
            <a:off x="457200" y="1600200"/>
            <a:ext cx="8229600" cy="4953000"/>
          </a:xfrm>
        </p:spPr>
        <p:txBody>
          <a:bodyPr/>
          <a:lstStyle/>
          <a:p>
            <a:pPr eaLnBrk="1" hangingPunct="1">
              <a:lnSpc>
                <a:spcPct val="80000"/>
              </a:lnSpc>
            </a:pPr>
            <a:r>
              <a:rPr lang="en-US" smtClean="0">
                <a:ea typeface="ＭＳ Ｐゴシック" pitchFamily="-112" charset="-128"/>
              </a:rPr>
              <a:t>Staff training needs to be early </a:t>
            </a:r>
            <a:r>
              <a:rPr lang="en-US" b="1" smtClean="0">
                <a:ea typeface="ＭＳ Ｐゴシック" pitchFamily="-112" charset="-128"/>
              </a:rPr>
              <a:t>&amp;</a:t>
            </a:r>
            <a:r>
              <a:rPr lang="en-US" smtClean="0">
                <a:ea typeface="ＭＳ Ｐゴシック" pitchFamily="-112" charset="-128"/>
              </a:rPr>
              <a:t> ongoing</a:t>
            </a:r>
          </a:p>
          <a:p>
            <a:pPr eaLnBrk="1" hangingPunct="1">
              <a:lnSpc>
                <a:spcPct val="80000"/>
              </a:lnSpc>
            </a:pPr>
            <a:r>
              <a:rPr lang="en-US" smtClean="0">
                <a:ea typeface="ＭＳ Ｐゴシック" pitchFamily="-112" charset="-128"/>
              </a:rPr>
              <a:t>False starts matter</a:t>
            </a:r>
          </a:p>
          <a:p>
            <a:pPr eaLnBrk="1" hangingPunct="1">
              <a:lnSpc>
                <a:spcPct val="80000"/>
              </a:lnSpc>
            </a:pPr>
            <a:r>
              <a:rPr lang="en-US" smtClean="0">
                <a:ea typeface="ＭＳ Ｐゴシック" pitchFamily="-112" charset="-128"/>
              </a:rPr>
              <a:t>Make decision rules and follow them </a:t>
            </a:r>
            <a:r>
              <a:rPr lang="en-US" sz="1800" smtClean="0">
                <a:ea typeface="ＭＳ Ｐゴシック" pitchFamily="-112" charset="-128"/>
              </a:rPr>
              <a:t>(and be flexible)  </a:t>
            </a:r>
          </a:p>
          <a:p>
            <a:pPr eaLnBrk="1" hangingPunct="1">
              <a:lnSpc>
                <a:spcPct val="80000"/>
              </a:lnSpc>
            </a:pPr>
            <a:r>
              <a:rPr lang="en-US" smtClean="0">
                <a:ea typeface="ＭＳ Ｐゴシック" pitchFamily="-112" charset="-128"/>
              </a:rPr>
              <a:t>Kids need to be approached positively </a:t>
            </a:r>
            <a:r>
              <a:rPr lang="en-US" sz="1800" smtClean="0">
                <a:ea typeface="ＭＳ Ｐゴシック" pitchFamily="-112" charset="-128"/>
              </a:rPr>
              <a:t>(not punitive)</a:t>
            </a:r>
          </a:p>
          <a:p>
            <a:pPr eaLnBrk="1" hangingPunct="1">
              <a:lnSpc>
                <a:spcPct val="80000"/>
              </a:lnSpc>
            </a:pPr>
            <a:r>
              <a:rPr lang="en-US" smtClean="0">
                <a:ea typeface="ＭＳ Ｐゴシック" pitchFamily="-112" charset="-128"/>
              </a:rPr>
              <a:t>High School Kids need self serve stations </a:t>
            </a:r>
          </a:p>
          <a:p>
            <a:pPr eaLnBrk="1" hangingPunct="1">
              <a:lnSpc>
                <a:spcPct val="80000"/>
              </a:lnSpc>
            </a:pPr>
            <a:r>
              <a:rPr lang="en-US" smtClean="0">
                <a:ea typeface="ＭＳ Ｐゴシック" pitchFamily="-112" charset="-128"/>
              </a:rPr>
              <a:t>If a kid doesn’t participate it was a no-data day</a:t>
            </a:r>
          </a:p>
          <a:p>
            <a:pPr eaLnBrk="1" hangingPunct="1">
              <a:lnSpc>
                <a:spcPct val="80000"/>
              </a:lnSpc>
            </a:pPr>
            <a:r>
              <a:rPr lang="en-US" smtClean="0">
                <a:ea typeface="ＭＳ Ｐゴシック" pitchFamily="-112" charset="-128"/>
              </a:rPr>
              <a:t>Have the “let’s just try it and see how it works” mindset</a:t>
            </a:r>
          </a:p>
          <a:p>
            <a:pPr eaLnBrk="1" hangingPunct="1">
              <a:lnSpc>
                <a:spcPct val="80000"/>
              </a:lnSpc>
            </a:pPr>
            <a:r>
              <a:rPr lang="en-US" u="sng" smtClean="0">
                <a:ea typeface="ＭＳ Ｐゴシック" pitchFamily="-112" charset="-128"/>
              </a:rPr>
              <a:t>If it isn’t working…look at the system</a:t>
            </a:r>
          </a:p>
          <a:p>
            <a:pPr eaLnBrk="1" hangingPunct="1">
              <a:lnSpc>
                <a:spcPct val="80000"/>
              </a:lnSpc>
            </a:pPr>
            <a:endParaRPr lang="en-US" smtClean="0">
              <a:ea typeface="ＭＳ Ｐゴシック" pitchFamily="-112" charset="-12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ea typeface="ＭＳ Ｐゴシック" pitchFamily="-112" charset="-128"/>
              </a:rPr>
              <a:t>GOALS FOR THIS YEAR</a:t>
            </a:r>
          </a:p>
        </p:txBody>
      </p:sp>
      <p:sp>
        <p:nvSpPr>
          <p:cNvPr id="45059" name="Content Placeholder 2"/>
          <p:cNvSpPr>
            <a:spLocks noGrp="1"/>
          </p:cNvSpPr>
          <p:nvPr>
            <p:ph sz="quarter" idx="1"/>
          </p:nvPr>
        </p:nvSpPr>
        <p:spPr/>
        <p:txBody>
          <a:bodyPr/>
          <a:lstStyle/>
          <a:p>
            <a:pPr eaLnBrk="1" hangingPunct="1"/>
            <a:endParaRPr lang="en-US" smtClean="0">
              <a:ea typeface="ＭＳ Ｐゴシック" pitchFamily="-112" charset="-128"/>
            </a:endParaRPr>
          </a:p>
        </p:txBody>
      </p:sp>
      <p:pic>
        <p:nvPicPr>
          <p:cNvPr id="45060" name="Picture 3" descr="MP900400993[1]"/>
          <p:cNvPicPr>
            <a:picLocks noChangeAspect="1" noChangeArrowheads="1"/>
          </p:cNvPicPr>
          <p:nvPr/>
        </p:nvPicPr>
        <p:blipFill>
          <a:blip r:embed="rId2" cstate="print"/>
          <a:srcRect/>
          <a:stretch>
            <a:fillRect/>
          </a:stretch>
        </p:blipFill>
        <p:spPr bwMode="auto">
          <a:xfrm>
            <a:off x="457200" y="1600200"/>
            <a:ext cx="8229600" cy="48006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ea typeface="ＭＳ Ｐゴシック" pitchFamily="-112" charset="-128"/>
              </a:rPr>
              <a:t>Goals for this year</a:t>
            </a:r>
          </a:p>
        </p:txBody>
      </p:sp>
      <p:sp>
        <p:nvSpPr>
          <p:cNvPr id="46083" name="Content Placeholder 2"/>
          <p:cNvSpPr>
            <a:spLocks noGrp="1"/>
          </p:cNvSpPr>
          <p:nvPr>
            <p:ph sz="quarter" idx="1"/>
          </p:nvPr>
        </p:nvSpPr>
        <p:spPr/>
        <p:txBody>
          <a:bodyPr/>
          <a:lstStyle/>
          <a:p>
            <a:pPr eaLnBrk="1" hangingPunct="1">
              <a:buFontTx/>
              <a:buNone/>
            </a:pPr>
            <a:r>
              <a:rPr lang="en-US" smtClean="0">
                <a:ea typeface="ＭＳ Ｐゴシック" pitchFamily="-112" charset="-128"/>
              </a:rPr>
              <a:t>Staff training at beginning of year</a:t>
            </a:r>
          </a:p>
          <a:p>
            <a:pPr lvl="1" eaLnBrk="1" hangingPunct="1"/>
            <a:r>
              <a:rPr lang="en-US" smtClean="0">
                <a:ea typeface="ＭＳ Ｐゴシック" pitchFamily="-112" charset="-128"/>
              </a:rPr>
              <a:t>What, why &amp; how</a:t>
            </a:r>
          </a:p>
          <a:p>
            <a:pPr lvl="1" eaLnBrk="1" hangingPunct="1"/>
            <a:r>
              <a:rPr lang="en-US" smtClean="0">
                <a:ea typeface="ＭＳ Ｐゴシック" pitchFamily="-112" charset="-128"/>
              </a:rPr>
              <a:t>How to refer a student</a:t>
            </a:r>
          </a:p>
          <a:p>
            <a:pPr lvl="1" eaLnBrk="1" hangingPunct="1">
              <a:buFontTx/>
              <a:buNone/>
            </a:pPr>
            <a:r>
              <a:rPr lang="en-US" b="1" smtClean="0">
                <a:ea typeface="ＭＳ Ｐゴシック" pitchFamily="-112" charset="-128"/>
              </a:rPr>
              <a:t>Other goals</a:t>
            </a:r>
          </a:p>
          <a:p>
            <a:pPr lvl="1" eaLnBrk="1" hangingPunct="1"/>
            <a:r>
              <a:rPr lang="en-US" smtClean="0">
                <a:ea typeface="ＭＳ Ｐゴシック" pitchFamily="-112" charset="-128"/>
              </a:rPr>
              <a:t>Look at universal screening and be prepared to support students who have needs</a:t>
            </a:r>
          </a:p>
          <a:p>
            <a:pPr lvl="1" eaLnBrk="1" hangingPunct="1"/>
            <a:r>
              <a:rPr lang="en-US" smtClean="0">
                <a:ea typeface="ＭＳ Ｐゴシック" pitchFamily="-112" charset="-128"/>
              </a:rPr>
              <a:t>Need to find something to increase kids interest at the end of ….the quarter, semester, year… to keep commitment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ea typeface="ＭＳ Ｐゴシック" pitchFamily="-112" charset="-128"/>
              </a:rPr>
              <a:t>Other goals continued</a:t>
            </a:r>
          </a:p>
        </p:txBody>
      </p:sp>
      <p:sp>
        <p:nvSpPr>
          <p:cNvPr id="47107" name="Content Placeholder 2"/>
          <p:cNvSpPr>
            <a:spLocks noGrp="1"/>
          </p:cNvSpPr>
          <p:nvPr>
            <p:ph sz="quarter" idx="1"/>
          </p:nvPr>
        </p:nvSpPr>
        <p:spPr>
          <a:xfrm>
            <a:off x="457200" y="1600200"/>
            <a:ext cx="8229600" cy="4876800"/>
          </a:xfrm>
        </p:spPr>
        <p:txBody>
          <a:bodyPr/>
          <a:lstStyle/>
          <a:p>
            <a:pPr eaLnBrk="1" hangingPunct="1">
              <a:lnSpc>
                <a:spcPct val="70000"/>
              </a:lnSpc>
            </a:pPr>
            <a:r>
              <a:rPr lang="en-US" sz="2700" smtClean="0">
                <a:ea typeface="ＭＳ Ｐゴシック" pitchFamily="-112" charset="-128"/>
              </a:rPr>
              <a:t>Improved communication with student </a:t>
            </a:r>
          </a:p>
          <a:p>
            <a:pPr eaLnBrk="1" hangingPunct="1">
              <a:lnSpc>
                <a:spcPct val="70000"/>
              </a:lnSpc>
              <a:buFontTx/>
              <a:buNone/>
            </a:pPr>
            <a:endParaRPr lang="en-US" sz="2700" smtClean="0">
              <a:ea typeface="ＭＳ Ｐゴシック" pitchFamily="-112" charset="-128"/>
            </a:endParaRPr>
          </a:p>
          <a:p>
            <a:pPr eaLnBrk="1" hangingPunct="1">
              <a:lnSpc>
                <a:spcPct val="70000"/>
              </a:lnSpc>
            </a:pPr>
            <a:r>
              <a:rPr lang="en-US" sz="2700" smtClean="0">
                <a:ea typeface="ＭＳ Ｐゴシック" pitchFamily="-112" charset="-128"/>
              </a:rPr>
              <a:t>Post data anonymously, now going to be online</a:t>
            </a:r>
          </a:p>
          <a:p>
            <a:pPr eaLnBrk="1" hangingPunct="1">
              <a:lnSpc>
                <a:spcPct val="70000"/>
              </a:lnSpc>
              <a:buFontTx/>
              <a:buNone/>
            </a:pPr>
            <a:endParaRPr lang="en-US" sz="2700" smtClean="0">
              <a:ea typeface="ＭＳ Ｐゴシック" pitchFamily="-112" charset="-128"/>
            </a:endParaRPr>
          </a:p>
          <a:p>
            <a:pPr eaLnBrk="1" hangingPunct="1">
              <a:lnSpc>
                <a:spcPct val="70000"/>
              </a:lnSpc>
            </a:pPr>
            <a:r>
              <a:rPr lang="en-US" sz="2700" smtClean="0">
                <a:ea typeface="ＭＳ Ｐゴシック" pitchFamily="-112" charset="-128"/>
              </a:rPr>
              <a:t>Need to improve parent contact</a:t>
            </a:r>
          </a:p>
          <a:p>
            <a:pPr eaLnBrk="1" hangingPunct="1">
              <a:lnSpc>
                <a:spcPct val="70000"/>
              </a:lnSpc>
              <a:buFontTx/>
              <a:buNone/>
            </a:pPr>
            <a:endParaRPr lang="en-US" sz="2700" smtClean="0">
              <a:ea typeface="ＭＳ Ｐゴシック" pitchFamily="-112" charset="-128"/>
            </a:endParaRPr>
          </a:p>
          <a:p>
            <a:pPr eaLnBrk="1" hangingPunct="1">
              <a:lnSpc>
                <a:spcPct val="70000"/>
              </a:lnSpc>
            </a:pPr>
            <a:r>
              <a:rPr lang="en-US" sz="2700" smtClean="0">
                <a:ea typeface="ＭＳ Ｐゴシック" pitchFamily="-112" charset="-128"/>
              </a:rPr>
              <a:t>Parents need to know how to access scores</a:t>
            </a:r>
          </a:p>
          <a:p>
            <a:pPr eaLnBrk="1" hangingPunct="1">
              <a:lnSpc>
                <a:spcPct val="70000"/>
              </a:lnSpc>
              <a:buFontTx/>
              <a:buNone/>
            </a:pPr>
            <a:endParaRPr lang="en-US" sz="2700" smtClean="0">
              <a:ea typeface="ＭＳ Ｐゴシック" pitchFamily="-112" charset="-128"/>
            </a:endParaRPr>
          </a:p>
          <a:p>
            <a:pPr eaLnBrk="1" hangingPunct="1">
              <a:lnSpc>
                <a:spcPct val="70000"/>
              </a:lnSpc>
            </a:pPr>
            <a:r>
              <a:rPr lang="en-US" sz="2700" smtClean="0">
                <a:ea typeface="ＭＳ Ｐゴシック" pitchFamily="-112" charset="-128"/>
              </a:rPr>
              <a:t>Need a system of how to </a:t>
            </a:r>
            <a:r>
              <a:rPr lang="en-US" sz="2700" b="1" smtClean="0">
                <a:ea typeface="ＭＳ Ｐゴシック" pitchFamily="-112" charset="-128"/>
              </a:rPr>
              <a:t>transition</a:t>
            </a:r>
            <a:r>
              <a:rPr lang="en-US" sz="2700" smtClean="0">
                <a:ea typeface="ＭＳ Ｐゴシック" pitchFamily="-112" charset="-128"/>
              </a:rPr>
              <a:t> students out</a:t>
            </a:r>
          </a:p>
          <a:p>
            <a:pPr eaLnBrk="1" hangingPunct="1">
              <a:lnSpc>
                <a:spcPct val="70000"/>
              </a:lnSpc>
              <a:buFontTx/>
              <a:buNone/>
            </a:pPr>
            <a:endParaRPr lang="en-US" sz="2700" smtClean="0">
              <a:ea typeface="ＭＳ Ｐゴシック" pitchFamily="-112" charset="-128"/>
            </a:endParaRPr>
          </a:p>
          <a:p>
            <a:pPr eaLnBrk="1" hangingPunct="1">
              <a:lnSpc>
                <a:spcPct val="70000"/>
              </a:lnSpc>
            </a:pPr>
            <a:r>
              <a:rPr lang="en-US" sz="2700" smtClean="0">
                <a:ea typeface="ＭＳ Ｐゴシック" pitchFamily="-112" charset="-128"/>
              </a:rPr>
              <a:t>Need to improve pulling data at the end of six weeks so we can improve transitions.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7467600" cy="944562"/>
          </a:xfrm>
        </p:spPr>
        <p:txBody>
          <a:bodyPr>
            <a:normAutofit fontScale="90000"/>
          </a:bodyPr>
          <a:lstStyle/>
          <a:p>
            <a:r>
              <a:rPr lang="en-US" i="1" dirty="0" smtClean="0">
                <a:ea typeface="ＭＳ Ｐゴシック" pitchFamily="-112" charset="-128"/>
              </a:rPr>
              <a:t>What is one thing you like about doing Check In/Check Out?: </a:t>
            </a:r>
            <a:r>
              <a:rPr lang="en-US" dirty="0" smtClean="0">
                <a:ea typeface="ＭＳ Ｐゴシック" pitchFamily="-112" charset="-128"/>
              </a:rPr>
              <a:t>Student Comments</a:t>
            </a:r>
          </a:p>
        </p:txBody>
      </p:sp>
      <p:sp>
        <p:nvSpPr>
          <p:cNvPr id="48131" name="Content Placeholder 2"/>
          <p:cNvSpPr>
            <a:spLocks noGrp="1"/>
          </p:cNvSpPr>
          <p:nvPr>
            <p:ph sz="quarter" idx="1"/>
          </p:nvPr>
        </p:nvSpPr>
        <p:spPr>
          <a:xfrm>
            <a:off x="457200" y="914400"/>
            <a:ext cx="8686800" cy="6324600"/>
          </a:xfrm>
        </p:spPr>
        <p:txBody>
          <a:bodyPr>
            <a:normAutofit fontScale="55000" lnSpcReduction="20000"/>
          </a:bodyPr>
          <a:lstStyle/>
          <a:p>
            <a:pPr eaLnBrk="1" hangingPunct="1">
              <a:lnSpc>
                <a:spcPct val="160000"/>
              </a:lnSpc>
            </a:pPr>
            <a:endParaRPr lang="en-US" b="1" u="sng" dirty="0" smtClean="0">
              <a:ea typeface="ＭＳ Ｐゴシック" pitchFamily="-112" charset="-128"/>
            </a:endParaRPr>
          </a:p>
          <a:p>
            <a:pPr eaLnBrk="1" hangingPunct="1">
              <a:lnSpc>
                <a:spcPct val="160000"/>
              </a:lnSpc>
            </a:pPr>
            <a:r>
              <a:rPr lang="en-US" i="1" dirty="0" smtClean="0">
                <a:ea typeface="ＭＳ Ｐゴシック" pitchFamily="-112" charset="-128"/>
              </a:rPr>
              <a:t>“</a:t>
            </a:r>
            <a:r>
              <a:rPr lang="en-US" sz="3300" i="1" dirty="0" smtClean="0">
                <a:ea typeface="ＭＳ Ｐゴシック" pitchFamily="-112" charset="-128"/>
              </a:rPr>
              <a:t>Getting all three’s in your classes”-Taylor</a:t>
            </a:r>
          </a:p>
          <a:p>
            <a:pPr eaLnBrk="1" hangingPunct="1">
              <a:lnSpc>
                <a:spcPct val="160000"/>
              </a:lnSpc>
            </a:pPr>
            <a:r>
              <a:rPr lang="en-US" sz="3300" i="1" dirty="0" smtClean="0">
                <a:ea typeface="ＭＳ Ｐゴシック" pitchFamily="-112" charset="-128"/>
              </a:rPr>
              <a:t>“I like seeing how my teachers rate me for the day”-</a:t>
            </a:r>
            <a:r>
              <a:rPr lang="en-US" sz="3300" i="1" dirty="0" err="1" smtClean="0">
                <a:ea typeface="ＭＳ Ｐゴシック" pitchFamily="-112" charset="-128"/>
              </a:rPr>
              <a:t>Danysiah</a:t>
            </a:r>
            <a:endParaRPr lang="en-US" sz="3300" i="1" dirty="0" smtClean="0">
              <a:ea typeface="ＭＳ Ｐゴシック" pitchFamily="-112" charset="-128"/>
            </a:endParaRPr>
          </a:p>
          <a:p>
            <a:pPr eaLnBrk="1" hangingPunct="1">
              <a:lnSpc>
                <a:spcPct val="160000"/>
              </a:lnSpc>
            </a:pPr>
            <a:r>
              <a:rPr lang="en-US" sz="3300" b="1" i="1" dirty="0" smtClean="0">
                <a:ea typeface="ＭＳ Ｐゴシック" pitchFamily="-112" charset="-128"/>
              </a:rPr>
              <a:t>“It helps me stay in check. I try so hard now to get to school on time, I dress for PE just so I can get my points”-</a:t>
            </a:r>
            <a:r>
              <a:rPr lang="en-US" sz="3300" b="1" i="1" dirty="0" err="1" smtClean="0">
                <a:ea typeface="ＭＳ Ｐゴシック" pitchFamily="-112" charset="-128"/>
              </a:rPr>
              <a:t>Keanna</a:t>
            </a:r>
            <a:endParaRPr lang="en-US" sz="3300" b="1" i="1" dirty="0" smtClean="0">
              <a:ea typeface="ＭＳ Ｐゴシック" pitchFamily="-112" charset="-128"/>
            </a:endParaRPr>
          </a:p>
          <a:p>
            <a:pPr eaLnBrk="1" hangingPunct="1">
              <a:lnSpc>
                <a:spcPct val="160000"/>
              </a:lnSpc>
            </a:pPr>
            <a:r>
              <a:rPr lang="en-US" sz="3300" i="1" dirty="0" smtClean="0">
                <a:ea typeface="ＭＳ Ｐゴシック" pitchFamily="-112" charset="-128"/>
              </a:rPr>
              <a:t>“I like the reward we get at the end of the month”-</a:t>
            </a:r>
            <a:r>
              <a:rPr lang="en-US" sz="3300" i="1" dirty="0" err="1" smtClean="0">
                <a:ea typeface="ＭＳ Ｐゴシック" pitchFamily="-112" charset="-128"/>
              </a:rPr>
              <a:t>Donta’Lisa</a:t>
            </a:r>
            <a:endParaRPr lang="en-US" sz="3300" i="1" dirty="0" smtClean="0">
              <a:ea typeface="ＭＳ Ｐゴシック" pitchFamily="-112" charset="-128"/>
            </a:endParaRPr>
          </a:p>
          <a:p>
            <a:pPr eaLnBrk="1" hangingPunct="1">
              <a:lnSpc>
                <a:spcPct val="160000"/>
              </a:lnSpc>
            </a:pPr>
            <a:r>
              <a:rPr lang="en-US" sz="3300" i="1" dirty="0" smtClean="0">
                <a:ea typeface="ＭＳ Ｐゴシック" pitchFamily="-112" charset="-128"/>
              </a:rPr>
              <a:t>“Everything about it”-</a:t>
            </a:r>
            <a:r>
              <a:rPr lang="en-US" sz="3300" i="1" dirty="0" err="1" smtClean="0">
                <a:ea typeface="ＭＳ Ｐゴシック" pitchFamily="-112" charset="-128"/>
              </a:rPr>
              <a:t>Aaliyha</a:t>
            </a:r>
            <a:endParaRPr lang="en-US" sz="3300" i="1" dirty="0" smtClean="0">
              <a:ea typeface="ＭＳ Ｐゴシック" pitchFamily="-112" charset="-128"/>
            </a:endParaRPr>
          </a:p>
          <a:p>
            <a:pPr eaLnBrk="1" hangingPunct="1">
              <a:lnSpc>
                <a:spcPct val="160000"/>
              </a:lnSpc>
            </a:pPr>
            <a:r>
              <a:rPr lang="en-US" sz="3300" i="1" dirty="0" smtClean="0">
                <a:ea typeface="ＭＳ Ｐゴシック" pitchFamily="-112" charset="-128"/>
              </a:rPr>
              <a:t>“Everything”-</a:t>
            </a:r>
            <a:r>
              <a:rPr lang="en-US" sz="3300" i="1" dirty="0" err="1" smtClean="0">
                <a:ea typeface="ＭＳ Ｐゴシック" pitchFamily="-112" charset="-128"/>
              </a:rPr>
              <a:t>Nakesha</a:t>
            </a:r>
            <a:r>
              <a:rPr lang="en-US" sz="3300" i="1" dirty="0" smtClean="0">
                <a:ea typeface="ＭＳ Ｐゴシック" pitchFamily="-112" charset="-128"/>
              </a:rPr>
              <a:t> &amp; </a:t>
            </a:r>
            <a:r>
              <a:rPr lang="en-US" sz="3300" i="1" dirty="0" err="1" smtClean="0">
                <a:ea typeface="ＭＳ Ｐゴシック" pitchFamily="-112" charset="-128"/>
              </a:rPr>
              <a:t>Breanda</a:t>
            </a:r>
            <a:endParaRPr lang="en-US" sz="3300" i="1" dirty="0" smtClean="0">
              <a:ea typeface="ＭＳ Ｐゴシック" pitchFamily="-112" charset="-128"/>
            </a:endParaRPr>
          </a:p>
          <a:p>
            <a:pPr eaLnBrk="1" hangingPunct="1">
              <a:lnSpc>
                <a:spcPct val="160000"/>
              </a:lnSpc>
            </a:pPr>
            <a:r>
              <a:rPr lang="en-US" sz="3300" b="1" i="1" dirty="0" smtClean="0">
                <a:ea typeface="ＭＳ Ｐゴシック" pitchFamily="-112" charset="-128"/>
              </a:rPr>
              <a:t>“Having someone wanting you to succeed”-</a:t>
            </a:r>
            <a:r>
              <a:rPr lang="en-US" sz="3300" b="1" i="1" dirty="0" err="1" smtClean="0">
                <a:ea typeface="ＭＳ Ｐゴシック" pitchFamily="-112" charset="-128"/>
              </a:rPr>
              <a:t>Alischia</a:t>
            </a:r>
            <a:endParaRPr lang="en-US" sz="3300" b="1" i="1" dirty="0" smtClean="0">
              <a:ea typeface="ＭＳ Ｐゴシック" pitchFamily="-112" charset="-128"/>
            </a:endParaRPr>
          </a:p>
          <a:p>
            <a:pPr eaLnBrk="1" hangingPunct="1">
              <a:lnSpc>
                <a:spcPct val="160000"/>
              </a:lnSpc>
            </a:pPr>
            <a:r>
              <a:rPr lang="en-US" sz="3300" i="1" dirty="0" smtClean="0">
                <a:ea typeface="ＭＳ Ｐゴシック" pitchFamily="-112" charset="-128"/>
              </a:rPr>
              <a:t>“It shows me how good I am doing in class and it helps and when I forget (my sheet) she always sees me in the hallway and I always thank her for one. I am thankful”-Dakota</a:t>
            </a:r>
          </a:p>
          <a:p>
            <a:pPr eaLnBrk="1" hangingPunct="1">
              <a:lnSpc>
                <a:spcPct val="160000"/>
              </a:lnSpc>
            </a:pPr>
            <a:r>
              <a:rPr lang="en-US" sz="3300" i="1" dirty="0" smtClean="0">
                <a:ea typeface="ＭＳ Ｐゴシック" pitchFamily="-112" charset="-128"/>
              </a:rPr>
              <a:t>“Just knowing that I’m dong good in my classes without have to check the school’s website”-Vincent</a:t>
            </a:r>
          </a:p>
          <a:p>
            <a:pPr eaLnBrk="1" hangingPunct="1">
              <a:lnSpc>
                <a:spcPct val="80000"/>
              </a:lnSpc>
            </a:pPr>
            <a:endParaRPr lang="en-US" sz="2000" dirty="0" smtClean="0">
              <a:ea typeface="ＭＳ Ｐゴシック" pitchFamily="-112" charset="-12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ea typeface="ＭＳ Ｐゴシック" pitchFamily="-112" charset="-128"/>
              </a:rPr>
              <a:t>Student Comments</a:t>
            </a:r>
            <a:endParaRPr lang="en-US" dirty="0"/>
          </a:p>
        </p:txBody>
      </p:sp>
      <p:sp>
        <p:nvSpPr>
          <p:cNvPr id="3" name="Content Placeholder 2"/>
          <p:cNvSpPr>
            <a:spLocks noGrp="1"/>
          </p:cNvSpPr>
          <p:nvPr>
            <p:ph sz="quarter" idx="1"/>
          </p:nvPr>
        </p:nvSpPr>
        <p:spPr>
          <a:xfrm>
            <a:off x="457200" y="914400"/>
            <a:ext cx="8534400" cy="6248400"/>
          </a:xfrm>
        </p:spPr>
        <p:txBody>
          <a:bodyPr>
            <a:normAutofit fontScale="47500" lnSpcReduction="20000"/>
          </a:bodyPr>
          <a:lstStyle/>
          <a:p>
            <a:pPr>
              <a:lnSpc>
                <a:spcPct val="150000"/>
              </a:lnSpc>
            </a:pPr>
            <a:r>
              <a:rPr lang="en-US" sz="2500" i="1" dirty="0" smtClean="0">
                <a:ea typeface="ＭＳ Ｐゴシック" pitchFamily="-112" charset="-128"/>
              </a:rPr>
              <a:t>“</a:t>
            </a:r>
            <a:r>
              <a:rPr lang="en-US" sz="3800" i="1" dirty="0" smtClean="0">
                <a:ea typeface="ＭＳ Ｐゴシック" pitchFamily="-112" charset="-128"/>
              </a:rPr>
              <a:t>I stay out of trouble”-Tommie</a:t>
            </a:r>
          </a:p>
          <a:p>
            <a:pPr>
              <a:lnSpc>
                <a:spcPct val="150000"/>
              </a:lnSpc>
            </a:pPr>
            <a:r>
              <a:rPr lang="en-US" sz="3800" i="1" dirty="0" smtClean="0">
                <a:ea typeface="ＭＳ Ｐゴシック" pitchFamily="-112" charset="-128"/>
              </a:rPr>
              <a:t>“</a:t>
            </a:r>
            <a:r>
              <a:rPr lang="en-US" sz="3800" b="1" i="1" dirty="0" smtClean="0">
                <a:ea typeface="ＭＳ Ｐゴシック" pitchFamily="-112" charset="-128"/>
              </a:rPr>
              <a:t>It keeps me motivated to go prepared to class with a good attitude so I can get all of my points”-Mackenzie</a:t>
            </a:r>
          </a:p>
          <a:p>
            <a:pPr>
              <a:lnSpc>
                <a:spcPct val="150000"/>
              </a:lnSpc>
            </a:pPr>
            <a:r>
              <a:rPr lang="en-US" sz="3800" i="1" dirty="0" smtClean="0">
                <a:ea typeface="ＭＳ Ｐゴシック" pitchFamily="-112" charset="-128"/>
              </a:rPr>
              <a:t>“Seeing how good we do in class”-Joe</a:t>
            </a:r>
          </a:p>
          <a:p>
            <a:pPr>
              <a:lnSpc>
                <a:spcPct val="150000"/>
              </a:lnSpc>
            </a:pPr>
            <a:r>
              <a:rPr lang="en-US" sz="3800" i="1" dirty="0" smtClean="0">
                <a:ea typeface="ＭＳ Ｐゴシック" pitchFamily="-112" charset="-128"/>
              </a:rPr>
              <a:t>“I accomplish things for rewards”-</a:t>
            </a:r>
            <a:r>
              <a:rPr lang="en-US" sz="3800" i="1" dirty="0" err="1" smtClean="0">
                <a:ea typeface="ＭＳ Ｐゴシック" pitchFamily="-112" charset="-128"/>
              </a:rPr>
              <a:t>Dontrell</a:t>
            </a:r>
            <a:endParaRPr lang="en-US" sz="3800" i="1" dirty="0" smtClean="0">
              <a:ea typeface="ＭＳ Ｐゴシック" pitchFamily="-112" charset="-128"/>
            </a:endParaRPr>
          </a:p>
          <a:p>
            <a:pPr>
              <a:lnSpc>
                <a:spcPct val="150000"/>
              </a:lnSpc>
            </a:pPr>
            <a:r>
              <a:rPr lang="en-US" sz="3800" i="1" dirty="0" smtClean="0">
                <a:ea typeface="ＭＳ Ｐゴシック" pitchFamily="-112" charset="-128"/>
              </a:rPr>
              <a:t>“It makes you a heck of a lot responsible, gets you going, and makes you want to do good and to have teachers that care and want you to have check in check out done”-</a:t>
            </a:r>
            <a:r>
              <a:rPr lang="en-US" sz="3800" i="1" dirty="0" err="1" smtClean="0">
                <a:ea typeface="ＭＳ Ｐゴシック" pitchFamily="-112" charset="-128"/>
              </a:rPr>
              <a:t>Michaelle</a:t>
            </a:r>
            <a:endParaRPr lang="en-US" sz="3800" i="1" dirty="0" smtClean="0">
              <a:ea typeface="ＭＳ Ｐゴシック" pitchFamily="-112" charset="-128"/>
            </a:endParaRPr>
          </a:p>
          <a:p>
            <a:pPr>
              <a:lnSpc>
                <a:spcPct val="150000"/>
              </a:lnSpc>
            </a:pPr>
            <a:r>
              <a:rPr lang="en-US" sz="3800" i="1" dirty="0" smtClean="0">
                <a:ea typeface="ＭＳ Ｐゴシック" pitchFamily="-112" charset="-128"/>
              </a:rPr>
              <a:t>“Accomplishments”-Logan</a:t>
            </a:r>
          </a:p>
          <a:p>
            <a:pPr>
              <a:lnSpc>
                <a:spcPct val="150000"/>
              </a:lnSpc>
            </a:pPr>
            <a:r>
              <a:rPr lang="en-US" sz="3800" i="1" dirty="0" smtClean="0">
                <a:ea typeface="ＭＳ Ｐゴシック" pitchFamily="-112" charset="-128"/>
              </a:rPr>
              <a:t>“The rewards and to see the progress I’m making”-</a:t>
            </a:r>
            <a:r>
              <a:rPr lang="en-US" sz="3800" i="1" dirty="0" err="1" smtClean="0">
                <a:ea typeface="ＭＳ Ｐゴシック" pitchFamily="-112" charset="-128"/>
              </a:rPr>
              <a:t>Bre’Ona</a:t>
            </a:r>
            <a:endParaRPr lang="en-US" sz="3800" i="1" dirty="0" smtClean="0">
              <a:ea typeface="ＭＳ Ｐゴシック" pitchFamily="-112" charset="-128"/>
            </a:endParaRPr>
          </a:p>
          <a:p>
            <a:pPr>
              <a:lnSpc>
                <a:spcPct val="150000"/>
              </a:lnSpc>
            </a:pPr>
            <a:r>
              <a:rPr lang="en-US" sz="3800" i="1" dirty="0" smtClean="0">
                <a:ea typeface="ＭＳ Ｐゴシック" pitchFamily="-112" charset="-128"/>
              </a:rPr>
              <a:t>“We get rewards for good behavior in class”-Ken</a:t>
            </a:r>
          </a:p>
          <a:p>
            <a:pPr>
              <a:lnSpc>
                <a:spcPct val="150000"/>
              </a:lnSpc>
            </a:pPr>
            <a:r>
              <a:rPr lang="en-US" sz="3800" b="1" i="1" dirty="0" smtClean="0">
                <a:ea typeface="ＭＳ Ｐゴシック" pitchFamily="-112" charset="-128"/>
              </a:rPr>
              <a:t>“When I do good I get told positive things and I get rewarded”-Abby</a:t>
            </a:r>
          </a:p>
          <a:p>
            <a:pPr>
              <a:lnSpc>
                <a:spcPct val="150000"/>
              </a:lnSpc>
            </a:pPr>
            <a:r>
              <a:rPr lang="en-US" sz="3800" i="1" dirty="0" smtClean="0">
                <a:ea typeface="ＭＳ Ｐゴシック" pitchFamily="-112" charset="-128"/>
              </a:rPr>
              <a:t>“It feels good to see 3’s and it just makes me do good like that all the time.” –Brittany</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7467600" cy="639762"/>
          </a:xfrm>
        </p:spPr>
        <p:txBody>
          <a:bodyPr/>
          <a:lstStyle/>
          <a:p>
            <a:pPr eaLnBrk="1" hangingPunct="1"/>
            <a:r>
              <a:rPr lang="en-US" dirty="0" smtClean="0">
                <a:ea typeface="ＭＳ Ｐゴシック" pitchFamily="-112" charset="-128"/>
              </a:rPr>
              <a:t>EXIT INTERVIEW</a:t>
            </a:r>
          </a:p>
        </p:txBody>
      </p:sp>
      <p:sp>
        <p:nvSpPr>
          <p:cNvPr id="49155" name="Content Placeholder 2"/>
          <p:cNvSpPr>
            <a:spLocks noGrp="1"/>
          </p:cNvSpPr>
          <p:nvPr>
            <p:ph sz="quarter" idx="1"/>
          </p:nvPr>
        </p:nvSpPr>
        <p:spPr>
          <a:xfrm>
            <a:off x="457200" y="990600"/>
            <a:ext cx="8382000" cy="6019800"/>
          </a:xfrm>
        </p:spPr>
        <p:txBody>
          <a:bodyPr>
            <a:normAutofit fontScale="92500" lnSpcReduction="20000"/>
          </a:bodyPr>
          <a:lstStyle/>
          <a:p>
            <a:pPr marL="609600" indent="-609600" eaLnBrk="1" hangingPunct="1">
              <a:lnSpc>
                <a:spcPct val="60000"/>
              </a:lnSpc>
              <a:buFontTx/>
              <a:buNone/>
            </a:pPr>
            <a:r>
              <a:rPr lang="en-US" sz="2000" dirty="0" smtClean="0">
                <a:ea typeface="ＭＳ Ｐゴシック" pitchFamily="-112" charset="-128"/>
              </a:rPr>
              <a:t>Name:  ________________________</a:t>
            </a:r>
          </a:p>
          <a:p>
            <a:pPr marL="609600" indent="-609600" eaLnBrk="1" hangingPunct="1">
              <a:lnSpc>
                <a:spcPct val="60000"/>
              </a:lnSpc>
              <a:buFontTx/>
              <a:buNone/>
            </a:pPr>
            <a:r>
              <a:rPr lang="en-US" sz="2000" dirty="0" smtClean="0">
                <a:ea typeface="ＭＳ Ｐゴシック" pitchFamily="-112" charset="-128"/>
              </a:rPr>
              <a:t>						           Grade:  ___</a:t>
            </a:r>
          </a:p>
          <a:p>
            <a:pPr marL="609600" indent="-609600" eaLnBrk="1" hangingPunct="1">
              <a:lnSpc>
                <a:spcPct val="60000"/>
              </a:lnSpc>
              <a:buFontTx/>
              <a:buNone/>
            </a:pPr>
            <a:r>
              <a:rPr lang="en-US" sz="2000" dirty="0" smtClean="0">
                <a:ea typeface="ＭＳ Ｐゴシック" pitchFamily="-112" charset="-128"/>
              </a:rPr>
              <a:t>						           Date:  _____</a:t>
            </a:r>
            <a:endParaRPr lang="en-US" sz="2000" i="1" dirty="0" smtClean="0">
              <a:ea typeface="ＭＳ Ｐゴシック" pitchFamily="-112" charset="-128"/>
            </a:endParaRPr>
          </a:p>
          <a:p>
            <a:pPr marL="609600" indent="-609600" eaLnBrk="1" hangingPunct="1">
              <a:lnSpc>
                <a:spcPct val="60000"/>
              </a:lnSpc>
              <a:buFontTx/>
              <a:buNone/>
            </a:pPr>
            <a:endParaRPr lang="en-US" sz="2000" i="1" dirty="0" smtClean="0">
              <a:ea typeface="ＭＳ Ｐゴシック" pitchFamily="-112" charset="-128"/>
            </a:endParaRPr>
          </a:p>
          <a:p>
            <a:pPr marL="609600" indent="-609600" eaLnBrk="1" hangingPunct="1">
              <a:lnSpc>
                <a:spcPct val="60000"/>
              </a:lnSpc>
              <a:buFontTx/>
              <a:buNone/>
            </a:pPr>
            <a:r>
              <a:rPr lang="en-US" sz="2000" i="1" dirty="0" err="1" smtClean="0">
                <a:ea typeface="ＭＳ Ｐゴシック" pitchFamily="-112" charset="-128"/>
              </a:rPr>
              <a:t>CheckIn</a:t>
            </a:r>
            <a:r>
              <a:rPr lang="en-US" sz="2000" i="1" dirty="0" smtClean="0">
                <a:ea typeface="ＭＳ Ｐゴシック" pitchFamily="-112" charset="-128"/>
              </a:rPr>
              <a:t>/</a:t>
            </a:r>
            <a:r>
              <a:rPr lang="en-US" sz="2000" i="1" dirty="0" err="1" smtClean="0">
                <a:ea typeface="ＭＳ Ｐゴシック" pitchFamily="-112" charset="-128"/>
              </a:rPr>
              <a:t>CheckOut</a:t>
            </a:r>
            <a:r>
              <a:rPr lang="en-US" sz="2000" i="1" dirty="0" smtClean="0">
                <a:ea typeface="ＭＳ Ｐゴシック" pitchFamily="-112" charset="-128"/>
              </a:rPr>
              <a:t> Exit Survey</a:t>
            </a:r>
          </a:p>
          <a:p>
            <a:pPr marL="609600" indent="-609600" eaLnBrk="1" hangingPunct="1">
              <a:lnSpc>
                <a:spcPct val="60000"/>
              </a:lnSpc>
              <a:buFontTx/>
              <a:buNone/>
            </a:pPr>
            <a:endParaRPr lang="en-US" sz="2000" i="1" dirty="0" smtClean="0">
              <a:ea typeface="ＭＳ Ｐゴシック" pitchFamily="-112" charset="-128"/>
            </a:endParaRPr>
          </a:p>
          <a:p>
            <a:pPr marL="609600" indent="-609600" eaLnBrk="1" hangingPunct="1">
              <a:lnSpc>
                <a:spcPct val="60000"/>
              </a:lnSpc>
              <a:buFontTx/>
              <a:buNone/>
            </a:pPr>
            <a:r>
              <a:rPr lang="en-US" sz="2000" dirty="0" smtClean="0">
                <a:ea typeface="ＭＳ Ｐゴシック" pitchFamily="-112" charset="-128"/>
              </a:rPr>
              <a:t>Please take a few minutes and answer the following questions…</a:t>
            </a:r>
          </a:p>
          <a:p>
            <a:pPr marL="609600" indent="-609600" eaLnBrk="1" hangingPunct="1">
              <a:lnSpc>
                <a:spcPct val="60000"/>
              </a:lnSpc>
              <a:buFontTx/>
              <a:buNone/>
            </a:pPr>
            <a:endParaRPr lang="en-US" sz="2000" dirty="0" smtClean="0">
              <a:ea typeface="ＭＳ Ｐゴシック" pitchFamily="-112" charset="-128"/>
            </a:endParaRPr>
          </a:p>
          <a:p>
            <a:pPr marL="609600" indent="-609600" eaLnBrk="1" hangingPunct="1">
              <a:lnSpc>
                <a:spcPct val="160000"/>
              </a:lnSpc>
              <a:buFontTx/>
              <a:buNone/>
            </a:pPr>
            <a:r>
              <a:rPr lang="en-US" sz="2000" dirty="0" smtClean="0">
                <a:ea typeface="ＭＳ Ｐゴシック" pitchFamily="-112" charset="-128"/>
              </a:rPr>
              <a:t>1. What did you like about doing CICO?</a:t>
            </a:r>
          </a:p>
          <a:p>
            <a:pPr marL="609600" indent="-609600" eaLnBrk="1" hangingPunct="1">
              <a:lnSpc>
                <a:spcPct val="160000"/>
              </a:lnSpc>
              <a:buFontTx/>
              <a:buNone/>
            </a:pPr>
            <a:r>
              <a:rPr lang="en-US" sz="2000" dirty="0" smtClean="0">
                <a:ea typeface="ＭＳ Ｐゴシック" pitchFamily="-112" charset="-128"/>
              </a:rPr>
              <a:t>2. Was there anything you did not like about </a:t>
            </a:r>
            <a:r>
              <a:rPr lang="en-US" sz="2000" dirty="0" err="1" smtClean="0">
                <a:ea typeface="ＭＳ Ｐゴシック" pitchFamily="-112" charset="-128"/>
              </a:rPr>
              <a:t>CheckIn</a:t>
            </a:r>
            <a:r>
              <a:rPr lang="en-US" sz="2000" dirty="0" smtClean="0">
                <a:ea typeface="ＭＳ Ｐゴシック" pitchFamily="-112" charset="-128"/>
              </a:rPr>
              <a:t>/</a:t>
            </a:r>
            <a:r>
              <a:rPr lang="en-US" sz="2000" dirty="0" err="1" smtClean="0">
                <a:ea typeface="ＭＳ Ｐゴシック" pitchFamily="-112" charset="-128"/>
              </a:rPr>
              <a:t>CheckOut</a:t>
            </a:r>
            <a:r>
              <a:rPr lang="en-US" sz="2000" dirty="0" smtClean="0">
                <a:ea typeface="ＭＳ Ｐゴシック" pitchFamily="-112" charset="-128"/>
              </a:rPr>
              <a:t>?</a:t>
            </a:r>
          </a:p>
          <a:p>
            <a:pPr marL="609600" indent="-609600" eaLnBrk="1" hangingPunct="1">
              <a:lnSpc>
                <a:spcPct val="160000"/>
              </a:lnSpc>
              <a:buFontTx/>
              <a:buNone/>
            </a:pPr>
            <a:r>
              <a:rPr lang="en-US" sz="2000" dirty="0" smtClean="0">
                <a:ea typeface="ＭＳ Ｐゴシック" pitchFamily="-112" charset="-128"/>
              </a:rPr>
              <a:t>3. What changes do you suggest we make to the CICO program, if any?  </a:t>
            </a:r>
          </a:p>
          <a:p>
            <a:pPr marL="609600" indent="-609600" eaLnBrk="1" hangingPunct="1">
              <a:lnSpc>
                <a:spcPct val="160000"/>
              </a:lnSpc>
              <a:buFontTx/>
              <a:buNone/>
            </a:pPr>
            <a:r>
              <a:rPr lang="en-US" sz="2000" dirty="0" smtClean="0">
                <a:ea typeface="ＭＳ Ｐゴシック" pitchFamily="-112" charset="-128"/>
              </a:rPr>
              <a:t>4. How are you going to continue to get successful grades without the CICO program? </a:t>
            </a:r>
          </a:p>
          <a:p>
            <a:pPr marL="609600" indent="-609600" eaLnBrk="1" hangingPunct="1">
              <a:lnSpc>
                <a:spcPct val="160000"/>
              </a:lnSpc>
              <a:buFontTx/>
              <a:buNone/>
            </a:pPr>
            <a:r>
              <a:rPr lang="en-US" sz="2000" dirty="0" smtClean="0">
                <a:ea typeface="ＭＳ Ｐゴシック" pitchFamily="-112" charset="-128"/>
              </a:rPr>
              <a:t>5. How will you continue to be successful with positive behavior without the CICO program?</a:t>
            </a:r>
          </a:p>
          <a:p>
            <a:pPr marL="609600" indent="-609600" eaLnBrk="1" hangingPunct="1">
              <a:lnSpc>
                <a:spcPct val="160000"/>
              </a:lnSpc>
              <a:buFontTx/>
              <a:buNone/>
            </a:pPr>
            <a:r>
              <a:rPr lang="en-US" sz="2000" dirty="0" smtClean="0">
                <a:ea typeface="ＭＳ Ｐゴシック" pitchFamily="-112" charset="-128"/>
              </a:rPr>
              <a:t>6. What skills did you learn that you plan to use in the future?</a:t>
            </a:r>
          </a:p>
          <a:p>
            <a:pPr marL="609600" indent="-609600" eaLnBrk="1" hangingPunct="1">
              <a:lnSpc>
                <a:spcPct val="160000"/>
              </a:lnSpc>
              <a:buFontTx/>
              <a:buNone/>
            </a:pPr>
            <a:r>
              <a:rPr lang="en-US" sz="2000" dirty="0" smtClean="0">
                <a:ea typeface="ＭＳ Ｐゴシック" pitchFamily="-112" charset="-128"/>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ea typeface="ＭＳ Ｐゴシック" pitchFamily="-112" charset="-128"/>
              </a:rPr>
              <a:t>Hold your nose &amp; just jump</a:t>
            </a:r>
          </a:p>
        </p:txBody>
      </p:sp>
      <p:sp>
        <p:nvSpPr>
          <p:cNvPr id="50179" name="Content Placeholder 2"/>
          <p:cNvSpPr>
            <a:spLocks noGrp="1"/>
          </p:cNvSpPr>
          <p:nvPr>
            <p:ph sz="quarter" idx="1"/>
          </p:nvPr>
        </p:nvSpPr>
        <p:spPr/>
        <p:txBody>
          <a:bodyPr/>
          <a:lstStyle/>
          <a:p>
            <a:pPr eaLnBrk="1" hangingPunct="1"/>
            <a:endParaRPr lang="en-US" smtClean="0">
              <a:ea typeface="ＭＳ Ｐゴシック" pitchFamily="-112" charset="-128"/>
            </a:endParaRPr>
          </a:p>
        </p:txBody>
      </p:sp>
      <p:pic>
        <p:nvPicPr>
          <p:cNvPr id="50180" name="Picture 3" descr="photo pool 2"/>
          <p:cNvPicPr>
            <a:picLocks noChangeAspect="1" noChangeArrowheads="1"/>
          </p:cNvPicPr>
          <p:nvPr/>
        </p:nvPicPr>
        <p:blipFill>
          <a:blip r:embed="rId2" cstate="print"/>
          <a:srcRect/>
          <a:stretch>
            <a:fillRect/>
          </a:stretch>
        </p:blipFill>
        <p:spPr bwMode="auto">
          <a:xfrm>
            <a:off x="457200" y="1417638"/>
            <a:ext cx="8229600" cy="470852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ea typeface="ＭＳ Ｐゴシック" pitchFamily="-112" charset="-128"/>
              </a:rPr>
              <a:t>Contact information</a:t>
            </a:r>
          </a:p>
        </p:txBody>
      </p:sp>
      <p:sp>
        <p:nvSpPr>
          <p:cNvPr id="51203" name="Content Placeholder 2"/>
          <p:cNvSpPr>
            <a:spLocks noGrp="1"/>
          </p:cNvSpPr>
          <p:nvPr>
            <p:ph sz="quarter" idx="1"/>
          </p:nvPr>
        </p:nvSpPr>
        <p:spPr/>
        <p:txBody>
          <a:bodyPr/>
          <a:lstStyle/>
          <a:p>
            <a:pPr eaLnBrk="1" hangingPunct="1">
              <a:lnSpc>
                <a:spcPct val="90000"/>
              </a:lnSpc>
              <a:buFontTx/>
              <a:buNone/>
            </a:pPr>
            <a:r>
              <a:rPr lang="en-US" smtClean="0">
                <a:ea typeface="ＭＳ Ｐゴシック" pitchFamily="-112" charset="-128"/>
              </a:rPr>
              <a:t>Elizabeth Mitchell</a:t>
            </a:r>
          </a:p>
          <a:p>
            <a:pPr eaLnBrk="1" hangingPunct="1">
              <a:lnSpc>
                <a:spcPct val="90000"/>
              </a:lnSpc>
              <a:buFont typeface="Arial" charset="0"/>
              <a:buNone/>
            </a:pPr>
            <a:r>
              <a:rPr lang="en-US" smtClean="0">
                <a:ea typeface="ＭＳ Ｐゴシック" pitchFamily="-112" charset="-128"/>
                <a:hlinkClick r:id="rId2"/>
              </a:rPr>
              <a:t>emitch@springfield.k12.il.us</a:t>
            </a:r>
            <a:endParaRPr lang="en-US" smtClean="0">
              <a:ea typeface="ＭＳ Ｐゴシック" pitchFamily="-112" charset="-128"/>
            </a:endParaRPr>
          </a:p>
          <a:p>
            <a:pPr eaLnBrk="1" hangingPunct="1">
              <a:lnSpc>
                <a:spcPct val="90000"/>
              </a:lnSpc>
              <a:buFontTx/>
              <a:buNone/>
            </a:pPr>
            <a:endParaRPr lang="en-US" smtClean="0">
              <a:ea typeface="ＭＳ Ｐゴシック" pitchFamily="-112" charset="-128"/>
            </a:endParaRPr>
          </a:p>
          <a:p>
            <a:pPr eaLnBrk="1" hangingPunct="1">
              <a:lnSpc>
                <a:spcPct val="90000"/>
              </a:lnSpc>
              <a:buFontTx/>
              <a:buNone/>
            </a:pPr>
            <a:r>
              <a:rPr lang="en-US" smtClean="0">
                <a:ea typeface="ＭＳ Ｐゴシック" pitchFamily="-112" charset="-128"/>
              </a:rPr>
              <a:t>Springfield High School</a:t>
            </a:r>
          </a:p>
          <a:p>
            <a:pPr eaLnBrk="1" hangingPunct="1">
              <a:lnSpc>
                <a:spcPct val="90000"/>
              </a:lnSpc>
              <a:buFontTx/>
              <a:buNone/>
            </a:pPr>
            <a:r>
              <a:rPr lang="en-US" smtClean="0">
                <a:ea typeface="ＭＳ Ｐゴシック" pitchFamily="-112" charset="-128"/>
              </a:rPr>
              <a:t>101 S. Lewis</a:t>
            </a:r>
          </a:p>
          <a:p>
            <a:pPr eaLnBrk="1" hangingPunct="1">
              <a:lnSpc>
                <a:spcPct val="90000"/>
              </a:lnSpc>
              <a:buFontTx/>
              <a:buNone/>
            </a:pPr>
            <a:r>
              <a:rPr lang="en-US" smtClean="0">
                <a:ea typeface="ＭＳ Ｐゴシック" pitchFamily="-112" charset="-128"/>
              </a:rPr>
              <a:t>Springfield, Illinois 62704</a:t>
            </a:r>
          </a:p>
          <a:p>
            <a:pPr eaLnBrk="1" hangingPunct="1">
              <a:lnSpc>
                <a:spcPct val="90000"/>
              </a:lnSpc>
              <a:buFontTx/>
              <a:buNone/>
            </a:pPr>
            <a:endParaRPr lang="en-US" smtClean="0">
              <a:ea typeface="ＭＳ Ｐゴシック" pitchFamily="-112" charset="-128"/>
            </a:endParaRPr>
          </a:p>
          <a:p>
            <a:pPr eaLnBrk="1" hangingPunct="1">
              <a:lnSpc>
                <a:spcPct val="90000"/>
              </a:lnSpc>
              <a:buFontTx/>
              <a:buNone/>
            </a:pPr>
            <a:r>
              <a:rPr lang="en-US" smtClean="0">
                <a:ea typeface="ＭＳ Ｐゴシック" pitchFamily="-112" charset="-128"/>
              </a:rPr>
              <a:t>Springfield Public Schools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CICO + School Adjustment Supports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Drop Out	</a:t>
            </a:r>
          </a:p>
        </p:txBody>
      </p:sp>
      <p:sp>
        <p:nvSpPr>
          <p:cNvPr id="8195" name="Content Placeholder 2"/>
          <p:cNvSpPr>
            <a:spLocks noGrp="1"/>
          </p:cNvSpPr>
          <p:nvPr>
            <p:ph sz="quarter" idx="1"/>
          </p:nvPr>
        </p:nvSpPr>
        <p:spPr/>
        <p:txBody>
          <a:bodyPr>
            <a:normAutofit lnSpcReduction="10000"/>
          </a:bodyPr>
          <a:lstStyle/>
          <a:p>
            <a:pPr eaLnBrk="1" hangingPunct="1"/>
            <a:r>
              <a:rPr lang="en-US" dirty="0" smtClean="0"/>
              <a:t>Approximately 30% of high school students fail to complete high school each year </a:t>
            </a:r>
            <a:r>
              <a:rPr lang="en-US" sz="2400" dirty="0" smtClean="0"/>
              <a:t>(Alliance for Excellent Education, 2007; Greene, 2002; United States Department of Education, National Center for Educational Statistics, 2007a).</a:t>
            </a:r>
          </a:p>
          <a:p>
            <a:pPr lvl="1"/>
            <a:r>
              <a:rPr lang="en-US" dirty="0" smtClean="0"/>
              <a:t>1 student every 26 seconds</a:t>
            </a:r>
          </a:p>
          <a:p>
            <a:pPr lvl="1"/>
            <a:endParaRPr lang="en-US" dirty="0" smtClean="0"/>
          </a:p>
          <a:p>
            <a:pPr eaLnBrk="1" hangingPunct="1"/>
            <a:r>
              <a:rPr lang="en-US" dirty="0" smtClean="0"/>
              <a:t>Interviews: academic failure, feeling disconnected from schools, content matter not relevant </a:t>
            </a:r>
            <a:r>
              <a:rPr lang="en-US" sz="2400" dirty="0" smtClean="0"/>
              <a:t>(Alliance for Excellent Education, 2008; </a:t>
            </a:r>
            <a:r>
              <a:rPr lang="en-US" sz="2400" dirty="0" err="1" smtClean="0"/>
              <a:t>Berktold</a:t>
            </a:r>
            <a:r>
              <a:rPr lang="en-US" sz="2400" dirty="0" smtClean="0"/>
              <a:t>, </a:t>
            </a:r>
            <a:r>
              <a:rPr lang="en-US" sz="2400" dirty="0" err="1" smtClean="0"/>
              <a:t>Geis</a:t>
            </a:r>
            <a:r>
              <a:rPr lang="en-US" sz="2400" dirty="0" smtClean="0"/>
              <a:t>, &amp; Kaufman, 1998; </a:t>
            </a:r>
            <a:r>
              <a:rPr lang="en-US" sz="2400" dirty="0" err="1" smtClean="0"/>
              <a:t>Markow</a:t>
            </a:r>
            <a:r>
              <a:rPr lang="en-US" sz="2400" dirty="0" smtClean="0"/>
              <a:t>, &amp; </a:t>
            </a:r>
            <a:r>
              <a:rPr lang="en-US" sz="2400" dirty="0" err="1" smtClean="0"/>
              <a:t>Scheer</a:t>
            </a:r>
            <a:r>
              <a:rPr lang="en-US" sz="2400" dirty="0" smtClean="0"/>
              <a:t>, 2002).</a:t>
            </a:r>
          </a:p>
          <a:p>
            <a:pPr lvl="1"/>
            <a:r>
              <a:rPr lang="en-US" sz="2100" dirty="0" smtClean="0"/>
              <a:t>Academic failure / academic reasons </a:t>
            </a:r>
          </a:p>
          <a:p>
            <a:pPr eaLnBrk="1" hangingPunct="1"/>
            <a:endParaRPr lang="en-US" dirty="0" smtClean="0"/>
          </a:p>
          <a:p>
            <a:pPr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467600" cy="685800"/>
          </a:xfrm>
        </p:spPr>
        <p:txBody>
          <a:bodyPr>
            <a:normAutofit/>
          </a:bodyPr>
          <a:lstStyle/>
          <a:p>
            <a:r>
              <a:rPr lang="en-US" dirty="0" smtClean="0"/>
              <a:t>Continuum of Support </a:t>
            </a:r>
            <a:endParaRPr lang="en-US" dirty="0"/>
          </a:p>
        </p:txBody>
      </p:sp>
      <p:graphicFrame>
        <p:nvGraphicFramePr>
          <p:cNvPr id="6" name="Diagram 5"/>
          <p:cNvGraphicFramePr/>
          <p:nvPr/>
        </p:nvGraphicFramePr>
        <p:xfrm>
          <a:off x="914400" y="685800"/>
          <a:ext cx="67056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nvGraphicFramePr>
        <p:xfrm>
          <a:off x="1676400" y="2362200"/>
          <a:ext cx="5181600" cy="1676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 10"/>
          <p:cNvGraphicFramePr/>
          <p:nvPr/>
        </p:nvGraphicFramePr>
        <p:xfrm>
          <a:off x="2514600" y="4038601"/>
          <a:ext cx="3429000" cy="129539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Diagram 11"/>
          <p:cNvGraphicFramePr/>
          <p:nvPr/>
        </p:nvGraphicFramePr>
        <p:xfrm>
          <a:off x="3124200" y="5257800"/>
          <a:ext cx="2186050" cy="145373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7" name="Isosceles Triangle 6"/>
          <p:cNvSpPr/>
          <p:nvPr/>
        </p:nvSpPr>
        <p:spPr>
          <a:xfrm>
            <a:off x="1600200" y="381000"/>
            <a:ext cx="5715000" cy="6477000"/>
          </a:xfrm>
          <a:prstGeom prst="triangle">
            <a:avLst/>
          </a:prstGeom>
          <a:gradFill flip="none" rotWithShape="1">
            <a:gsLst>
              <a:gs pos="27000">
                <a:srgbClr val="FFF200">
                  <a:alpha val="63000"/>
                </a:srgbClr>
              </a:gs>
              <a:gs pos="45000">
                <a:srgbClr val="FF7A00"/>
              </a:gs>
              <a:gs pos="70000">
                <a:srgbClr val="FF0300"/>
              </a:gs>
              <a:gs pos="100000">
                <a:srgbClr val="4D080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High School Behavior Education Program </a:t>
            </a:r>
            <a:r>
              <a:rPr lang="en-US" sz="2700" dirty="0" smtClean="0"/>
              <a:t>(HS-BEP, Swain-Bradway, 2009)</a:t>
            </a:r>
            <a:endParaRPr lang="en-US" dirty="0"/>
          </a:p>
        </p:txBody>
      </p:sp>
      <p:sp>
        <p:nvSpPr>
          <p:cNvPr id="3" name="Content Placeholder 2"/>
          <p:cNvSpPr>
            <a:spLocks noGrp="1"/>
          </p:cNvSpPr>
          <p:nvPr>
            <p:ph sz="quarter" idx="1"/>
          </p:nvPr>
        </p:nvSpPr>
        <p:spPr>
          <a:xfrm>
            <a:off x="457200" y="1295400"/>
            <a:ext cx="8229600" cy="5105400"/>
          </a:xfrm>
        </p:spPr>
        <p:txBody>
          <a:bodyPr>
            <a:normAutofit/>
          </a:bodyPr>
          <a:lstStyle/>
          <a:p>
            <a:r>
              <a:rPr lang="en-US" dirty="0" smtClean="0"/>
              <a:t>45 minute class</a:t>
            </a:r>
          </a:p>
          <a:p>
            <a:pPr lvl="1"/>
            <a:r>
              <a:rPr lang="en-US" dirty="0" smtClean="0"/>
              <a:t>5 minutes: Entry Task, Check-In</a:t>
            </a:r>
          </a:p>
          <a:p>
            <a:pPr lvl="1"/>
            <a:r>
              <a:rPr lang="en-US" dirty="0" smtClean="0"/>
              <a:t>15 minutes skill building: foundational organizational skills</a:t>
            </a:r>
          </a:p>
          <a:p>
            <a:pPr lvl="1"/>
            <a:r>
              <a:rPr lang="en-US" dirty="0" smtClean="0"/>
              <a:t>25 minutes supported homework completion: application of organizational skills to homework activities </a:t>
            </a:r>
          </a:p>
          <a:p>
            <a:r>
              <a:rPr lang="en-US" dirty="0" smtClean="0"/>
              <a:t>Daily class</a:t>
            </a:r>
          </a:p>
          <a:p>
            <a:r>
              <a:rPr lang="en-US" dirty="0" smtClean="0"/>
              <a:t>First period of the day</a:t>
            </a:r>
          </a:p>
          <a:p>
            <a:r>
              <a:rPr lang="en-US" dirty="0" smtClean="0"/>
              <a:t>Student participates in CICO cycle</a:t>
            </a:r>
          </a:p>
          <a:p>
            <a:pPr lvl="1"/>
            <a:r>
              <a:rPr lang="en-US" dirty="0" smtClean="0"/>
              <a:t>First period HS-BEP class serves as morning check-in period</a:t>
            </a:r>
          </a:p>
          <a:p>
            <a:pPr lvl="1"/>
            <a:r>
              <a:rPr lang="en-US" dirty="0" smtClean="0"/>
              <a:t>HS-BEP teacher coordinates CICO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HS-BEP </a:t>
            </a:r>
            <a:endParaRPr lang="en-US" dirty="0"/>
          </a:p>
        </p:txBody>
      </p:sp>
      <p:sp>
        <p:nvSpPr>
          <p:cNvPr id="3" name="Content Placeholder 2"/>
          <p:cNvSpPr>
            <a:spLocks noGrp="1"/>
          </p:cNvSpPr>
          <p:nvPr>
            <p:ph sz="quarter" idx="1"/>
          </p:nvPr>
        </p:nvSpPr>
        <p:spPr>
          <a:xfrm>
            <a:off x="457200" y="1219200"/>
            <a:ext cx="8229600" cy="5638800"/>
          </a:xfrm>
        </p:spPr>
        <p:txBody>
          <a:bodyPr>
            <a:normAutofit fontScale="85000" lnSpcReduction="20000"/>
          </a:bodyPr>
          <a:lstStyle/>
          <a:p>
            <a:pPr>
              <a:buFont typeface="Courier New" pitchFamily="49" charset="0"/>
              <a:buChar char="o"/>
              <a:defRPr/>
            </a:pPr>
            <a:r>
              <a:rPr lang="en-US" dirty="0" smtClean="0"/>
              <a:t>Increases adult feedback and interaction,</a:t>
            </a:r>
          </a:p>
          <a:p>
            <a:pPr lvl="1">
              <a:buFont typeface="Courier New" pitchFamily="49" charset="0"/>
              <a:buChar char="o"/>
              <a:defRPr/>
            </a:pPr>
            <a:r>
              <a:rPr lang="en-US" b="1" dirty="0" smtClean="0">
                <a:solidFill>
                  <a:srgbClr val="0070C0"/>
                </a:solidFill>
              </a:rPr>
              <a:t>Smaller class size than typical content area classroom</a:t>
            </a:r>
          </a:p>
          <a:p>
            <a:pPr lvl="1">
              <a:buFont typeface="Courier New" pitchFamily="49" charset="0"/>
              <a:buChar char="o"/>
              <a:defRPr/>
            </a:pPr>
            <a:r>
              <a:rPr lang="en-US" dirty="0" smtClean="0"/>
              <a:t>Daily in-class check in</a:t>
            </a:r>
          </a:p>
          <a:p>
            <a:pPr lvl="1">
              <a:buFont typeface="Courier New" pitchFamily="49" charset="0"/>
              <a:buChar char="o"/>
              <a:defRPr/>
            </a:pPr>
            <a:r>
              <a:rPr lang="en-US" b="1" dirty="0" smtClean="0">
                <a:solidFill>
                  <a:srgbClr val="0070C0"/>
                </a:solidFill>
              </a:rPr>
              <a:t>Small group instruction / support within class</a:t>
            </a:r>
          </a:p>
          <a:p>
            <a:pPr>
              <a:buFont typeface="Courier New" pitchFamily="49" charset="0"/>
              <a:buChar char="o"/>
              <a:defRPr/>
            </a:pPr>
            <a:r>
              <a:rPr lang="en-US" dirty="0" smtClean="0"/>
              <a:t>Increases home school connection, </a:t>
            </a:r>
          </a:p>
          <a:p>
            <a:pPr lvl="1">
              <a:buFont typeface="Courier New" pitchFamily="49" charset="0"/>
              <a:buChar char="o"/>
              <a:defRPr/>
            </a:pPr>
            <a:r>
              <a:rPr lang="en-US" b="1" dirty="0" smtClean="0">
                <a:solidFill>
                  <a:srgbClr val="0070C0"/>
                </a:solidFill>
              </a:rPr>
              <a:t>Parent letters</a:t>
            </a:r>
          </a:p>
          <a:p>
            <a:pPr lvl="1">
              <a:buFont typeface="Courier New" pitchFamily="49" charset="0"/>
              <a:buChar char="o"/>
              <a:defRPr/>
            </a:pPr>
            <a:r>
              <a:rPr lang="en-US" dirty="0" smtClean="0"/>
              <a:t>CICO card home component</a:t>
            </a:r>
          </a:p>
          <a:p>
            <a:pPr>
              <a:buFont typeface="Courier New" pitchFamily="49" charset="0"/>
              <a:buChar char="o"/>
              <a:defRPr/>
            </a:pPr>
            <a:r>
              <a:rPr lang="en-US" dirty="0" smtClean="0"/>
              <a:t>Increases structure and predictability,</a:t>
            </a:r>
          </a:p>
          <a:p>
            <a:pPr lvl="1">
              <a:buFont typeface="Courier New" pitchFamily="49" charset="0"/>
              <a:buChar char="o"/>
              <a:defRPr/>
            </a:pPr>
            <a:r>
              <a:rPr lang="en-US" b="1" dirty="0" smtClean="0">
                <a:solidFill>
                  <a:srgbClr val="0070C0"/>
                </a:solidFill>
              </a:rPr>
              <a:t>Self-management / academic access skills</a:t>
            </a:r>
          </a:p>
          <a:p>
            <a:pPr lvl="1">
              <a:buFont typeface="Courier New" pitchFamily="49" charset="0"/>
              <a:buChar char="o"/>
              <a:defRPr/>
            </a:pPr>
            <a:r>
              <a:rPr lang="en-US" b="1" dirty="0" smtClean="0">
                <a:solidFill>
                  <a:srgbClr val="0070C0"/>
                </a:solidFill>
              </a:rPr>
              <a:t>Increases “conversation” between content area and HS-BEP teachers</a:t>
            </a:r>
          </a:p>
          <a:p>
            <a:pPr lvl="1">
              <a:buFont typeface="Courier New" pitchFamily="49" charset="0"/>
              <a:buChar char="o"/>
              <a:defRPr/>
            </a:pPr>
            <a:r>
              <a:rPr lang="en-US" dirty="0" smtClean="0"/>
              <a:t>Predictable check-in and out</a:t>
            </a:r>
          </a:p>
          <a:p>
            <a:pPr lvl="1">
              <a:buFont typeface="Courier New" pitchFamily="49" charset="0"/>
              <a:buChar char="o"/>
              <a:defRPr/>
            </a:pPr>
            <a:r>
              <a:rPr lang="en-US" dirty="0" smtClean="0"/>
              <a:t>Predictable  interactions with teachers</a:t>
            </a:r>
          </a:p>
          <a:p>
            <a:pPr lvl="1">
              <a:buFont typeface="Courier New" pitchFamily="49" charset="0"/>
              <a:buChar char="o"/>
              <a:defRPr/>
            </a:pPr>
            <a:r>
              <a:rPr lang="en-US" dirty="0" smtClean="0"/>
              <a:t>Increases feedback for behaviors </a:t>
            </a:r>
          </a:p>
          <a:p>
            <a:pPr lvl="1">
              <a:buFont typeface="Courier New" pitchFamily="49" charset="0"/>
              <a:buChar char="o"/>
              <a:defRPr/>
            </a:pPr>
            <a:r>
              <a:rPr lang="en-US" dirty="0" smtClean="0"/>
              <a:t>PBS foundations: explicit expectations, frequent  reinforcement</a:t>
            </a:r>
          </a:p>
          <a:p>
            <a:pPr>
              <a:buFont typeface="Courier New" pitchFamily="49" charset="0"/>
              <a:buChar char="o"/>
              <a:defRPr/>
            </a:pPr>
            <a:r>
              <a:rPr lang="en-US" dirty="0" smtClean="0"/>
              <a:t>Combines academic and social supports.</a:t>
            </a:r>
          </a:p>
          <a:p>
            <a:pPr lvl="1">
              <a:buFont typeface="Courier New" pitchFamily="49" charset="0"/>
              <a:buChar char="o"/>
              <a:defRPr/>
            </a:pPr>
            <a:r>
              <a:rPr lang="en-US" b="1" dirty="0" smtClean="0">
                <a:solidFill>
                  <a:srgbClr val="0070C0"/>
                </a:solidFill>
              </a:rPr>
              <a:t>HS-BEP curriculum: academic access skills</a:t>
            </a:r>
          </a:p>
          <a:p>
            <a:pPr lvl="1">
              <a:buFont typeface="Courier New" pitchFamily="49" charset="0"/>
              <a:buChar char="o"/>
              <a:defRPr/>
            </a:pPr>
            <a:r>
              <a:rPr lang="en-US" b="1" dirty="0" smtClean="0">
                <a:solidFill>
                  <a:srgbClr val="0070C0"/>
                </a:solidFill>
              </a:rPr>
              <a:t>Direct supports to complete homework </a:t>
            </a:r>
          </a:p>
          <a:p>
            <a:pPr lvl="1">
              <a:buFont typeface="Courier New" pitchFamily="49" charset="0"/>
              <a:buChar char="o"/>
              <a:defRPr/>
            </a:pPr>
            <a:r>
              <a:rPr lang="en-US" b="1" dirty="0" smtClean="0">
                <a:solidFill>
                  <a:srgbClr val="0070C0"/>
                </a:solidFill>
              </a:rPr>
              <a:t>Direct supports to organize for work completion</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HS-BEP Foundation Skills </a:t>
            </a:r>
          </a:p>
        </p:txBody>
      </p:sp>
      <p:sp>
        <p:nvSpPr>
          <p:cNvPr id="7171" name="Content Placeholder 2"/>
          <p:cNvSpPr>
            <a:spLocks noGrp="1"/>
          </p:cNvSpPr>
          <p:nvPr>
            <p:ph sz="quarter" idx="1"/>
          </p:nvPr>
        </p:nvSpPr>
        <p:spPr/>
        <p:txBody>
          <a:bodyPr/>
          <a:lstStyle/>
          <a:p>
            <a:pPr eaLnBrk="1" hangingPunct="1"/>
            <a:r>
              <a:rPr lang="en-US" smtClean="0"/>
              <a:t>Planner</a:t>
            </a:r>
          </a:p>
          <a:p>
            <a:pPr eaLnBrk="1" hangingPunct="1"/>
            <a:r>
              <a:rPr lang="en-US" smtClean="0"/>
              <a:t>Notebook</a:t>
            </a:r>
          </a:p>
          <a:p>
            <a:pPr eaLnBrk="1" hangingPunct="1"/>
            <a:r>
              <a:rPr lang="en-US" smtClean="0"/>
              <a:t>Graduation plan </a:t>
            </a:r>
          </a:p>
          <a:p>
            <a:pPr eaLnBrk="1" hangingPunct="1"/>
            <a:r>
              <a:rPr lang="en-US" smtClean="0"/>
              <a:t>Goal setting </a:t>
            </a:r>
          </a:p>
          <a:p>
            <a:pPr eaLnBrk="1" hangingPunct="1"/>
            <a:r>
              <a:rPr lang="en-US" smtClean="0"/>
              <a:t>Tracking progress</a:t>
            </a:r>
          </a:p>
          <a:p>
            <a:pPr eaLnBrk="1" hangingPunct="1"/>
            <a:r>
              <a:rPr lang="en-US" smtClean="0"/>
              <a:t>Test taking </a:t>
            </a:r>
          </a:p>
          <a:p>
            <a:pPr eaLnBrk="1" hangingPunct="1"/>
            <a:r>
              <a:rPr lang="en-US" smtClean="0"/>
              <a:t>Study skills</a:t>
            </a:r>
            <a:endParaRPr lang="en-US" b="1" smtClean="0"/>
          </a:p>
          <a:p>
            <a:pPr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HS-BEP: An Exemplar</a:t>
            </a:r>
            <a:endParaRPr lang="en-US" dirty="0"/>
          </a:p>
        </p:txBody>
      </p:sp>
      <p:sp>
        <p:nvSpPr>
          <p:cNvPr id="3" name="Text Placeholder 2"/>
          <p:cNvSpPr>
            <a:spLocks noGrp="1"/>
          </p:cNvSpPr>
          <p:nvPr>
            <p:ph type="body" idx="1"/>
          </p:nvPr>
        </p:nvSpPr>
        <p:spPr/>
        <p:txBody>
          <a:bodyPr/>
          <a:lstStyle/>
          <a:p>
            <a:r>
              <a:rPr lang="en-US" dirty="0" smtClean="0"/>
              <a:t>Contributions from Judy Kerner, </a:t>
            </a:r>
          </a:p>
          <a:p>
            <a:r>
              <a:rPr lang="en-US" dirty="0" smtClean="0"/>
              <a:t>Churchill High School </a:t>
            </a:r>
          </a:p>
          <a:p>
            <a:r>
              <a:rPr lang="en-US" dirty="0" smtClean="0"/>
              <a:t>Eugene, OR</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fontAlgn="auto" hangingPunct="1">
              <a:spcAft>
                <a:spcPts val="0"/>
              </a:spcAft>
              <a:defRPr/>
            </a:pPr>
            <a:r>
              <a:rPr lang="en-US" dirty="0" smtClean="0">
                <a:solidFill>
                  <a:schemeClr val="tx2">
                    <a:lumMod val="75000"/>
                  </a:schemeClr>
                </a:solidFill>
                <a:latin typeface="Impact" pitchFamily="-65" charset="0"/>
              </a:rPr>
              <a:t>Identifying Students </a:t>
            </a:r>
          </a:p>
        </p:txBody>
      </p:sp>
      <p:sp>
        <p:nvSpPr>
          <p:cNvPr id="24578" name="Content Placeholder 2"/>
          <p:cNvSpPr>
            <a:spLocks noGrp="1"/>
          </p:cNvSpPr>
          <p:nvPr>
            <p:ph sz="quarter" idx="1"/>
          </p:nvPr>
        </p:nvSpPr>
        <p:spPr/>
        <p:txBody>
          <a:bodyPr>
            <a:normAutofit/>
          </a:bodyPr>
          <a:lstStyle/>
          <a:p>
            <a:pPr eaLnBrk="1" hangingPunct="1">
              <a:buFont typeface="Wingdings 3" pitchFamily="18" charset="2"/>
              <a:buNone/>
            </a:pPr>
            <a:r>
              <a:rPr lang="en-US" dirty="0" smtClean="0"/>
              <a:t>Students who enter 9</a:t>
            </a:r>
            <a:r>
              <a:rPr lang="en-US" baseline="30000" dirty="0" smtClean="0"/>
              <a:t>th</a:t>
            </a:r>
            <a:r>
              <a:rPr lang="en-US" dirty="0" smtClean="0"/>
              <a:t> grade with a “drop-out marker” </a:t>
            </a:r>
            <a:r>
              <a:rPr lang="en-US" sz="2400" dirty="0" smtClean="0"/>
              <a:t>(Jerald, 2006)</a:t>
            </a:r>
            <a:r>
              <a:rPr lang="en-US" dirty="0" smtClean="0"/>
              <a:t>:</a:t>
            </a:r>
          </a:p>
          <a:p>
            <a:pPr lvl="1" eaLnBrk="1" hangingPunct="1"/>
            <a:r>
              <a:rPr lang="en-US" dirty="0" smtClean="0"/>
              <a:t>Poor classroom behavior</a:t>
            </a:r>
          </a:p>
          <a:p>
            <a:pPr lvl="1" eaLnBrk="1" hangingPunct="1"/>
            <a:r>
              <a:rPr lang="en-US" dirty="0" smtClean="0"/>
              <a:t>Failing English and / or math        </a:t>
            </a:r>
            <a:endParaRPr lang="en-US" dirty="0" smtClean="0">
              <a:solidFill>
                <a:srgbClr val="007A00"/>
              </a:solidFill>
            </a:endParaRPr>
          </a:p>
          <a:p>
            <a:pPr eaLnBrk="1" hangingPunct="1"/>
            <a:r>
              <a:rPr lang="en-US" dirty="0" smtClean="0"/>
              <a:t>Students identified as lacking organizational skills</a:t>
            </a:r>
          </a:p>
          <a:p>
            <a:pPr eaLnBrk="1" hangingPunct="1"/>
            <a:r>
              <a:rPr lang="en-US" dirty="0" smtClean="0"/>
              <a:t>Target 9</a:t>
            </a:r>
            <a:r>
              <a:rPr lang="en-US" baseline="30000" dirty="0" smtClean="0"/>
              <a:t>th</a:t>
            </a:r>
            <a:r>
              <a:rPr lang="en-US" dirty="0" smtClean="0"/>
              <a:t> graders</a:t>
            </a:r>
          </a:p>
          <a:p>
            <a:pPr eaLnBrk="1" hangingPunct="1"/>
            <a:r>
              <a:rPr lang="en-US" dirty="0" smtClean="0"/>
              <a:t>With and without IEPs</a:t>
            </a:r>
          </a:p>
          <a:p>
            <a:pPr eaLnBrk="1" hangingPunct="1"/>
            <a:r>
              <a:rPr lang="en-US" dirty="0" smtClean="0"/>
              <a:t>Appropriate academic placement </a:t>
            </a:r>
          </a:p>
          <a:p>
            <a:pPr lvl="1" eaLnBrk="1" hangingPunct="1"/>
            <a:r>
              <a:rPr lang="en-US" dirty="0" smtClean="0"/>
              <a:t>Read Right, Math Foundations, etc. </a:t>
            </a:r>
          </a:p>
          <a:p>
            <a:pPr eaLnBrk="1" hangingPunct="1"/>
            <a:endParaRPr lang="en-US" dirty="0" smtClean="0"/>
          </a:p>
        </p:txBody>
      </p:sp>
      <p:pic>
        <p:nvPicPr>
          <p:cNvPr id="24580" name="Picture 2"/>
          <p:cNvPicPr>
            <a:picLocks noChangeAspect="1" noChangeArrowheads="1"/>
          </p:cNvPicPr>
          <p:nvPr/>
        </p:nvPicPr>
        <p:blipFill>
          <a:blip r:embed="rId2" cstate="print"/>
          <a:srcRect/>
          <a:stretch>
            <a:fillRect/>
          </a:stretch>
        </p:blipFill>
        <p:spPr bwMode="auto">
          <a:xfrm>
            <a:off x="6629400" y="4583113"/>
            <a:ext cx="2057400" cy="15430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sz="quarter" idx="1"/>
          </p:nvPr>
        </p:nvSpPr>
        <p:spPr>
          <a:xfrm>
            <a:off x="457200" y="1295400"/>
            <a:ext cx="8229600" cy="5029200"/>
          </a:xfrm>
        </p:spPr>
        <p:txBody>
          <a:bodyPr>
            <a:normAutofit/>
          </a:bodyPr>
          <a:lstStyle/>
          <a:p>
            <a:pPr eaLnBrk="1" hangingPunct="1">
              <a:buFont typeface="Arial" charset="0"/>
              <a:buChar char="•"/>
            </a:pPr>
            <a:r>
              <a:rPr lang="en-US" b="1" dirty="0" smtClean="0"/>
              <a:t>Academic and Support</a:t>
            </a:r>
          </a:p>
          <a:p>
            <a:pPr lvl="1" eaLnBrk="1" hangingPunct="1">
              <a:buFont typeface="Arial" charset="0"/>
              <a:buChar char="–"/>
            </a:pPr>
            <a:r>
              <a:rPr lang="en-US" b="1" dirty="0" smtClean="0"/>
              <a:t>Organizational/ Study Skills </a:t>
            </a:r>
          </a:p>
          <a:p>
            <a:pPr lvl="1" eaLnBrk="1" hangingPunct="1">
              <a:buFont typeface="Arial" charset="0"/>
              <a:buChar char="–"/>
            </a:pPr>
            <a:r>
              <a:rPr lang="en-US" b="1" dirty="0" smtClean="0"/>
              <a:t>Homework Completion</a:t>
            </a:r>
          </a:p>
          <a:p>
            <a:pPr eaLnBrk="1" hangingPunct="1">
              <a:buFont typeface="Arial" charset="0"/>
              <a:buChar char="•"/>
            </a:pPr>
            <a:r>
              <a:rPr lang="en-US" b="1" dirty="0" smtClean="0"/>
              <a:t>Social Support </a:t>
            </a:r>
          </a:p>
          <a:p>
            <a:pPr lvl="1" eaLnBrk="1" hangingPunct="1">
              <a:buFont typeface="Arial" charset="0"/>
              <a:buChar char="–"/>
            </a:pPr>
            <a:r>
              <a:rPr lang="en-US" b="1" dirty="0" smtClean="0"/>
              <a:t>Goal Setting </a:t>
            </a:r>
          </a:p>
          <a:p>
            <a:pPr lvl="2" eaLnBrk="1" hangingPunct="1">
              <a:buFont typeface="Arial" charset="0"/>
              <a:buChar char="–"/>
            </a:pPr>
            <a:r>
              <a:rPr lang="en-US" b="1" dirty="0" smtClean="0"/>
              <a:t>Social behaviors that impact academic achievement</a:t>
            </a:r>
          </a:p>
          <a:p>
            <a:pPr lvl="1" eaLnBrk="1" hangingPunct="1">
              <a:buFont typeface="Arial" charset="0"/>
              <a:buChar char="–"/>
            </a:pPr>
            <a:r>
              <a:rPr lang="en-US" b="1" dirty="0" smtClean="0"/>
              <a:t>Tracking Progress</a:t>
            </a:r>
          </a:p>
          <a:p>
            <a:pPr lvl="2" eaLnBrk="1" hangingPunct="1">
              <a:buFont typeface="Arial" charset="0"/>
              <a:buChar char="–"/>
            </a:pPr>
            <a:r>
              <a:rPr lang="en-US" b="1" dirty="0" smtClean="0"/>
              <a:t>Academic </a:t>
            </a:r>
          </a:p>
          <a:p>
            <a:pPr lvl="2" eaLnBrk="1" hangingPunct="1">
              <a:buFont typeface="Arial" charset="0"/>
              <a:buChar char="–"/>
            </a:pPr>
            <a:r>
              <a:rPr lang="en-US" b="1" dirty="0" smtClean="0"/>
              <a:t>CICO</a:t>
            </a:r>
            <a:endParaRPr lang="en-US" dirty="0" smtClean="0">
              <a:solidFill>
                <a:srgbClr val="3F1E25"/>
              </a:solidFill>
            </a:endParaRPr>
          </a:p>
          <a:p>
            <a:pPr>
              <a:buNone/>
            </a:pPr>
            <a:endParaRPr lang="en-US" dirty="0" smtClean="0">
              <a:solidFill>
                <a:srgbClr val="3F1E25"/>
              </a:solidFill>
            </a:endParaRPr>
          </a:p>
          <a:p>
            <a:pPr>
              <a:buNone/>
            </a:pPr>
            <a:r>
              <a:rPr lang="en-US" dirty="0" smtClean="0">
                <a:solidFill>
                  <a:srgbClr val="3F1E25"/>
                </a:solidFill>
              </a:rPr>
              <a:t>Connections between:</a:t>
            </a:r>
            <a:endParaRPr lang="en-US" dirty="0" smtClean="0"/>
          </a:p>
          <a:p>
            <a:pPr eaLnBrk="1" hangingPunct="1">
              <a:buFont typeface="Arial" charset="0"/>
              <a:buNone/>
            </a:pPr>
            <a:r>
              <a:rPr lang="en-US" dirty="0" smtClean="0"/>
              <a:t>      </a:t>
            </a:r>
            <a:r>
              <a:rPr lang="en-US" dirty="0" smtClean="0">
                <a:latin typeface="Apple Chancery" pitchFamily="-65" charset="0"/>
              </a:rPr>
              <a:t>Students</a:t>
            </a:r>
            <a:r>
              <a:rPr lang="en-US" dirty="0" smtClean="0"/>
              <a:t> </a:t>
            </a:r>
            <a:r>
              <a:rPr lang="en-US" dirty="0" smtClean="0">
                <a:latin typeface="Wingdings" pitchFamily="-65" charset="2"/>
              </a:rPr>
              <a:t></a:t>
            </a:r>
            <a:r>
              <a:rPr lang="en-US" dirty="0" smtClean="0">
                <a:latin typeface="Apple Chancery" pitchFamily="-65" charset="0"/>
              </a:rPr>
              <a:t>HS-BEP </a:t>
            </a:r>
            <a:r>
              <a:rPr lang="en-US" dirty="0" smtClean="0">
                <a:latin typeface="Wingdings" pitchFamily="-65" charset="2"/>
              </a:rPr>
              <a:t> </a:t>
            </a:r>
            <a:r>
              <a:rPr lang="en-US" dirty="0" smtClean="0">
                <a:latin typeface="Apple Chancery"/>
              </a:rPr>
              <a:t>Content </a:t>
            </a:r>
            <a:r>
              <a:rPr lang="en-US" dirty="0" smtClean="0">
                <a:latin typeface="Apple Chancery" pitchFamily="-65" charset="0"/>
              </a:rPr>
              <a:t>teachers</a:t>
            </a:r>
          </a:p>
          <a:p>
            <a:pPr eaLnBrk="1" hangingPunct="1">
              <a:buFont typeface="Arial" charset="0"/>
              <a:buChar char="•"/>
            </a:pPr>
            <a:endParaRPr lang="en-US" dirty="0" smtClean="0"/>
          </a:p>
          <a:p>
            <a:pPr eaLnBrk="1" hangingPunct="1">
              <a:buFont typeface="Arial" charset="0"/>
              <a:buChar char="•"/>
            </a:pPr>
            <a:endParaRPr lang="en-US" dirty="0" smtClean="0"/>
          </a:p>
          <a:p>
            <a:pPr eaLnBrk="1" hangingPunct="1">
              <a:buFont typeface="Arial" charset="0"/>
              <a:buChar char="•"/>
            </a:pPr>
            <a:endParaRPr lang="en-US" dirty="0" smtClean="0"/>
          </a:p>
          <a:p>
            <a:pPr eaLnBrk="1" hangingPunct="1">
              <a:buFont typeface="Arial" charset="0"/>
              <a:buChar char="•"/>
            </a:pPr>
            <a:endParaRPr lang="en-US" dirty="0" smtClean="0"/>
          </a:p>
          <a:p>
            <a:pPr eaLnBrk="1" hangingPunct="1">
              <a:buFont typeface="Arial" charset="0"/>
              <a:buChar char="•"/>
            </a:pPr>
            <a:endParaRPr lang="en-US" dirty="0" smtClean="0"/>
          </a:p>
          <a:p>
            <a:pPr eaLnBrk="1" hangingPunct="1">
              <a:buFont typeface="Arial" charset="0"/>
              <a:buChar char="•"/>
            </a:pPr>
            <a:endParaRPr lang="en-US" dirty="0" smtClean="0"/>
          </a:p>
        </p:txBody>
      </p:sp>
      <p:sp>
        <p:nvSpPr>
          <p:cNvPr id="26627" name="TextBox 5"/>
          <p:cNvSpPr txBox="1">
            <a:spLocks noChangeArrowheads="1"/>
          </p:cNvSpPr>
          <p:nvPr/>
        </p:nvSpPr>
        <p:spPr bwMode="auto">
          <a:xfrm>
            <a:off x="1752600" y="104775"/>
            <a:ext cx="5495925" cy="922338"/>
          </a:xfrm>
          <a:prstGeom prst="rect">
            <a:avLst/>
          </a:prstGeom>
          <a:noFill/>
          <a:ln w="9525">
            <a:noFill/>
            <a:miter lim="800000"/>
            <a:headEnd/>
            <a:tailEnd/>
          </a:ln>
        </p:spPr>
        <p:txBody>
          <a:bodyPr wrap="none">
            <a:spAutoFit/>
          </a:bodyPr>
          <a:lstStyle/>
          <a:p>
            <a:r>
              <a:rPr lang="en-US" sz="5400">
                <a:solidFill>
                  <a:srgbClr val="262626"/>
                </a:solidFill>
                <a:latin typeface="Impact" pitchFamily="-65" charset="0"/>
              </a:rPr>
              <a:t>Basic Components</a:t>
            </a:r>
          </a:p>
        </p:txBody>
      </p:sp>
      <p:pic>
        <p:nvPicPr>
          <p:cNvPr id="26628" name="Picture 5"/>
          <p:cNvPicPr>
            <a:picLocks noChangeAspect="1" noChangeArrowheads="1"/>
          </p:cNvPicPr>
          <p:nvPr/>
        </p:nvPicPr>
        <p:blipFill>
          <a:blip r:embed="rId3" cstate="print"/>
          <a:srcRect/>
          <a:stretch>
            <a:fillRect/>
          </a:stretch>
        </p:blipFill>
        <p:spPr bwMode="auto">
          <a:xfrm>
            <a:off x="5962650" y="1295400"/>
            <a:ext cx="2724150" cy="1752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eaLnBrk="1" hangingPunct="1"/>
            <a:r>
              <a:rPr lang="en-US" dirty="0" smtClean="0"/>
              <a:t>Organization / Study Skills: </a:t>
            </a:r>
            <a:br>
              <a:rPr lang="en-US" dirty="0" smtClean="0"/>
            </a:br>
            <a:r>
              <a:rPr lang="en-US" dirty="0" smtClean="0"/>
              <a:t>HS-BEP Foundation</a:t>
            </a:r>
          </a:p>
        </p:txBody>
      </p:sp>
      <p:sp>
        <p:nvSpPr>
          <p:cNvPr id="7171" name="Content Placeholder 2"/>
          <p:cNvSpPr>
            <a:spLocks noGrp="1"/>
          </p:cNvSpPr>
          <p:nvPr>
            <p:ph sz="quarter" idx="1"/>
          </p:nvPr>
        </p:nvSpPr>
        <p:spPr/>
        <p:txBody>
          <a:bodyPr/>
          <a:lstStyle/>
          <a:p>
            <a:pPr eaLnBrk="1" hangingPunct="1"/>
            <a:r>
              <a:rPr lang="en-US" smtClean="0"/>
              <a:t>Planner</a:t>
            </a:r>
          </a:p>
          <a:p>
            <a:pPr eaLnBrk="1" hangingPunct="1"/>
            <a:r>
              <a:rPr lang="en-US" smtClean="0"/>
              <a:t>Notebook</a:t>
            </a:r>
          </a:p>
          <a:p>
            <a:pPr eaLnBrk="1" hangingPunct="1"/>
            <a:r>
              <a:rPr lang="en-US" smtClean="0"/>
              <a:t>Graduation plan </a:t>
            </a:r>
          </a:p>
          <a:p>
            <a:pPr eaLnBrk="1" hangingPunct="1"/>
            <a:r>
              <a:rPr lang="en-US" smtClean="0"/>
              <a:t>Goal setting </a:t>
            </a:r>
          </a:p>
          <a:p>
            <a:pPr eaLnBrk="1" hangingPunct="1"/>
            <a:r>
              <a:rPr lang="en-US" smtClean="0"/>
              <a:t>Tracking progress</a:t>
            </a:r>
          </a:p>
          <a:p>
            <a:pPr eaLnBrk="1" hangingPunct="1"/>
            <a:r>
              <a:rPr lang="en-US" smtClean="0"/>
              <a:t>Test taking </a:t>
            </a:r>
          </a:p>
          <a:p>
            <a:pPr eaLnBrk="1" hangingPunct="1"/>
            <a:r>
              <a:rPr lang="en-US" smtClean="0"/>
              <a:t>Study skills</a:t>
            </a:r>
            <a:endParaRPr lang="en-US" b="1" smtClean="0"/>
          </a:p>
          <a:p>
            <a:pPr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fontAlgn="auto" hangingPunct="1">
              <a:spcAft>
                <a:spcPts val="0"/>
              </a:spcAft>
              <a:defRPr/>
            </a:pPr>
            <a:r>
              <a:rPr lang="en-US" sz="3200" dirty="0" smtClean="0">
                <a:solidFill>
                  <a:schemeClr val="tx2">
                    <a:lumMod val="75000"/>
                  </a:schemeClr>
                </a:solidFill>
              </a:rPr>
              <a:t>September 2, 2009</a:t>
            </a:r>
            <a:r>
              <a:rPr lang="en-US" sz="2400" dirty="0" smtClean="0">
                <a:solidFill>
                  <a:schemeClr val="tx2">
                    <a:lumMod val="75000"/>
                  </a:schemeClr>
                </a:solidFill>
              </a:rPr>
              <a:t/>
            </a:r>
            <a:br>
              <a:rPr lang="en-US" sz="2400" dirty="0" smtClean="0">
                <a:solidFill>
                  <a:schemeClr val="tx2">
                    <a:lumMod val="75000"/>
                  </a:schemeClr>
                </a:solidFill>
              </a:rPr>
            </a:br>
            <a:r>
              <a:rPr lang="en-US" sz="2400" dirty="0" smtClean="0">
                <a:solidFill>
                  <a:schemeClr val="tx2">
                    <a:lumMod val="75000"/>
                  </a:schemeClr>
                </a:solidFill>
              </a:rPr>
              <a:t>Today’s goals:    </a:t>
            </a:r>
            <a:br>
              <a:rPr lang="en-US" sz="2400" dirty="0" smtClean="0">
                <a:solidFill>
                  <a:schemeClr val="tx2">
                    <a:lumMod val="75000"/>
                  </a:schemeClr>
                </a:solidFill>
              </a:rPr>
            </a:br>
            <a:r>
              <a:rPr lang="en-US" sz="2400" dirty="0" smtClean="0">
                <a:solidFill>
                  <a:schemeClr val="tx2">
                    <a:lumMod val="75000"/>
                  </a:schemeClr>
                </a:solidFill>
              </a:rPr>
              <a:t>1.  Demonstrate active listening </a:t>
            </a:r>
            <a:br>
              <a:rPr lang="en-US" sz="2400" dirty="0" smtClean="0">
                <a:solidFill>
                  <a:schemeClr val="tx2">
                    <a:lumMod val="75000"/>
                  </a:schemeClr>
                </a:solidFill>
              </a:rPr>
            </a:br>
            <a:r>
              <a:rPr lang="en-US" sz="2400" dirty="0" smtClean="0">
                <a:solidFill>
                  <a:schemeClr val="tx2">
                    <a:lumMod val="75000"/>
                  </a:schemeClr>
                </a:solidFill>
              </a:rPr>
              <a:t>2.  Complete at least 1 missing assignment</a:t>
            </a:r>
          </a:p>
        </p:txBody>
      </p:sp>
      <p:sp>
        <p:nvSpPr>
          <p:cNvPr id="6147" name="Content Placeholder 2"/>
          <p:cNvSpPr>
            <a:spLocks noGrp="1"/>
          </p:cNvSpPr>
          <p:nvPr>
            <p:ph sz="quarter" idx="1"/>
          </p:nvPr>
        </p:nvSpPr>
        <p:spPr/>
        <p:txBody>
          <a:bodyPr rtlCol="0">
            <a:normAutofit fontScale="85000" lnSpcReduction="10000"/>
          </a:bodyPr>
          <a:lstStyle/>
          <a:p>
            <a:pPr marL="365760" indent="-256032" eaLnBrk="1" fontAlgn="auto" hangingPunct="1">
              <a:spcAft>
                <a:spcPts val="0"/>
              </a:spcAft>
              <a:buFont typeface="Arial" pitchFamily="34" charset="0"/>
              <a:buChar char="•"/>
              <a:defRPr/>
            </a:pPr>
            <a:endParaRPr lang="en-US" sz="2400" b="1" dirty="0" smtClean="0">
              <a:solidFill>
                <a:srgbClr val="800000"/>
              </a:solidFill>
            </a:endParaRPr>
          </a:p>
          <a:p>
            <a:pPr marL="365760" indent="-256032" eaLnBrk="1" fontAlgn="auto" hangingPunct="1">
              <a:spcAft>
                <a:spcPts val="0"/>
              </a:spcAft>
              <a:buFont typeface="Arial" pitchFamily="34" charset="0"/>
              <a:buChar char="•"/>
              <a:defRPr/>
            </a:pPr>
            <a:r>
              <a:rPr lang="en-US" sz="2400" b="1" dirty="0" smtClean="0"/>
              <a:t>D.E.T. / Warm-up</a:t>
            </a:r>
            <a:r>
              <a:rPr lang="en-US" sz="2400" b="1" dirty="0" smtClean="0">
                <a:solidFill>
                  <a:srgbClr val="800000"/>
                </a:solidFill>
              </a:rPr>
              <a:t>: </a:t>
            </a:r>
            <a:r>
              <a:rPr lang="en-US" sz="2400" i="1" dirty="0" smtClean="0">
                <a:solidFill>
                  <a:schemeClr val="tx2">
                    <a:lumMod val="75000"/>
                  </a:schemeClr>
                </a:solidFill>
              </a:rPr>
              <a:t>Write a story recounting what you did this morning up to get prepared for school, starting with the moment your eyes opened and ending when you walked out the front door. Be descriptive</a:t>
            </a:r>
          </a:p>
          <a:p>
            <a:pPr marL="365760" indent="-256032" eaLnBrk="1" fontAlgn="auto" hangingPunct="1">
              <a:spcAft>
                <a:spcPts val="0"/>
              </a:spcAft>
              <a:buFont typeface="Arial" pitchFamily="34" charset="0"/>
              <a:buChar char="•"/>
              <a:defRPr/>
            </a:pPr>
            <a:r>
              <a:rPr lang="en-US" sz="2400" b="1" dirty="0" smtClean="0"/>
              <a:t>Lecture with note taking: </a:t>
            </a:r>
            <a:r>
              <a:rPr lang="en-US" sz="2400" i="1" dirty="0" smtClean="0">
                <a:solidFill>
                  <a:schemeClr val="tx2">
                    <a:lumMod val="75000"/>
                  </a:schemeClr>
                </a:solidFill>
              </a:rPr>
              <a:t>How to be an active listener</a:t>
            </a:r>
          </a:p>
          <a:p>
            <a:pPr marL="365760" indent="-256032" eaLnBrk="1" fontAlgn="auto" hangingPunct="1">
              <a:spcAft>
                <a:spcPts val="0"/>
              </a:spcAft>
              <a:buFont typeface="Arial" pitchFamily="34" charset="0"/>
              <a:buChar char="•"/>
              <a:defRPr/>
            </a:pPr>
            <a:r>
              <a:rPr lang="en-US" sz="2400" b="1" dirty="0" smtClean="0"/>
              <a:t>Practice and Evaluate: </a:t>
            </a:r>
            <a:r>
              <a:rPr lang="en-US" sz="2400" i="1" dirty="0" smtClean="0">
                <a:solidFill>
                  <a:schemeClr val="tx2">
                    <a:lumMod val="75000"/>
                  </a:schemeClr>
                </a:solidFill>
              </a:rPr>
              <a:t>Tell the story of your morning to a partner, then evaluate their listening skills</a:t>
            </a:r>
          </a:p>
          <a:p>
            <a:pPr marL="365760" indent="-256032" eaLnBrk="1" fontAlgn="auto" hangingPunct="1">
              <a:spcAft>
                <a:spcPts val="0"/>
              </a:spcAft>
              <a:buFont typeface="Arial" pitchFamily="34" charset="0"/>
              <a:buChar char="•"/>
              <a:defRPr/>
            </a:pPr>
            <a:r>
              <a:rPr lang="en-US" sz="2400" b="1" dirty="0" smtClean="0"/>
              <a:t>Planner Popcorn</a:t>
            </a:r>
          </a:p>
          <a:p>
            <a:pPr marL="365760" indent="-256032" eaLnBrk="1" fontAlgn="auto" hangingPunct="1">
              <a:spcAft>
                <a:spcPts val="0"/>
              </a:spcAft>
              <a:buFont typeface="Arial" pitchFamily="34" charset="0"/>
              <a:buChar char="•"/>
              <a:defRPr/>
            </a:pPr>
            <a:r>
              <a:rPr lang="en-US" sz="2400" b="1" dirty="0" smtClean="0"/>
              <a:t>Set homework goal</a:t>
            </a:r>
          </a:p>
          <a:p>
            <a:pPr marL="365760" indent="-256032" eaLnBrk="1" fontAlgn="auto" hangingPunct="1">
              <a:spcAft>
                <a:spcPts val="0"/>
              </a:spcAft>
              <a:buFont typeface="Arial" pitchFamily="34" charset="0"/>
              <a:buChar char="•"/>
              <a:defRPr/>
            </a:pPr>
            <a:r>
              <a:rPr lang="en-US" sz="2400" b="1" dirty="0" smtClean="0"/>
              <a:t>Homework</a:t>
            </a:r>
          </a:p>
          <a:p>
            <a:pPr marL="365760" indent="-256032" eaLnBrk="1" fontAlgn="auto" hangingPunct="1">
              <a:spcAft>
                <a:spcPts val="0"/>
              </a:spcAft>
              <a:buFont typeface="Arial" pitchFamily="34" charset="0"/>
              <a:buChar char="•"/>
              <a:defRPr/>
            </a:pPr>
            <a:r>
              <a:rPr lang="en-US" sz="2400" b="1" dirty="0" smtClean="0"/>
              <a:t>Exit write</a:t>
            </a:r>
            <a:r>
              <a:rPr lang="en-US" sz="2400" dirty="0" smtClean="0"/>
              <a:t>:</a:t>
            </a:r>
            <a:r>
              <a:rPr lang="en-US" sz="2400" dirty="0" smtClean="0">
                <a:solidFill>
                  <a:srgbClr val="800000"/>
                </a:solidFill>
              </a:rPr>
              <a:t> </a:t>
            </a:r>
            <a:r>
              <a:rPr lang="en-US" sz="2400" i="1" dirty="0" smtClean="0">
                <a:solidFill>
                  <a:schemeClr val="tx2">
                    <a:lumMod val="75000"/>
                  </a:schemeClr>
                </a:solidFill>
              </a:rPr>
              <a:t>Name an active listening skill that comes easily to you, and one you need to work hard at</a:t>
            </a:r>
          </a:p>
          <a:p>
            <a:pPr marL="365760" indent="-256032" eaLnBrk="1" fontAlgn="auto" hangingPunct="1">
              <a:spcAft>
                <a:spcPts val="0"/>
              </a:spcAft>
              <a:buFont typeface="Arial" pitchFamily="34" charset="0"/>
              <a:buChar char="•"/>
              <a:defRPr/>
            </a:pPr>
            <a:endParaRPr lang="en-US" dirty="0" smtClean="0"/>
          </a:p>
          <a:p>
            <a:pPr marL="365760" indent="-256032" eaLnBrk="1" fontAlgn="auto" hangingPunct="1">
              <a:spcAft>
                <a:spcPts val="0"/>
              </a:spcAft>
              <a:buFont typeface="Arial" pitchFamily="34" charset="0"/>
              <a:buChar char="•"/>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eaLnBrk="1" fontAlgn="auto" hangingPunct="1">
              <a:spcAft>
                <a:spcPts val="0"/>
              </a:spcAft>
              <a:defRPr/>
            </a:pPr>
            <a:r>
              <a:rPr lang="en-US" dirty="0" smtClean="0">
                <a:solidFill>
                  <a:srgbClr val="800000"/>
                </a:solidFill>
                <a:latin typeface="Impact" pitchFamily="-65" charset="0"/>
              </a:rPr>
              <a:t>Measuring Outcomes</a:t>
            </a:r>
          </a:p>
        </p:txBody>
      </p:sp>
      <p:sp>
        <p:nvSpPr>
          <p:cNvPr id="37890" name="Content Placeholder 2"/>
          <p:cNvSpPr>
            <a:spLocks noGrp="1"/>
          </p:cNvSpPr>
          <p:nvPr>
            <p:ph sz="quarter" idx="1"/>
          </p:nvPr>
        </p:nvSpPr>
        <p:spPr>
          <a:xfrm>
            <a:off x="457200" y="914400"/>
            <a:ext cx="8229600" cy="5092700"/>
          </a:xfrm>
        </p:spPr>
        <p:txBody>
          <a:bodyPr>
            <a:normAutofit/>
          </a:bodyPr>
          <a:lstStyle/>
          <a:p>
            <a:pPr eaLnBrk="1" hangingPunct="1"/>
            <a:r>
              <a:rPr lang="en-US" dirty="0" smtClean="0"/>
              <a:t>Gauging climate through student behavior</a:t>
            </a:r>
          </a:p>
          <a:p>
            <a:pPr lvl="1" eaLnBrk="1" hangingPunct="1"/>
            <a:r>
              <a:rPr lang="en-US" dirty="0" smtClean="0"/>
              <a:t>Office referrals</a:t>
            </a:r>
          </a:p>
          <a:p>
            <a:pPr lvl="1" eaLnBrk="1" hangingPunct="1"/>
            <a:r>
              <a:rPr lang="en-US" dirty="0" smtClean="0"/>
              <a:t>Classroom discipline (teacher detention, hallway conferences, etc.)</a:t>
            </a:r>
          </a:p>
          <a:p>
            <a:pPr eaLnBrk="1" hangingPunct="1"/>
            <a:r>
              <a:rPr lang="en-US" dirty="0" smtClean="0"/>
              <a:t>Pre and post surveys completed by students</a:t>
            </a:r>
          </a:p>
          <a:p>
            <a:pPr eaLnBrk="1" hangingPunct="1"/>
            <a:r>
              <a:rPr lang="en-US" dirty="0" smtClean="0"/>
              <a:t>HS-BEP grades</a:t>
            </a:r>
          </a:p>
          <a:p>
            <a:pPr eaLnBrk="1" hangingPunct="1"/>
            <a:r>
              <a:rPr lang="en-US" dirty="0" smtClean="0"/>
              <a:t>Content area grades</a:t>
            </a:r>
          </a:p>
          <a:p>
            <a:pPr eaLnBrk="1" hangingPunct="1"/>
            <a:r>
              <a:rPr lang="en-US" dirty="0" smtClean="0"/>
              <a:t>Attendance </a:t>
            </a:r>
          </a:p>
          <a:p>
            <a:pPr eaLnBrk="1" hangingPunct="1"/>
            <a:r>
              <a:rPr lang="en-US" dirty="0" smtClean="0"/>
              <a:t>Teacher feedback</a:t>
            </a:r>
          </a:p>
          <a:p>
            <a:pPr lvl="1" eaLnBrk="1" hangingPunct="1"/>
            <a:r>
              <a:rPr lang="en-US" dirty="0" smtClean="0"/>
              <a:t>Surveys (Survey Monkey)</a:t>
            </a:r>
          </a:p>
          <a:p>
            <a:pPr lvl="1" eaLnBrk="1" hangingPunct="1"/>
            <a:r>
              <a:rPr lang="en-US" dirty="0" smtClean="0"/>
              <a:t>“Check-in” emails</a:t>
            </a:r>
          </a:p>
          <a:p>
            <a:pPr eaLnBrk="1" hangingPunct="1"/>
            <a:r>
              <a:rPr lang="en-US" dirty="0" smtClean="0"/>
              <a:t>SWIS and CICO data</a:t>
            </a:r>
          </a:p>
          <a:p>
            <a:pPr eaLnBrk="1" hangingPunct="1"/>
            <a:endParaRPr lang="en-US" dirty="0" smtClean="0"/>
          </a:p>
        </p:txBody>
      </p:sp>
      <p:pic>
        <p:nvPicPr>
          <p:cNvPr id="37892" name="Picture 2"/>
          <p:cNvPicPr>
            <a:picLocks noChangeAspect="1" noChangeArrowheads="1"/>
          </p:cNvPicPr>
          <p:nvPr/>
        </p:nvPicPr>
        <p:blipFill>
          <a:blip r:embed="rId2" cstate="print"/>
          <a:srcRect/>
          <a:stretch>
            <a:fillRect/>
          </a:stretch>
        </p:blipFill>
        <p:spPr bwMode="auto">
          <a:xfrm>
            <a:off x="5359400" y="3962400"/>
            <a:ext cx="3327400" cy="24955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Drop Out Costs	</a:t>
            </a:r>
            <a:endParaRPr lang="en-US" dirty="0"/>
          </a:p>
        </p:txBody>
      </p:sp>
      <p:sp>
        <p:nvSpPr>
          <p:cNvPr id="3" name="Content Placeholder 2"/>
          <p:cNvSpPr>
            <a:spLocks noGrp="1"/>
          </p:cNvSpPr>
          <p:nvPr>
            <p:ph sz="quarter" idx="1"/>
          </p:nvPr>
        </p:nvSpPr>
        <p:spPr>
          <a:xfrm>
            <a:off x="457200" y="1447800"/>
            <a:ext cx="8229600" cy="5105400"/>
          </a:xfrm>
        </p:spPr>
        <p:txBody>
          <a:bodyPr>
            <a:normAutofit/>
          </a:bodyPr>
          <a:lstStyle/>
          <a:p>
            <a:r>
              <a:rPr lang="en-US" dirty="0" smtClean="0"/>
              <a:t>$10,000 less in average yearly income for students who drop out of school </a:t>
            </a:r>
            <a:r>
              <a:rPr lang="en-US" sz="2600" dirty="0" smtClean="0"/>
              <a:t>(</a:t>
            </a:r>
            <a:r>
              <a:rPr lang="en-US" sz="2600" dirty="0" err="1" smtClean="0"/>
              <a:t>HHS</a:t>
            </a:r>
            <a:r>
              <a:rPr lang="en-US" sz="2600" dirty="0" smtClean="0"/>
              <a:t>, 2006). </a:t>
            </a:r>
          </a:p>
          <a:p>
            <a:pPr>
              <a:buNone/>
            </a:pPr>
            <a:endParaRPr lang="en-US" dirty="0" smtClean="0"/>
          </a:p>
          <a:p>
            <a:r>
              <a:rPr lang="en-US" dirty="0" smtClean="0"/>
              <a:t>Each student who drops out costs the federal government $260,000 over course of lifetime </a:t>
            </a:r>
            <a:r>
              <a:rPr lang="en-US" sz="2400" dirty="0" smtClean="0"/>
              <a:t>(Rouse, 2005</a:t>
            </a:r>
            <a:r>
              <a:rPr lang="en-US" sz="2000" dirty="0" smtClean="0"/>
              <a:t>).</a:t>
            </a:r>
          </a:p>
          <a:p>
            <a:pPr>
              <a:buNone/>
            </a:pPr>
            <a:endParaRPr lang="en-US" sz="2000" dirty="0" smtClean="0"/>
          </a:p>
          <a:p>
            <a:r>
              <a:rPr lang="en-US" dirty="0" smtClean="0"/>
              <a:t>A 5% increase in graduation rates of male students alone would equate to savings of $8 billion in crime related costs </a:t>
            </a:r>
            <a:r>
              <a:rPr lang="en-US" sz="2400" dirty="0" smtClean="0"/>
              <a:t>(Alliance for Excellent Education, 2006).</a:t>
            </a:r>
            <a:r>
              <a:rPr lang="en-US" sz="2200" dirty="0" smtClean="0"/>
              <a:t>  </a:t>
            </a:r>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8438"/>
            <a:ext cx="8382000" cy="944562"/>
          </a:xfrm>
        </p:spPr>
        <p:txBody>
          <a:bodyPr/>
          <a:lstStyle/>
          <a:p>
            <a:pPr eaLnBrk="1" fontAlgn="auto" hangingPunct="1">
              <a:spcAft>
                <a:spcPts val="0"/>
              </a:spcAft>
              <a:defRPr/>
            </a:pPr>
            <a:r>
              <a:rPr lang="en-US" dirty="0" smtClean="0">
                <a:solidFill>
                  <a:srgbClr val="23263C"/>
                </a:solidFill>
                <a:latin typeface="Impact" pitchFamily="-65" charset="0"/>
              </a:rPr>
              <a:t>Key Components</a:t>
            </a:r>
          </a:p>
        </p:txBody>
      </p:sp>
      <p:sp>
        <p:nvSpPr>
          <p:cNvPr id="38914" name="Content Placeholder 2"/>
          <p:cNvSpPr>
            <a:spLocks noGrp="1"/>
          </p:cNvSpPr>
          <p:nvPr>
            <p:ph sz="quarter" idx="1"/>
          </p:nvPr>
        </p:nvSpPr>
        <p:spPr>
          <a:xfrm>
            <a:off x="152400" y="1143000"/>
            <a:ext cx="8229600" cy="5410200"/>
          </a:xfrm>
        </p:spPr>
        <p:txBody>
          <a:bodyPr>
            <a:normAutofit/>
          </a:bodyPr>
          <a:lstStyle/>
          <a:p>
            <a:pPr eaLnBrk="1" hangingPunct="1">
              <a:buFont typeface="Arial" charset="0"/>
              <a:buChar char="•"/>
            </a:pPr>
            <a:r>
              <a:rPr lang="en-US" dirty="0" smtClean="0"/>
              <a:t>Alignment with Small Learning Communities </a:t>
            </a:r>
          </a:p>
          <a:p>
            <a:pPr lvl="1">
              <a:buFont typeface="Arial" charset="0"/>
              <a:buChar char="•"/>
            </a:pPr>
            <a:r>
              <a:rPr lang="en-US" dirty="0" smtClean="0"/>
              <a:t>Communication with 9-10 Teachers</a:t>
            </a:r>
          </a:p>
          <a:p>
            <a:pPr lvl="1">
              <a:buFont typeface="Arial" charset="0"/>
              <a:buChar char="•"/>
            </a:pPr>
            <a:r>
              <a:rPr lang="en-US" dirty="0" smtClean="0"/>
              <a:t>Staff knowledgeable about HS-BEP class</a:t>
            </a:r>
          </a:p>
          <a:p>
            <a:pPr eaLnBrk="1" hangingPunct="1">
              <a:buFont typeface="Arial" charset="0"/>
              <a:buChar char="•"/>
            </a:pPr>
            <a:r>
              <a:rPr lang="en-US" dirty="0" smtClean="0"/>
              <a:t>Strong Universal PBIS system </a:t>
            </a:r>
          </a:p>
          <a:p>
            <a:pPr eaLnBrk="1" hangingPunct="1">
              <a:buFont typeface="Arial" charset="0"/>
              <a:buChar char="•"/>
            </a:pPr>
            <a:r>
              <a:rPr lang="en-US" dirty="0" smtClean="0"/>
              <a:t>Tiered supports </a:t>
            </a:r>
          </a:p>
          <a:p>
            <a:pPr eaLnBrk="1" hangingPunct="1">
              <a:buFont typeface="Arial" charset="0"/>
              <a:buChar char="•"/>
            </a:pPr>
            <a:r>
              <a:rPr lang="en-US" dirty="0" smtClean="0"/>
              <a:t>Administrative team support </a:t>
            </a:r>
          </a:p>
          <a:p>
            <a:pPr eaLnBrk="1" hangingPunct="1">
              <a:buFont typeface="Arial" charset="0"/>
              <a:buChar char="•"/>
            </a:pPr>
            <a:r>
              <a:rPr lang="en-US" dirty="0" smtClean="0"/>
              <a:t>Data for decision making</a:t>
            </a:r>
          </a:p>
          <a:p>
            <a:pPr eaLnBrk="1" hangingPunct="1">
              <a:buFont typeface="Arial" charset="0"/>
              <a:buChar char="•"/>
            </a:pPr>
            <a:r>
              <a:rPr lang="en-US" dirty="0" smtClean="0"/>
              <a:t>Collaboration with other schools / programs</a:t>
            </a:r>
          </a:p>
          <a:p>
            <a:pPr>
              <a:buFont typeface="Arial" charset="0"/>
              <a:buChar char="•"/>
            </a:pPr>
            <a:r>
              <a:rPr lang="en-US" dirty="0" smtClean="0"/>
              <a:t>On site Professional Development</a:t>
            </a:r>
          </a:p>
          <a:p>
            <a:pPr lvl="1">
              <a:buFont typeface="Arial" charset="0"/>
              <a:buChar char="•"/>
            </a:pPr>
            <a:r>
              <a:rPr lang="en-US" dirty="0" smtClean="0"/>
              <a:t>HS-BEP staff </a:t>
            </a:r>
          </a:p>
          <a:p>
            <a:pPr lvl="1">
              <a:buFont typeface="Arial" charset="0"/>
              <a:buChar char="•"/>
            </a:pPr>
            <a:r>
              <a:rPr lang="en-US" dirty="0" smtClean="0"/>
              <a:t>Content area staff</a:t>
            </a: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Content Placeholder 9" descr="cico01.pdf"/>
          <p:cNvPicPr>
            <a:picLocks noGrp="1" noChangeAspect="1"/>
          </p:cNvPicPr>
          <p:nvPr>
            <p:ph sz="quarter" idx="1"/>
          </p:nvPr>
        </p:nvPicPr>
        <p:blipFill>
          <a:blip r:embed="rId3" cstate="print"/>
          <a:srcRect/>
          <a:stretch>
            <a:fillRect/>
          </a:stretch>
        </p:blipFill>
        <p:spPr>
          <a:xfrm>
            <a:off x="0" y="0"/>
            <a:ext cx="8875713" cy="6858000"/>
          </a:xfrm>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Data from ‘08-’09 School Year</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rot="16200000">
            <a:off x="-3771900" y="2705100"/>
            <a:ext cx="8382000" cy="838200"/>
          </a:xfrm>
        </p:spPr>
        <p:txBody>
          <a:bodyPr/>
          <a:lstStyle/>
          <a:p>
            <a:pPr eaLnBrk="1" fontAlgn="auto" hangingPunct="1">
              <a:spcAft>
                <a:spcPts val="0"/>
              </a:spcAft>
              <a:defRPr/>
            </a:pPr>
            <a:r>
              <a:rPr lang="en-US" sz="2000" dirty="0" smtClean="0"/>
              <a:t>Academic Engagement Data, Participants </a:t>
            </a:r>
          </a:p>
        </p:txBody>
      </p:sp>
      <p:pic>
        <p:nvPicPr>
          <p:cNvPr id="46082" name="Content Placeholder 3"/>
          <p:cNvPicPr>
            <a:picLocks noGrp="1" noChangeAspect="1" noChangeArrowheads="1"/>
          </p:cNvPicPr>
          <p:nvPr>
            <p:ph sz="quarter" idx="1"/>
          </p:nvPr>
        </p:nvPicPr>
        <p:blipFill>
          <a:blip r:embed="rId3" cstate="print"/>
          <a:srcRect/>
          <a:stretch>
            <a:fillRect/>
          </a:stretch>
        </p:blipFill>
        <p:spPr>
          <a:xfrm>
            <a:off x="1676400" y="0"/>
            <a:ext cx="5791200" cy="6867525"/>
          </a:xfrm>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a:xfrm rot="16200000">
            <a:off x="-3238500" y="2552700"/>
            <a:ext cx="8229600" cy="1143000"/>
          </a:xfrm>
        </p:spPr>
        <p:txBody>
          <a:bodyPr/>
          <a:lstStyle/>
          <a:p>
            <a:pPr eaLnBrk="1" fontAlgn="auto" hangingPunct="1">
              <a:spcAft>
                <a:spcPts val="0"/>
              </a:spcAft>
              <a:defRPr/>
            </a:pPr>
            <a:r>
              <a:rPr lang="en-US" sz="2000" dirty="0" smtClean="0"/>
              <a:t>Ac</a:t>
            </a:r>
            <a:r>
              <a:rPr lang="en-US" sz="2400" dirty="0" smtClean="0"/>
              <a:t>ademic Engagement </a:t>
            </a:r>
            <a:r>
              <a:rPr lang="en-US" sz="2000" dirty="0" smtClean="0"/>
              <a:t>Data</a:t>
            </a:r>
            <a:r>
              <a:rPr lang="en-US" sz="2400" dirty="0" smtClean="0"/>
              <a:t>, </a:t>
            </a:r>
            <a:r>
              <a:rPr lang="en-US" sz="2000" dirty="0" smtClean="0"/>
              <a:t>Composites</a:t>
            </a:r>
            <a:endParaRPr lang="en-US" sz="3200" dirty="0" smtClean="0"/>
          </a:p>
        </p:txBody>
      </p:sp>
      <p:pic>
        <p:nvPicPr>
          <p:cNvPr id="47106" name="Content Placeholder 3"/>
          <p:cNvPicPr>
            <a:picLocks noGrp="1" noChangeAspect="1" noChangeArrowheads="1"/>
          </p:cNvPicPr>
          <p:nvPr>
            <p:ph sz="quarter" idx="1"/>
          </p:nvPr>
        </p:nvPicPr>
        <p:blipFill>
          <a:blip r:embed="rId2" cstate="print"/>
          <a:srcRect/>
          <a:stretch>
            <a:fillRect/>
          </a:stretch>
        </p:blipFill>
        <p:spPr>
          <a:xfrm>
            <a:off x="1905000" y="0"/>
            <a:ext cx="5638800" cy="6858000"/>
          </a:xfrm>
        </p:spPr>
      </p:pic>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
          <p:cNvPicPr>
            <a:picLocks noGrp="1" noChangeAspect="1" noChangeArrowheads="1"/>
          </p:cNvPicPr>
          <p:nvPr>
            <p:ph sz="quarter" idx="1"/>
          </p:nvPr>
        </p:nvPicPr>
        <p:blipFill>
          <a:blip r:embed="rId3" cstate="print"/>
          <a:srcRect/>
          <a:stretch>
            <a:fillRect/>
          </a:stretch>
        </p:blipFill>
        <p:spPr>
          <a:xfrm>
            <a:off x="990600" y="203200"/>
            <a:ext cx="7119938" cy="6502400"/>
          </a:xfrm>
          <a:noFill/>
        </p:spPr>
      </p:pic>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Activity: Continuum Audit</a:t>
            </a:r>
            <a:endParaRPr lang="en-US" dirty="0"/>
          </a:p>
        </p:txBody>
      </p:sp>
      <p:sp>
        <p:nvSpPr>
          <p:cNvPr id="3" name="Content Placeholder 2"/>
          <p:cNvSpPr>
            <a:spLocks noGrp="1"/>
          </p:cNvSpPr>
          <p:nvPr>
            <p:ph sz="quarter" idx="1"/>
          </p:nvPr>
        </p:nvSpPr>
        <p:spPr/>
        <p:txBody>
          <a:bodyPr>
            <a:normAutofit/>
          </a:bodyPr>
          <a:lstStyle/>
          <a:p>
            <a:r>
              <a:rPr lang="en-US" dirty="0" smtClean="0"/>
              <a:t>Identify the current supports available with your school for students with at-risk behaviors:</a:t>
            </a:r>
          </a:p>
          <a:p>
            <a:pPr lvl="1"/>
            <a:r>
              <a:rPr lang="en-US" dirty="0" smtClean="0"/>
              <a:t>Advisory</a:t>
            </a:r>
          </a:p>
          <a:p>
            <a:pPr lvl="1"/>
            <a:r>
              <a:rPr lang="en-US" dirty="0" smtClean="0"/>
              <a:t>Freshman Seminar</a:t>
            </a:r>
          </a:p>
          <a:p>
            <a:pPr lvl="1"/>
            <a:r>
              <a:rPr lang="en-US" dirty="0" smtClean="0"/>
              <a:t>Reading / math supports</a:t>
            </a:r>
          </a:p>
          <a:p>
            <a:r>
              <a:rPr lang="en-US" dirty="0" smtClean="0"/>
              <a:t>Can you clearly identify the continuum?</a:t>
            </a:r>
          </a:p>
          <a:p>
            <a:r>
              <a:rPr lang="en-US" dirty="0" smtClean="0"/>
              <a:t>Do all students have access?</a:t>
            </a:r>
          </a:p>
          <a:p>
            <a:r>
              <a:rPr lang="en-US" dirty="0" smtClean="0"/>
              <a:t>What conversation, questions, concerns can you take back to your team? </a:t>
            </a:r>
          </a:p>
          <a:p>
            <a:r>
              <a:rPr lang="en-US" dirty="0" smtClean="0"/>
              <a:t>Be prepared to share.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
          </p:nvPr>
        </p:nvSpPr>
        <p:spPr/>
        <p:txBody>
          <a:bodyPr>
            <a:normAutofit/>
          </a:bodyPr>
          <a:lstStyle/>
          <a:p>
            <a:r>
              <a:rPr lang="en-US" dirty="0" smtClean="0"/>
              <a:t>Thank you for coming to Chicago to take part in the Leadership Forum.</a:t>
            </a:r>
          </a:p>
          <a:p>
            <a:r>
              <a:rPr lang="en-US" dirty="0" smtClean="0"/>
              <a:t>Thank you for participating in our session!</a:t>
            </a:r>
          </a:p>
          <a:p>
            <a:endParaRPr lang="en-US" dirty="0" smtClean="0"/>
          </a:p>
          <a:p>
            <a:pPr>
              <a:buNone/>
            </a:pPr>
            <a:r>
              <a:rPr lang="en-US" dirty="0" smtClean="0"/>
              <a:t>Jessica Swain-Bradway</a:t>
            </a:r>
          </a:p>
          <a:p>
            <a:pPr>
              <a:buNone/>
            </a:pPr>
            <a:r>
              <a:rPr lang="en-US" dirty="0" smtClean="0">
                <a:hlinkClick r:id="rId2"/>
              </a:rPr>
              <a:t>jswainbr@uoregon.edu</a:t>
            </a:r>
            <a:endParaRPr lang="en-US" dirty="0" smtClean="0"/>
          </a:p>
          <a:p>
            <a:pPr>
              <a:buNone/>
            </a:pPr>
            <a:r>
              <a:rPr lang="en-US" dirty="0" smtClean="0"/>
              <a:t>Elizabeth Mitchell</a:t>
            </a:r>
          </a:p>
          <a:p>
            <a:pPr>
              <a:buNone/>
            </a:pPr>
            <a:r>
              <a:rPr lang="en-US" dirty="0" smtClean="0">
                <a:hlinkClick r:id="rId3"/>
              </a:rPr>
              <a:t>emitch@springfield.k12.il.us</a:t>
            </a:r>
            <a:r>
              <a:rPr lang="en-US" dirty="0" smtClean="0"/>
              <a:t> </a:t>
            </a:r>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ea typeface="ＭＳ Ｐゴシック" pitchFamily="-112" charset="-128"/>
              </a:rPr>
              <a:t>Contact information</a:t>
            </a:r>
          </a:p>
        </p:txBody>
      </p:sp>
      <p:sp>
        <p:nvSpPr>
          <p:cNvPr id="51203" name="Content Placeholder 2"/>
          <p:cNvSpPr>
            <a:spLocks noGrp="1"/>
          </p:cNvSpPr>
          <p:nvPr>
            <p:ph sz="quarter" idx="1"/>
          </p:nvPr>
        </p:nvSpPr>
        <p:spPr/>
        <p:txBody>
          <a:bodyPr/>
          <a:lstStyle/>
          <a:p>
            <a:pPr eaLnBrk="1" hangingPunct="1">
              <a:lnSpc>
                <a:spcPct val="90000"/>
              </a:lnSpc>
              <a:buFontTx/>
              <a:buNone/>
            </a:pPr>
            <a:r>
              <a:rPr lang="en-US" smtClean="0">
                <a:ea typeface="ＭＳ Ｐゴシック" pitchFamily="-112" charset="-128"/>
              </a:rPr>
              <a:t>Elizabeth Mitchell</a:t>
            </a:r>
          </a:p>
          <a:p>
            <a:pPr eaLnBrk="1" hangingPunct="1">
              <a:lnSpc>
                <a:spcPct val="90000"/>
              </a:lnSpc>
              <a:buFont typeface="Arial" charset="0"/>
              <a:buNone/>
            </a:pPr>
            <a:r>
              <a:rPr lang="en-US" smtClean="0">
                <a:ea typeface="ＭＳ Ｐゴシック" pitchFamily="-112" charset="-128"/>
                <a:hlinkClick r:id="rId2"/>
              </a:rPr>
              <a:t>emitch@springfield.k12.il.us</a:t>
            </a:r>
            <a:endParaRPr lang="en-US" smtClean="0">
              <a:ea typeface="ＭＳ Ｐゴシック" pitchFamily="-112" charset="-128"/>
            </a:endParaRPr>
          </a:p>
          <a:p>
            <a:pPr eaLnBrk="1" hangingPunct="1">
              <a:lnSpc>
                <a:spcPct val="90000"/>
              </a:lnSpc>
              <a:buFontTx/>
              <a:buNone/>
            </a:pPr>
            <a:endParaRPr lang="en-US" smtClean="0">
              <a:ea typeface="ＭＳ Ｐゴシック" pitchFamily="-112" charset="-128"/>
            </a:endParaRPr>
          </a:p>
          <a:p>
            <a:pPr eaLnBrk="1" hangingPunct="1">
              <a:lnSpc>
                <a:spcPct val="90000"/>
              </a:lnSpc>
              <a:buFontTx/>
              <a:buNone/>
            </a:pPr>
            <a:r>
              <a:rPr lang="en-US" smtClean="0">
                <a:ea typeface="ＭＳ Ｐゴシック" pitchFamily="-112" charset="-128"/>
              </a:rPr>
              <a:t>Springfield High School</a:t>
            </a:r>
          </a:p>
          <a:p>
            <a:pPr eaLnBrk="1" hangingPunct="1">
              <a:lnSpc>
                <a:spcPct val="90000"/>
              </a:lnSpc>
              <a:buFontTx/>
              <a:buNone/>
            </a:pPr>
            <a:r>
              <a:rPr lang="en-US" smtClean="0">
                <a:ea typeface="ＭＳ Ｐゴシック" pitchFamily="-112" charset="-128"/>
              </a:rPr>
              <a:t>101 S. Lewis</a:t>
            </a:r>
          </a:p>
          <a:p>
            <a:pPr eaLnBrk="1" hangingPunct="1">
              <a:lnSpc>
                <a:spcPct val="90000"/>
              </a:lnSpc>
              <a:buFontTx/>
              <a:buNone/>
            </a:pPr>
            <a:r>
              <a:rPr lang="en-US" smtClean="0">
                <a:ea typeface="ＭＳ Ｐゴシック" pitchFamily="-112" charset="-128"/>
              </a:rPr>
              <a:t>Springfield, Illinois 62704</a:t>
            </a:r>
          </a:p>
          <a:p>
            <a:pPr eaLnBrk="1" hangingPunct="1">
              <a:lnSpc>
                <a:spcPct val="90000"/>
              </a:lnSpc>
              <a:buFontTx/>
              <a:buNone/>
            </a:pPr>
            <a:endParaRPr lang="en-US" smtClean="0">
              <a:ea typeface="ＭＳ Ｐゴシック" pitchFamily="-112" charset="-128"/>
            </a:endParaRPr>
          </a:p>
          <a:p>
            <a:pPr eaLnBrk="1" hangingPunct="1">
              <a:lnSpc>
                <a:spcPct val="90000"/>
              </a:lnSpc>
              <a:buFontTx/>
              <a:buNone/>
            </a:pPr>
            <a:r>
              <a:rPr lang="en-US" smtClean="0">
                <a:ea typeface="ＭＳ Ｐゴシック" pitchFamily="-112" charset="-128"/>
              </a:rPr>
              <a:t>Springfield Public Schools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What Problem Behavior Costs</a:t>
            </a:r>
            <a:endParaRPr lang="en-US" dirty="0"/>
          </a:p>
        </p:txBody>
      </p:sp>
      <p:sp>
        <p:nvSpPr>
          <p:cNvPr id="2" name="Content Placeholder 1"/>
          <p:cNvSpPr>
            <a:spLocks noGrp="1"/>
          </p:cNvSpPr>
          <p:nvPr>
            <p:ph sz="quarter" idx="1"/>
          </p:nvPr>
        </p:nvSpPr>
        <p:spPr/>
        <p:txBody>
          <a:bodyPr>
            <a:normAutofit/>
          </a:bodyPr>
          <a:lstStyle/>
          <a:p>
            <a:r>
              <a:rPr lang="en-US" dirty="0" smtClean="0"/>
              <a:t>35% of teachers indicate student misbehavior interferes with teaching </a:t>
            </a:r>
            <a:r>
              <a:rPr lang="en-US" sz="2200" dirty="0" smtClean="0"/>
              <a:t>(</a:t>
            </a:r>
            <a:r>
              <a:rPr lang="en-US" sz="2200" dirty="0" err="1" smtClean="0"/>
              <a:t>NCES</a:t>
            </a:r>
            <a:r>
              <a:rPr lang="en-US" sz="2200" dirty="0" smtClean="0"/>
              <a:t>, 2004</a:t>
            </a:r>
            <a:r>
              <a:rPr lang="en-US" sz="2400" dirty="0" smtClean="0"/>
              <a:t>). </a:t>
            </a:r>
            <a:endParaRPr lang="en-US" sz="2800" dirty="0" smtClean="0"/>
          </a:p>
          <a:p>
            <a:endParaRPr lang="en-US" dirty="0" smtClean="0"/>
          </a:p>
          <a:p>
            <a:r>
              <a:rPr lang="en-US" dirty="0" smtClean="0"/>
              <a:t>Average “lost” instructional time per </a:t>
            </a:r>
            <a:r>
              <a:rPr lang="en-US" dirty="0" err="1" smtClean="0"/>
              <a:t>ODR</a:t>
            </a:r>
            <a:r>
              <a:rPr lang="en-US" dirty="0" smtClean="0"/>
              <a:t>:</a:t>
            </a:r>
          </a:p>
          <a:p>
            <a:pPr lvl="1"/>
            <a:r>
              <a:rPr lang="en-US" dirty="0" smtClean="0"/>
              <a:t>Student- 20 minutes </a:t>
            </a:r>
          </a:p>
          <a:p>
            <a:pPr lvl="1"/>
            <a:r>
              <a:rPr lang="en-US" dirty="0" smtClean="0"/>
              <a:t>Administrators – 10-45 minutes </a:t>
            </a:r>
            <a:r>
              <a:rPr lang="en-US" sz="2000" dirty="0" smtClean="0"/>
              <a:t>(Scott &amp; Barrett, 2004)</a:t>
            </a:r>
          </a:p>
          <a:p>
            <a:pPr lvl="1">
              <a:buNone/>
            </a:pPr>
            <a:r>
              <a:rPr lang="en-US" sz="2000" dirty="0" smtClean="0"/>
              <a:t> </a:t>
            </a:r>
            <a:endParaRPr lang="en-US" dirty="0" smtClean="0"/>
          </a:p>
          <a:p>
            <a:r>
              <a:rPr lang="en-US" dirty="0" smtClean="0"/>
              <a:t>Students with problem behaviors more likely to drop out than peers </a:t>
            </a:r>
            <a:r>
              <a:rPr lang="en-US" sz="2000" dirty="0" smtClean="0"/>
              <a:t>(Jerald, 2006; McKinney, 1989; Morrison, Anthony, </a:t>
            </a:r>
            <a:r>
              <a:rPr lang="en-US" sz="2000" dirty="0" err="1" smtClean="0"/>
              <a:t>Storino</a:t>
            </a:r>
            <a:r>
              <a:rPr lang="en-US" sz="2000" dirty="0" smtClean="0"/>
              <a:t>, &amp; Dillon, 2001)</a:t>
            </a:r>
          </a:p>
          <a:p>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Problem Behavior costs </a:t>
            </a:r>
            <a:endParaRPr lang="en-US" dirty="0"/>
          </a:p>
        </p:txBody>
      </p:sp>
      <p:sp>
        <p:nvSpPr>
          <p:cNvPr id="3" name="Content Placeholder 2"/>
          <p:cNvSpPr>
            <a:spLocks noGrp="1"/>
          </p:cNvSpPr>
          <p:nvPr>
            <p:ph sz="quarter" idx="1"/>
          </p:nvPr>
        </p:nvSpPr>
        <p:spPr>
          <a:xfrm>
            <a:off x="457200" y="1600200"/>
            <a:ext cx="8229600" cy="4800600"/>
          </a:xfrm>
        </p:spPr>
        <p:txBody>
          <a:bodyPr>
            <a:normAutofit/>
          </a:bodyPr>
          <a:lstStyle/>
          <a:p>
            <a:r>
              <a:rPr lang="en-US" dirty="0" smtClean="0"/>
              <a:t>Average “lost” instructional time per ODR:</a:t>
            </a:r>
          </a:p>
          <a:p>
            <a:pPr lvl="1"/>
            <a:r>
              <a:rPr lang="en-US" dirty="0" smtClean="0"/>
              <a:t>Student- 20 minutes </a:t>
            </a:r>
          </a:p>
          <a:p>
            <a:pPr lvl="1"/>
            <a:r>
              <a:rPr lang="en-US" dirty="0" smtClean="0"/>
              <a:t>Administrators – 10-45 minutes </a:t>
            </a:r>
            <a:r>
              <a:rPr lang="en-US" sz="2000" dirty="0" smtClean="0"/>
              <a:t>(Scott &amp; Barrett, 2004)</a:t>
            </a:r>
          </a:p>
          <a:p>
            <a:r>
              <a:rPr lang="en-US" dirty="0" smtClean="0"/>
              <a:t>Spaulding et al </a:t>
            </a:r>
            <a:r>
              <a:rPr lang="en-US" sz="2000" dirty="0" smtClean="0"/>
              <a:t>(2009).</a:t>
            </a:r>
          </a:p>
          <a:p>
            <a:pPr lvl="1"/>
            <a:r>
              <a:rPr lang="en-US" dirty="0" smtClean="0"/>
              <a:t>N = 1,500 schools</a:t>
            </a:r>
          </a:p>
          <a:p>
            <a:pPr lvl="1"/>
            <a:r>
              <a:rPr lang="en-US" dirty="0" smtClean="0"/>
              <a:t>1.3 ODRs per day per 100 students, high school</a:t>
            </a:r>
          </a:p>
          <a:p>
            <a:pPr lvl="1"/>
            <a:r>
              <a:rPr lang="en-US" dirty="0" smtClean="0"/>
              <a:t>+ 3,000 ODRs in school year</a:t>
            </a:r>
          </a:p>
          <a:p>
            <a:r>
              <a:rPr lang="en-US" dirty="0" smtClean="0"/>
              <a:t>Lost instruction time for students:</a:t>
            </a:r>
          </a:p>
          <a:p>
            <a:pPr lvl="1"/>
            <a:r>
              <a:rPr lang="en-US" dirty="0" smtClean="0"/>
              <a:t>1,000 hours for the year</a:t>
            </a:r>
          </a:p>
          <a:p>
            <a:pPr lvl="1"/>
            <a:r>
              <a:rPr lang="en-US" dirty="0" smtClean="0"/>
              <a:t>5.8 in class hours (7 classes)</a:t>
            </a:r>
          </a:p>
          <a:p>
            <a:pPr lvl="1"/>
            <a:r>
              <a:rPr lang="en-US" dirty="0" smtClean="0"/>
              <a:t>3,000 office referrals = 172.4 missed schools days </a:t>
            </a:r>
          </a:p>
          <a:p>
            <a:pPr lvl="1"/>
            <a:r>
              <a:rPr lang="en-US" dirty="0" smtClean="0"/>
              <a:t>2,000 office referrals = 114.9 missed school days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UO2">
      <a:dk1>
        <a:sysClr val="windowText" lastClr="000000"/>
      </a:dk1>
      <a:lt1>
        <a:sysClr val="window" lastClr="FFFFFF"/>
      </a:lt1>
      <a:dk2>
        <a:srgbClr val="3F6C19"/>
      </a:dk2>
      <a:lt2>
        <a:srgbClr val="FFFF99"/>
      </a:lt2>
      <a:accent1>
        <a:srgbClr val="7FD13B"/>
      </a:accent1>
      <a:accent2>
        <a:srgbClr val="3F6C19"/>
      </a:accent2>
      <a:accent3>
        <a:srgbClr val="FFFF00"/>
      </a:accent3>
      <a:accent4>
        <a:srgbClr val="33CC33"/>
      </a:accent4>
      <a:accent5>
        <a:srgbClr val="5EA226"/>
      </a:accent5>
      <a:accent6>
        <a:srgbClr val="1AB39F"/>
      </a:accent6>
      <a:hlink>
        <a:srgbClr val="3F6C19"/>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469</TotalTime>
  <Words>3821</Words>
  <Application>Microsoft Macintosh PowerPoint</Application>
  <PresentationFormat>On-screen Show (4:3)</PresentationFormat>
  <Paragraphs>640</Paragraphs>
  <Slides>78</Slides>
  <Notes>36</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Oriel</vt:lpstr>
      <vt:lpstr>Secondary Level Interventions at High School: Walking the Continuum</vt:lpstr>
      <vt:lpstr>Agenda</vt:lpstr>
      <vt:lpstr>Objectives </vt:lpstr>
      <vt:lpstr>Entry Task</vt:lpstr>
      <vt:lpstr>True or False?  </vt:lpstr>
      <vt:lpstr>Drop Out </vt:lpstr>
      <vt:lpstr>What Drop Out Costs </vt:lpstr>
      <vt:lpstr>What Problem Behavior Costs</vt:lpstr>
      <vt:lpstr>What Problem Behavior costs </vt:lpstr>
      <vt:lpstr>PowerPoint Presentation</vt:lpstr>
      <vt:lpstr>School Retention Literature</vt:lpstr>
      <vt:lpstr>School Retention Literature </vt:lpstr>
      <vt:lpstr>School Retention Literature </vt:lpstr>
      <vt:lpstr>Secondary Level Interventions </vt:lpstr>
      <vt:lpstr>Secondary Level Supports</vt:lpstr>
      <vt:lpstr>High School Contexts</vt:lpstr>
      <vt:lpstr>Secondary Supports at the High School Level</vt:lpstr>
      <vt:lpstr>Maintaining Engagement </vt:lpstr>
      <vt:lpstr>Continuum of Supports </vt:lpstr>
      <vt:lpstr>Tiered Intervention Model </vt:lpstr>
      <vt:lpstr>CICO </vt:lpstr>
      <vt:lpstr>CICO: An exemplar</vt:lpstr>
      <vt:lpstr>About Springfield High</vt:lpstr>
      <vt:lpstr>Classroom Expectations </vt:lpstr>
      <vt:lpstr>Daily Progress Report</vt:lpstr>
      <vt:lpstr>Systems Meetings</vt:lpstr>
      <vt:lpstr>Guiding Questions setting up the system</vt:lpstr>
      <vt:lpstr>Springfield High Data Decision Rules How Do they get in?</vt:lpstr>
      <vt:lpstr>How does it get started?</vt:lpstr>
      <vt:lpstr>How do they get out?</vt:lpstr>
      <vt:lpstr>Staff Training </vt:lpstr>
      <vt:lpstr>Daily Progress Report</vt:lpstr>
      <vt:lpstr>Other info about  Daily Progress Report (DPR)</vt:lpstr>
      <vt:lpstr>START UP</vt:lpstr>
      <vt:lpstr>CICO Procedures </vt:lpstr>
      <vt:lpstr>Parent Consent</vt:lpstr>
      <vt:lpstr>LOGISTICS</vt:lpstr>
      <vt:lpstr>DATA</vt:lpstr>
      <vt:lpstr>How do we collect the data? </vt:lpstr>
      <vt:lpstr>What we do with it </vt:lpstr>
      <vt:lpstr>Who manages the data? </vt:lpstr>
      <vt:lpstr>Student Data </vt:lpstr>
      <vt:lpstr>Practices</vt:lpstr>
      <vt:lpstr>A day in the life of student who participates in CICO </vt:lpstr>
      <vt:lpstr>Acknowledging SUCCESS</vt:lpstr>
      <vt:lpstr>SHLotto Cards</vt:lpstr>
      <vt:lpstr>                           The Difference </vt:lpstr>
      <vt:lpstr>At high school…</vt:lpstr>
      <vt:lpstr>WHAT WE LEARNED</vt:lpstr>
      <vt:lpstr>What we learned</vt:lpstr>
      <vt:lpstr>GOALS FOR THIS YEAR</vt:lpstr>
      <vt:lpstr>Goals for this year</vt:lpstr>
      <vt:lpstr>Other goals continued</vt:lpstr>
      <vt:lpstr>What is one thing you like about doing Check In/Check Out?: Student Comments</vt:lpstr>
      <vt:lpstr>Student Comments</vt:lpstr>
      <vt:lpstr>EXIT INTERVIEW</vt:lpstr>
      <vt:lpstr>Hold your nose &amp; just jump</vt:lpstr>
      <vt:lpstr>Contact information</vt:lpstr>
      <vt:lpstr>CICO + School Adjustment Supports</vt:lpstr>
      <vt:lpstr>Continuum of Support </vt:lpstr>
      <vt:lpstr>High School Behavior Education Program (HS-BEP, Swain-Bradway, 2009)</vt:lpstr>
      <vt:lpstr>HS-BEP </vt:lpstr>
      <vt:lpstr>HS-BEP Foundation Skills </vt:lpstr>
      <vt:lpstr>HS-BEP: An Exemplar</vt:lpstr>
      <vt:lpstr>Identifying Students </vt:lpstr>
      <vt:lpstr>PowerPoint Presentation</vt:lpstr>
      <vt:lpstr>Organization / Study Skills:  HS-BEP Foundation</vt:lpstr>
      <vt:lpstr>September 2, 2009 Today’s goals:     1.  Demonstrate active listening  2.  Complete at least 1 missing assignment</vt:lpstr>
      <vt:lpstr>Measuring Outcomes</vt:lpstr>
      <vt:lpstr>Key Components</vt:lpstr>
      <vt:lpstr>PowerPoint Presentation</vt:lpstr>
      <vt:lpstr>Data from ‘08-’09 School Year</vt:lpstr>
      <vt:lpstr>Academic Engagement Data, Participants </vt:lpstr>
      <vt:lpstr>Academic Engagement Data, Composites</vt:lpstr>
      <vt:lpstr>PowerPoint Presentation</vt:lpstr>
      <vt:lpstr>Exit Activity: Continuum Audit</vt:lpstr>
      <vt:lpstr>Thank You!</vt:lpstr>
      <vt:lpstr>Contact information</vt:lpstr>
    </vt:vector>
  </TitlesOfParts>
  <Company>ECS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Level Interventions at High School: CICO</dc:title>
  <dc:creator>Jessica Swain-Bradway</dc:creator>
  <cp:lastModifiedBy>JHannigan</cp:lastModifiedBy>
  <cp:revision>46</cp:revision>
  <dcterms:created xsi:type="dcterms:W3CDTF">2010-10-12T01:53:20Z</dcterms:created>
  <dcterms:modified xsi:type="dcterms:W3CDTF">2015-11-11T16:27:16Z</dcterms:modified>
</cp:coreProperties>
</file>