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8"/>
  </p:notesMasterIdLst>
  <p:handoutMasterIdLst>
    <p:handoutMasterId r:id="rId309"/>
  </p:handoutMasterIdLst>
  <p:sldIdLst>
    <p:sldId id="299" r:id="rId2"/>
    <p:sldId id="649" r:id="rId3"/>
    <p:sldId id="669" r:id="rId4"/>
    <p:sldId id="687" r:id="rId5"/>
    <p:sldId id="688" r:id="rId6"/>
    <p:sldId id="1155" r:id="rId7"/>
    <p:sldId id="607" r:id="rId8"/>
    <p:sldId id="609" r:id="rId9"/>
    <p:sldId id="612" r:id="rId10"/>
    <p:sldId id="615" r:id="rId11"/>
    <p:sldId id="616" r:id="rId12"/>
    <p:sldId id="618" r:id="rId13"/>
    <p:sldId id="619" r:id="rId14"/>
    <p:sldId id="620" r:id="rId15"/>
    <p:sldId id="622" r:id="rId16"/>
    <p:sldId id="625" r:id="rId17"/>
    <p:sldId id="626" r:id="rId18"/>
    <p:sldId id="627" r:id="rId19"/>
    <p:sldId id="628" r:id="rId20"/>
    <p:sldId id="629" r:id="rId21"/>
    <p:sldId id="630" r:id="rId22"/>
    <p:sldId id="632" r:id="rId23"/>
    <p:sldId id="689" r:id="rId24"/>
    <p:sldId id="635" r:id="rId25"/>
    <p:sldId id="1156" r:id="rId26"/>
    <p:sldId id="636" r:id="rId27"/>
    <p:sldId id="637" r:id="rId28"/>
    <p:sldId id="638" r:id="rId29"/>
    <p:sldId id="691" r:id="rId30"/>
    <p:sldId id="692" r:id="rId31"/>
    <p:sldId id="644" r:id="rId32"/>
    <p:sldId id="645" r:id="rId33"/>
    <p:sldId id="646" r:id="rId34"/>
    <p:sldId id="647" r:id="rId35"/>
    <p:sldId id="1003" r:id="rId36"/>
    <p:sldId id="1157" r:id="rId37"/>
    <p:sldId id="693" r:id="rId38"/>
    <p:sldId id="1158" r:id="rId39"/>
    <p:sldId id="544" r:id="rId40"/>
    <p:sldId id="547" r:id="rId41"/>
    <p:sldId id="549" r:id="rId42"/>
    <p:sldId id="617" r:id="rId43"/>
    <p:sldId id="550" r:id="rId44"/>
    <p:sldId id="1004" r:id="rId45"/>
    <p:sldId id="768" r:id="rId46"/>
    <p:sldId id="1159" r:id="rId47"/>
    <p:sldId id="769" r:id="rId48"/>
    <p:sldId id="770" r:id="rId49"/>
    <p:sldId id="621" r:id="rId50"/>
    <p:sldId id="750" r:id="rId51"/>
    <p:sldId id="774" r:id="rId52"/>
    <p:sldId id="759" r:id="rId53"/>
    <p:sldId id="760" r:id="rId54"/>
    <p:sldId id="761" r:id="rId55"/>
    <p:sldId id="762" r:id="rId56"/>
    <p:sldId id="776" r:id="rId57"/>
    <p:sldId id="1160" r:id="rId58"/>
    <p:sldId id="775" r:id="rId59"/>
    <p:sldId id="771" r:id="rId60"/>
    <p:sldId id="763" r:id="rId61"/>
    <p:sldId id="779" r:id="rId62"/>
    <p:sldId id="764" r:id="rId63"/>
    <p:sldId id="765" r:id="rId64"/>
    <p:sldId id="766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1005" r:id="rId74"/>
    <p:sldId id="799" r:id="rId75"/>
    <p:sldId id="1006" r:id="rId76"/>
    <p:sldId id="805" r:id="rId77"/>
    <p:sldId id="1007" r:id="rId78"/>
    <p:sldId id="1008" r:id="rId79"/>
    <p:sldId id="1009" r:id="rId80"/>
    <p:sldId id="1010" r:id="rId81"/>
    <p:sldId id="1011" r:id="rId82"/>
    <p:sldId id="1012" r:id="rId83"/>
    <p:sldId id="1013" r:id="rId84"/>
    <p:sldId id="1014" r:id="rId85"/>
    <p:sldId id="780" r:id="rId86"/>
    <p:sldId id="782" r:id="rId87"/>
    <p:sldId id="783" r:id="rId88"/>
    <p:sldId id="784" r:id="rId89"/>
    <p:sldId id="1161" r:id="rId90"/>
    <p:sldId id="786" r:id="rId91"/>
    <p:sldId id="787" r:id="rId92"/>
    <p:sldId id="789" r:id="rId93"/>
    <p:sldId id="790" r:id="rId94"/>
    <p:sldId id="791" r:id="rId95"/>
    <p:sldId id="1162" r:id="rId96"/>
    <p:sldId id="1163" r:id="rId97"/>
    <p:sldId id="1016" r:id="rId98"/>
    <p:sldId id="793" r:id="rId99"/>
    <p:sldId id="795" r:id="rId100"/>
    <p:sldId id="796" r:id="rId101"/>
    <p:sldId id="1017" r:id="rId102"/>
    <p:sldId id="1164" r:id="rId103"/>
    <p:sldId id="1165" r:id="rId104"/>
    <p:sldId id="1018" r:id="rId105"/>
    <p:sldId id="570" r:id="rId106"/>
    <p:sldId id="1019" r:id="rId107"/>
    <p:sldId id="573" r:id="rId108"/>
    <p:sldId id="624" r:id="rId109"/>
    <p:sldId id="1020" r:id="rId110"/>
    <p:sldId id="1021" r:id="rId111"/>
    <p:sldId id="574" r:id="rId112"/>
    <p:sldId id="1022" r:id="rId113"/>
    <p:sldId id="1023" r:id="rId114"/>
    <p:sldId id="1024" r:id="rId115"/>
    <p:sldId id="767" r:id="rId116"/>
    <p:sldId id="575" r:id="rId117"/>
    <p:sldId id="1026" r:id="rId118"/>
    <p:sldId id="1027" r:id="rId119"/>
    <p:sldId id="1028" r:id="rId120"/>
    <p:sldId id="577" r:id="rId121"/>
    <p:sldId id="1029" r:id="rId122"/>
    <p:sldId id="578" r:id="rId123"/>
    <p:sldId id="1030" r:id="rId124"/>
    <p:sldId id="1031" r:id="rId125"/>
    <p:sldId id="1032" r:id="rId126"/>
    <p:sldId id="1034" r:id="rId127"/>
    <p:sldId id="581" r:id="rId128"/>
    <p:sldId id="582" r:id="rId129"/>
    <p:sldId id="583" r:id="rId130"/>
    <p:sldId id="584" r:id="rId131"/>
    <p:sldId id="585" r:id="rId132"/>
    <p:sldId id="586" r:id="rId133"/>
    <p:sldId id="587" r:id="rId134"/>
    <p:sldId id="588" r:id="rId135"/>
    <p:sldId id="589" r:id="rId136"/>
    <p:sldId id="590" r:id="rId137"/>
    <p:sldId id="591" r:id="rId138"/>
    <p:sldId id="1035" r:id="rId139"/>
    <p:sldId id="1046" r:id="rId140"/>
    <p:sldId id="1166" r:id="rId141"/>
    <p:sldId id="1048" r:id="rId142"/>
    <p:sldId id="1049" r:id="rId143"/>
    <p:sldId id="1050" r:id="rId144"/>
    <p:sldId id="1051" r:id="rId145"/>
    <p:sldId id="1053" r:id="rId146"/>
    <p:sldId id="1168" r:id="rId147"/>
    <p:sldId id="1167" r:id="rId148"/>
    <p:sldId id="1055" r:id="rId149"/>
    <p:sldId id="1057" r:id="rId150"/>
    <p:sldId id="1058" r:id="rId151"/>
    <p:sldId id="1059" r:id="rId152"/>
    <p:sldId id="1060" r:id="rId153"/>
    <p:sldId id="1169" r:id="rId154"/>
    <p:sldId id="377" r:id="rId155"/>
    <p:sldId id="378" r:id="rId156"/>
    <p:sldId id="379" r:id="rId157"/>
    <p:sldId id="380" r:id="rId158"/>
    <p:sldId id="381" r:id="rId159"/>
    <p:sldId id="382" r:id="rId160"/>
    <p:sldId id="383" r:id="rId161"/>
    <p:sldId id="384" r:id="rId162"/>
    <p:sldId id="385" r:id="rId163"/>
    <p:sldId id="386" r:id="rId164"/>
    <p:sldId id="387" r:id="rId165"/>
    <p:sldId id="1170" r:id="rId166"/>
    <p:sldId id="389" r:id="rId167"/>
    <p:sldId id="390" r:id="rId168"/>
    <p:sldId id="391" r:id="rId169"/>
    <p:sldId id="392" r:id="rId170"/>
    <p:sldId id="393" r:id="rId171"/>
    <p:sldId id="394" r:id="rId172"/>
    <p:sldId id="1171" r:id="rId173"/>
    <p:sldId id="819" r:id="rId174"/>
    <p:sldId id="820" r:id="rId175"/>
    <p:sldId id="821" r:id="rId176"/>
    <p:sldId id="822" r:id="rId177"/>
    <p:sldId id="853" r:id="rId178"/>
    <p:sldId id="824" r:id="rId179"/>
    <p:sldId id="825" r:id="rId180"/>
    <p:sldId id="826" r:id="rId181"/>
    <p:sldId id="854" r:id="rId182"/>
    <p:sldId id="855" r:id="rId183"/>
    <p:sldId id="829" r:id="rId184"/>
    <p:sldId id="856" r:id="rId185"/>
    <p:sldId id="831" r:id="rId186"/>
    <p:sldId id="857" r:id="rId187"/>
    <p:sldId id="834" r:id="rId188"/>
    <p:sldId id="835" r:id="rId189"/>
    <p:sldId id="836" r:id="rId190"/>
    <p:sldId id="495" r:id="rId191"/>
    <p:sldId id="837" r:id="rId192"/>
    <p:sldId id="496" r:id="rId193"/>
    <p:sldId id="505" r:id="rId194"/>
    <p:sldId id="415" r:id="rId195"/>
    <p:sldId id="416" r:id="rId196"/>
    <p:sldId id="417" r:id="rId197"/>
    <p:sldId id="1172" r:id="rId198"/>
    <p:sldId id="842" r:id="rId199"/>
    <p:sldId id="843" r:id="rId200"/>
    <p:sldId id="844" r:id="rId201"/>
    <p:sldId id="845" r:id="rId202"/>
    <p:sldId id="504" r:id="rId203"/>
    <p:sldId id="423" r:id="rId204"/>
    <p:sldId id="424" r:id="rId205"/>
    <p:sldId id="425" r:id="rId206"/>
    <p:sldId id="858" r:id="rId207"/>
    <p:sldId id="859" r:id="rId208"/>
    <p:sldId id="1173" r:id="rId209"/>
    <p:sldId id="436" r:id="rId210"/>
    <p:sldId id="438" r:id="rId211"/>
    <p:sldId id="529" r:id="rId212"/>
    <p:sldId id="1174" r:id="rId213"/>
    <p:sldId id="440" r:id="rId214"/>
    <p:sldId id="441" r:id="rId215"/>
    <p:sldId id="679" r:id="rId216"/>
    <p:sldId id="680" r:id="rId217"/>
    <p:sldId id="681" r:id="rId218"/>
    <p:sldId id="682" r:id="rId219"/>
    <p:sldId id="683" r:id="rId220"/>
    <p:sldId id="530" r:id="rId221"/>
    <p:sldId id="1061" r:id="rId222"/>
    <p:sldId id="1175" r:id="rId223"/>
    <p:sldId id="684" r:id="rId224"/>
    <p:sldId id="448" r:id="rId225"/>
    <p:sldId id="1176" r:id="rId226"/>
    <p:sldId id="449" r:id="rId227"/>
    <p:sldId id="661" r:id="rId228"/>
    <p:sldId id="532" r:id="rId229"/>
    <p:sldId id="451" r:id="rId230"/>
    <p:sldId id="450" r:id="rId231"/>
    <p:sldId id="660" r:id="rId232"/>
    <p:sldId id="662" r:id="rId233"/>
    <p:sldId id="685" r:id="rId234"/>
    <p:sldId id="1062" r:id="rId235"/>
    <p:sldId id="453" r:id="rId236"/>
    <p:sldId id="534" r:id="rId237"/>
    <p:sldId id="535" r:id="rId238"/>
    <p:sldId id="536" r:id="rId239"/>
    <p:sldId id="1063" r:id="rId240"/>
    <p:sldId id="1179" r:id="rId241"/>
    <p:sldId id="555" r:id="rId242"/>
    <p:sldId id="557" r:id="rId243"/>
    <p:sldId id="1180" r:id="rId244"/>
    <p:sldId id="1181" r:id="rId245"/>
    <p:sldId id="539" r:id="rId246"/>
    <p:sldId id="540" r:id="rId247"/>
    <p:sldId id="1182" r:id="rId248"/>
    <p:sldId id="542" r:id="rId249"/>
    <p:sldId id="801" r:id="rId250"/>
    <p:sldId id="802" r:id="rId251"/>
    <p:sldId id="1183" r:id="rId252"/>
    <p:sldId id="543" r:id="rId253"/>
    <p:sldId id="545" r:id="rId254"/>
    <p:sldId id="803" r:id="rId255"/>
    <p:sldId id="1184" r:id="rId256"/>
    <p:sldId id="678" r:id="rId257"/>
    <p:sldId id="1185" r:id="rId258"/>
    <p:sldId id="1186" r:id="rId259"/>
    <p:sldId id="804" r:id="rId260"/>
    <p:sldId id="1187" r:id="rId261"/>
    <p:sldId id="1189" r:id="rId262"/>
    <p:sldId id="1190" r:id="rId263"/>
    <p:sldId id="1191" r:id="rId264"/>
    <p:sldId id="807" r:id="rId265"/>
    <p:sldId id="809" r:id="rId266"/>
    <p:sldId id="483" r:id="rId267"/>
    <p:sldId id="1192" r:id="rId268"/>
    <p:sldId id="701" r:id="rId269"/>
    <p:sldId id="708" r:id="rId270"/>
    <p:sldId id="707" r:id="rId271"/>
    <p:sldId id="832" r:id="rId272"/>
    <p:sldId id="728" r:id="rId273"/>
    <p:sldId id="810" r:id="rId274"/>
    <p:sldId id="1193" r:id="rId275"/>
    <p:sldId id="1194" r:id="rId276"/>
    <p:sldId id="812" r:id="rId277"/>
    <p:sldId id="811" r:id="rId278"/>
    <p:sldId id="815" r:id="rId279"/>
    <p:sldId id="1195" r:id="rId280"/>
    <p:sldId id="772" r:id="rId281"/>
    <p:sldId id="773" r:id="rId282"/>
    <p:sldId id="813" r:id="rId283"/>
    <p:sldId id="1196" r:id="rId284"/>
    <p:sldId id="794" r:id="rId285"/>
    <p:sldId id="777" r:id="rId286"/>
    <p:sldId id="816" r:id="rId287"/>
    <p:sldId id="817" r:id="rId288"/>
    <p:sldId id="1197" r:id="rId289"/>
    <p:sldId id="818" r:id="rId290"/>
    <p:sldId id="1198" r:id="rId291"/>
    <p:sldId id="1200" r:id="rId292"/>
    <p:sldId id="1201" r:id="rId293"/>
    <p:sldId id="705" r:id="rId294"/>
    <p:sldId id="1202" r:id="rId295"/>
    <p:sldId id="1210" r:id="rId296"/>
    <p:sldId id="1204" r:id="rId297"/>
    <p:sldId id="1205" r:id="rId298"/>
    <p:sldId id="704" r:id="rId299"/>
    <p:sldId id="838" r:id="rId300"/>
    <p:sldId id="833" r:id="rId301"/>
    <p:sldId id="698" r:id="rId302"/>
    <p:sldId id="1211" r:id="rId303"/>
    <p:sldId id="699" r:id="rId304"/>
    <p:sldId id="700" r:id="rId305"/>
    <p:sldId id="702" r:id="rId306"/>
    <p:sldId id="738" r:id="rId3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FF9300"/>
    <a:srgbClr val="011893"/>
    <a:srgbClr val="76D6FF"/>
    <a:srgbClr val="009051"/>
    <a:srgbClr val="FF2600"/>
    <a:srgbClr val="D883FF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7" autoAdjust="0"/>
    <p:restoredTop sz="95597" autoAdjust="0"/>
  </p:normalViewPr>
  <p:slideViewPr>
    <p:cSldViewPr snapToGrid="0">
      <p:cViewPr varScale="1">
        <p:scale>
          <a:sx n="158" d="100"/>
          <a:sy n="158" d="100"/>
        </p:scale>
        <p:origin x="536" y="192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presProps" Target="presProps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viewProps" Target="view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theme" Target="theme/theme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21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21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21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2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C64F180F-E05B-8646-8837-DB911C937697}" type="presOf" srcId="{283871EA-9BE8-C04A-8516-0E2EC11E2679}" destId="{3A334D0F-30D4-FD4A-831B-FA808FC27C15}" srcOrd="0" destOrd="0" presId="urn:microsoft.com/office/officeart/2005/8/layout/vList3"/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3652346C-536D-F549-A6EA-30DF22AB238E}" type="presOf" srcId="{61BD7CCC-D52A-EA4E-BDA0-D2D5A32AFD1C}" destId="{408A0991-7311-FD4A-84E4-2B9B868C310C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D3A3F792-C263-6E4F-8E02-75B3DA173AC8}" type="presOf" srcId="{00DC6DCF-EFE9-4647-B54C-DF9E6D2D8EA4}" destId="{2552667F-E692-D040-BD56-405FDE9D6B93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F59DE6CE-69BB-C444-9917-6497FC01A663}" type="presOf" srcId="{D830B408-BD4E-944C-A92D-EA42DD29AD57}" destId="{4AE84D8B-E407-3C46-9229-96BAAC93762E}" srcOrd="0" destOrd="0" presId="urn:microsoft.com/office/officeart/2005/8/layout/vList3"/>
    <dgm:cxn modelId="{2FC25464-9889-594C-BAD5-DBC7C5720CD2}" type="presParOf" srcId="{3A334D0F-30D4-FD4A-831B-FA808FC27C15}" destId="{ED47F28C-CC25-4F4B-AEEB-3FE25FFD2A3E}" srcOrd="0" destOrd="0" presId="urn:microsoft.com/office/officeart/2005/8/layout/vList3"/>
    <dgm:cxn modelId="{B28DCD90-326D-2046-917E-A9B447F7CB33}" type="presParOf" srcId="{ED47F28C-CC25-4F4B-AEEB-3FE25FFD2A3E}" destId="{93E8A7C5-2288-6248-90ED-EBDAC9C2AF1B}" srcOrd="0" destOrd="0" presId="urn:microsoft.com/office/officeart/2005/8/layout/vList3"/>
    <dgm:cxn modelId="{E96314E3-D9A0-3F4F-BE76-E8B0A194DAA2}" type="presParOf" srcId="{ED47F28C-CC25-4F4B-AEEB-3FE25FFD2A3E}" destId="{4AE84D8B-E407-3C46-9229-96BAAC93762E}" srcOrd="1" destOrd="0" presId="urn:microsoft.com/office/officeart/2005/8/layout/vList3"/>
    <dgm:cxn modelId="{CDDCBE20-D65A-3948-87B5-D67347B19A8C}" type="presParOf" srcId="{3A334D0F-30D4-FD4A-831B-FA808FC27C15}" destId="{CBA4211E-D5EF-8B4A-B7F9-7B395D461299}" srcOrd="1" destOrd="0" presId="urn:microsoft.com/office/officeart/2005/8/layout/vList3"/>
    <dgm:cxn modelId="{6FA14FE8-54FA-EE4D-9744-A2D8970DEBFF}" type="presParOf" srcId="{3A334D0F-30D4-FD4A-831B-FA808FC27C15}" destId="{6E061EFE-62BE-9D45-B9AC-C6C0AE6B06E5}" srcOrd="2" destOrd="0" presId="urn:microsoft.com/office/officeart/2005/8/layout/vList3"/>
    <dgm:cxn modelId="{CEADBFE4-CAB5-8949-833F-4C19FBF1A52C}" type="presParOf" srcId="{6E061EFE-62BE-9D45-B9AC-C6C0AE6B06E5}" destId="{FD02029B-350C-AB4B-9A7C-76D54F8E9ACE}" srcOrd="0" destOrd="0" presId="urn:microsoft.com/office/officeart/2005/8/layout/vList3"/>
    <dgm:cxn modelId="{668E356F-F493-6B4E-B1BD-BA0CE31D1A8B}" type="presParOf" srcId="{6E061EFE-62BE-9D45-B9AC-C6C0AE6B06E5}" destId="{2552667F-E692-D040-BD56-405FDE9D6B93}" srcOrd="1" destOrd="0" presId="urn:microsoft.com/office/officeart/2005/8/layout/vList3"/>
    <dgm:cxn modelId="{EC396ECA-D43B-6B4E-86B0-31231E81E648}" type="presParOf" srcId="{3A334D0F-30D4-FD4A-831B-FA808FC27C15}" destId="{CC51A0BD-FEC9-B747-8824-A730CBBB628B}" srcOrd="3" destOrd="0" presId="urn:microsoft.com/office/officeart/2005/8/layout/vList3"/>
    <dgm:cxn modelId="{0A08909E-FD01-8B47-858E-1B318FFAB6EA}" type="presParOf" srcId="{3A334D0F-30D4-FD4A-831B-FA808FC27C15}" destId="{BE44B697-880C-1D48-9BBE-8D6E86E55526}" srcOrd="4" destOrd="0" presId="urn:microsoft.com/office/officeart/2005/8/layout/vList3"/>
    <dgm:cxn modelId="{D91D8693-095E-C74F-AB52-6C314451AB4C}" type="presParOf" srcId="{BE44B697-880C-1D48-9BBE-8D6E86E55526}" destId="{C52F0813-628C-4044-85F6-BCE43736656E}" srcOrd="0" destOrd="0" presId="urn:microsoft.com/office/officeart/2005/8/layout/vList3"/>
    <dgm:cxn modelId="{52458C32-B1C0-8A4A-946A-88A1CA80D49E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3887B524-D25B-8D42-A843-D35E234F55AC}" type="presOf" srcId="{00DC6DCF-EFE9-4647-B54C-DF9E6D2D8EA4}" destId="{2552667F-E692-D040-BD56-405FDE9D6B93}" srcOrd="0" destOrd="0" presId="urn:microsoft.com/office/officeart/2005/8/layout/vList3"/>
    <dgm:cxn modelId="{10949F41-BD9F-DE4A-90D5-762010D3754F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19E0475-712D-1744-ACF9-7E7FE860023A}" type="presOf" srcId="{283871EA-9BE8-C04A-8516-0E2EC11E2679}" destId="{3A334D0F-30D4-FD4A-831B-FA808FC27C15}" srcOrd="0" destOrd="0" presId="urn:microsoft.com/office/officeart/2005/8/layout/vList3"/>
    <dgm:cxn modelId="{F0C6928C-C816-BD41-B58F-A2CF350EF260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932B81C5-930E-B74E-BFE9-B9F783D224BD}" type="presParOf" srcId="{3A334D0F-30D4-FD4A-831B-FA808FC27C15}" destId="{ED47F28C-CC25-4F4B-AEEB-3FE25FFD2A3E}" srcOrd="0" destOrd="0" presId="urn:microsoft.com/office/officeart/2005/8/layout/vList3"/>
    <dgm:cxn modelId="{B9464146-3DA9-7A42-B711-F908A5288BF7}" type="presParOf" srcId="{ED47F28C-CC25-4F4B-AEEB-3FE25FFD2A3E}" destId="{93E8A7C5-2288-6248-90ED-EBDAC9C2AF1B}" srcOrd="0" destOrd="0" presId="urn:microsoft.com/office/officeart/2005/8/layout/vList3"/>
    <dgm:cxn modelId="{44A672D9-550A-A344-BF12-2821B46F86EF}" type="presParOf" srcId="{ED47F28C-CC25-4F4B-AEEB-3FE25FFD2A3E}" destId="{4AE84D8B-E407-3C46-9229-96BAAC93762E}" srcOrd="1" destOrd="0" presId="urn:microsoft.com/office/officeart/2005/8/layout/vList3"/>
    <dgm:cxn modelId="{75473C23-78EE-5C43-869A-446F3472D359}" type="presParOf" srcId="{3A334D0F-30D4-FD4A-831B-FA808FC27C15}" destId="{CBA4211E-D5EF-8B4A-B7F9-7B395D461299}" srcOrd="1" destOrd="0" presId="urn:microsoft.com/office/officeart/2005/8/layout/vList3"/>
    <dgm:cxn modelId="{BAF66691-87A2-FA4F-8B38-9393DDB5E98F}" type="presParOf" srcId="{3A334D0F-30D4-FD4A-831B-FA808FC27C15}" destId="{6E061EFE-62BE-9D45-B9AC-C6C0AE6B06E5}" srcOrd="2" destOrd="0" presId="urn:microsoft.com/office/officeart/2005/8/layout/vList3"/>
    <dgm:cxn modelId="{17F978DC-7E59-4C49-A2A1-7127DF345ABA}" type="presParOf" srcId="{6E061EFE-62BE-9D45-B9AC-C6C0AE6B06E5}" destId="{FD02029B-350C-AB4B-9A7C-76D54F8E9ACE}" srcOrd="0" destOrd="0" presId="urn:microsoft.com/office/officeart/2005/8/layout/vList3"/>
    <dgm:cxn modelId="{835435BA-30ED-074C-A042-D4D2B1AFAED9}" type="presParOf" srcId="{6E061EFE-62BE-9D45-B9AC-C6C0AE6B06E5}" destId="{2552667F-E692-D040-BD56-405FDE9D6B93}" srcOrd="1" destOrd="0" presId="urn:microsoft.com/office/officeart/2005/8/layout/vList3"/>
    <dgm:cxn modelId="{886A1954-B17A-9141-9029-F75C862F26A6}" type="presParOf" srcId="{3A334D0F-30D4-FD4A-831B-FA808FC27C15}" destId="{CC51A0BD-FEC9-B747-8824-A730CBBB628B}" srcOrd="3" destOrd="0" presId="urn:microsoft.com/office/officeart/2005/8/layout/vList3"/>
    <dgm:cxn modelId="{AE18D0F6-8C24-2644-BE3E-46A3D6BDC57C}" type="presParOf" srcId="{3A334D0F-30D4-FD4A-831B-FA808FC27C15}" destId="{BE44B697-880C-1D48-9BBE-8D6E86E55526}" srcOrd="4" destOrd="0" presId="urn:microsoft.com/office/officeart/2005/8/layout/vList3"/>
    <dgm:cxn modelId="{C310074B-0B97-DC43-8C48-6F7633CFAAF5}" type="presParOf" srcId="{BE44B697-880C-1D48-9BBE-8D6E86E55526}" destId="{C52F0813-628C-4044-85F6-BCE43736656E}" srcOrd="0" destOrd="0" presId="urn:microsoft.com/office/officeart/2005/8/layout/vList3"/>
    <dgm:cxn modelId="{DDD5A7B1-5394-EC47-84D7-BDE450E846F5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1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1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41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Representational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60503"/>
          <a:ext cx="2904172" cy="29041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68733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1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1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41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8/1/18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8/1/18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44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67512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52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8998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53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258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54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25396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55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30070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91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92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93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94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98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1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99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1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100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101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5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39053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770264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2711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82117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5121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69662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13685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32085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79410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13090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16550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21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43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8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28977951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316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8DD316-6B6E-4CBF-836D-8431B8151795}" type="slidenum">
              <a:rPr lang="en-US" sz="1200" smtClean="0">
                <a:solidFill>
                  <a:srgbClr val="000000"/>
                </a:solidFill>
              </a:rPr>
              <a:pPr/>
              <a:t>155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264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5AEE2-D52C-4CA6-8787-A30F3A542DCC}" type="slidenum">
              <a:rPr lang="en-US" sz="1200" smtClean="0">
                <a:solidFill>
                  <a:prstClr val="black"/>
                </a:solidFill>
              </a:rPr>
              <a:pPr/>
              <a:t>174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034539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5AEE2-D52C-4CA6-8787-A30F3A542DCC}" type="slidenum">
              <a:rPr lang="en-US" sz="1200" smtClean="0">
                <a:solidFill>
                  <a:prstClr val="black"/>
                </a:solidFill>
              </a:rPr>
              <a:pPr/>
              <a:t>182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6353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80D108-A1F0-4993-814A-87058DAB438B}" type="slidenum">
              <a:rPr lang="en-US" sz="1200" smtClean="0">
                <a:solidFill>
                  <a:prstClr val="black"/>
                </a:solidFill>
              </a:rPr>
              <a:pPr/>
              <a:t>187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40502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4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3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41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3133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42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559057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43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814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7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2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png"/><Relationship Id="rId4" Type="http://schemas.openxmlformats.org/officeDocument/2006/relationships/image" Target="../media/image10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png"/><Relationship Id="rId4" Type="http://schemas.openxmlformats.org/officeDocument/2006/relationships/image" Target="../media/image10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jpeg"/><Relationship Id="rId7" Type="http://schemas.openxmlformats.org/officeDocument/2006/relationships/image" Target="../media/image125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0.png"/><Relationship Id="rId4" Type="http://schemas.openxmlformats.org/officeDocument/2006/relationships/image" Target="../media/image12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tiff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9.jpeg"/><Relationship Id="rId7" Type="http://schemas.openxmlformats.org/officeDocument/2006/relationships/image" Target="../media/image12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0.png"/><Relationship Id="rId4" Type="http://schemas.openxmlformats.org/officeDocument/2006/relationships/image" Target="../media/image130.jpeg"/><Relationship Id="rId9" Type="http://schemas.openxmlformats.org/officeDocument/2006/relationships/image" Target="../media/image133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35.jpeg"/><Relationship Id="rId7" Type="http://schemas.openxmlformats.org/officeDocument/2006/relationships/image" Target="../media/image12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0.png"/><Relationship Id="rId4" Type="http://schemas.openxmlformats.org/officeDocument/2006/relationships/image" Target="../media/image136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0.png"/><Relationship Id="rId4" Type="http://schemas.openxmlformats.org/officeDocument/2006/relationships/image" Target="../media/image159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9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9.emf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6.png"/><Relationship Id="rId4" Type="http://schemas.openxmlformats.org/officeDocument/2006/relationships/image" Target="../media/image165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5.emf"/><Relationship Id="rId4" Type="http://schemas.openxmlformats.org/officeDocument/2006/relationships/oleObject" Target="../embeddings/oleObject2.bin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5.emf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tif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tiff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tiff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tif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0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9.tiff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0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0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0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3.xml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tiff"/><Relationship Id="rId15" Type="http://schemas.openxmlformats.org/officeDocument/2006/relationships/diagramColors" Target="../diagrams/colors3.xml"/><Relationship Id="rId10" Type="http://schemas.microsoft.com/office/2007/relationships/hdphoto" Target="../media/hdphoto4.wdp"/><Relationship Id="rId4" Type="http://schemas.openxmlformats.org/officeDocument/2006/relationships/image" Target="../media/image13.tiff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Relationship Id="rId9" Type="http://schemas.openxmlformats.org/officeDocument/2006/relationships/image" Target="../media/image58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68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 for 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Gabby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0242" name="Picture 2" descr="http://www.scholastic.com/parents/sites/default/files/styles/promo_tout_hero/public/field_asset_image/girl-writing-fourth-grade.jpg?itok=PRxCa-k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014" y="76200"/>
            <a:ext cx="3505199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Hannah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990" y="4953000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encrypted-tbn0.gstatic.com/images?q=tbn:ANd9GcQK7vq945ZqREbx7KiCpOjcCFTqLhTBdL2DmfypBFwM9errLQj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448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07896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subtraction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0486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A07564-ED85-E448-81A0-DF1CA94274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581" y="93031"/>
            <a:ext cx="5022477" cy="67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754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Multiplication</a:t>
            </a:r>
          </a:p>
        </p:txBody>
      </p:sp>
    </p:spTree>
    <p:extLst>
      <p:ext uri="{BB962C8B-B14F-4D97-AF65-F5344CB8AC3E}">
        <p14:creationId xmlns:p14="http://schemas.microsoft.com/office/powerpoint/2010/main" val="13273460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49780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Three-Step Approach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Understand the </a:t>
            </a:r>
            <a:r>
              <a:rPr lang="en-US" altLang="en-US" sz="3200" b="1" dirty="0">
                <a:solidFill>
                  <a:schemeClr val="accent1"/>
                </a:solidFill>
              </a:rPr>
              <a:t>Concepts</a:t>
            </a:r>
            <a:r>
              <a:rPr lang="en-US" altLang="en-US" dirty="0">
                <a:solidFill>
                  <a:schemeClr val="accent3"/>
                </a:solidFill>
              </a:rPr>
              <a:t> </a:t>
            </a:r>
          </a:p>
          <a:p>
            <a:r>
              <a:rPr lang="en-US" altLang="en-US" dirty="0"/>
              <a:t>Learn and use </a:t>
            </a:r>
            <a:r>
              <a:rPr lang="en-US" altLang="en-US" sz="3200" b="1" dirty="0">
                <a:solidFill>
                  <a:schemeClr val="accent1"/>
                </a:solidFill>
              </a:rPr>
              <a:t>Strategies</a:t>
            </a:r>
            <a:endParaRPr lang="en-US" altLang="en-US" dirty="0">
              <a:solidFill>
                <a:schemeClr val="accent1"/>
              </a:solidFill>
            </a:endParaRPr>
          </a:p>
          <a:p>
            <a:r>
              <a:rPr lang="en-US" altLang="en-US" dirty="0"/>
              <a:t>Build </a:t>
            </a:r>
            <a:r>
              <a:rPr lang="en-US" altLang="en-US" sz="3200" b="1" dirty="0">
                <a:solidFill>
                  <a:schemeClr val="accent1"/>
                </a:solidFill>
              </a:rPr>
              <a:t>Fluency</a:t>
            </a:r>
          </a:p>
          <a:p>
            <a:pPr marL="393192" lvl="1" indent="0">
              <a:buNone/>
            </a:pPr>
            <a:endParaRPr lang="en-US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669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14713939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Multiplication: Equal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rgbClr val="FA8716"/>
                </a:solidFill>
              </a:rPr>
              <a:t>5 </a:t>
            </a:r>
            <a:r>
              <a:rPr lang="en-US" sz="3600" dirty="0">
                <a:solidFill>
                  <a:srgbClr val="FA8716"/>
                </a:solidFill>
              </a:rPr>
              <a:t>×</a:t>
            </a:r>
            <a:r>
              <a:rPr lang="en-US" sz="3600" b="0" dirty="0">
                <a:solidFill>
                  <a:srgbClr val="FA8716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2881" y="38100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82" y="280129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8202E-D722-844C-8C6B-3ECAE6FE57FD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7F929-6964-4C46-885A-E6A5A52D8AB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9CE2BA-2949-6243-BEEC-93CDC15F110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6701A4-0B3C-D24A-A3F6-D5152713514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9BC33-E355-1544-B5E4-D1E7FE68577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6067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95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Multiplication: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endParaRPr lang="en-US" sz="3600" dirty="0">
              <a:solidFill>
                <a:srgbClr val="FA8716"/>
              </a:solidFill>
            </a:endParaRP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rgbClr val="FA8716"/>
                </a:solidFill>
              </a:rPr>
              <a:t>6 </a:t>
            </a:r>
            <a:r>
              <a:rPr lang="en-US" sz="3600" dirty="0">
                <a:solidFill>
                  <a:srgbClr val="FA8716"/>
                </a:solidFill>
              </a:rPr>
              <a:t>×</a:t>
            </a:r>
            <a:r>
              <a:rPr lang="en-US" sz="3600" b="0" dirty="0">
                <a:solidFill>
                  <a:srgbClr val="FA8716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AADF6-549F-904B-88EE-BC99465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2706"/>
            <a:ext cx="5834311" cy="13988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BC6122-E445-3149-84DD-09B1585B1A16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F98E0-39B7-6C4A-853C-F95BE38A4EC8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5CC5F8-8C8E-844E-B321-02034A59A98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20800-5219-C54A-A0C0-7D11D6F10F7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FBBB57-0393-B944-9770-6E90E7E56B19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5375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5128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160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Multiplication: Array/Area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3 ×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36197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094" y="3683947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D993B3-02D8-D342-901A-E7198CA57DCC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44B14-2179-BB4F-B333-659DBDE3A68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E9D14-9298-0144-9B8A-4AC4E477750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EC45E5-E462-3C43-8B3D-D55AFA7C7EA7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43884F-7E0A-C647-9DE9-F681DEFEE6F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7495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8305737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Mark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Mark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 eaLnBrk="1" hangingPunct="1"/>
            <a:r>
              <a:rPr lang="en-US" sz="5100" dirty="0"/>
              <a:t>Mark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Mark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419784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B050"/>
                </a:solidFill>
              </a:rPr>
              <a:t>Set</a:t>
            </a:r>
            <a:r>
              <a:rPr lang="en-US" sz="2400" dirty="0"/>
              <a:t> multiplied by a number of </a:t>
            </a:r>
            <a:r>
              <a:rPr lang="en-US" sz="2400" b="1" dirty="0">
                <a:solidFill>
                  <a:srgbClr val="EB641B"/>
                </a:solidFill>
              </a:rPr>
              <a:t>times</a:t>
            </a:r>
            <a:r>
              <a:rPr lang="en-US" sz="2400" dirty="0"/>
              <a:t> for a </a:t>
            </a:r>
            <a:r>
              <a:rPr lang="en-US" sz="24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Jill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Mark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Jill. How many apples did Mark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18475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Multiplication: Combinations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295C1-F6DF-EB4E-9CD5-A1C9E8CE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each in a set with the other set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429" y="2006133"/>
            <a:ext cx="1181768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936" y="1956367"/>
            <a:ext cx="104775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716" y="1943779"/>
            <a:ext cx="1473942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29" y="4053505"/>
            <a:ext cx="1397000" cy="87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067" y="4140376"/>
            <a:ext cx="1129219" cy="1038955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endCxn id="6" idx="0"/>
          </p:cNvCxnSpPr>
          <p:nvPr/>
        </p:nvCxnSpPr>
        <p:spPr>
          <a:xfrm flipH="1">
            <a:off x="1517729" y="2986705"/>
            <a:ext cx="749300" cy="1066800"/>
          </a:xfrm>
          <a:prstGeom prst="straightConnector1">
            <a:avLst/>
          </a:prstGeom>
          <a:ln>
            <a:solidFill>
              <a:srgbClr val="BF58A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223247" y="2857033"/>
            <a:ext cx="4051300" cy="1295400"/>
          </a:xfrm>
          <a:prstGeom prst="straightConnector1">
            <a:avLst/>
          </a:prstGeom>
          <a:ln>
            <a:solidFill>
              <a:srgbClr val="BF58A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766047" y="2857033"/>
            <a:ext cx="2298700" cy="10668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10" idx="0"/>
          </p:cNvCxnSpPr>
          <p:nvPr/>
        </p:nvCxnSpPr>
        <p:spPr>
          <a:xfrm>
            <a:off x="4174410" y="2997376"/>
            <a:ext cx="2226267" cy="11430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147047" y="2933233"/>
            <a:ext cx="3975100" cy="9906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109447" y="2933233"/>
            <a:ext cx="304800" cy="1219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B119EE-908F-764E-A349-D8FD5C78FFAD}"/>
              </a:ext>
            </a:extLst>
          </p:cNvPr>
          <p:cNvSpPr txBox="1"/>
          <p:nvPr/>
        </p:nvSpPr>
        <p:spPr>
          <a:xfrm>
            <a:off x="2604247" y="529746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54582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72B0-9152-5D41-97C9-88258B73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F6E3-AA46-FC4F-8E2E-0320F5A39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187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79435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Three-Step Approach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Understand the </a:t>
            </a:r>
            <a:r>
              <a:rPr lang="en-US" altLang="en-US" sz="3200" b="1" dirty="0">
                <a:solidFill>
                  <a:schemeClr val="accent1"/>
                </a:solidFill>
              </a:rPr>
              <a:t>Concepts</a:t>
            </a:r>
            <a:r>
              <a:rPr lang="en-US" altLang="en-US" dirty="0">
                <a:solidFill>
                  <a:schemeClr val="accent3"/>
                </a:solidFill>
              </a:rPr>
              <a:t> </a:t>
            </a:r>
          </a:p>
          <a:p>
            <a:r>
              <a:rPr lang="en-US" altLang="en-US" dirty="0"/>
              <a:t>Learn and use </a:t>
            </a:r>
            <a:r>
              <a:rPr lang="en-US" altLang="en-US" sz="3200" b="1" dirty="0">
                <a:solidFill>
                  <a:schemeClr val="accent1"/>
                </a:solidFill>
              </a:rPr>
              <a:t>Strategies</a:t>
            </a:r>
            <a:endParaRPr lang="en-US" altLang="en-US" dirty="0">
              <a:solidFill>
                <a:schemeClr val="accent1"/>
              </a:solidFill>
            </a:endParaRPr>
          </a:p>
          <a:p>
            <a:r>
              <a:rPr lang="en-US" altLang="en-US" dirty="0"/>
              <a:t>Build </a:t>
            </a:r>
            <a:r>
              <a:rPr lang="en-US" altLang="en-US" sz="3200" b="1" dirty="0">
                <a:solidFill>
                  <a:schemeClr val="accent1"/>
                </a:solidFill>
              </a:rPr>
              <a:t>Fluency</a:t>
            </a:r>
          </a:p>
          <a:p>
            <a:pPr marL="393192" lvl="1" indent="0">
              <a:buNone/>
            </a:pPr>
            <a:endParaRPr lang="en-US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100784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Division: Partitive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12 ÷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15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5908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391757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1D92F7-6D54-BD49-9DBF-E298AEBABAAB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93189-B387-B044-91FA-85C571F6916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61CCC-3FAA-9C46-9904-D202E05214D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6F71A6-304D-A444-9F48-D7C2C549FF29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1077D1-4B87-4045-8050-6A5E933057A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2077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9053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Division: Measurement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1778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3556986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Mark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Mark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 eaLnBrk="1" hangingPunct="1"/>
            <a:r>
              <a:rPr lang="en-US" sz="5100" dirty="0"/>
              <a:t>Mark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Mark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FBF94-B6C7-EF43-B16E-F302E37628CD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771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0254-4447-B74B-8BDC-76465E01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Instruction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AEBBF-30A0-944C-A2A5-331D3EE89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95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Instruction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b="0" dirty="0"/>
              <a:t>Tell stories with storyboards</a:t>
            </a:r>
          </a:p>
          <a:p>
            <a:r>
              <a:rPr lang="en-US" b="0" dirty="0"/>
              <a:t>Explicit instruction</a:t>
            </a:r>
          </a:p>
          <a:p>
            <a:r>
              <a:rPr lang="en-US" dirty="0"/>
              <a:t>Books</a:t>
            </a:r>
          </a:p>
          <a:p>
            <a:pPr marL="109728" indent="0">
              <a:buNone/>
            </a:pPr>
            <a:endParaRPr lang="en-US" sz="2400" dirty="0"/>
          </a:p>
          <a:p>
            <a:pPr lvl="1" eaLnBrk="1" hangingPunct="1">
              <a:buFontTx/>
              <a:buNone/>
            </a:pPr>
            <a:endParaRPr lang="en-US" dirty="0"/>
          </a:p>
        </p:txBody>
      </p:sp>
      <p:pic>
        <p:nvPicPr>
          <p:cNvPr id="6" name="Picture 6" descr="http://book2lesson.files.wordpress.com/2012/03/the_doorbell_rang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451" y="2125692"/>
            <a:ext cx="4114800" cy="3326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978359"/>
            <a:ext cx="4419600" cy="834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372254"/>
            <a:ext cx="4356100" cy="11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1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Instruction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r>
              <a:rPr lang="en-US" b="0" dirty="0"/>
              <a:t>Must provide instruction on signs</a:t>
            </a:r>
          </a:p>
          <a:p>
            <a:endParaRPr lang="en-US" dirty="0"/>
          </a:p>
          <a:p>
            <a:pPr lvl="1"/>
            <a:r>
              <a:rPr lang="en-US" dirty="0"/>
              <a:t>Multiplication sign (×) is NOT an x or X</a:t>
            </a:r>
          </a:p>
          <a:p>
            <a:pPr lvl="1"/>
            <a:r>
              <a:rPr lang="en-US" dirty="0"/>
              <a:t>Division sign can be:</a:t>
            </a:r>
          </a:p>
          <a:p>
            <a:pPr lvl="2"/>
            <a:r>
              <a:rPr lang="en-US" sz="2400" dirty="0" err="1"/>
              <a:t>Obelus</a:t>
            </a:r>
            <a:r>
              <a:rPr lang="en-US" sz="2400" dirty="0"/>
              <a:t>: ÷</a:t>
            </a:r>
          </a:p>
          <a:p>
            <a:pPr lvl="2"/>
            <a:r>
              <a:rPr lang="en-US" sz="2400" dirty="0"/>
              <a:t>Vinculum/fraction bar: </a:t>
            </a:r>
          </a:p>
          <a:p>
            <a:pPr lvl="2"/>
            <a:r>
              <a:rPr lang="en-US" sz="2400" dirty="0"/>
              <a:t>Slash/virgule/solidus:  ⁄</a:t>
            </a:r>
          </a:p>
          <a:p>
            <a:pPr lvl="2"/>
            <a:r>
              <a:rPr lang="en-US" sz="2400" dirty="0"/>
              <a:t>Long division symbol/long division bracket: </a:t>
            </a:r>
          </a:p>
          <a:p>
            <a:pPr marL="630936" lvl="2" indent="0">
              <a:buNone/>
            </a:pP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853495" y="3783106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506" y="4509247"/>
            <a:ext cx="738155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233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Strategies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Properties</a:t>
            </a:r>
          </a:p>
          <a:p>
            <a:r>
              <a:rPr lang="en-US" dirty="0"/>
              <a:t>Teach “rules” about facts</a:t>
            </a:r>
          </a:p>
          <a:p>
            <a:r>
              <a:rPr lang="en-US" dirty="0"/>
              <a:t>Teach strategies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743200"/>
            <a:ext cx="3763462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0" y="5105400"/>
            <a:ext cx="1930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Zeroes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Multiplying any number by zero is zero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100 – 19 = 81</a:t>
            </a:r>
          </a:p>
          <a:p>
            <a:endParaRPr lang="en-US" sz="2400" dirty="0"/>
          </a:p>
        </p:txBody>
      </p:sp>
      <p:graphicFrame>
        <p:nvGraphicFramePr>
          <p:cNvPr id="5" name="Group 1504"/>
          <p:cNvGraphicFramePr>
            <a:graphicFrameLocks/>
          </p:cNvGraphicFramePr>
          <p:nvPr>
            <p:extLst/>
          </p:nvPr>
        </p:nvGraphicFramePr>
        <p:xfrm>
          <a:off x="4648200" y="28956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0266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Multiplying any number by one is equal to that number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81 – 17 = 64</a:t>
            </a:r>
          </a:p>
          <a:p>
            <a:endParaRPr lang="en-US" sz="2400" dirty="0"/>
          </a:p>
        </p:txBody>
      </p:sp>
      <p:graphicFrame>
        <p:nvGraphicFramePr>
          <p:cNvPr id="5" name="Group 1504"/>
          <p:cNvGraphicFramePr>
            <a:graphicFrameLocks/>
          </p:cNvGraphicFramePr>
          <p:nvPr>
            <p:extLst/>
          </p:nvPr>
        </p:nvGraphicFramePr>
        <p:xfrm>
          <a:off x="4648200" y="28956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9401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Twos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Skip counting strategy helps students find the multiples of two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64 – 15 = 49</a:t>
            </a:r>
          </a:p>
        </p:txBody>
      </p:sp>
      <p:graphicFrame>
        <p:nvGraphicFramePr>
          <p:cNvPr id="5" name="Group 1504"/>
          <p:cNvGraphicFramePr>
            <a:graphicFrameLocks/>
          </p:cNvGraphicFramePr>
          <p:nvPr>
            <p:extLst/>
          </p:nvPr>
        </p:nvGraphicFramePr>
        <p:xfrm>
          <a:off x="4648200" y="28956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2569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Skip counting strategy helps students find the multiples of five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49 – 13 = 36</a:t>
            </a:r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8956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848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Patterns in Nines facts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Sum of digits in product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Patterns in ones and tens place of product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One less than second factor, then subtract from 9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Finger strategy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36 – 11 = 25</a:t>
            </a:r>
          </a:p>
        </p:txBody>
      </p:sp>
      <p:graphicFrame>
        <p:nvGraphicFramePr>
          <p:cNvPr id="5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8747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Nines</a:t>
            </a:r>
          </a:p>
        </p:txBody>
      </p:sp>
      <p:pic>
        <p:nvPicPr>
          <p:cNvPr id="4098" name="Picture 2" descr="https://encrypted-tbn1.google.com/images?q=tbn:ANd9GcTuMhWDOiRwqkS8ycxYWrhpCswm0qJS4dcr4xEk3grRksv4mLmq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442" y="1256631"/>
            <a:ext cx="4648200" cy="5505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0384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Squares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9 square numbers</a:t>
            </a:r>
          </a:p>
          <a:p>
            <a:r>
              <a:rPr lang="en-US" altLang="en-US" dirty="0"/>
              <a:t>Only one factor to remember</a:t>
            </a:r>
          </a:p>
          <a:p>
            <a:r>
              <a:rPr lang="en-US" altLang="en-US" dirty="0"/>
              <a:t>Facts remaining:    </a:t>
            </a:r>
          </a:p>
          <a:p>
            <a:pPr marL="109728" indent="0">
              <a:buNone/>
            </a:pPr>
            <a:r>
              <a:rPr lang="en-US" altLang="en-US" dirty="0"/>
              <a:t>    25 – 5 = 20</a:t>
            </a:r>
          </a:p>
        </p:txBody>
      </p:sp>
      <p:graphicFrame>
        <p:nvGraphicFramePr>
          <p:cNvPr id="5" name="Group 1504"/>
          <p:cNvGraphicFramePr>
            <a:graphicFrameLocks/>
          </p:cNvGraphicFramePr>
          <p:nvPr>
            <p:extLst/>
          </p:nvPr>
        </p:nvGraphicFramePr>
        <p:xfrm>
          <a:off x="4648199" y="28194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4" descr="https://encrypted-tbn1.gstatic.com/images?q=tbn:ANd9GcSxbEEQAURsm9nd2DdlRr27B5SEzj7Pbj3g8_ctUEdjqkL1kxv_S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04613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2.gstatic.com/images?q=tbn:ANd9GcR4LQfOCX-5NIABFJoPu-bNcIxJsuoGLoP8vfa0qdqWKNR3PeuTH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5322636"/>
            <a:ext cx="1789043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666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Commutative Property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“Turn-around” strategy </a:t>
            </a:r>
          </a:p>
          <a:p>
            <a:r>
              <a:rPr lang="en-US" altLang="en-US" dirty="0"/>
              <a:t>Commutative Property</a:t>
            </a:r>
          </a:p>
          <a:p>
            <a:pPr lvl="1"/>
            <a:r>
              <a:rPr lang="en-US" altLang="en-US" dirty="0"/>
              <a:t>Numbers can be multiplied in any order and get the same result</a:t>
            </a:r>
          </a:p>
          <a:p>
            <a:pPr lvl="1"/>
            <a:endParaRPr lang="en-US" altLang="en-US" sz="2800" dirty="0"/>
          </a:p>
        </p:txBody>
      </p:sp>
      <p:graphicFrame>
        <p:nvGraphicFramePr>
          <p:cNvPr id="5" name="Group 1504"/>
          <p:cNvGraphicFramePr>
            <a:graphicFrameLocks/>
          </p:cNvGraphicFramePr>
          <p:nvPr>
            <p:extLst/>
          </p:nvPr>
        </p:nvGraphicFramePr>
        <p:xfrm>
          <a:off x="4648200" y="28956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3187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675128"/>
            <a:ext cx="2743200" cy="2185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24332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415777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774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4774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774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AEA0E-4212-254D-9821-4314047E12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0"/>
            <a:ext cx="517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31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Markus</a:t>
            </a:r>
          </a:p>
          <a:p>
            <a:r>
              <a:rPr lang="en-US" dirty="0"/>
              <a:t>Nate</a:t>
            </a:r>
          </a:p>
          <a:p>
            <a:r>
              <a:rPr lang="en-US" dirty="0"/>
              <a:t>Olivia</a:t>
            </a:r>
          </a:p>
          <a:p>
            <a:r>
              <a:rPr lang="en-US" dirty="0"/>
              <a:t>Patrice</a:t>
            </a:r>
          </a:p>
          <a:p>
            <a:endParaRPr lang="en-US" dirty="0"/>
          </a:p>
        </p:txBody>
      </p:sp>
      <p:pic>
        <p:nvPicPr>
          <p:cNvPr id="12290" name="Picture 2" descr="https://encrypted-tbn2.gstatic.com/images?q=tbn:ANd9GcQZD8KtSBUUXwtfBbyYqIRD9CqJj9Astuml0vZYMWZ1BwGC-n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763308"/>
            <a:ext cx="2400300" cy="156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encrypted-tbn2.gstatic.com/images?q=tbn:ANd9GcS3WKY8c46huemYR8TAGbumjmZyDSDiYX-SD-JWX7rADE6a_X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287308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0.gstatic.com/images?q=tbn:ANd9GcRxPBc0-MVPzHzYrrFeoLoidtavYsX_psYKZ8H29x2y7-SZeH5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915708"/>
            <a:ext cx="2305050" cy="1315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AutoShape 10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AutoShape 12" descr="data:image/jpeg;base64,/9j/4AAQSkZJRgABAQAAAQABAAD/2wCEAAkGBhMSERUUExMWFRUWFxcaGRgYFxQXGhUYFRUYFBUUFRcXHCYeGBwjGRYUHy8gJCcpLCwsFR8xNTAqNSYrLCkBCQoKDgwOGg8PGiwkHyIsKSwtKS8pLCksLyksLCwpLCwpLCosLSkqLCksKSwsLCwsKSksLCwsLCksLCwsLCwsLP/AABEIAIQAsAMBIgACEQEDEQH/xAAcAAACAgMBAQAAAAAAAAAAAAAFBgMEAAIHAQj/xAA8EAABAgQEAgcGBQQCAwEAAAABAgMABBEhBRIxQQZREyJhcYGRoQcyUrHB4RQjQtHwM2JyghUkF5LxFv/EABsBAAIDAQEBAAAAAAAAAAAAAAMEAQIFAAYH/8QAKBEAAgIBBAEDBAMBAAAAAAAAAQIAAxEEEiExQSIyUQUTFHEGYbFC/9oADAMBAAIRAxEAPwCCSeH4hH+UdiZP5Y7o4k2Cl5B/uHzjs8i4C2O6MX6a3pImx9TXDAiCyqqiIoYjYVgylkXMCcbaI00MSUCQNfxARXeLsm7FEt1iSUdp4awP+4eMkpMBVjHrktQxUllAgEQTbVWkNU2YOICxfMp4usBuhJHdCNNuqrmzA9tjWnM1v3wycS4kkmgpa3/yFRS67j5/SB2HLQlS8SaXKlm9gIvl5IIqafLxgW8/lTbWKZnQr6pPzEUIhiY1tOUNNv5SkGJRgK7fp3wrYTmp8QHmR3c/nB+UeKDVNx30p47HsMQOJRofThg95Ou4jZM3kISrQ6fzaNZLEkqsDRQ1Bt6bRtNygWPGvcecMjGOIqc59UuhdR8oUeKMZCQDyMH5NZFjqPWFTjHC1LScoveF7bLAvpjmjqraz1y7L4ih3KRBV9vqwncIyLgNFCgh6clzSkeU1q3NqVtx5jmoCVMFQwfJe6YX28TDczSm8NMrKkV7YEnhcqeKzvHsmZ/xcJ7p53XK7arKdRG4zxBloDIRmrtFbhXjqYXMNtqWMhN4VF4O88bJURzhgwPgp0EE2jlRKl4j7M9p56nbekqggcrQHlZnpEqQv3kxYwlzK2As3A15xGkgrzJijDIkAYMCTzZbOceIjSbRYOt+IgviKB4GBOGnKpSDodIXBh5pJ4jQ5keKYapScGTPQ0ofPSkIuMSxaWFJhqZe/wCpfleC1jnMHZ1iLGPPlazenZUH6WgYyjUnaMn3syqDTuMa5wlN94jzDLwJDMrzaGhG+3cYpTDVb3Qob7ecWVoB38R8iNoiUp1vYFPOtvtHSDJcLxxTKh0gt8Q9099NP5pHRMPKH0Z0GiqXpuOZjlU1MIVXMgg8wYL8H4utldE5yknfQeJ2iCdvMpjPEevwzgUAsNqH6VDMlY/9RBNqeyA1zW1uInYdS83mQb08oU8axNPWQHUIWokUJoaDUgnUwRVzyJTg8GOuHYi26KioPb87QH4nSuxSrq6kD3iRcCtNDCUyh1tXvrPJYKVU/wAkgwVx/HFCWSVK6xNDtm5+FvWLh8MFhdNVmwETSVx51oZ3W1UJ1AFUAbqpz1guOIHCAQAQdCDYwmyGMKXZvqju97thlw2esAq9Rf8AcQ09CtNfVaXK7lHMnc4heGiPWIv/ANU98A84mxV0ITUXEBitS01SIGUVZjKpc46jXh8k10IygUpFd94IvSB+CYml5stsKBy2sa05QXRh/wCXRdzAR6gDOQieMOJfTaLTsr0bQA2ijIOJbOWCjjwNItwRIZdpzA+IqJT6wJmf0qEMeJIATUQuzLgCf9oSYbTLg5E9mlh5kndOoixhT3SSak/DCzheKZJ5xo+6oDzg5JPhh5SDZCx4QVTtOJVhkQA40QTbx+f0iGbun+bCG1+QaUklCwrt1vyhYn5Eg7xVjjuGXkQNmKSTr3a+IiX/AJAAfaPXFEbV7xFZQUtVAn0jsiQVM96YrNQKdsFJfqJqd9Bur7RLhnDyj1l37Nh+8HZLh8HrqNTFCCxkj0yrguNuyxU4v+jRJPYScoCfS0M/GUn+JlAtsgpsoGlabhaaaU+sKvFkwEN5QARS42IsRUQS9muPh9l1hYAy6AfCoUPrB6xt4g7QMBh3FeUbWk9Y1TQ1oVdUhViK6bwA4gxczDiEIJUlAoD8Rrc/zlEGP4gpsrZTYhS0k72WU08op4aQm+59IZqqy24x/QpkxklnMiQkGp3hgkJo5RWFVhgmnbr4wwyQ6oEPTfxkcw885mQU8z5Ej5H941wRNiDFAOAuqQbVFuwi4I7YKNuZaK3UL/5D3vW/jAbeBmYms03/AEsAcLMKZmCttOVChy5aGG6YmXSTQWiwZABCQByiPHceblWhW5NgOcc1W6ecrv2eJQl0FRqqxEGpJypAhBncadcUOiTrrDfhCS23ncsYVdft+6Om0We2W8edyt03rXyhSmprMUjma+Ai7imJFzMTUDaAWKP9C2XCbkW7IQ9zwuAqwJMTv/bJGxEG+L5kutjo15VJF4QziBBz7qMU5ufUa9Y31h9dPuIPxE3uxxLWEcQuybqltqzZqZ0qrlXTSvaKmh7Y6JhnFktNgUIbcOraiK13ynRQjkJVGVhmyhXHMDVe1Z4nZJiUTXSJ5FkC9AIA4VM9LJsOBRUoICV8wtHVNfSLUslSj+YDl2vY+EZTV7WI+JuIQ6Bh5jNLTqa0F4uzmIJbbqfKFdUyUe7A/EPxDic2RVDoSKDwrrBVzOaseYF4pxcqqa11PdBH2SvHpXlHkgdmht6Qs8Ss9GEoJqo9ZR5bJA9T4CG/g6V/Cy6SqylkKp2rISkeCR6mC2emvHzAsuWinxSqs4/vVQI8UhXpUwMSjti7jR/7DnePRIEUqQyvU0aUCoIyYK8Sgb0PzhlkhzhZwNNEjfnDVJ9kMjqay+2U5+YpMjwg4y/nC29x1k941HiPrCxMqzTROwVTytBbBXc8yE8wb8tv3iHUFTmRYBsz8R8YmKohax1lLixm8II4dMAApJoRtAzFpcqWCDpHZnzvzLUvh6UEFIjXGcRqQNAIsy4NBAufYJXpEuisoJkpYynibvoL6aJoKCsc44mxJxR6M6pt94bcTn+gTWtI5/i+LdIuoAhYUDduEY+8duJSmEUABNSIplMXJCSW+spRSySok6BKdSfONcQw9bJTnAooVSoXCgDQkHsMMZGcQWxiu/HEqR4TGFUXJRlBHWrFgIMkCR4ZIF1dBp+rtA2POH/EUJdlco95CSB2ixI80iFuXmEpoEikdN4M4ebdlio0KiCPMUiXQBcmE0d5W8MvXmc6lgVoQtBopJCVUJBBAqhQI00N4OSnHTiAWlt9JUe8onN5b8oB4ewpDzrBsVBSf9kGo+vnEqUNsAfrePkj7wAAEcz2bUraBkcyJ8pcnElYzGxIrYECpBPwpAvzj2f4qU66FaIBsBsNB6QGxBSkOqFSDcGlozDpbpHUI5n5Cv0gZUE8xEj1kCW3klSlFW6ifWPBKjnF+dSkG5FeQvHjVFaC+/nBwgmstSgYk+FLyHQ0PpDbhqxY7C/1hUQs10g5grpKXAfhNPG0ExD4wuJXlgQM595RJ/nnF/h90B3TfWusDsSfAolOwp4bmLWC2PlEkcS5GVMZcV9nUxMOdMmaLNR7oSD51MKeP4VNyKhWbDgOxTQ/OOoq4nSRY7bXjjHELi1zi1rCiKmh7OUKg4O08TwDpgZIheS43fA90Ec66wPxfi+YN8wSOyKkrMhwWsBFHiBrqAiD5yItgCDJ3F3HTVSiYpqXHoTaPWJYrUEp1MdIJk2GT62XUrQKkbfEN0w+cYyAmJFLqB1mOuO1pdA4KdhCVf6nnFOQ4faZRVV101i7wviYK1skhVioA7pVZaT2aeZili7fV8RzR3C0Npz03X7nNxreLku5yhjZ9nD6nlNtpJQm4cVZOQ6VULFWxA5V0iSb9n80gHIEOU2SsAnuCqQVbE+Yi9FnI29QVhkmp11KE3UfSOz4MwiRl+sanWkKnA/DK5RvpphFFq0TUZh2UrSvjEHEfGbSl9QroKjKU0oRsqtCIWudrDheo/pNGx5xA+Mo6WbLzYNHFBVgbEGhrTtgo8w0gF9aakDfSsPfsrnW3ZJbhSkEPKTWlK2BGvfCRx5NIbdmGzr+kDTrVqYIOBPQ6fWBnanGNvn5nO5yaLi1LVqTWCeAoCFdKoiwUEjckilewCsC5eWK1BKdSbQwzuHFsBIUCUpGam3b94qoyZNCF23GY1hKXRVCsqhqk/MGJpTDXEKqpPqIGszxSRXUeo5GGFCQtGdJtS45QYTUTaeR3PG2K6xanZjomCRqogAaVpU09IxhrM326wK4ql1KQ0hB6yApRTuc1AD6HzjiZNzFUJUZMikpnpDlUaKOnKvKDOGuitKEKGoOohRZmapBOo8x/LwyYViqHMocOVY0Xz7FRbsTqbQwxmMzPH2GtVyJN+ST+0CZ72iSiiaMk+AieX9iCCOtNrP+KEj51i417Dpal5h5XikfIQk21zljmeEywGInzHF0uQQmW17RAadxFLoyhug76x0xv2QSKT1i4T2rP0gpJ8BSSLIQLa3PrEBlHUt9tyMzjbOAl2mQEHesD5uUfYVdJFNxH0Q1wmwnRA9Y2Xw0wdW0HvifvEHqV+zxODYBiLkw+0wXAkOKCcxvQb0G5tQdpEde/CNJa6JmjQTS+WuYj4zYmv1gy3wtLpuGWgdjlGu20Rr4eSpWYurudqAXPI1gV7vaNo6jWkRKjuPcFSGJLYl8qyFLKlFSgLEfooO6FR6eW4tZSCaG5GgrzMTTXF/XIAoMxr2AVAA9IHTuNqWmlaCtxWsTXpSOD4nok0RY5bzLmd8iiqkd4/eAmJYYt5BUaBbZCcxUPzEnQH+5NNdweyLbWJuJKUFJcCrAD3r/AA0g21wLMqSQcqUm4GhrsSNoMEVD3Js0tNZ9T4gXh3pkSrrawpKQ4FU2JoLjYxDicghxQUpZzbpsKpHIneDDPDr0sh3pKZSBShrcV+0VBw87ND8tNcv6q6dhG4iwZfniY1WyvWEZyCO4Jmmky6QUoSQR72qk13O2u4jXEApaEPtm6RRVNRTQ+MNWH+z6YWEh6qctU0TQgoOyie3lBuQ9nhlx+X0ZqKHpMxKh20tFWuUcRy36hVWSign9fP7nKUzTa/f6h+ICoPenbw8obOG8DfTmOWqFAUNQK+BvBj/jJVp7ryqA4m9jbvAi3PTiHP0jvqYp974nltb/AC78VttaZYd54/yRM4C9oEWPam3rChjnDM+Hy6EBQJokIUFFIFk1ENMtM9EqqTQbp2MSmYKVVSSAb6xX8gmZV38z1Nm07AMfuUJTgx5Scz/RptcDrK9LRqngyW6Mq/EKSdqpTTxANfWCLmNLVYG+hHPtihMVr2ERDalvEBd/Lde7jawA/QnX04OkfqV6ftELhaTYLJI2FDFGYn5nKU0bXXcFSD3ZTXzrAWSmHaqDiCnlYkd9U2iXdRwonqqqtw3O0uPyqHFkq15Ek+gtEwYKbCtNgE0+sRttLrQUVavVIp8o0emHUiuQnsBB9DSBbT3iN716zCLYJEYpswNkcUUa1bWD3ROJ1yv9NRHhHAyh74kjiyNYrPT1B/Nrx7iL7xFEsk96kiFd/A55wmpShPJKgT5kRVic8SyFe2nPMSqh5aTqlagTzoTeIunhnxr2fTbjpUno6ECpUo1qBTYdkVkezOd3U15q/aHBbNlfqVY7MM+y5greWtQqlsCh5FWtPACHbGp7ImtYCcI4I5JMKQspKlKrVNfrBZwZ00UARCtxLHiZ11y22788TnOP8TKqUqNovcD49V/o016wqfDeJeJuA1LBW0a/2n6GLXCvDypdvOtNHVeg5RI4rxFGUPcCJ0NDwG94oTmJcoAonDWpMefit4GGJGJZ6wpgbi5381CtyCICJnVCL/FU6FKQBqKxFhXDzsxdIon4j9IEwM8R9U05u1hCjJ4lV2eqO6JWp+qaQ6yns/YCKKqVbmKU/wCz2l2V+Bv6xwrYcwNn0S5UzjP9RY/EUVWLL02CLHwiji0g6z/UQQBuLiBH4qu8RyJmto2z6hiG3eO5oD3h5feK/wD5Bm6++ny+8ZGRpACe/wAzF8fzfxjy+8ROcezZ/WPL7xkZE4E7M3lONpo/r9Iup4zmvj9I9jIggSwMss8WTJ1X6QQl+IXjqqMjIGZYS+nGHOcRvY26NxGRkVnTT/m3OY8onbxhzs8oyMi4lTCEliKyb0gvin9GtNoyMjm6Mmr3iI/SFTlDpEeITak1pS0eRkKL3NK6WeFsGae/McGZR56DuEPQaCU0SKRkZBYiqjJOOZBnMSJcMZGRAjBmzjCViigDChxBwjLK62Sh5g0jIyOaK3IpU5E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pic>
        <p:nvPicPr>
          <p:cNvPr id="12304" name="Picture 16" descr="http://www.time4writing.com/images/kidsnew/girl-thumbs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439708"/>
            <a:ext cx="2209800" cy="1504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7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Markus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7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encrypted-tbn2.gstatic.com/images?q=tbn:ANd9GcQZD8KtSBUUXwtfBbyYqIRD9CqJj9Astuml0vZYMWZ1BwGC-nM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400300" cy="156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90800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Nate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encrypted-tbn0.gstatic.com/images?q=tbn:ANd9GcRxPBc0-MVPzHzYrrFeoLoidtavYsX_psYKZ8H29x2y7-SZeH5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2402956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133600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Olivia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8434" name="Picture 2" descr="http://www.time4writing.com/images/kidsnew/girl-thumbs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2209800" cy="1504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Patrice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5362" name="Picture 2" descr="https://encrypted-tbn2.gstatic.com/images?q=tbn:ANd9GcS3WKY8c46huemYR8TAGbumjmZyDSDiYX-SD-JWX7rADE6a_X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multiplication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50191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3062C-2C8B-524E-AD7F-9554AE9246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272" y="0"/>
            <a:ext cx="519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5293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Roscoe</a:t>
            </a:r>
          </a:p>
          <a:p>
            <a:r>
              <a:rPr lang="en-US" dirty="0"/>
              <a:t>Samuel</a:t>
            </a:r>
          </a:p>
          <a:p>
            <a:r>
              <a:rPr lang="en-US" dirty="0"/>
              <a:t>Tony</a:t>
            </a:r>
          </a:p>
          <a:p>
            <a:r>
              <a:rPr lang="en-US" dirty="0"/>
              <a:t>Ula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9460" name="Picture 4" descr="https://encrypted-tbn3.gstatic.com/images?q=tbn:ANd9GcQ0zuoNE9D6l6XWq1VgGdrnpTTks0IgA1y2l92hggK_f9bDSpln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205" y="4070351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encrypted-tbn1.gstatic.com/images?q=tbn:ANd9GcTWqzcaHuXy6pEc447NlSO0gfIUIxhxBgvK5nnlBFcm1y7L28C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199" y="2681287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encrypted-tbn0.gstatic.com/images?q=tbn:ANd9GcTQw6solzLuQZIoSxLgtLrbzPDkOSILUuEWxl9vwJ7rhAwU3rF81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330" y="2268891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4868509"/>
            <a:ext cx="204249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Roscoe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1" eaLnBrk="1" hangingPunct="1"/>
            <a:r>
              <a:rPr lang="en-US" dirty="0"/>
              <a:t>“Does McDonald’s Sell </a:t>
            </a:r>
            <a:r>
              <a:rPr lang="en-US" dirty="0" err="1"/>
              <a:t>CheeseBurgers</a:t>
            </a:r>
            <a:r>
              <a:rPr lang="en-US" dirty="0"/>
              <a:t>?”</a:t>
            </a:r>
          </a:p>
          <a:p>
            <a:pPr lvl="1" eaLnBrk="1" hangingPunct="1"/>
            <a:r>
              <a:rPr lang="en-US" dirty="0"/>
              <a:t>“Daddy, Mother, Sister, Brother”</a:t>
            </a:r>
          </a:p>
          <a:p>
            <a:pPr lvl="2" eaLnBrk="1" hangingPunct="1"/>
            <a:r>
              <a:rPr lang="en-US" sz="2200" b="1" dirty="0"/>
              <a:t>D</a:t>
            </a:r>
            <a:r>
              <a:rPr lang="en-US" sz="2200" dirty="0"/>
              <a:t>ivide</a:t>
            </a:r>
          </a:p>
          <a:p>
            <a:pPr lvl="2" eaLnBrk="1" hangingPunct="1"/>
            <a:r>
              <a:rPr lang="en-US" sz="2200" b="1" dirty="0"/>
              <a:t>M</a:t>
            </a:r>
            <a:r>
              <a:rPr lang="en-US" sz="2200" dirty="0"/>
              <a:t>ultiply</a:t>
            </a:r>
          </a:p>
          <a:p>
            <a:pPr lvl="2" eaLnBrk="1" hangingPunct="1"/>
            <a:r>
              <a:rPr lang="en-US" sz="2200" b="1" dirty="0"/>
              <a:t>S</a:t>
            </a:r>
            <a:r>
              <a:rPr lang="en-US" sz="2200" dirty="0"/>
              <a:t>ubtract</a:t>
            </a:r>
          </a:p>
          <a:p>
            <a:pPr lvl="2" eaLnBrk="1" hangingPunct="1"/>
            <a:r>
              <a:rPr lang="en-US" sz="2200" b="1" dirty="0"/>
              <a:t>C</a:t>
            </a:r>
            <a:r>
              <a:rPr lang="en-US" sz="2200" dirty="0"/>
              <a:t>ompare</a:t>
            </a:r>
          </a:p>
          <a:p>
            <a:pPr lvl="2" eaLnBrk="1" hangingPunct="1"/>
            <a:r>
              <a:rPr lang="en-US" sz="2200" b="1" dirty="0"/>
              <a:t>B</a:t>
            </a:r>
            <a:r>
              <a:rPr lang="en-US" sz="2200" dirty="0"/>
              <a:t>ring down</a:t>
            </a:r>
            <a:endParaRPr lang="en-US" sz="2200" b="1" dirty="0"/>
          </a:p>
          <a:p>
            <a:pPr lvl="2" eaLnBrk="1" hangingPunct="1"/>
            <a:endParaRPr lang="en-US" b="1" dirty="0"/>
          </a:p>
        </p:txBody>
      </p:sp>
      <p:pic>
        <p:nvPicPr>
          <p:cNvPr id="9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02773" cy="1255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encrypted-tbn0.gstatic.com/images?q=tbn:ANd9GcTQw6solzLuQZIoSxLgtLrbzPDkOSILUuEWxl9vwJ7rhAwU3rF81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99" y="3793514"/>
            <a:ext cx="6536267" cy="2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774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4774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774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49919" y="1161166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0" y="319101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C5D1D51-DF58-7F42-BE56-71DD11C12FE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00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Samuel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2530" name="Picture 2" descr="https://encrypted-tbn1.gstatic.com/images?q=tbn:ANd9GcTWqzcaHuXy6pEc447NlSO0gfIUIxhxBgvK5nnlBFcm1y7L28C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2743200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Tony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28600"/>
            <a:ext cx="2042491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2819400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967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Ula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7" name="Picture 2" descr="https://encrypted-tbn3.gstatic.com/images?q=tbn:ANd9GcQ0zuoNE9D6l6XWq1VgGdrnpTTks0IgA1y2l92hggK_f9bDSpln9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2819400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division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57030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Concepts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9C7BC-E222-E746-85AC-6164EB19E1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028" y="0"/>
            <a:ext cx="5146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2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Important Fraction Vocabulary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/>
              <a:t>Whole</a:t>
            </a:r>
          </a:p>
          <a:p>
            <a:pPr lvl="1">
              <a:lnSpc>
                <a:spcPct val="80000"/>
              </a:lnSpc>
            </a:pPr>
            <a:r>
              <a:rPr lang="en-US" sz="2000" u="sng" dirty="0"/>
              <a:t>Unit</a:t>
            </a:r>
          </a:p>
          <a:p>
            <a:pPr lvl="1">
              <a:lnSpc>
                <a:spcPct val="80000"/>
              </a:lnSpc>
            </a:pPr>
            <a:r>
              <a:rPr lang="en-US" sz="2000" u="sng" dirty="0"/>
              <a:t>Equal parts</a:t>
            </a:r>
          </a:p>
          <a:p>
            <a:pPr>
              <a:lnSpc>
                <a:spcPct val="80000"/>
              </a:lnSpc>
            </a:pPr>
            <a:r>
              <a:rPr lang="en-US" sz="2400" u="sng" dirty="0"/>
              <a:t>Fraction</a:t>
            </a:r>
          </a:p>
          <a:p>
            <a:pPr lvl="1">
              <a:lnSpc>
                <a:spcPct val="80000"/>
              </a:lnSpc>
            </a:pPr>
            <a:r>
              <a:rPr lang="en-US" sz="2000" u="sng" dirty="0"/>
              <a:t>Proper fraction</a:t>
            </a:r>
          </a:p>
          <a:p>
            <a:pPr lvl="1">
              <a:lnSpc>
                <a:spcPct val="80000"/>
              </a:lnSpc>
            </a:pPr>
            <a:r>
              <a:rPr lang="en-US" sz="2000" u="sng" dirty="0"/>
              <a:t>Improper fraction</a:t>
            </a:r>
          </a:p>
          <a:p>
            <a:pPr lvl="1">
              <a:lnSpc>
                <a:spcPct val="80000"/>
              </a:lnSpc>
            </a:pPr>
            <a:r>
              <a:rPr lang="en-US" sz="2000" u="sng" dirty="0"/>
              <a:t>Mixed number</a:t>
            </a:r>
          </a:p>
          <a:p>
            <a:pPr>
              <a:lnSpc>
                <a:spcPct val="80000"/>
              </a:lnSpc>
            </a:pPr>
            <a:r>
              <a:rPr lang="en-US" sz="2400" u="sng" dirty="0"/>
              <a:t>Numerator</a:t>
            </a:r>
          </a:p>
          <a:p>
            <a:pPr>
              <a:lnSpc>
                <a:spcPct val="80000"/>
              </a:lnSpc>
            </a:pPr>
            <a:r>
              <a:rPr lang="en-US" sz="2400" u="sng" dirty="0"/>
              <a:t>Denominator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Greatest common factor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Least common multiple (or denominator)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66505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24460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81091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81400"/>
            <a:ext cx="762000" cy="1092200"/>
          </a:xfrm>
          <a:prstGeom prst="rect">
            <a:avLst/>
          </a:prstGeom>
        </p:spPr>
      </p:pic>
      <p:pic>
        <p:nvPicPr>
          <p:cNvPr id="11" name="Picture 2" descr="https://encrypted-tbn3.gstatic.com/images?q=tbn:ANd9GcRgn_V2d3TJ1cpLoER8MBnlM0ceswSHqDlMEuB7pNRSMkG-MBt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717" y="47160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00200" y="4114800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0" y="3505200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9000" y="3505200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7800" y="3505200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6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pic>
        <p:nvPicPr>
          <p:cNvPr id="4" name="Picture 2" descr="https://encrypted-tbn3.gstatic.com/images?q=tbn:ANd9GcRgn_V2d3TJ1cpLoER8MBnlM0ceswSHqDlMEuB7pNRSMkG-MBt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encrypted-tbn0.gstatic.com/images?q=tbn:ANd9GcQRt1XLExLTc5L9L8bfghmBQCN7Wk9ZY-yhNSNaF65deYL8X_B0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648200"/>
            <a:ext cx="2094163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1" y="2174374"/>
            <a:ext cx="762000" cy="109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631" y="2600158"/>
            <a:ext cx="762000" cy="10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67364"/>
            <a:ext cx="1028700" cy="107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4109536"/>
            <a:ext cx="723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40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88" y="1340223"/>
            <a:ext cx="2906944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800" y="1162423"/>
            <a:ext cx="4673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39940" name="Picture 4" descr="https://encrypted-tbn1.google.com/images?q=tbn:ANd9GcQlgh7lIXZnzZ6ozUip5XQXIrLJpJcQILCen-kIoiAI7YMArBRjY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038600"/>
            <a:ext cx="1934410" cy="1934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886200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05000" y="3657600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819400" y="3657600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19400" y="4572000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057400" y="4572000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276600"/>
            <a:ext cx="762000" cy="1092200"/>
          </a:xfrm>
          <a:prstGeom prst="rect">
            <a:avLst/>
          </a:prstGeom>
        </p:spPr>
      </p:pic>
      <p:pic>
        <p:nvPicPr>
          <p:cNvPr id="10" name="Picture 2" descr="https://encrypted-tbn2.gstatic.com/images?q=tbn:ANd9GcT9Xw5UC7ozKRiqhdVw3S1QKCTzqhLWdAvglOEU-5peat__aw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1275" y="3900404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918" y="2292968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0918" y="2593789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0918" y="2593789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0528" y="2593789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70528" y="3307627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pic>
        <p:nvPicPr>
          <p:cNvPr id="39938" name="Picture 2" descr="https://encrypted-tbn2.google.com/images?q=tbn:ANd9GcS1rYcxMNoNF_tkMno58f8B-BirMrbNkR73dgOFU-rXnKcQmoj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441" y="4356373"/>
            <a:ext cx="2850379" cy="1986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encrypted-tbn1.google.com/images?q=tbn:ANd9GcQlgh7lIXZnzZ6ozUip5XQXIrLJpJcQILCen-kIoiAI7YMArBRjY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221" y="2218491"/>
            <a:ext cx="1934410" cy="1934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2.gstatic.com/images?q=tbn:ANd9GcT9Xw5UC7ozKRiqhdVw3S1QKCTzqhLWdAvglOEU-5peat__aw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632" y="2233864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1" y="2174374"/>
            <a:ext cx="7620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684" y="2553639"/>
            <a:ext cx="762000" cy="10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67364"/>
            <a:ext cx="10287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4109536"/>
            <a:ext cx="723900" cy="107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752" y="4209801"/>
            <a:ext cx="2509944" cy="1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583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0962" name="Picture 2" descr="https://encrypted-tbn0.google.com/images?q=tbn:ANd9GcSUgjcje6oWbExZBdnKpycXVfEoqYyfHtt6s1qnQjbppNHoGeEw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810000"/>
            <a:ext cx="2846179" cy="2205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1" y="3469774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3886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67000" y="3886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81400" y="3886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52600" y="38862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67000" y="38862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0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pic>
        <p:nvPicPr>
          <p:cNvPr id="40962" name="Picture 2" descr="https://encrypted-tbn0.google.com/images?q=tbn:ANd9GcSUgjcje6oWbExZBdnKpycXVfEoqYyfHtt6s1qnQjbppNHoGeEw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231" y="2295832"/>
            <a:ext cx="2846179" cy="2205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encrypted-tbn2.google.com/images?q=tbn:ANd9GcSlHGei8DXVmhMdgdmHMrTmE9gmqGiJ4rArGmEvE8-jhYoWHz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695" y="4246061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teachersupply.com/cart/images/link%20n%20learn%205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012" y="2295832"/>
            <a:ext cx="1933575" cy="1933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1" y="2174374"/>
            <a:ext cx="7620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631" y="2600158"/>
            <a:ext cx="762000" cy="10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67364"/>
            <a:ext cx="10287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4109536"/>
            <a:ext cx="723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52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the fraction using all three models.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9094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Fractions less than 1</a:t>
            </a:r>
          </a:p>
          <a:p>
            <a:r>
              <a:rPr lang="en-US" sz="2400" dirty="0"/>
              <a:t>Numerator is less than denominator</a:t>
            </a:r>
          </a:p>
        </p:txBody>
      </p:sp>
    </p:spTree>
    <p:extLst>
      <p:ext uri="{BB962C8B-B14F-4D97-AF65-F5344CB8AC3E}">
        <p14:creationId xmlns:p14="http://schemas.microsoft.com/office/powerpoint/2010/main" val="11733098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Improper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Fractions equal to or greater than 1</a:t>
            </a:r>
          </a:p>
          <a:p>
            <a:r>
              <a:rPr lang="en-US" sz="2400" dirty="0"/>
              <a:t>Numerator is equal to or greater than denominator</a:t>
            </a:r>
          </a:p>
        </p:txBody>
      </p:sp>
    </p:spTree>
    <p:extLst>
      <p:ext uri="{BB962C8B-B14F-4D97-AF65-F5344CB8AC3E}">
        <p14:creationId xmlns:p14="http://schemas.microsoft.com/office/powerpoint/2010/main" val="407413482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mix of a whole number and a fraction</a:t>
            </a:r>
          </a:p>
        </p:txBody>
      </p:sp>
    </p:spTree>
    <p:extLst>
      <p:ext uri="{BB962C8B-B14F-4D97-AF65-F5344CB8AC3E}">
        <p14:creationId xmlns:p14="http://schemas.microsoft.com/office/powerpoint/2010/main" val="8153473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0248"/>
            <a:ext cx="3441700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33248"/>
            <a:ext cx="4140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77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06332"/>
            <a:ext cx="5486400" cy="751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279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Fractions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to benchmark fractions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7" y="2171700"/>
            <a:ext cx="3832062" cy="436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895" y="1843741"/>
            <a:ext cx="1385041" cy="181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476" y="3558241"/>
            <a:ext cx="1414098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1" y="3101041"/>
            <a:ext cx="1414098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914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38360-7ABB-DD4A-AD10-2D42DD0203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173" y="0"/>
            <a:ext cx="5232827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9EFAF3-F547-9747-B501-275CEDD54B87}"/>
              </a:ext>
            </a:extLst>
          </p:cNvPr>
          <p:cNvGrpSpPr/>
          <p:nvPr/>
        </p:nvGrpSpPr>
        <p:grpSpPr>
          <a:xfrm>
            <a:off x="369870" y="1111623"/>
            <a:ext cx="3200400" cy="3873449"/>
            <a:chOff x="5551471" y="1466427"/>
            <a:chExt cx="3200400" cy="38734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84241C-2669-C645-8B42-7B5A897C8F2E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and teach a fraction concept.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3D84DE-9D14-0E43-923C-D23DD5DB9DB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92C7A34-8BA4-B942-AD7A-0B6EFD6696EB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FF22703-A7A2-EB46-AAAC-8AAF30316D7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86240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Computation</a:t>
            </a:r>
          </a:p>
        </p:txBody>
      </p:sp>
    </p:spTree>
    <p:extLst>
      <p:ext uri="{BB962C8B-B14F-4D97-AF65-F5344CB8AC3E}">
        <p14:creationId xmlns:p14="http://schemas.microsoft.com/office/powerpoint/2010/main" val="22200681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348" y="1562431"/>
            <a:ext cx="8686800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Addition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78433-7728-704E-9AE2-E5C723A595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124" y="0"/>
            <a:ext cx="5231876" cy="6858000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2A2822F5-322A-6F48-BEAD-5ABC2FF559F0}"/>
              </a:ext>
            </a:extLst>
          </p:cNvPr>
          <p:cNvSpPr/>
          <p:nvPr/>
        </p:nvSpPr>
        <p:spPr>
          <a:xfrm>
            <a:off x="3597965" y="775252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5266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6" y="32567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6" y="26471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" y="142792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6" y="49331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0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5" y="32997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" y="147099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5" y="49761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7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311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55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2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E6766-C1EA-0F49-8663-0A8BA15340AB}"/>
              </a:ext>
            </a:extLst>
          </p:cNvPr>
          <p:cNvSpPr/>
          <p:nvPr/>
        </p:nvSpPr>
        <p:spPr>
          <a:xfrm>
            <a:off x="2850776" y="1506071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8D818-6F77-5541-A20D-C0DFD520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10" y="1798729"/>
            <a:ext cx="2729286" cy="15162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</p:spTree>
    <p:extLst>
      <p:ext uri="{BB962C8B-B14F-4D97-AF65-F5344CB8AC3E}">
        <p14:creationId xmlns:p14="http://schemas.microsoft.com/office/powerpoint/2010/main" val="30440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1245128"/>
            <a:ext cx="2032000" cy="1295400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>
            <a:off x="367748" y="32263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67748" y="2464328"/>
            <a:ext cx="1828800" cy="762000"/>
          </a:xfrm>
          <a:prstGeom prst="rect">
            <a:avLst/>
          </a:prstGeom>
          <a:solidFill>
            <a:srgbClr val="FF6FC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367748" y="49027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367748" y="41407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21965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3677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12821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2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0226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7" y="1371601"/>
            <a:ext cx="2032000" cy="1295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42107" y="25908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7707" y="25908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421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7707" y="48006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65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709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24384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Noteworthy Light"/>
                <a:cs typeface="Noteworthy Ligh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Noteworthy Light"/>
                <a:cs typeface="Noteworthy Light"/>
              </a:rPr>
              <a:t>: 2, 4, 6, 8, 10</a:t>
            </a:r>
          </a:p>
          <a:p>
            <a:r>
              <a:rPr lang="en-US" sz="2400" b="1" dirty="0">
                <a:solidFill>
                  <a:schemeClr val="bg1"/>
                </a:solidFill>
                <a:latin typeface="Noteworthy Light"/>
                <a:cs typeface="Noteworthy Light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Noteworthy Light"/>
                <a:cs typeface="Noteworthy Light"/>
              </a:rPr>
              <a:t>: 4, 8, 12, 16, 20</a:t>
            </a:r>
          </a:p>
        </p:txBody>
      </p:sp>
      <p:sp>
        <p:nvSpPr>
          <p:cNvPr id="20" name="Oval 19"/>
          <p:cNvSpPr/>
          <p:nvPr/>
        </p:nvSpPr>
        <p:spPr>
          <a:xfrm>
            <a:off x="1842107" y="35052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27707" y="35052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68973" y="2389395"/>
            <a:ext cx="746133" cy="1010035"/>
          </a:xfrm>
          <a:custGeom>
            <a:avLst/>
            <a:gdLst>
              <a:gd name="connsiteX0" fmla="*/ 618430 w 746133"/>
              <a:gd name="connsiteY0" fmla="*/ 27396 h 1010035"/>
              <a:gd name="connsiteX1" fmla="*/ 563839 w 746133"/>
              <a:gd name="connsiteY1" fmla="*/ 41044 h 1010035"/>
              <a:gd name="connsiteX2" fmla="*/ 441009 w 746133"/>
              <a:gd name="connsiteY2" fmla="*/ 54692 h 1010035"/>
              <a:gd name="connsiteX3" fmla="*/ 372770 w 746133"/>
              <a:gd name="connsiteY3" fmla="*/ 136578 h 1010035"/>
              <a:gd name="connsiteX4" fmla="*/ 331827 w 746133"/>
              <a:gd name="connsiteY4" fmla="*/ 150226 h 1010035"/>
              <a:gd name="connsiteX5" fmla="*/ 318179 w 746133"/>
              <a:gd name="connsiteY5" fmla="*/ 204817 h 1010035"/>
              <a:gd name="connsiteX6" fmla="*/ 304531 w 746133"/>
              <a:gd name="connsiteY6" fmla="*/ 395886 h 1010035"/>
              <a:gd name="connsiteX7" fmla="*/ 263588 w 746133"/>
              <a:gd name="connsiteY7" fmla="*/ 409533 h 1010035"/>
              <a:gd name="connsiteX8" fmla="*/ 140758 w 746133"/>
              <a:gd name="connsiteY8" fmla="*/ 477772 h 1010035"/>
              <a:gd name="connsiteX9" fmla="*/ 31576 w 746133"/>
              <a:gd name="connsiteY9" fmla="*/ 573306 h 1010035"/>
              <a:gd name="connsiteX10" fmla="*/ 45224 w 746133"/>
              <a:gd name="connsiteY10" fmla="*/ 914501 h 1010035"/>
              <a:gd name="connsiteX11" fmla="*/ 127111 w 746133"/>
              <a:gd name="connsiteY11" fmla="*/ 996387 h 1010035"/>
              <a:gd name="connsiteX12" fmla="*/ 168054 w 746133"/>
              <a:gd name="connsiteY12" fmla="*/ 1010035 h 1010035"/>
              <a:gd name="connsiteX13" fmla="*/ 372770 w 746133"/>
              <a:gd name="connsiteY13" fmla="*/ 928148 h 1010035"/>
              <a:gd name="connsiteX14" fmla="*/ 400066 w 746133"/>
              <a:gd name="connsiteY14" fmla="*/ 887205 h 1010035"/>
              <a:gd name="connsiteX15" fmla="*/ 413714 w 746133"/>
              <a:gd name="connsiteY15" fmla="*/ 559659 h 1010035"/>
              <a:gd name="connsiteX16" fmla="*/ 522896 w 746133"/>
              <a:gd name="connsiteY16" fmla="*/ 464124 h 1010035"/>
              <a:gd name="connsiteX17" fmla="*/ 563839 w 746133"/>
              <a:gd name="connsiteY17" fmla="*/ 436829 h 1010035"/>
              <a:gd name="connsiteX18" fmla="*/ 700317 w 746133"/>
              <a:gd name="connsiteY18" fmla="*/ 450477 h 1010035"/>
              <a:gd name="connsiteX19" fmla="*/ 727612 w 746133"/>
              <a:gd name="connsiteY19" fmla="*/ 395886 h 1010035"/>
              <a:gd name="connsiteX20" fmla="*/ 673021 w 746133"/>
              <a:gd name="connsiteY20" fmla="*/ 13748 h 1010035"/>
              <a:gd name="connsiteX21" fmla="*/ 632078 w 746133"/>
              <a:gd name="connsiteY21" fmla="*/ 101 h 1010035"/>
              <a:gd name="connsiteX22" fmla="*/ 618430 w 746133"/>
              <a:gd name="connsiteY22" fmla="*/ 27396 h 10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6133" h="1010035">
                <a:moveTo>
                  <a:pt x="618430" y="27396"/>
                </a:moveTo>
                <a:cubicBezTo>
                  <a:pt x="607057" y="34220"/>
                  <a:pt x="582378" y="38192"/>
                  <a:pt x="563839" y="41044"/>
                </a:cubicBezTo>
                <a:cubicBezTo>
                  <a:pt x="523123" y="47308"/>
                  <a:pt x="480090" y="41665"/>
                  <a:pt x="441009" y="54692"/>
                </a:cubicBezTo>
                <a:cubicBezTo>
                  <a:pt x="396455" y="69543"/>
                  <a:pt x="403984" y="111607"/>
                  <a:pt x="372770" y="136578"/>
                </a:cubicBezTo>
                <a:cubicBezTo>
                  <a:pt x="361536" y="145565"/>
                  <a:pt x="345475" y="145677"/>
                  <a:pt x="331827" y="150226"/>
                </a:cubicBezTo>
                <a:cubicBezTo>
                  <a:pt x="327278" y="168423"/>
                  <a:pt x="320250" y="186175"/>
                  <a:pt x="318179" y="204817"/>
                </a:cubicBezTo>
                <a:cubicBezTo>
                  <a:pt x="311128" y="268278"/>
                  <a:pt x="320983" y="334190"/>
                  <a:pt x="304531" y="395886"/>
                </a:cubicBezTo>
                <a:cubicBezTo>
                  <a:pt x="300824" y="409786"/>
                  <a:pt x="277236" y="404984"/>
                  <a:pt x="263588" y="409533"/>
                </a:cubicBezTo>
                <a:cubicBezTo>
                  <a:pt x="169732" y="472104"/>
                  <a:pt x="212824" y="453750"/>
                  <a:pt x="140758" y="477772"/>
                </a:cubicBezTo>
                <a:cubicBezTo>
                  <a:pt x="45224" y="541462"/>
                  <a:pt x="77069" y="505068"/>
                  <a:pt x="31576" y="573306"/>
                </a:cubicBezTo>
                <a:cubicBezTo>
                  <a:pt x="-9128" y="695418"/>
                  <a:pt x="-16372" y="698916"/>
                  <a:pt x="45224" y="914501"/>
                </a:cubicBezTo>
                <a:cubicBezTo>
                  <a:pt x="55829" y="951617"/>
                  <a:pt x="90490" y="984180"/>
                  <a:pt x="127111" y="996387"/>
                </a:cubicBezTo>
                <a:lnTo>
                  <a:pt x="168054" y="1010035"/>
                </a:lnTo>
                <a:cubicBezTo>
                  <a:pt x="454037" y="969180"/>
                  <a:pt x="321262" y="1048334"/>
                  <a:pt x="372770" y="928148"/>
                </a:cubicBezTo>
                <a:cubicBezTo>
                  <a:pt x="379231" y="913072"/>
                  <a:pt x="390967" y="900853"/>
                  <a:pt x="400066" y="887205"/>
                </a:cubicBezTo>
                <a:cubicBezTo>
                  <a:pt x="404615" y="778023"/>
                  <a:pt x="401647" y="668267"/>
                  <a:pt x="413714" y="559659"/>
                </a:cubicBezTo>
                <a:cubicBezTo>
                  <a:pt x="418263" y="518714"/>
                  <a:pt x="509245" y="473224"/>
                  <a:pt x="522896" y="464124"/>
                </a:cubicBezTo>
                <a:lnTo>
                  <a:pt x="563839" y="436829"/>
                </a:lnTo>
                <a:cubicBezTo>
                  <a:pt x="609332" y="441378"/>
                  <a:pt x="655962" y="461566"/>
                  <a:pt x="700317" y="450477"/>
                </a:cubicBezTo>
                <a:cubicBezTo>
                  <a:pt x="720054" y="445543"/>
                  <a:pt x="726911" y="416219"/>
                  <a:pt x="727612" y="395886"/>
                </a:cubicBezTo>
                <a:cubicBezTo>
                  <a:pt x="731392" y="286248"/>
                  <a:pt x="791361" y="92642"/>
                  <a:pt x="673021" y="13748"/>
                </a:cubicBezTo>
                <a:cubicBezTo>
                  <a:pt x="661051" y="5768"/>
                  <a:pt x="646185" y="2922"/>
                  <a:pt x="632078" y="101"/>
                </a:cubicBezTo>
                <a:cubicBezTo>
                  <a:pt x="623156" y="-1683"/>
                  <a:pt x="629803" y="20572"/>
                  <a:pt x="618430" y="27396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144" y="1982331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144" y="2323620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85844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85844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85844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85844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85844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85844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85844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395519" y="2258295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41" y="2012812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6212"/>
            <a:ext cx="2032000" cy="1295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526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8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526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200" y="47052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70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52600" y="34098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8200" y="34098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16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960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104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0960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04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1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F36DE9-FEE5-9F42-A294-4CF87CC10911}"/>
              </a:ext>
            </a:extLst>
          </p:cNvPr>
          <p:cNvSpPr/>
          <p:nvPr/>
        </p:nvSpPr>
        <p:spPr>
          <a:xfrm>
            <a:off x="2989871" y="1554738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1CB8E-8817-4441-8CD3-E5F5BD32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314" y="1856106"/>
            <a:ext cx="2382575" cy="14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2390" y="3868309"/>
            <a:ext cx="8686800" cy="731520"/>
          </a:xfrm>
        </p:spPr>
        <p:txBody>
          <a:bodyPr/>
          <a:lstStyle/>
          <a:p>
            <a:pPr>
              <a:defRPr/>
            </a:pPr>
            <a:r>
              <a:rPr lang="en-US" dirty="0"/>
              <a:t>Subtraction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78433-7728-704E-9AE2-E5C723A595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124" y="0"/>
            <a:ext cx="5231876" cy="6858000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2A2822F5-322A-6F48-BEAD-5ABC2FF559F0}"/>
              </a:ext>
            </a:extLst>
          </p:cNvPr>
          <p:cNvSpPr/>
          <p:nvPr/>
        </p:nvSpPr>
        <p:spPr>
          <a:xfrm>
            <a:off x="3597965" y="3081130"/>
            <a:ext cx="159026" cy="230587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08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0687"/>
            <a:ext cx="2070100" cy="121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501887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93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1899C3-E08A-A34F-AACA-FBACF5335448}"/>
              </a:ext>
            </a:extLst>
          </p:cNvPr>
          <p:cNvSpPr/>
          <p:nvPr/>
        </p:nvSpPr>
        <p:spPr>
          <a:xfrm>
            <a:off x="2922494" y="1554738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1A916-D645-A648-B7AB-BCD8FDF5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9" y="1890000"/>
            <a:ext cx="2495207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58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120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39687"/>
            <a:ext cx="1943100" cy="1193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5025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7298930" y="23588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Take away from this set</a:t>
            </a:r>
          </a:p>
        </p:txBody>
      </p:sp>
      <p:sp>
        <p:nvSpPr>
          <p:cNvPr id="23" name="Left Arrow 22"/>
          <p:cNvSpPr/>
          <p:nvPr/>
        </p:nvSpPr>
        <p:spPr>
          <a:xfrm>
            <a:off x="7315200" y="43400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This is for 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reference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78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622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66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1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501281-9210-194B-A29E-E9BF3FD4832D}"/>
              </a:ext>
            </a:extLst>
          </p:cNvPr>
          <p:cNvSpPr/>
          <p:nvPr/>
        </p:nvSpPr>
        <p:spPr>
          <a:xfrm>
            <a:off x="2850776" y="1506071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3645314" y="420572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4141618" y="4803784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E7482-BA59-1948-8C7A-1D300000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325" y="1871478"/>
            <a:ext cx="2460360" cy="13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Multiplication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45128"/>
            <a:ext cx="3747052" cy="4839538"/>
          </a:xfrm>
        </p:spPr>
        <p:txBody>
          <a:bodyPr>
            <a:normAutofit/>
          </a:bodyPr>
          <a:lstStyle/>
          <a:p>
            <a:r>
              <a:rPr lang="en-US" sz="2400" dirty="0"/>
              <a:t>Multiplication</a:t>
            </a:r>
          </a:p>
          <a:p>
            <a:pPr lvl="1"/>
            <a:r>
              <a:rPr lang="en-US" sz="2400" dirty="0"/>
              <a:t>Interpret multiplication sign as “of”</a:t>
            </a:r>
          </a:p>
          <a:p>
            <a:pPr lvl="2"/>
            <a:r>
              <a:rPr lang="en-US" sz="2400" dirty="0"/>
              <a:t>2/3 </a:t>
            </a:r>
            <a:r>
              <a:rPr lang="en-US" sz="2400" b="1" i="1" dirty="0">
                <a:solidFill>
                  <a:srgbClr val="92D050"/>
                </a:solidFill>
              </a:rPr>
              <a:t>of</a:t>
            </a:r>
            <a:r>
              <a:rPr lang="en-US" sz="2400" dirty="0"/>
              <a:t> 3/4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C1B83-31B2-7A4E-A384-98562ADAC6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590" y="0"/>
            <a:ext cx="5196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4413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" y="1388165"/>
            <a:ext cx="1258957" cy="7620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705678" y="207396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0478" y="443616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04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392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680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968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763078" y="2454965"/>
            <a:ext cx="152400" cy="36576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0478" y="375036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four-fourths</a:t>
            </a:r>
          </a:p>
        </p:txBody>
      </p:sp>
    </p:spTree>
    <p:extLst>
      <p:ext uri="{BB962C8B-B14F-4D97-AF65-F5344CB8AC3E}">
        <p14:creationId xmlns:p14="http://schemas.microsoft.com/office/powerpoint/2010/main" val="38311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241" y="224072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4475921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1721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752600" y="3409121"/>
            <a:ext cx="152400" cy="18288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379012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two-fourths</a:t>
            </a:r>
          </a:p>
        </p:txBody>
      </p:sp>
      <p:sp>
        <p:nvSpPr>
          <p:cNvPr id="6" name="Up Arrow 5"/>
          <p:cNvSpPr/>
          <p:nvPr/>
        </p:nvSpPr>
        <p:spPr>
          <a:xfrm>
            <a:off x="609600" y="211372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2854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144" y="1982331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144" y="2323620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85844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88034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5844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85844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85844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-395519" y="2483763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34" y="2238298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693" y="4473498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693" y="4473498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52493" y="4473498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3" y="1349298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266593" y="3901998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9460163">
            <a:off x="633573" y="315820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6" name="Up Arrow 5"/>
          <p:cNvSpPr/>
          <p:nvPr/>
        </p:nvSpPr>
        <p:spPr>
          <a:xfrm>
            <a:off x="618893" y="2111298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767841BE-83BB-7C4F-BCA8-676703365D8D}"/>
              </a:ext>
            </a:extLst>
          </p:cNvPr>
          <p:cNvSpPr/>
          <p:nvPr/>
        </p:nvSpPr>
        <p:spPr>
          <a:xfrm rot="16200000" flipH="1" flipV="1">
            <a:off x="3095393" y="3879773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5A39C-B6B2-D54D-AC67-6E33E757876D}"/>
              </a:ext>
            </a:extLst>
          </p:cNvPr>
          <p:cNvSpPr txBox="1"/>
          <p:nvPr/>
        </p:nvSpPr>
        <p:spPr>
          <a:xfrm rot="19460163">
            <a:off x="2506802" y="315694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</p:spTree>
    <p:extLst>
      <p:ext uri="{BB962C8B-B14F-4D97-AF65-F5344CB8AC3E}">
        <p14:creationId xmlns:p14="http://schemas.microsoft.com/office/powerpoint/2010/main" val="23865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11" grpId="0" animBg="1"/>
      <p:bldP spid="13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0722" y="4535556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07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995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266122" y="3011556"/>
            <a:ext cx="152400" cy="27432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3522" y="38497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three-fourths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1" y="1411356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65922" y="2173356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83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0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851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995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139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283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2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45995" y="454040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59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47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94" y="1416205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41195" y="2178205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035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8EAA8EF7-4C39-FA41-A3AA-47CFC1A7F6C5}"/>
              </a:ext>
            </a:extLst>
          </p:cNvPr>
          <p:cNvSpPr/>
          <p:nvPr/>
        </p:nvSpPr>
        <p:spPr>
          <a:xfrm rot="16200000" flipH="1" flipV="1">
            <a:off x="1288895" y="3968905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22C2-12E8-C14E-824C-AB6CAB0687E2}"/>
              </a:ext>
            </a:extLst>
          </p:cNvPr>
          <p:cNvSpPr txBox="1"/>
          <p:nvPr/>
        </p:nvSpPr>
        <p:spPr>
          <a:xfrm rot="19460163">
            <a:off x="655875" y="32251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6E18F4C7-9C5D-7847-9398-C1F91CCA0354}"/>
              </a:ext>
            </a:extLst>
          </p:cNvPr>
          <p:cNvSpPr/>
          <p:nvPr/>
        </p:nvSpPr>
        <p:spPr>
          <a:xfrm rot="16200000" flipH="1" flipV="1">
            <a:off x="3138311" y="3968905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D10726-6267-374B-9488-E5D12D165E82}"/>
              </a:ext>
            </a:extLst>
          </p:cNvPr>
          <p:cNvSpPr txBox="1"/>
          <p:nvPr/>
        </p:nvSpPr>
        <p:spPr>
          <a:xfrm rot="19460163">
            <a:off x="2505291" y="32251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B66F40AB-6EF1-F34A-A2F5-5DCAE12EC2F9}"/>
              </a:ext>
            </a:extLst>
          </p:cNvPr>
          <p:cNvSpPr/>
          <p:nvPr/>
        </p:nvSpPr>
        <p:spPr>
          <a:xfrm rot="16200000" flipH="1" flipV="1">
            <a:off x="4946495" y="3956533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62C026-D9D6-E24A-A16D-58C6A1F39392}"/>
              </a:ext>
            </a:extLst>
          </p:cNvPr>
          <p:cNvSpPr txBox="1"/>
          <p:nvPr/>
        </p:nvSpPr>
        <p:spPr>
          <a:xfrm rot="19460163">
            <a:off x="4313475" y="321273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</p:spTree>
    <p:extLst>
      <p:ext uri="{BB962C8B-B14F-4D97-AF65-F5344CB8AC3E}">
        <p14:creationId xmlns:p14="http://schemas.microsoft.com/office/powerpoint/2010/main" val="32769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286000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85800" y="3048000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F1783A-9712-6F48-8C5D-E4B26E8EB467}"/>
              </a:ext>
            </a:extLst>
          </p:cNvPr>
          <p:cNvSpPr/>
          <p:nvPr/>
        </p:nvSpPr>
        <p:spPr>
          <a:xfrm>
            <a:off x="6096000" y="3058564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FBC29A-418E-7343-9C37-57946D9F334A}"/>
              </a:ext>
            </a:extLst>
          </p:cNvPr>
          <p:cNvSpPr/>
          <p:nvPr/>
        </p:nvSpPr>
        <p:spPr>
          <a:xfrm>
            <a:off x="3352800" y="30480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9AA336-4D4C-8A4F-B5AD-0FB2634FE8DB}"/>
              </a:ext>
            </a:extLst>
          </p:cNvPr>
          <p:cNvSpPr/>
          <p:nvPr/>
        </p:nvSpPr>
        <p:spPr>
          <a:xfrm>
            <a:off x="4267200" y="30480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BAC76A-573E-BA4A-8B8C-0F6CBF9FE66F}"/>
              </a:ext>
            </a:extLst>
          </p:cNvPr>
          <p:cNvSpPr/>
          <p:nvPr/>
        </p:nvSpPr>
        <p:spPr>
          <a:xfrm>
            <a:off x="5181600" y="303816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3B452-73CD-1745-B652-55EFC2D4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1200" y="533400"/>
            <a:ext cx="15468600" cy="66294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A5C75C-9803-A140-BCA0-7C00CD57DAC7}"/>
              </a:ext>
            </a:extLst>
          </p:cNvPr>
          <p:cNvCxnSpPr/>
          <p:nvPr/>
        </p:nvCxnSpPr>
        <p:spPr>
          <a:xfrm>
            <a:off x="3810000" y="3048000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CDAFC4-92CB-2547-8DD0-9CCAAEF33DE3}"/>
              </a:ext>
            </a:extLst>
          </p:cNvPr>
          <p:cNvCxnSpPr/>
          <p:nvPr/>
        </p:nvCxnSpPr>
        <p:spPr>
          <a:xfrm>
            <a:off x="4724400" y="3058564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A1C08-8C2A-264B-86A2-684FDAEAA1C7}"/>
              </a:ext>
            </a:extLst>
          </p:cNvPr>
          <p:cNvCxnSpPr/>
          <p:nvPr/>
        </p:nvCxnSpPr>
        <p:spPr>
          <a:xfrm>
            <a:off x="5638800" y="3048000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D4AFDB-C5A0-0341-8829-23F420235CBB}"/>
              </a:ext>
            </a:extLst>
          </p:cNvPr>
          <p:cNvCxnSpPr/>
          <p:nvPr/>
        </p:nvCxnSpPr>
        <p:spPr>
          <a:xfrm>
            <a:off x="6553200" y="3058564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D4A9AAAC-D98D-8A41-B9D5-0C238939B971}"/>
              </a:ext>
            </a:extLst>
          </p:cNvPr>
          <p:cNvSpPr/>
          <p:nvPr/>
        </p:nvSpPr>
        <p:spPr>
          <a:xfrm>
            <a:off x="3401961" y="3126658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7166F92-AF9E-4C4A-8223-3C05B1C3303D}"/>
              </a:ext>
            </a:extLst>
          </p:cNvPr>
          <p:cNvSpPr/>
          <p:nvPr/>
        </p:nvSpPr>
        <p:spPr>
          <a:xfrm>
            <a:off x="4340984" y="3124200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1BC5FCEF-84D9-C84C-9719-CC2C3BF6116D}"/>
              </a:ext>
            </a:extLst>
          </p:cNvPr>
          <p:cNvSpPr/>
          <p:nvPr/>
        </p:nvSpPr>
        <p:spPr>
          <a:xfrm>
            <a:off x="5246807" y="3114604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Length</a:t>
            </a:r>
          </a:p>
        </p:txBody>
      </p:sp>
      <p:graphicFrame>
        <p:nvGraphicFramePr>
          <p:cNvPr id="21" name="Object 22"/>
          <p:cNvGraphicFramePr>
            <a:graphicFrameLocks noChangeAspect="1"/>
          </p:cNvGraphicFramePr>
          <p:nvPr>
            <p:extLst/>
          </p:nvPr>
        </p:nvGraphicFramePr>
        <p:xfrm>
          <a:off x="3568700" y="1700791"/>
          <a:ext cx="16748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647700" imgH="419100" progId="Equation.3">
                  <p:embed/>
                </p:oleObj>
              </mc:Choice>
              <mc:Fallback>
                <p:oleObj name="Equation" r:id="rId3" imgW="647700" imgH="419100" progId="Equation.3">
                  <p:embed/>
                  <p:pic>
                    <p:nvPicPr>
                      <p:cNvPr id="2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00" y="1700791"/>
                        <a:ext cx="1674813" cy="1082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316382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430388" y="2127828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</a:rPr>
              <a:t>“Two-thirds of three-fourths”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 bwMode="auto">
          <a:xfrm>
            <a:off x="793750" y="4405891"/>
            <a:ext cx="1828800" cy="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83D264A-E13D-F048-B513-0118B8842B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5" y="4486065"/>
            <a:ext cx="9144000" cy="15986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E78D84-C2FB-394F-A60A-FF8035381B93}"/>
              </a:ext>
            </a:extLst>
          </p:cNvPr>
          <p:cNvCxnSpPr>
            <a:cxnSpLocks/>
          </p:cNvCxnSpPr>
          <p:nvPr/>
        </p:nvCxnSpPr>
        <p:spPr bwMode="auto">
          <a:xfrm>
            <a:off x="2774950" y="4415723"/>
            <a:ext cx="1828800" cy="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4D75F-C9C5-0A44-A72B-E912A9AFEBCD}"/>
              </a:ext>
            </a:extLst>
          </p:cNvPr>
          <p:cNvCxnSpPr>
            <a:cxnSpLocks/>
          </p:cNvCxnSpPr>
          <p:nvPr/>
        </p:nvCxnSpPr>
        <p:spPr bwMode="auto">
          <a:xfrm>
            <a:off x="4756150" y="4415723"/>
            <a:ext cx="1828800" cy="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698936-F601-7C49-A3D4-3A74396F49DB}"/>
              </a:ext>
            </a:extLst>
          </p:cNvPr>
          <p:cNvCxnSpPr>
            <a:cxnSpLocks/>
          </p:cNvCxnSpPr>
          <p:nvPr/>
        </p:nvCxnSpPr>
        <p:spPr bwMode="auto">
          <a:xfrm>
            <a:off x="793750" y="4177291"/>
            <a:ext cx="1828800" cy="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329A55-286F-ED4D-AFA5-847C550CA00D}"/>
              </a:ext>
            </a:extLst>
          </p:cNvPr>
          <p:cNvCxnSpPr>
            <a:cxnSpLocks/>
          </p:cNvCxnSpPr>
          <p:nvPr/>
        </p:nvCxnSpPr>
        <p:spPr bwMode="auto">
          <a:xfrm>
            <a:off x="2774950" y="4177291"/>
            <a:ext cx="1828800" cy="0"/>
          </a:xfrm>
          <a:prstGeom prst="line">
            <a:avLst/>
          </a:prstGeom>
          <a:solidFill>
            <a:schemeClr val="accent1"/>
          </a:solidFill>
          <a:ln w="762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6841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Area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234726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7A5577-0227-4448-B1A2-0030B65745A5}"/>
              </a:ext>
            </a:extLst>
          </p:cNvPr>
          <p:cNvSpPr/>
          <p:nvPr/>
        </p:nvSpPr>
        <p:spPr>
          <a:xfrm>
            <a:off x="1600200" y="3687762"/>
            <a:ext cx="2590800" cy="1066800"/>
          </a:xfrm>
          <a:prstGeom prst="rect">
            <a:avLst/>
          </a:prstGeom>
          <a:solidFill>
            <a:srgbClr val="3378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BDB1CA-316D-5C43-8DD3-855E43842EA7}"/>
              </a:ext>
            </a:extLst>
          </p:cNvPr>
          <p:cNvSpPr/>
          <p:nvPr/>
        </p:nvSpPr>
        <p:spPr>
          <a:xfrm>
            <a:off x="4191000" y="3690220"/>
            <a:ext cx="2590800" cy="1066800"/>
          </a:xfrm>
          <a:prstGeom prst="rect">
            <a:avLst/>
          </a:prstGeom>
          <a:solidFill>
            <a:srgbClr val="3378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C7695B-2ABB-F943-80AE-BED471C4C73C}"/>
              </a:ext>
            </a:extLst>
          </p:cNvPr>
          <p:cNvSpPr/>
          <p:nvPr/>
        </p:nvSpPr>
        <p:spPr>
          <a:xfrm>
            <a:off x="1600200" y="4752104"/>
            <a:ext cx="2590800" cy="1066800"/>
          </a:xfrm>
          <a:prstGeom prst="rect">
            <a:avLst/>
          </a:prstGeom>
          <a:solidFill>
            <a:srgbClr val="3378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EBA016-5485-9E4D-89BA-0F4A4F8C7DA2}"/>
              </a:ext>
            </a:extLst>
          </p:cNvPr>
          <p:cNvSpPr/>
          <p:nvPr/>
        </p:nvSpPr>
        <p:spPr>
          <a:xfrm>
            <a:off x="4191000" y="4754562"/>
            <a:ext cx="25908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5BFE8-2C8C-154F-A7B3-32CFF679B7EB}"/>
              </a:ext>
            </a:extLst>
          </p:cNvPr>
          <p:cNvSpPr/>
          <p:nvPr/>
        </p:nvSpPr>
        <p:spPr>
          <a:xfrm>
            <a:off x="1609098" y="3691449"/>
            <a:ext cx="2590800" cy="1066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C51873-148A-FF45-9673-D4BABA686C3A}"/>
              </a:ext>
            </a:extLst>
          </p:cNvPr>
          <p:cNvSpPr/>
          <p:nvPr/>
        </p:nvSpPr>
        <p:spPr>
          <a:xfrm>
            <a:off x="4195449" y="3692678"/>
            <a:ext cx="2590800" cy="1066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2">
            <a:extLst>
              <a:ext uri="{FF2B5EF4-FFF2-40B4-BE49-F238E27FC236}">
                <a16:creationId xmlns:a16="http://schemas.microsoft.com/office/drawing/2014/main" id="{236C2552-4BF1-FA4D-9FEB-F21C0FD915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68700" y="1700791"/>
          <a:ext cx="16748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3" imgW="647700" imgH="419100" progId="Equation.3">
                  <p:embed/>
                </p:oleObj>
              </mc:Choice>
              <mc:Fallback>
                <p:oleObj name="Equation" r:id="rId3" imgW="647700" imgH="419100" progId="Equation.3">
                  <p:embed/>
                  <p:pic>
                    <p:nvPicPr>
                      <p:cNvPr id="14" name="Object 22">
                        <a:extLst>
                          <a:ext uri="{FF2B5EF4-FFF2-40B4-BE49-F238E27FC236}">
                            <a16:creationId xmlns:a16="http://schemas.microsoft.com/office/drawing/2014/main" id="{236C2552-4BF1-FA4D-9FEB-F21C0FD915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00" y="1700791"/>
                        <a:ext cx="1674813" cy="1082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8">
            <a:extLst>
              <a:ext uri="{FF2B5EF4-FFF2-40B4-BE49-F238E27FC236}">
                <a16:creationId xmlns:a16="http://schemas.microsoft.com/office/drawing/2014/main" id="{727D4338-48C7-DA45-8773-7742F7B09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388" y="2127828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</a:rPr>
              <a:t>“Two-thirds of three-fourths”</a:t>
            </a:r>
          </a:p>
        </p:txBody>
      </p:sp>
    </p:spTree>
    <p:extLst>
      <p:ext uri="{BB962C8B-B14F-4D97-AF65-F5344CB8AC3E}">
        <p14:creationId xmlns:p14="http://schemas.microsoft.com/office/powerpoint/2010/main" val="35880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Set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2874876" y="3987645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582695" y="3996248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284576" y="4018371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986457" y="4025745"/>
            <a:ext cx="685800" cy="685800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852823" y="3881948"/>
            <a:ext cx="1431753" cy="90579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13" name="Object 22">
            <a:extLst>
              <a:ext uri="{FF2B5EF4-FFF2-40B4-BE49-F238E27FC236}">
                <a16:creationId xmlns:a16="http://schemas.microsoft.com/office/drawing/2014/main" id="{C9BAA7F6-423C-9343-A3DB-49E02626B04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68700" y="1700791"/>
          <a:ext cx="16748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647700" imgH="419100" progId="Equation.3">
                  <p:embed/>
                </p:oleObj>
              </mc:Choice>
              <mc:Fallback>
                <p:oleObj name="Equation" r:id="rId3" imgW="647700" imgH="419100" progId="Equation.3">
                  <p:embed/>
                  <p:pic>
                    <p:nvPicPr>
                      <p:cNvPr id="13" name="Object 22">
                        <a:extLst>
                          <a:ext uri="{FF2B5EF4-FFF2-40B4-BE49-F238E27FC236}">
                            <a16:creationId xmlns:a16="http://schemas.microsoft.com/office/drawing/2014/main" id="{C9BAA7F6-423C-9343-A3DB-49E02626B0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00" y="1700791"/>
                        <a:ext cx="1674813" cy="1082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8">
            <a:extLst>
              <a:ext uri="{FF2B5EF4-FFF2-40B4-BE49-F238E27FC236}">
                <a16:creationId xmlns:a16="http://schemas.microsoft.com/office/drawing/2014/main" id="{413D2696-23F9-AB40-8A08-C85B4866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388" y="2127828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</a:rPr>
              <a:t>“Two-thirds of three-fourths”</a:t>
            </a:r>
          </a:p>
        </p:txBody>
      </p:sp>
    </p:spTree>
    <p:extLst>
      <p:ext uri="{BB962C8B-B14F-4D97-AF65-F5344CB8AC3E}">
        <p14:creationId xmlns:p14="http://schemas.microsoft.com/office/powerpoint/2010/main" val="34143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43EA7-A9DE-5F4D-8D51-CF7C2FA394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590" y="0"/>
            <a:ext cx="519652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B39F75-03A0-274D-828D-13A0D787BEEA}"/>
              </a:ext>
            </a:extLst>
          </p:cNvPr>
          <p:cNvSpPr/>
          <p:nvPr/>
        </p:nvSpPr>
        <p:spPr>
          <a:xfrm>
            <a:off x="518474" y="1527623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multiplication problems and design intensive instruction related to the topic.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5F8ED2-5E68-ED43-ABFF-53FBA71A5612}"/>
              </a:ext>
            </a:extLst>
          </p:cNvPr>
          <p:cNvSpPr/>
          <p:nvPr/>
        </p:nvSpPr>
        <p:spPr>
          <a:xfrm>
            <a:off x="599699" y="364741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FFCC7-9F50-2444-8B98-9B2B8557C343}"/>
              </a:ext>
            </a:extLst>
          </p:cNvPr>
          <p:cNvSpPr/>
          <p:nvPr/>
        </p:nvSpPr>
        <p:spPr>
          <a:xfrm>
            <a:off x="1024734" y="4245476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1B4018-A00A-A241-AD9C-CFF98071DE2A}"/>
              </a:ext>
            </a:extLst>
          </p:cNvPr>
          <p:cNvSpPr/>
          <p:nvPr/>
        </p:nvSpPr>
        <p:spPr>
          <a:xfrm>
            <a:off x="1521038" y="484354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</p:spTree>
    <p:extLst>
      <p:ext uri="{BB962C8B-B14F-4D97-AF65-F5344CB8AC3E}">
        <p14:creationId xmlns:p14="http://schemas.microsoft.com/office/powerpoint/2010/main" val="38535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7478"/>
            <a:ext cx="3508513" cy="3530600"/>
          </a:xfrm>
        </p:spPr>
        <p:txBody>
          <a:bodyPr>
            <a:normAutofit/>
          </a:bodyPr>
          <a:lstStyle/>
          <a:p>
            <a:r>
              <a:rPr lang="en-US" sz="2400" dirty="0"/>
              <a:t>Division</a:t>
            </a:r>
          </a:p>
          <a:p>
            <a:pPr lvl="1"/>
            <a:r>
              <a:rPr lang="en-US" sz="2400" dirty="0"/>
              <a:t>“How many sets of the second fraction fit into the first fraction?”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8CFDD-CCAA-F247-860B-3C11EA8969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60" y="0"/>
            <a:ext cx="5199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551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1939235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174435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78" y="1126434"/>
            <a:ext cx="1295400" cy="819873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1223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05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069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12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12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069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06978" y="3412435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3 sets of one-third</a:t>
            </a:r>
          </a:p>
        </p:txBody>
      </p:sp>
    </p:spTree>
    <p:extLst>
      <p:ext uri="{BB962C8B-B14F-4D97-AF65-F5344CB8AC3E}">
        <p14:creationId xmlns:p14="http://schemas.microsoft.com/office/powerpoint/2010/main" val="17844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5" grpId="0" animBg="1"/>
      <p:bldP spid="16" grpId="0" animBg="1"/>
      <p:bldP spid="18" grpId="0" animBg="1"/>
      <p:bldP spid="19" grpId="0" animBg="1"/>
      <p:bldP spid="17" grpId="0"/>
      <p:bldP spid="20" grpId="0" animBg="1"/>
      <p:bldP spid="21" grpId="0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</a:t>
            </a:r>
            <a:r>
              <a:rPr lang="en-US" sz="2800" dirty="0" err="1"/>
              <a:t>Ph.D</a:t>
            </a:r>
            <a:r>
              <a:rPr lang="en-US" sz="2800" dirty="0"/>
              <a:t> 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92" y="3955501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76126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144" y="1982331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144" y="2323620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85844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85844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5844" y="386037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85844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85844" y="455197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-395519" y="2721757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2206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57261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5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09260"/>
            <a:ext cx="1371600" cy="826265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9506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33506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9" grpId="0" animBg="1"/>
      <p:bldP spid="17" grpId="0" animBg="1"/>
      <p:bldP spid="20" grpId="0" animBg="1"/>
      <p:bldP spid="21" grpId="0" animBg="1"/>
      <p:bldP spid="6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61817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97017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49017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34817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21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05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637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353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069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05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78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one-half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353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11290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Two-thirds set of one-half</a:t>
            </a:r>
          </a:p>
        </p:txBody>
      </p:sp>
    </p:spTree>
    <p:extLst>
      <p:ext uri="{BB962C8B-B14F-4D97-AF65-F5344CB8AC3E}">
        <p14:creationId xmlns:p14="http://schemas.microsoft.com/office/powerpoint/2010/main" val="38424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1" grpId="0"/>
      <p:bldP spid="27" grpId="0" animBg="1"/>
      <p:bldP spid="28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70000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55800"/>
            <a:ext cx="1752600" cy="1219200"/>
          </a:xfrm>
          <a:prstGeom prst="upArrow">
            <a:avLst/>
          </a:prstGeom>
          <a:solidFill>
            <a:srgbClr val="4374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231EE-AB04-BC40-B933-68C6414C6A7B}"/>
              </a:ext>
            </a:extLst>
          </p:cNvPr>
          <p:cNvSpPr/>
          <p:nvPr/>
        </p:nvSpPr>
        <p:spPr>
          <a:xfrm>
            <a:off x="6812997" y="197619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3E81E5-1E18-BD4C-BA29-4FE9BBA44D2A}"/>
              </a:ext>
            </a:extLst>
          </p:cNvPr>
          <p:cNvSpPr/>
          <p:nvPr/>
        </p:nvSpPr>
        <p:spPr>
          <a:xfrm>
            <a:off x="22409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D0D970-F214-FA4A-926A-896A837E2A6A}"/>
              </a:ext>
            </a:extLst>
          </p:cNvPr>
          <p:cNvSpPr/>
          <p:nvPr/>
        </p:nvSpPr>
        <p:spPr>
          <a:xfrm>
            <a:off x="31553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D5D06B-DCBE-B148-A791-3E2D7E26DBA9}"/>
              </a:ext>
            </a:extLst>
          </p:cNvPr>
          <p:cNvSpPr/>
          <p:nvPr/>
        </p:nvSpPr>
        <p:spPr>
          <a:xfrm>
            <a:off x="40697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5AE83E-3340-8042-8A4C-5E0EBE1A7B2A}"/>
              </a:ext>
            </a:extLst>
          </p:cNvPr>
          <p:cNvSpPr/>
          <p:nvPr/>
        </p:nvSpPr>
        <p:spPr>
          <a:xfrm>
            <a:off x="49841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339AF5-AFFF-EE42-809A-1062279F3561}"/>
              </a:ext>
            </a:extLst>
          </p:cNvPr>
          <p:cNvSpPr/>
          <p:nvPr/>
        </p:nvSpPr>
        <p:spPr>
          <a:xfrm>
            <a:off x="5898597" y="19558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F53291-9003-7448-951C-14798B316626}"/>
              </a:ext>
            </a:extLst>
          </p:cNvPr>
          <p:cNvSpPr/>
          <p:nvPr/>
        </p:nvSpPr>
        <p:spPr bwMode="auto">
          <a:xfrm>
            <a:off x="2180844" y="1923845"/>
            <a:ext cx="2803353" cy="102255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B4AE1E-40A5-A945-B1A5-731E4693C4E6}"/>
              </a:ext>
            </a:extLst>
          </p:cNvPr>
          <p:cNvSpPr/>
          <p:nvPr/>
        </p:nvSpPr>
        <p:spPr bwMode="auto">
          <a:xfrm>
            <a:off x="4984197" y="1922118"/>
            <a:ext cx="2803353" cy="102255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Length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3180735" y="1844898"/>
          <a:ext cx="2071687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571500" imgH="419100" progId="Equation.3">
                  <p:embed/>
                </p:oleObj>
              </mc:Choice>
              <mc:Fallback>
                <p:oleObj name="Equation" r:id="rId3" imgW="571500" imgH="4191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735" y="1844898"/>
                        <a:ext cx="2071687" cy="1519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648200"/>
            <a:ext cx="8458200" cy="17526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4" name="Straight Connector 23"/>
          <p:cNvCxnSpPr/>
          <p:nvPr/>
        </p:nvCxnSpPr>
        <p:spPr bwMode="auto">
          <a:xfrm>
            <a:off x="685800" y="4724400"/>
            <a:ext cx="3048000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85800" y="4343400"/>
            <a:ext cx="609600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371600" y="4343400"/>
            <a:ext cx="609600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057400" y="4343400"/>
            <a:ext cx="609600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2743200" y="4343400"/>
            <a:ext cx="609600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429000" y="4343400"/>
            <a:ext cx="609600" cy="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291BFD-7EA1-8F48-B02C-7DCF30C20E63}"/>
              </a:ext>
            </a:extLst>
          </p:cNvPr>
          <p:cNvSpPr txBox="1"/>
          <p:nvPr/>
        </p:nvSpPr>
        <p:spPr>
          <a:xfrm>
            <a:off x="5409083" y="2073498"/>
            <a:ext cx="373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Calibri" panose="020F0502020204030204" pitchFamily="34" charset="0"/>
              </a:rPr>
              <a:t>How many sets of 1/3 can be made with 1 and ½?”</a:t>
            </a:r>
          </a:p>
        </p:txBody>
      </p:sp>
    </p:spTree>
    <p:extLst>
      <p:ext uri="{BB962C8B-B14F-4D97-AF65-F5344CB8AC3E}">
        <p14:creationId xmlns:p14="http://schemas.microsoft.com/office/powerpoint/2010/main" val="16882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165600"/>
            <a:ext cx="4089400" cy="26162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819400" y="4318000"/>
            <a:ext cx="0" cy="1143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905000" y="5461000"/>
            <a:ext cx="914400" cy="6096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819400" y="5461000"/>
            <a:ext cx="838200" cy="6858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800600" y="5384800"/>
            <a:ext cx="838200" cy="6858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057400" y="4851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600" y="5842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0" y="4851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800" y="4851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29200" y="5842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  <a:cs typeface="Calibri"/>
              </a:rPr>
              <a:t>1/2 of 1/3 </a:t>
            </a:r>
          </a:p>
        </p:txBody>
      </p:sp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ACF2335D-2CDB-BE40-8A7A-7CFCB36F20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80735" y="1844898"/>
          <a:ext cx="2071687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4" imgW="571500" imgH="419100" progId="Equation.3">
                  <p:embed/>
                </p:oleObj>
              </mc:Choice>
              <mc:Fallback>
                <p:oleObj name="Equation" r:id="rId4" imgW="571500" imgH="419100" progId="Equation.3">
                  <p:embed/>
                  <p:pic>
                    <p:nvPicPr>
                      <p:cNvPr id="20" name="Object 4">
                        <a:extLst>
                          <a:ext uri="{FF2B5EF4-FFF2-40B4-BE49-F238E27FC236}">
                            <a16:creationId xmlns:a16="http://schemas.microsoft.com/office/drawing/2014/main" id="{ACF2335D-2CDB-BE40-8A7A-7CFCB36F20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735" y="1844898"/>
                        <a:ext cx="2071687" cy="1519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42AE584-EFB8-DF42-96C7-424585DD0209}"/>
              </a:ext>
            </a:extLst>
          </p:cNvPr>
          <p:cNvSpPr txBox="1"/>
          <p:nvPr/>
        </p:nvSpPr>
        <p:spPr>
          <a:xfrm>
            <a:off x="5409083" y="2073498"/>
            <a:ext cx="373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Calibri" panose="020F0502020204030204" pitchFamily="34" charset="0"/>
              </a:rPr>
              <a:t>How many sets of 1/3 can be made with 1 and ½?”</a:t>
            </a:r>
          </a:p>
        </p:txBody>
      </p:sp>
    </p:spTree>
    <p:extLst>
      <p:ext uri="{BB962C8B-B14F-4D97-AF65-F5344CB8AC3E}">
        <p14:creationId xmlns:p14="http://schemas.microsoft.com/office/powerpoint/2010/main" val="7193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52006"/>
            <a:ext cx="6343201" cy="3530600"/>
          </a:xfrm>
        </p:spPr>
        <p:txBody>
          <a:bodyPr>
            <a:normAutofit/>
          </a:bodyPr>
          <a:lstStyle/>
          <a:p>
            <a:r>
              <a:rPr lang="en-US" sz="2400" dirty="0"/>
              <a:t>Set</a:t>
            </a:r>
          </a:p>
        </p:txBody>
      </p:sp>
      <p:sp>
        <p:nvSpPr>
          <p:cNvPr id="33" name="Oval 32"/>
          <p:cNvSpPr/>
          <p:nvPr/>
        </p:nvSpPr>
        <p:spPr bwMode="auto">
          <a:xfrm flipH="1">
            <a:off x="1981200" y="419100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flipH="1">
            <a:off x="2689191" y="419100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495800" y="419100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205020" y="4191000"/>
            <a:ext cx="685800" cy="685800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981200" y="4191000"/>
            <a:ext cx="704372" cy="13843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 flipH="1">
            <a:off x="1981200" y="4874493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 flipH="1">
            <a:off x="2689191" y="487680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495800" y="487045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5205020" y="4883150"/>
            <a:ext cx="685800" cy="685800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 flipH="1">
            <a:off x="1981200" y="556895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 flipH="1">
            <a:off x="2685572" y="556895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495800" y="5562600"/>
            <a:ext cx="685800" cy="6858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5199387" y="5575300"/>
            <a:ext cx="685800" cy="685800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684787" y="4191000"/>
            <a:ext cx="707991" cy="13843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1981200" y="5587625"/>
            <a:ext cx="1411578" cy="67982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4479242" y="4191000"/>
            <a:ext cx="720145" cy="139662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475335" y="5593975"/>
            <a:ext cx="1409852" cy="67347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46766825-1F39-F046-9264-DDEF9A3724E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80735" y="1844898"/>
          <a:ext cx="2071687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3" imgW="571500" imgH="419100" progId="Equation.3">
                  <p:embed/>
                </p:oleObj>
              </mc:Choice>
              <mc:Fallback>
                <p:oleObj name="Equation" r:id="rId3" imgW="571500" imgH="419100" progId="Equation.3">
                  <p:embed/>
                  <p:pic>
                    <p:nvPicPr>
                      <p:cNvPr id="24" name="Object 4">
                        <a:extLst>
                          <a:ext uri="{FF2B5EF4-FFF2-40B4-BE49-F238E27FC236}">
                            <a16:creationId xmlns:a16="http://schemas.microsoft.com/office/drawing/2014/main" id="{46766825-1F39-F046-9264-DDEF9A3724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735" y="1844898"/>
                        <a:ext cx="2071687" cy="1519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3E35339F-B4FF-6B4C-9D4C-4EDD2D3C6782}"/>
              </a:ext>
            </a:extLst>
          </p:cNvPr>
          <p:cNvSpPr txBox="1"/>
          <p:nvPr/>
        </p:nvSpPr>
        <p:spPr>
          <a:xfrm>
            <a:off x="5409083" y="2073498"/>
            <a:ext cx="373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Calibri" panose="020F0502020204030204" pitchFamily="34" charset="0"/>
              </a:rPr>
              <a:t>How many sets of 1/3 can be made with 1 and ½?”</a:t>
            </a:r>
          </a:p>
        </p:txBody>
      </p:sp>
    </p:spTree>
    <p:extLst>
      <p:ext uri="{BB962C8B-B14F-4D97-AF65-F5344CB8AC3E}">
        <p14:creationId xmlns:p14="http://schemas.microsoft.com/office/powerpoint/2010/main" val="29317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39F75-03A0-274D-828D-13A0D787BEEA}"/>
              </a:ext>
            </a:extLst>
          </p:cNvPr>
          <p:cNvSpPr/>
          <p:nvPr/>
        </p:nvSpPr>
        <p:spPr>
          <a:xfrm>
            <a:off x="518474" y="1527623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one of the division problems and design intensive instruction related to the topic.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5F8ED2-5E68-ED43-ABFF-53FBA71A5612}"/>
              </a:ext>
            </a:extLst>
          </p:cNvPr>
          <p:cNvSpPr/>
          <p:nvPr/>
        </p:nvSpPr>
        <p:spPr>
          <a:xfrm>
            <a:off x="599699" y="364741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1FFCC7-9F50-2444-8B98-9B2B8557C343}"/>
              </a:ext>
            </a:extLst>
          </p:cNvPr>
          <p:cNvSpPr/>
          <p:nvPr/>
        </p:nvSpPr>
        <p:spPr>
          <a:xfrm>
            <a:off x="1024734" y="4245476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1B4018-A00A-A241-AD9C-CFF98071DE2A}"/>
              </a:ext>
            </a:extLst>
          </p:cNvPr>
          <p:cNvSpPr/>
          <p:nvPr/>
        </p:nvSpPr>
        <p:spPr>
          <a:xfrm>
            <a:off x="1521038" y="484354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04F731-5D1F-A948-AC5A-DB37431221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60" y="0"/>
            <a:ext cx="5199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178BE-D4E7-014A-8FA6-C7CA3B9F0C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4029" y="-576470"/>
            <a:ext cx="51847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326D18-83C6-2F43-B8AF-744E9FD259A6}"/>
              </a:ext>
            </a:extLst>
          </p:cNvPr>
          <p:cNvSpPr/>
          <p:nvPr/>
        </p:nvSpPr>
        <p:spPr>
          <a:xfrm>
            <a:off x="180544" y="2659228"/>
            <a:ext cx="3200400" cy="4015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Focus on a decimal concept. Design intensive intervention for that concept.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86103B-1152-2145-A948-E6BDE1FAC125}"/>
              </a:ext>
            </a:extLst>
          </p:cNvPr>
          <p:cNvSpPr/>
          <p:nvPr/>
        </p:nvSpPr>
        <p:spPr>
          <a:xfrm>
            <a:off x="261769" y="4779017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7796F6-7221-7D40-8C62-C41D4FD36DC9}"/>
              </a:ext>
            </a:extLst>
          </p:cNvPr>
          <p:cNvSpPr/>
          <p:nvPr/>
        </p:nvSpPr>
        <p:spPr>
          <a:xfrm>
            <a:off x="686804" y="5377081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B47AB0-5778-834A-9C73-85D99EFF1D2C}"/>
              </a:ext>
            </a:extLst>
          </p:cNvPr>
          <p:cNvSpPr/>
          <p:nvPr/>
        </p:nvSpPr>
        <p:spPr>
          <a:xfrm>
            <a:off x="1183108" y="597514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</p:spTree>
    <p:extLst>
      <p:ext uri="{BB962C8B-B14F-4D97-AF65-F5344CB8AC3E}">
        <p14:creationId xmlns:p14="http://schemas.microsoft.com/office/powerpoint/2010/main" val="38017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144" y="1982331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144" y="2323620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85844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85844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85844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85844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-395519" y="2988027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2288"/>
            <a:ext cx="5257800" cy="5499426"/>
          </a:xfrm>
          <a:prstGeom prst="rect">
            <a:avLst/>
          </a:prstGeom>
          <a:ln>
            <a:solidFill>
              <a:srgbClr val="FF93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16200000">
            <a:off x="6493150" y="3762857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PARCC third-grade </a:t>
            </a:r>
            <a:r>
              <a:rPr lang="en-US" sz="120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item (2015)</a:t>
            </a:r>
            <a:endParaRPr lang="en-US" sz="1200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066" y="1008996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5625" y="1692016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40883" y="2326451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3641" y="2975664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399" y="3552158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9157" y="4196925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31915" y="4845671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9283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105D7-47E1-3E49-8BE2-465B4AC3C7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1441450"/>
            <a:ext cx="5384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5583813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67961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47"/>
            <a:ext cx="3663073" cy="2850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6" y="338089"/>
            <a:ext cx="4364346" cy="5633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27" y="3530799"/>
            <a:ext cx="3721964" cy="27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911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mowed 12 lawns on Monday. Then, she mowed 10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 Tuesday. How many lawns has Kasey mowed?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mowed 22 lawns and Mandy mowed 7 lawns. How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lawns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did Kasey mow than Mandy?</a:t>
            </a:r>
          </a:p>
        </p:txBody>
      </p:sp>
    </p:spTree>
    <p:extLst>
      <p:ext uri="{BB962C8B-B14F-4D97-AF65-F5344CB8AC3E}">
        <p14:creationId xmlns:p14="http://schemas.microsoft.com/office/powerpoint/2010/main" val="271019245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had 9 dinosaurs and then her sister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took away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 of them. How many dinosaurs does Becky have 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had some dinosaurs and then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sister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took away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them. Now Becky has 5 dinosaurs. How many dinosaurs did she start with?</a:t>
            </a:r>
          </a:p>
        </p:txBody>
      </p:sp>
    </p:spTree>
    <p:extLst>
      <p:ext uri="{BB962C8B-B14F-4D97-AF65-F5344CB8AC3E}">
        <p14:creationId xmlns:p14="http://schemas.microsoft.com/office/powerpoint/2010/main" val="339498233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Reece has 7 bags with 3 apples 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bag. How many apples does Reece have?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Reece had 21 apples and placed 3 apples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several bags. How many bags does Reece need?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010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receive?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brownies with 6 friends.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ate 6 brownies. How many brownies did Rachel have to start with?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4762498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Brent made 12 cupcakes. His brother made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many cupcakes. How many cupcakes did Brent’s brother bake?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06" y="5348285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Brent made 12 cupcakes. He cut each cupcake into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How many pieces of cupcake does Brent have?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9046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0" y="975126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7" y="1740700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360" y="2506274"/>
            <a:ext cx="8386763" cy="914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Dante and Michelle made 40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Dante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made 24 of the paper airplanes. If Michelle gave 7 of her paper airplanes to her friend Nicole, how many planes does Michelle have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55" y="3600455"/>
            <a:ext cx="4364346" cy="56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70B52-FC63-AB49-995F-55073BC435F2}"/>
              </a:ext>
            </a:extLst>
          </p:cNvPr>
          <p:cNvSpPr/>
          <p:nvPr/>
        </p:nvSpPr>
        <p:spPr>
          <a:xfrm>
            <a:off x="2941673" y="1649506"/>
            <a:ext cx="3200400" cy="2850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Identify a key word. Write a problem where the key word “works.” Write a problem where the key word doesn’t ”work.”</a:t>
            </a:r>
          </a:p>
        </p:txBody>
      </p:sp>
    </p:spTree>
    <p:extLst>
      <p:ext uri="{BB962C8B-B14F-4D97-AF65-F5344CB8AC3E}">
        <p14:creationId xmlns:p14="http://schemas.microsoft.com/office/powerpoint/2010/main" val="113955976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38778742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51021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65871-B09E-2643-943D-0BA9A2E34F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180" y="1693582"/>
            <a:ext cx="5397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7120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240" y="0"/>
            <a:ext cx="5293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17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use explicit instruction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9786" y="3942088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4047" y="171415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157145"/>
            <a:ext cx="2615655" cy="340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417" y="3942088"/>
            <a:ext cx="3644270" cy="2728912"/>
          </a:xfrm>
          <a:prstGeom prst="rect">
            <a:avLst/>
          </a:prstGeom>
        </p:spPr>
      </p:pic>
      <p:sp>
        <p:nvSpPr>
          <p:cNvPr id="7" name="Cross 6"/>
          <p:cNvSpPr/>
          <p:nvPr/>
        </p:nvSpPr>
        <p:spPr>
          <a:xfrm rot="18764729">
            <a:off x="5293023" y="3549181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3FAB817-FEDE-024E-BEEF-5DA6775AB27A}"/>
              </a:ext>
            </a:extLst>
          </p:cNvPr>
          <p:cNvSpPr/>
          <p:nvPr/>
        </p:nvSpPr>
        <p:spPr>
          <a:xfrm rot="18764729">
            <a:off x="-135400" y="101582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61801071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04265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Emily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Emily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721" y="3155038"/>
            <a:ext cx="3143516" cy="26662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80" y="0"/>
            <a:ext cx="5176073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0F9466-691D-C34C-B3AF-54AA15389E0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70296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45F88F-0DA5-9545-A68E-B4DDE377C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67" y="0"/>
            <a:ext cx="515140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X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 cookies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2090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Amanda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</a:t>
            </a:r>
            <a:r>
              <a:rPr lang="en-US" sz="2800" dirty="0" err="1"/>
              <a:t>Shinead</a:t>
            </a:r>
            <a:r>
              <a:rPr lang="en-US" sz="2800" dirty="0"/>
              <a:t>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Amanda. If Amanda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</a:t>
            </a:r>
            <a:r>
              <a:rPr lang="en-US" sz="2800" dirty="0" err="1"/>
              <a:t>Shinead</a:t>
            </a:r>
            <a:r>
              <a:rPr lang="en-US" sz="2800" dirty="0"/>
              <a:t>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Amanda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</a:t>
            </a:r>
            <a:r>
              <a:rPr lang="en-US" sz="2800" dirty="0" err="1"/>
              <a:t>Shinead</a:t>
            </a:r>
            <a:r>
              <a:rPr lang="en-US" sz="2800" dirty="0"/>
              <a:t>. </a:t>
            </a:r>
            <a:r>
              <a:rPr lang="en-US" sz="2800" dirty="0" err="1"/>
              <a:t>Shinead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Amanda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516" y="3041414"/>
            <a:ext cx="3796570" cy="27412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C7D494-8C7C-C34E-B590-4DD41D6B4F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15" y="0"/>
            <a:ext cx="5151401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rgbClr val="4F81BD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C8E52-BB72-164C-B997-809A39EC79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98" y="1869259"/>
            <a:ext cx="7181474" cy="24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4825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13831448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8931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0788-D825-3B42-B3C4-4A928D25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</a:t>
            </a:r>
            <a:r>
              <a:rPr lang="en-US" sz="2500" dirty="0" err="1"/>
              <a:t>Shannah</a:t>
            </a:r>
            <a:r>
              <a:rPr lang="en-US" sz="2500" dirty="0"/>
              <a:t>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</a:t>
            </a:r>
            <a:r>
              <a:rPr lang="en-US" sz="2500" dirty="0" err="1"/>
              <a:t>Shannah</a:t>
            </a:r>
            <a:r>
              <a:rPr lang="en-US" sz="2500" dirty="0"/>
              <a:t>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 err="1"/>
              <a:t>Shannah</a:t>
            </a:r>
            <a:r>
              <a:rPr lang="en-US" sz="2500" dirty="0"/>
              <a:t>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</a:t>
            </a:r>
            <a:r>
              <a:rPr lang="en-US" sz="2500" dirty="0" err="1"/>
              <a:t>Shannah</a:t>
            </a:r>
            <a:r>
              <a:rPr lang="en-US" sz="2500" dirty="0"/>
              <a:t>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2" name="Oval 11"/>
          <p:cNvSpPr/>
          <p:nvPr/>
        </p:nvSpPr>
        <p:spPr>
          <a:xfrm>
            <a:off x="123263" y="2873916"/>
            <a:ext cx="2328394" cy="16089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(begin)</a:t>
            </a:r>
          </a:p>
        </p:txBody>
      </p:sp>
      <p:sp>
        <p:nvSpPr>
          <p:cNvPr id="13" name="Oval 12"/>
          <p:cNvSpPr/>
          <p:nvPr/>
        </p:nvSpPr>
        <p:spPr>
          <a:xfrm>
            <a:off x="6453311" y="2867773"/>
            <a:ext cx="2328394" cy="16089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(end)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9928" y="1801055"/>
            <a:ext cx="2222559" cy="135640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(change)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16529" y="2418557"/>
            <a:ext cx="1164197" cy="66725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92348" y="2373431"/>
            <a:ext cx="1268490" cy="66660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024" y="4482859"/>
            <a:ext cx="5042783" cy="21719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442D86-87FB-D14A-9004-68CB5148F5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141" y="0"/>
            <a:ext cx="5159302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391" y="15379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36774"/>
            <a:ext cx="1390985" cy="130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Reece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Reece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Reece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Reece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Reece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Reece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2" name="Oval 11"/>
          <p:cNvSpPr/>
          <p:nvPr/>
        </p:nvSpPr>
        <p:spPr>
          <a:xfrm>
            <a:off x="123263" y="2873916"/>
            <a:ext cx="2328394" cy="16089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(begin)</a:t>
            </a:r>
          </a:p>
        </p:txBody>
      </p:sp>
      <p:sp>
        <p:nvSpPr>
          <p:cNvPr id="13" name="Oval 12"/>
          <p:cNvSpPr/>
          <p:nvPr/>
        </p:nvSpPr>
        <p:spPr>
          <a:xfrm>
            <a:off x="6453311" y="2867773"/>
            <a:ext cx="2328394" cy="16089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(end)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9928" y="1801055"/>
            <a:ext cx="2222559" cy="135640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(change)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16529" y="2418557"/>
            <a:ext cx="1164197" cy="66725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92348" y="2373431"/>
            <a:ext cx="1268490" cy="66660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024" y="4482859"/>
            <a:ext cx="5042783" cy="21719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16511983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58682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/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717550"/>
            <a:ext cx="7340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4306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74460" y="448288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9404" y="3684742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/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6148794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984536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1" y="214313"/>
            <a:ext cx="8655972" cy="65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 eaLnBrk="1" hangingPunct="1"/>
            <a:r>
              <a:rPr lang="en-US" sz="2600" dirty="0"/>
              <a:t>Mark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Mark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 eaLnBrk="1" hangingPunct="1"/>
            <a:r>
              <a:rPr lang="en-US" sz="2600" dirty="0"/>
              <a:t>Mark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wants to share them equally among his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Mark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Mark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85892-7F9F-FA43-BB07-F5B22A6BDF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71" y="0"/>
            <a:ext cx="5133658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290058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1031" y="3502735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627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142" y="11442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5238" y="350273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7151" y="3554500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206" y="430042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3571" y="5478602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83114" y="2051965"/>
            <a:ext cx="1390985" cy="1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94174" y="294977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385" y="291618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487" y="284123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6812" y="346487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6463" y="3459982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385" y="337868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2726" y="382828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5370" y="435718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2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/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580236" y="63500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Jill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Mark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Jill. How many apples did Mark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sz="2400" dirty="0"/>
              <a:t>Mark 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Jill. How many apples did Jill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400" dirty="0"/>
              <a:t>Mark 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Jill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Mark pick as Jill 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B0899-6DAF-4C4F-B11C-D49D4A71D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71" y="0"/>
            <a:ext cx="5133658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71563"/>
            <a:ext cx="8871280" cy="112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12 DVDs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039" y="1535543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9FFD6B-CE83-F144-8754-CFBFBE3829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71" y="0"/>
            <a:ext cx="5133658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4983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6D0CE-6D08-2F45-827B-41802FFB38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423" y="0"/>
            <a:ext cx="5165153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2616872" y="124381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4955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806735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multiple representations be used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Language</a:t>
            </a:r>
          </a:p>
        </p:txBody>
      </p:sp>
      <p:sp>
        <p:nvSpPr>
          <p:cNvPr id="7" name="Trapezoid 6"/>
          <p:cNvSpPr/>
          <p:nvPr/>
        </p:nvSpPr>
        <p:spPr>
          <a:xfrm>
            <a:off x="1325605" y="2451041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12" name="Trapezoid 11"/>
          <p:cNvSpPr/>
          <p:nvPr/>
        </p:nvSpPr>
        <p:spPr>
          <a:xfrm rot="10800000">
            <a:off x="4269331" y="2451041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3560" y="3012759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2354018369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30608446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23491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02BD5-5DF8-8E49-BFBD-BC7975D429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645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Component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88" y="2177970"/>
            <a:ext cx="2488557" cy="7523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task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6350" y="4141808"/>
            <a:ext cx="2488557" cy="752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2401" y="3165676"/>
            <a:ext cx="2488557" cy="752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keep attention</a:t>
            </a:r>
          </a:p>
        </p:txBody>
      </p:sp>
    </p:spTree>
    <p:extLst>
      <p:ext uri="{BB962C8B-B14F-4D97-AF65-F5344CB8AC3E}">
        <p14:creationId xmlns:p14="http://schemas.microsoft.com/office/powerpoint/2010/main" val="34672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/>
              <a:t>How do you incorporate a motivational component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452282"/>
            <a:ext cx="8686800" cy="439924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Utilize a motivational component,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56753980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02BD5-5DF8-8E49-BFBD-BC7975D429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57111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Ph.D.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83498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59" y="352777"/>
            <a:ext cx="8686800" cy="7315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70" y="960120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978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0125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978" y="284584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3915" y="284584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2062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40125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915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2062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8679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0124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1977" y="418388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3914" y="418388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061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8678" y="418387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40124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81977" y="547810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3914" y="547810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82061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8678" y="547810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88678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703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4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68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294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372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64321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48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99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72655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244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414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26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8620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8932" y="765859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denominator is the number of equal parts that make the whole.”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932" y="3485909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show the fraction, look at the denominator. A denominator of 5 means I need to break the whole into 5 equal parts.”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932" y="1535575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difference problem is two amounts compared for the difference.”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8932" y="4546921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use partial sums, add the hundreds, then add the tens, then add the ones. Finally, add all the partial sums.”</a:t>
            </a:r>
          </a:p>
        </p:txBody>
      </p:sp>
      <p:sp>
        <p:nvSpPr>
          <p:cNvPr id="8" name="Trapezoid 7"/>
          <p:cNvSpPr/>
          <p:nvPr/>
        </p:nvSpPr>
        <p:spPr>
          <a:xfrm>
            <a:off x="678132" y="542969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9" name="Trapezoid 8"/>
          <p:cNvSpPr/>
          <p:nvPr/>
        </p:nvSpPr>
        <p:spPr>
          <a:xfrm rot="10800000">
            <a:off x="678132" y="3485040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361" y="4046758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3215277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4C271-E652-984A-9C3A-1336E4BE09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618" y="0"/>
            <a:ext cx="5162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attend to language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3306474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3F408-BFC7-A94E-8EC6-A451BA9973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413" y="0"/>
            <a:ext cx="520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09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247294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Three-Step Approach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Understand the </a:t>
            </a:r>
            <a:r>
              <a:rPr lang="en-US" altLang="en-US" sz="3200" b="1" dirty="0">
                <a:solidFill>
                  <a:schemeClr val="accent1"/>
                </a:solidFill>
              </a:rPr>
              <a:t>Concepts</a:t>
            </a:r>
            <a:r>
              <a:rPr lang="en-US" altLang="en-US" dirty="0">
                <a:solidFill>
                  <a:schemeClr val="accent3"/>
                </a:solidFill>
              </a:rPr>
              <a:t> </a:t>
            </a:r>
          </a:p>
          <a:p>
            <a:r>
              <a:rPr lang="en-US" altLang="en-US" dirty="0"/>
              <a:t>Learn and use </a:t>
            </a:r>
            <a:r>
              <a:rPr lang="en-US" altLang="en-US" sz="3200" b="1" dirty="0">
                <a:solidFill>
                  <a:schemeClr val="accent1"/>
                </a:solidFill>
              </a:rPr>
              <a:t>Strategies</a:t>
            </a:r>
            <a:endParaRPr lang="en-US" altLang="en-US" dirty="0">
              <a:solidFill>
                <a:schemeClr val="accent1"/>
              </a:solidFill>
            </a:endParaRPr>
          </a:p>
          <a:p>
            <a:r>
              <a:rPr lang="en-US" altLang="en-US" dirty="0"/>
              <a:t>Build </a:t>
            </a:r>
            <a:r>
              <a:rPr lang="en-US" altLang="en-US" sz="3200" b="1" dirty="0">
                <a:solidFill>
                  <a:schemeClr val="accent1"/>
                </a:solidFill>
              </a:rPr>
              <a:t>Fluency</a:t>
            </a:r>
          </a:p>
          <a:p>
            <a:pPr marL="393192" lvl="1" indent="0">
              <a:buNone/>
            </a:pPr>
            <a:endParaRPr lang="en-US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10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27270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4 + 5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3 + 7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47902"/>
            <a:ext cx="23423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12" y="3897044"/>
            <a:ext cx="2159000" cy="2159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07CF14-147D-754C-BB60-E27E9AD84AD2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FFBD0-3A2D-C347-895F-BAA555DF273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74A66-431C-754F-A35E-1CA5FD08E2DA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F31A4B-3B19-B944-B916-E4F256C5E5FF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8D413D-D536-ED46-BA94-4A14DE7A9915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328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Addition: Join (Change Increase)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37BD6A-BAD1-7C43-8AD1-18FC02EB3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8 + 3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5 + 6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30" y="3664897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D37F4D-4509-4E47-8595-517EDCE1B15A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C2649-399D-CB4A-8454-3CF4AC9B8FB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0C1F7-6F22-F945-8638-FE6B3A81C7D3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E81204-5EF6-7145-A16E-71544717ABA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10DBB-88B0-7146-9852-97E7EE57652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140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748062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4ADA5-41E1-0D40-B835-3E364F372F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77799" y="-448235"/>
            <a:ext cx="513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3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 err="1"/>
              <a:t>Jin</a:t>
            </a:r>
            <a:r>
              <a:rPr lang="en-US" sz="2800" dirty="0"/>
              <a:t>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</a:t>
            </a:r>
            <a:r>
              <a:rPr lang="en-US" sz="2800" dirty="0" err="1"/>
              <a:t>Jin</a:t>
            </a:r>
            <a:r>
              <a:rPr lang="en-US" sz="2800" dirty="0"/>
              <a:t>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 err="1"/>
              <a:t>Jin</a:t>
            </a:r>
            <a:r>
              <a:rPr lang="en-US" sz="2800" dirty="0"/>
              <a:t>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 err="1"/>
              <a:t>Jin</a:t>
            </a:r>
            <a:r>
              <a:rPr lang="en-US" sz="2800" dirty="0"/>
              <a:t>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50945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Mara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Mara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Mara has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money for cleaning her room. Now Mara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she earn?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Mara had some money. Then she made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Now she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Mara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931774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59" y="2667000"/>
            <a:ext cx="6343201" cy="3530600"/>
          </a:xfrm>
        </p:spPr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7030A0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033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388" y="318053"/>
            <a:ext cx="8224837" cy="780495"/>
          </a:xfrm>
        </p:spPr>
        <p:txBody>
          <a:bodyPr>
            <a:normAutofit/>
          </a:bodyPr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165234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Three-Step Approach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Understand the </a:t>
            </a:r>
            <a:r>
              <a:rPr lang="en-US" altLang="en-US" sz="3200" b="1" dirty="0">
                <a:solidFill>
                  <a:schemeClr val="accent1"/>
                </a:solidFill>
              </a:rPr>
              <a:t>Concepts</a:t>
            </a:r>
            <a:r>
              <a:rPr lang="en-US" altLang="en-US" dirty="0">
                <a:solidFill>
                  <a:schemeClr val="accent3"/>
                </a:solidFill>
              </a:rPr>
              <a:t> </a:t>
            </a:r>
          </a:p>
          <a:p>
            <a:r>
              <a:rPr lang="en-US" altLang="en-US" dirty="0"/>
              <a:t>Learn and use </a:t>
            </a:r>
            <a:r>
              <a:rPr lang="en-US" altLang="en-US" sz="3200" b="1" dirty="0">
                <a:solidFill>
                  <a:schemeClr val="accent1"/>
                </a:solidFill>
              </a:rPr>
              <a:t>Strategies</a:t>
            </a:r>
            <a:endParaRPr lang="en-US" altLang="en-US" dirty="0">
              <a:solidFill>
                <a:schemeClr val="accent1"/>
              </a:solidFill>
            </a:endParaRPr>
          </a:p>
          <a:p>
            <a:r>
              <a:rPr lang="en-US" altLang="en-US" dirty="0"/>
              <a:t>Build </a:t>
            </a:r>
            <a:r>
              <a:rPr lang="en-US" altLang="en-US" sz="3200" b="1" dirty="0">
                <a:solidFill>
                  <a:schemeClr val="accent1"/>
                </a:solidFill>
              </a:rPr>
              <a:t>Fluency</a:t>
            </a:r>
          </a:p>
          <a:p>
            <a:pPr marL="393192" lvl="1" indent="0">
              <a:buNone/>
            </a:pPr>
            <a:endParaRPr lang="en-US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83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5128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9179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Subtraction: Separate (Change Decrease)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6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13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2050"/>
            <a:ext cx="2374900" cy="237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88" y="3776133"/>
            <a:ext cx="2057400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50D9F-6974-644E-B905-ED9BA095CD2E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822771-FE57-9643-8C4D-54ED58A086C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C4E5B-BE7E-C446-BBB8-0A0E8BE99F4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FE1CDE-C218-1548-8EBE-4908818EF57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FD94BD-AB7D-DB47-8C67-84546C200B0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2054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5128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6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Subtraction: Compare (Difference)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10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23633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601895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DBAC72-5723-B64D-B074-412A419F108F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95C2C-6A50-4C48-A0F0-A756898B04E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E998D4-37F4-6548-9629-1C3DC10A96CD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2AC090-F781-AB4A-A710-FB14C2CDACF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DC0F6F-A0D3-CF46-BB07-EB7963005F47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521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947196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4ADA5-41E1-0D40-B835-3E364F372F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77799" y="-448235"/>
            <a:ext cx="513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8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0"/>
            <a:ext cx="8736106" cy="484028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dirty="0"/>
              <a:t>Brad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chemeClr val="accent1"/>
                </a:solidFill>
              </a:rPr>
              <a:t>9</a:t>
            </a:r>
            <a:r>
              <a:rPr lang="en-US" sz="2800" dirty="0"/>
              <a:t> apples. </a:t>
            </a:r>
            <a:r>
              <a:rPr lang="en-US" dirty="0"/>
              <a:t>Caroline</a:t>
            </a:r>
            <a:r>
              <a:rPr lang="en-US" sz="2800" dirty="0"/>
              <a:t>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Brad have? (How many fewer does Caroline have?)</a:t>
            </a:r>
          </a:p>
          <a:p>
            <a:pPr lvl="2"/>
            <a:r>
              <a:rPr lang="en-US" sz="2800" b="1" dirty="0">
                <a:solidFill>
                  <a:schemeClr val="accent1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2800" dirty="0"/>
              <a:t>Brad has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dirty="0"/>
              <a:t> more apples than Caroline. If Caroline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Brad have?</a:t>
            </a:r>
          </a:p>
          <a:p>
            <a:pPr lvl="2"/>
            <a:r>
              <a:rPr lang="en-US" sz="2800" b="1" dirty="0">
                <a:solidFill>
                  <a:schemeClr val="accent1"/>
                </a:solidFill>
              </a:rPr>
              <a:t>?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  <a:p>
            <a:pPr lvl="1"/>
            <a:r>
              <a:rPr lang="en-US" sz="2800" dirty="0"/>
              <a:t>Caroline has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dirty="0"/>
              <a:t> fewer apples than Brad. Brad has </a:t>
            </a:r>
            <a:r>
              <a:rPr lang="en-US" sz="2800" b="1" dirty="0">
                <a:solidFill>
                  <a:schemeClr val="accent1"/>
                </a:solidFill>
              </a:rPr>
              <a:t>9</a:t>
            </a:r>
            <a:r>
              <a:rPr lang="en-US" sz="2800" dirty="0"/>
              <a:t> apples. How many apples does Caroline have?</a:t>
            </a:r>
          </a:p>
          <a:p>
            <a:pPr lvl="2"/>
            <a:r>
              <a:rPr lang="en-US" sz="2800" b="1" dirty="0">
                <a:solidFill>
                  <a:schemeClr val="accent1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621672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 err="1"/>
              <a:t>Aishwarya</a:t>
            </a:r>
            <a:r>
              <a:rPr lang="en-US" sz="2600" dirty="0"/>
              <a:t>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</a:t>
            </a:r>
            <a:r>
              <a:rPr lang="en-US" sz="2600" dirty="0" err="1"/>
              <a:t>Aishwarya</a:t>
            </a:r>
            <a:r>
              <a:rPr lang="en-US" sz="2600" dirty="0"/>
              <a:t>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 err="1"/>
              <a:t>Aishwarya</a:t>
            </a:r>
            <a:r>
              <a:rPr lang="en-US" sz="2600" dirty="0"/>
              <a:t>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cookies. She ate some of the cookies. Now,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cookies. How many cookies did </a:t>
            </a:r>
            <a:r>
              <a:rPr lang="en-US" sz="2600" dirty="0" err="1"/>
              <a:t>Aishwarya</a:t>
            </a:r>
            <a:r>
              <a:rPr lang="en-US" sz="2600" dirty="0"/>
              <a:t> eat?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 err="1"/>
              <a:t>Aishwarya</a:t>
            </a:r>
            <a:r>
              <a:rPr lang="en-US" sz="2600" dirty="0"/>
              <a:t> had some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Now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 left. How many cookies did </a:t>
            </a:r>
            <a:r>
              <a:rPr lang="en-US" sz="2600" dirty="0" err="1"/>
              <a:t>Aishwarya</a:t>
            </a:r>
            <a:r>
              <a:rPr lang="en-US" sz="2600" dirty="0"/>
              <a:t> have to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65082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02E9D4-DD26-404B-BBF7-E0820A7ACE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888" y="784927"/>
            <a:ext cx="5913426" cy="43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36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0254-4447-B74B-8BDC-76465E01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Instruction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AEBBF-30A0-944C-A2A5-331D3EE89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7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of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facts (0-9), then more difficult facts (10-18)</a:t>
            </a:r>
          </a:p>
          <a:p>
            <a:r>
              <a:rPr lang="en-US" dirty="0"/>
              <a:t>Fact families</a:t>
            </a:r>
          </a:p>
          <a:p>
            <a:pPr lvl="1"/>
            <a:r>
              <a:rPr lang="en-US" dirty="0"/>
              <a:t>3 + 5; 5 + 3; 8 </a:t>
            </a:r>
            <a:r>
              <a:rPr lang="mr-IN" dirty="0"/>
              <a:t>–</a:t>
            </a:r>
            <a:r>
              <a:rPr lang="en-US" dirty="0"/>
              <a:t> 3; 8 </a:t>
            </a:r>
            <a:r>
              <a:rPr lang="mr-IN" dirty="0"/>
              <a:t>–</a:t>
            </a:r>
            <a:r>
              <a:rPr lang="en-US" dirty="0"/>
              <a:t> 5</a:t>
            </a:r>
          </a:p>
          <a:p>
            <a:r>
              <a:rPr lang="en-US" dirty="0"/>
              <a:t>Combinations of</a:t>
            </a:r>
          </a:p>
          <a:p>
            <a:pPr lvl="1"/>
            <a:r>
              <a:rPr lang="en-US" dirty="0"/>
              <a:t>0 + 5; 1 + 4; 2 + 3; 3 + 2; 4 + 1; 5 + 0</a:t>
            </a:r>
          </a:p>
          <a:p>
            <a:pPr lvl="1"/>
            <a:r>
              <a:rPr lang="en-US" dirty="0"/>
              <a:t>5 </a:t>
            </a:r>
            <a:r>
              <a:rPr lang="mr-IN" dirty="0"/>
              <a:t>–</a:t>
            </a:r>
            <a:r>
              <a:rPr lang="en-US" dirty="0"/>
              <a:t> 0; 5 </a:t>
            </a:r>
            <a:r>
              <a:rPr lang="mr-IN" dirty="0"/>
              <a:t>–</a:t>
            </a:r>
            <a:r>
              <a:rPr lang="en-US" dirty="0"/>
              <a:t> 1; 5 </a:t>
            </a:r>
            <a:r>
              <a:rPr lang="mr-IN" dirty="0"/>
              <a:t>–</a:t>
            </a:r>
            <a:r>
              <a:rPr lang="en-US" dirty="0"/>
              <a:t> 2; 5 </a:t>
            </a:r>
            <a:r>
              <a:rPr lang="mr-IN" dirty="0"/>
              <a:t>–</a:t>
            </a:r>
            <a:r>
              <a:rPr lang="en-US" dirty="0"/>
              <a:t> 3; 5 </a:t>
            </a:r>
            <a:r>
              <a:rPr lang="mr-IN" dirty="0"/>
              <a:t>–</a:t>
            </a:r>
            <a:r>
              <a:rPr lang="en-US" dirty="0"/>
              <a:t> 4; 5 </a:t>
            </a:r>
            <a:r>
              <a:rPr lang="mr-IN" dirty="0"/>
              <a:t>–</a:t>
            </a:r>
            <a:r>
              <a:rPr lang="en-US" dirty="0"/>
              <a:t> 5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3F6AA9-575A-D945-8C12-DC4615654837}"/>
              </a:ext>
            </a:extLst>
          </p:cNvPr>
          <p:cNvSpPr/>
          <p:nvPr/>
        </p:nvSpPr>
        <p:spPr>
          <a:xfrm>
            <a:off x="6633881" y="3281083"/>
            <a:ext cx="2133600" cy="2590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are other ways to group addition and subtraction facts?</a:t>
            </a:r>
          </a:p>
        </p:txBody>
      </p:sp>
    </p:spTree>
    <p:extLst>
      <p:ext uri="{BB962C8B-B14F-4D97-AF65-F5344CB8AC3E}">
        <p14:creationId xmlns:p14="http://schemas.microsoft.com/office/powerpoint/2010/main" val="20189327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Instruction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b="0" dirty="0"/>
              <a:t>Tell stories with storyboards</a:t>
            </a:r>
          </a:p>
          <a:p>
            <a:r>
              <a:rPr lang="en-US" b="0" dirty="0"/>
              <a:t>Explicit instruction</a:t>
            </a:r>
          </a:p>
          <a:p>
            <a:r>
              <a:rPr lang="en-US" dirty="0"/>
              <a:t>Ten Frames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20" y="1817339"/>
            <a:ext cx="3124759" cy="395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259" y="2128788"/>
            <a:ext cx="2743200" cy="39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87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Instruction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r>
              <a:rPr lang="en-US" b="0" dirty="0"/>
              <a:t>Must provide instruction on signs</a:t>
            </a:r>
          </a:p>
          <a:p>
            <a:endParaRPr lang="en-US" dirty="0"/>
          </a:p>
          <a:p>
            <a:pPr lvl="1"/>
            <a:r>
              <a:rPr lang="en-US" dirty="0"/>
              <a:t>Minus sign is </a:t>
            </a:r>
            <a:r>
              <a:rPr lang="en-US" dirty="0" err="1"/>
              <a:t>em</a:t>
            </a:r>
            <a:r>
              <a:rPr lang="en-US" dirty="0"/>
              <a:t>-dash (e.g., 6 – 3) instead of en-dash (e.g., 6 - 3)</a:t>
            </a:r>
          </a:p>
          <a:p>
            <a:pPr lvl="1"/>
            <a:r>
              <a:rPr lang="en-US" dirty="0"/>
              <a:t>Mix practice of addition and subtraction</a:t>
            </a:r>
          </a:p>
          <a:p>
            <a:pPr lvl="1"/>
            <a:r>
              <a:rPr lang="en-US" dirty="0"/>
              <a:t>Missing number/symbols activities help with conceptual understanding</a:t>
            </a:r>
          </a:p>
          <a:p>
            <a:pPr marL="109728" indent="0">
              <a:buNone/>
            </a:pPr>
            <a:r>
              <a:rPr lang="en-US" dirty="0"/>
              <a:t>		3 + __ = 8		__ – 3 = 6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721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Strategies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 “rules” about facts</a:t>
            </a:r>
          </a:p>
          <a:p>
            <a:r>
              <a:rPr lang="en-US" dirty="0"/>
              <a:t>Teach counting strategies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362200"/>
            <a:ext cx="335984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181600"/>
            <a:ext cx="1930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642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Zero 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Adding any number by zero is equal to the number itself</a:t>
            </a:r>
          </a:p>
          <a:p>
            <a:r>
              <a:rPr lang="en-US" sz="2400" dirty="0"/>
              <a:t>Identity Property of Addition</a:t>
            </a:r>
          </a:p>
          <a:p>
            <a:r>
              <a:rPr lang="en-US" altLang="en-US" sz="2400" dirty="0"/>
              <a:t>Facts remaining:  </a:t>
            </a:r>
            <a:br>
              <a:rPr lang="en-US" altLang="en-US" sz="2400" dirty="0"/>
            </a:br>
            <a:r>
              <a:rPr lang="en-US" altLang="en-US" sz="2400" dirty="0"/>
              <a:t>100 – 19 = 81</a:t>
            </a:r>
          </a:p>
          <a:p>
            <a:endParaRPr lang="en-US" sz="2400" dirty="0"/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319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 More Than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Number Fact</a:t>
            </a:r>
          </a:p>
          <a:p>
            <a:r>
              <a:rPr lang="en-US" dirty="0"/>
              <a:t>Corresponds with “One Less Than” for subtraction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81 – 17 = 64</a:t>
            </a:r>
          </a:p>
          <a:p>
            <a:endParaRPr lang="en-US" sz="2400" dirty="0"/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3630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Two More Than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Skip One Fact or skip count by two</a:t>
            </a:r>
          </a:p>
          <a:p>
            <a:r>
              <a:rPr lang="en-US" dirty="0"/>
              <a:t>Corresponds with “Two Less Than” for subtraction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64 – 15 = 49</a:t>
            </a:r>
          </a:p>
          <a:p>
            <a:endParaRPr lang="en-US" sz="2400" dirty="0"/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467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Doubles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number added to itself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49 – 7 = 42</a:t>
            </a:r>
          </a:p>
          <a:p>
            <a:endParaRPr lang="en-US" sz="2400" dirty="0"/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22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Near Doubles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Doubles plus one or doubles minus one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42 – 12 = 30</a:t>
            </a:r>
          </a:p>
          <a:p>
            <a:endParaRPr lang="en-US" dirty="0"/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Multiply 4"/>
          <p:cNvSpPr/>
          <p:nvPr/>
        </p:nvSpPr>
        <p:spPr>
          <a:xfrm>
            <a:off x="3962400" y="1752600"/>
            <a:ext cx="5562600" cy="51816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Not always helpful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for students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with MD</a:t>
            </a:r>
          </a:p>
        </p:txBody>
      </p:sp>
    </p:spTree>
    <p:extLst>
      <p:ext uri="{BB962C8B-B14F-4D97-AF65-F5344CB8AC3E}">
        <p14:creationId xmlns:p14="http://schemas.microsoft.com/office/powerpoint/2010/main" val="4842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Make Ten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addend is 8 or 9, making it easy to “make ten”</a:t>
            </a:r>
          </a:p>
          <a:p>
            <a:r>
              <a:rPr lang="en-US" altLang="en-US" dirty="0"/>
              <a:t>Facts remaining:  </a:t>
            </a:r>
            <a:br>
              <a:rPr lang="en-US" altLang="en-US" dirty="0"/>
            </a:br>
            <a:r>
              <a:rPr lang="en-US" altLang="en-US" dirty="0"/>
              <a:t>30 – 18 = 12</a:t>
            </a:r>
          </a:p>
          <a:p>
            <a:endParaRPr lang="en-US" sz="2400" dirty="0"/>
          </a:p>
        </p:txBody>
      </p:sp>
      <p:graphicFrame>
        <p:nvGraphicFramePr>
          <p:cNvPr id="4" name="Group 1504"/>
          <p:cNvGraphicFramePr>
            <a:graphicFrameLocks/>
          </p:cNvGraphicFramePr>
          <p:nvPr>
            <p:extLst/>
          </p:nvPr>
        </p:nvGraphicFramePr>
        <p:xfrm>
          <a:off x="4648200" y="2667000"/>
          <a:ext cx="4038600" cy="3352800"/>
        </p:xfrm>
        <a:graphic>
          <a:graphicData uri="http://schemas.openxmlformats.org/drawingml/2006/table">
            <a:tbl>
              <a:tblPr/>
              <a:tblGrid>
                <a:gridCol w="36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6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3AE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4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Multiply 4"/>
          <p:cNvSpPr/>
          <p:nvPr/>
        </p:nvSpPr>
        <p:spPr>
          <a:xfrm>
            <a:off x="3962400" y="1752600"/>
            <a:ext cx="5562600" cy="51816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Not always helpful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for students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with MD</a:t>
            </a:r>
          </a:p>
        </p:txBody>
      </p:sp>
    </p:spTree>
    <p:extLst>
      <p:ext uri="{BB962C8B-B14F-4D97-AF65-F5344CB8AC3E}">
        <p14:creationId xmlns:p14="http://schemas.microsoft.com/office/powerpoint/2010/main" val="412538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Counting Strategies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08" y="1143000"/>
            <a:ext cx="43815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831" y="1146664"/>
            <a:ext cx="4343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91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675128"/>
            <a:ext cx="2743200" cy="2185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187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Cover, Copy, Compare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is presented with worksheet of problems </a:t>
            </a:r>
          </a:p>
          <a:p>
            <a:pPr lvl="2"/>
            <a:r>
              <a:rPr lang="en-US" sz="1600" dirty="0"/>
              <a:t>Usually 10 problems for practice</a:t>
            </a:r>
          </a:p>
          <a:p>
            <a:pPr lvl="1"/>
            <a:r>
              <a:rPr lang="en-US" sz="1600" dirty="0"/>
              <a:t>1. Read fact and </a:t>
            </a:r>
            <a:r>
              <a:rPr lang="en-US" sz="1600" b="1" dirty="0"/>
              <a:t>COVER</a:t>
            </a:r>
            <a:r>
              <a:rPr lang="en-US" sz="1600" dirty="0"/>
              <a:t> it</a:t>
            </a:r>
          </a:p>
          <a:p>
            <a:pPr lvl="1"/>
            <a:r>
              <a:rPr lang="en-US" sz="1600" dirty="0"/>
              <a:t>2. </a:t>
            </a:r>
            <a:r>
              <a:rPr lang="en-US" sz="1600" b="1" dirty="0"/>
              <a:t>COPY</a:t>
            </a:r>
            <a:r>
              <a:rPr lang="en-US" sz="1600" dirty="0"/>
              <a:t> fact answer</a:t>
            </a:r>
          </a:p>
          <a:p>
            <a:pPr lvl="1"/>
            <a:r>
              <a:rPr lang="en-US" sz="1600" dirty="0"/>
              <a:t>3. Uncover and </a:t>
            </a:r>
            <a:r>
              <a:rPr lang="en-US" sz="1600" b="1" dirty="0"/>
              <a:t>COMPARE </a:t>
            </a:r>
            <a:r>
              <a:rPr lang="en-US" sz="1600" dirty="0"/>
              <a:t>answers</a:t>
            </a:r>
          </a:p>
          <a:p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061086"/>
            <a:ext cx="5232400" cy="27049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30500" y="3889568"/>
            <a:ext cx="2209800" cy="304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15036" y="4536406"/>
            <a:ext cx="213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Chalkduster"/>
                <a:cs typeface="Chalkduster"/>
              </a:rPr>
              <a:t>13</a:t>
            </a:r>
          </a:p>
          <a:p>
            <a:pPr algn="r"/>
            <a:r>
              <a:rPr lang="en-US" sz="3600" u="sng" dirty="0">
                <a:latin typeface="Chalkduster"/>
                <a:cs typeface="Chalkduster"/>
              </a:rPr>
              <a:t>-  4</a:t>
            </a:r>
          </a:p>
          <a:p>
            <a:pPr algn="r"/>
            <a:r>
              <a:rPr lang="en-US" sz="3600" dirty="0">
                <a:latin typeface="Chalkduster"/>
                <a:cs typeface="Chalkduster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986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File Folders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a file folder (with answers)</a:t>
            </a:r>
          </a:p>
          <a:p>
            <a:r>
              <a:rPr lang="en-US" dirty="0"/>
              <a:t>Student fills in answers and checks by unfolding folder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819400"/>
            <a:ext cx="3028950" cy="403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2667000"/>
            <a:ext cx="1371600" cy="4191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3059668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halkduster"/>
                <a:cs typeface="Chalkduster"/>
              </a:rPr>
              <a:t>9</a:t>
            </a:r>
          </a:p>
          <a:p>
            <a:r>
              <a:rPr lang="en-US" sz="1600" dirty="0">
                <a:latin typeface="Chalkduster"/>
                <a:cs typeface="Chalkduster"/>
              </a:rPr>
              <a:t>8</a:t>
            </a:r>
          </a:p>
          <a:p>
            <a:r>
              <a:rPr lang="en-US" sz="1600" dirty="0">
                <a:latin typeface="Chalkduster"/>
                <a:cs typeface="Chalkduster"/>
              </a:rPr>
              <a:t>10</a:t>
            </a:r>
          </a:p>
          <a:p>
            <a:r>
              <a:rPr lang="en-US" sz="1600" dirty="0">
                <a:latin typeface="Chalkduster"/>
                <a:cs typeface="Chalkduster"/>
              </a:rPr>
              <a:t>10</a:t>
            </a:r>
          </a:p>
          <a:p>
            <a:r>
              <a:rPr lang="en-US" sz="1600" dirty="0">
                <a:latin typeface="Chalkduster"/>
                <a:cs typeface="Chalkduster"/>
              </a:rPr>
              <a:t>9</a:t>
            </a:r>
          </a:p>
          <a:p>
            <a:r>
              <a:rPr lang="en-US" sz="1600" dirty="0">
                <a:latin typeface="Chalkduster"/>
                <a:cs typeface="Chalkduster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244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Taped Problems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a worksheet of 12-24 problems</a:t>
            </a:r>
          </a:p>
          <a:p>
            <a:r>
              <a:rPr lang="en-US" dirty="0"/>
              <a:t>Make a recording</a:t>
            </a:r>
          </a:p>
          <a:p>
            <a:pPr lvl="1"/>
            <a:r>
              <a:rPr lang="en-US" dirty="0"/>
              <a:t>Read the problem</a:t>
            </a:r>
          </a:p>
          <a:p>
            <a:pPr lvl="1"/>
            <a:r>
              <a:rPr lang="en-US" dirty="0"/>
              <a:t>Pause (1-5 seconds)</a:t>
            </a:r>
          </a:p>
          <a:p>
            <a:pPr lvl="1"/>
            <a:r>
              <a:rPr lang="en-US" dirty="0"/>
              <a:t>Share the answer</a:t>
            </a:r>
          </a:p>
          <a:p>
            <a:r>
              <a:rPr lang="en-US" dirty="0"/>
              <a:t>Student listens</a:t>
            </a:r>
          </a:p>
          <a:p>
            <a:r>
              <a:rPr lang="en-US" dirty="0"/>
              <a:t>Student tries to “beat the tape”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209800"/>
            <a:ext cx="359281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88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Constant Time Delay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Typically used with a small number of related facts</a:t>
            </a:r>
          </a:p>
          <a:p>
            <a:pPr lvl="1"/>
            <a:r>
              <a:rPr lang="en-US" dirty="0"/>
              <a:t>1. Present card for 3 seconds</a:t>
            </a:r>
          </a:p>
          <a:p>
            <a:pPr lvl="1"/>
            <a:r>
              <a:rPr lang="en-US" dirty="0"/>
              <a:t>2. Acknowledge correct answer or state correct answer and have student repeat it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62967"/>
            <a:ext cx="23574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76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Flash Cards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881554"/>
            <a:ext cx="7490800" cy="36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1809750" cy="89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019800" y="76310"/>
            <a:ext cx="2971800" cy="165295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64123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Start with a small set of flash cards. As students demonstrate mastery, add in a few more cards at a time.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5257800"/>
            <a:ext cx="194089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583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Magic Squares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1" y="4791075"/>
            <a:ext cx="3200400" cy="18002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1" y="1870439"/>
            <a:ext cx="5202500" cy="3671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192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21336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36576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0" y="4572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12954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34290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7200" y="24384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6096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2667000"/>
            <a:ext cx="914400" cy="553998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/>
                <a:cs typeface="Chalkdust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44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4861 L -0.18334 0.45972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75 0.17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4.44444E-6 L -0.175 -0.23334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77778E-6 L -0.725 0.44444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4862 L -0.61667 0.58195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64166 0.215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-0.54167 0.093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33333E-6 L -0.59999 -0.05556 " pathEditMode="relative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66667E-6 L -0.55 -0.02223 " pathEditMode="relative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7. What’s 6 plus 7?”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7 is 13. So, I write 13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13. 90 plus 13 is 103. So, 26 plus 79 equals 103.”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Wrap-Ups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48" y="726142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367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Cards, Dice, Dominoes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Roll dice</a:t>
            </a:r>
          </a:p>
          <a:p>
            <a:r>
              <a:rPr lang="en-US" dirty="0"/>
              <a:t>Select dominoes</a:t>
            </a:r>
          </a:p>
          <a:p>
            <a:r>
              <a:rPr lang="en-US" dirty="0"/>
              <a:t>Deal cards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635" y="1245128"/>
            <a:ext cx="2893829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17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Mobi</a:t>
            </a:r>
            <a:endParaRPr lang="en-US" dirty="0"/>
          </a:p>
          <a:p>
            <a:r>
              <a:rPr lang="en-US" dirty="0" err="1"/>
              <a:t>Smath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259E5-BE1A-A14C-A601-6E3FD30C2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79403"/>
            <a:ext cx="3759200" cy="375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C2E8E-8ECE-CD4A-B5E2-4DAFC2ED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2894635"/>
            <a:ext cx="4730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66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Fluency: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76E18-5B54-BA46-8211-913CBE5777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54" y="1751724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3A340-64DA-2E44-A3A0-EB0864AFE5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334" y="380251"/>
            <a:ext cx="1231900" cy="163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01A5A-A7FC-9947-8C61-1A47D735DF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284" y="2889272"/>
            <a:ext cx="1524000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A7BDB-AA8E-B24C-ACBA-19FFA251DE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547" y="518404"/>
            <a:ext cx="1155700" cy="173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ED6D1-2FDA-4749-9923-A70CF1679C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620" y="3194072"/>
            <a:ext cx="16383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EEDB0-1ACA-3148-80ED-B8B7F3ADB6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54" y="4718072"/>
            <a:ext cx="1739900" cy="1155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8E97C-6CEC-4D46-8B85-86DC2DE6A3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146" y="772379"/>
            <a:ext cx="1155700" cy="173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49AFE0-A238-C446-9C25-B7DA5A4FE93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996" y="3556022"/>
            <a:ext cx="11557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717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6BC8-BBEF-834B-AA7D-7C0704EE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F819E-0D3B-774C-AD96-1C8C65212F0B}"/>
              </a:ext>
            </a:extLst>
          </p:cNvPr>
          <p:cNvSpPr/>
          <p:nvPr/>
        </p:nvSpPr>
        <p:spPr>
          <a:xfrm>
            <a:off x="3124200" y="3048000"/>
            <a:ext cx="2819400" cy="2590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are other ways to build fluency with addition and subtraction?</a:t>
            </a:r>
          </a:p>
        </p:txBody>
      </p:sp>
    </p:spTree>
    <p:extLst>
      <p:ext uri="{BB962C8B-B14F-4D97-AF65-F5344CB8AC3E}">
        <p14:creationId xmlns:p14="http://schemas.microsoft.com/office/powerpoint/2010/main" val="15046689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119773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vertical presentation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2577353"/>
            <a:ext cx="1385304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24" y="2577353"/>
            <a:ext cx="1625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24" y="2577353"/>
            <a:ext cx="1385304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024" y="2958353"/>
            <a:ext cx="228600" cy="1143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4" y="2577353"/>
            <a:ext cx="1625600" cy="198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9024" y="2348753"/>
            <a:ext cx="381000" cy="1828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24" y="212015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583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place value</a:t>
            </a:r>
          </a:p>
          <a:p>
            <a:endParaRPr lang="en-US" dirty="0"/>
          </a:p>
        </p:txBody>
      </p:sp>
      <p:pic>
        <p:nvPicPr>
          <p:cNvPr id="4" name="Picture 2" descr="http://www.eduplace.com/math/mw/background/2/12/graphics/ts_2_12_wi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132" y="3352800"/>
            <a:ext cx="2598868" cy="2414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27" y="1810870"/>
            <a:ext cx="3015573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17711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0C0D8B-9769-1545-A60B-2D75062EA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483" y="0"/>
            <a:ext cx="520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57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44479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is 13. So, I write 13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13.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is 103.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Anthony</a:t>
            </a:r>
          </a:p>
          <a:p>
            <a:r>
              <a:rPr lang="en-US" dirty="0"/>
              <a:t>Beth</a:t>
            </a:r>
          </a:p>
          <a:p>
            <a:r>
              <a:rPr lang="en-US" dirty="0"/>
              <a:t>Courtney</a:t>
            </a:r>
          </a:p>
          <a:p>
            <a:r>
              <a:rPr lang="en-US" dirty="0"/>
              <a:t>Daniel</a:t>
            </a:r>
          </a:p>
        </p:txBody>
      </p:sp>
      <p:pic>
        <p:nvPicPr>
          <p:cNvPr id="3074" name="Picture 2" descr="https://encrypted-tbn2.gstatic.com/images?q=tbn:ANd9GcQhRmlgnThNq9IvmZNlmXgns_MdLeOuh7kVVpFs9J7nnQNVN9Q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847975" cy="1609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0.gstatic.com/images?q=tbn:ANd9GcQbB0Rj9SY8LpiHEaqcShw1w0mzv8gPeIC0RqllTHB1hbFFXDv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139" y="2240162"/>
            <a:ext cx="2175552" cy="1631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scholastic.com/parents/sites/default/files/styles/featured_image/public/field_asset_image/boy-girl-map-social-studies.jpg?itok=puugzs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599" y="1600200"/>
            <a:ext cx="2336799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http://school.familyeducation.com/images/Second-Grade_School_Bo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561" y="3871827"/>
            <a:ext cx="1800225" cy="2714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Anthony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02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5101166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scholastic.com/parents/sites/default/files/styles/featured_image/public/field_asset_image/boy-girl-map-social-studies.jpg?itok=puugzs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1" y="152400"/>
            <a:ext cx="2336799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Beth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050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0.gstatic.com/images?q=tbn:ANd9GcQbB0Rj9SY8LpiHEaqcShw1w0mzv8gPeIC0RqllTHB1hbFFXDv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248" y="152400"/>
            <a:ext cx="2175552" cy="1631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3840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Courtney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098" name="Picture 2" descr="https://encrypted-tbn2.gstatic.com/images?q=tbn:ANd9GcQhRmlgnThNq9IvmZNlmXgns_MdLeOuh7kVVpFs9J7nnQNVN9Q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47975" cy="1609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Daniel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school.familyeducation.com/images/Second-Grade_School_B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575" y="160338"/>
            <a:ext cx="1800225" cy="2714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895600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addition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5815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FF31F-42AF-4A41-A804-DB2793791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892" y="0"/>
            <a:ext cx="5204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92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Emma</a:t>
            </a:r>
          </a:p>
          <a:p>
            <a:r>
              <a:rPr lang="en-US" dirty="0"/>
              <a:t>Fred</a:t>
            </a:r>
          </a:p>
          <a:p>
            <a:r>
              <a:rPr lang="en-US" dirty="0"/>
              <a:t>Gabby</a:t>
            </a:r>
          </a:p>
          <a:p>
            <a:r>
              <a:rPr lang="en-US" dirty="0"/>
              <a:t>Hannah</a:t>
            </a:r>
          </a:p>
          <a:p>
            <a:endParaRPr lang="en-US" dirty="0"/>
          </a:p>
        </p:txBody>
      </p:sp>
      <p:pic>
        <p:nvPicPr>
          <p:cNvPr id="8194" name="Picture 2" descr="https://encrypted-tbn0.gstatic.com/images?q=tbn:ANd9GcRFqAjSHwj2HL9hsDeeygEW7H7bEPTRmP2cUTs5h4PXXewnznF7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4" name="Picture 12" descr="http://www.scholastic.com/parents/sites/default/files/styles/promo_tout_hero/public/field_asset_image/girl-writing-fourth-grade.jpg?itok=PRxCa-k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793093"/>
            <a:ext cx="3039177" cy="1717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0.gstatic.com/images?q=tbn:ANd9GcQK7vq945ZqREbx7KiCpOjcCFTqLhTBdL2DmfypBFwM9errLQj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377" y="4196467"/>
            <a:ext cx="28448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scholastic.com/parents/sites/default/files/styles/featured_image/public/field_asset_image/boy-writing-third-grade.jpg?itok=wRPxOtY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883820"/>
            <a:ext cx="2316513" cy="1737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6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Emma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3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0418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encrypted-tbn0.gstatic.com/images?q=tbn:ANd9GcRFqAjSHwj2HL9hsDeeygEW7H7bEPTRmP2cUTs5h4PXXewnznF72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90800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Fred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101166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scholastic.com/parents/sites/default/files/styles/featured_image/public/field_asset_image/boy-writing-third-grade.jpg?itok=wRPxOtY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316513" cy="1737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590800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4414</TotalTime>
  <Words>8079</Words>
  <Application>Microsoft Macintosh PowerPoint</Application>
  <PresentationFormat>On-screen Show (4:3)</PresentationFormat>
  <Paragraphs>3229</Paragraphs>
  <Slides>306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306</vt:i4>
      </vt:variant>
    </vt:vector>
  </HeadingPairs>
  <TitlesOfParts>
    <vt:vector size="325" baseType="lpstr">
      <vt:lpstr>Zapf Dingbats</vt:lpstr>
      <vt:lpstr>American Typewriter</vt:lpstr>
      <vt:lpstr>Arial</vt:lpstr>
      <vt:lpstr>Calibri</vt:lpstr>
      <vt:lpstr>Cambria Math</vt:lpstr>
      <vt:lpstr>Century Gothic</vt:lpstr>
      <vt:lpstr>Chalkduster</vt:lpstr>
      <vt:lpstr>Franklin Gothic Book</vt:lpstr>
      <vt:lpstr>Marker Felt Thin</vt:lpstr>
      <vt:lpstr>Noteworthy Light</vt:lpstr>
      <vt:lpstr>Palatino</vt:lpstr>
      <vt:lpstr>Palatino Linotype</vt:lpstr>
      <vt:lpstr>Segoe UI Symbol</vt:lpstr>
      <vt:lpstr>Times New Roman</vt:lpstr>
      <vt:lpstr>Verdana</vt:lpstr>
      <vt:lpstr>Wingdings</vt:lpstr>
      <vt:lpstr>Wingdings 2</vt:lpstr>
      <vt:lpstr>NCII-Uconn</vt:lpstr>
      <vt:lpstr>Equation</vt:lpstr>
      <vt:lpstr>PowerPoint Presentation</vt:lpstr>
      <vt:lpstr>Contact Information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 within intensive intervention?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should multiple representations be used within intensive intervention?</vt:lpstr>
      <vt:lpstr>Focus on Language</vt:lpstr>
      <vt:lpstr>Language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 within intensive intervention?</vt:lpstr>
      <vt:lpstr>PowerPoint Presentation</vt:lpstr>
      <vt:lpstr>Addition Facts</vt:lpstr>
      <vt:lpstr>Three-Step Approach</vt:lpstr>
      <vt:lpstr>Addition: Part-Part-Whole (Total)</vt:lpstr>
      <vt:lpstr>Addition: Part-Part-Whole (Total)</vt:lpstr>
      <vt:lpstr>Addition: Join (Change Increase)</vt:lpstr>
      <vt:lpstr>Addition: Join (Change Increase)</vt:lpstr>
      <vt:lpstr>PowerPoint Presentation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Three-Step Approach</vt:lpstr>
      <vt:lpstr>Subtraction: Separate (Change Decrease)</vt:lpstr>
      <vt:lpstr>Subtraction: Separate (Change Decrease)</vt:lpstr>
      <vt:lpstr>Subtraction: Compare (Difference)</vt:lpstr>
      <vt:lpstr>Subtraction: Compare (Difference)</vt:lpstr>
      <vt:lpstr>PowerPoint Presentation</vt:lpstr>
      <vt:lpstr>PowerPoint Presentation</vt:lpstr>
      <vt:lpstr>PowerPoint Presentation</vt:lpstr>
      <vt:lpstr>PowerPoint Presentation</vt:lpstr>
      <vt:lpstr>Separate Versus Compare</vt:lpstr>
      <vt:lpstr>Concepts Instruction</vt:lpstr>
      <vt:lpstr>Grouping of Facts</vt:lpstr>
      <vt:lpstr>Instruction</vt:lpstr>
      <vt:lpstr>Instruction</vt:lpstr>
      <vt:lpstr>Strategies</vt:lpstr>
      <vt:lpstr>Zero Facts</vt:lpstr>
      <vt:lpstr>One More Than</vt:lpstr>
      <vt:lpstr>Two More Than</vt:lpstr>
      <vt:lpstr>Doubles</vt:lpstr>
      <vt:lpstr>Near Doubles</vt:lpstr>
      <vt:lpstr>Make Ten</vt:lpstr>
      <vt:lpstr>Counting Strategies</vt:lpstr>
      <vt:lpstr>Fluency</vt:lpstr>
      <vt:lpstr>Fluency: Cover, Copy, Compare</vt:lpstr>
      <vt:lpstr>Fluency: File Folders</vt:lpstr>
      <vt:lpstr>Fluency: Taped Problems</vt:lpstr>
      <vt:lpstr>Fluency: Constant Time Delay</vt:lpstr>
      <vt:lpstr>Fluency: Flash Cards</vt:lpstr>
      <vt:lpstr>Fluency: Magic Squares</vt:lpstr>
      <vt:lpstr>Fluency: Wrap-Ups</vt:lpstr>
      <vt:lpstr>Fluency: Cards, Dice, Dominoes</vt:lpstr>
      <vt:lpstr>Fluency: Games</vt:lpstr>
      <vt:lpstr>Fluency: Technology</vt:lpstr>
      <vt:lpstr>Fluency</vt:lpstr>
      <vt:lpstr>Computation</vt:lpstr>
      <vt:lpstr>Notation Matters</vt:lpstr>
      <vt:lpstr>Addition and Subtraction</vt:lpstr>
      <vt:lpstr>Addition and Subtraction</vt:lpstr>
      <vt:lpstr>PowerPoint Presentation</vt:lpstr>
      <vt:lpstr>Addition Strategies</vt:lpstr>
      <vt:lpstr>Anthony</vt:lpstr>
      <vt:lpstr>Beth</vt:lpstr>
      <vt:lpstr>Courtney</vt:lpstr>
      <vt:lpstr>Daniel</vt:lpstr>
      <vt:lpstr>PowerPoint Presentation</vt:lpstr>
      <vt:lpstr>PowerPoint Presentation</vt:lpstr>
      <vt:lpstr>Subtraction Strategies</vt:lpstr>
      <vt:lpstr>Emma</vt:lpstr>
      <vt:lpstr>Fred</vt:lpstr>
      <vt:lpstr>Gabby</vt:lpstr>
      <vt:lpstr>Hannah</vt:lpstr>
      <vt:lpstr>PowerPoint Presentation</vt:lpstr>
      <vt:lpstr>PowerPoint Presentation</vt:lpstr>
      <vt:lpstr>Multiplication</vt:lpstr>
      <vt:lpstr>Multiplication Facts</vt:lpstr>
      <vt:lpstr>Three-Step Approach</vt:lpstr>
      <vt:lpstr>Multiplication: Equal Groups</vt:lpstr>
      <vt:lpstr>Multiplication: Equal Groups</vt:lpstr>
      <vt:lpstr>Multiplication: Comparison</vt:lpstr>
      <vt:lpstr>Multiplication: Comparison</vt:lpstr>
      <vt:lpstr>Multiplication: Array/Area</vt:lpstr>
      <vt:lpstr>Multiplication: Array/Area</vt:lpstr>
      <vt:lpstr>PowerPoint Presentation</vt:lpstr>
      <vt:lpstr>PowerPoint Presentation</vt:lpstr>
      <vt:lpstr>PowerPoint Presentation</vt:lpstr>
      <vt:lpstr>Multiplication: Combinations</vt:lpstr>
      <vt:lpstr>Division</vt:lpstr>
      <vt:lpstr>Division Facts</vt:lpstr>
      <vt:lpstr>Three-Step Approach</vt:lpstr>
      <vt:lpstr>Division: Equal Groups (Partitive Division)</vt:lpstr>
      <vt:lpstr>Division: Partitive Division</vt:lpstr>
      <vt:lpstr>Division: Equal Groups (Measurement Division)</vt:lpstr>
      <vt:lpstr>Division: Measurement Division</vt:lpstr>
      <vt:lpstr>PowerPoint Presentation</vt:lpstr>
      <vt:lpstr>PowerPoint Presentation</vt:lpstr>
      <vt:lpstr>Concepts Instruction</vt:lpstr>
      <vt:lpstr>Instruction</vt:lpstr>
      <vt:lpstr>Instruction</vt:lpstr>
      <vt:lpstr>Strategies</vt:lpstr>
      <vt:lpstr>Zeroes</vt:lpstr>
      <vt:lpstr>Ones</vt:lpstr>
      <vt:lpstr>Twos</vt:lpstr>
      <vt:lpstr>Fives</vt:lpstr>
      <vt:lpstr>Nines</vt:lpstr>
      <vt:lpstr>Nines</vt:lpstr>
      <vt:lpstr>Squares</vt:lpstr>
      <vt:lpstr>Commutative Property</vt:lpstr>
      <vt:lpstr>Fluency</vt:lpstr>
      <vt:lpstr>Computation</vt:lpstr>
      <vt:lpstr>PowerPoint Presentation</vt:lpstr>
      <vt:lpstr>Multiplication Strategies</vt:lpstr>
      <vt:lpstr>Markus</vt:lpstr>
      <vt:lpstr>Nate</vt:lpstr>
      <vt:lpstr>Olivia</vt:lpstr>
      <vt:lpstr>Patrice</vt:lpstr>
      <vt:lpstr>PowerPoint Presentation</vt:lpstr>
      <vt:lpstr>PowerPoint Presentation</vt:lpstr>
      <vt:lpstr>Division Strategies</vt:lpstr>
      <vt:lpstr>Roscoe</vt:lpstr>
      <vt:lpstr>Samuel</vt:lpstr>
      <vt:lpstr>Tony</vt:lpstr>
      <vt:lpstr>Ula</vt:lpstr>
      <vt:lpstr>PowerPoint Presentation</vt:lpstr>
      <vt:lpstr>Fraction Concepts</vt:lpstr>
      <vt:lpstr>Important Fraction Vocabulary</vt:lpstr>
      <vt:lpstr>Fraction Models</vt:lpstr>
      <vt:lpstr>Length/Measurement</vt:lpstr>
      <vt:lpstr>Length/Measurement</vt:lpstr>
      <vt:lpstr>Length/Measurement</vt:lpstr>
      <vt:lpstr>Area/Region</vt:lpstr>
      <vt:lpstr>Area/Region</vt:lpstr>
      <vt:lpstr>Area/Region</vt:lpstr>
      <vt:lpstr>Set/Discrete</vt:lpstr>
      <vt:lpstr>Set/Discrete</vt:lpstr>
      <vt:lpstr>PowerPoint Presentation</vt:lpstr>
      <vt:lpstr>Proper Fractions</vt:lpstr>
      <vt:lpstr>Improper Fractions</vt:lpstr>
      <vt:lpstr>Mixed Numbers</vt:lpstr>
      <vt:lpstr>Equivalent Fractions</vt:lpstr>
      <vt:lpstr>Comparing Fractions</vt:lpstr>
      <vt:lpstr>Ordering Fractions</vt:lpstr>
      <vt:lpstr>PowerPoint Presentation</vt:lpstr>
      <vt:lpstr>Fraction Computation</vt:lpstr>
      <vt:lpstr>Addition</vt:lpstr>
      <vt:lpstr>Addition</vt:lpstr>
      <vt:lpstr>Addition</vt:lpstr>
      <vt:lpstr>PowerPoint Presentation</vt:lpstr>
      <vt:lpstr>Addition</vt:lpstr>
      <vt:lpstr>Addition</vt:lpstr>
      <vt:lpstr>Addition</vt:lpstr>
      <vt:lpstr>PowerPoint Presentation</vt:lpstr>
      <vt:lpstr>Subtraction</vt:lpstr>
      <vt:lpstr>Subtraction</vt:lpstr>
      <vt:lpstr>PowerPoint Presentation</vt:lpstr>
      <vt:lpstr>Subtraction</vt:lpstr>
      <vt:lpstr>PowerPoint Presentation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Division</vt:lpstr>
      <vt:lpstr>Multiplication</vt:lpstr>
      <vt:lpstr>Multiplication</vt:lpstr>
      <vt:lpstr>Multiplication</vt:lpstr>
      <vt:lpstr>Division</vt:lpstr>
      <vt:lpstr>Division</vt:lpstr>
      <vt:lpstr>Division</vt:lpstr>
      <vt:lpstr>Division</vt:lpstr>
      <vt:lpstr>Division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Motivation Component</vt:lpstr>
      <vt:lpstr>How do you incorporate a motivational component within intensive intervention?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480</cp:revision>
  <dcterms:created xsi:type="dcterms:W3CDTF">2016-08-16T05:11:43Z</dcterms:created>
  <dcterms:modified xsi:type="dcterms:W3CDTF">2018-08-01T15:04:39Z</dcterms:modified>
</cp:coreProperties>
</file>