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0"/>
  </p:notesMasterIdLst>
  <p:sldIdLst>
    <p:sldId id="287" r:id="rId2"/>
    <p:sldId id="319" r:id="rId3"/>
    <p:sldId id="288" r:id="rId4"/>
    <p:sldId id="289" r:id="rId5"/>
    <p:sldId id="293" r:id="rId6"/>
    <p:sldId id="291" r:id="rId7"/>
    <p:sldId id="323" r:id="rId8"/>
    <p:sldId id="296" r:id="rId9"/>
    <p:sldId id="297" r:id="rId10"/>
    <p:sldId id="298" r:id="rId11"/>
    <p:sldId id="299" r:id="rId12"/>
    <p:sldId id="300" r:id="rId13"/>
    <p:sldId id="301" r:id="rId14"/>
    <p:sldId id="302" r:id="rId15"/>
    <p:sldId id="303" r:id="rId16"/>
    <p:sldId id="336" r:id="rId17"/>
    <p:sldId id="304" r:id="rId18"/>
    <p:sldId id="305" r:id="rId19"/>
    <p:sldId id="306" r:id="rId20"/>
    <p:sldId id="307" r:id="rId21"/>
    <p:sldId id="308" r:id="rId22"/>
    <p:sldId id="330" r:id="rId23"/>
    <p:sldId id="310" r:id="rId24"/>
    <p:sldId id="313" r:id="rId25"/>
    <p:sldId id="314" r:id="rId26"/>
    <p:sldId id="332" r:id="rId27"/>
    <p:sldId id="316" r:id="rId28"/>
    <p:sldId id="333" r:id="rId29"/>
    <p:sldId id="317" r:id="rId30"/>
    <p:sldId id="338" r:id="rId31"/>
    <p:sldId id="339" r:id="rId32"/>
    <p:sldId id="340" r:id="rId33"/>
    <p:sldId id="322" r:id="rId34"/>
    <p:sldId id="327" r:id="rId35"/>
    <p:sldId id="328" r:id="rId36"/>
    <p:sldId id="329" r:id="rId37"/>
    <p:sldId id="335" r:id="rId38"/>
    <p:sldId id="326"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00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89"/>
    <p:restoredTop sz="94674"/>
  </p:normalViewPr>
  <p:slideViewPr>
    <p:cSldViewPr snapToGrid="0" snapToObjects="1">
      <p:cViewPr varScale="1">
        <p:scale>
          <a:sx n="89" d="100"/>
          <a:sy n="89" d="100"/>
        </p:scale>
        <p:origin x="176" y="92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DD3AFC-A3B9-454A-9EE9-2DF42C7B24AE}" type="datetimeFigureOut">
              <a:rPr lang="en-US" smtClean="0"/>
              <a:t>5/1/18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E00692-3408-764E-957D-9C8DC9A38986}" type="slidenum">
              <a:rPr lang="en-US" smtClean="0"/>
              <a:t>‹#›</a:t>
            </a:fld>
            <a:endParaRPr lang="en-US"/>
          </a:p>
        </p:txBody>
      </p:sp>
    </p:spTree>
    <p:extLst>
      <p:ext uri="{BB962C8B-B14F-4D97-AF65-F5344CB8AC3E}">
        <p14:creationId xmlns:p14="http://schemas.microsoft.com/office/powerpoint/2010/main" val="3122201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6</a:t>
            </a:fld>
            <a:endParaRPr lang="en-US"/>
          </a:p>
        </p:txBody>
      </p:sp>
    </p:spTree>
    <p:extLst>
      <p:ext uri="{BB962C8B-B14F-4D97-AF65-F5344CB8AC3E}">
        <p14:creationId xmlns:p14="http://schemas.microsoft.com/office/powerpoint/2010/main" val="28962527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15</a:t>
            </a:fld>
            <a:endParaRPr lang="en-US"/>
          </a:p>
        </p:txBody>
      </p:sp>
    </p:spTree>
    <p:extLst>
      <p:ext uri="{BB962C8B-B14F-4D97-AF65-F5344CB8AC3E}">
        <p14:creationId xmlns:p14="http://schemas.microsoft.com/office/powerpoint/2010/main" val="1368390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16</a:t>
            </a:fld>
            <a:endParaRPr lang="en-US"/>
          </a:p>
        </p:txBody>
      </p:sp>
    </p:spTree>
    <p:extLst>
      <p:ext uri="{BB962C8B-B14F-4D97-AF65-F5344CB8AC3E}">
        <p14:creationId xmlns:p14="http://schemas.microsoft.com/office/powerpoint/2010/main" val="1798565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17</a:t>
            </a:fld>
            <a:endParaRPr lang="en-US"/>
          </a:p>
        </p:txBody>
      </p:sp>
    </p:spTree>
    <p:extLst>
      <p:ext uri="{BB962C8B-B14F-4D97-AF65-F5344CB8AC3E}">
        <p14:creationId xmlns:p14="http://schemas.microsoft.com/office/powerpoint/2010/main" val="29841791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18</a:t>
            </a:fld>
            <a:endParaRPr lang="en-US"/>
          </a:p>
        </p:txBody>
      </p:sp>
    </p:spTree>
    <p:extLst>
      <p:ext uri="{BB962C8B-B14F-4D97-AF65-F5344CB8AC3E}">
        <p14:creationId xmlns:p14="http://schemas.microsoft.com/office/powerpoint/2010/main" val="29802905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19</a:t>
            </a:fld>
            <a:endParaRPr lang="en-US"/>
          </a:p>
        </p:txBody>
      </p:sp>
    </p:spTree>
    <p:extLst>
      <p:ext uri="{BB962C8B-B14F-4D97-AF65-F5344CB8AC3E}">
        <p14:creationId xmlns:p14="http://schemas.microsoft.com/office/powerpoint/2010/main" val="793341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33</a:t>
            </a:fld>
            <a:endParaRPr lang="en-US"/>
          </a:p>
        </p:txBody>
      </p:sp>
    </p:spTree>
    <p:extLst>
      <p:ext uri="{BB962C8B-B14F-4D97-AF65-F5344CB8AC3E}">
        <p14:creationId xmlns:p14="http://schemas.microsoft.com/office/powerpoint/2010/main" val="29663865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34</a:t>
            </a:fld>
            <a:endParaRPr lang="en-US"/>
          </a:p>
        </p:txBody>
      </p:sp>
    </p:spTree>
    <p:extLst>
      <p:ext uri="{BB962C8B-B14F-4D97-AF65-F5344CB8AC3E}">
        <p14:creationId xmlns:p14="http://schemas.microsoft.com/office/powerpoint/2010/main" val="24790835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35</a:t>
            </a:fld>
            <a:endParaRPr lang="en-US"/>
          </a:p>
        </p:txBody>
      </p:sp>
    </p:spTree>
    <p:extLst>
      <p:ext uri="{BB962C8B-B14F-4D97-AF65-F5344CB8AC3E}">
        <p14:creationId xmlns:p14="http://schemas.microsoft.com/office/powerpoint/2010/main" val="32359808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36</a:t>
            </a:fld>
            <a:endParaRPr lang="en-US"/>
          </a:p>
        </p:txBody>
      </p:sp>
    </p:spTree>
    <p:extLst>
      <p:ext uri="{BB962C8B-B14F-4D97-AF65-F5344CB8AC3E}">
        <p14:creationId xmlns:p14="http://schemas.microsoft.com/office/powerpoint/2010/main" val="21176048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37</a:t>
            </a:fld>
            <a:endParaRPr lang="en-US"/>
          </a:p>
        </p:txBody>
      </p:sp>
    </p:spTree>
    <p:extLst>
      <p:ext uri="{BB962C8B-B14F-4D97-AF65-F5344CB8AC3E}">
        <p14:creationId xmlns:p14="http://schemas.microsoft.com/office/powerpoint/2010/main" val="3164237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7</a:t>
            </a:fld>
            <a:endParaRPr lang="en-US"/>
          </a:p>
        </p:txBody>
      </p:sp>
    </p:spTree>
    <p:extLst>
      <p:ext uri="{BB962C8B-B14F-4D97-AF65-F5344CB8AC3E}">
        <p14:creationId xmlns:p14="http://schemas.microsoft.com/office/powerpoint/2010/main" val="2847377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8</a:t>
            </a:fld>
            <a:endParaRPr lang="en-US"/>
          </a:p>
        </p:txBody>
      </p:sp>
    </p:spTree>
    <p:extLst>
      <p:ext uri="{BB962C8B-B14F-4D97-AF65-F5344CB8AC3E}">
        <p14:creationId xmlns:p14="http://schemas.microsoft.com/office/powerpoint/2010/main" val="2156443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9</a:t>
            </a:fld>
            <a:endParaRPr lang="en-US"/>
          </a:p>
        </p:txBody>
      </p:sp>
    </p:spTree>
    <p:extLst>
      <p:ext uri="{BB962C8B-B14F-4D97-AF65-F5344CB8AC3E}">
        <p14:creationId xmlns:p14="http://schemas.microsoft.com/office/powerpoint/2010/main" val="3459683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10</a:t>
            </a:fld>
            <a:endParaRPr lang="en-US"/>
          </a:p>
        </p:txBody>
      </p:sp>
    </p:spTree>
    <p:extLst>
      <p:ext uri="{BB962C8B-B14F-4D97-AF65-F5344CB8AC3E}">
        <p14:creationId xmlns:p14="http://schemas.microsoft.com/office/powerpoint/2010/main" val="35736864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11</a:t>
            </a:fld>
            <a:endParaRPr lang="en-US"/>
          </a:p>
        </p:txBody>
      </p:sp>
    </p:spTree>
    <p:extLst>
      <p:ext uri="{BB962C8B-B14F-4D97-AF65-F5344CB8AC3E}">
        <p14:creationId xmlns:p14="http://schemas.microsoft.com/office/powerpoint/2010/main" val="33639811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12</a:t>
            </a:fld>
            <a:endParaRPr lang="en-US"/>
          </a:p>
        </p:txBody>
      </p:sp>
    </p:spTree>
    <p:extLst>
      <p:ext uri="{BB962C8B-B14F-4D97-AF65-F5344CB8AC3E}">
        <p14:creationId xmlns:p14="http://schemas.microsoft.com/office/powerpoint/2010/main" val="4252451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13</a:t>
            </a:fld>
            <a:endParaRPr lang="en-US"/>
          </a:p>
        </p:txBody>
      </p:sp>
    </p:spTree>
    <p:extLst>
      <p:ext uri="{BB962C8B-B14F-4D97-AF65-F5344CB8AC3E}">
        <p14:creationId xmlns:p14="http://schemas.microsoft.com/office/powerpoint/2010/main" val="10300694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14</a:t>
            </a:fld>
            <a:endParaRPr lang="en-US"/>
          </a:p>
        </p:txBody>
      </p:sp>
    </p:spTree>
    <p:extLst>
      <p:ext uri="{BB962C8B-B14F-4D97-AF65-F5344CB8AC3E}">
        <p14:creationId xmlns:p14="http://schemas.microsoft.com/office/powerpoint/2010/main" val="3166239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F96A6-8703-D14C-8C51-DB8EDC3C37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2B9CA79-9F27-3248-99A6-68022C8A53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F83194-2BDD-FD4A-B4BC-A5389A3F4C2A}"/>
              </a:ext>
            </a:extLst>
          </p:cNvPr>
          <p:cNvSpPr>
            <a:spLocks noGrp="1"/>
          </p:cNvSpPr>
          <p:nvPr>
            <p:ph type="dt" sz="half" idx="10"/>
          </p:nvPr>
        </p:nvSpPr>
        <p:spPr/>
        <p:txBody>
          <a:bodyPr/>
          <a:lstStyle/>
          <a:p>
            <a:r>
              <a:rPr lang="en-US"/>
              <a:t>2/13/2018</a:t>
            </a:r>
          </a:p>
        </p:txBody>
      </p:sp>
      <p:sp>
        <p:nvSpPr>
          <p:cNvPr id="5" name="Footer Placeholder 4">
            <a:extLst>
              <a:ext uri="{FF2B5EF4-FFF2-40B4-BE49-F238E27FC236}">
                <a16:creationId xmlns:a16="http://schemas.microsoft.com/office/drawing/2014/main" id="{F8462D83-35B5-464D-97E3-DF93C85B92A0}"/>
              </a:ext>
            </a:extLst>
          </p:cNvPr>
          <p:cNvSpPr>
            <a:spLocks noGrp="1"/>
          </p:cNvSpPr>
          <p:nvPr>
            <p:ph type="ftr" sz="quarter" idx="11"/>
          </p:nvPr>
        </p:nvSpPr>
        <p:spPr/>
        <p:txBody>
          <a:bodyPr/>
          <a:lstStyle/>
          <a:p>
            <a:r>
              <a:rPr lang="en-US"/>
              <a:t>PHIL405/505 Philosophy of Lying</a:t>
            </a:r>
          </a:p>
        </p:txBody>
      </p:sp>
      <p:sp>
        <p:nvSpPr>
          <p:cNvPr id="6" name="Slide Number Placeholder 5">
            <a:extLst>
              <a:ext uri="{FF2B5EF4-FFF2-40B4-BE49-F238E27FC236}">
                <a16:creationId xmlns:a16="http://schemas.microsoft.com/office/drawing/2014/main" id="{B004D1A6-5911-214C-92CC-7A432C765811}"/>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3011459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75371-413F-9F41-82E1-4C41CFD8BF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92FDC48-0992-514A-8738-6A30E467B01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68E0A6-4F9E-C648-B7EC-F080FD80072E}"/>
              </a:ext>
            </a:extLst>
          </p:cNvPr>
          <p:cNvSpPr>
            <a:spLocks noGrp="1"/>
          </p:cNvSpPr>
          <p:nvPr>
            <p:ph type="dt" sz="half" idx="10"/>
          </p:nvPr>
        </p:nvSpPr>
        <p:spPr/>
        <p:txBody>
          <a:bodyPr/>
          <a:lstStyle/>
          <a:p>
            <a:r>
              <a:rPr lang="en-US"/>
              <a:t>2/13/2018</a:t>
            </a:r>
          </a:p>
        </p:txBody>
      </p:sp>
      <p:sp>
        <p:nvSpPr>
          <p:cNvPr id="5" name="Footer Placeholder 4">
            <a:extLst>
              <a:ext uri="{FF2B5EF4-FFF2-40B4-BE49-F238E27FC236}">
                <a16:creationId xmlns:a16="http://schemas.microsoft.com/office/drawing/2014/main" id="{68EB1A13-1245-2840-A9B4-A81D5A331301}"/>
              </a:ext>
            </a:extLst>
          </p:cNvPr>
          <p:cNvSpPr>
            <a:spLocks noGrp="1"/>
          </p:cNvSpPr>
          <p:nvPr>
            <p:ph type="ftr" sz="quarter" idx="11"/>
          </p:nvPr>
        </p:nvSpPr>
        <p:spPr/>
        <p:txBody>
          <a:bodyPr/>
          <a:lstStyle/>
          <a:p>
            <a:r>
              <a:rPr lang="en-US"/>
              <a:t>PHIL405/505 Philosophy of Lying</a:t>
            </a:r>
          </a:p>
        </p:txBody>
      </p:sp>
      <p:sp>
        <p:nvSpPr>
          <p:cNvPr id="6" name="Slide Number Placeholder 5">
            <a:extLst>
              <a:ext uri="{FF2B5EF4-FFF2-40B4-BE49-F238E27FC236}">
                <a16:creationId xmlns:a16="http://schemas.microsoft.com/office/drawing/2014/main" id="{F195A171-546A-6D4E-AB81-8FC2E33D781C}"/>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1247945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C3E7FF-6D66-2C41-847D-31B673BDB39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24A6CA-AE97-7241-B1D6-F259B191F4E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98A3CE-C9C1-1C47-A8FA-85E46225B9D5}"/>
              </a:ext>
            </a:extLst>
          </p:cNvPr>
          <p:cNvSpPr>
            <a:spLocks noGrp="1"/>
          </p:cNvSpPr>
          <p:nvPr>
            <p:ph type="dt" sz="half" idx="10"/>
          </p:nvPr>
        </p:nvSpPr>
        <p:spPr/>
        <p:txBody>
          <a:bodyPr/>
          <a:lstStyle/>
          <a:p>
            <a:r>
              <a:rPr lang="en-US"/>
              <a:t>2/13/2018</a:t>
            </a:r>
          </a:p>
        </p:txBody>
      </p:sp>
      <p:sp>
        <p:nvSpPr>
          <p:cNvPr id="5" name="Footer Placeholder 4">
            <a:extLst>
              <a:ext uri="{FF2B5EF4-FFF2-40B4-BE49-F238E27FC236}">
                <a16:creationId xmlns:a16="http://schemas.microsoft.com/office/drawing/2014/main" id="{E990541F-E5D5-C54A-865E-0BC7BB658DBF}"/>
              </a:ext>
            </a:extLst>
          </p:cNvPr>
          <p:cNvSpPr>
            <a:spLocks noGrp="1"/>
          </p:cNvSpPr>
          <p:nvPr>
            <p:ph type="ftr" sz="quarter" idx="11"/>
          </p:nvPr>
        </p:nvSpPr>
        <p:spPr/>
        <p:txBody>
          <a:bodyPr/>
          <a:lstStyle/>
          <a:p>
            <a:r>
              <a:rPr lang="en-US"/>
              <a:t>PHIL405/505 Philosophy of Lying</a:t>
            </a:r>
          </a:p>
        </p:txBody>
      </p:sp>
      <p:sp>
        <p:nvSpPr>
          <p:cNvPr id="6" name="Slide Number Placeholder 5">
            <a:extLst>
              <a:ext uri="{FF2B5EF4-FFF2-40B4-BE49-F238E27FC236}">
                <a16:creationId xmlns:a16="http://schemas.microsoft.com/office/drawing/2014/main" id="{7CECD436-2539-624E-B367-DA2E0420E406}"/>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3054153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E352E-035A-2C4A-B5AE-24B0C13068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5E4E03-119B-1044-9737-6B8B9B3B47A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61C04A-C1EE-C145-A0E3-A3CCF34C6781}"/>
              </a:ext>
            </a:extLst>
          </p:cNvPr>
          <p:cNvSpPr>
            <a:spLocks noGrp="1"/>
          </p:cNvSpPr>
          <p:nvPr>
            <p:ph type="dt" sz="half" idx="10"/>
          </p:nvPr>
        </p:nvSpPr>
        <p:spPr/>
        <p:txBody>
          <a:bodyPr/>
          <a:lstStyle/>
          <a:p>
            <a:r>
              <a:rPr lang="en-US"/>
              <a:t>2/13/2018</a:t>
            </a:r>
          </a:p>
        </p:txBody>
      </p:sp>
      <p:sp>
        <p:nvSpPr>
          <p:cNvPr id="5" name="Footer Placeholder 4">
            <a:extLst>
              <a:ext uri="{FF2B5EF4-FFF2-40B4-BE49-F238E27FC236}">
                <a16:creationId xmlns:a16="http://schemas.microsoft.com/office/drawing/2014/main" id="{697C3FDE-972E-D04D-817B-299D5647419C}"/>
              </a:ext>
            </a:extLst>
          </p:cNvPr>
          <p:cNvSpPr>
            <a:spLocks noGrp="1"/>
          </p:cNvSpPr>
          <p:nvPr>
            <p:ph type="ftr" sz="quarter" idx="11"/>
          </p:nvPr>
        </p:nvSpPr>
        <p:spPr/>
        <p:txBody>
          <a:bodyPr/>
          <a:lstStyle/>
          <a:p>
            <a:r>
              <a:rPr lang="en-US"/>
              <a:t>PHIL405/505 Philosophy of Lying</a:t>
            </a:r>
          </a:p>
        </p:txBody>
      </p:sp>
      <p:sp>
        <p:nvSpPr>
          <p:cNvPr id="6" name="Slide Number Placeholder 5">
            <a:extLst>
              <a:ext uri="{FF2B5EF4-FFF2-40B4-BE49-F238E27FC236}">
                <a16:creationId xmlns:a16="http://schemas.microsoft.com/office/drawing/2014/main" id="{40A12BD3-CB62-3A4A-B27C-266A0566A333}"/>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1658690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EB767-5AD9-1E45-B21E-7BA1B8CCA2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C47036-402B-384C-832A-26C0F92077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5C7B3C9-57C9-EB42-A8C1-AA115D6FC73C}"/>
              </a:ext>
            </a:extLst>
          </p:cNvPr>
          <p:cNvSpPr>
            <a:spLocks noGrp="1"/>
          </p:cNvSpPr>
          <p:nvPr>
            <p:ph type="dt" sz="half" idx="10"/>
          </p:nvPr>
        </p:nvSpPr>
        <p:spPr/>
        <p:txBody>
          <a:bodyPr/>
          <a:lstStyle/>
          <a:p>
            <a:r>
              <a:rPr lang="en-US"/>
              <a:t>2/13/2018</a:t>
            </a:r>
          </a:p>
        </p:txBody>
      </p:sp>
      <p:sp>
        <p:nvSpPr>
          <p:cNvPr id="5" name="Footer Placeholder 4">
            <a:extLst>
              <a:ext uri="{FF2B5EF4-FFF2-40B4-BE49-F238E27FC236}">
                <a16:creationId xmlns:a16="http://schemas.microsoft.com/office/drawing/2014/main" id="{5367D0E9-0FFC-C340-80B0-623830D50FC5}"/>
              </a:ext>
            </a:extLst>
          </p:cNvPr>
          <p:cNvSpPr>
            <a:spLocks noGrp="1"/>
          </p:cNvSpPr>
          <p:nvPr>
            <p:ph type="ftr" sz="quarter" idx="11"/>
          </p:nvPr>
        </p:nvSpPr>
        <p:spPr/>
        <p:txBody>
          <a:bodyPr/>
          <a:lstStyle/>
          <a:p>
            <a:r>
              <a:rPr lang="en-US"/>
              <a:t>PHIL405/505 Philosophy of Lying</a:t>
            </a:r>
          </a:p>
        </p:txBody>
      </p:sp>
      <p:sp>
        <p:nvSpPr>
          <p:cNvPr id="6" name="Slide Number Placeholder 5">
            <a:extLst>
              <a:ext uri="{FF2B5EF4-FFF2-40B4-BE49-F238E27FC236}">
                <a16:creationId xmlns:a16="http://schemas.microsoft.com/office/drawing/2014/main" id="{E5650F2E-A5B2-924B-8354-1B916143332E}"/>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3676800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D6232-973B-6141-A68B-2718A10732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8FE07B-97E3-0947-87AC-CB2E8240AD1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4284764-77C0-E74B-8ED5-20BA541663E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D2963F-A3A8-4544-8DB5-A90A6356438B}"/>
              </a:ext>
            </a:extLst>
          </p:cNvPr>
          <p:cNvSpPr>
            <a:spLocks noGrp="1"/>
          </p:cNvSpPr>
          <p:nvPr>
            <p:ph type="dt" sz="half" idx="10"/>
          </p:nvPr>
        </p:nvSpPr>
        <p:spPr/>
        <p:txBody>
          <a:bodyPr/>
          <a:lstStyle/>
          <a:p>
            <a:r>
              <a:rPr lang="en-US"/>
              <a:t>2/13/2018</a:t>
            </a:r>
          </a:p>
        </p:txBody>
      </p:sp>
      <p:sp>
        <p:nvSpPr>
          <p:cNvPr id="6" name="Footer Placeholder 5">
            <a:extLst>
              <a:ext uri="{FF2B5EF4-FFF2-40B4-BE49-F238E27FC236}">
                <a16:creationId xmlns:a16="http://schemas.microsoft.com/office/drawing/2014/main" id="{E27944F7-5F74-E64C-9B2F-9827337C7DD2}"/>
              </a:ext>
            </a:extLst>
          </p:cNvPr>
          <p:cNvSpPr>
            <a:spLocks noGrp="1"/>
          </p:cNvSpPr>
          <p:nvPr>
            <p:ph type="ftr" sz="quarter" idx="11"/>
          </p:nvPr>
        </p:nvSpPr>
        <p:spPr/>
        <p:txBody>
          <a:bodyPr/>
          <a:lstStyle/>
          <a:p>
            <a:r>
              <a:rPr lang="en-US"/>
              <a:t>PHIL405/505 Philosophy of Lying</a:t>
            </a:r>
          </a:p>
        </p:txBody>
      </p:sp>
      <p:sp>
        <p:nvSpPr>
          <p:cNvPr id="7" name="Slide Number Placeholder 6">
            <a:extLst>
              <a:ext uri="{FF2B5EF4-FFF2-40B4-BE49-F238E27FC236}">
                <a16:creationId xmlns:a16="http://schemas.microsoft.com/office/drawing/2014/main" id="{602B262F-849F-9D43-8852-A9E0C5A9D942}"/>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710203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86BC8-BAC2-E94A-AEBA-6D7D097266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E44530D-B4EF-F24F-AD35-31555C22D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9F2ACEE-0A1C-FF49-9BE8-78C7DDB8CBB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5930E8D-A469-564D-BBEE-E2ACDA50DF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7104842-89AF-7B48-BEB4-0B77D0EF194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5ED2EA-11D7-B74E-97E0-B1F8F3BFCC99}"/>
              </a:ext>
            </a:extLst>
          </p:cNvPr>
          <p:cNvSpPr>
            <a:spLocks noGrp="1"/>
          </p:cNvSpPr>
          <p:nvPr>
            <p:ph type="dt" sz="half" idx="10"/>
          </p:nvPr>
        </p:nvSpPr>
        <p:spPr/>
        <p:txBody>
          <a:bodyPr/>
          <a:lstStyle/>
          <a:p>
            <a:r>
              <a:rPr lang="en-US"/>
              <a:t>2/13/2018</a:t>
            </a:r>
          </a:p>
        </p:txBody>
      </p:sp>
      <p:sp>
        <p:nvSpPr>
          <p:cNvPr id="8" name="Footer Placeholder 7">
            <a:extLst>
              <a:ext uri="{FF2B5EF4-FFF2-40B4-BE49-F238E27FC236}">
                <a16:creationId xmlns:a16="http://schemas.microsoft.com/office/drawing/2014/main" id="{BB654DEA-FEAD-104B-98BC-4F4CAC993027}"/>
              </a:ext>
            </a:extLst>
          </p:cNvPr>
          <p:cNvSpPr>
            <a:spLocks noGrp="1"/>
          </p:cNvSpPr>
          <p:nvPr>
            <p:ph type="ftr" sz="quarter" idx="11"/>
          </p:nvPr>
        </p:nvSpPr>
        <p:spPr/>
        <p:txBody>
          <a:bodyPr/>
          <a:lstStyle/>
          <a:p>
            <a:r>
              <a:rPr lang="en-US"/>
              <a:t>PHIL405/505 Philosophy of Lying</a:t>
            </a:r>
          </a:p>
        </p:txBody>
      </p:sp>
      <p:sp>
        <p:nvSpPr>
          <p:cNvPr id="9" name="Slide Number Placeholder 8">
            <a:extLst>
              <a:ext uri="{FF2B5EF4-FFF2-40B4-BE49-F238E27FC236}">
                <a16:creationId xmlns:a16="http://schemas.microsoft.com/office/drawing/2014/main" id="{21BF1130-5D3E-6547-AAFF-01B439DFF6BB}"/>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658722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036AA-B384-D448-A94F-6D00062DBC1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CC976E-6F7B-2341-9D21-160C6A650506}"/>
              </a:ext>
            </a:extLst>
          </p:cNvPr>
          <p:cNvSpPr>
            <a:spLocks noGrp="1"/>
          </p:cNvSpPr>
          <p:nvPr>
            <p:ph type="dt" sz="half" idx="10"/>
          </p:nvPr>
        </p:nvSpPr>
        <p:spPr/>
        <p:txBody>
          <a:bodyPr/>
          <a:lstStyle/>
          <a:p>
            <a:r>
              <a:rPr lang="en-US"/>
              <a:t>2/13/2018</a:t>
            </a:r>
          </a:p>
        </p:txBody>
      </p:sp>
      <p:sp>
        <p:nvSpPr>
          <p:cNvPr id="4" name="Footer Placeholder 3">
            <a:extLst>
              <a:ext uri="{FF2B5EF4-FFF2-40B4-BE49-F238E27FC236}">
                <a16:creationId xmlns:a16="http://schemas.microsoft.com/office/drawing/2014/main" id="{0D543C8C-ED13-7744-B332-728B36908384}"/>
              </a:ext>
            </a:extLst>
          </p:cNvPr>
          <p:cNvSpPr>
            <a:spLocks noGrp="1"/>
          </p:cNvSpPr>
          <p:nvPr>
            <p:ph type="ftr" sz="quarter" idx="11"/>
          </p:nvPr>
        </p:nvSpPr>
        <p:spPr/>
        <p:txBody>
          <a:bodyPr/>
          <a:lstStyle/>
          <a:p>
            <a:r>
              <a:rPr lang="en-US"/>
              <a:t>PHIL405/505 Philosophy of Lying</a:t>
            </a:r>
          </a:p>
        </p:txBody>
      </p:sp>
      <p:sp>
        <p:nvSpPr>
          <p:cNvPr id="5" name="Slide Number Placeholder 4">
            <a:extLst>
              <a:ext uri="{FF2B5EF4-FFF2-40B4-BE49-F238E27FC236}">
                <a16:creationId xmlns:a16="http://schemas.microsoft.com/office/drawing/2014/main" id="{8A014FAA-B584-4245-A43C-FA8F3468A2B8}"/>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307020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8BDA82-22B1-5540-8F21-A6CBCA87A9BC}"/>
              </a:ext>
            </a:extLst>
          </p:cNvPr>
          <p:cNvSpPr>
            <a:spLocks noGrp="1"/>
          </p:cNvSpPr>
          <p:nvPr>
            <p:ph type="dt" sz="half" idx="10"/>
          </p:nvPr>
        </p:nvSpPr>
        <p:spPr/>
        <p:txBody>
          <a:bodyPr/>
          <a:lstStyle/>
          <a:p>
            <a:r>
              <a:rPr lang="en-US"/>
              <a:t>2/13/2018</a:t>
            </a:r>
          </a:p>
        </p:txBody>
      </p:sp>
      <p:sp>
        <p:nvSpPr>
          <p:cNvPr id="3" name="Footer Placeholder 2">
            <a:extLst>
              <a:ext uri="{FF2B5EF4-FFF2-40B4-BE49-F238E27FC236}">
                <a16:creationId xmlns:a16="http://schemas.microsoft.com/office/drawing/2014/main" id="{76F8453D-58B1-2B41-9744-420F28A2EB2E}"/>
              </a:ext>
            </a:extLst>
          </p:cNvPr>
          <p:cNvSpPr>
            <a:spLocks noGrp="1"/>
          </p:cNvSpPr>
          <p:nvPr>
            <p:ph type="ftr" sz="quarter" idx="11"/>
          </p:nvPr>
        </p:nvSpPr>
        <p:spPr/>
        <p:txBody>
          <a:bodyPr/>
          <a:lstStyle/>
          <a:p>
            <a:r>
              <a:rPr lang="en-US"/>
              <a:t>PHIL405/505 Philosophy of Lying</a:t>
            </a:r>
          </a:p>
        </p:txBody>
      </p:sp>
      <p:sp>
        <p:nvSpPr>
          <p:cNvPr id="4" name="Slide Number Placeholder 3">
            <a:extLst>
              <a:ext uri="{FF2B5EF4-FFF2-40B4-BE49-F238E27FC236}">
                <a16:creationId xmlns:a16="http://schemas.microsoft.com/office/drawing/2014/main" id="{C3300724-0379-FB43-9FC7-734DA0CD75B1}"/>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3274605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39AFC-A631-DB4E-B763-B076DBCC6D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A61F0B-A6E6-174A-A665-460ECB4774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5DE1A5-0B21-5549-9E26-1789861749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B21B1B0-C07E-2E44-A1BC-5F5E7B0397A1}"/>
              </a:ext>
            </a:extLst>
          </p:cNvPr>
          <p:cNvSpPr>
            <a:spLocks noGrp="1"/>
          </p:cNvSpPr>
          <p:nvPr>
            <p:ph type="dt" sz="half" idx="10"/>
          </p:nvPr>
        </p:nvSpPr>
        <p:spPr/>
        <p:txBody>
          <a:bodyPr/>
          <a:lstStyle/>
          <a:p>
            <a:r>
              <a:rPr lang="en-US"/>
              <a:t>2/13/2018</a:t>
            </a:r>
          </a:p>
        </p:txBody>
      </p:sp>
      <p:sp>
        <p:nvSpPr>
          <p:cNvPr id="6" name="Footer Placeholder 5">
            <a:extLst>
              <a:ext uri="{FF2B5EF4-FFF2-40B4-BE49-F238E27FC236}">
                <a16:creationId xmlns:a16="http://schemas.microsoft.com/office/drawing/2014/main" id="{4FE16EE0-6B68-7E4F-9C56-1EF84F7DD271}"/>
              </a:ext>
            </a:extLst>
          </p:cNvPr>
          <p:cNvSpPr>
            <a:spLocks noGrp="1"/>
          </p:cNvSpPr>
          <p:nvPr>
            <p:ph type="ftr" sz="quarter" idx="11"/>
          </p:nvPr>
        </p:nvSpPr>
        <p:spPr/>
        <p:txBody>
          <a:bodyPr/>
          <a:lstStyle/>
          <a:p>
            <a:r>
              <a:rPr lang="en-US"/>
              <a:t>PHIL405/505 Philosophy of Lying</a:t>
            </a:r>
          </a:p>
        </p:txBody>
      </p:sp>
      <p:sp>
        <p:nvSpPr>
          <p:cNvPr id="7" name="Slide Number Placeholder 6">
            <a:extLst>
              <a:ext uri="{FF2B5EF4-FFF2-40B4-BE49-F238E27FC236}">
                <a16:creationId xmlns:a16="http://schemas.microsoft.com/office/drawing/2014/main" id="{1ECBFE04-3F3C-854E-8854-EDCC5ED5E099}"/>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623784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B1474-EEAE-D048-9796-98F5F63124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16497ED-78A7-C84C-A374-C4DC5D389E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693D4B-B4C4-9247-91D2-C237F270D0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3D9E171-82A9-AC4C-9051-73321E519DDE}"/>
              </a:ext>
            </a:extLst>
          </p:cNvPr>
          <p:cNvSpPr>
            <a:spLocks noGrp="1"/>
          </p:cNvSpPr>
          <p:nvPr>
            <p:ph type="dt" sz="half" idx="10"/>
          </p:nvPr>
        </p:nvSpPr>
        <p:spPr/>
        <p:txBody>
          <a:bodyPr/>
          <a:lstStyle/>
          <a:p>
            <a:r>
              <a:rPr lang="en-US"/>
              <a:t>2/13/2018</a:t>
            </a:r>
          </a:p>
        </p:txBody>
      </p:sp>
      <p:sp>
        <p:nvSpPr>
          <p:cNvPr id="6" name="Footer Placeholder 5">
            <a:extLst>
              <a:ext uri="{FF2B5EF4-FFF2-40B4-BE49-F238E27FC236}">
                <a16:creationId xmlns:a16="http://schemas.microsoft.com/office/drawing/2014/main" id="{406151FF-F8C5-924A-A27D-C11DA6E485C2}"/>
              </a:ext>
            </a:extLst>
          </p:cNvPr>
          <p:cNvSpPr>
            <a:spLocks noGrp="1"/>
          </p:cNvSpPr>
          <p:nvPr>
            <p:ph type="ftr" sz="quarter" idx="11"/>
          </p:nvPr>
        </p:nvSpPr>
        <p:spPr/>
        <p:txBody>
          <a:bodyPr/>
          <a:lstStyle/>
          <a:p>
            <a:r>
              <a:rPr lang="en-US"/>
              <a:t>PHIL405/505 Philosophy of Lying</a:t>
            </a:r>
          </a:p>
        </p:txBody>
      </p:sp>
      <p:sp>
        <p:nvSpPr>
          <p:cNvPr id="7" name="Slide Number Placeholder 6">
            <a:extLst>
              <a:ext uri="{FF2B5EF4-FFF2-40B4-BE49-F238E27FC236}">
                <a16:creationId xmlns:a16="http://schemas.microsoft.com/office/drawing/2014/main" id="{05EDFC28-EBFD-DC42-BD3E-06743BA78337}"/>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2881955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686AB4-7E36-CF44-8638-FA36DC3C66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3C0D7F8-63D3-A64F-BA61-313E8FADDF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CDDBAC-F291-6948-9B81-5DB9D5FB78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2/13/2018</a:t>
            </a:r>
          </a:p>
        </p:txBody>
      </p:sp>
      <p:sp>
        <p:nvSpPr>
          <p:cNvPr id="5" name="Footer Placeholder 4">
            <a:extLst>
              <a:ext uri="{FF2B5EF4-FFF2-40B4-BE49-F238E27FC236}">
                <a16:creationId xmlns:a16="http://schemas.microsoft.com/office/drawing/2014/main" id="{DA9AE1C9-51B7-264C-894E-42EEAAA633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PHIL405/505 Philosophy of Lying</a:t>
            </a:r>
          </a:p>
        </p:txBody>
      </p:sp>
      <p:sp>
        <p:nvSpPr>
          <p:cNvPr id="6" name="Slide Number Placeholder 5">
            <a:extLst>
              <a:ext uri="{FF2B5EF4-FFF2-40B4-BE49-F238E27FC236}">
                <a16:creationId xmlns:a16="http://schemas.microsoft.com/office/drawing/2014/main" id="{4E201EB0-BC52-1743-AA45-DC6C15D542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88AE48-4289-F646-AE19-6B7EA5D05458}" type="slidenum">
              <a:rPr lang="en-US" smtClean="0"/>
              <a:t>‹#›</a:t>
            </a:fld>
            <a:endParaRPr lang="en-US"/>
          </a:p>
        </p:txBody>
      </p:sp>
    </p:spTree>
    <p:extLst>
      <p:ext uri="{BB962C8B-B14F-4D97-AF65-F5344CB8AC3E}">
        <p14:creationId xmlns:p14="http://schemas.microsoft.com/office/powerpoint/2010/main" val="1374300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574EA-6AF5-3549-B670-69D889F9EDFC}"/>
              </a:ext>
            </a:extLst>
          </p:cNvPr>
          <p:cNvSpPr>
            <a:spLocks noGrp="1"/>
          </p:cNvSpPr>
          <p:nvPr>
            <p:ph type="title"/>
          </p:nvPr>
        </p:nvSpPr>
        <p:spPr>
          <a:xfrm>
            <a:off x="1370254" y="1646348"/>
            <a:ext cx="9451489" cy="3883068"/>
          </a:xfrm>
        </p:spPr>
        <p:txBody>
          <a:bodyPr>
            <a:normAutofit/>
          </a:bodyPr>
          <a:lstStyle/>
          <a:p>
            <a:pPr algn="ctr">
              <a:lnSpc>
                <a:spcPct val="125000"/>
              </a:lnSpc>
            </a:pPr>
            <a:r>
              <a:rPr lang="en-US" sz="3600" b="1" dirty="0">
                <a:latin typeface="+mn-lt"/>
              </a:rPr>
              <a:t>In Defense of Political Advocacy:</a:t>
            </a:r>
            <a:br>
              <a:rPr lang="en-US" sz="3600" b="1" dirty="0">
                <a:latin typeface="+mn-lt"/>
              </a:rPr>
            </a:br>
            <a:r>
              <a:rPr lang="en-US" sz="3600" dirty="0">
                <a:latin typeface="+mn-lt"/>
              </a:rPr>
              <a:t>Why Political Speech Is Not Inherently Misleading</a:t>
            </a:r>
            <a:br>
              <a:rPr lang="en-US" sz="3600" dirty="0">
                <a:latin typeface="+mn-lt"/>
              </a:rPr>
            </a:br>
            <a:r>
              <a:rPr lang="en-US" sz="3600" dirty="0">
                <a:latin typeface="+mn-lt"/>
              </a:rPr>
              <a:t>(And Why the Problem Lies With Us)</a:t>
            </a:r>
            <a:br>
              <a:rPr lang="en-US" sz="3600" dirty="0">
                <a:latin typeface="+mn-lt"/>
              </a:rPr>
            </a:br>
            <a:endParaRPr lang="en-US" sz="3600" dirty="0">
              <a:latin typeface="+mn-lt"/>
            </a:endParaRPr>
          </a:p>
        </p:txBody>
      </p:sp>
      <p:sp>
        <p:nvSpPr>
          <p:cNvPr id="3" name="Rounded Rectangle 2">
            <a:extLst>
              <a:ext uri="{FF2B5EF4-FFF2-40B4-BE49-F238E27FC236}">
                <a16:creationId xmlns:a16="http://schemas.microsoft.com/office/drawing/2014/main" id="{31C6CE30-729B-1C49-A9FA-C4687178D41B}"/>
              </a:ext>
            </a:extLst>
          </p:cNvPr>
          <p:cNvSpPr/>
          <p:nvPr/>
        </p:nvSpPr>
        <p:spPr>
          <a:xfrm>
            <a:off x="840105" y="1182582"/>
            <a:ext cx="10511789" cy="4661647"/>
          </a:xfrm>
          <a:prstGeom prst="round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a:extLst>
              <a:ext uri="{FF2B5EF4-FFF2-40B4-BE49-F238E27FC236}">
                <a16:creationId xmlns:a16="http://schemas.microsoft.com/office/drawing/2014/main" id="{0508BA6F-8FF2-8A4C-B496-3C3A193337B9}"/>
              </a:ext>
            </a:extLst>
          </p:cNvPr>
          <p:cNvSpPr>
            <a:spLocks noGrp="1"/>
          </p:cNvSpPr>
          <p:nvPr>
            <p:ph type="sldNum" sz="quarter" idx="12"/>
          </p:nvPr>
        </p:nvSpPr>
        <p:spPr/>
        <p:txBody>
          <a:bodyPr/>
          <a:lstStyle/>
          <a:p>
            <a:fld id="{2A88AE48-4289-F646-AE19-6B7EA5D05458}" type="slidenum">
              <a:rPr lang="en-US" smtClean="0"/>
              <a:t>1</a:t>
            </a:fld>
            <a:endParaRPr lang="en-US"/>
          </a:p>
        </p:txBody>
      </p:sp>
    </p:spTree>
    <p:extLst>
      <p:ext uri="{BB962C8B-B14F-4D97-AF65-F5344CB8AC3E}">
        <p14:creationId xmlns:p14="http://schemas.microsoft.com/office/powerpoint/2010/main" val="1953967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What is political speech?</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606398"/>
          </a:xfrm>
        </p:spPr>
        <p:txBody>
          <a:bodyPr>
            <a:normAutofit/>
          </a:bodyPr>
          <a:lstStyle/>
          <a:p>
            <a:pPr marL="0" indent="0">
              <a:spcAft>
                <a:spcPts val="600"/>
              </a:spcAft>
              <a:buNone/>
            </a:pPr>
            <a:r>
              <a:rPr lang="en-US" sz="3200" b="1" dirty="0"/>
              <a:t>The </a:t>
            </a:r>
            <a:r>
              <a:rPr lang="en-US" sz="3200" b="1" i="1" dirty="0"/>
              <a:t>role</a:t>
            </a:r>
            <a:r>
              <a:rPr lang="en-US" sz="3200" b="1" dirty="0"/>
              <a:t> of a politician:</a:t>
            </a:r>
          </a:p>
          <a:p>
            <a:pPr>
              <a:spcAft>
                <a:spcPts val="600"/>
              </a:spcAft>
            </a:pPr>
            <a:r>
              <a:rPr lang="en-US" sz="3200" dirty="0"/>
              <a:t>What is the </a:t>
            </a:r>
            <a:r>
              <a:rPr lang="en-US" sz="3200" i="1" dirty="0"/>
              <a:t>nature</a:t>
            </a:r>
            <a:r>
              <a:rPr lang="en-US" sz="3200" dirty="0"/>
              <a:t> of that role?</a:t>
            </a:r>
          </a:p>
          <a:p>
            <a:pPr lvl="1">
              <a:spcAft>
                <a:spcPts val="600"/>
              </a:spcAft>
            </a:pPr>
            <a:r>
              <a:rPr lang="en-US" sz="3000" dirty="0"/>
              <a:t>To act on others’ behalf and in furtherance of their interests.</a:t>
            </a:r>
          </a:p>
          <a:p>
            <a:pPr lvl="2">
              <a:spcAft>
                <a:spcPts val="600"/>
              </a:spcAft>
            </a:pPr>
            <a:r>
              <a:rPr lang="en-US" sz="2600" dirty="0"/>
              <a:t>It is the constituents’ interests – not the politician’s – that matters.</a:t>
            </a:r>
          </a:p>
          <a:p>
            <a:pPr lvl="2">
              <a:spcAft>
                <a:spcPts val="600"/>
              </a:spcAft>
            </a:pPr>
            <a:r>
              <a:rPr lang="en-US" sz="2600" dirty="0"/>
              <a:t>The politician has a </a:t>
            </a:r>
            <a:r>
              <a:rPr lang="en-US" sz="2600" i="1" dirty="0"/>
              <a:t>duty</a:t>
            </a:r>
            <a:r>
              <a:rPr lang="en-US" sz="2600" dirty="0"/>
              <a:t> to promote constituents’ interests.</a:t>
            </a:r>
          </a:p>
          <a:p>
            <a:pPr>
              <a:spcAft>
                <a:spcPts val="600"/>
              </a:spcAft>
            </a:pPr>
            <a:r>
              <a:rPr lang="en-US" sz="3200" dirty="0"/>
              <a:t>What is the </a:t>
            </a:r>
            <a:r>
              <a:rPr lang="en-US" sz="3200" i="1" dirty="0"/>
              <a:t>function</a:t>
            </a:r>
            <a:r>
              <a:rPr lang="en-US" sz="3200" dirty="0"/>
              <a:t> of that role?</a:t>
            </a:r>
          </a:p>
          <a:p>
            <a:pPr lvl="1">
              <a:spcAft>
                <a:spcPts val="600"/>
              </a:spcAft>
            </a:pPr>
            <a:r>
              <a:rPr lang="en-US" sz="3000" dirty="0"/>
              <a:t>To promote constituents’ interests by advocating for policies – by making statements intended to persuade others that those policies have merit.</a:t>
            </a:r>
          </a:p>
          <a:p>
            <a:pPr marL="0" indent="0">
              <a:spcAft>
                <a:spcPts val="600"/>
              </a:spcAft>
              <a:buNone/>
            </a:pPr>
            <a:r>
              <a:rPr lang="en-US" sz="3200" dirty="0"/>
              <a:t>Putting this all together: </a:t>
            </a:r>
            <a:r>
              <a:rPr lang="en-US" sz="3200" b="1" dirty="0">
                <a:solidFill>
                  <a:schemeClr val="accent1">
                    <a:lumMod val="75000"/>
                  </a:schemeClr>
                </a:solidFill>
              </a:rPr>
              <a:t>political speech is advocacy speech.</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DD6A57DD-55A9-4449-B93F-3C5CE42159B7}"/>
              </a:ext>
            </a:extLst>
          </p:cNvPr>
          <p:cNvSpPr>
            <a:spLocks noGrp="1"/>
          </p:cNvSpPr>
          <p:nvPr>
            <p:ph type="sldNum" sz="quarter" idx="12"/>
          </p:nvPr>
        </p:nvSpPr>
        <p:spPr/>
        <p:txBody>
          <a:bodyPr/>
          <a:lstStyle/>
          <a:p>
            <a:fld id="{2A88AE48-4289-F646-AE19-6B7EA5D05458}" type="slidenum">
              <a:rPr lang="en-US" smtClean="0"/>
              <a:t>10</a:t>
            </a:fld>
            <a:endParaRPr lang="en-US"/>
          </a:p>
        </p:txBody>
      </p:sp>
    </p:spTree>
    <p:extLst>
      <p:ext uri="{BB962C8B-B14F-4D97-AF65-F5344CB8AC3E}">
        <p14:creationId xmlns:p14="http://schemas.microsoft.com/office/powerpoint/2010/main" val="77413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What is political speech?</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606398"/>
          </a:xfrm>
        </p:spPr>
        <p:txBody>
          <a:bodyPr>
            <a:normAutofit/>
          </a:bodyPr>
          <a:lstStyle/>
          <a:p>
            <a:pPr marL="0" indent="0">
              <a:spcAft>
                <a:spcPts val="600"/>
              </a:spcAft>
              <a:buNone/>
            </a:pPr>
            <a:r>
              <a:rPr lang="en-US" sz="3200" b="1" dirty="0"/>
              <a:t>What is advocacy speech?</a:t>
            </a:r>
          </a:p>
          <a:p>
            <a:pPr>
              <a:spcAft>
                <a:spcPts val="600"/>
              </a:spcAft>
            </a:pPr>
            <a:r>
              <a:rPr lang="en-US" sz="3200" dirty="0"/>
              <a:t>Consider legal advocacy:</a:t>
            </a:r>
          </a:p>
          <a:p>
            <a:pPr lvl="1">
              <a:spcAft>
                <a:spcPts val="600"/>
              </a:spcAft>
            </a:pPr>
            <a:r>
              <a:rPr lang="en-US" sz="2700" dirty="0"/>
              <a:t>Professional and ethical duty to promote a client’s interests.</a:t>
            </a:r>
          </a:p>
          <a:p>
            <a:pPr lvl="1">
              <a:spcAft>
                <a:spcPts val="600"/>
              </a:spcAft>
            </a:pPr>
            <a:r>
              <a:rPr lang="en-US" sz="2700" dirty="0"/>
              <a:t>“As advocate, a lawyer zealously asserts the client’s position under the rules of the adversary system.” (ABA Model Rules of Professional Conduct, Preamble 2016)</a:t>
            </a:r>
          </a:p>
          <a:p>
            <a:pPr lvl="1">
              <a:spcAft>
                <a:spcPts val="600"/>
              </a:spcAft>
            </a:pPr>
            <a:r>
              <a:rPr lang="en-US" sz="2700" dirty="0"/>
              <a:t>Consists of making claims and arguments on interpretations of law and fact most favorable to their clients under the circumstances. </a:t>
            </a:r>
          </a:p>
          <a:p>
            <a:pPr lvl="1">
              <a:spcAft>
                <a:spcPts val="600"/>
              </a:spcAft>
            </a:pPr>
            <a:r>
              <a:rPr lang="en-US" sz="2700" dirty="0"/>
              <a:t>Cannot make a claim or argument “unless there is a basis in law and fact for doing so that is not frivolous, which includes a good faith argument for an extension, modification or reversal of existing law.” (MRPC R. 3.1)</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29568B9E-0749-C04B-BE7D-264DFEEBDD07}"/>
              </a:ext>
            </a:extLst>
          </p:cNvPr>
          <p:cNvSpPr>
            <a:spLocks noGrp="1"/>
          </p:cNvSpPr>
          <p:nvPr>
            <p:ph type="sldNum" sz="quarter" idx="12"/>
          </p:nvPr>
        </p:nvSpPr>
        <p:spPr/>
        <p:txBody>
          <a:bodyPr/>
          <a:lstStyle/>
          <a:p>
            <a:fld id="{2A88AE48-4289-F646-AE19-6B7EA5D05458}" type="slidenum">
              <a:rPr lang="en-US" smtClean="0"/>
              <a:t>11</a:t>
            </a:fld>
            <a:endParaRPr lang="en-US"/>
          </a:p>
        </p:txBody>
      </p:sp>
    </p:spTree>
    <p:extLst>
      <p:ext uri="{BB962C8B-B14F-4D97-AF65-F5344CB8AC3E}">
        <p14:creationId xmlns:p14="http://schemas.microsoft.com/office/powerpoint/2010/main" val="1194303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What is political speech?</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606398"/>
          </a:xfrm>
        </p:spPr>
        <p:txBody>
          <a:bodyPr>
            <a:normAutofit fontScale="92500"/>
          </a:bodyPr>
          <a:lstStyle/>
          <a:p>
            <a:pPr marL="0" indent="0">
              <a:spcAft>
                <a:spcPts val="600"/>
              </a:spcAft>
              <a:buNone/>
            </a:pPr>
            <a:r>
              <a:rPr lang="en-US" sz="3500" b="1" dirty="0"/>
              <a:t>What is advocacy speech?</a:t>
            </a:r>
          </a:p>
          <a:p>
            <a:pPr>
              <a:spcAft>
                <a:spcPts val="600"/>
              </a:spcAft>
            </a:pPr>
            <a:r>
              <a:rPr lang="en-US" sz="3500" dirty="0"/>
              <a:t>Consider legal advocacy:</a:t>
            </a:r>
          </a:p>
          <a:p>
            <a:pPr lvl="1">
              <a:spcAft>
                <a:spcPts val="600"/>
              </a:spcAft>
            </a:pPr>
            <a:r>
              <a:rPr lang="en-US" sz="3200" dirty="0"/>
              <a:t>Example: criminal prosecution, with three witnesses:</a:t>
            </a:r>
          </a:p>
          <a:p>
            <a:pPr lvl="2">
              <a:spcAft>
                <a:spcPts val="600"/>
              </a:spcAft>
            </a:pPr>
            <a:r>
              <a:rPr lang="en-US" sz="2600" dirty="0"/>
              <a:t>Witness 1 says he saw the ∆ rob the liquor store.</a:t>
            </a:r>
          </a:p>
          <a:p>
            <a:pPr lvl="2">
              <a:spcAft>
                <a:spcPts val="600"/>
              </a:spcAft>
            </a:pPr>
            <a:r>
              <a:rPr lang="en-US" sz="2600" dirty="0"/>
              <a:t>Witness 2 says he did not see the robbery, but saw the ∆ leave the store.</a:t>
            </a:r>
          </a:p>
          <a:p>
            <a:pPr lvl="2">
              <a:spcAft>
                <a:spcPts val="600"/>
              </a:spcAft>
            </a:pPr>
            <a:r>
              <a:rPr lang="en-US" sz="2600" dirty="0"/>
              <a:t>Witness 3 says he was with the ∆ all day and they never left home.</a:t>
            </a:r>
          </a:p>
          <a:p>
            <a:pPr lvl="1">
              <a:spcAft>
                <a:spcPts val="600"/>
              </a:spcAft>
            </a:pPr>
            <a:r>
              <a:rPr lang="en-US" sz="3000" dirty="0"/>
              <a:t>If all accounts are plausible, the lawyer will argue that the jury should believe the account of Witness 3. (In fact, arguing they should believe Witness 1 would likely be malpractice.)</a:t>
            </a:r>
          </a:p>
          <a:p>
            <a:pPr lvl="1">
              <a:spcAft>
                <a:spcPts val="600"/>
              </a:spcAft>
            </a:pPr>
            <a:r>
              <a:rPr lang="en-US" sz="3000" dirty="0"/>
              <a:t>Guiding concern is not lawyer’s belief about what actually happened, but about what will best promote her clients’ interests.</a:t>
            </a:r>
          </a:p>
          <a:p>
            <a:pPr lvl="2">
              <a:spcAft>
                <a:spcPts val="600"/>
              </a:spcAft>
            </a:pPr>
            <a:endParaRPr lang="en-US" sz="2400" dirty="0"/>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B09EC3DF-BB1E-BA4A-81C4-99E0943F4F29}"/>
              </a:ext>
            </a:extLst>
          </p:cNvPr>
          <p:cNvSpPr>
            <a:spLocks noGrp="1"/>
          </p:cNvSpPr>
          <p:nvPr>
            <p:ph type="sldNum" sz="quarter" idx="12"/>
          </p:nvPr>
        </p:nvSpPr>
        <p:spPr/>
        <p:txBody>
          <a:bodyPr/>
          <a:lstStyle/>
          <a:p>
            <a:fld id="{2A88AE48-4289-F646-AE19-6B7EA5D05458}" type="slidenum">
              <a:rPr lang="en-US" smtClean="0"/>
              <a:t>12</a:t>
            </a:fld>
            <a:endParaRPr lang="en-US"/>
          </a:p>
        </p:txBody>
      </p:sp>
    </p:spTree>
    <p:extLst>
      <p:ext uri="{BB962C8B-B14F-4D97-AF65-F5344CB8AC3E}">
        <p14:creationId xmlns:p14="http://schemas.microsoft.com/office/powerpoint/2010/main" val="3285051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What is political speech?</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30025"/>
            <a:ext cx="10515600" cy="5308887"/>
          </a:xfrm>
        </p:spPr>
        <p:txBody>
          <a:bodyPr>
            <a:normAutofit/>
          </a:bodyPr>
          <a:lstStyle/>
          <a:p>
            <a:pPr marL="0" indent="0">
              <a:spcAft>
                <a:spcPts val="600"/>
              </a:spcAft>
              <a:buNone/>
            </a:pPr>
            <a:r>
              <a:rPr lang="en-US" sz="3200" b="1" dirty="0"/>
              <a:t>What is advocacy speech?</a:t>
            </a:r>
          </a:p>
          <a:p>
            <a:pPr>
              <a:spcAft>
                <a:spcPts val="600"/>
              </a:spcAft>
            </a:pPr>
            <a:r>
              <a:rPr lang="en-US" sz="3200" dirty="0"/>
              <a:t>Consider legal advocacy:</a:t>
            </a:r>
          </a:p>
          <a:p>
            <a:pPr lvl="1">
              <a:spcAft>
                <a:spcPts val="600"/>
              </a:spcAft>
            </a:pPr>
            <a:r>
              <a:rPr lang="en-US" sz="3000" dirty="0"/>
              <a:t>Think of it from the client’s point of view. </a:t>
            </a:r>
          </a:p>
          <a:p>
            <a:pPr lvl="1">
              <a:spcAft>
                <a:spcPts val="600"/>
              </a:spcAft>
            </a:pPr>
            <a:r>
              <a:rPr lang="en-US" sz="3000" dirty="0"/>
              <a:t>A lawyer also has a duty to promote her client’s interests even when she disagrees with them.</a:t>
            </a:r>
          </a:p>
          <a:p>
            <a:pPr lvl="2">
              <a:spcAft>
                <a:spcPts val="600"/>
              </a:spcAft>
            </a:pPr>
            <a:r>
              <a:rPr lang="en-US" sz="2800" dirty="0"/>
              <a:t>Model Rules recognize that representation, “does not constitute an endorsement of the client's political, economic, social or moral views or activities. (MRPC R. 1.2)</a:t>
            </a:r>
          </a:p>
          <a:p>
            <a:pPr lvl="2">
              <a:spcAft>
                <a:spcPts val="600"/>
              </a:spcAft>
            </a:pPr>
            <a:endParaRPr lang="en-US" sz="2200" dirty="0"/>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0689FA4D-7F72-1440-AD07-472CEDBED0E4}"/>
              </a:ext>
            </a:extLst>
          </p:cNvPr>
          <p:cNvSpPr>
            <a:spLocks noGrp="1"/>
          </p:cNvSpPr>
          <p:nvPr>
            <p:ph type="sldNum" sz="quarter" idx="12"/>
          </p:nvPr>
        </p:nvSpPr>
        <p:spPr/>
        <p:txBody>
          <a:bodyPr/>
          <a:lstStyle/>
          <a:p>
            <a:fld id="{2A88AE48-4289-F646-AE19-6B7EA5D05458}" type="slidenum">
              <a:rPr lang="en-US" smtClean="0"/>
              <a:t>13</a:t>
            </a:fld>
            <a:endParaRPr lang="en-US"/>
          </a:p>
        </p:txBody>
      </p:sp>
    </p:spTree>
    <p:extLst>
      <p:ext uri="{BB962C8B-B14F-4D97-AF65-F5344CB8AC3E}">
        <p14:creationId xmlns:p14="http://schemas.microsoft.com/office/powerpoint/2010/main" val="3327622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What is political speech?</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30024"/>
            <a:ext cx="10515600" cy="5627975"/>
          </a:xfrm>
        </p:spPr>
        <p:txBody>
          <a:bodyPr>
            <a:normAutofit/>
          </a:bodyPr>
          <a:lstStyle/>
          <a:p>
            <a:pPr marL="0" indent="0">
              <a:spcAft>
                <a:spcPts val="600"/>
              </a:spcAft>
              <a:buNone/>
            </a:pPr>
            <a:r>
              <a:rPr lang="en-US" sz="3200" b="1" dirty="0"/>
              <a:t>What is advocacy speech?</a:t>
            </a:r>
          </a:p>
          <a:p>
            <a:pPr>
              <a:spcAft>
                <a:spcPts val="600"/>
              </a:spcAft>
            </a:pPr>
            <a:r>
              <a:rPr lang="en-US" sz="3200" dirty="0"/>
              <a:t>Consider legal advocacy:</a:t>
            </a:r>
          </a:p>
          <a:p>
            <a:pPr lvl="1">
              <a:spcAft>
                <a:spcPts val="600"/>
              </a:spcAft>
            </a:pPr>
            <a:r>
              <a:rPr lang="en-US" sz="3000" dirty="0"/>
              <a:t>The point: A lawyer can make longshot arguments – and may have a </a:t>
            </a:r>
            <a:r>
              <a:rPr lang="en-US" sz="3000" i="1" dirty="0"/>
              <a:t>duty</a:t>
            </a:r>
            <a:r>
              <a:rPr lang="en-US" sz="3000" dirty="0"/>
              <a:t> to do so. (Also, weak arguments do not imply an intent to deceive.)</a:t>
            </a:r>
          </a:p>
          <a:p>
            <a:pPr lvl="2">
              <a:spcAft>
                <a:spcPts val="600"/>
              </a:spcAft>
            </a:pPr>
            <a:r>
              <a:rPr lang="en-US" sz="2600" dirty="0"/>
              <a:t>Of course, they </a:t>
            </a:r>
            <a:r>
              <a:rPr lang="en-US" sz="2600" i="1" dirty="0"/>
              <a:t>can</a:t>
            </a:r>
            <a:r>
              <a:rPr lang="en-US" sz="2600" dirty="0"/>
              <a:t> be deceptive if the lawyer knowingly offers an interpretation that is unreasonable or grounded in an incorrect interpretation of law or fact. But as long as they are raised in good faith, lawyer is fulfilling her duty.</a:t>
            </a:r>
          </a:p>
          <a:p>
            <a:pPr lvl="1">
              <a:spcAft>
                <a:spcPts val="600"/>
              </a:spcAft>
            </a:pPr>
            <a:r>
              <a:rPr lang="en-US" sz="3000" dirty="0"/>
              <a:t>Judge Kimba Wood to Michael Cohen’s lawyers: “It’s not that you’re not good people. It’s that you’ve misstated the law.”</a:t>
            </a:r>
          </a:p>
          <a:p>
            <a:pPr lvl="2">
              <a:spcAft>
                <a:spcPts val="600"/>
              </a:spcAft>
            </a:pPr>
            <a:endParaRPr lang="en-US" sz="2400" dirty="0"/>
          </a:p>
          <a:p>
            <a:pPr lvl="2">
              <a:spcAft>
                <a:spcPts val="600"/>
              </a:spcAft>
            </a:pPr>
            <a:endParaRPr lang="en-US" sz="2400" dirty="0"/>
          </a:p>
          <a:p>
            <a:pPr lvl="2">
              <a:spcAft>
                <a:spcPts val="600"/>
              </a:spcAft>
            </a:pPr>
            <a:endParaRPr lang="en-US" sz="2000" dirty="0"/>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8CF47542-28B7-4046-902F-530D832F3EFB}"/>
              </a:ext>
            </a:extLst>
          </p:cNvPr>
          <p:cNvSpPr>
            <a:spLocks noGrp="1"/>
          </p:cNvSpPr>
          <p:nvPr>
            <p:ph type="sldNum" sz="quarter" idx="12"/>
          </p:nvPr>
        </p:nvSpPr>
        <p:spPr/>
        <p:txBody>
          <a:bodyPr/>
          <a:lstStyle/>
          <a:p>
            <a:fld id="{2A88AE48-4289-F646-AE19-6B7EA5D05458}" type="slidenum">
              <a:rPr lang="en-US" smtClean="0"/>
              <a:t>14</a:t>
            </a:fld>
            <a:endParaRPr lang="en-US"/>
          </a:p>
        </p:txBody>
      </p:sp>
    </p:spTree>
    <p:extLst>
      <p:ext uri="{BB962C8B-B14F-4D97-AF65-F5344CB8AC3E}">
        <p14:creationId xmlns:p14="http://schemas.microsoft.com/office/powerpoint/2010/main" val="1427147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What is political speech?</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606398"/>
          </a:xfrm>
        </p:spPr>
        <p:txBody>
          <a:bodyPr>
            <a:normAutofit/>
          </a:bodyPr>
          <a:lstStyle/>
          <a:p>
            <a:pPr marL="0" indent="0">
              <a:spcAft>
                <a:spcPts val="600"/>
              </a:spcAft>
              <a:buNone/>
            </a:pPr>
            <a:r>
              <a:rPr lang="en-US" sz="3200" b="1" dirty="0"/>
              <a:t>What is advocacy speech?</a:t>
            </a:r>
          </a:p>
          <a:p>
            <a:pPr>
              <a:spcAft>
                <a:spcPts val="600"/>
              </a:spcAft>
            </a:pPr>
            <a:r>
              <a:rPr lang="en-US" sz="3200" dirty="0"/>
              <a:t>Consider </a:t>
            </a:r>
            <a:r>
              <a:rPr lang="en-US" sz="3200" dirty="0">
                <a:solidFill>
                  <a:schemeClr val="accent1">
                    <a:lumMod val="75000"/>
                  </a:schemeClr>
                </a:solidFill>
              </a:rPr>
              <a:t>political advocacy</a:t>
            </a:r>
            <a:r>
              <a:rPr lang="en-US" sz="3200" dirty="0"/>
              <a:t>:</a:t>
            </a:r>
          </a:p>
          <a:p>
            <a:pPr lvl="1">
              <a:spcAft>
                <a:spcPts val="600"/>
              </a:spcAft>
            </a:pPr>
            <a:r>
              <a:rPr lang="en-US" sz="3000" dirty="0"/>
              <a:t>A politician also has a duty to persuade others.</a:t>
            </a:r>
          </a:p>
          <a:p>
            <a:pPr lvl="1">
              <a:spcAft>
                <a:spcPts val="600"/>
              </a:spcAft>
            </a:pPr>
            <a:r>
              <a:rPr lang="en-US" sz="3000" dirty="0"/>
              <a:t>She does this by making claims or arguments that are based on an interpretation of the facts.</a:t>
            </a:r>
          </a:p>
          <a:p>
            <a:pPr lvl="2">
              <a:spcAft>
                <a:spcPts val="600"/>
              </a:spcAft>
            </a:pPr>
            <a:r>
              <a:rPr lang="en-US" sz="2800" dirty="0"/>
              <a:t>Facts are often susceptible to different interpretations.</a:t>
            </a:r>
          </a:p>
          <a:p>
            <a:pPr lvl="2">
              <a:spcAft>
                <a:spcPts val="600"/>
              </a:spcAft>
            </a:pPr>
            <a:r>
              <a:rPr lang="en-US" sz="2800" dirty="0"/>
              <a:t>The choice of which interpretation to use is guided by what the politician thinks is in the best interests of her constituents. </a:t>
            </a:r>
          </a:p>
          <a:p>
            <a:pPr lvl="2">
              <a:spcAft>
                <a:spcPts val="600"/>
              </a:spcAft>
            </a:pPr>
            <a:endParaRPr lang="en-US" sz="2000" dirty="0"/>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B1493F25-1BFD-B143-AE4E-C25BCAE4FFCC}"/>
              </a:ext>
            </a:extLst>
          </p:cNvPr>
          <p:cNvSpPr>
            <a:spLocks noGrp="1"/>
          </p:cNvSpPr>
          <p:nvPr>
            <p:ph type="sldNum" sz="quarter" idx="12"/>
          </p:nvPr>
        </p:nvSpPr>
        <p:spPr/>
        <p:txBody>
          <a:bodyPr/>
          <a:lstStyle/>
          <a:p>
            <a:fld id="{2A88AE48-4289-F646-AE19-6B7EA5D05458}" type="slidenum">
              <a:rPr lang="en-US" smtClean="0"/>
              <a:t>15</a:t>
            </a:fld>
            <a:endParaRPr lang="en-US"/>
          </a:p>
        </p:txBody>
      </p:sp>
    </p:spTree>
    <p:extLst>
      <p:ext uri="{BB962C8B-B14F-4D97-AF65-F5344CB8AC3E}">
        <p14:creationId xmlns:p14="http://schemas.microsoft.com/office/powerpoint/2010/main" val="2505971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What is political speech?</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606398"/>
          </a:xfrm>
        </p:spPr>
        <p:txBody>
          <a:bodyPr>
            <a:normAutofit/>
          </a:bodyPr>
          <a:lstStyle/>
          <a:p>
            <a:pPr marL="0" indent="0">
              <a:spcAft>
                <a:spcPts val="600"/>
              </a:spcAft>
              <a:buNone/>
            </a:pPr>
            <a:r>
              <a:rPr lang="en-US" sz="3200" b="1" dirty="0"/>
              <a:t>What is advocacy speech?</a:t>
            </a:r>
          </a:p>
          <a:p>
            <a:pPr>
              <a:spcAft>
                <a:spcPts val="600"/>
              </a:spcAft>
            </a:pPr>
            <a:r>
              <a:rPr lang="en-US" sz="3200" dirty="0"/>
              <a:t>Consider </a:t>
            </a:r>
            <a:r>
              <a:rPr lang="en-US" sz="3200" dirty="0">
                <a:solidFill>
                  <a:schemeClr val="accent1">
                    <a:lumMod val="75000"/>
                  </a:schemeClr>
                </a:solidFill>
              </a:rPr>
              <a:t>political advocacy</a:t>
            </a:r>
            <a:r>
              <a:rPr lang="en-US" sz="3200" dirty="0"/>
              <a:t>:</a:t>
            </a:r>
          </a:p>
          <a:p>
            <a:pPr lvl="1">
              <a:spcAft>
                <a:spcPts val="600"/>
              </a:spcAft>
            </a:pPr>
            <a:r>
              <a:rPr lang="en-US" sz="3000" dirty="0"/>
              <a:t>Advocacy speech involves a selection process.</a:t>
            </a:r>
          </a:p>
          <a:p>
            <a:pPr lvl="1">
              <a:spcAft>
                <a:spcPts val="600"/>
              </a:spcAft>
            </a:pPr>
            <a:r>
              <a:rPr lang="en-US" sz="3000" dirty="0"/>
              <a:t>But most speech involves a process of selection – selecting what to say and how to say it.</a:t>
            </a:r>
          </a:p>
          <a:p>
            <a:pPr lvl="2">
              <a:spcAft>
                <a:spcPts val="600"/>
              </a:spcAft>
            </a:pPr>
            <a:r>
              <a:rPr lang="en-US" sz="2800" dirty="0"/>
              <a:t>“What did you do on your vacation?” </a:t>
            </a:r>
          </a:p>
          <a:p>
            <a:pPr lvl="2">
              <a:spcAft>
                <a:spcPts val="600"/>
              </a:spcAft>
            </a:pPr>
            <a:r>
              <a:rPr lang="en-US" sz="2800" dirty="0"/>
              <a:t>“How are you?”</a:t>
            </a:r>
          </a:p>
          <a:p>
            <a:pPr lvl="2">
              <a:spcAft>
                <a:spcPts val="600"/>
              </a:spcAft>
            </a:pPr>
            <a:r>
              <a:rPr lang="en-US" sz="2800" dirty="0"/>
              <a:t>“How is that term paper coming along?”</a:t>
            </a:r>
          </a:p>
          <a:p>
            <a:pPr lvl="2">
              <a:spcAft>
                <a:spcPts val="600"/>
              </a:spcAft>
            </a:pPr>
            <a:endParaRPr lang="en-US" sz="2400" dirty="0"/>
          </a:p>
          <a:p>
            <a:pPr lvl="2">
              <a:spcAft>
                <a:spcPts val="600"/>
              </a:spcAft>
            </a:pPr>
            <a:endParaRPr lang="en-US" sz="2000" dirty="0"/>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B1493F25-1BFD-B143-AE4E-C25BCAE4FFCC}"/>
              </a:ext>
            </a:extLst>
          </p:cNvPr>
          <p:cNvSpPr>
            <a:spLocks noGrp="1"/>
          </p:cNvSpPr>
          <p:nvPr>
            <p:ph type="sldNum" sz="quarter" idx="12"/>
          </p:nvPr>
        </p:nvSpPr>
        <p:spPr/>
        <p:txBody>
          <a:bodyPr/>
          <a:lstStyle/>
          <a:p>
            <a:fld id="{2A88AE48-4289-F646-AE19-6B7EA5D05458}" type="slidenum">
              <a:rPr lang="en-US" smtClean="0"/>
              <a:t>16</a:t>
            </a:fld>
            <a:endParaRPr lang="en-US"/>
          </a:p>
        </p:txBody>
      </p:sp>
    </p:spTree>
    <p:extLst>
      <p:ext uri="{BB962C8B-B14F-4D97-AF65-F5344CB8AC3E}">
        <p14:creationId xmlns:p14="http://schemas.microsoft.com/office/powerpoint/2010/main" val="3083994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What is political speech?</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469873"/>
          </a:xfrm>
        </p:spPr>
        <p:txBody>
          <a:bodyPr>
            <a:normAutofit/>
          </a:bodyPr>
          <a:lstStyle/>
          <a:p>
            <a:pPr marL="0" indent="0">
              <a:spcAft>
                <a:spcPts val="600"/>
              </a:spcAft>
              <a:buNone/>
            </a:pPr>
            <a:r>
              <a:rPr lang="en-US" sz="3200" b="1" dirty="0"/>
              <a:t>What is advocacy speech?</a:t>
            </a:r>
          </a:p>
          <a:p>
            <a:pPr>
              <a:spcAft>
                <a:spcPts val="600"/>
              </a:spcAft>
            </a:pPr>
            <a:r>
              <a:rPr lang="en-US" sz="3200" dirty="0"/>
              <a:t>Consider </a:t>
            </a:r>
            <a:r>
              <a:rPr lang="en-US" sz="3200" dirty="0">
                <a:solidFill>
                  <a:schemeClr val="accent1">
                    <a:lumMod val="75000"/>
                  </a:schemeClr>
                </a:solidFill>
              </a:rPr>
              <a:t>political advocacy</a:t>
            </a:r>
            <a:r>
              <a:rPr lang="en-US" sz="3200" dirty="0"/>
              <a:t>:</a:t>
            </a:r>
          </a:p>
          <a:p>
            <a:pPr lvl="1">
              <a:spcAft>
                <a:spcPts val="600"/>
              </a:spcAft>
            </a:pPr>
            <a:r>
              <a:rPr lang="en-US" sz="2800" dirty="0"/>
              <a:t>Example: A politician who wants to renew a government program. </a:t>
            </a:r>
          </a:p>
          <a:p>
            <a:pPr lvl="2">
              <a:spcAft>
                <a:spcPts val="600"/>
              </a:spcAft>
            </a:pPr>
            <a:r>
              <a:rPr lang="en-US" sz="2400" dirty="0"/>
              <a:t>She thinks it is in the best interests of her constituents, but it has only been operating for a year, and the politician has some lingering doubts about it’s effectiveness. Then she is made aware of three reports:</a:t>
            </a:r>
          </a:p>
          <a:p>
            <a:pPr lvl="2">
              <a:spcAft>
                <a:spcPts val="600"/>
              </a:spcAft>
            </a:pPr>
            <a:r>
              <a:rPr lang="en-US" sz="2400" dirty="0"/>
              <a:t>Report A: partially related to the program, suggests program is a success.</a:t>
            </a:r>
          </a:p>
          <a:p>
            <a:pPr lvl="2">
              <a:spcAft>
                <a:spcPts val="600"/>
              </a:spcAft>
            </a:pPr>
            <a:r>
              <a:rPr lang="en-US" sz="2400" dirty="0"/>
              <a:t>Report B: more related to the program, suggests there may be modest benefits, but more long-term data is needed.</a:t>
            </a:r>
          </a:p>
          <a:p>
            <a:pPr lvl="2">
              <a:spcAft>
                <a:spcPts val="600"/>
              </a:spcAft>
            </a:pPr>
            <a:r>
              <a:rPr lang="en-US" sz="2400" dirty="0"/>
              <a:t>Report C: directly related to the program, concludes it is impossible to asses program without more data, but there are other programs in different states that have not been successful.</a:t>
            </a:r>
          </a:p>
          <a:p>
            <a:pPr lvl="2">
              <a:spcAft>
                <a:spcPts val="600"/>
              </a:spcAft>
            </a:pPr>
            <a:endParaRPr lang="en-US" sz="2000" dirty="0"/>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D4C0FD11-57EE-1643-AD75-84C5A9338E8D}"/>
              </a:ext>
            </a:extLst>
          </p:cNvPr>
          <p:cNvSpPr>
            <a:spLocks noGrp="1"/>
          </p:cNvSpPr>
          <p:nvPr>
            <p:ph type="sldNum" sz="quarter" idx="12"/>
          </p:nvPr>
        </p:nvSpPr>
        <p:spPr/>
        <p:txBody>
          <a:bodyPr/>
          <a:lstStyle/>
          <a:p>
            <a:fld id="{2A88AE48-4289-F646-AE19-6B7EA5D05458}" type="slidenum">
              <a:rPr lang="en-US" smtClean="0"/>
              <a:t>17</a:t>
            </a:fld>
            <a:endParaRPr lang="en-US"/>
          </a:p>
        </p:txBody>
      </p:sp>
    </p:spTree>
    <p:extLst>
      <p:ext uri="{BB962C8B-B14F-4D97-AF65-F5344CB8AC3E}">
        <p14:creationId xmlns:p14="http://schemas.microsoft.com/office/powerpoint/2010/main" val="18471992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What is political speech?</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469873"/>
          </a:xfrm>
        </p:spPr>
        <p:txBody>
          <a:bodyPr>
            <a:normAutofit/>
          </a:bodyPr>
          <a:lstStyle/>
          <a:p>
            <a:pPr marL="0" indent="0">
              <a:spcAft>
                <a:spcPts val="600"/>
              </a:spcAft>
              <a:buNone/>
            </a:pPr>
            <a:r>
              <a:rPr lang="en-US" sz="3200" b="1" dirty="0"/>
              <a:t>What is advocacy speech?</a:t>
            </a:r>
          </a:p>
          <a:p>
            <a:pPr>
              <a:spcAft>
                <a:spcPts val="600"/>
              </a:spcAft>
            </a:pPr>
            <a:r>
              <a:rPr lang="en-US" sz="3200" dirty="0"/>
              <a:t>Consider </a:t>
            </a:r>
            <a:r>
              <a:rPr lang="en-US" sz="3200" dirty="0">
                <a:solidFill>
                  <a:schemeClr val="accent1">
                    <a:lumMod val="75000"/>
                  </a:schemeClr>
                </a:solidFill>
              </a:rPr>
              <a:t>political advocacy</a:t>
            </a:r>
            <a:r>
              <a:rPr lang="en-US" sz="3200" dirty="0"/>
              <a:t>:</a:t>
            </a:r>
          </a:p>
          <a:p>
            <a:pPr lvl="1">
              <a:spcAft>
                <a:spcPts val="600"/>
              </a:spcAft>
            </a:pPr>
            <a:r>
              <a:rPr lang="en-US" sz="2800" dirty="0"/>
              <a:t>Example: A politician who wants to renew a government program.</a:t>
            </a:r>
          </a:p>
          <a:p>
            <a:pPr lvl="2">
              <a:spcAft>
                <a:spcPts val="600"/>
              </a:spcAft>
            </a:pPr>
            <a:r>
              <a:rPr lang="en-US" sz="2600" dirty="0"/>
              <a:t>She has a choice of how to promote the program. She can:</a:t>
            </a:r>
          </a:p>
          <a:p>
            <a:pPr lvl="3">
              <a:spcAft>
                <a:spcPts val="600"/>
              </a:spcAft>
            </a:pPr>
            <a:r>
              <a:rPr lang="en-US" sz="2400" dirty="0"/>
              <a:t>Mention all three reports, then argue why Report A is the most credible and why Report C does not undercut it.</a:t>
            </a:r>
          </a:p>
          <a:p>
            <a:pPr lvl="3">
              <a:spcAft>
                <a:spcPts val="600"/>
              </a:spcAft>
            </a:pPr>
            <a:r>
              <a:rPr lang="en-US" sz="2400" dirty="0"/>
              <a:t>Mention Report A and not mention the others.</a:t>
            </a:r>
          </a:p>
          <a:p>
            <a:pPr lvl="3">
              <a:spcAft>
                <a:spcPts val="600"/>
              </a:spcAft>
            </a:pPr>
            <a:r>
              <a:rPr lang="en-US" sz="2400" dirty="0"/>
              <a:t>Mention there are data to suggest the program has been effective.</a:t>
            </a:r>
          </a:p>
          <a:p>
            <a:pPr lvl="2">
              <a:spcAft>
                <a:spcPts val="600"/>
              </a:spcAft>
            </a:pPr>
            <a:r>
              <a:rPr lang="en-US" sz="2600" dirty="0"/>
              <a:t>Point: there is often a selection process involved.</a:t>
            </a:r>
          </a:p>
          <a:p>
            <a:pPr lvl="3">
              <a:spcAft>
                <a:spcPts val="600"/>
              </a:spcAft>
            </a:pPr>
            <a:r>
              <a:rPr lang="en-US" sz="2400" dirty="0"/>
              <a:t>All of these are true.</a:t>
            </a:r>
          </a:p>
          <a:p>
            <a:pPr lvl="3">
              <a:spcAft>
                <a:spcPts val="600"/>
              </a:spcAft>
            </a:pPr>
            <a:r>
              <a:rPr lang="en-US" sz="2400" dirty="0"/>
              <a:t>All of these are arguably not even misleading.</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E68CC2C1-5BEC-5B49-BE30-0677B02E420D}"/>
              </a:ext>
            </a:extLst>
          </p:cNvPr>
          <p:cNvSpPr>
            <a:spLocks noGrp="1"/>
          </p:cNvSpPr>
          <p:nvPr>
            <p:ph type="sldNum" sz="quarter" idx="12"/>
          </p:nvPr>
        </p:nvSpPr>
        <p:spPr/>
        <p:txBody>
          <a:bodyPr/>
          <a:lstStyle/>
          <a:p>
            <a:fld id="{2A88AE48-4289-F646-AE19-6B7EA5D05458}" type="slidenum">
              <a:rPr lang="en-US" smtClean="0"/>
              <a:t>18</a:t>
            </a:fld>
            <a:endParaRPr lang="en-US" dirty="0"/>
          </a:p>
        </p:txBody>
      </p:sp>
    </p:spTree>
    <p:extLst>
      <p:ext uri="{BB962C8B-B14F-4D97-AF65-F5344CB8AC3E}">
        <p14:creationId xmlns:p14="http://schemas.microsoft.com/office/powerpoint/2010/main" val="18032312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What is political speech?</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469873"/>
          </a:xfrm>
        </p:spPr>
        <p:txBody>
          <a:bodyPr>
            <a:normAutofit/>
          </a:bodyPr>
          <a:lstStyle/>
          <a:p>
            <a:pPr marL="0" indent="0">
              <a:spcAft>
                <a:spcPts val="600"/>
              </a:spcAft>
              <a:buNone/>
            </a:pPr>
            <a:r>
              <a:rPr lang="en-US" sz="3200" b="1" dirty="0"/>
              <a:t>What is advocacy speech?</a:t>
            </a:r>
          </a:p>
          <a:p>
            <a:pPr>
              <a:spcAft>
                <a:spcPts val="600"/>
              </a:spcAft>
            </a:pPr>
            <a:r>
              <a:rPr lang="en-US" sz="3200" dirty="0"/>
              <a:t>Consider </a:t>
            </a:r>
            <a:r>
              <a:rPr lang="en-US" sz="3200" dirty="0">
                <a:solidFill>
                  <a:schemeClr val="accent1">
                    <a:lumMod val="75000"/>
                  </a:schemeClr>
                </a:solidFill>
              </a:rPr>
              <a:t>political advocacy</a:t>
            </a:r>
            <a:r>
              <a:rPr lang="en-US" sz="3200" dirty="0"/>
              <a:t>:</a:t>
            </a:r>
          </a:p>
          <a:p>
            <a:pPr lvl="1">
              <a:spcAft>
                <a:spcPts val="600"/>
              </a:spcAft>
            </a:pPr>
            <a:r>
              <a:rPr lang="en-US" sz="2800" dirty="0"/>
              <a:t>Also, like a lawyer, a politician may advocate for a policy or position that she personally does not agree with if but finds is in the best interests of her constituents or what they want.</a:t>
            </a:r>
          </a:p>
          <a:p>
            <a:pPr lvl="1">
              <a:spcAft>
                <a:spcPts val="600"/>
              </a:spcAft>
            </a:pPr>
            <a:r>
              <a:rPr lang="en-US" sz="2800" dirty="0"/>
              <a:t>Example: Tim Kaine (D-VA) who is Catholic and pro-life but consistently votes to protect abortion access.</a:t>
            </a:r>
          </a:p>
          <a:p>
            <a:pPr>
              <a:spcAft>
                <a:spcPts val="600"/>
              </a:spcAft>
            </a:pPr>
            <a:r>
              <a:rPr lang="en-US" sz="3200" dirty="0"/>
              <a:t>Putting this all together for political advocacy speech: </a:t>
            </a:r>
          </a:p>
          <a:p>
            <a:pPr lvl="1">
              <a:spcAft>
                <a:spcPts val="600"/>
              </a:spcAft>
            </a:pPr>
            <a:r>
              <a:rPr lang="en-US" sz="3000" b="1" dirty="0">
                <a:solidFill>
                  <a:schemeClr val="accent1">
                    <a:lumMod val="75000"/>
                  </a:schemeClr>
                </a:solidFill>
              </a:rPr>
              <a:t>Political advocacy speech is not inherently misleading.</a:t>
            </a:r>
          </a:p>
          <a:p>
            <a:pPr lvl="1">
              <a:spcAft>
                <a:spcPts val="600"/>
              </a:spcAft>
            </a:pPr>
            <a:r>
              <a:rPr lang="en-US" sz="3000" b="1" dirty="0">
                <a:solidFill>
                  <a:schemeClr val="accent1">
                    <a:lumMod val="75000"/>
                  </a:schemeClr>
                </a:solidFill>
              </a:rPr>
              <a:t>Politicians have a duty to engage in this advocacy speech.</a:t>
            </a:r>
          </a:p>
          <a:p>
            <a:pPr lvl="1">
              <a:spcAft>
                <a:spcPts val="600"/>
              </a:spcAft>
            </a:pPr>
            <a:endParaRPr lang="en-US" sz="2800" b="1" dirty="0">
              <a:solidFill>
                <a:schemeClr val="accent1">
                  <a:lumMod val="75000"/>
                </a:schemeClr>
              </a:solidFill>
            </a:endParaRPr>
          </a:p>
          <a:p>
            <a:pPr lvl="2">
              <a:spcAft>
                <a:spcPts val="600"/>
              </a:spcAft>
            </a:pPr>
            <a:endParaRPr lang="en-US" sz="2400" dirty="0"/>
          </a:p>
          <a:p>
            <a:pPr lvl="2">
              <a:spcAft>
                <a:spcPts val="600"/>
              </a:spcAft>
            </a:pPr>
            <a:endParaRPr lang="en-US" sz="2000" dirty="0"/>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D7A922A4-73CD-6445-B56D-48EBFB893462}"/>
              </a:ext>
            </a:extLst>
          </p:cNvPr>
          <p:cNvSpPr>
            <a:spLocks noGrp="1"/>
          </p:cNvSpPr>
          <p:nvPr>
            <p:ph type="sldNum" sz="quarter" idx="12"/>
          </p:nvPr>
        </p:nvSpPr>
        <p:spPr/>
        <p:txBody>
          <a:bodyPr/>
          <a:lstStyle/>
          <a:p>
            <a:fld id="{2A88AE48-4289-F646-AE19-6B7EA5D05458}" type="slidenum">
              <a:rPr lang="en-US" smtClean="0"/>
              <a:t>19</a:t>
            </a:fld>
            <a:endParaRPr lang="en-US"/>
          </a:p>
        </p:txBody>
      </p:sp>
    </p:spTree>
    <p:extLst>
      <p:ext uri="{BB962C8B-B14F-4D97-AF65-F5344CB8AC3E}">
        <p14:creationId xmlns:p14="http://schemas.microsoft.com/office/powerpoint/2010/main" val="797981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574EA-6AF5-3549-B670-69D889F9EDFC}"/>
              </a:ext>
            </a:extLst>
          </p:cNvPr>
          <p:cNvSpPr>
            <a:spLocks noGrp="1"/>
          </p:cNvSpPr>
          <p:nvPr>
            <p:ph type="title"/>
          </p:nvPr>
        </p:nvSpPr>
        <p:spPr>
          <a:xfrm>
            <a:off x="1370254" y="1646348"/>
            <a:ext cx="9451489" cy="3883068"/>
          </a:xfrm>
        </p:spPr>
        <p:txBody>
          <a:bodyPr>
            <a:normAutofit/>
          </a:bodyPr>
          <a:lstStyle/>
          <a:p>
            <a:pPr algn="ctr">
              <a:lnSpc>
                <a:spcPct val="125000"/>
              </a:lnSpc>
            </a:pPr>
            <a:r>
              <a:rPr lang="en-US" sz="3600" b="1" dirty="0">
                <a:latin typeface="+mn-lt"/>
              </a:rPr>
              <a:t>In Defense of Political Advocacy:</a:t>
            </a:r>
            <a:br>
              <a:rPr lang="en-US" sz="3600" b="1" dirty="0">
                <a:latin typeface="+mn-lt"/>
              </a:rPr>
            </a:br>
            <a:r>
              <a:rPr lang="en-US" sz="3600" dirty="0">
                <a:latin typeface="+mn-lt"/>
              </a:rPr>
              <a:t>Why Political Speech Is Not Inherently Misleading</a:t>
            </a:r>
            <a:br>
              <a:rPr lang="en-US" sz="3600" dirty="0">
                <a:latin typeface="+mn-lt"/>
              </a:rPr>
            </a:br>
            <a:r>
              <a:rPr lang="en-US" sz="3600" dirty="0">
                <a:latin typeface="+mn-lt"/>
              </a:rPr>
              <a:t>(And Why the Problem Lies With Us)</a:t>
            </a:r>
            <a:br>
              <a:rPr lang="en-US" sz="3600" dirty="0">
                <a:latin typeface="+mn-lt"/>
              </a:rPr>
            </a:br>
            <a:endParaRPr lang="en-US" sz="3600" dirty="0">
              <a:latin typeface="+mn-lt"/>
            </a:endParaRPr>
          </a:p>
        </p:txBody>
      </p:sp>
      <p:sp>
        <p:nvSpPr>
          <p:cNvPr id="3" name="Rounded Rectangle 2">
            <a:extLst>
              <a:ext uri="{FF2B5EF4-FFF2-40B4-BE49-F238E27FC236}">
                <a16:creationId xmlns:a16="http://schemas.microsoft.com/office/drawing/2014/main" id="{31C6CE30-729B-1C49-A9FA-C4687178D41B}"/>
              </a:ext>
            </a:extLst>
          </p:cNvPr>
          <p:cNvSpPr/>
          <p:nvPr/>
        </p:nvSpPr>
        <p:spPr>
          <a:xfrm>
            <a:off x="840105" y="1182582"/>
            <a:ext cx="10511789" cy="4661647"/>
          </a:xfrm>
          <a:prstGeom prst="round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45078062-779A-A349-8B34-6620A4DA3C0B}"/>
              </a:ext>
            </a:extLst>
          </p:cNvPr>
          <p:cNvPicPr>
            <a:picLocks noChangeAspect="1"/>
          </p:cNvPicPr>
          <p:nvPr/>
        </p:nvPicPr>
        <p:blipFill>
          <a:blip r:embed="rId2"/>
          <a:stretch>
            <a:fillRect/>
          </a:stretch>
        </p:blipFill>
        <p:spPr>
          <a:xfrm>
            <a:off x="555984" y="3574441"/>
            <a:ext cx="1628540" cy="3072717"/>
          </a:xfrm>
          <a:prstGeom prst="rect">
            <a:avLst/>
          </a:prstGeom>
        </p:spPr>
      </p:pic>
      <p:pic>
        <p:nvPicPr>
          <p:cNvPr id="11" name="Picture 10">
            <a:extLst>
              <a:ext uri="{FF2B5EF4-FFF2-40B4-BE49-F238E27FC236}">
                <a16:creationId xmlns:a16="http://schemas.microsoft.com/office/drawing/2014/main" id="{BDF71D4B-7575-FC4A-9D2A-8F7188E3515C}"/>
              </a:ext>
            </a:extLst>
          </p:cNvPr>
          <p:cNvPicPr>
            <a:picLocks noChangeAspect="1"/>
          </p:cNvPicPr>
          <p:nvPr/>
        </p:nvPicPr>
        <p:blipFill>
          <a:blip r:embed="rId3"/>
          <a:stretch>
            <a:fillRect/>
          </a:stretch>
        </p:blipFill>
        <p:spPr>
          <a:xfrm>
            <a:off x="9788722" y="3574441"/>
            <a:ext cx="2093321" cy="3159011"/>
          </a:xfrm>
          <a:prstGeom prst="rect">
            <a:avLst/>
          </a:prstGeom>
        </p:spPr>
      </p:pic>
      <p:sp>
        <p:nvSpPr>
          <p:cNvPr id="7" name="Slide Number Placeholder 6">
            <a:extLst>
              <a:ext uri="{FF2B5EF4-FFF2-40B4-BE49-F238E27FC236}">
                <a16:creationId xmlns:a16="http://schemas.microsoft.com/office/drawing/2014/main" id="{0D681B4B-5D09-6243-90F3-1AAC59D5F6EF}"/>
              </a:ext>
            </a:extLst>
          </p:cNvPr>
          <p:cNvSpPr>
            <a:spLocks noGrp="1"/>
          </p:cNvSpPr>
          <p:nvPr>
            <p:ph type="sldNum" sz="quarter" idx="12"/>
          </p:nvPr>
        </p:nvSpPr>
        <p:spPr/>
        <p:txBody>
          <a:bodyPr/>
          <a:lstStyle/>
          <a:p>
            <a:fld id="{2A88AE48-4289-F646-AE19-6B7EA5D05458}" type="slidenum">
              <a:rPr lang="en-US" smtClean="0"/>
              <a:t>2</a:t>
            </a:fld>
            <a:endParaRPr lang="en-US"/>
          </a:p>
        </p:txBody>
      </p:sp>
    </p:spTree>
    <p:extLst>
      <p:ext uri="{BB962C8B-B14F-4D97-AF65-F5344CB8AC3E}">
        <p14:creationId xmlns:p14="http://schemas.microsoft.com/office/powerpoint/2010/main" val="169319341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6">
                    <a:lumMod val="75000"/>
                  </a:schemeClr>
                </a:solidFill>
                <a:latin typeface="Calibri" panose="020F0502020204030204" pitchFamily="34" charset="0"/>
                <a:cs typeface="Calibri" panose="020F0502020204030204" pitchFamily="34" charset="0"/>
              </a:rPr>
              <a:t>Spin and advocacy</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94464"/>
            <a:ext cx="10515600" cy="5333348"/>
          </a:xfrm>
        </p:spPr>
        <p:txBody>
          <a:bodyPr>
            <a:normAutofit lnSpcReduction="10000"/>
          </a:bodyPr>
          <a:lstStyle/>
          <a:p>
            <a:pPr marL="0" indent="0">
              <a:spcAft>
                <a:spcPts val="600"/>
              </a:spcAft>
              <a:buNone/>
            </a:pPr>
            <a:r>
              <a:rPr lang="en-US" sz="3200" b="1" dirty="0"/>
              <a:t>What is spin?</a:t>
            </a:r>
          </a:p>
          <a:p>
            <a:pPr>
              <a:spcAft>
                <a:spcPts val="600"/>
              </a:spcAft>
            </a:pPr>
            <a:r>
              <a:rPr lang="en-US" sz="3200" dirty="0"/>
              <a:t>Political speech is criticized as being “spin.”</a:t>
            </a:r>
          </a:p>
          <a:p>
            <a:pPr lvl="1">
              <a:spcAft>
                <a:spcPts val="600"/>
              </a:spcAft>
            </a:pPr>
            <a:r>
              <a:rPr lang="en-US" sz="2800" dirty="0"/>
              <a:t>Spinning is “when a person telling a story emphasizes certain facts and links them together in ways that play to his advantage, while, at the same time, downplaying or ignoring inconvenient facts.” (Mearsheimer 2011, 16)</a:t>
            </a:r>
          </a:p>
          <a:p>
            <a:pPr lvl="1">
              <a:spcAft>
                <a:spcPts val="600"/>
              </a:spcAft>
            </a:pPr>
            <a:r>
              <a:rPr lang="en-US" sz="2800" dirty="0"/>
              <a:t>Spin consists of “half-truths,” which are “statements or sets of statements that selectively emphasize facts that tend to support a particular interpretation or assessment of an issue and selectively ignore or minimize other relevant facts that tend to support contrary assessments.” (Carson 2010, 57-58)</a:t>
            </a:r>
          </a:p>
          <a:p>
            <a:pPr>
              <a:spcAft>
                <a:spcPts val="600"/>
              </a:spcAft>
            </a:pPr>
            <a:r>
              <a:rPr lang="en-US" sz="3200" dirty="0"/>
              <a:t>Spinning is different from lying.</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C199AD84-28E3-D842-BBE5-D25A333D3868}"/>
              </a:ext>
            </a:extLst>
          </p:cNvPr>
          <p:cNvSpPr>
            <a:spLocks noGrp="1"/>
          </p:cNvSpPr>
          <p:nvPr>
            <p:ph type="sldNum" sz="quarter" idx="12"/>
          </p:nvPr>
        </p:nvSpPr>
        <p:spPr/>
        <p:txBody>
          <a:bodyPr/>
          <a:lstStyle/>
          <a:p>
            <a:fld id="{2A88AE48-4289-F646-AE19-6B7EA5D05458}" type="slidenum">
              <a:rPr lang="en-US" smtClean="0"/>
              <a:t>20</a:t>
            </a:fld>
            <a:endParaRPr lang="en-US"/>
          </a:p>
        </p:txBody>
      </p:sp>
    </p:spTree>
    <p:extLst>
      <p:ext uri="{BB962C8B-B14F-4D97-AF65-F5344CB8AC3E}">
        <p14:creationId xmlns:p14="http://schemas.microsoft.com/office/powerpoint/2010/main" val="631992365"/>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6">
                    <a:lumMod val="75000"/>
                  </a:schemeClr>
                </a:solidFill>
                <a:latin typeface="Calibri" panose="020F0502020204030204" pitchFamily="34" charset="0"/>
                <a:cs typeface="Calibri" panose="020F0502020204030204" pitchFamily="34" charset="0"/>
              </a:rPr>
              <a:t>Spin and advocacy</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606398"/>
          </a:xfrm>
        </p:spPr>
        <p:txBody>
          <a:bodyPr>
            <a:normAutofit/>
          </a:bodyPr>
          <a:lstStyle/>
          <a:p>
            <a:pPr marL="0" indent="0">
              <a:spcAft>
                <a:spcPts val="600"/>
              </a:spcAft>
              <a:buNone/>
            </a:pPr>
            <a:r>
              <a:rPr lang="en-US" sz="3200" b="1" dirty="0"/>
              <a:t>What is spin?</a:t>
            </a:r>
          </a:p>
          <a:p>
            <a:pPr>
              <a:spcAft>
                <a:spcPts val="600"/>
              </a:spcAft>
            </a:pPr>
            <a:r>
              <a:rPr lang="en-US" sz="3200" dirty="0"/>
              <a:t>Neil Manson, “Making Sense of Spin” (2012).</a:t>
            </a:r>
          </a:p>
          <a:p>
            <a:pPr lvl="1">
              <a:spcAft>
                <a:spcPts val="600"/>
              </a:spcAft>
            </a:pPr>
            <a:r>
              <a:rPr lang="en-US" sz="3000" dirty="0"/>
              <a:t>Spin is a form of selective truthful communication.</a:t>
            </a:r>
          </a:p>
          <a:p>
            <a:pPr lvl="1">
              <a:spcAft>
                <a:spcPts val="600"/>
              </a:spcAft>
            </a:pPr>
            <a:r>
              <a:rPr lang="en-US" sz="3000" dirty="0"/>
              <a:t>A person can spin in two ways:</a:t>
            </a:r>
          </a:p>
          <a:p>
            <a:pPr lvl="2">
              <a:spcAft>
                <a:spcPts val="600"/>
              </a:spcAft>
            </a:pPr>
            <a:r>
              <a:rPr lang="en-US" sz="2600" b="1" i="1" dirty="0"/>
              <a:t>Aspect selection </a:t>
            </a:r>
            <a:r>
              <a:rPr lang="en-US" sz="2600" dirty="0"/>
              <a:t>(choosing what to say).</a:t>
            </a:r>
          </a:p>
          <a:p>
            <a:pPr lvl="2">
              <a:spcAft>
                <a:spcPts val="600"/>
              </a:spcAft>
            </a:pPr>
            <a:r>
              <a:rPr lang="en-US" sz="2600" b="1" i="1" dirty="0"/>
              <a:t>Lexical selection </a:t>
            </a:r>
            <a:r>
              <a:rPr lang="en-US" sz="2600" dirty="0"/>
              <a:t>(choosing how to say it).</a:t>
            </a:r>
            <a:endParaRPr lang="en-US" sz="2400" dirty="0"/>
          </a:p>
          <a:p>
            <a:pPr lvl="4">
              <a:spcAft>
                <a:spcPts val="600"/>
              </a:spcAft>
            </a:pPr>
            <a:endParaRPr lang="en-US" sz="2200" dirty="0"/>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E67F03BF-49D8-0C4B-ABD4-288A4D3DC264}"/>
              </a:ext>
            </a:extLst>
          </p:cNvPr>
          <p:cNvSpPr>
            <a:spLocks noGrp="1"/>
          </p:cNvSpPr>
          <p:nvPr>
            <p:ph type="sldNum" sz="quarter" idx="12"/>
          </p:nvPr>
        </p:nvSpPr>
        <p:spPr/>
        <p:txBody>
          <a:bodyPr/>
          <a:lstStyle/>
          <a:p>
            <a:fld id="{2A88AE48-4289-F646-AE19-6B7EA5D05458}" type="slidenum">
              <a:rPr lang="en-US" smtClean="0"/>
              <a:t>21</a:t>
            </a:fld>
            <a:endParaRPr lang="en-US"/>
          </a:p>
        </p:txBody>
      </p:sp>
    </p:spTree>
    <p:extLst>
      <p:ext uri="{BB962C8B-B14F-4D97-AF65-F5344CB8AC3E}">
        <p14:creationId xmlns:p14="http://schemas.microsoft.com/office/powerpoint/2010/main" val="1248410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6">
                    <a:lumMod val="75000"/>
                  </a:schemeClr>
                </a:solidFill>
                <a:latin typeface="Calibri" panose="020F0502020204030204" pitchFamily="34" charset="0"/>
                <a:cs typeface="Calibri" panose="020F0502020204030204" pitchFamily="34" charset="0"/>
              </a:rPr>
              <a:t>Spin and advocacy</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36101"/>
            <a:ext cx="10515600" cy="5120249"/>
          </a:xfrm>
        </p:spPr>
        <p:txBody>
          <a:bodyPr>
            <a:normAutofit/>
          </a:bodyPr>
          <a:lstStyle/>
          <a:p>
            <a:pPr marL="0" indent="0">
              <a:spcAft>
                <a:spcPts val="600"/>
              </a:spcAft>
              <a:buNone/>
            </a:pPr>
            <a:r>
              <a:rPr lang="en-US" sz="3200" b="1" dirty="0"/>
              <a:t>What is spin?</a:t>
            </a:r>
          </a:p>
          <a:p>
            <a:pPr>
              <a:spcAft>
                <a:spcPts val="600"/>
              </a:spcAft>
            </a:pPr>
            <a:r>
              <a:rPr lang="en-US" sz="3200" dirty="0"/>
              <a:t>Neil Manson, “Making Sense of Spin” (2012).</a:t>
            </a:r>
          </a:p>
          <a:p>
            <a:pPr lvl="1">
              <a:spcAft>
                <a:spcPts val="600"/>
              </a:spcAft>
            </a:pPr>
            <a:r>
              <a:rPr lang="en-US" sz="3000" b="1" dirty="0"/>
              <a:t>Spin has two distinguishing characteristics:</a:t>
            </a:r>
            <a:endParaRPr lang="en-US" sz="3000" dirty="0"/>
          </a:p>
          <a:p>
            <a:pPr marL="1371600" lvl="2" indent="-457200">
              <a:spcAft>
                <a:spcPts val="600"/>
              </a:spcAft>
              <a:buFont typeface="Arial" panose="020B0604020202020204" pitchFamily="34" charset="0"/>
              <a:buAutoNum type="arabicPeriod"/>
            </a:pPr>
            <a:r>
              <a:rPr lang="en-US" sz="2800" dirty="0"/>
              <a:t>The speaker’s aspect selection is primarily governed by the aim of bringing about promotional perlocutionary effects (</a:t>
            </a:r>
            <a:r>
              <a:rPr lang="en-US" sz="2800" i="1" dirty="0"/>
              <a:t>i.e.</a:t>
            </a:r>
            <a:r>
              <a:rPr lang="en-US" sz="2800" dirty="0"/>
              <a:t>, intending to achieve her interests through speech acts); and </a:t>
            </a:r>
          </a:p>
          <a:p>
            <a:pPr marL="1371600" lvl="2" indent="-457200">
              <a:spcAft>
                <a:spcPts val="600"/>
              </a:spcAft>
              <a:buFont typeface="Arial" panose="020B0604020202020204" pitchFamily="34" charset="0"/>
              <a:buAutoNum type="arabicPeriod"/>
            </a:pPr>
            <a:r>
              <a:rPr lang="en-US" sz="2800" dirty="0"/>
              <a:t>There is a gap between the speaker’s first-order sincere interpretation and the speaker’s constructed interpretation. (Manson 2014, 204)</a:t>
            </a:r>
          </a:p>
          <a:p>
            <a:pPr lvl="1">
              <a:spcAft>
                <a:spcPts val="600"/>
              </a:spcAft>
            </a:pPr>
            <a:endParaRPr lang="en-US" sz="2200" dirty="0"/>
          </a:p>
          <a:p>
            <a:pPr lvl="4">
              <a:spcAft>
                <a:spcPts val="600"/>
              </a:spcAft>
            </a:pPr>
            <a:endParaRPr lang="en-US" sz="2400" dirty="0"/>
          </a:p>
          <a:p>
            <a:pPr lvl="4">
              <a:spcAft>
                <a:spcPts val="600"/>
              </a:spcAft>
            </a:pPr>
            <a:endParaRPr lang="en-US" sz="2200" dirty="0"/>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E67F03BF-49D8-0C4B-ABD4-288A4D3DC264}"/>
              </a:ext>
            </a:extLst>
          </p:cNvPr>
          <p:cNvSpPr>
            <a:spLocks noGrp="1"/>
          </p:cNvSpPr>
          <p:nvPr>
            <p:ph type="sldNum" sz="quarter" idx="12"/>
          </p:nvPr>
        </p:nvSpPr>
        <p:spPr/>
        <p:txBody>
          <a:bodyPr/>
          <a:lstStyle/>
          <a:p>
            <a:fld id="{2A88AE48-4289-F646-AE19-6B7EA5D05458}" type="slidenum">
              <a:rPr lang="en-US" smtClean="0"/>
              <a:t>22</a:t>
            </a:fld>
            <a:endParaRPr lang="en-US"/>
          </a:p>
        </p:txBody>
      </p:sp>
    </p:spTree>
    <p:extLst>
      <p:ext uri="{BB962C8B-B14F-4D97-AF65-F5344CB8AC3E}">
        <p14:creationId xmlns:p14="http://schemas.microsoft.com/office/powerpoint/2010/main" val="18803549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6">
                    <a:lumMod val="75000"/>
                  </a:schemeClr>
                </a:solidFill>
                <a:latin typeface="Calibri" panose="020F0502020204030204" pitchFamily="34" charset="0"/>
                <a:cs typeface="Calibri" panose="020F0502020204030204" pitchFamily="34" charset="0"/>
              </a:rPr>
              <a:t>Spin and advocacy</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469873"/>
          </a:xfrm>
        </p:spPr>
        <p:txBody>
          <a:bodyPr>
            <a:normAutofit/>
          </a:bodyPr>
          <a:lstStyle/>
          <a:p>
            <a:pPr marL="0" indent="0">
              <a:spcAft>
                <a:spcPts val="600"/>
              </a:spcAft>
              <a:buNone/>
            </a:pPr>
            <a:r>
              <a:rPr lang="en-US" sz="3200" b="1" dirty="0"/>
              <a:t>What is spin?</a:t>
            </a:r>
          </a:p>
          <a:p>
            <a:pPr>
              <a:spcAft>
                <a:spcPts val="600"/>
              </a:spcAft>
            </a:pPr>
            <a:r>
              <a:rPr lang="en-US" sz="3200" dirty="0"/>
              <a:t>Neil Manson, “Making Sense of Spin” (2012).</a:t>
            </a:r>
          </a:p>
          <a:p>
            <a:pPr lvl="1">
              <a:spcAft>
                <a:spcPts val="600"/>
              </a:spcAft>
            </a:pPr>
            <a:r>
              <a:rPr lang="en-US" sz="3000" b="1" dirty="0"/>
              <a:t>Spin has two distinguishing characteristics:</a:t>
            </a:r>
          </a:p>
          <a:p>
            <a:pPr marL="1371600" lvl="2" indent="-457200">
              <a:spcAft>
                <a:spcPts val="600"/>
              </a:spcAft>
              <a:buFont typeface="Arial" panose="020B0604020202020204" pitchFamily="34" charset="0"/>
              <a:buAutoNum type="arabicPeriod"/>
            </a:pPr>
            <a:r>
              <a:rPr lang="en-US" sz="2800" dirty="0"/>
              <a:t>The speaker’s aspect selection is primarily governed by the aim of bringing about promotional perlocutionary effects (</a:t>
            </a:r>
            <a:r>
              <a:rPr lang="en-US" sz="2800" i="1" dirty="0"/>
              <a:t>i.e.</a:t>
            </a:r>
            <a:r>
              <a:rPr lang="en-US" sz="2800" dirty="0"/>
              <a:t>, intending to achieve her interests through speech acts); and </a:t>
            </a:r>
          </a:p>
          <a:p>
            <a:pPr lvl="3">
              <a:spcAft>
                <a:spcPts val="600"/>
              </a:spcAft>
            </a:pPr>
            <a:r>
              <a:rPr lang="en-US" sz="2600" i="1" dirty="0"/>
              <a:t>This is about </a:t>
            </a:r>
            <a:r>
              <a:rPr lang="en-US" sz="2600" b="1" i="1" dirty="0"/>
              <a:t>advocacy</a:t>
            </a:r>
            <a:r>
              <a:rPr lang="en-US" sz="2600" i="1" dirty="0"/>
              <a:t>.</a:t>
            </a:r>
            <a:endParaRPr lang="en-US" sz="2600" dirty="0"/>
          </a:p>
          <a:p>
            <a:pPr marL="1371600" lvl="2" indent="-457200">
              <a:spcAft>
                <a:spcPts val="600"/>
              </a:spcAft>
              <a:buFont typeface="Arial" panose="020B0604020202020204" pitchFamily="34" charset="0"/>
              <a:buAutoNum type="arabicPeriod"/>
            </a:pPr>
            <a:r>
              <a:rPr lang="en-US" sz="2800" dirty="0"/>
              <a:t>There is a gap between the speaker’s first-order sincere interpretation and the speaker’s constructed interpretation. (Manson 2014, 204)</a:t>
            </a:r>
          </a:p>
          <a:p>
            <a:pPr lvl="3">
              <a:spcAft>
                <a:spcPts val="600"/>
              </a:spcAft>
            </a:pPr>
            <a:r>
              <a:rPr lang="en-US" sz="2600" i="1" dirty="0"/>
              <a:t>This is about </a:t>
            </a:r>
            <a:r>
              <a:rPr lang="en-US" sz="2600" b="1" i="1" dirty="0"/>
              <a:t>insincerity</a:t>
            </a:r>
            <a:r>
              <a:rPr lang="en-US" sz="2600" i="1" dirty="0"/>
              <a:t>.</a:t>
            </a:r>
          </a:p>
          <a:p>
            <a:pPr marL="1828800" lvl="3" indent="-457200">
              <a:spcAft>
                <a:spcPts val="600"/>
              </a:spcAft>
              <a:buAutoNum type="arabicPeriod"/>
            </a:pPr>
            <a:endParaRPr lang="en-US" sz="2200" dirty="0"/>
          </a:p>
          <a:p>
            <a:pPr marL="1828800" lvl="3" indent="-457200">
              <a:spcAft>
                <a:spcPts val="600"/>
              </a:spcAft>
              <a:buAutoNum type="arabicPeriod"/>
            </a:pPr>
            <a:endParaRPr lang="en-US" sz="2200" dirty="0"/>
          </a:p>
          <a:p>
            <a:pPr lvl="3">
              <a:spcAft>
                <a:spcPts val="600"/>
              </a:spcAft>
            </a:pPr>
            <a:endParaRPr lang="en-US" sz="2200" dirty="0"/>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05B841F1-7A99-044B-88BE-CAC135AF5ADA}"/>
              </a:ext>
            </a:extLst>
          </p:cNvPr>
          <p:cNvSpPr>
            <a:spLocks noGrp="1"/>
          </p:cNvSpPr>
          <p:nvPr>
            <p:ph type="sldNum" sz="quarter" idx="12"/>
          </p:nvPr>
        </p:nvSpPr>
        <p:spPr/>
        <p:txBody>
          <a:bodyPr/>
          <a:lstStyle/>
          <a:p>
            <a:fld id="{2A88AE48-4289-F646-AE19-6B7EA5D05458}" type="slidenum">
              <a:rPr lang="en-US" smtClean="0"/>
              <a:t>23</a:t>
            </a:fld>
            <a:endParaRPr lang="en-US"/>
          </a:p>
        </p:txBody>
      </p:sp>
    </p:spTree>
    <p:extLst>
      <p:ext uri="{BB962C8B-B14F-4D97-AF65-F5344CB8AC3E}">
        <p14:creationId xmlns:p14="http://schemas.microsoft.com/office/powerpoint/2010/main" val="37896321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6">
                    <a:lumMod val="75000"/>
                  </a:schemeClr>
                </a:solidFill>
                <a:latin typeface="Calibri" panose="020F0502020204030204" pitchFamily="34" charset="0"/>
                <a:cs typeface="Calibri" panose="020F0502020204030204" pitchFamily="34" charset="0"/>
              </a:rPr>
              <a:t>Spin and advocacy</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469873"/>
          </a:xfrm>
        </p:spPr>
        <p:txBody>
          <a:bodyPr>
            <a:normAutofit/>
          </a:bodyPr>
          <a:lstStyle/>
          <a:p>
            <a:pPr marL="0" indent="0">
              <a:spcAft>
                <a:spcPts val="600"/>
              </a:spcAft>
              <a:buNone/>
            </a:pPr>
            <a:r>
              <a:rPr lang="en-US" sz="3200" b="1" dirty="0"/>
              <a:t>What is spin?</a:t>
            </a:r>
          </a:p>
          <a:p>
            <a:pPr>
              <a:spcAft>
                <a:spcPts val="600"/>
              </a:spcAft>
            </a:pPr>
            <a:r>
              <a:rPr lang="en-US" sz="3200" dirty="0"/>
              <a:t>But not all political advocacy is labeled spin.</a:t>
            </a:r>
          </a:p>
          <a:p>
            <a:pPr lvl="1">
              <a:spcAft>
                <a:spcPts val="600"/>
              </a:spcAft>
            </a:pPr>
            <a:r>
              <a:rPr lang="en-US" sz="2800" dirty="0"/>
              <a:t>Touting a policy’s successes while omitting one obscure criticism could technically qualify as spin, but does not seem like it.</a:t>
            </a:r>
          </a:p>
          <a:p>
            <a:pPr lvl="1">
              <a:spcAft>
                <a:spcPts val="600"/>
              </a:spcAft>
            </a:pPr>
            <a:r>
              <a:rPr lang="en-US" sz="2800" dirty="0"/>
              <a:t>Touting a policy’s one minor achievement while omitting the many verified failures would more likely qualify as spin.</a:t>
            </a:r>
          </a:p>
          <a:p>
            <a:pPr>
              <a:spcAft>
                <a:spcPts val="600"/>
              </a:spcAft>
            </a:pPr>
            <a:r>
              <a:rPr lang="en-US" sz="3200" dirty="0"/>
              <a:t>So what exactly is it that bothers us about spin?</a:t>
            </a:r>
          </a:p>
          <a:p>
            <a:pPr lvl="1">
              <a:spcAft>
                <a:spcPts val="600"/>
              </a:spcAft>
            </a:pPr>
            <a:r>
              <a:rPr lang="en-US" sz="2800" dirty="0"/>
              <a:t>It is not really that the </a:t>
            </a:r>
            <a:r>
              <a:rPr lang="en-US" sz="2800" i="1" dirty="0"/>
              <a:t>statements</a:t>
            </a:r>
            <a:r>
              <a:rPr lang="en-US" sz="2800" dirty="0"/>
              <a:t> are less accurate.</a:t>
            </a:r>
          </a:p>
          <a:p>
            <a:pPr lvl="1">
              <a:spcAft>
                <a:spcPts val="600"/>
              </a:spcAft>
            </a:pPr>
            <a:r>
              <a:rPr lang="en-US" sz="2800" dirty="0"/>
              <a:t>It is that we view the </a:t>
            </a:r>
            <a:r>
              <a:rPr lang="en-US" sz="2800" i="1" dirty="0"/>
              <a:t>speakers</a:t>
            </a:r>
            <a:r>
              <a:rPr lang="en-US" sz="2800" dirty="0"/>
              <a:t> as being disingenuous, manipulative, and self-interested.</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1895DE37-1AAD-0642-910F-014EEAE0782E}"/>
              </a:ext>
            </a:extLst>
          </p:cNvPr>
          <p:cNvSpPr>
            <a:spLocks noGrp="1"/>
          </p:cNvSpPr>
          <p:nvPr>
            <p:ph type="sldNum" sz="quarter" idx="12"/>
          </p:nvPr>
        </p:nvSpPr>
        <p:spPr/>
        <p:txBody>
          <a:bodyPr/>
          <a:lstStyle/>
          <a:p>
            <a:fld id="{2A88AE48-4289-F646-AE19-6B7EA5D05458}" type="slidenum">
              <a:rPr lang="en-US" smtClean="0"/>
              <a:t>24</a:t>
            </a:fld>
            <a:endParaRPr lang="en-US"/>
          </a:p>
        </p:txBody>
      </p:sp>
    </p:spTree>
    <p:extLst>
      <p:ext uri="{BB962C8B-B14F-4D97-AF65-F5344CB8AC3E}">
        <p14:creationId xmlns:p14="http://schemas.microsoft.com/office/powerpoint/2010/main" val="17519475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2">
                    <a:lumMod val="50000"/>
                  </a:schemeClr>
                </a:solidFill>
                <a:latin typeface="Calibri" panose="020F0502020204030204" pitchFamily="34" charset="0"/>
                <a:cs typeface="Calibri" panose="020F0502020204030204" pitchFamily="34" charset="0"/>
              </a:rPr>
              <a:t>Why do we view political speech as misleading?</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606398"/>
          </a:xfrm>
        </p:spPr>
        <p:txBody>
          <a:bodyPr>
            <a:normAutofit/>
          </a:bodyPr>
          <a:lstStyle/>
          <a:p>
            <a:pPr marL="0" indent="0">
              <a:spcBef>
                <a:spcPts val="500"/>
              </a:spcBef>
              <a:spcAft>
                <a:spcPts val="600"/>
              </a:spcAft>
              <a:buNone/>
            </a:pPr>
            <a:r>
              <a:rPr lang="en-US" sz="3200" b="1" dirty="0"/>
              <a:t>Social-political bias</a:t>
            </a:r>
          </a:p>
          <a:p>
            <a:pPr>
              <a:spcAft>
                <a:spcPts val="600"/>
              </a:spcAft>
            </a:pPr>
            <a:r>
              <a:rPr lang="en-US" sz="3200" dirty="0"/>
              <a:t>Politics is a unique epistemic environment.</a:t>
            </a:r>
          </a:p>
          <a:p>
            <a:pPr lvl="1">
              <a:spcAft>
                <a:spcPts val="600"/>
              </a:spcAft>
            </a:pPr>
            <a:r>
              <a:rPr lang="en-US" sz="3000" dirty="0"/>
              <a:t>Politics effects everyone – everyone has a stake in the process and the outcome.</a:t>
            </a:r>
          </a:p>
          <a:p>
            <a:pPr lvl="1">
              <a:spcAft>
                <a:spcPts val="600"/>
              </a:spcAft>
            </a:pPr>
            <a:r>
              <a:rPr lang="en-US" sz="3000" dirty="0"/>
              <a:t>People identify with political values, ideologies, and causes.</a:t>
            </a:r>
          </a:p>
          <a:p>
            <a:pPr lvl="1">
              <a:spcAft>
                <a:spcPts val="600"/>
              </a:spcAft>
            </a:pPr>
            <a:r>
              <a:rPr lang="en-US" sz="3000" dirty="0"/>
              <a:t>Party affiliation or association with political values or ideology becomes a reflection of personal identity.</a:t>
            </a:r>
          </a:p>
          <a:p>
            <a:pPr lvl="2">
              <a:spcAft>
                <a:spcPts val="600"/>
              </a:spcAft>
            </a:pPr>
            <a:r>
              <a:rPr lang="en-US" sz="2600" dirty="0"/>
              <a:t>Recent study found that people tend to remain a member of the political party they joined when they first registered to vote. This is consistent with people forming, and the continuing to conform to, a specific social-political identity. (</a:t>
            </a:r>
            <a:r>
              <a:rPr lang="en-US" sz="2600" dirty="0" err="1"/>
              <a:t>Fisman</a:t>
            </a:r>
            <a:r>
              <a:rPr lang="en-US" sz="2600" dirty="0"/>
              <a:t> and Newell 2010)</a:t>
            </a:r>
          </a:p>
          <a:p>
            <a:pPr lvl="1">
              <a:spcAft>
                <a:spcPts val="600"/>
              </a:spcAft>
            </a:pPr>
            <a:endParaRPr lang="en-US" dirty="0"/>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814E5A6B-A3C1-F641-99B4-94A196944C41}"/>
              </a:ext>
            </a:extLst>
          </p:cNvPr>
          <p:cNvSpPr>
            <a:spLocks noGrp="1"/>
          </p:cNvSpPr>
          <p:nvPr>
            <p:ph type="sldNum" sz="quarter" idx="12"/>
          </p:nvPr>
        </p:nvSpPr>
        <p:spPr/>
        <p:txBody>
          <a:bodyPr/>
          <a:lstStyle/>
          <a:p>
            <a:fld id="{2A88AE48-4289-F646-AE19-6B7EA5D05458}" type="slidenum">
              <a:rPr lang="en-US" smtClean="0"/>
              <a:t>25</a:t>
            </a:fld>
            <a:endParaRPr lang="en-US" dirty="0"/>
          </a:p>
        </p:txBody>
      </p:sp>
    </p:spTree>
    <p:extLst>
      <p:ext uri="{BB962C8B-B14F-4D97-AF65-F5344CB8AC3E}">
        <p14:creationId xmlns:p14="http://schemas.microsoft.com/office/powerpoint/2010/main" val="3291645000"/>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2">
                    <a:lumMod val="50000"/>
                  </a:schemeClr>
                </a:solidFill>
                <a:latin typeface="Calibri" panose="020F0502020204030204" pitchFamily="34" charset="0"/>
                <a:cs typeface="Calibri" panose="020F0502020204030204" pitchFamily="34" charset="0"/>
              </a:rPr>
              <a:t>Why do we view political speech as misleading?</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606398"/>
          </a:xfrm>
        </p:spPr>
        <p:txBody>
          <a:bodyPr>
            <a:normAutofit/>
          </a:bodyPr>
          <a:lstStyle/>
          <a:p>
            <a:pPr marL="0" indent="0">
              <a:spcBef>
                <a:spcPts val="500"/>
              </a:spcBef>
              <a:spcAft>
                <a:spcPts val="600"/>
              </a:spcAft>
              <a:buNone/>
            </a:pPr>
            <a:r>
              <a:rPr lang="en-US" sz="3200" b="1" dirty="0"/>
              <a:t>Social-political bias</a:t>
            </a:r>
          </a:p>
          <a:p>
            <a:pPr>
              <a:spcAft>
                <a:spcPts val="600"/>
              </a:spcAft>
            </a:pPr>
            <a:r>
              <a:rPr lang="en-US" sz="3200" dirty="0"/>
              <a:t>Politics is a unique epistemic environment.</a:t>
            </a:r>
          </a:p>
          <a:p>
            <a:pPr lvl="1">
              <a:spcAft>
                <a:spcPts val="600"/>
              </a:spcAft>
            </a:pPr>
            <a:r>
              <a:rPr lang="en-US" sz="3000" dirty="0"/>
              <a:t>This guides the way people evaluate political speech.</a:t>
            </a:r>
          </a:p>
          <a:p>
            <a:pPr lvl="2">
              <a:spcAft>
                <a:spcPts val="600"/>
              </a:spcAft>
            </a:pPr>
            <a:r>
              <a:rPr lang="en-US" sz="2800" dirty="0"/>
              <a:t>People are predisposed to oppose things they perceive as a threat to their personal identity.</a:t>
            </a:r>
          </a:p>
          <a:p>
            <a:pPr lvl="2">
              <a:spcAft>
                <a:spcPts val="600"/>
              </a:spcAft>
            </a:pPr>
            <a:r>
              <a:rPr lang="en-US" sz="2800" dirty="0"/>
              <a:t>This is not the case (at least not to the same extent) with other types of advocacy.</a:t>
            </a:r>
            <a:endParaRPr lang="en-US" sz="3200" dirty="0"/>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814E5A6B-A3C1-F641-99B4-94A196944C41}"/>
              </a:ext>
            </a:extLst>
          </p:cNvPr>
          <p:cNvSpPr>
            <a:spLocks noGrp="1"/>
          </p:cNvSpPr>
          <p:nvPr>
            <p:ph type="sldNum" sz="quarter" idx="12"/>
          </p:nvPr>
        </p:nvSpPr>
        <p:spPr/>
        <p:txBody>
          <a:bodyPr/>
          <a:lstStyle/>
          <a:p>
            <a:fld id="{2A88AE48-4289-F646-AE19-6B7EA5D05458}" type="slidenum">
              <a:rPr lang="en-US" smtClean="0"/>
              <a:t>26</a:t>
            </a:fld>
            <a:endParaRPr lang="en-US"/>
          </a:p>
        </p:txBody>
      </p:sp>
    </p:spTree>
    <p:extLst>
      <p:ext uri="{BB962C8B-B14F-4D97-AF65-F5344CB8AC3E}">
        <p14:creationId xmlns:p14="http://schemas.microsoft.com/office/powerpoint/2010/main" val="1273231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2">
                    <a:lumMod val="50000"/>
                  </a:schemeClr>
                </a:solidFill>
                <a:latin typeface="Calibri" panose="020F0502020204030204" pitchFamily="34" charset="0"/>
                <a:cs typeface="Calibri" panose="020F0502020204030204" pitchFamily="34" charset="0"/>
              </a:rPr>
              <a:t>Why do we view political speech as misleading?</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606398"/>
          </a:xfrm>
        </p:spPr>
        <p:txBody>
          <a:bodyPr>
            <a:normAutofit/>
          </a:bodyPr>
          <a:lstStyle/>
          <a:p>
            <a:pPr marL="0" indent="0">
              <a:spcBef>
                <a:spcPts val="500"/>
              </a:spcBef>
              <a:spcAft>
                <a:spcPts val="600"/>
              </a:spcAft>
              <a:buNone/>
            </a:pPr>
            <a:r>
              <a:rPr lang="en-US" sz="3200" b="1" dirty="0"/>
              <a:t>Social-political bias</a:t>
            </a:r>
          </a:p>
          <a:p>
            <a:pPr>
              <a:spcAft>
                <a:spcPts val="600"/>
              </a:spcAft>
            </a:pPr>
            <a:r>
              <a:rPr lang="en-US" sz="3200" dirty="0"/>
              <a:t>Why would this affect the way we evaluate political speech? </a:t>
            </a:r>
          </a:p>
          <a:p>
            <a:pPr>
              <a:spcAft>
                <a:spcPts val="600"/>
              </a:spcAft>
            </a:pPr>
            <a:r>
              <a:rPr lang="en-US" sz="3200" dirty="0"/>
              <a:t>This is where concepts of political advocacy and spin come into the picture.</a:t>
            </a:r>
          </a:p>
          <a:p>
            <a:pPr lvl="1">
              <a:spcAft>
                <a:spcPts val="600"/>
              </a:spcAft>
            </a:pPr>
            <a:r>
              <a:rPr lang="en-US" sz="3000" dirty="0"/>
              <a:t>We find it especially difficult to put ourselves in the position of someone with sincerely-held beliefs that our contrary to ours.</a:t>
            </a:r>
          </a:p>
          <a:p>
            <a:pPr lvl="1">
              <a:spcAft>
                <a:spcPts val="600"/>
              </a:spcAft>
            </a:pPr>
            <a:r>
              <a:rPr lang="en-US" sz="3000" dirty="0"/>
              <a:t>We may be predisposed to doubt that anyone could hold those opposing views sincerely.</a:t>
            </a:r>
          </a:p>
          <a:p>
            <a:pPr lvl="1">
              <a:spcAft>
                <a:spcPts val="600"/>
              </a:spcAft>
            </a:pPr>
            <a:endParaRPr lang="en-US" dirty="0"/>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DA20186F-F8CD-E44E-BF45-5F81735F8E95}"/>
              </a:ext>
            </a:extLst>
          </p:cNvPr>
          <p:cNvSpPr>
            <a:spLocks noGrp="1"/>
          </p:cNvSpPr>
          <p:nvPr>
            <p:ph type="sldNum" sz="quarter" idx="12"/>
          </p:nvPr>
        </p:nvSpPr>
        <p:spPr/>
        <p:txBody>
          <a:bodyPr/>
          <a:lstStyle/>
          <a:p>
            <a:fld id="{2A88AE48-4289-F646-AE19-6B7EA5D05458}" type="slidenum">
              <a:rPr lang="en-US" smtClean="0"/>
              <a:t>27</a:t>
            </a:fld>
            <a:endParaRPr lang="en-US"/>
          </a:p>
        </p:txBody>
      </p:sp>
    </p:spTree>
    <p:extLst>
      <p:ext uri="{BB962C8B-B14F-4D97-AF65-F5344CB8AC3E}">
        <p14:creationId xmlns:p14="http://schemas.microsoft.com/office/powerpoint/2010/main" val="2202955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2">
                    <a:lumMod val="50000"/>
                  </a:schemeClr>
                </a:solidFill>
                <a:latin typeface="Calibri" panose="020F0502020204030204" pitchFamily="34" charset="0"/>
                <a:cs typeface="Calibri" panose="020F0502020204030204" pitchFamily="34" charset="0"/>
              </a:rPr>
              <a:t>Why do we view political speech as misleading?</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606398"/>
          </a:xfrm>
        </p:spPr>
        <p:txBody>
          <a:bodyPr>
            <a:normAutofit/>
          </a:bodyPr>
          <a:lstStyle/>
          <a:p>
            <a:pPr marL="0" indent="0">
              <a:spcBef>
                <a:spcPts val="500"/>
              </a:spcBef>
              <a:spcAft>
                <a:spcPts val="600"/>
              </a:spcAft>
              <a:buNone/>
            </a:pPr>
            <a:r>
              <a:rPr lang="en-US" sz="3200" b="1" dirty="0"/>
              <a:t>Social-political bias</a:t>
            </a:r>
          </a:p>
          <a:p>
            <a:pPr>
              <a:spcAft>
                <a:spcPts val="600"/>
              </a:spcAft>
            </a:pPr>
            <a:r>
              <a:rPr lang="en-US" sz="3200" dirty="0"/>
              <a:t>Why would this affect the way we evaluate political speech? </a:t>
            </a:r>
          </a:p>
          <a:p>
            <a:pPr>
              <a:spcAft>
                <a:spcPts val="600"/>
              </a:spcAft>
            </a:pPr>
            <a:r>
              <a:rPr lang="en-US" sz="3200" dirty="0"/>
              <a:t>This is where concepts of political advocacy and spin come into the picture</a:t>
            </a:r>
          </a:p>
          <a:p>
            <a:pPr lvl="1">
              <a:spcAft>
                <a:spcPts val="600"/>
              </a:spcAft>
            </a:pPr>
            <a:r>
              <a:rPr lang="en-US" sz="3000" dirty="0"/>
              <a:t>Thought process may be: “That person can’t possibly believe what they’re saying.” (Think of flat Earthers.)</a:t>
            </a:r>
          </a:p>
          <a:p>
            <a:pPr lvl="1">
              <a:spcAft>
                <a:spcPts val="600"/>
              </a:spcAft>
            </a:pPr>
            <a:r>
              <a:rPr lang="en-US" sz="3000" dirty="0"/>
              <a:t>This is driven by our personal identity as much as our own critical evaluation.</a:t>
            </a:r>
          </a:p>
          <a:p>
            <a:pPr lvl="1">
              <a:spcAft>
                <a:spcPts val="600"/>
              </a:spcAft>
            </a:pPr>
            <a:endParaRPr lang="en-US" dirty="0"/>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DA20186F-F8CD-E44E-BF45-5F81735F8E95}"/>
              </a:ext>
            </a:extLst>
          </p:cNvPr>
          <p:cNvSpPr>
            <a:spLocks noGrp="1"/>
          </p:cNvSpPr>
          <p:nvPr>
            <p:ph type="sldNum" sz="quarter" idx="12"/>
          </p:nvPr>
        </p:nvSpPr>
        <p:spPr/>
        <p:txBody>
          <a:bodyPr/>
          <a:lstStyle/>
          <a:p>
            <a:fld id="{2A88AE48-4289-F646-AE19-6B7EA5D05458}" type="slidenum">
              <a:rPr lang="en-US" smtClean="0"/>
              <a:t>28</a:t>
            </a:fld>
            <a:endParaRPr lang="en-US"/>
          </a:p>
        </p:txBody>
      </p:sp>
    </p:spTree>
    <p:extLst>
      <p:ext uri="{BB962C8B-B14F-4D97-AF65-F5344CB8AC3E}">
        <p14:creationId xmlns:p14="http://schemas.microsoft.com/office/powerpoint/2010/main" val="7286078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2">
                    <a:lumMod val="50000"/>
                  </a:schemeClr>
                </a:solidFill>
                <a:latin typeface="Calibri" panose="020F0502020204030204" pitchFamily="34" charset="0"/>
                <a:cs typeface="Calibri" panose="020F0502020204030204" pitchFamily="34" charset="0"/>
              </a:rPr>
              <a:t>Why do we view political speech as misleading?</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606398"/>
          </a:xfrm>
        </p:spPr>
        <p:txBody>
          <a:bodyPr>
            <a:normAutofit/>
          </a:bodyPr>
          <a:lstStyle/>
          <a:p>
            <a:pPr marL="0" indent="0">
              <a:spcBef>
                <a:spcPts val="500"/>
              </a:spcBef>
              <a:spcAft>
                <a:spcPts val="600"/>
              </a:spcAft>
              <a:buNone/>
            </a:pPr>
            <a:r>
              <a:rPr lang="en-US" sz="3200" b="1" dirty="0"/>
              <a:t>Social-political bias</a:t>
            </a:r>
          </a:p>
          <a:p>
            <a:pPr>
              <a:spcAft>
                <a:spcPts val="600"/>
              </a:spcAft>
            </a:pPr>
            <a:r>
              <a:rPr lang="en-US" sz="3200" dirty="0"/>
              <a:t>This may make us prone to see a gap between a speaker’s statement and their sincere beliefs (we assume their beliefs are not sincere).</a:t>
            </a:r>
          </a:p>
          <a:p>
            <a:pPr lvl="1">
              <a:spcAft>
                <a:spcPts val="600"/>
              </a:spcAft>
            </a:pPr>
            <a:r>
              <a:rPr lang="en-US" sz="3000" i="1" dirty="0">
                <a:solidFill>
                  <a:schemeClr val="accent2">
                    <a:lumMod val="50000"/>
                  </a:schemeClr>
                </a:solidFill>
              </a:rPr>
              <a:t>It is not that we see a gap between what a politician says and what they sincerely believe – </a:t>
            </a:r>
          </a:p>
          <a:p>
            <a:pPr lvl="1">
              <a:spcAft>
                <a:spcPts val="600"/>
              </a:spcAft>
            </a:pPr>
            <a:r>
              <a:rPr lang="en-US" sz="3000" i="1" dirty="0">
                <a:solidFill>
                  <a:schemeClr val="accent2">
                    <a:lumMod val="50000"/>
                  </a:schemeClr>
                </a:solidFill>
              </a:rPr>
              <a:t>It is that we see a gap between what a politician says and what </a:t>
            </a:r>
            <a:r>
              <a:rPr lang="en-US" sz="3000" b="1" i="1" dirty="0">
                <a:solidFill>
                  <a:schemeClr val="accent2">
                    <a:lumMod val="50000"/>
                  </a:schemeClr>
                </a:solidFill>
              </a:rPr>
              <a:t>we</a:t>
            </a:r>
            <a:r>
              <a:rPr lang="en-US" sz="3000" i="1" dirty="0">
                <a:solidFill>
                  <a:schemeClr val="accent2">
                    <a:lumMod val="50000"/>
                  </a:schemeClr>
                </a:solidFill>
              </a:rPr>
              <a:t> sincerely believe.</a:t>
            </a:r>
          </a:p>
          <a:p>
            <a:pPr>
              <a:spcAft>
                <a:spcPts val="600"/>
              </a:spcAft>
            </a:pPr>
            <a:r>
              <a:rPr lang="en-US" sz="3200" dirty="0"/>
              <a:t>We may see a sincerity gap where one may not exist.</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9F547198-511D-7D4F-BAA3-3A6CF8FD2395}"/>
              </a:ext>
            </a:extLst>
          </p:cNvPr>
          <p:cNvSpPr>
            <a:spLocks noGrp="1"/>
          </p:cNvSpPr>
          <p:nvPr>
            <p:ph type="sldNum" sz="quarter" idx="12"/>
          </p:nvPr>
        </p:nvSpPr>
        <p:spPr/>
        <p:txBody>
          <a:bodyPr/>
          <a:lstStyle/>
          <a:p>
            <a:fld id="{2A88AE48-4289-F646-AE19-6B7EA5D05458}" type="slidenum">
              <a:rPr lang="en-US" smtClean="0"/>
              <a:t>29</a:t>
            </a:fld>
            <a:endParaRPr lang="en-US"/>
          </a:p>
        </p:txBody>
      </p:sp>
    </p:spTree>
    <p:extLst>
      <p:ext uri="{BB962C8B-B14F-4D97-AF65-F5344CB8AC3E}">
        <p14:creationId xmlns:p14="http://schemas.microsoft.com/office/powerpoint/2010/main" val="684912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bg2">
                    <a:lumMod val="50000"/>
                  </a:schemeClr>
                </a:solidFill>
                <a:latin typeface="Calibri" panose="020F0502020204030204" pitchFamily="34" charset="0"/>
                <a:cs typeface="Calibri" panose="020F0502020204030204" pitchFamily="34" charset="0"/>
              </a:rPr>
              <a:t>Why are we here?</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36101"/>
            <a:ext cx="10515600" cy="5120249"/>
          </a:xfrm>
        </p:spPr>
        <p:txBody>
          <a:bodyPr>
            <a:normAutofit/>
          </a:bodyPr>
          <a:lstStyle/>
          <a:p>
            <a:pPr marL="0" indent="0">
              <a:spcAft>
                <a:spcPts val="600"/>
              </a:spcAft>
              <a:buNone/>
            </a:pPr>
            <a:r>
              <a:rPr lang="en-US" sz="3200" dirty="0"/>
              <a:t>Americans view politicians as untrustworthy and political speech as deceptive. </a:t>
            </a:r>
          </a:p>
          <a:p>
            <a:pPr>
              <a:spcAft>
                <a:spcPts val="600"/>
              </a:spcAft>
            </a:pPr>
            <a:r>
              <a:rPr lang="en-US" sz="3200" dirty="0"/>
              <a:t>Trust in politicians is at a new low.</a:t>
            </a:r>
          </a:p>
          <a:p>
            <a:pPr>
              <a:spcAft>
                <a:spcPts val="600"/>
              </a:spcAft>
            </a:pPr>
            <a:r>
              <a:rPr lang="en-US" sz="3200" dirty="0"/>
              <a:t>People are especially skeptical about political promises.</a:t>
            </a:r>
          </a:p>
          <a:p>
            <a:pPr>
              <a:spcAft>
                <a:spcPts val="600"/>
              </a:spcAft>
            </a:pPr>
            <a:r>
              <a:rPr lang="en-US" sz="3200" dirty="0"/>
              <a:t>This is despite research that suggests politicians do consistently make a good faith effort to keep their promises.</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B94AEAD3-2AD9-B443-853B-46B22FC72E8F}"/>
              </a:ext>
            </a:extLst>
          </p:cNvPr>
          <p:cNvSpPr>
            <a:spLocks noGrp="1"/>
          </p:cNvSpPr>
          <p:nvPr>
            <p:ph type="sldNum" sz="quarter" idx="12"/>
          </p:nvPr>
        </p:nvSpPr>
        <p:spPr/>
        <p:txBody>
          <a:bodyPr/>
          <a:lstStyle/>
          <a:p>
            <a:fld id="{2A88AE48-4289-F646-AE19-6B7EA5D05458}" type="slidenum">
              <a:rPr lang="en-US" smtClean="0"/>
              <a:t>3</a:t>
            </a:fld>
            <a:endParaRPr lang="en-US"/>
          </a:p>
        </p:txBody>
      </p:sp>
    </p:spTree>
    <p:extLst>
      <p:ext uri="{BB962C8B-B14F-4D97-AF65-F5344CB8AC3E}">
        <p14:creationId xmlns:p14="http://schemas.microsoft.com/office/powerpoint/2010/main" val="3451036662"/>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
                                        <p:tgtEl>
                                          <p:spTgt spid="6">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dissolve">
                                      <p:cBhvr>
                                        <p:cTn id="10" dur="10"/>
                                        <p:tgtEl>
                                          <p:spTgt spid="6">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dissolve">
                                      <p:cBhvr>
                                        <p:cTn id="13" dur="10"/>
                                        <p:tgtEl>
                                          <p:spTgt spid="6">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dissolve">
                                      <p:cBhvr>
                                        <p:cTn id="16" dur="1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2">
                    <a:lumMod val="50000"/>
                  </a:schemeClr>
                </a:solidFill>
                <a:latin typeface="Calibri" panose="020F0502020204030204" pitchFamily="34" charset="0"/>
                <a:cs typeface="Calibri" panose="020F0502020204030204" pitchFamily="34" charset="0"/>
              </a:rPr>
              <a:t>Why do we view political speech as misleading?</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469873"/>
          </a:xfrm>
        </p:spPr>
        <p:txBody>
          <a:bodyPr>
            <a:normAutofit/>
          </a:bodyPr>
          <a:lstStyle/>
          <a:p>
            <a:pPr marL="0" indent="0">
              <a:spcBef>
                <a:spcPts val="500"/>
              </a:spcBef>
              <a:spcAft>
                <a:spcPts val="600"/>
              </a:spcAft>
              <a:buNone/>
            </a:pPr>
            <a:r>
              <a:rPr lang="en-US" sz="3200" b="1" dirty="0"/>
              <a:t>Social-political bias</a:t>
            </a:r>
          </a:p>
          <a:p>
            <a:pPr>
              <a:spcAft>
                <a:spcPts val="600"/>
              </a:spcAft>
            </a:pPr>
            <a:r>
              <a:rPr lang="en-US" sz="3200" dirty="0"/>
              <a:t>Also, people tend to see this sincerity gap much more among politicians who are on the opposite end of the political spectrum from themselves (and who make statements that threaten their personal identity).</a:t>
            </a:r>
          </a:p>
          <a:p>
            <a:pPr>
              <a:spcAft>
                <a:spcPts val="600"/>
              </a:spcAft>
            </a:pPr>
            <a:r>
              <a:rPr lang="en-US" sz="3200" dirty="0"/>
              <a:t>This suggests why we may be more likely to see spin in political speech than in other forms of speech or advocacy.</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852B7139-144C-0441-B4FC-730C97728749}"/>
              </a:ext>
            </a:extLst>
          </p:cNvPr>
          <p:cNvSpPr>
            <a:spLocks noGrp="1"/>
          </p:cNvSpPr>
          <p:nvPr>
            <p:ph type="sldNum" sz="quarter" idx="12"/>
          </p:nvPr>
        </p:nvSpPr>
        <p:spPr/>
        <p:txBody>
          <a:bodyPr/>
          <a:lstStyle/>
          <a:p>
            <a:fld id="{2A88AE48-4289-F646-AE19-6B7EA5D05458}" type="slidenum">
              <a:rPr lang="en-US" smtClean="0"/>
              <a:t>30</a:t>
            </a:fld>
            <a:endParaRPr lang="en-US"/>
          </a:p>
        </p:txBody>
      </p:sp>
    </p:spTree>
    <p:extLst>
      <p:ext uri="{BB962C8B-B14F-4D97-AF65-F5344CB8AC3E}">
        <p14:creationId xmlns:p14="http://schemas.microsoft.com/office/powerpoint/2010/main" val="21330431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2">
                    <a:lumMod val="50000"/>
                  </a:schemeClr>
                </a:solidFill>
                <a:latin typeface="Calibri" panose="020F0502020204030204" pitchFamily="34" charset="0"/>
                <a:cs typeface="Calibri" panose="020F0502020204030204" pitchFamily="34" charset="0"/>
              </a:rPr>
              <a:t>Why do we view political speech as misleading?</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606398"/>
          </a:xfrm>
        </p:spPr>
        <p:txBody>
          <a:bodyPr>
            <a:normAutofit lnSpcReduction="10000"/>
          </a:bodyPr>
          <a:lstStyle/>
          <a:p>
            <a:pPr marL="0" indent="0">
              <a:spcBef>
                <a:spcPts val="500"/>
              </a:spcBef>
              <a:spcAft>
                <a:spcPts val="600"/>
              </a:spcAft>
              <a:buNone/>
            </a:pPr>
            <a:r>
              <a:rPr lang="en-US" sz="3200" b="1" dirty="0"/>
              <a:t>Social-political bias</a:t>
            </a:r>
          </a:p>
          <a:p>
            <a:pPr>
              <a:spcAft>
                <a:spcPts val="600"/>
              </a:spcAft>
            </a:pPr>
            <a:r>
              <a:rPr lang="en-US" sz="3200" dirty="0"/>
              <a:t>But this also means that people are more likely to support political speech that aligns with their values (and be less likely to see it as spin) – so doesn’t this even out?</a:t>
            </a:r>
          </a:p>
          <a:p>
            <a:pPr>
              <a:spcAft>
                <a:spcPts val="600"/>
              </a:spcAft>
            </a:pPr>
            <a:r>
              <a:rPr lang="en-US" sz="3200" dirty="0"/>
              <a:t>No one is immune: every politician who makes political statements will face some group of people who are predisposed to think they are spinning.</a:t>
            </a:r>
          </a:p>
          <a:p>
            <a:pPr lvl="1">
              <a:spcAft>
                <a:spcPts val="600"/>
              </a:spcAft>
            </a:pPr>
            <a:r>
              <a:rPr lang="en-US" sz="2900" dirty="0"/>
              <a:t>Example: A politician who touts only positive achievements of a policy without mentioning one obscure criticism. (Supporters of the policy will not see it as spin, but those who oppose the policy will find the obscure criticism much more relevant and be more likely to see it as spin.)</a:t>
            </a:r>
          </a:p>
          <a:p>
            <a:pPr>
              <a:spcAft>
                <a:spcPts val="600"/>
              </a:spcAft>
            </a:pPr>
            <a:endParaRPr lang="en-US" sz="3200" dirty="0"/>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852B7139-144C-0441-B4FC-730C97728749}"/>
              </a:ext>
            </a:extLst>
          </p:cNvPr>
          <p:cNvSpPr>
            <a:spLocks noGrp="1"/>
          </p:cNvSpPr>
          <p:nvPr>
            <p:ph type="sldNum" sz="quarter" idx="12"/>
          </p:nvPr>
        </p:nvSpPr>
        <p:spPr/>
        <p:txBody>
          <a:bodyPr/>
          <a:lstStyle/>
          <a:p>
            <a:fld id="{2A88AE48-4289-F646-AE19-6B7EA5D05458}" type="slidenum">
              <a:rPr lang="en-US" smtClean="0"/>
              <a:t>31</a:t>
            </a:fld>
            <a:endParaRPr lang="en-US"/>
          </a:p>
        </p:txBody>
      </p:sp>
    </p:spTree>
    <p:extLst>
      <p:ext uri="{BB962C8B-B14F-4D97-AF65-F5344CB8AC3E}">
        <p14:creationId xmlns:p14="http://schemas.microsoft.com/office/powerpoint/2010/main" val="327287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2">
                    <a:lumMod val="50000"/>
                  </a:schemeClr>
                </a:solidFill>
                <a:latin typeface="Calibri" panose="020F0502020204030204" pitchFamily="34" charset="0"/>
                <a:cs typeface="Calibri" panose="020F0502020204030204" pitchFamily="34" charset="0"/>
              </a:rPr>
              <a:t>Why do we view political speech as misleading?</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469873"/>
          </a:xfrm>
        </p:spPr>
        <p:txBody>
          <a:bodyPr>
            <a:normAutofit/>
          </a:bodyPr>
          <a:lstStyle/>
          <a:p>
            <a:pPr marL="0" indent="0">
              <a:spcBef>
                <a:spcPts val="500"/>
              </a:spcBef>
              <a:spcAft>
                <a:spcPts val="600"/>
              </a:spcAft>
              <a:buNone/>
            </a:pPr>
            <a:r>
              <a:rPr lang="en-US" sz="3200" b="1" dirty="0"/>
              <a:t>Social-political bias</a:t>
            </a:r>
          </a:p>
          <a:p>
            <a:pPr>
              <a:spcAft>
                <a:spcPts val="600"/>
              </a:spcAft>
            </a:pPr>
            <a:r>
              <a:rPr lang="en-US" sz="3200" dirty="0"/>
              <a:t>As a result, virtually every politician will be faced with the charge of spinning. </a:t>
            </a:r>
          </a:p>
          <a:p>
            <a:pPr>
              <a:spcAft>
                <a:spcPts val="600"/>
              </a:spcAft>
            </a:pPr>
            <a:r>
              <a:rPr lang="en-US" sz="3200" dirty="0"/>
              <a:t>Because all politicians will suffer this charge of spinning, it will contribute to the general attitude that all politicians spin.</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852B7139-144C-0441-B4FC-730C97728749}"/>
              </a:ext>
            </a:extLst>
          </p:cNvPr>
          <p:cNvSpPr>
            <a:spLocks noGrp="1"/>
          </p:cNvSpPr>
          <p:nvPr>
            <p:ph type="sldNum" sz="quarter" idx="12"/>
          </p:nvPr>
        </p:nvSpPr>
        <p:spPr/>
        <p:txBody>
          <a:bodyPr/>
          <a:lstStyle/>
          <a:p>
            <a:fld id="{2A88AE48-4289-F646-AE19-6B7EA5D05458}" type="slidenum">
              <a:rPr lang="en-US" smtClean="0"/>
              <a:t>32</a:t>
            </a:fld>
            <a:endParaRPr lang="en-US"/>
          </a:p>
        </p:txBody>
      </p:sp>
    </p:spTree>
    <p:extLst>
      <p:ext uri="{BB962C8B-B14F-4D97-AF65-F5344CB8AC3E}">
        <p14:creationId xmlns:p14="http://schemas.microsoft.com/office/powerpoint/2010/main" val="18537522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2">
                    <a:lumMod val="50000"/>
                  </a:schemeClr>
                </a:solidFill>
                <a:latin typeface="Calibri" panose="020F0502020204030204" pitchFamily="34" charset="0"/>
                <a:cs typeface="Calibri" panose="020F0502020204030204" pitchFamily="34" charset="0"/>
              </a:rPr>
              <a:t>Why do we view political speech as misleading?</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469873"/>
          </a:xfrm>
        </p:spPr>
        <p:txBody>
          <a:bodyPr>
            <a:normAutofit/>
          </a:bodyPr>
          <a:lstStyle/>
          <a:p>
            <a:pPr marL="0" indent="0">
              <a:spcBef>
                <a:spcPts val="500"/>
              </a:spcBef>
              <a:spcAft>
                <a:spcPts val="600"/>
              </a:spcAft>
              <a:buNone/>
            </a:pPr>
            <a:r>
              <a:rPr lang="en-US" sz="3200" b="1" dirty="0"/>
              <a:t>Politicians’ unique role</a:t>
            </a:r>
          </a:p>
          <a:p>
            <a:pPr>
              <a:spcAft>
                <a:spcPts val="600"/>
              </a:spcAft>
            </a:pPr>
            <a:r>
              <a:rPr lang="en-US" sz="3200" dirty="0"/>
              <a:t>Another reason people view political speech more critically is a failure to recognize politicians’ role as advocates.</a:t>
            </a:r>
          </a:p>
          <a:p>
            <a:pPr lvl="1">
              <a:spcAft>
                <a:spcPts val="600"/>
              </a:spcAft>
            </a:pPr>
            <a:r>
              <a:rPr lang="en-US" sz="3000" dirty="0"/>
              <a:t>With politicians, distinction between the advocate and the advocacy becomes blurred (unlike other kinds of advocates).</a:t>
            </a:r>
          </a:p>
          <a:p>
            <a:pPr lvl="2">
              <a:spcAft>
                <a:spcPts val="600"/>
              </a:spcAft>
            </a:pPr>
            <a:r>
              <a:rPr lang="en-US" sz="2800" dirty="0"/>
              <a:t>Rather than treating politicians like lawyers who take a side and advocate for someone else’s interests in a competitive system, we hold them to standards that apply to impartial judges.</a:t>
            </a:r>
          </a:p>
          <a:p>
            <a:pPr lvl="2">
              <a:spcAft>
                <a:spcPts val="600"/>
              </a:spcAft>
            </a:pPr>
            <a:r>
              <a:rPr lang="en-US" sz="2800" dirty="0"/>
              <a:t>“Oh, they’re just doing their job,” is something more likely to be said in response to a lawyer or marketing executive than to a politician. </a:t>
            </a:r>
          </a:p>
          <a:p>
            <a:pPr lvl="2">
              <a:spcAft>
                <a:spcPts val="600"/>
              </a:spcAft>
            </a:pPr>
            <a:endParaRPr lang="en-US" sz="2800" dirty="0"/>
          </a:p>
          <a:p>
            <a:pPr lvl="1">
              <a:spcAft>
                <a:spcPts val="600"/>
              </a:spcAft>
            </a:pPr>
            <a:endParaRPr lang="en-US" sz="2800" dirty="0"/>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06BC34DD-F595-8E4E-8024-C6E59285F454}"/>
              </a:ext>
            </a:extLst>
          </p:cNvPr>
          <p:cNvSpPr>
            <a:spLocks noGrp="1"/>
          </p:cNvSpPr>
          <p:nvPr>
            <p:ph type="sldNum" sz="quarter" idx="12"/>
          </p:nvPr>
        </p:nvSpPr>
        <p:spPr/>
        <p:txBody>
          <a:bodyPr/>
          <a:lstStyle/>
          <a:p>
            <a:fld id="{2A88AE48-4289-F646-AE19-6B7EA5D05458}" type="slidenum">
              <a:rPr lang="en-US" smtClean="0"/>
              <a:t>33</a:t>
            </a:fld>
            <a:endParaRPr lang="en-US"/>
          </a:p>
        </p:txBody>
      </p:sp>
    </p:spTree>
    <p:extLst>
      <p:ext uri="{BB962C8B-B14F-4D97-AF65-F5344CB8AC3E}">
        <p14:creationId xmlns:p14="http://schemas.microsoft.com/office/powerpoint/2010/main" val="3771146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pPr lvl="1">
              <a:spcAft>
                <a:spcPts val="600"/>
              </a:spcAft>
            </a:pPr>
            <a:r>
              <a:rPr lang="en-US" sz="4000" b="1" dirty="0">
                <a:solidFill>
                  <a:srgbClr val="7030A0"/>
                </a:solidFill>
                <a:latin typeface="Calibri" panose="020F0502020204030204" pitchFamily="34" charset="0"/>
                <a:cs typeface="Calibri" panose="020F0502020204030204" pitchFamily="34" charset="0"/>
              </a:rPr>
              <a:t>Potential objections</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469873"/>
          </a:xfrm>
        </p:spPr>
        <p:txBody>
          <a:bodyPr>
            <a:normAutofit/>
          </a:bodyPr>
          <a:lstStyle/>
          <a:p>
            <a:pPr marL="0" indent="0">
              <a:spcBef>
                <a:spcPts val="500"/>
              </a:spcBef>
              <a:spcAft>
                <a:spcPts val="600"/>
              </a:spcAft>
              <a:buNone/>
            </a:pPr>
            <a:r>
              <a:rPr lang="en-US" sz="3200" b="1" dirty="0"/>
              <a:t>This excuses politicians by shifting the burden of determining whether a statement is misleading to the audience.</a:t>
            </a:r>
            <a:endParaRPr lang="en-US" sz="2800" b="1" dirty="0"/>
          </a:p>
          <a:p>
            <a:pPr>
              <a:spcAft>
                <a:spcPts val="600"/>
              </a:spcAft>
            </a:pPr>
            <a:r>
              <a:rPr lang="en-US" sz="3200" dirty="0"/>
              <a:t>Checking ones biases does require more effort by audience.</a:t>
            </a:r>
          </a:p>
          <a:p>
            <a:pPr>
              <a:spcAft>
                <a:spcPts val="600"/>
              </a:spcAft>
            </a:pPr>
            <a:r>
              <a:rPr lang="en-US" sz="3200" dirty="0"/>
              <a:t>But if unconscious bias works this way, we inappropriately characterize too many political statements as spin.</a:t>
            </a:r>
          </a:p>
          <a:p>
            <a:pPr lvl="1">
              <a:spcAft>
                <a:spcPts val="600"/>
              </a:spcAft>
            </a:pPr>
            <a:r>
              <a:rPr lang="en-US" sz="3000" dirty="0"/>
              <a:t>If part of the problem lies with us, this may be where part of the solution lies as well.</a:t>
            </a:r>
          </a:p>
          <a:p>
            <a:pPr lvl="1">
              <a:spcAft>
                <a:spcPts val="600"/>
              </a:spcAft>
            </a:pPr>
            <a:endParaRPr lang="en-US" dirty="0"/>
          </a:p>
          <a:p>
            <a:pPr lvl="1">
              <a:spcAft>
                <a:spcPts val="600"/>
              </a:spcAft>
            </a:pPr>
            <a:endParaRPr lang="en-US" sz="2800" dirty="0"/>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7982F5FE-EC79-A847-9F92-9A052721A9DA}"/>
              </a:ext>
            </a:extLst>
          </p:cNvPr>
          <p:cNvSpPr>
            <a:spLocks noGrp="1"/>
          </p:cNvSpPr>
          <p:nvPr>
            <p:ph type="sldNum" sz="quarter" idx="12"/>
          </p:nvPr>
        </p:nvSpPr>
        <p:spPr/>
        <p:txBody>
          <a:bodyPr/>
          <a:lstStyle/>
          <a:p>
            <a:fld id="{2A88AE48-4289-F646-AE19-6B7EA5D05458}" type="slidenum">
              <a:rPr lang="en-US" smtClean="0"/>
              <a:t>34</a:t>
            </a:fld>
            <a:endParaRPr lang="en-US"/>
          </a:p>
        </p:txBody>
      </p:sp>
    </p:spTree>
    <p:extLst>
      <p:ext uri="{BB962C8B-B14F-4D97-AF65-F5344CB8AC3E}">
        <p14:creationId xmlns:p14="http://schemas.microsoft.com/office/powerpoint/2010/main" val="2365474834"/>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pPr lvl="1">
              <a:spcAft>
                <a:spcPts val="600"/>
              </a:spcAft>
            </a:pPr>
            <a:r>
              <a:rPr lang="en-US" sz="4000" b="1" dirty="0">
                <a:solidFill>
                  <a:srgbClr val="7030A0"/>
                </a:solidFill>
                <a:latin typeface="Calibri" panose="020F0502020204030204" pitchFamily="34" charset="0"/>
                <a:cs typeface="Calibri" panose="020F0502020204030204" pitchFamily="34" charset="0"/>
              </a:rPr>
              <a:t>Potential objections</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469873"/>
          </a:xfrm>
        </p:spPr>
        <p:txBody>
          <a:bodyPr>
            <a:normAutofit/>
          </a:bodyPr>
          <a:lstStyle/>
          <a:p>
            <a:pPr marL="0" indent="0">
              <a:spcBef>
                <a:spcPts val="500"/>
              </a:spcBef>
              <a:spcAft>
                <a:spcPts val="600"/>
              </a:spcAft>
              <a:buNone/>
            </a:pPr>
            <a:r>
              <a:rPr lang="en-US" sz="3200" b="1" dirty="0"/>
              <a:t>This excuses politicians by claiming that they have a duty to spin and make misleading statements.</a:t>
            </a:r>
            <a:endParaRPr lang="en-US" sz="3200" dirty="0"/>
          </a:p>
          <a:p>
            <a:pPr>
              <a:spcBef>
                <a:spcPts val="500"/>
              </a:spcBef>
              <a:spcAft>
                <a:spcPts val="600"/>
              </a:spcAft>
            </a:pPr>
            <a:r>
              <a:rPr lang="en-US" sz="3200" dirty="0"/>
              <a:t>This is an accurate characterization of the argument – that politicians duty to advocate extends to spinning.</a:t>
            </a:r>
          </a:p>
          <a:p>
            <a:pPr>
              <a:spcBef>
                <a:spcPts val="500"/>
              </a:spcBef>
              <a:spcAft>
                <a:spcPts val="600"/>
              </a:spcAft>
            </a:pPr>
            <a:r>
              <a:rPr lang="en-US" sz="3200" dirty="0"/>
              <a:t>But the problem – the reason this sounds unacceptable – is because of the negative connotation of “spin.”</a:t>
            </a:r>
          </a:p>
          <a:p>
            <a:pPr lvl="1">
              <a:spcAft>
                <a:spcPts val="600"/>
              </a:spcAft>
            </a:pPr>
            <a:r>
              <a:rPr lang="en-US" sz="3000" dirty="0"/>
              <a:t>“Spin” need not be misleading, and can be simply advocacy.</a:t>
            </a:r>
          </a:p>
          <a:p>
            <a:pPr lvl="1">
              <a:spcAft>
                <a:spcPts val="600"/>
              </a:spcAft>
            </a:pPr>
            <a:r>
              <a:rPr lang="en-US" sz="3000" dirty="0"/>
              <a:t>This is the unobjectionable kind of spin that politicians may employ in fulfilling their duty – truthful argument and advocacy.</a:t>
            </a:r>
          </a:p>
          <a:p>
            <a:pPr lvl="1">
              <a:spcAft>
                <a:spcPts val="600"/>
              </a:spcAft>
            </a:pPr>
            <a:endParaRPr lang="en-US" sz="2800" dirty="0"/>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B1790535-DFC7-C94D-A24E-81B3F7BED328}"/>
              </a:ext>
            </a:extLst>
          </p:cNvPr>
          <p:cNvSpPr>
            <a:spLocks noGrp="1"/>
          </p:cNvSpPr>
          <p:nvPr>
            <p:ph type="sldNum" sz="quarter" idx="12"/>
          </p:nvPr>
        </p:nvSpPr>
        <p:spPr/>
        <p:txBody>
          <a:bodyPr/>
          <a:lstStyle/>
          <a:p>
            <a:fld id="{2A88AE48-4289-F646-AE19-6B7EA5D05458}" type="slidenum">
              <a:rPr lang="en-US" smtClean="0"/>
              <a:t>35</a:t>
            </a:fld>
            <a:endParaRPr lang="en-US"/>
          </a:p>
        </p:txBody>
      </p:sp>
    </p:spTree>
    <p:extLst>
      <p:ext uri="{BB962C8B-B14F-4D97-AF65-F5344CB8AC3E}">
        <p14:creationId xmlns:p14="http://schemas.microsoft.com/office/powerpoint/2010/main" val="3689272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pPr lvl="1">
              <a:spcAft>
                <a:spcPts val="600"/>
              </a:spcAft>
            </a:pPr>
            <a:r>
              <a:rPr lang="en-US" sz="4000" b="1" dirty="0">
                <a:solidFill>
                  <a:srgbClr val="7030A0"/>
                </a:solidFill>
                <a:latin typeface="Calibri" panose="020F0502020204030204" pitchFamily="34" charset="0"/>
                <a:cs typeface="Calibri" panose="020F0502020204030204" pitchFamily="34" charset="0"/>
              </a:rPr>
              <a:t>Potential objections</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469873"/>
          </a:xfrm>
        </p:spPr>
        <p:txBody>
          <a:bodyPr>
            <a:normAutofit/>
          </a:bodyPr>
          <a:lstStyle/>
          <a:p>
            <a:pPr marL="0" indent="0">
              <a:spcBef>
                <a:spcPts val="500"/>
              </a:spcBef>
              <a:spcAft>
                <a:spcPts val="600"/>
              </a:spcAft>
              <a:buNone/>
            </a:pPr>
            <a:r>
              <a:rPr lang="en-US" sz="3200" b="1" dirty="0"/>
              <a:t>What about seriously misleading and deceptive spin?</a:t>
            </a:r>
          </a:p>
          <a:p>
            <a:pPr>
              <a:spcBef>
                <a:spcPts val="500"/>
              </a:spcBef>
              <a:spcAft>
                <a:spcPts val="600"/>
              </a:spcAft>
            </a:pPr>
            <a:r>
              <a:rPr lang="en-US" sz="3200" dirty="0"/>
              <a:t>This is always impermissible, and nothing changes the way we view these kinds of statements. </a:t>
            </a:r>
          </a:p>
          <a:p>
            <a:pPr>
              <a:spcBef>
                <a:spcPts val="500"/>
              </a:spcBef>
              <a:spcAft>
                <a:spcPts val="600"/>
              </a:spcAft>
            </a:pPr>
            <a:r>
              <a:rPr lang="en-US" sz="3200" dirty="0"/>
              <a:t>The point here is that there is a grey area involving advocacy speech that is inappropriately characterized as spin, and deemed misleading when it is not.</a:t>
            </a:r>
            <a:endParaRPr lang="en-US" sz="2800" dirty="0"/>
          </a:p>
          <a:p>
            <a:pPr lvl="1">
              <a:spcAft>
                <a:spcPts val="600"/>
              </a:spcAft>
            </a:pPr>
            <a:endParaRPr lang="en-US" sz="2800" dirty="0"/>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9DD0610D-1B48-5B40-B409-77C428F409CA}"/>
              </a:ext>
            </a:extLst>
          </p:cNvPr>
          <p:cNvSpPr>
            <a:spLocks noGrp="1"/>
          </p:cNvSpPr>
          <p:nvPr>
            <p:ph type="sldNum" sz="quarter" idx="12"/>
          </p:nvPr>
        </p:nvSpPr>
        <p:spPr/>
        <p:txBody>
          <a:bodyPr/>
          <a:lstStyle/>
          <a:p>
            <a:fld id="{2A88AE48-4289-F646-AE19-6B7EA5D05458}" type="slidenum">
              <a:rPr lang="en-US" smtClean="0"/>
              <a:t>36</a:t>
            </a:fld>
            <a:endParaRPr lang="en-US"/>
          </a:p>
        </p:txBody>
      </p:sp>
    </p:spTree>
    <p:extLst>
      <p:ext uri="{BB962C8B-B14F-4D97-AF65-F5344CB8AC3E}">
        <p14:creationId xmlns:p14="http://schemas.microsoft.com/office/powerpoint/2010/main" val="1118720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rgbClr val="FFC000"/>
                </a:solidFill>
                <a:latin typeface="Calibri" panose="020F0502020204030204" pitchFamily="34" charset="0"/>
                <a:cs typeface="Calibri" panose="020F0502020204030204" pitchFamily="34" charset="0"/>
              </a:rPr>
              <a:t>The takeaway</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469873"/>
          </a:xfrm>
        </p:spPr>
        <p:txBody>
          <a:bodyPr>
            <a:normAutofit/>
          </a:bodyPr>
          <a:lstStyle/>
          <a:p>
            <a:pPr>
              <a:spcAft>
                <a:spcPts val="600"/>
              </a:spcAft>
            </a:pPr>
            <a:r>
              <a:rPr lang="en-US" sz="3200" dirty="0"/>
              <a:t>We have a tendency to view political speech as spin, but there may be reasons why we are too eager to do so.</a:t>
            </a:r>
          </a:p>
          <a:p>
            <a:pPr lvl="1">
              <a:spcAft>
                <a:spcPts val="600"/>
              </a:spcAft>
            </a:pPr>
            <a:r>
              <a:rPr lang="en-US" sz="3000" dirty="0"/>
              <a:t>Our social-political biases may cause us to see a sincerity gap between a politician’s statement and what we deem to be their beliefs, when no gap really exists.</a:t>
            </a:r>
          </a:p>
          <a:p>
            <a:pPr lvl="1">
              <a:spcAft>
                <a:spcPts val="600"/>
              </a:spcAft>
            </a:pPr>
            <a:r>
              <a:rPr lang="en-US" sz="3000" dirty="0"/>
              <a:t>We also fail to recognize that politicians have a role as advocates, which imposes a duty to advocate for positions, not simply act as disinterested judges.</a:t>
            </a:r>
          </a:p>
          <a:p>
            <a:pPr>
              <a:spcAft>
                <a:spcPts val="600"/>
              </a:spcAft>
            </a:pPr>
            <a:r>
              <a:rPr lang="en-US" sz="3200" dirty="0"/>
              <a:t>We may have our own duty to remain more conscious of these things when we evaluate political speech.</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06BC34DD-F595-8E4E-8024-C6E59285F454}"/>
              </a:ext>
            </a:extLst>
          </p:cNvPr>
          <p:cNvSpPr>
            <a:spLocks noGrp="1"/>
          </p:cNvSpPr>
          <p:nvPr>
            <p:ph type="sldNum" sz="quarter" idx="12"/>
          </p:nvPr>
        </p:nvSpPr>
        <p:spPr/>
        <p:txBody>
          <a:bodyPr/>
          <a:lstStyle/>
          <a:p>
            <a:fld id="{2A88AE48-4289-F646-AE19-6B7EA5D05458}" type="slidenum">
              <a:rPr lang="en-US" smtClean="0"/>
              <a:t>37</a:t>
            </a:fld>
            <a:endParaRPr lang="en-US"/>
          </a:p>
        </p:txBody>
      </p:sp>
    </p:spTree>
    <p:extLst>
      <p:ext uri="{BB962C8B-B14F-4D97-AF65-F5344CB8AC3E}">
        <p14:creationId xmlns:p14="http://schemas.microsoft.com/office/powerpoint/2010/main" val="9488139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1CC0518-D06F-8F49-9FD4-BB1A72665833}"/>
              </a:ext>
            </a:extLst>
          </p:cNvPr>
          <p:cNvSpPr txBox="1"/>
          <p:nvPr/>
        </p:nvSpPr>
        <p:spPr>
          <a:xfrm>
            <a:off x="5775527" y="6104587"/>
            <a:ext cx="640945" cy="369332"/>
          </a:xfrm>
          <a:prstGeom prst="rect">
            <a:avLst/>
          </a:prstGeom>
          <a:noFill/>
        </p:spPr>
        <p:txBody>
          <a:bodyPr wrap="none" rtlCol="0">
            <a:spAutoFit/>
          </a:bodyPr>
          <a:lstStyle/>
          <a:p>
            <a:r>
              <a:rPr lang="en-US" dirty="0"/>
              <a:t>END.</a:t>
            </a:r>
          </a:p>
        </p:txBody>
      </p:sp>
      <p:sp>
        <p:nvSpPr>
          <p:cNvPr id="6" name="Slide Number Placeholder 5">
            <a:extLst>
              <a:ext uri="{FF2B5EF4-FFF2-40B4-BE49-F238E27FC236}">
                <a16:creationId xmlns:a16="http://schemas.microsoft.com/office/drawing/2014/main" id="{C45D53BC-599F-744F-8445-BA7FB0E49435}"/>
              </a:ext>
            </a:extLst>
          </p:cNvPr>
          <p:cNvSpPr>
            <a:spLocks noGrp="1"/>
          </p:cNvSpPr>
          <p:nvPr>
            <p:ph type="sldNum" sz="quarter" idx="12"/>
          </p:nvPr>
        </p:nvSpPr>
        <p:spPr/>
        <p:txBody>
          <a:bodyPr/>
          <a:lstStyle/>
          <a:p>
            <a:fld id="{2A88AE48-4289-F646-AE19-6B7EA5D05458}" type="slidenum">
              <a:rPr lang="en-US" smtClean="0"/>
              <a:t>38</a:t>
            </a:fld>
            <a:endParaRPr lang="en-US"/>
          </a:p>
        </p:txBody>
      </p:sp>
    </p:spTree>
    <p:extLst>
      <p:ext uri="{BB962C8B-B14F-4D97-AF65-F5344CB8AC3E}">
        <p14:creationId xmlns:p14="http://schemas.microsoft.com/office/powerpoint/2010/main" val="772233049"/>
      </p:ext>
    </p:extLst>
  </p:cSld>
  <p:clrMapOvr>
    <a:masterClrMapping/>
  </p:clrMapOvr>
  <mc:AlternateContent xmlns:mc="http://schemas.openxmlformats.org/markup-compatibility/2006" xmlns:p14="http://schemas.microsoft.com/office/powerpoint/2010/main">
    <mc:Choice Requires="p14">
      <p:transition p14:dur="250">
        <p:dissolve/>
      </p:transition>
    </mc:Choice>
    <mc:Fallback xmlns="">
      <p:transition>
        <p:dissolv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bg2">
                    <a:lumMod val="50000"/>
                  </a:schemeClr>
                </a:solidFill>
                <a:latin typeface="Calibri" panose="020F0502020204030204" pitchFamily="34" charset="0"/>
                <a:cs typeface="Calibri" panose="020F0502020204030204" pitchFamily="34" charset="0"/>
              </a:rPr>
              <a:t>Why are we here?</a:t>
            </a:r>
            <a:endParaRPr lang="en-US" sz="4000" b="1" dirty="0">
              <a:solidFill>
                <a:schemeClr val="accent1">
                  <a:lumMod val="75000"/>
                </a:schemeClr>
              </a:solidFill>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36101"/>
            <a:ext cx="10515600" cy="5120249"/>
          </a:xfrm>
        </p:spPr>
        <p:txBody>
          <a:bodyPr>
            <a:normAutofit/>
          </a:bodyPr>
          <a:lstStyle/>
          <a:p>
            <a:pPr marL="0" indent="0">
              <a:spcAft>
                <a:spcPts val="600"/>
              </a:spcAft>
              <a:buNone/>
            </a:pPr>
            <a:r>
              <a:rPr lang="en-US" sz="3200" dirty="0"/>
              <a:t>Leads to the following questions:</a:t>
            </a:r>
          </a:p>
          <a:p>
            <a:pPr>
              <a:spcAft>
                <a:spcPts val="600"/>
              </a:spcAft>
            </a:pPr>
            <a:r>
              <a:rPr lang="en-US" sz="3200" i="1" dirty="0"/>
              <a:t>Why do we view political statements so skeptically?  </a:t>
            </a:r>
          </a:p>
          <a:p>
            <a:pPr>
              <a:spcAft>
                <a:spcPts val="600"/>
              </a:spcAft>
            </a:pPr>
            <a:r>
              <a:rPr lang="en-US" sz="3200" i="1" dirty="0"/>
              <a:t>Are we too quick to characterize them as untrustworthy? </a:t>
            </a:r>
          </a:p>
          <a:p>
            <a:pPr>
              <a:spcAft>
                <a:spcPts val="600"/>
              </a:spcAft>
            </a:pPr>
            <a:r>
              <a:rPr lang="en-US" sz="3200" i="1" dirty="0"/>
              <a:t>Is there something unique about political speech that warrants this especially critical evaluation? </a:t>
            </a:r>
          </a:p>
          <a:p>
            <a:pPr>
              <a:spcAft>
                <a:spcPts val="600"/>
              </a:spcAft>
            </a:pPr>
            <a:endParaRPr lang="en-US" sz="3200" i="1" dirty="0"/>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7938D821-CDD7-E443-AE3D-D57B8E6F3789}"/>
              </a:ext>
            </a:extLst>
          </p:cNvPr>
          <p:cNvSpPr>
            <a:spLocks noGrp="1"/>
          </p:cNvSpPr>
          <p:nvPr>
            <p:ph type="sldNum" sz="quarter" idx="12"/>
          </p:nvPr>
        </p:nvSpPr>
        <p:spPr/>
        <p:txBody>
          <a:bodyPr/>
          <a:lstStyle/>
          <a:p>
            <a:fld id="{2A88AE48-4289-F646-AE19-6B7EA5D05458}" type="slidenum">
              <a:rPr lang="en-US" smtClean="0"/>
              <a:t>4</a:t>
            </a:fld>
            <a:endParaRPr lang="en-US"/>
          </a:p>
        </p:txBody>
      </p:sp>
    </p:spTree>
    <p:extLst>
      <p:ext uri="{BB962C8B-B14F-4D97-AF65-F5344CB8AC3E}">
        <p14:creationId xmlns:p14="http://schemas.microsoft.com/office/powerpoint/2010/main" val="3591111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bg2">
                    <a:lumMod val="50000"/>
                  </a:schemeClr>
                </a:solidFill>
                <a:latin typeface="Calibri" panose="020F0502020204030204" pitchFamily="34" charset="0"/>
                <a:cs typeface="Calibri" panose="020F0502020204030204" pitchFamily="34" charset="0"/>
              </a:rPr>
              <a:t>Why are we here?</a:t>
            </a:r>
            <a:endParaRPr lang="en-US" sz="4000" b="1" dirty="0">
              <a:solidFill>
                <a:schemeClr val="accent1">
                  <a:lumMod val="75000"/>
                </a:schemeClr>
              </a:solidFill>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36101"/>
            <a:ext cx="10515600" cy="5120249"/>
          </a:xfrm>
        </p:spPr>
        <p:txBody>
          <a:bodyPr>
            <a:normAutofit/>
          </a:bodyPr>
          <a:lstStyle/>
          <a:p>
            <a:pPr marL="0" indent="0">
              <a:spcAft>
                <a:spcPts val="600"/>
              </a:spcAft>
              <a:buNone/>
            </a:pPr>
            <a:r>
              <a:rPr lang="en-US" sz="3200" b="1" dirty="0"/>
              <a:t>The approach:</a:t>
            </a:r>
          </a:p>
          <a:p>
            <a:pPr>
              <a:spcAft>
                <a:spcPts val="600"/>
              </a:spcAft>
            </a:pPr>
            <a:r>
              <a:rPr lang="en-US" sz="3200" b="1" dirty="0">
                <a:solidFill>
                  <a:schemeClr val="accent1">
                    <a:lumMod val="75000"/>
                  </a:schemeClr>
                </a:solidFill>
              </a:rPr>
              <a:t>What is political speech?</a:t>
            </a:r>
          </a:p>
          <a:p>
            <a:pPr>
              <a:spcAft>
                <a:spcPts val="600"/>
              </a:spcAft>
            </a:pPr>
            <a:r>
              <a:rPr lang="en-US" sz="3200" b="1" dirty="0">
                <a:solidFill>
                  <a:schemeClr val="accent6">
                    <a:lumMod val="75000"/>
                  </a:schemeClr>
                </a:solidFill>
              </a:rPr>
              <a:t>What is spin?</a:t>
            </a:r>
          </a:p>
          <a:p>
            <a:pPr>
              <a:spcAft>
                <a:spcPts val="600"/>
              </a:spcAft>
            </a:pPr>
            <a:r>
              <a:rPr lang="en-US" sz="3200" b="1" dirty="0">
                <a:solidFill>
                  <a:schemeClr val="accent2">
                    <a:lumMod val="50000"/>
                  </a:schemeClr>
                </a:solidFill>
              </a:rPr>
              <a:t>Why are we especially critical of political speech?</a:t>
            </a:r>
          </a:p>
          <a:p>
            <a:pPr>
              <a:spcAft>
                <a:spcPts val="600"/>
              </a:spcAft>
            </a:pPr>
            <a:r>
              <a:rPr lang="en-US" sz="3200" b="1" dirty="0">
                <a:solidFill>
                  <a:srgbClr val="7030A0"/>
                </a:solidFill>
              </a:rPr>
              <a:t>Potential objections</a:t>
            </a:r>
          </a:p>
          <a:p>
            <a:pPr lvl="1">
              <a:spcAft>
                <a:spcPts val="600"/>
              </a:spcAft>
            </a:pPr>
            <a:endParaRPr lang="en-US" sz="2800" i="1" dirty="0"/>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2D118281-BE0F-0844-850F-372FA96E8C8F}"/>
              </a:ext>
            </a:extLst>
          </p:cNvPr>
          <p:cNvSpPr>
            <a:spLocks noGrp="1"/>
          </p:cNvSpPr>
          <p:nvPr>
            <p:ph type="sldNum" sz="quarter" idx="12"/>
          </p:nvPr>
        </p:nvSpPr>
        <p:spPr/>
        <p:txBody>
          <a:bodyPr/>
          <a:lstStyle/>
          <a:p>
            <a:fld id="{2A88AE48-4289-F646-AE19-6B7EA5D05458}" type="slidenum">
              <a:rPr lang="en-US" smtClean="0"/>
              <a:t>5</a:t>
            </a:fld>
            <a:endParaRPr lang="en-US"/>
          </a:p>
        </p:txBody>
      </p:sp>
    </p:spTree>
    <p:extLst>
      <p:ext uri="{BB962C8B-B14F-4D97-AF65-F5344CB8AC3E}">
        <p14:creationId xmlns:p14="http://schemas.microsoft.com/office/powerpoint/2010/main" val="1653355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bg2">
                    <a:lumMod val="50000"/>
                  </a:schemeClr>
                </a:solidFill>
                <a:latin typeface="Calibri" panose="020F0502020204030204" pitchFamily="34" charset="0"/>
                <a:cs typeface="Calibri" panose="020F0502020204030204" pitchFamily="34" charset="0"/>
              </a:rPr>
              <a:t>Why are we here?</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51602"/>
            <a:ext cx="10515600" cy="5606398"/>
          </a:xfrm>
        </p:spPr>
        <p:txBody>
          <a:bodyPr>
            <a:normAutofit fontScale="92500" lnSpcReduction="10000"/>
          </a:bodyPr>
          <a:lstStyle/>
          <a:p>
            <a:pPr marL="0" indent="0">
              <a:spcAft>
                <a:spcPts val="600"/>
              </a:spcAft>
              <a:buNone/>
            </a:pPr>
            <a:r>
              <a:rPr lang="en-US" sz="3200" b="1" dirty="0"/>
              <a:t>Spoiler alert:</a:t>
            </a:r>
          </a:p>
          <a:p>
            <a:pPr>
              <a:spcAft>
                <a:spcPts val="600"/>
              </a:spcAft>
            </a:pPr>
            <a:r>
              <a:rPr lang="en-US" sz="3500" b="1" dirty="0">
                <a:solidFill>
                  <a:schemeClr val="accent1">
                    <a:lumMod val="75000"/>
                  </a:schemeClr>
                </a:solidFill>
              </a:rPr>
              <a:t>Political speech is advocacy speech.</a:t>
            </a:r>
            <a:endParaRPr lang="en-US" sz="3500" dirty="0"/>
          </a:p>
          <a:p>
            <a:pPr>
              <a:spcAft>
                <a:spcPts val="600"/>
              </a:spcAft>
            </a:pPr>
            <a:r>
              <a:rPr lang="en-US" sz="3500" b="1" dirty="0">
                <a:solidFill>
                  <a:schemeClr val="accent6">
                    <a:lumMod val="75000"/>
                  </a:schemeClr>
                </a:solidFill>
              </a:rPr>
              <a:t>Political advocacy speech is treated as “spin.”</a:t>
            </a:r>
            <a:endParaRPr lang="en-US" sz="3500" dirty="0"/>
          </a:p>
          <a:p>
            <a:pPr lvl="1">
              <a:spcAft>
                <a:spcPts val="600"/>
              </a:spcAft>
            </a:pPr>
            <a:r>
              <a:rPr lang="en-US" sz="3100" dirty="0"/>
              <a:t>A form of selective true communication.</a:t>
            </a:r>
          </a:p>
          <a:p>
            <a:pPr lvl="1">
              <a:spcAft>
                <a:spcPts val="600"/>
              </a:spcAft>
            </a:pPr>
            <a:r>
              <a:rPr lang="en-US" sz="3100" dirty="0"/>
              <a:t>The statement is selective and driven by the speaker’s self-interested desire to affect audience’s belief. (Advocacy speech.)</a:t>
            </a:r>
          </a:p>
          <a:p>
            <a:pPr lvl="1">
              <a:spcAft>
                <a:spcPts val="600"/>
              </a:spcAft>
            </a:pPr>
            <a:r>
              <a:rPr lang="en-US" sz="3100" dirty="0"/>
              <a:t>There is a gap between the speaker’s sincere belief and her statement. (We view it as disingenuous and manipulative.)</a:t>
            </a:r>
          </a:p>
          <a:p>
            <a:pPr>
              <a:spcAft>
                <a:spcPts val="600"/>
              </a:spcAft>
            </a:pPr>
            <a:r>
              <a:rPr lang="en-US" sz="3500" b="1" dirty="0">
                <a:solidFill>
                  <a:schemeClr val="accent2">
                    <a:lumMod val="50000"/>
                  </a:schemeClr>
                </a:solidFill>
              </a:rPr>
              <a:t>Politics is a unique epistemic environment.</a:t>
            </a:r>
            <a:endParaRPr lang="en-US" sz="3500" dirty="0"/>
          </a:p>
          <a:p>
            <a:pPr lvl="1">
              <a:spcAft>
                <a:spcPts val="600"/>
              </a:spcAft>
            </a:pPr>
            <a:r>
              <a:rPr lang="en-US" sz="3100" dirty="0"/>
              <a:t>We form ideological biases as part of our personal identity that affect our evaluation of political speech as spin.</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50ACBD0E-2A29-594F-8501-E6A108A17A11}"/>
              </a:ext>
            </a:extLst>
          </p:cNvPr>
          <p:cNvSpPr>
            <a:spLocks noGrp="1"/>
          </p:cNvSpPr>
          <p:nvPr>
            <p:ph type="sldNum" sz="quarter" idx="12"/>
          </p:nvPr>
        </p:nvSpPr>
        <p:spPr/>
        <p:txBody>
          <a:bodyPr/>
          <a:lstStyle/>
          <a:p>
            <a:fld id="{2A88AE48-4289-F646-AE19-6B7EA5D05458}" type="slidenum">
              <a:rPr lang="en-US" smtClean="0"/>
              <a:t>6</a:t>
            </a:fld>
            <a:endParaRPr lang="en-US" dirty="0"/>
          </a:p>
        </p:txBody>
      </p:sp>
    </p:spTree>
    <p:extLst>
      <p:ext uri="{BB962C8B-B14F-4D97-AF65-F5344CB8AC3E}">
        <p14:creationId xmlns:p14="http://schemas.microsoft.com/office/powerpoint/2010/main" val="3397971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What is political speech?</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36101"/>
            <a:ext cx="10515600" cy="5120249"/>
          </a:xfrm>
        </p:spPr>
        <p:txBody>
          <a:bodyPr>
            <a:normAutofit/>
          </a:bodyPr>
          <a:lstStyle/>
          <a:p>
            <a:pPr marL="0" indent="0">
              <a:spcAft>
                <a:spcPts val="600"/>
              </a:spcAft>
              <a:buNone/>
            </a:pPr>
            <a:r>
              <a:rPr lang="en-US" sz="3200" b="1" dirty="0"/>
              <a:t>Defining political speech:</a:t>
            </a:r>
          </a:p>
          <a:p>
            <a:pPr marL="457200" lvl="1" indent="0">
              <a:spcAft>
                <a:spcPts val="600"/>
              </a:spcAft>
              <a:buNone/>
            </a:pPr>
            <a:r>
              <a:rPr lang="en-US" sz="2800" dirty="0"/>
              <a:t>Speech is political “if it is uttered by, or in the name of, a politician (either as a candidate for office or in his/her role as a government official) in a political context.” (</a:t>
            </a:r>
            <a:r>
              <a:rPr lang="en-US" sz="2800" dirty="0" err="1"/>
              <a:t>Mathiesen</a:t>
            </a:r>
            <a:r>
              <a:rPr lang="en-US" sz="2800" dirty="0"/>
              <a:t> and Fallis 2016, 36)</a:t>
            </a:r>
          </a:p>
          <a:p>
            <a:pPr marL="457200" lvl="1" indent="0">
              <a:spcAft>
                <a:spcPts val="600"/>
              </a:spcAft>
              <a:buNone/>
            </a:pPr>
            <a:endParaRPr lang="en-US" sz="3200" dirty="0"/>
          </a:p>
          <a:p>
            <a:pPr marL="0" indent="0">
              <a:spcAft>
                <a:spcPts val="600"/>
              </a:spcAft>
              <a:buNone/>
            </a:pPr>
            <a:r>
              <a:rPr lang="en-US" sz="3200" dirty="0"/>
              <a:t>This emphasizes:</a:t>
            </a:r>
          </a:p>
          <a:p>
            <a:pPr marL="914400" lvl="1" indent="-457200">
              <a:spcAft>
                <a:spcPts val="600"/>
              </a:spcAft>
              <a:buAutoNum type="arabicPeriod"/>
            </a:pPr>
            <a:r>
              <a:rPr lang="en-US" sz="2800" dirty="0"/>
              <a:t>The speaker’s</a:t>
            </a:r>
            <a:r>
              <a:rPr lang="en-US" sz="2800" i="1" dirty="0"/>
              <a:t> identity.</a:t>
            </a:r>
          </a:p>
          <a:p>
            <a:pPr marL="914400" lvl="1" indent="-457200">
              <a:spcAft>
                <a:spcPts val="600"/>
              </a:spcAft>
              <a:buAutoNum type="arabicPeriod"/>
            </a:pPr>
            <a:r>
              <a:rPr lang="en-US" sz="2800" dirty="0"/>
              <a:t>The speaker’s </a:t>
            </a:r>
            <a:r>
              <a:rPr lang="en-US" sz="2800" i="1" dirty="0"/>
              <a:t>role.</a:t>
            </a:r>
          </a:p>
          <a:p>
            <a:pPr marL="914400" lvl="1" indent="-457200">
              <a:spcAft>
                <a:spcPts val="600"/>
              </a:spcAft>
              <a:buAutoNum type="arabicPeriod"/>
            </a:pPr>
            <a:r>
              <a:rPr lang="en-US" sz="2800" dirty="0"/>
              <a:t>The </a:t>
            </a:r>
            <a:r>
              <a:rPr lang="en-US" sz="2800" i="1" dirty="0"/>
              <a:t>context.</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64EE3BFD-ACEF-B946-B943-0E2F96CC60C5}"/>
              </a:ext>
            </a:extLst>
          </p:cNvPr>
          <p:cNvCxnSpPr>
            <a:cxnSpLocks/>
          </p:cNvCxnSpPr>
          <p:nvPr/>
        </p:nvCxnSpPr>
        <p:spPr>
          <a:xfrm>
            <a:off x="1238303" y="5627540"/>
            <a:ext cx="2575774" cy="0"/>
          </a:xfrm>
          <a:prstGeom prst="line">
            <a:avLst/>
          </a:prstGeom>
          <a:ln w="317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Slide Number Placeholder 8">
            <a:extLst>
              <a:ext uri="{FF2B5EF4-FFF2-40B4-BE49-F238E27FC236}">
                <a16:creationId xmlns:a16="http://schemas.microsoft.com/office/drawing/2014/main" id="{0F30B72E-3498-324F-8C10-F87B4AEDAE5C}"/>
              </a:ext>
            </a:extLst>
          </p:cNvPr>
          <p:cNvSpPr>
            <a:spLocks noGrp="1"/>
          </p:cNvSpPr>
          <p:nvPr>
            <p:ph type="sldNum" sz="quarter" idx="12"/>
          </p:nvPr>
        </p:nvSpPr>
        <p:spPr/>
        <p:txBody>
          <a:bodyPr/>
          <a:lstStyle/>
          <a:p>
            <a:fld id="{2A88AE48-4289-F646-AE19-6B7EA5D05458}" type="slidenum">
              <a:rPr lang="en-US" smtClean="0"/>
              <a:t>7</a:t>
            </a:fld>
            <a:endParaRPr lang="en-US"/>
          </a:p>
        </p:txBody>
      </p:sp>
    </p:spTree>
    <p:extLst>
      <p:ext uri="{BB962C8B-B14F-4D97-AF65-F5344CB8AC3E}">
        <p14:creationId xmlns:p14="http://schemas.microsoft.com/office/powerpoint/2010/main" val="3062527009"/>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left)">
                                      <p:cBhvr>
                                        <p:cTn id="21" dur="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What is political speech?</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36101"/>
            <a:ext cx="10515600" cy="5120249"/>
          </a:xfrm>
        </p:spPr>
        <p:txBody>
          <a:bodyPr>
            <a:normAutofit/>
          </a:bodyPr>
          <a:lstStyle/>
          <a:p>
            <a:pPr marL="0" indent="0">
              <a:spcAft>
                <a:spcPts val="600"/>
              </a:spcAft>
              <a:buNone/>
            </a:pPr>
            <a:r>
              <a:rPr lang="en-US" sz="3200" b="1" dirty="0"/>
              <a:t>Defining political speech:</a:t>
            </a:r>
          </a:p>
          <a:p>
            <a:pPr marL="457200" lvl="1" indent="0">
              <a:spcAft>
                <a:spcPts val="600"/>
              </a:spcAft>
              <a:buNone/>
            </a:pPr>
            <a:r>
              <a:rPr lang="en-US" sz="2800" dirty="0"/>
              <a:t>Speech is political if it is uttered by or in the name of a government official, in his or her role as a politician or candidate for political office.</a:t>
            </a:r>
          </a:p>
          <a:p>
            <a:pPr marL="457200" lvl="1" indent="0">
              <a:spcAft>
                <a:spcPts val="600"/>
              </a:spcAft>
              <a:buNone/>
            </a:pPr>
            <a:endParaRPr lang="en-US" sz="3200" dirty="0"/>
          </a:p>
          <a:p>
            <a:pPr marL="0" indent="0">
              <a:spcAft>
                <a:spcPts val="600"/>
              </a:spcAft>
              <a:buNone/>
            </a:pPr>
            <a:r>
              <a:rPr lang="en-US" sz="3200" dirty="0"/>
              <a:t>This emphasizes:</a:t>
            </a:r>
          </a:p>
          <a:p>
            <a:pPr marL="914400" lvl="1" indent="-457200">
              <a:spcAft>
                <a:spcPts val="600"/>
              </a:spcAft>
              <a:buAutoNum type="arabicPeriod"/>
            </a:pPr>
            <a:r>
              <a:rPr lang="en-US" sz="2800" dirty="0"/>
              <a:t>The speaker’s </a:t>
            </a:r>
            <a:r>
              <a:rPr lang="en-US" sz="2800" i="1" dirty="0"/>
              <a:t>identity.</a:t>
            </a:r>
          </a:p>
          <a:p>
            <a:pPr marL="914400" lvl="1" indent="-457200">
              <a:spcAft>
                <a:spcPts val="600"/>
              </a:spcAft>
              <a:buAutoNum type="arabicPeriod"/>
            </a:pPr>
            <a:r>
              <a:rPr lang="en-US" sz="2800" dirty="0"/>
              <a:t>The speaker’s</a:t>
            </a:r>
            <a:r>
              <a:rPr lang="en-US" sz="2800" i="1" dirty="0"/>
              <a:t> role.</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13C86639-6BAE-B34B-A7CA-0B106890292E}"/>
              </a:ext>
            </a:extLst>
          </p:cNvPr>
          <p:cNvSpPr>
            <a:spLocks noGrp="1"/>
          </p:cNvSpPr>
          <p:nvPr>
            <p:ph type="sldNum" sz="quarter" idx="12"/>
          </p:nvPr>
        </p:nvSpPr>
        <p:spPr/>
        <p:txBody>
          <a:bodyPr/>
          <a:lstStyle/>
          <a:p>
            <a:fld id="{2A88AE48-4289-F646-AE19-6B7EA5D05458}" type="slidenum">
              <a:rPr lang="en-US" smtClean="0"/>
              <a:t>8</a:t>
            </a:fld>
            <a:endParaRPr lang="en-US"/>
          </a:p>
        </p:txBody>
      </p:sp>
    </p:spTree>
    <p:extLst>
      <p:ext uri="{BB962C8B-B14F-4D97-AF65-F5344CB8AC3E}">
        <p14:creationId xmlns:p14="http://schemas.microsoft.com/office/powerpoint/2010/main" val="23825035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263334"/>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What is political speech?</a:t>
            </a:r>
          </a:p>
        </p:txBody>
      </p:sp>
      <p:sp>
        <p:nvSpPr>
          <p:cNvPr id="6" name="Content Placeholder 5">
            <a:extLst>
              <a:ext uri="{FF2B5EF4-FFF2-40B4-BE49-F238E27FC236}">
                <a16:creationId xmlns:a16="http://schemas.microsoft.com/office/drawing/2014/main" id="{90E626D7-0B69-3C4F-A1A4-A3D00552B566}"/>
              </a:ext>
            </a:extLst>
          </p:cNvPr>
          <p:cNvSpPr>
            <a:spLocks noGrp="1"/>
          </p:cNvSpPr>
          <p:nvPr>
            <p:ph idx="1"/>
          </p:nvPr>
        </p:nvSpPr>
        <p:spPr>
          <a:xfrm>
            <a:off x="838200" y="1248427"/>
            <a:ext cx="10769600" cy="5609573"/>
          </a:xfrm>
        </p:spPr>
        <p:txBody>
          <a:bodyPr>
            <a:normAutofit lnSpcReduction="10000"/>
          </a:bodyPr>
          <a:lstStyle/>
          <a:p>
            <a:pPr marL="0" indent="0">
              <a:spcAft>
                <a:spcPts val="600"/>
              </a:spcAft>
              <a:buNone/>
            </a:pPr>
            <a:r>
              <a:rPr lang="en-US" sz="3200" b="1" dirty="0"/>
              <a:t>The </a:t>
            </a:r>
            <a:r>
              <a:rPr lang="en-US" sz="3200" b="1" i="1" dirty="0"/>
              <a:t>identity and role</a:t>
            </a:r>
            <a:r>
              <a:rPr lang="en-US" sz="3200" b="1" dirty="0"/>
              <a:t> of a politician:</a:t>
            </a:r>
          </a:p>
          <a:p>
            <a:pPr>
              <a:spcAft>
                <a:spcPts val="600"/>
              </a:spcAft>
            </a:pPr>
            <a:r>
              <a:rPr lang="en-US" sz="3200" dirty="0"/>
              <a:t>What do we mean to when we refer to a politician?</a:t>
            </a:r>
          </a:p>
          <a:p>
            <a:pPr lvl="1">
              <a:spcAft>
                <a:spcPts val="600"/>
              </a:spcAft>
            </a:pPr>
            <a:r>
              <a:rPr lang="en-US" sz="3000" dirty="0"/>
              <a:t>Not just any kind of government official.</a:t>
            </a:r>
          </a:p>
          <a:p>
            <a:pPr lvl="1">
              <a:spcAft>
                <a:spcPts val="600"/>
              </a:spcAft>
            </a:pPr>
            <a:r>
              <a:rPr lang="en-US" sz="3000" dirty="0"/>
              <a:t>Someone with authority.</a:t>
            </a:r>
          </a:p>
          <a:p>
            <a:pPr lvl="2">
              <a:spcAft>
                <a:spcPts val="600"/>
              </a:spcAft>
            </a:pPr>
            <a:r>
              <a:rPr lang="en-US" sz="2600" dirty="0"/>
              <a:t>Elected officials.</a:t>
            </a:r>
          </a:p>
          <a:p>
            <a:pPr lvl="2">
              <a:spcAft>
                <a:spcPts val="600"/>
              </a:spcAft>
            </a:pPr>
            <a:r>
              <a:rPr lang="en-US" sz="2600" dirty="0"/>
              <a:t>But also non-elected political appointees.</a:t>
            </a:r>
          </a:p>
          <a:p>
            <a:pPr lvl="1">
              <a:spcAft>
                <a:spcPts val="600"/>
              </a:spcAft>
            </a:pPr>
            <a:r>
              <a:rPr lang="en-US" sz="3000" dirty="0"/>
              <a:t>Something more fundamental: </a:t>
            </a:r>
            <a:r>
              <a:rPr lang="en-US" sz="3000" i="1" dirty="0"/>
              <a:t>a representational responsibility.</a:t>
            </a:r>
          </a:p>
          <a:p>
            <a:pPr>
              <a:spcAft>
                <a:spcPts val="600"/>
              </a:spcAft>
            </a:pPr>
            <a:r>
              <a:rPr lang="en-US" sz="3200" b="1" i="1" dirty="0"/>
              <a:t>Identity: </a:t>
            </a:r>
            <a:r>
              <a:rPr lang="en-US" sz="3200" dirty="0"/>
              <a:t>A politician is a government official who has the duty to act on behalf of, and in the interests of, other people.</a:t>
            </a:r>
          </a:p>
          <a:p>
            <a:pPr>
              <a:spcAft>
                <a:spcPts val="600"/>
              </a:spcAft>
            </a:pPr>
            <a:r>
              <a:rPr lang="en-US" sz="3200" b="1" i="1" dirty="0"/>
              <a:t>Role: </a:t>
            </a:r>
            <a:r>
              <a:rPr lang="en-US" sz="3200" dirty="0"/>
              <a:t>The role of a politician is to act in a representational capacity</a:t>
            </a:r>
            <a:r>
              <a:rPr lang="en-US" sz="3200" i="1" dirty="0"/>
              <a:t>.</a:t>
            </a:r>
            <a:r>
              <a:rPr lang="en-US" sz="3200" b="1" dirty="0">
                <a:sym typeface="Symbol" pitchFamily="2" charset="2"/>
              </a:rPr>
              <a:t> </a:t>
            </a:r>
            <a:endParaRPr lang="en-US" sz="3200" i="1" dirty="0"/>
          </a:p>
          <a:p>
            <a:pPr lvl="2">
              <a:spcAft>
                <a:spcPts val="600"/>
              </a:spcAft>
            </a:pPr>
            <a:endParaRPr lang="en-US" sz="2400" dirty="0"/>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054980"/>
            <a:ext cx="1051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CD7E9396-699C-F544-9460-3C38ED145655}"/>
              </a:ext>
            </a:extLst>
          </p:cNvPr>
          <p:cNvSpPr>
            <a:spLocks noGrp="1"/>
          </p:cNvSpPr>
          <p:nvPr>
            <p:ph type="sldNum" sz="quarter" idx="12"/>
          </p:nvPr>
        </p:nvSpPr>
        <p:spPr/>
        <p:txBody>
          <a:bodyPr/>
          <a:lstStyle/>
          <a:p>
            <a:fld id="{2A88AE48-4289-F646-AE19-6B7EA5D05458}" type="slidenum">
              <a:rPr lang="en-US" smtClean="0"/>
              <a:t>9</a:t>
            </a:fld>
            <a:endParaRPr lang="en-US" dirty="0"/>
          </a:p>
        </p:txBody>
      </p:sp>
    </p:spTree>
    <p:extLst>
      <p:ext uri="{BB962C8B-B14F-4D97-AF65-F5344CB8AC3E}">
        <p14:creationId xmlns:p14="http://schemas.microsoft.com/office/powerpoint/2010/main" val="18570129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2764</TotalTime>
  <Words>3045</Words>
  <Application>Microsoft Macintosh PowerPoint</Application>
  <PresentationFormat>Widescreen</PresentationFormat>
  <Paragraphs>298</Paragraphs>
  <Slides>38</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Calibri Light</vt:lpstr>
      <vt:lpstr>Symbol</vt:lpstr>
      <vt:lpstr>Office Theme</vt:lpstr>
      <vt:lpstr>In Defense of Political Advocacy: Why Political Speech Is Not Inherently Misleading (And Why the Problem Lies With Us) </vt:lpstr>
      <vt:lpstr>In Defense of Political Advocacy: Why Political Speech Is Not Inherently Misleading (And Why the Problem Lies With Us) </vt:lpstr>
      <vt:lpstr>Why are we here?</vt:lpstr>
      <vt:lpstr>Why are we here?</vt:lpstr>
      <vt:lpstr>Why are we here?</vt:lpstr>
      <vt:lpstr>Why are we here?</vt:lpstr>
      <vt:lpstr>What is political speech?</vt:lpstr>
      <vt:lpstr>What is political speech?</vt:lpstr>
      <vt:lpstr>What is political speech?</vt:lpstr>
      <vt:lpstr>What is political speech?</vt:lpstr>
      <vt:lpstr>What is political speech?</vt:lpstr>
      <vt:lpstr>What is political speech?</vt:lpstr>
      <vt:lpstr>What is political speech?</vt:lpstr>
      <vt:lpstr>What is political speech?</vt:lpstr>
      <vt:lpstr>What is political speech?</vt:lpstr>
      <vt:lpstr>What is political speech?</vt:lpstr>
      <vt:lpstr>What is political speech?</vt:lpstr>
      <vt:lpstr>What is political speech?</vt:lpstr>
      <vt:lpstr>What is political speech?</vt:lpstr>
      <vt:lpstr>Spin and advocacy</vt:lpstr>
      <vt:lpstr>Spin and advocacy</vt:lpstr>
      <vt:lpstr>Spin and advocacy</vt:lpstr>
      <vt:lpstr>Spin and advocacy</vt:lpstr>
      <vt:lpstr>Spin and advocacy</vt:lpstr>
      <vt:lpstr>Why do we view political speech as misleading?</vt:lpstr>
      <vt:lpstr>Why do we view political speech as misleading?</vt:lpstr>
      <vt:lpstr>Why do we view political speech as misleading?</vt:lpstr>
      <vt:lpstr>Why do we view political speech as misleading?</vt:lpstr>
      <vt:lpstr>Why do we view political speech as misleading?</vt:lpstr>
      <vt:lpstr>Why do we view political speech as misleading?</vt:lpstr>
      <vt:lpstr>Why do we view political speech as misleading?</vt:lpstr>
      <vt:lpstr>Why do we view political speech as misleading?</vt:lpstr>
      <vt:lpstr>Why do we view political speech as misleading?</vt:lpstr>
      <vt:lpstr>Potential objections</vt:lpstr>
      <vt:lpstr>Potential objections</vt:lpstr>
      <vt:lpstr>Potential objections</vt:lpstr>
      <vt:lpstr>The takeaway</vt:lpstr>
      <vt:lpstr>PowerPoint Presentation</vt:lpstr>
    </vt:vector>
  </TitlesOfParts>
  <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 Christine Korsgaard</dc:title>
  <dc:creator>Poplar, David - (poplar)</dc:creator>
  <cp:lastModifiedBy>Poplar, David - (poplar)</cp:lastModifiedBy>
  <cp:revision>174</cp:revision>
  <dcterms:created xsi:type="dcterms:W3CDTF">2018-02-12T06:47:14Z</dcterms:created>
  <dcterms:modified xsi:type="dcterms:W3CDTF">2018-05-01T20:20:03Z</dcterms:modified>
</cp:coreProperties>
</file>