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63" r:id="rId4"/>
    <p:sldId id="264" r:id="rId5"/>
    <p:sldId id="269" r:id="rId6"/>
    <p:sldId id="265" r:id="rId7"/>
    <p:sldId id="272" r:id="rId8"/>
    <p:sldId id="268" r:id="rId9"/>
    <p:sldId id="270" r:id="rId10"/>
    <p:sldId id="271"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595"/>
  </p:normalViewPr>
  <p:slideViewPr>
    <p:cSldViewPr snapToGrid="0" snapToObjects="1">
      <p:cViewPr>
        <p:scale>
          <a:sx n="161" d="100"/>
          <a:sy n="161" d="100"/>
        </p:scale>
        <p:origin x="-160" y="-22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C5B393-CBFF-2441-9FF8-EC583D646E83}" type="datetimeFigureOut">
              <a:rPr lang="en-US" smtClean="0"/>
              <a:t>11/29/17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840D1-1871-0741-B513-53F378FA186A}" type="slidenum">
              <a:rPr lang="en-US" smtClean="0"/>
              <a:t>‹#›</a:t>
            </a:fld>
            <a:endParaRPr lang="en-US"/>
          </a:p>
        </p:txBody>
      </p:sp>
    </p:spTree>
    <p:extLst>
      <p:ext uri="{BB962C8B-B14F-4D97-AF65-F5344CB8AC3E}">
        <p14:creationId xmlns:p14="http://schemas.microsoft.com/office/powerpoint/2010/main" val="2571174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C5B393-CBFF-2441-9FF8-EC583D646E83}" type="datetimeFigureOut">
              <a:rPr lang="en-US" smtClean="0"/>
              <a:t>11/29/17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840D1-1871-0741-B513-53F378FA186A}" type="slidenum">
              <a:rPr lang="en-US" smtClean="0"/>
              <a:t>‹#›</a:t>
            </a:fld>
            <a:endParaRPr lang="en-US"/>
          </a:p>
        </p:txBody>
      </p:sp>
    </p:spTree>
    <p:extLst>
      <p:ext uri="{BB962C8B-B14F-4D97-AF65-F5344CB8AC3E}">
        <p14:creationId xmlns:p14="http://schemas.microsoft.com/office/powerpoint/2010/main" val="2742584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C5B393-CBFF-2441-9FF8-EC583D646E83}" type="datetimeFigureOut">
              <a:rPr lang="en-US" smtClean="0"/>
              <a:t>11/29/17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840D1-1871-0741-B513-53F378FA186A}" type="slidenum">
              <a:rPr lang="en-US" smtClean="0"/>
              <a:t>‹#›</a:t>
            </a:fld>
            <a:endParaRPr lang="en-US"/>
          </a:p>
        </p:txBody>
      </p:sp>
    </p:spTree>
    <p:extLst>
      <p:ext uri="{BB962C8B-B14F-4D97-AF65-F5344CB8AC3E}">
        <p14:creationId xmlns:p14="http://schemas.microsoft.com/office/powerpoint/2010/main" val="89560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C5B393-CBFF-2441-9FF8-EC583D646E83}" type="datetimeFigureOut">
              <a:rPr lang="en-US" smtClean="0"/>
              <a:t>11/29/17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840D1-1871-0741-B513-53F378FA186A}" type="slidenum">
              <a:rPr lang="en-US" smtClean="0"/>
              <a:t>‹#›</a:t>
            </a:fld>
            <a:endParaRPr lang="en-US"/>
          </a:p>
        </p:txBody>
      </p:sp>
    </p:spTree>
    <p:extLst>
      <p:ext uri="{BB962C8B-B14F-4D97-AF65-F5344CB8AC3E}">
        <p14:creationId xmlns:p14="http://schemas.microsoft.com/office/powerpoint/2010/main" val="330400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C5B393-CBFF-2441-9FF8-EC583D646E83}" type="datetimeFigureOut">
              <a:rPr lang="en-US" smtClean="0"/>
              <a:t>11/29/17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840D1-1871-0741-B513-53F378FA186A}" type="slidenum">
              <a:rPr lang="en-US" smtClean="0"/>
              <a:t>‹#›</a:t>
            </a:fld>
            <a:endParaRPr lang="en-US"/>
          </a:p>
        </p:txBody>
      </p:sp>
    </p:spTree>
    <p:extLst>
      <p:ext uri="{BB962C8B-B14F-4D97-AF65-F5344CB8AC3E}">
        <p14:creationId xmlns:p14="http://schemas.microsoft.com/office/powerpoint/2010/main" val="1069156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C5B393-CBFF-2441-9FF8-EC583D646E83}" type="datetimeFigureOut">
              <a:rPr lang="en-US" smtClean="0"/>
              <a:t>11/29/17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840D1-1871-0741-B513-53F378FA186A}" type="slidenum">
              <a:rPr lang="en-US" smtClean="0"/>
              <a:t>‹#›</a:t>
            </a:fld>
            <a:endParaRPr lang="en-US"/>
          </a:p>
        </p:txBody>
      </p:sp>
    </p:spTree>
    <p:extLst>
      <p:ext uri="{BB962C8B-B14F-4D97-AF65-F5344CB8AC3E}">
        <p14:creationId xmlns:p14="http://schemas.microsoft.com/office/powerpoint/2010/main" val="4970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C5B393-CBFF-2441-9FF8-EC583D646E83}" type="datetimeFigureOut">
              <a:rPr lang="en-US" smtClean="0"/>
              <a:t>11/29/17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E840D1-1871-0741-B513-53F378FA186A}" type="slidenum">
              <a:rPr lang="en-US" smtClean="0"/>
              <a:t>‹#›</a:t>
            </a:fld>
            <a:endParaRPr lang="en-US"/>
          </a:p>
        </p:txBody>
      </p:sp>
    </p:spTree>
    <p:extLst>
      <p:ext uri="{BB962C8B-B14F-4D97-AF65-F5344CB8AC3E}">
        <p14:creationId xmlns:p14="http://schemas.microsoft.com/office/powerpoint/2010/main" val="3168153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C5B393-CBFF-2441-9FF8-EC583D646E83}" type="datetimeFigureOut">
              <a:rPr lang="en-US" smtClean="0"/>
              <a:t>11/29/17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E840D1-1871-0741-B513-53F378FA186A}" type="slidenum">
              <a:rPr lang="en-US" smtClean="0"/>
              <a:t>‹#›</a:t>
            </a:fld>
            <a:endParaRPr lang="en-US"/>
          </a:p>
        </p:txBody>
      </p:sp>
    </p:spTree>
    <p:extLst>
      <p:ext uri="{BB962C8B-B14F-4D97-AF65-F5344CB8AC3E}">
        <p14:creationId xmlns:p14="http://schemas.microsoft.com/office/powerpoint/2010/main" val="4179452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5B393-CBFF-2441-9FF8-EC583D646E83}" type="datetimeFigureOut">
              <a:rPr lang="en-US" smtClean="0"/>
              <a:t>11/29/17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E840D1-1871-0741-B513-53F378FA186A}" type="slidenum">
              <a:rPr lang="en-US" smtClean="0"/>
              <a:t>‹#›</a:t>
            </a:fld>
            <a:endParaRPr lang="en-US"/>
          </a:p>
        </p:txBody>
      </p:sp>
    </p:spTree>
    <p:extLst>
      <p:ext uri="{BB962C8B-B14F-4D97-AF65-F5344CB8AC3E}">
        <p14:creationId xmlns:p14="http://schemas.microsoft.com/office/powerpoint/2010/main" val="1474385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C5B393-CBFF-2441-9FF8-EC583D646E83}" type="datetimeFigureOut">
              <a:rPr lang="en-US" smtClean="0"/>
              <a:t>11/29/17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840D1-1871-0741-B513-53F378FA186A}" type="slidenum">
              <a:rPr lang="en-US" smtClean="0"/>
              <a:t>‹#›</a:t>
            </a:fld>
            <a:endParaRPr lang="en-US"/>
          </a:p>
        </p:txBody>
      </p:sp>
    </p:spTree>
    <p:extLst>
      <p:ext uri="{BB962C8B-B14F-4D97-AF65-F5344CB8AC3E}">
        <p14:creationId xmlns:p14="http://schemas.microsoft.com/office/powerpoint/2010/main" val="1103235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C5B393-CBFF-2441-9FF8-EC583D646E83}" type="datetimeFigureOut">
              <a:rPr lang="en-US" smtClean="0"/>
              <a:t>11/29/17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840D1-1871-0741-B513-53F378FA186A}" type="slidenum">
              <a:rPr lang="en-US" smtClean="0"/>
              <a:t>‹#›</a:t>
            </a:fld>
            <a:endParaRPr lang="en-US"/>
          </a:p>
        </p:txBody>
      </p:sp>
    </p:spTree>
    <p:extLst>
      <p:ext uri="{BB962C8B-B14F-4D97-AF65-F5344CB8AC3E}">
        <p14:creationId xmlns:p14="http://schemas.microsoft.com/office/powerpoint/2010/main" val="36590717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5B393-CBFF-2441-9FF8-EC583D646E83}" type="datetimeFigureOut">
              <a:rPr lang="en-US" smtClean="0"/>
              <a:t>11/29/17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E840D1-1871-0741-B513-53F378FA186A}" type="slidenum">
              <a:rPr lang="en-US" smtClean="0"/>
              <a:t>‹#›</a:t>
            </a:fld>
            <a:endParaRPr lang="en-US"/>
          </a:p>
        </p:txBody>
      </p:sp>
    </p:spTree>
    <p:extLst>
      <p:ext uri="{BB962C8B-B14F-4D97-AF65-F5344CB8AC3E}">
        <p14:creationId xmlns:p14="http://schemas.microsoft.com/office/powerpoint/2010/main" val="3111708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rin@whoi.edu" TargetMode="External"/><Relationship Id="rId4" Type="http://schemas.openxmlformats.org/officeDocument/2006/relationships/image" Target="../media/image2.jp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carin@whoi.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jpg"/><Relationship Id="rId8"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20170913_0024_S.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44671" y="1940880"/>
            <a:ext cx="4785972" cy="3085356"/>
          </a:xfrm>
          <a:prstGeom prst="rect">
            <a:avLst/>
          </a:prstGeom>
        </p:spPr>
      </p:pic>
      <p:sp>
        <p:nvSpPr>
          <p:cNvPr id="6" name="Rectangle 5"/>
          <p:cNvSpPr/>
          <p:nvPr/>
        </p:nvSpPr>
        <p:spPr>
          <a:xfrm>
            <a:off x="398546" y="159762"/>
            <a:ext cx="8562441" cy="1200329"/>
          </a:xfrm>
          <a:prstGeom prst="rect">
            <a:avLst/>
          </a:prstGeom>
        </p:spPr>
        <p:txBody>
          <a:bodyPr wrap="square">
            <a:spAutoFit/>
          </a:bodyPr>
          <a:lstStyle/>
          <a:p>
            <a:pPr algn="ctr"/>
            <a:r>
              <a:rPr lang="en-US" sz="3600" b="1" dirty="0"/>
              <a:t>BEAUFORT SHELF BREAK ECOLOGY – PLANKTON, FISH, AND BELUGAS</a:t>
            </a:r>
            <a:r>
              <a:rPr lang="en-US" sz="3600" dirty="0"/>
              <a:t> </a:t>
            </a:r>
          </a:p>
        </p:txBody>
      </p:sp>
      <p:sp>
        <p:nvSpPr>
          <p:cNvPr id="8" name="TextBox 7"/>
          <p:cNvSpPr txBox="1"/>
          <p:nvPr/>
        </p:nvSpPr>
        <p:spPr>
          <a:xfrm>
            <a:off x="187965" y="5151829"/>
            <a:ext cx="8470267" cy="1384995"/>
          </a:xfrm>
          <a:prstGeom prst="rect">
            <a:avLst/>
          </a:prstGeom>
          <a:noFill/>
        </p:spPr>
        <p:txBody>
          <a:bodyPr wrap="square" rtlCol="0">
            <a:spAutoFit/>
          </a:bodyPr>
          <a:lstStyle/>
          <a:p>
            <a:pPr algn="ctr"/>
            <a:r>
              <a:rPr lang="en-US" sz="2800" dirty="0" smtClean="0"/>
              <a:t>Carin Ashjian (WHOI), Chief Scientist and Project Leader</a:t>
            </a:r>
          </a:p>
          <a:p>
            <a:pPr algn="ctr"/>
            <a:r>
              <a:rPr lang="en-US" sz="2800" dirty="0" smtClean="0">
                <a:hlinkClick r:id="rId3"/>
              </a:rPr>
              <a:t>carin@whoi.edu</a:t>
            </a:r>
            <a:endParaRPr lang="en-US" sz="2800" dirty="0" smtClean="0"/>
          </a:p>
          <a:p>
            <a:pPr algn="ctr"/>
            <a:r>
              <a:rPr lang="en-US" sz="2800" dirty="0" smtClean="0"/>
              <a:t>508-289-3457</a:t>
            </a:r>
          </a:p>
        </p:txBody>
      </p:sp>
      <p:pic>
        <p:nvPicPr>
          <p:cNvPr id="9" name="Picture 8" descr="nsf1.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965" y="159762"/>
            <a:ext cx="782827" cy="787542"/>
          </a:xfrm>
          <a:prstGeom prst="rect">
            <a:avLst/>
          </a:prstGeom>
        </p:spPr>
      </p:pic>
    </p:spTree>
    <p:extLst>
      <p:ext uri="{BB962C8B-B14F-4D97-AF65-F5344CB8AC3E}">
        <p14:creationId xmlns:p14="http://schemas.microsoft.com/office/powerpoint/2010/main" val="3789822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find us</a:t>
            </a:r>
            <a:endParaRPr lang="en-US" dirty="0"/>
          </a:p>
        </p:txBody>
      </p:sp>
      <p:sp>
        <p:nvSpPr>
          <p:cNvPr id="3" name="Content Placeholder 2"/>
          <p:cNvSpPr>
            <a:spLocks noGrp="1"/>
          </p:cNvSpPr>
          <p:nvPr>
            <p:ph idx="1"/>
          </p:nvPr>
        </p:nvSpPr>
        <p:spPr>
          <a:xfrm>
            <a:off x="457200" y="1811868"/>
            <a:ext cx="8229600" cy="2393244"/>
          </a:xfrm>
        </p:spPr>
        <p:txBody>
          <a:bodyPr/>
          <a:lstStyle/>
          <a:p>
            <a:r>
              <a:rPr lang="en-US" dirty="0" smtClean="0"/>
              <a:t>Carin </a:t>
            </a:r>
            <a:r>
              <a:rPr lang="en-US" dirty="0" err="1" smtClean="0"/>
              <a:t>Ashjian</a:t>
            </a:r>
            <a:r>
              <a:rPr lang="en-US" dirty="0" smtClean="0"/>
              <a:t>, Project Leader and Chief Scientist:  </a:t>
            </a:r>
          </a:p>
          <a:p>
            <a:pPr marL="0" indent="0">
              <a:buNone/>
            </a:pPr>
            <a:r>
              <a:rPr lang="en-US" dirty="0"/>
              <a:t>	</a:t>
            </a:r>
            <a:r>
              <a:rPr lang="en-US" dirty="0" smtClean="0"/>
              <a:t>	</a:t>
            </a:r>
            <a:r>
              <a:rPr lang="en-US" dirty="0" smtClean="0">
                <a:hlinkClick r:id="rId2"/>
              </a:rPr>
              <a:t>carin@whoi.edu</a:t>
            </a:r>
            <a:endParaRPr lang="en-US" dirty="0" smtClean="0"/>
          </a:p>
          <a:p>
            <a:pPr marL="0" indent="0">
              <a:buNone/>
            </a:pPr>
            <a:r>
              <a:rPr lang="en-US" dirty="0"/>
              <a:t>	</a:t>
            </a:r>
            <a:r>
              <a:rPr lang="en-US" dirty="0" smtClean="0"/>
              <a:t>	508-289-3457 (office phone)</a:t>
            </a:r>
            <a:endParaRPr lang="en-US" dirty="0"/>
          </a:p>
        </p:txBody>
      </p:sp>
    </p:spTree>
    <p:extLst>
      <p:ext uri="{BB962C8B-B14F-4D97-AF65-F5344CB8AC3E}">
        <p14:creationId xmlns:p14="http://schemas.microsoft.com/office/powerpoint/2010/main" val="174138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6395"/>
            <a:ext cx="9144000" cy="1143000"/>
          </a:xfrm>
        </p:spPr>
        <p:txBody>
          <a:bodyPr>
            <a:normAutofit fontScale="90000"/>
          </a:bodyPr>
          <a:lstStyle/>
          <a:p>
            <a:r>
              <a:rPr lang="en-US" sz="3200" dirty="0" smtClean="0"/>
              <a:t>Why are beluga whales often found at the transition from shallow to deep water (shelf break) in the Beaufort Sea?</a:t>
            </a:r>
            <a:endParaRPr lang="en-US" sz="3200" dirty="0"/>
          </a:p>
        </p:txBody>
      </p:sp>
      <p:grpSp>
        <p:nvGrpSpPr>
          <p:cNvPr id="4" name="Group 3"/>
          <p:cNvGrpSpPr/>
          <p:nvPr/>
        </p:nvGrpSpPr>
        <p:grpSpPr bwMode="auto">
          <a:xfrm>
            <a:off x="1221685" y="1926401"/>
            <a:ext cx="6294210" cy="3622940"/>
            <a:chOff x="0" y="0"/>
            <a:chExt cx="3832" cy="2206"/>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3832" cy="2206"/>
            </a:xfrm>
            <a:prstGeom prst="rect">
              <a:avLst/>
            </a:prstGeom>
          </p:spPr>
        </p:pic>
        <p:sp>
          <p:nvSpPr>
            <p:cNvPr id="6" name="Text Box 10"/>
            <p:cNvSpPr txBox="1">
              <a:spLocks noChangeArrowheads="1"/>
            </p:cNvSpPr>
            <p:nvPr/>
          </p:nvSpPr>
          <p:spPr bwMode="auto">
            <a:xfrm>
              <a:off x="1096" y="156"/>
              <a:ext cx="2551" cy="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p>
              <a:pPr marL="0" marR="0">
                <a:spcBef>
                  <a:spcPts val="0"/>
                </a:spcBef>
                <a:spcAft>
                  <a:spcPts val="0"/>
                </a:spcAft>
              </a:pPr>
              <a:r>
                <a:rPr lang="en-US" sz="1400" i="1" kern="1200">
                  <a:solidFill>
                    <a:srgbClr val="F7FFF5"/>
                  </a:solidFill>
                  <a:effectLst/>
                  <a:latin typeface="Cambria"/>
                  <a:ea typeface="ＭＳ 明朝"/>
                  <a:cs typeface="Times New Roman"/>
                </a:rPr>
                <a:t>Bowhead (red) and beluga (yellow) whale </a:t>
              </a:r>
              <a:endParaRPr lang="en-US" sz="1000">
                <a:effectLst/>
                <a:latin typeface="Times"/>
                <a:ea typeface="ＭＳ 明朝"/>
                <a:cs typeface="Times New Roman"/>
              </a:endParaRPr>
            </a:p>
            <a:p>
              <a:pPr marL="0" marR="0">
                <a:spcBef>
                  <a:spcPts val="0"/>
                </a:spcBef>
                <a:spcAft>
                  <a:spcPts val="0"/>
                </a:spcAft>
              </a:pPr>
              <a:r>
                <a:rPr lang="en-US" sz="1400" i="1" kern="1200">
                  <a:solidFill>
                    <a:srgbClr val="F7FFF5"/>
                  </a:solidFill>
                  <a:effectLst/>
                  <a:latin typeface="Cambria"/>
                  <a:ea typeface="ＭＳ 明朝"/>
                  <a:cs typeface="Times New Roman"/>
                </a:rPr>
                <a:t>sightings from aerial surveys (S. Moore)</a:t>
              </a:r>
              <a:endParaRPr lang="en-US" sz="1000">
                <a:effectLst/>
                <a:latin typeface="Times"/>
                <a:ea typeface="ＭＳ 明朝"/>
                <a:cs typeface="Times New Roman"/>
              </a:endParaRPr>
            </a:p>
          </p:txBody>
        </p:sp>
      </p:grpSp>
    </p:spTree>
    <p:extLst>
      <p:ext uri="{BB962C8B-B14F-4D97-AF65-F5344CB8AC3E}">
        <p14:creationId xmlns:p14="http://schemas.microsoft.com/office/powerpoint/2010/main" val="1867967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75329" y="4885020"/>
            <a:ext cx="8714671" cy="1691639"/>
          </a:xfrm>
          <a:prstGeom prst="rect">
            <a:avLst/>
          </a:prstGeom>
          <a:solidFill>
            <a:srgbClr val="FFFA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19415"/>
            <a:ext cx="9144000" cy="1348141"/>
          </a:xfrm>
        </p:spPr>
        <p:txBody>
          <a:bodyPr>
            <a:normAutofit/>
          </a:bodyPr>
          <a:lstStyle/>
          <a:p>
            <a:r>
              <a:rPr lang="en-US" sz="3200" dirty="0" smtClean="0"/>
              <a:t>We think belugas are seen at the shelf break because high numbers of their arctic cod prey are there</a:t>
            </a:r>
            <a:endParaRPr lang="en-US" sz="3200" dirty="0"/>
          </a:p>
        </p:txBody>
      </p:sp>
      <p:grpSp>
        <p:nvGrpSpPr>
          <p:cNvPr id="28" name="Group 27"/>
          <p:cNvGrpSpPr/>
          <p:nvPr/>
        </p:nvGrpSpPr>
        <p:grpSpPr>
          <a:xfrm>
            <a:off x="471661" y="1896289"/>
            <a:ext cx="8142635" cy="2642381"/>
            <a:chOff x="189441" y="1896289"/>
            <a:chExt cx="8142635" cy="2642381"/>
          </a:xfrm>
        </p:grpSpPr>
        <p:sp>
          <p:nvSpPr>
            <p:cNvPr id="9" name="TextBox 8"/>
            <p:cNvSpPr txBox="1"/>
            <p:nvPr/>
          </p:nvSpPr>
          <p:spPr>
            <a:xfrm>
              <a:off x="189441" y="1896289"/>
              <a:ext cx="5053712" cy="523220"/>
            </a:xfrm>
            <a:prstGeom prst="rect">
              <a:avLst/>
            </a:prstGeom>
            <a:noFill/>
          </p:spPr>
          <p:txBody>
            <a:bodyPr wrap="none" rtlCol="0">
              <a:spAutoFit/>
            </a:bodyPr>
            <a:lstStyle/>
            <a:p>
              <a:r>
                <a:rPr lang="en-US" sz="2800" dirty="0" smtClean="0"/>
                <a:t>The food </a:t>
              </a:r>
              <a:r>
                <a:rPr lang="en-US" sz="2800" dirty="0"/>
                <a:t>c</a:t>
              </a:r>
              <a:r>
                <a:rPr lang="en-US" sz="2800" dirty="0" smtClean="0"/>
                <a:t>hain we want to study:</a:t>
              </a:r>
              <a:endParaRPr lang="en-US" sz="2800" dirty="0"/>
            </a:p>
          </p:txBody>
        </p:sp>
        <p:grpSp>
          <p:nvGrpSpPr>
            <p:cNvPr id="27" name="Group 26"/>
            <p:cNvGrpSpPr/>
            <p:nvPr/>
          </p:nvGrpSpPr>
          <p:grpSpPr>
            <a:xfrm>
              <a:off x="189441" y="2419509"/>
              <a:ext cx="8142635" cy="2119161"/>
              <a:chOff x="189441" y="2419509"/>
              <a:chExt cx="8142635" cy="2119161"/>
            </a:xfrm>
          </p:grpSpPr>
          <p:pic>
            <p:nvPicPr>
              <p:cNvPr id="16" name="Picture 7" descr="krill.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89441" y="3297069"/>
                <a:ext cx="1195233" cy="796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6" name="Group 25"/>
              <p:cNvGrpSpPr/>
              <p:nvPr/>
            </p:nvGrpSpPr>
            <p:grpSpPr>
              <a:xfrm>
                <a:off x="387778" y="2419509"/>
                <a:ext cx="7944298" cy="2119161"/>
                <a:chOff x="387778" y="2419509"/>
                <a:chExt cx="7944298" cy="2119161"/>
              </a:xfrm>
            </p:grpSpPr>
            <p:sp>
              <p:nvSpPr>
                <p:cNvPr id="10" name="TextBox 9"/>
                <p:cNvSpPr txBox="1"/>
                <p:nvPr/>
              </p:nvSpPr>
              <p:spPr>
                <a:xfrm>
                  <a:off x="457200" y="2424297"/>
                  <a:ext cx="2244124" cy="830997"/>
                </a:xfrm>
                <a:prstGeom prst="rect">
                  <a:avLst/>
                </a:prstGeom>
                <a:noFill/>
              </p:spPr>
              <p:txBody>
                <a:bodyPr wrap="none" rtlCol="0">
                  <a:spAutoFit/>
                </a:bodyPr>
                <a:lstStyle/>
                <a:p>
                  <a:r>
                    <a:rPr lang="en-US" sz="2400" dirty="0" smtClean="0"/>
                    <a:t>Plankton</a:t>
                  </a:r>
                </a:p>
                <a:p>
                  <a:r>
                    <a:rPr lang="en-US" sz="2400" dirty="0" smtClean="0"/>
                    <a:t>(Krill, Copepods)</a:t>
                  </a:r>
                  <a:endParaRPr lang="en-US" sz="2400" dirty="0"/>
                </a:p>
              </p:txBody>
            </p:sp>
            <p:sp>
              <p:nvSpPr>
                <p:cNvPr id="11" name="TextBox 10"/>
                <p:cNvSpPr txBox="1"/>
                <p:nvPr/>
              </p:nvSpPr>
              <p:spPr>
                <a:xfrm>
                  <a:off x="3860190" y="2424297"/>
                  <a:ext cx="1459504" cy="461665"/>
                </a:xfrm>
                <a:prstGeom prst="rect">
                  <a:avLst/>
                </a:prstGeom>
                <a:noFill/>
              </p:spPr>
              <p:txBody>
                <a:bodyPr wrap="none" rtlCol="0">
                  <a:spAutoFit/>
                </a:bodyPr>
                <a:lstStyle/>
                <a:p>
                  <a:r>
                    <a:rPr lang="en-US" sz="2400" dirty="0" smtClean="0"/>
                    <a:t>Arctic Cod</a:t>
                  </a:r>
                  <a:endParaRPr lang="en-US" sz="2400" dirty="0"/>
                </a:p>
              </p:txBody>
            </p:sp>
            <p:sp>
              <p:nvSpPr>
                <p:cNvPr id="12" name="TextBox 11"/>
                <p:cNvSpPr txBox="1"/>
                <p:nvPr/>
              </p:nvSpPr>
              <p:spPr>
                <a:xfrm>
                  <a:off x="6841276" y="2419509"/>
                  <a:ext cx="1150225" cy="461665"/>
                </a:xfrm>
                <a:prstGeom prst="rect">
                  <a:avLst/>
                </a:prstGeom>
                <a:noFill/>
              </p:spPr>
              <p:txBody>
                <a:bodyPr wrap="none" rtlCol="0">
                  <a:spAutoFit/>
                </a:bodyPr>
                <a:lstStyle/>
                <a:p>
                  <a:r>
                    <a:rPr lang="en-US" sz="2400" dirty="0" smtClean="0"/>
                    <a:t>Belugas</a:t>
                  </a:r>
                  <a:endParaRPr lang="en-US" sz="2400" dirty="0"/>
                </a:p>
              </p:txBody>
            </p:sp>
            <p:cxnSp>
              <p:nvCxnSpPr>
                <p:cNvPr id="14" name="Straight Arrow Connector 13"/>
                <p:cNvCxnSpPr/>
                <p:nvPr/>
              </p:nvCxnSpPr>
              <p:spPr>
                <a:xfrm>
                  <a:off x="2737555" y="2681119"/>
                  <a:ext cx="925079" cy="4788"/>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676308" y="2685907"/>
                  <a:ext cx="925079" cy="4788"/>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17" name="Picture 7" descr=" Cglac.jpg                                                      001D0659carin                          BB69BEEC:"/>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505092" y="3297070"/>
                  <a:ext cx="1484337" cy="7965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8" name="Picture 17" descr="Boreogadus_saida_800x376_cro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3307" y="3297069"/>
                  <a:ext cx="2413001" cy="708819"/>
                </a:xfrm>
                <a:prstGeom prst="rect">
                  <a:avLst/>
                </a:prstGeom>
              </p:spPr>
            </p:pic>
            <p:pic>
              <p:nvPicPr>
                <p:cNvPr id="20" name="Picture 19" descr="Belug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1049" y="2947517"/>
                  <a:ext cx="2031027" cy="1351556"/>
                </a:xfrm>
                <a:prstGeom prst="rect">
                  <a:avLst/>
                </a:prstGeom>
              </p:spPr>
            </p:pic>
            <p:sp>
              <p:nvSpPr>
                <p:cNvPr id="22" name="TextBox 21"/>
                <p:cNvSpPr txBox="1"/>
                <p:nvPr/>
              </p:nvSpPr>
              <p:spPr>
                <a:xfrm>
                  <a:off x="387778" y="4230893"/>
                  <a:ext cx="1595309" cy="307777"/>
                </a:xfrm>
                <a:prstGeom prst="rect">
                  <a:avLst/>
                </a:prstGeom>
                <a:noFill/>
              </p:spPr>
              <p:txBody>
                <a:bodyPr wrap="none" rtlCol="0">
                  <a:spAutoFit/>
                </a:bodyPr>
                <a:lstStyle/>
                <a:p>
                  <a:r>
                    <a:rPr lang="en-US" sz="1400" dirty="0" smtClean="0"/>
                    <a:t>Images not to scale</a:t>
                  </a:r>
                  <a:endParaRPr lang="en-US" sz="1400" dirty="0"/>
                </a:p>
              </p:txBody>
            </p:sp>
          </p:grpSp>
        </p:grpSp>
      </p:grpSp>
      <p:grpSp>
        <p:nvGrpSpPr>
          <p:cNvPr id="29" name="Group 28"/>
          <p:cNvGrpSpPr/>
          <p:nvPr/>
        </p:nvGrpSpPr>
        <p:grpSpPr>
          <a:xfrm>
            <a:off x="352777" y="4885020"/>
            <a:ext cx="8664221" cy="1691639"/>
            <a:chOff x="352777" y="4616911"/>
            <a:chExt cx="8664221" cy="1691639"/>
          </a:xfrm>
        </p:grpSpPr>
        <p:sp>
          <p:nvSpPr>
            <p:cNvPr id="21" name="TextBox 20"/>
            <p:cNvSpPr txBox="1"/>
            <p:nvPr/>
          </p:nvSpPr>
          <p:spPr>
            <a:xfrm>
              <a:off x="352777" y="5108222"/>
              <a:ext cx="8664221" cy="1200328"/>
            </a:xfrm>
            <a:prstGeom prst="rect">
              <a:avLst/>
            </a:prstGeom>
            <a:noFill/>
          </p:spPr>
          <p:txBody>
            <a:bodyPr wrap="square" rtlCol="0">
              <a:spAutoFit/>
            </a:bodyPr>
            <a:lstStyle/>
            <a:p>
              <a:r>
                <a:rPr lang="en-US" sz="2400" dirty="0" smtClean="0"/>
                <a:t>Winds from the east followed by low winds concentrates copepod and krill prey that attracts Arctic cod to feed.  The cod then are present in high numbers so that belugas can easily find them</a:t>
              </a:r>
              <a:endParaRPr lang="en-US" sz="2400" dirty="0"/>
            </a:p>
          </p:txBody>
        </p:sp>
        <p:sp>
          <p:nvSpPr>
            <p:cNvPr id="24" name="TextBox 23"/>
            <p:cNvSpPr txBox="1"/>
            <p:nvPr/>
          </p:nvSpPr>
          <p:spPr>
            <a:xfrm>
              <a:off x="352777" y="4616911"/>
              <a:ext cx="2918872" cy="523220"/>
            </a:xfrm>
            <a:prstGeom prst="rect">
              <a:avLst/>
            </a:prstGeom>
            <a:noFill/>
          </p:spPr>
          <p:txBody>
            <a:bodyPr wrap="square" rtlCol="0">
              <a:spAutoFit/>
            </a:bodyPr>
            <a:lstStyle/>
            <a:p>
              <a:r>
                <a:rPr lang="en-US" sz="2800" dirty="0" smtClean="0"/>
                <a:t>The mechanism: </a:t>
              </a:r>
              <a:endParaRPr lang="en-US" sz="2800" dirty="0"/>
            </a:p>
          </p:txBody>
        </p:sp>
      </p:grpSp>
      <p:sp>
        <p:nvSpPr>
          <p:cNvPr id="30" name="Rectangle 29"/>
          <p:cNvSpPr/>
          <p:nvPr/>
        </p:nvSpPr>
        <p:spPr>
          <a:xfrm>
            <a:off x="175329" y="1896289"/>
            <a:ext cx="8714671" cy="2642381"/>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3144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kq201713s_all.pdf"/>
          <p:cNvPicPr>
            <a:picLocks noChangeAspect="1"/>
          </p:cNvPicPr>
          <p:nvPr/>
        </p:nvPicPr>
        <p:blipFill rotWithShape="1">
          <a:blip r:embed="rId2">
            <a:extLst>
              <a:ext uri="{28A0092B-C50C-407E-A947-70E740481C1C}">
                <a14:useLocalDpi xmlns:a14="http://schemas.microsoft.com/office/drawing/2010/main" val="0"/>
              </a:ext>
            </a:extLst>
          </a:blip>
          <a:srcRect t="2716" b="2881"/>
          <a:stretch/>
        </p:blipFill>
        <p:spPr>
          <a:xfrm>
            <a:off x="540057" y="1951899"/>
            <a:ext cx="3916197" cy="2612491"/>
          </a:xfrm>
          <a:prstGeom prst="rect">
            <a:avLst/>
          </a:prstGeom>
        </p:spPr>
      </p:pic>
      <p:sp>
        <p:nvSpPr>
          <p:cNvPr id="5" name="TextBox 4"/>
          <p:cNvSpPr txBox="1"/>
          <p:nvPr/>
        </p:nvSpPr>
        <p:spPr>
          <a:xfrm>
            <a:off x="7122443" y="4564390"/>
            <a:ext cx="1379341" cy="246221"/>
          </a:xfrm>
          <a:prstGeom prst="rect">
            <a:avLst/>
          </a:prstGeom>
          <a:noFill/>
        </p:spPr>
        <p:txBody>
          <a:bodyPr wrap="none" rtlCol="0">
            <a:spAutoFit/>
          </a:bodyPr>
          <a:lstStyle/>
          <a:p>
            <a:r>
              <a:rPr lang="en-US" sz="1000" dirty="0" smtClean="0"/>
              <a:t>Maps by Steve Roberts</a:t>
            </a:r>
            <a:endParaRPr lang="en-US" sz="1000" dirty="0"/>
          </a:p>
        </p:txBody>
      </p:sp>
      <p:sp>
        <p:nvSpPr>
          <p:cNvPr id="6" name="TextBox 5"/>
          <p:cNvSpPr txBox="1"/>
          <p:nvPr/>
        </p:nvSpPr>
        <p:spPr>
          <a:xfrm>
            <a:off x="2928090" y="4855262"/>
            <a:ext cx="2480166" cy="707886"/>
          </a:xfrm>
          <a:prstGeom prst="rect">
            <a:avLst/>
          </a:prstGeom>
          <a:noFill/>
        </p:spPr>
        <p:txBody>
          <a:bodyPr wrap="none" rtlCol="0">
            <a:spAutoFit/>
          </a:bodyPr>
          <a:lstStyle/>
          <a:p>
            <a:r>
              <a:rPr lang="en-US" sz="2000" dirty="0" smtClean="0"/>
              <a:t>2900 nautical miles or</a:t>
            </a:r>
          </a:p>
          <a:p>
            <a:r>
              <a:rPr lang="en-US" sz="2000" dirty="0" smtClean="0"/>
              <a:t>3300 statutory miles </a:t>
            </a:r>
            <a:endParaRPr lang="en-US" sz="2000" dirty="0"/>
          </a:p>
        </p:txBody>
      </p:sp>
      <p:sp>
        <p:nvSpPr>
          <p:cNvPr id="2" name="TextBox 1"/>
          <p:cNvSpPr txBox="1"/>
          <p:nvPr/>
        </p:nvSpPr>
        <p:spPr>
          <a:xfrm>
            <a:off x="1" y="50240"/>
            <a:ext cx="9144000" cy="1077218"/>
          </a:xfrm>
          <a:prstGeom prst="rect">
            <a:avLst/>
          </a:prstGeom>
          <a:noFill/>
        </p:spPr>
        <p:txBody>
          <a:bodyPr wrap="square" rtlCol="0">
            <a:spAutoFit/>
          </a:bodyPr>
          <a:lstStyle/>
          <a:p>
            <a:pPr algn="ctr"/>
            <a:r>
              <a:rPr lang="en-US" sz="3200" dirty="0" smtClean="0"/>
              <a:t>2017 CRUISE TRACK AND SAMPLING LOCATIONS</a:t>
            </a:r>
          </a:p>
          <a:p>
            <a:pPr algn="ctr"/>
            <a:r>
              <a:rPr lang="en-US" sz="3200" dirty="0" smtClean="0"/>
              <a:t>August 25 – September 18, 2017</a:t>
            </a:r>
          </a:p>
        </p:txBody>
      </p:sp>
      <p:grpSp>
        <p:nvGrpSpPr>
          <p:cNvPr id="7" name="Group 6"/>
          <p:cNvGrpSpPr/>
          <p:nvPr/>
        </p:nvGrpSpPr>
        <p:grpSpPr>
          <a:xfrm>
            <a:off x="4672154" y="1951899"/>
            <a:ext cx="4014982" cy="2612491"/>
            <a:chOff x="1806807" y="6590785"/>
            <a:chExt cx="3049744" cy="1984424"/>
          </a:xfrm>
        </p:grpSpPr>
        <p:pic>
          <p:nvPicPr>
            <p:cNvPr id="8" name="Picture 7" descr="skq201713s.pdf"/>
            <p:cNvPicPr>
              <a:picLocks noChangeAspect="1"/>
            </p:cNvPicPr>
            <p:nvPr/>
          </p:nvPicPr>
          <p:blipFill rotWithShape="1">
            <a:blip r:embed="rId3">
              <a:extLst>
                <a:ext uri="{28A0092B-C50C-407E-A947-70E740481C1C}">
                  <a14:useLocalDpi xmlns:a14="http://schemas.microsoft.com/office/drawing/2010/main" val="0"/>
                </a:ext>
              </a:extLst>
            </a:blip>
            <a:srcRect t="1623" b="2030"/>
            <a:stretch/>
          </p:blipFill>
          <p:spPr>
            <a:xfrm>
              <a:off x="1806807" y="6590785"/>
              <a:ext cx="2908953" cy="1980504"/>
            </a:xfrm>
            <a:prstGeom prst="rect">
              <a:avLst/>
            </a:prstGeom>
          </p:spPr>
        </p:pic>
        <p:sp>
          <p:nvSpPr>
            <p:cNvPr id="9" name="TextBox 8"/>
            <p:cNvSpPr txBox="1"/>
            <p:nvPr/>
          </p:nvSpPr>
          <p:spPr>
            <a:xfrm>
              <a:off x="1927488" y="8236439"/>
              <a:ext cx="782430" cy="230832"/>
            </a:xfrm>
            <a:prstGeom prst="rect">
              <a:avLst/>
            </a:prstGeom>
            <a:noFill/>
          </p:spPr>
          <p:txBody>
            <a:bodyPr wrap="none" rtlCol="0">
              <a:spAutoFit/>
            </a:bodyPr>
            <a:lstStyle/>
            <a:p>
              <a:r>
                <a:rPr lang="en-US" sz="900" dirty="0" smtClean="0"/>
                <a:t>Cape </a:t>
              </a:r>
              <a:r>
                <a:rPr lang="en-US" sz="900" dirty="0" err="1" smtClean="0"/>
                <a:t>Halkett</a:t>
              </a:r>
              <a:endParaRPr lang="en-US" sz="900" dirty="0"/>
            </a:p>
          </p:txBody>
        </p:sp>
        <p:cxnSp>
          <p:nvCxnSpPr>
            <p:cNvPr id="10" name="Straight Arrow Connector 9"/>
            <p:cNvCxnSpPr/>
            <p:nvPr/>
          </p:nvCxnSpPr>
          <p:spPr>
            <a:xfrm flipH="1" flipV="1">
              <a:off x="1886655" y="7668833"/>
              <a:ext cx="808920" cy="87692"/>
            </a:xfrm>
            <a:prstGeom prst="straightConnector1">
              <a:avLst/>
            </a:prstGeom>
            <a:ln w="63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rot="240000">
              <a:off x="1921588" y="7564086"/>
              <a:ext cx="625041" cy="338554"/>
            </a:xfrm>
            <a:prstGeom prst="rect">
              <a:avLst/>
            </a:prstGeom>
            <a:noFill/>
          </p:spPr>
          <p:txBody>
            <a:bodyPr wrap="none" rtlCol="0">
              <a:spAutoFit/>
            </a:bodyPr>
            <a:lstStyle/>
            <a:p>
              <a:r>
                <a:rPr lang="en-US" sz="800" dirty="0" smtClean="0">
                  <a:latin typeface="+mj-lt"/>
                  <a:cs typeface="Arial"/>
                </a:rPr>
                <a:t>Pt. Barrow </a:t>
              </a:r>
            </a:p>
            <a:p>
              <a:r>
                <a:rPr lang="en-US" sz="800" dirty="0" smtClean="0">
                  <a:latin typeface="+mj-lt"/>
                  <a:cs typeface="Arial"/>
                </a:rPr>
                <a:t>84 miles</a:t>
              </a:r>
              <a:endParaRPr lang="en-US" sz="800" dirty="0">
                <a:latin typeface="+mj-lt"/>
                <a:cs typeface="Arial"/>
              </a:endParaRPr>
            </a:p>
          </p:txBody>
        </p:sp>
        <p:cxnSp>
          <p:nvCxnSpPr>
            <p:cNvPr id="12" name="Straight Arrow Connector 11"/>
            <p:cNvCxnSpPr/>
            <p:nvPr/>
          </p:nvCxnSpPr>
          <p:spPr>
            <a:xfrm>
              <a:off x="4483100" y="7788275"/>
              <a:ext cx="232660" cy="99802"/>
            </a:xfrm>
            <a:prstGeom prst="straightConnector1">
              <a:avLst/>
            </a:prstGeom>
            <a:ln w="63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312950" y="7840908"/>
              <a:ext cx="513970" cy="276999"/>
            </a:xfrm>
            <a:prstGeom prst="rect">
              <a:avLst/>
            </a:prstGeom>
            <a:noFill/>
          </p:spPr>
          <p:txBody>
            <a:bodyPr wrap="none" rtlCol="0">
              <a:spAutoFit/>
            </a:bodyPr>
            <a:lstStyle/>
            <a:p>
              <a:r>
                <a:rPr lang="en-US" sz="600" dirty="0" err="1" smtClean="0">
                  <a:latin typeface="Arial"/>
                  <a:cs typeface="Arial"/>
                </a:rPr>
                <a:t>Kaktovik</a:t>
              </a:r>
              <a:endParaRPr lang="en-US" sz="600" dirty="0" smtClean="0">
                <a:latin typeface="Arial"/>
                <a:cs typeface="Arial"/>
              </a:endParaRPr>
            </a:p>
            <a:p>
              <a:r>
                <a:rPr lang="en-US" sz="600" dirty="0" smtClean="0">
                  <a:latin typeface="Arial"/>
                  <a:cs typeface="Arial"/>
                </a:rPr>
                <a:t>120 miles</a:t>
              </a:r>
              <a:endParaRPr lang="en-US" sz="600" dirty="0">
                <a:latin typeface="Arial"/>
                <a:cs typeface="Arial"/>
              </a:endParaRPr>
            </a:p>
          </p:txBody>
        </p:sp>
        <p:cxnSp>
          <p:nvCxnSpPr>
            <p:cNvPr id="14" name="Straight Arrow Connector 13"/>
            <p:cNvCxnSpPr/>
            <p:nvPr/>
          </p:nvCxnSpPr>
          <p:spPr>
            <a:xfrm>
              <a:off x="4232275" y="8199311"/>
              <a:ext cx="180975" cy="142875"/>
            </a:xfrm>
            <a:prstGeom prst="straightConnector1">
              <a:avLst/>
            </a:prstGeom>
            <a:ln w="63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244259" y="8298210"/>
              <a:ext cx="612292" cy="276999"/>
            </a:xfrm>
            <a:prstGeom prst="rect">
              <a:avLst/>
            </a:prstGeom>
            <a:noFill/>
          </p:spPr>
          <p:txBody>
            <a:bodyPr wrap="none" rtlCol="0">
              <a:spAutoFit/>
            </a:bodyPr>
            <a:lstStyle/>
            <a:p>
              <a:r>
                <a:rPr lang="en-US" sz="600" dirty="0" smtClean="0">
                  <a:latin typeface="Arial"/>
                  <a:cs typeface="Arial"/>
                </a:rPr>
                <a:t>Cross Island</a:t>
              </a:r>
            </a:p>
            <a:p>
              <a:r>
                <a:rPr lang="en-US" sz="600" dirty="0" smtClean="0">
                  <a:latin typeface="Arial"/>
                  <a:cs typeface="Arial"/>
                </a:rPr>
                <a:t>35 miles</a:t>
              </a:r>
              <a:endParaRPr lang="en-US" sz="600" dirty="0">
                <a:latin typeface="Arial"/>
                <a:cs typeface="Arial"/>
              </a:endParaRPr>
            </a:p>
          </p:txBody>
        </p:sp>
        <p:cxnSp>
          <p:nvCxnSpPr>
            <p:cNvPr id="16" name="Straight Arrow Connector 15"/>
            <p:cNvCxnSpPr/>
            <p:nvPr/>
          </p:nvCxnSpPr>
          <p:spPr>
            <a:xfrm>
              <a:off x="3422650" y="8012112"/>
              <a:ext cx="0" cy="373063"/>
            </a:xfrm>
            <a:prstGeom prst="straightConnector1">
              <a:avLst/>
            </a:prstGeom>
            <a:ln w="63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385575" y="8294290"/>
              <a:ext cx="834596" cy="276999"/>
            </a:xfrm>
            <a:prstGeom prst="rect">
              <a:avLst/>
            </a:prstGeom>
            <a:noFill/>
          </p:spPr>
          <p:txBody>
            <a:bodyPr wrap="none" rtlCol="0">
              <a:spAutoFit/>
            </a:bodyPr>
            <a:lstStyle/>
            <a:p>
              <a:r>
                <a:rPr lang="en-US" sz="600" dirty="0" smtClean="0">
                  <a:latin typeface="Arial"/>
                  <a:cs typeface="Arial"/>
                </a:rPr>
                <a:t>Colville River Delta</a:t>
              </a:r>
            </a:p>
            <a:p>
              <a:r>
                <a:rPr lang="en-US" sz="600" dirty="0" smtClean="0">
                  <a:latin typeface="Arial"/>
                  <a:cs typeface="Arial"/>
                </a:rPr>
                <a:t>30 miles</a:t>
              </a:r>
              <a:endParaRPr lang="en-US" sz="600" dirty="0">
                <a:latin typeface="Arial"/>
                <a:cs typeface="Arial"/>
              </a:endParaRPr>
            </a:p>
          </p:txBody>
        </p:sp>
      </p:grpSp>
    </p:spTree>
    <p:extLst>
      <p:ext uri="{BB962C8B-B14F-4D97-AF65-F5344CB8AC3E}">
        <p14:creationId xmlns:p14="http://schemas.microsoft.com/office/powerpoint/2010/main" val="649253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749"/>
            <a:ext cx="8229600" cy="868362"/>
          </a:xfrm>
        </p:spPr>
        <p:txBody>
          <a:bodyPr>
            <a:normAutofit/>
          </a:bodyPr>
          <a:lstStyle/>
          <a:p>
            <a:r>
              <a:rPr lang="en-US" sz="3200" dirty="0" smtClean="0"/>
              <a:t>What we measure or sample</a:t>
            </a:r>
            <a:endParaRPr lang="en-US" sz="3200" dirty="0"/>
          </a:p>
        </p:txBody>
      </p:sp>
      <p:sp>
        <p:nvSpPr>
          <p:cNvPr id="3" name="Content Placeholder 2"/>
          <p:cNvSpPr>
            <a:spLocks noGrp="1"/>
          </p:cNvSpPr>
          <p:nvPr>
            <p:ph idx="1"/>
          </p:nvPr>
        </p:nvSpPr>
        <p:spPr>
          <a:xfrm>
            <a:off x="457200" y="1191860"/>
            <a:ext cx="8229600" cy="2515700"/>
          </a:xfrm>
        </p:spPr>
        <p:txBody>
          <a:bodyPr>
            <a:noAutofit/>
          </a:bodyPr>
          <a:lstStyle/>
          <a:p>
            <a:r>
              <a:rPr lang="en-US" sz="2400" dirty="0" smtClean="0"/>
              <a:t>Water temperature and salinity, water currents</a:t>
            </a:r>
          </a:p>
          <a:p>
            <a:r>
              <a:rPr lang="en-US" sz="2400" dirty="0" smtClean="0"/>
              <a:t>Plankton numbers, type (copepods, krill), location in water</a:t>
            </a:r>
          </a:p>
          <a:p>
            <a:r>
              <a:rPr lang="en-US" sz="2400" dirty="0" smtClean="0"/>
              <a:t>Fish numbers, type, location in water</a:t>
            </a:r>
          </a:p>
          <a:p>
            <a:r>
              <a:rPr lang="en-US" sz="2400" dirty="0" smtClean="0"/>
              <a:t>What the fish have been eating</a:t>
            </a:r>
          </a:p>
          <a:p>
            <a:r>
              <a:rPr lang="en-US" sz="2400" dirty="0" smtClean="0"/>
              <a:t>Nutritional value of their plankton prey</a:t>
            </a:r>
          </a:p>
          <a:p>
            <a:r>
              <a:rPr lang="en-US" sz="2400" dirty="0" smtClean="0"/>
              <a:t>Marine mammal and bird numbers</a:t>
            </a:r>
            <a:endParaRPr lang="en-US" sz="2400" dirty="0"/>
          </a:p>
        </p:txBody>
      </p:sp>
      <p:pic>
        <p:nvPicPr>
          <p:cNvPr id="5" name="Picture 4" descr="PlanktonSample.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684962" y="4191882"/>
            <a:ext cx="3191041" cy="2352675"/>
          </a:xfrm>
          <a:prstGeom prst="rect">
            <a:avLst/>
          </a:prstGeom>
        </p:spPr>
      </p:pic>
    </p:spTree>
    <p:extLst>
      <p:ext uri="{BB962C8B-B14F-4D97-AF65-F5344CB8AC3E}">
        <p14:creationId xmlns:p14="http://schemas.microsoft.com/office/powerpoint/2010/main" val="4192816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b="4462"/>
          <a:stretch/>
        </p:blipFill>
        <p:spPr>
          <a:xfrm>
            <a:off x="1285722" y="938225"/>
            <a:ext cx="2193386" cy="1699877"/>
          </a:xfrm>
          <a:prstGeom prst="rect">
            <a:avLst/>
          </a:prstGeom>
        </p:spPr>
      </p:pic>
      <p:pic>
        <p:nvPicPr>
          <p:cNvPr id="3" name="Picture 2"/>
          <p:cNvPicPr/>
          <p:nvPr/>
        </p:nvPicPr>
        <p:blipFill rotWithShape="1">
          <a:blip r:embed="rId3">
            <a:extLst>
              <a:ext uri="{28A0092B-C50C-407E-A947-70E740481C1C}">
                <a14:useLocalDpi xmlns:a14="http://schemas.microsoft.com/office/drawing/2010/main" val="0"/>
              </a:ext>
            </a:extLst>
          </a:blip>
          <a:srcRect r="2343"/>
          <a:stretch/>
        </p:blipFill>
        <p:spPr bwMode="auto">
          <a:xfrm>
            <a:off x="3617013" y="938225"/>
            <a:ext cx="2213532" cy="1699877"/>
          </a:xfrm>
          <a:prstGeom prst="rect">
            <a:avLst/>
          </a:prstGeom>
          <a:ln>
            <a:noFill/>
          </a:ln>
          <a:extLst>
            <a:ext uri="{53640926-AAD7-44d8-BBD7-CCE9431645EC}">
              <a14:shadowObscured xmlns:a14="http://schemas.microsoft.com/office/drawing/2010/main" xmlns=""/>
            </a:ext>
          </a:extLst>
        </p:spPr>
      </p:pic>
      <p:pic>
        <p:nvPicPr>
          <p:cNvPr id="10" name="pasted-image.pdf"/>
          <p:cNvPicPr>
            <a:picLocks noChangeAspect="1"/>
          </p:cNvPicPr>
          <p:nvPr/>
        </p:nvPicPr>
        <p:blipFill>
          <a:blip r:embed="rId4">
            <a:extLst/>
          </a:blip>
          <a:stretch>
            <a:fillRect/>
          </a:stretch>
        </p:blipFill>
        <p:spPr>
          <a:xfrm>
            <a:off x="5965810" y="936164"/>
            <a:ext cx="2063866" cy="2621005"/>
          </a:xfrm>
          <a:prstGeom prst="rect">
            <a:avLst/>
          </a:prstGeom>
          <a:ln w="12700" cap="flat">
            <a:noFill/>
            <a:miter lim="400000"/>
          </a:ln>
          <a:effectLst/>
        </p:spPr>
      </p:pic>
      <p:pic>
        <p:nvPicPr>
          <p:cNvPr id="11" name="pasted-image.pdf"/>
          <p:cNvPicPr>
            <a:picLocks noChangeAspect="1"/>
          </p:cNvPicPr>
          <p:nvPr/>
        </p:nvPicPr>
        <p:blipFill rotWithShape="1">
          <a:blip r:embed="rId5" cstate="print">
            <a:extLst>
              <a:ext uri="{28A0092B-C50C-407E-A947-70E740481C1C}">
                <a14:useLocalDpi xmlns:a14="http://schemas.microsoft.com/office/drawing/2010/main"/>
              </a:ext>
            </a:extLst>
          </a:blip>
          <a:srcRect l="8173" r="6925"/>
          <a:stretch/>
        </p:blipFill>
        <p:spPr>
          <a:xfrm>
            <a:off x="3615896" y="2749816"/>
            <a:ext cx="2221546" cy="1699877"/>
          </a:xfrm>
          <a:prstGeom prst="rect">
            <a:avLst/>
          </a:prstGeom>
          <a:ln w="12700" cap="flat">
            <a:noFill/>
            <a:miter lim="400000"/>
          </a:ln>
          <a:effectLst/>
        </p:spPr>
      </p:pic>
      <p:pic>
        <p:nvPicPr>
          <p:cNvPr id="12" name="pasted-image.pdf"/>
          <p:cNvPicPr>
            <a:picLocks noChangeAspect="1"/>
          </p:cNvPicPr>
          <p:nvPr/>
        </p:nvPicPr>
        <p:blipFill rotWithShape="1">
          <a:blip r:embed="rId6" cstate="print">
            <a:extLst>
              <a:ext uri="{28A0092B-C50C-407E-A947-70E740481C1C}">
                <a14:useLocalDpi xmlns:a14="http://schemas.microsoft.com/office/drawing/2010/main"/>
              </a:ext>
            </a:extLst>
          </a:blip>
          <a:srcRect l="4175" r="2415"/>
          <a:stretch/>
        </p:blipFill>
        <p:spPr>
          <a:xfrm>
            <a:off x="1267996" y="2765592"/>
            <a:ext cx="2221546" cy="1699877"/>
          </a:xfrm>
          <a:prstGeom prst="rect">
            <a:avLst/>
          </a:prstGeom>
          <a:ln w="12700" cap="flat">
            <a:noFill/>
            <a:miter lim="400000"/>
          </a:ln>
          <a:effectLst/>
        </p:spPr>
      </p:pic>
      <p:pic>
        <p:nvPicPr>
          <p:cNvPr id="13" name="Picture 12"/>
          <p:cNvPicPr/>
          <p:nvPr/>
        </p:nvPicPr>
        <p:blipFill rotWithShape="1">
          <a:blip r:embed="rId7">
            <a:extLst>
              <a:ext uri="{28A0092B-C50C-407E-A947-70E740481C1C}">
                <a14:useLocalDpi xmlns:a14="http://schemas.microsoft.com/office/drawing/2010/main" val="0"/>
              </a:ext>
            </a:extLst>
          </a:blip>
          <a:srcRect b="3780"/>
          <a:stretch/>
        </p:blipFill>
        <p:spPr>
          <a:xfrm>
            <a:off x="5981586" y="3694849"/>
            <a:ext cx="2063866" cy="2577716"/>
          </a:xfrm>
          <a:prstGeom prst="rect">
            <a:avLst/>
          </a:prstGeom>
        </p:spPr>
      </p:pic>
      <p:pic>
        <p:nvPicPr>
          <p:cNvPr id="14" name="pasted-image.pdf"/>
          <p:cNvPicPr>
            <a:picLocks noChangeAspect="1"/>
          </p:cNvPicPr>
          <p:nvPr/>
        </p:nvPicPr>
        <p:blipFill rotWithShape="1">
          <a:blip r:embed="rId8">
            <a:extLst/>
          </a:blip>
          <a:srcRect l="6547"/>
          <a:stretch/>
        </p:blipFill>
        <p:spPr>
          <a:xfrm>
            <a:off x="3631672" y="4576130"/>
            <a:ext cx="2221546" cy="1696435"/>
          </a:xfrm>
          <a:prstGeom prst="rect">
            <a:avLst/>
          </a:prstGeom>
          <a:ln w="12700" cap="flat">
            <a:noFill/>
            <a:miter lim="400000"/>
          </a:ln>
          <a:effectLst/>
        </p:spPr>
      </p:pic>
      <p:graphicFrame>
        <p:nvGraphicFramePr>
          <p:cNvPr id="15" name="Table 14"/>
          <p:cNvGraphicFramePr>
            <a:graphicFrameLocks noGrp="1"/>
          </p:cNvGraphicFramePr>
          <p:nvPr>
            <p:extLst>
              <p:ext uri="{D42A27DB-BD31-4B8C-83A1-F6EECF244321}">
                <p14:modId xmlns:p14="http://schemas.microsoft.com/office/powerpoint/2010/main" val="4180352680"/>
              </p:ext>
            </p:extLst>
          </p:nvPr>
        </p:nvGraphicFramePr>
        <p:xfrm>
          <a:off x="1120336" y="4576130"/>
          <a:ext cx="2384982" cy="1804093"/>
        </p:xfrm>
        <a:graphic>
          <a:graphicData uri="http://schemas.openxmlformats.org/drawingml/2006/table">
            <a:tbl>
              <a:tblPr/>
              <a:tblGrid>
                <a:gridCol w="1605968"/>
                <a:gridCol w="779014"/>
              </a:tblGrid>
              <a:tr h="199493">
                <a:tc>
                  <a:txBody>
                    <a:bodyPr/>
                    <a:lstStyle/>
                    <a:p>
                      <a:pPr algn="l" fontAlgn="b"/>
                      <a:r>
                        <a:rPr lang="en-US" sz="1200" b="1" i="0" u="none" strike="noStrike" dirty="0" smtClean="0">
                          <a:solidFill>
                            <a:srgbClr val="000000"/>
                          </a:solidFill>
                          <a:effectLst/>
                          <a:latin typeface="Times New Roman"/>
                        </a:rPr>
                        <a:t>Activity</a:t>
                      </a:r>
                      <a:endParaRPr lang="en-US" sz="1200" b="1" i="0" u="none" strike="noStrike" dirty="0">
                        <a:solidFill>
                          <a:srgbClr val="000000"/>
                        </a:solidFill>
                        <a:effectLst/>
                        <a:latin typeface="Times New Roman"/>
                      </a:endParaRPr>
                    </a:p>
                  </a:txBody>
                  <a:tcPr marL="11985" marR="11985" marT="11985" marB="0" anchor="b">
                    <a:lnL>
                      <a:noFill/>
                    </a:lnL>
                    <a:lnR>
                      <a:noFill/>
                    </a:lnR>
                    <a:lnT>
                      <a:noFill/>
                    </a:lnT>
                    <a:lnB w="19050" cap="flat" cmpd="sng" algn="ctr">
                      <a:solidFill>
                        <a:scrgbClr r="0" g="0" b="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Times New Roman"/>
                        </a:rPr>
                        <a:t>Number</a:t>
                      </a:r>
                    </a:p>
                  </a:txBody>
                  <a:tcPr marL="11985" marR="11985" marT="11985" marB="0" anchor="b">
                    <a:lnL>
                      <a:noFill/>
                    </a:lnL>
                    <a:lnR>
                      <a:noFill/>
                    </a:lnR>
                    <a:lnT>
                      <a:noFill/>
                    </a:lnT>
                    <a:lnB w="19050" cap="flat" cmpd="sng" algn="ctr">
                      <a:solidFill>
                        <a:scrgbClr r="0" g="0" b="0"/>
                      </a:solidFill>
                      <a:prstDash val="solid"/>
                      <a:round/>
                      <a:headEnd type="none" w="med" len="med"/>
                      <a:tailEnd type="none" w="med" len="med"/>
                    </a:lnB>
                  </a:tcPr>
                </a:tc>
              </a:tr>
              <a:tr h="200575">
                <a:tc>
                  <a:txBody>
                    <a:bodyPr/>
                    <a:lstStyle/>
                    <a:p>
                      <a:pPr algn="l" fontAlgn="b"/>
                      <a:r>
                        <a:rPr lang="en-US" sz="1200" b="0" i="0" u="none" strike="noStrike" dirty="0" smtClean="0">
                          <a:solidFill>
                            <a:srgbClr val="000000"/>
                          </a:solidFill>
                          <a:effectLst/>
                          <a:latin typeface="Times New Roman"/>
                        </a:rPr>
                        <a:t>Sampling Locations</a:t>
                      </a:r>
                      <a:endParaRPr lang="en-US" sz="1200" b="0" i="0" u="none" strike="noStrike" dirty="0">
                        <a:solidFill>
                          <a:srgbClr val="000000"/>
                        </a:solidFill>
                        <a:effectLst/>
                        <a:latin typeface="Times New Roman"/>
                      </a:endParaRPr>
                    </a:p>
                  </a:txBody>
                  <a:tcPr marL="11985" marR="11985" marT="11985" marB="0" anchor="b">
                    <a:lnL>
                      <a:noFill/>
                    </a:lnL>
                    <a:lnR>
                      <a:noFill/>
                    </a:lnR>
                    <a:lnT w="19050" cap="flat" cmpd="sng" algn="ctr">
                      <a:solidFill>
                        <a:scrgbClr r="0" g="0" b="0"/>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Times New Roman"/>
                        </a:rPr>
                        <a:t>184</a:t>
                      </a:r>
                    </a:p>
                  </a:txBody>
                  <a:tcPr marL="11985" marR="11985" marT="11985" marB="0" anchor="b">
                    <a:lnL>
                      <a:noFill/>
                    </a:lnL>
                    <a:lnR>
                      <a:noFill/>
                    </a:lnR>
                    <a:lnT w="19050" cap="flat" cmpd="sng" algn="ctr">
                      <a:solidFill>
                        <a:scrgbClr r="0" g="0" b="0"/>
                      </a:solidFill>
                      <a:prstDash val="solid"/>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tcPr>
                </a:tc>
              </a:tr>
              <a:tr h="200575">
                <a:tc>
                  <a:txBody>
                    <a:bodyPr/>
                    <a:lstStyle/>
                    <a:p>
                      <a:pPr algn="l" fontAlgn="b"/>
                      <a:r>
                        <a:rPr lang="en-US" sz="1200" b="0" i="0" u="none" strike="noStrike" dirty="0">
                          <a:solidFill>
                            <a:srgbClr val="000000"/>
                          </a:solidFill>
                          <a:effectLst/>
                          <a:latin typeface="Times New Roman"/>
                        </a:rPr>
                        <a:t>Bongo Tows</a:t>
                      </a:r>
                    </a:p>
                  </a:txBody>
                  <a:tcPr marL="11985" marR="11985" marT="11985" marB="0" anchor="b">
                    <a:lnL>
                      <a:noFill/>
                    </a:lnL>
                    <a:lnR>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c>
                  <a:txBody>
                    <a:bodyPr/>
                    <a:lstStyle/>
                    <a:p>
                      <a:pPr algn="ctr" fontAlgn="b"/>
                      <a:r>
                        <a:rPr lang="en-US" sz="1200" b="0" i="0" u="none" strike="noStrike" dirty="0">
                          <a:solidFill>
                            <a:srgbClr val="000000"/>
                          </a:solidFill>
                          <a:effectLst/>
                          <a:latin typeface="Times New Roman"/>
                        </a:rPr>
                        <a:t>37</a:t>
                      </a:r>
                    </a:p>
                  </a:txBody>
                  <a:tcPr marL="11985" marR="11985" marT="11985" marB="0" anchor="b">
                    <a:lnL>
                      <a:noFill/>
                    </a:lnL>
                    <a:lnR>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r>
              <a:tr h="200575">
                <a:tc>
                  <a:txBody>
                    <a:bodyPr/>
                    <a:lstStyle/>
                    <a:p>
                      <a:pPr algn="l" fontAlgn="b"/>
                      <a:r>
                        <a:rPr lang="en-US" sz="1200" b="0" i="0" u="none" strike="noStrike" dirty="0">
                          <a:solidFill>
                            <a:srgbClr val="000000"/>
                          </a:solidFill>
                          <a:effectLst/>
                          <a:latin typeface="Times New Roman"/>
                        </a:rPr>
                        <a:t>CTD Casts</a:t>
                      </a:r>
                    </a:p>
                  </a:txBody>
                  <a:tcPr marL="11985" marR="11985" marT="11985" marB="0" anchor="b">
                    <a:lnL>
                      <a:noFill/>
                    </a:lnL>
                    <a:lnR>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c>
                  <a:txBody>
                    <a:bodyPr/>
                    <a:lstStyle/>
                    <a:p>
                      <a:pPr algn="ctr" fontAlgn="b"/>
                      <a:r>
                        <a:rPr lang="en-US" sz="1200" b="0" i="0" u="none" strike="noStrike" dirty="0">
                          <a:solidFill>
                            <a:srgbClr val="000000"/>
                          </a:solidFill>
                          <a:effectLst/>
                          <a:latin typeface="Times New Roman"/>
                        </a:rPr>
                        <a:t>184</a:t>
                      </a:r>
                    </a:p>
                  </a:txBody>
                  <a:tcPr marL="11985" marR="11985" marT="11985" marB="0" anchor="b">
                    <a:lnL>
                      <a:noFill/>
                    </a:lnL>
                    <a:lnR>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r>
              <a:tr h="200575">
                <a:tc>
                  <a:txBody>
                    <a:bodyPr/>
                    <a:lstStyle/>
                    <a:p>
                      <a:pPr algn="l" fontAlgn="b"/>
                      <a:r>
                        <a:rPr lang="en-US" sz="1200" b="0" i="0" u="none" strike="noStrike" dirty="0">
                          <a:solidFill>
                            <a:srgbClr val="000000"/>
                          </a:solidFill>
                          <a:effectLst/>
                          <a:latin typeface="Times New Roman"/>
                        </a:rPr>
                        <a:t>Fish Trawls</a:t>
                      </a:r>
                    </a:p>
                  </a:txBody>
                  <a:tcPr marL="11985" marR="11985" marT="11985" marB="0" anchor="b">
                    <a:lnL>
                      <a:noFill/>
                    </a:lnL>
                    <a:lnR>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c>
                  <a:txBody>
                    <a:bodyPr/>
                    <a:lstStyle/>
                    <a:p>
                      <a:pPr algn="ctr" fontAlgn="b"/>
                      <a:r>
                        <a:rPr lang="en-US" sz="1200" b="0" i="0" u="none" strike="noStrike" dirty="0">
                          <a:solidFill>
                            <a:srgbClr val="000000"/>
                          </a:solidFill>
                          <a:effectLst/>
                          <a:latin typeface="Times New Roman"/>
                        </a:rPr>
                        <a:t>16</a:t>
                      </a:r>
                    </a:p>
                  </a:txBody>
                  <a:tcPr marL="11985" marR="11985" marT="11985" marB="0" anchor="b">
                    <a:lnL>
                      <a:noFill/>
                    </a:lnL>
                    <a:lnR>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r>
              <a:tr h="200575">
                <a:tc>
                  <a:txBody>
                    <a:bodyPr/>
                    <a:lstStyle/>
                    <a:p>
                      <a:pPr algn="l" fontAlgn="b"/>
                      <a:r>
                        <a:rPr lang="en-US" sz="1200" b="0" i="0" u="none" strike="noStrike" dirty="0">
                          <a:solidFill>
                            <a:srgbClr val="000000"/>
                          </a:solidFill>
                          <a:effectLst/>
                          <a:latin typeface="Times New Roman"/>
                        </a:rPr>
                        <a:t>Mooring Deployments</a:t>
                      </a:r>
                    </a:p>
                  </a:txBody>
                  <a:tcPr marL="11985" marR="11985" marT="11985" marB="0" anchor="b">
                    <a:lnL>
                      <a:noFill/>
                    </a:lnL>
                    <a:lnR>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c>
                  <a:txBody>
                    <a:bodyPr/>
                    <a:lstStyle/>
                    <a:p>
                      <a:pPr algn="ctr" fontAlgn="b"/>
                      <a:r>
                        <a:rPr lang="en-US" sz="1200" b="0" i="0" u="none" strike="noStrike" dirty="0">
                          <a:solidFill>
                            <a:srgbClr val="000000"/>
                          </a:solidFill>
                          <a:effectLst/>
                          <a:latin typeface="Times New Roman"/>
                        </a:rPr>
                        <a:t>4</a:t>
                      </a:r>
                    </a:p>
                  </a:txBody>
                  <a:tcPr marL="11985" marR="11985" marT="11985" marB="0" anchor="b">
                    <a:lnL>
                      <a:noFill/>
                    </a:lnL>
                    <a:lnR>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r>
              <a:tr h="200575">
                <a:tc>
                  <a:txBody>
                    <a:bodyPr/>
                    <a:lstStyle/>
                    <a:p>
                      <a:pPr algn="l" fontAlgn="b"/>
                      <a:r>
                        <a:rPr lang="en-US" sz="1200" b="0" i="0" u="none" strike="noStrike">
                          <a:solidFill>
                            <a:srgbClr val="000000"/>
                          </a:solidFill>
                          <a:effectLst/>
                          <a:latin typeface="Times New Roman"/>
                        </a:rPr>
                        <a:t>Ring Nets</a:t>
                      </a:r>
                    </a:p>
                  </a:txBody>
                  <a:tcPr marL="11985" marR="11985" marT="11985" marB="0" anchor="b">
                    <a:lnL>
                      <a:noFill/>
                    </a:lnL>
                    <a:lnR>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c>
                  <a:txBody>
                    <a:bodyPr/>
                    <a:lstStyle/>
                    <a:p>
                      <a:pPr algn="ctr" fontAlgn="b"/>
                      <a:r>
                        <a:rPr lang="en-US" sz="1200" b="0" i="0" u="none" strike="noStrike" dirty="0">
                          <a:solidFill>
                            <a:srgbClr val="000000"/>
                          </a:solidFill>
                          <a:effectLst/>
                          <a:latin typeface="Times New Roman"/>
                        </a:rPr>
                        <a:t>4</a:t>
                      </a:r>
                    </a:p>
                  </a:txBody>
                  <a:tcPr marL="11985" marR="11985" marT="11985" marB="0" anchor="b">
                    <a:lnL>
                      <a:noFill/>
                    </a:lnL>
                    <a:lnR>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r>
              <a:tr h="200575">
                <a:tc>
                  <a:txBody>
                    <a:bodyPr/>
                    <a:lstStyle/>
                    <a:p>
                      <a:pPr algn="l" fontAlgn="b"/>
                      <a:r>
                        <a:rPr lang="en-US" sz="1200" b="0" i="0" u="none" strike="noStrike">
                          <a:solidFill>
                            <a:srgbClr val="000000"/>
                          </a:solidFill>
                          <a:effectLst/>
                          <a:latin typeface="Times New Roman"/>
                        </a:rPr>
                        <a:t>Slocum Glider Recovery</a:t>
                      </a:r>
                    </a:p>
                  </a:txBody>
                  <a:tcPr marL="11985" marR="11985" marT="11985" marB="0" anchor="b">
                    <a:lnL>
                      <a:noFill/>
                    </a:lnL>
                    <a:lnR>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c>
                  <a:txBody>
                    <a:bodyPr/>
                    <a:lstStyle/>
                    <a:p>
                      <a:pPr algn="ctr" fontAlgn="b"/>
                      <a:r>
                        <a:rPr lang="en-US" sz="1200" b="0" i="0" u="none" strike="noStrike" dirty="0">
                          <a:solidFill>
                            <a:srgbClr val="000000"/>
                          </a:solidFill>
                          <a:effectLst/>
                          <a:latin typeface="Times New Roman"/>
                        </a:rPr>
                        <a:t>1</a:t>
                      </a:r>
                    </a:p>
                  </a:txBody>
                  <a:tcPr marL="11985" marR="11985" marT="11985" marB="0" anchor="b">
                    <a:lnL>
                      <a:noFill/>
                    </a:lnL>
                    <a:lnR>
                      <a:noFill/>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tcPr>
                </a:tc>
              </a:tr>
              <a:tr h="200575">
                <a:tc>
                  <a:txBody>
                    <a:bodyPr/>
                    <a:lstStyle/>
                    <a:p>
                      <a:pPr algn="l" fontAlgn="b"/>
                      <a:r>
                        <a:rPr lang="en-US" sz="1200" b="0" i="0" u="none" strike="noStrike">
                          <a:solidFill>
                            <a:srgbClr val="000000"/>
                          </a:solidFill>
                          <a:effectLst/>
                          <a:latin typeface="Times New Roman"/>
                        </a:rPr>
                        <a:t>Tucker Trawls</a:t>
                      </a:r>
                    </a:p>
                  </a:txBody>
                  <a:tcPr marL="11985" marR="11985" marT="11985" marB="0" anchor="b">
                    <a:lnL>
                      <a:noFill/>
                    </a:lnL>
                    <a:lnR>
                      <a:noFill/>
                    </a:lnR>
                    <a:lnT w="12700" cap="flat" cmpd="sng" algn="ctr">
                      <a:solidFill>
                        <a:scrgbClr r="0" g="0" b="0"/>
                      </a:solidFill>
                      <a:prstDash val="sysDot"/>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Times New Roman"/>
                        </a:rPr>
                        <a:t>69</a:t>
                      </a:r>
                    </a:p>
                  </a:txBody>
                  <a:tcPr marL="11985" marR="11985" marT="11985" marB="0" anchor="b">
                    <a:lnL>
                      <a:noFill/>
                    </a:lnL>
                    <a:lnR>
                      <a:noFill/>
                    </a:lnR>
                    <a:lnT w="12700" cap="flat" cmpd="sng" algn="ctr">
                      <a:solidFill>
                        <a:scrgbClr r="0" g="0" b="0"/>
                      </a:solidFill>
                      <a:prstDash val="sysDot"/>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6" name="TextBox 15"/>
          <p:cNvSpPr txBox="1"/>
          <p:nvPr/>
        </p:nvSpPr>
        <p:spPr>
          <a:xfrm>
            <a:off x="0" y="94671"/>
            <a:ext cx="9144000" cy="584776"/>
          </a:xfrm>
          <a:prstGeom prst="rect">
            <a:avLst/>
          </a:prstGeom>
          <a:noFill/>
        </p:spPr>
        <p:txBody>
          <a:bodyPr wrap="square" rtlCol="0">
            <a:spAutoFit/>
          </a:bodyPr>
          <a:lstStyle/>
          <a:p>
            <a:pPr algn="ctr"/>
            <a:r>
              <a:rPr lang="en-US" sz="3200" dirty="0" smtClean="0"/>
              <a:t>ACTIVITIES</a:t>
            </a:r>
            <a:endParaRPr lang="en-US" sz="3200" dirty="0"/>
          </a:p>
        </p:txBody>
      </p:sp>
    </p:spTree>
    <p:extLst>
      <p:ext uri="{BB962C8B-B14F-4D97-AF65-F5344CB8AC3E}">
        <p14:creationId xmlns:p14="http://schemas.microsoft.com/office/powerpoint/2010/main" val="4277622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539"/>
            <a:ext cx="8229600" cy="1143000"/>
          </a:xfrm>
        </p:spPr>
        <p:txBody>
          <a:bodyPr/>
          <a:lstStyle/>
          <a:p>
            <a:r>
              <a:rPr lang="en-US" dirty="0" smtClean="0"/>
              <a:t>Findings (Preliminary)</a:t>
            </a:r>
            <a:endParaRPr lang="en-US" dirty="0"/>
          </a:p>
        </p:txBody>
      </p:sp>
      <p:sp>
        <p:nvSpPr>
          <p:cNvPr id="3" name="Content Placeholder 2"/>
          <p:cNvSpPr>
            <a:spLocks noGrp="1"/>
          </p:cNvSpPr>
          <p:nvPr>
            <p:ph idx="1"/>
          </p:nvPr>
        </p:nvSpPr>
        <p:spPr/>
        <p:txBody>
          <a:bodyPr>
            <a:normAutofit/>
          </a:bodyPr>
          <a:lstStyle/>
          <a:p>
            <a:r>
              <a:rPr lang="en-US" sz="2400" dirty="0"/>
              <a:t>Upwelling was seen across the shelf break during winds from the </a:t>
            </a:r>
            <a:r>
              <a:rPr lang="en-US" sz="2400" dirty="0" smtClean="0"/>
              <a:t>east</a:t>
            </a:r>
            <a:endParaRPr lang="en-US" sz="2400" dirty="0"/>
          </a:p>
          <a:p>
            <a:r>
              <a:rPr lang="en-US" sz="2400" dirty="0"/>
              <a:t>Offshore zooplankton were brought onto the shallow shelf during </a:t>
            </a:r>
            <a:r>
              <a:rPr lang="en-US" sz="2400" dirty="0" smtClean="0"/>
              <a:t>upwelling and then drained off the shelf when upwelling stopped. </a:t>
            </a:r>
            <a:r>
              <a:rPr lang="en-US" sz="2400" i="1" dirty="0" smtClean="0"/>
              <a:t>These zooplankton provide food on the shelf for both Arctic cod and, if dense enough, bowhead whales</a:t>
            </a:r>
            <a:endParaRPr lang="en-US" sz="2400" i="1" dirty="0" smtClean="0">
              <a:effectLst/>
            </a:endParaRPr>
          </a:p>
          <a:p>
            <a:r>
              <a:rPr lang="en-US" sz="2400" dirty="0"/>
              <a:t>More larval Arctic cod were caught during </a:t>
            </a:r>
            <a:r>
              <a:rPr lang="en-US" sz="2400" dirty="0" smtClean="0"/>
              <a:t>upwelling. </a:t>
            </a:r>
          </a:p>
          <a:p>
            <a:r>
              <a:rPr lang="en-US" sz="2400" dirty="0" smtClean="0">
                <a:effectLst/>
              </a:rPr>
              <a:t>A dense patch of Arctic cod was seen near the sea floor at ~ 820’ depth along the slope.  </a:t>
            </a:r>
            <a:r>
              <a:rPr lang="en-US" sz="2400" i="1" dirty="0" smtClean="0">
                <a:effectLst/>
              </a:rPr>
              <a:t>This could be the beluga prey patch!</a:t>
            </a:r>
          </a:p>
        </p:txBody>
      </p:sp>
    </p:spTree>
    <p:extLst>
      <p:ext uri="{BB962C8B-B14F-4D97-AF65-F5344CB8AC3E}">
        <p14:creationId xmlns:p14="http://schemas.microsoft.com/office/powerpoint/2010/main" val="3715923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Map6.png"/>
          <p:cNvPicPr>
            <a:picLocks noChangeAspect="1"/>
          </p:cNvPicPr>
          <p:nvPr/>
        </p:nvPicPr>
        <p:blipFill rotWithShape="1">
          <a:blip r:embed="rId2">
            <a:extLst>
              <a:ext uri="{28A0092B-C50C-407E-A947-70E740481C1C}">
                <a14:useLocalDpi xmlns:a14="http://schemas.microsoft.com/office/drawing/2010/main" val="0"/>
              </a:ext>
            </a:extLst>
          </a:blip>
          <a:srcRect t="28868" r="5073" b="27363"/>
          <a:stretch/>
        </p:blipFill>
        <p:spPr>
          <a:xfrm>
            <a:off x="4170683" y="1712996"/>
            <a:ext cx="4883670" cy="3001666"/>
          </a:xfrm>
          <a:prstGeom prst="rect">
            <a:avLst/>
          </a:prstGeom>
        </p:spPr>
      </p:pic>
      <p:sp>
        <p:nvSpPr>
          <p:cNvPr id="2" name="Title 1"/>
          <p:cNvSpPr>
            <a:spLocks noGrp="1"/>
          </p:cNvSpPr>
          <p:nvPr>
            <p:ph type="title"/>
          </p:nvPr>
        </p:nvSpPr>
        <p:spPr>
          <a:xfrm>
            <a:off x="435779" y="27377"/>
            <a:ext cx="8229600" cy="1143000"/>
          </a:xfrm>
        </p:spPr>
        <p:txBody>
          <a:bodyPr>
            <a:normAutofit fontScale="90000"/>
          </a:bodyPr>
          <a:lstStyle/>
          <a:p>
            <a:r>
              <a:rPr lang="en-US" dirty="0" smtClean="0"/>
              <a:t>Plans for 2018</a:t>
            </a:r>
            <a:br>
              <a:rPr lang="en-US" dirty="0" smtClean="0"/>
            </a:br>
            <a:r>
              <a:rPr lang="en-US" sz="3600" dirty="0" smtClean="0"/>
              <a:t>Cruise: Aug. 3 – 27, Nome to Nome  </a:t>
            </a:r>
            <a:endParaRPr lang="en-US" sz="3600" dirty="0"/>
          </a:p>
        </p:txBody>
      </p:sp>
      <p:grpSp>
        <p:nvGrpSpPr>
          <p:cNvPr id="21" name="Group 20"/>
          <p:cNvGrpSpPr/>
          <p:nvPr/>
        </p:nvGrpSpPr>
        <p:grpSpPr>
          <a:xfrm>
            <a:off x="242240" y="1537545"/>
            <a:ext cx="3664493" cy="3177117"/>
            <a:chOff x="242240" y="1942844"/>
            <a:chExt cx="3664493" cy="3177117"/>
          </a:xfrm>
        </p:grpSpPr>
        <p:pic>
          <p:nvPicPr>
            <p:cNvPr id="13" name="Picture 12" descr="WholeRegion_w_Ranges.png"/>
            <p:cNvPicPr>
              <a:picLocks noChangeAspect="1"/>
            </p:cNvPicPr>
            <p:nvPr/>
          </p:nvPicPr>
          <p:blipFill rotWithShape="1">
            <a:blip r:embed="rId3">
              <a:extLst>
                <a:ext uri="{28A0092B-C50C-407E-A947-70E740481C1C}">
                  <a14:useLocalDpi xmlns:a14="http://schemas.microsoft.com/office/drawing/2010/main" val="0"/>
                </a:ext>
              </a:extLst>
            </a:blip>
            <a:srcRect l="2356" t="21022" r="7766" b="20522"/>
            <a:stretch/>
          </p:blipFill>
          <p:spPr>
            <a:xfrm>
              <a:off x="242240" y="1942844"/>
              <a:ext cx="3664493" cy="3177117"/>
            </a:xfrm>
            <a:prstGeom prst="rect">
              <a:avLst/>
            </a:prstGeom>
          </p:spPr>
        </p:pic>
        <p:sp>
          <p:nvSpPr>
            <p:cNvPr id="14" name="Freeform 13"/>
            <p:cNvSpPr/>
            <p:nvPr/>
          </p:nvSpPr>
          <p:spPr>
            <a:xfrm>
              <a:off x="938245" y="2607389"/>
              <a:ext cx="896775" cy="1990530"/>
            </a:xfrm>
            <a:custGeom>
              <a:avLst/>
              <a:gdLst>
                <a:gd name="connsiteX0" fmla="*/ 295469 w 896775"/>
                <a:gd name="connsiteY0" fmla="*/ 1907591 h 1907591"/>
                <a:gd name="connsiteX1" fmla="*/ 93306 w 896775"/>
                <a:gd name="connsiteY1" fmla="*/ 1855755 h 1907591"/>
                <a:gd name="connsiteX2" fmla="*/ 0 w 896775"/>
                <a:gd name="connsiteY2" fmla="*/ 1555102 h 1907591"/>
                <a:gd name="connsiteX3" fmla="*/ 82939 w 896775"/>
                <a:gd name="connsiteY3" fmla="*/ 1197428 h 1907591"/>
                <a:gd name="connsiteX4" fmla="*/ 181428 w 896775"/>
                <a:gd name="connsiteY4" fmla="*/ 606489 h 1907591"/>
                <a:gd name="connsiteX5" fmla="*/ 896775 w 896775"/>
                <a:gd name="connsiteY5" fmla="*/ 0 h 190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775" h="1907591">
                  <a:moveTo>
                    <a:pt x="295469" y="1907591"/>
                  </a:moveTo>
                  <a:lnTo>
                    <a:pt x="93306" y="1855755"/>
                  </a:lnTo>
                  <a:lnTo>
                    <a:pt x="0" y="1555102"/>
                  </a:lnTo>
                  <a:lnTo>
                    <a:pt x="82939" y="1197428"/>
                  </a:lnTo>
                  <a:lnTo>
                    <a:pt x="181428" y="606489"/>
                  </a:lnTo>
                  <a:lnTo>
                    <a:pt x="896775" y="0"/>
                  </a:lnTo>
                </a:path>
              </a:pathLst>
            </a:custGeom>
            <a:ln>
              <a:solidFill>
                <a:srgbClr val="3366FF"/>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1933510" y="2389673"/>
              <a:ext cx="844939" cy="248817"/>
            </a:xfrm>
            <a:custGeom>
              <a:avLst/>
              <a:gdLst>
                <a:gd name="connsiteX0" fmla="*/ 0 w 844939"/>
                <a:gd name="connsiteY0" fmla="*/ 155511 h 248817"/>
                <a:gd name="connsiteX1" fmla="*/ 404327 w 844939"/>
                <a:gd name="connsiteY1" fmla="*/ 0 h 248817"/>
                <a:gd name="connsiteX2" fmla="*/ 699796 w 844939"/>
                <a:gd name="connsiteY2" fmla="*/ 155511 h 248817"/>
                <a:gd name="connsiteX3" fmla="*/ 844939 w 844939"/>
                <a:gd name="connsiteY3" fmla="*/ 248817 h 248817"/>
              </a:gdLst>
              <a:ahLst/>
              <a:cxnLst>
                <a:cxn ang="0">
                  <a:pos x="connsiteX0" y="connsiteY0"/>
                </a:cxn>
                <a:cxn ang="0">
                  <a:pos x="connsiteX1" y="connsiteY1"/>
                </a:cxn>
                <a:cxn ang="0">
                  <a:pos x="connsiteX2" y="connsiteY2"/>
                </a:cxn>
                <a:cxn ang="0">
                  <a:pos x="connsiteX3" y="connsiteY3"/>
                </a:cxn>
              </a:cxnLst>
              <a:rect l="l" t="t" r="r" b="b"/>
              <a:pathLst>
                <a:path w="844939" h="248817">
                  <a:moveTo>
                    <a:pt x="0" y="155511"/>
                  </a:moveTo>
                  <a:lnTo>
                    <a:pt x="404327" y="0"/>
                  </a:lnTo>
                  <a:lnTo>
                    <a:pt x="699796" y="155511"/>
                  </a:lnTo>
                  <a:lnTo>
                    <a:pt x="844939" y="248817"/>
                  </a:lnTo>
                </a:path>
              </a:pathLst>
            </a:custGeom>
            <a:ln>
              <a:solidFill>
                <a:srgbClr val="3366FF"/>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2" name="TextBox 21"/>
          <p:cNvSpPr txBox="1"/>
          <p:nvPr/>
        </p:nvSpPr>
        <p:spPr>
          <a:xfrm>
            <a:off x="1208364" y="1234559"/>
            <a:ext cx="2172390" cy="369332"/>
          </a:xfrm>
          <a:prstGeom prst="rect">
            <a:avLst/>
          </a:prstGeom>
          <a:noFill/>
        </p:spPr>
        <p:txBody>
          <a:bodyPr wrap="none" rtlCol="0">
            <a:spAutoFit/>
          </a:bodyPr>
          <a:lstStyle/>
          <a:p>
            <a:r>
              <a:rPr lang="en-US" dirty="0" smtClean="0"/>
              <a:t>Nominal Cruise Track</a:t>
            </a:r>
            <a:endParaRPr lang="en-US" dirty="0"/>
          </a:p>
        </p:txBody>
      </p:sp>
      <p:sp>
        <p:nvSpPr>
          <p:cNvPr id="23" name="TextBox 22"/>
          <p:cNvSpPr txBox="1"/>
          <p:nvPr/>
        </p:nvSpPr>
        <p:spPr>
          <a:xfrm>
            <a:off x="5523178" y="1237791"/>
            <a:ext cx="2563322" cy="369332"/>
          </a:xfrm>
          <a:prstGeom prst="rect">
            <a:avLst/>
          </a:prstGeom>
          <a:noFill/>
        </p:spPr>
        <p:txBody>
          <a:bodyPr wrap="none" rtlCol="0">
            <a:spAutoFit/>
          </a:bodyPr>
          <a:lstStyle/>
          <a:p>
            <a:r>
              <a:rPr lang="en-US" dirty="0" smtClean="0"/>
              <a:t>Likely Sampling Locations</a:t>
            </a:r>
            <a:endParaRPr lang="en-US" dirty="0"/>
          </a:p>
        </p:txBody>
      </p:sp>
      <p:sp>
        <p:nvSpPr>
          <p:cNvPr id="27" name="Freeform 26"/>
          <p:cNvSpPr/>
          <p:nvPr/>
        </p:nvSpPr>
        <p:spPr>
          <a:xfrm>
            <a:off x="3092824" y="1784594"/>
            <a:ext cx="3541058" cy="694441"/>
          </a:xfrm>
          <a:custGeom>
            <a:avLst/>
            <a:gdLst>
              <a:gd name="connsiteX0" fmla="*/ 0 w 3541058"/>
              <a:gd name="connsiteY0" fmla="*/ 395618 h 694441"/>
              <a:gd name="connsiteX1" fmla="*/ 1524000 w 3541058"/>
              <a:gd name="connsiteY1" fmla="*/ 7147 h 694441"/>
              <a:gd name="connsiteX2" fmla="*/ 3541058 w 3541058"/>
              <a:gd name="connsiteY2" fmla="*/ 694441 h 694441"/>
            </a:gdLst>
            <a:ahLst/>
            <a:cxnLst>
              <a:cxn ang="0">
                <a:pos x="connsiteX0" y="connsiteY0"/>
              </a:cxn>
              <a:cxn ang="0">
                <a:pos x="connsiteX1" y="connsiteY1"/>
              </a:cxn>
              <a:cxn ang="0">
                <a:pos x="connsiteX2" y="connsiteY2"/>
              </a:cxn>
            </a:cxnLst>
            <a:rect l="l" t="t" r="r" b="b"/>
            <a:pathLst>
              <a:path w="3541058" h="694441">
                <a:moveTo>
                  <a:pt x="0" y="395618"/>
                </a:moveTo>
                <a:cubicBezTo>
                  <a:pt x="466912" y="176480"/>
                  <a:pt x="933824" y="-42657"/>
                  <a:pt x="1524000" y="7147"/>
                </a:cubicBezTo>
                <a:cubicBezTo>
                  <a:pt x="2114176" y="56951"/>
                  <a:pt x="3541058" y="694441"/>
                  <a:pt x="3541058" y="694441"/>
                </a:cubicBezTo>
              </a:path>
            </a:pathLst>
          </a:custGeom>
          <a:ln>
            <a:solidFill>
              <a:srgbClr val="FF0000"/>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Rectangle 28"/>
          <p:cNvSpPr/>
          <p:nvPr/>
        </p:nvSpPr>
        <p:spPr>
          <a:xfrm>
            <a:off x="1933510" y="4890558"/>
            <a:ext cx="6260353" cy="1815882"/>
          </a:xfrm>
          <a:prstGeom prst="rect">
            <a:avLst/>
          </a:prstGeom>
        </p:spPr>
        <p:txBody>
          <a:bodyPr wrap="square">
            <a:spAutoFit/>
          </a:bodyPr>
          <a:lstStyle/>
          <a:p>
            <a:r>
              <a:rPr lang="en-US" sz="1600" b="1" dirty="0" smtClean="0"/>
              <a:t>August </a:t>
            </a:r>
            <a:r>
              <a:rPr lang="en-US" sz="1600" b="1" dirty="0"/>
              <a:t>3:</a:t>
            </a:r>
            <a:r>
              <a:rPr lang="en-US" sz="1600" dirty="0"/>
              <a:t> Leave Nome, Alaska</a:t>
            </a:r>
          </a:p>
          <a:p>
            <a:r>
              <a:rPr lang="en-US" sz="1600" b="1" dirty="0"/>
              <a:t>August 3–5 </a:t>
            </a:r>
            <a:r>
              <a:rPr lang="en-US" sz="1600" b="1" dirty="0" smtClean="0"/>
              <a:t>:</a:t>
            </a:r>
            <a:r>
              <a:rPr lang="en-US" sz="1600" dirty="0" smtClean="0"/>
              <a:t> </a:t>
            </a:r>
            <a:r>
              <a:rPr lang="en-US" sz="1600" dirty="0"/>
              <a:t>Transit </a:t>
            </a:r>
            <a:r>
              <a:rPr lang="en-US" sz="1600" dirty="0" smtClean="0"/>
              <a:t>through Chukchi Sea</a:t>
            </a:r>
          </a:p>
          <a:p>
            <a:r>
              <a:rPr lang="en-US" sz="1600" b="1" dirty="0" smtClean="0"/>
              <a:t>~August 5:  </a:t>
            </a:r>
            <a:r>
              <a:rPr lang="en-US" sz="1600" dirty="0" smtClean="0"/>
              <a:t>Service moorings at Chukchi Ecosystem Observatory (CEO)</a:t>
            </a:r>
          </a:p>
          <a:p>
            <a:r>
              <a:rPr lang="en-US" sz="1600" b="1" dirty="0" smtClean="0"/>
              <a:t>~August 5-6: </a:t>
            </a:r>
            <a:r>
              <a:rPr lang="en-US" sz="1600" dirty="0" smtClean="0"/>
              <a:t>Transit through Beaufort Sea</a:t>
            </a:r>
            <a:endParaRPr lang="en-US" sz="1600" dirty="0"/>
          </a:p>
          <a:p>
            <a:r>
              <a:rPr lang="en-US" sz="1600" b="1" dirty="0"/>
              <a:t>August 6–24:</a:t>
            </a:r>
            <a:r>
              <a:rPr lang="en-US" sz="1600" dirty="0"/>
              <a:t> Work along Beaufort Shelf Break in study area</a:t>
            </a:r>
          </a:p>
          <a:p>
            <a:r>
              <a:rPr lang="en-US" sz="1600" b="1" dirty="0"/>
              <a:t>August 24–27:</a:t>
            </a:r>
            <a:r>
              <a:rPr lang="en-US" sz="1600" dirty="0"/>
              <a:t> Transit back to Nome</a:t>
            </a:r>
          </a:p>
          <a:p>
            <a:r>
              <a:rPr lang="en-US" sz="1600" b="1" dirty="0"/>
              <a:t>August 27:</a:t>
            </a:r>
            <a:r>
              <a:rPr lang="en-US" sz="1600" dirty="0"/>
              <a:t> Arrive in Nome</a:t>
            </a:r>
          </a:p>
        </p:txBody>
      </p:sp>
      <p:sp>
        <p:nvSpPr>
          <p:cNvPr id="32" name="TextBox 31"/>
          <p:cNvSpPr txBox="1"/>
          <p:nvPr/>
        </p:nvSpPr>
        <p:spPr>
          <a:xfrm>
            <a:off x="457200" y="5435125"/>
            <a:ext cx="1059542" cy="646331"/>
          </a:xfrm>
          <a:prstGeom prst="rect">
            <a:avLst/>
          </a:prstGeom>
          <a:noFill/>
        </p:spPr>
        <p:txBody>
          <a:bodyPr wrap="none" rtlCol="0">
            <a:spAutoFit/>
          </a:bodyPr>
          <a:lstStyle/>
          <a:p>
            <a:r>
              <a:rPr lang="en-US" b="1" i="1" dirty="0"/>
              <a:t>Timeline</a:t>
            </a:r>
          </a:p>
          <a:p>
            <a:endParaRPr lang="en-US" dirty="0"/>
          </a:p>
        </p:txBody>
      </p:sp>
    </p:spTree>
    <p:extLst>
      <p:ext uri="{BB962C8B-B14F-4D97-AF65-F5344CB8AC3E}">
        <p14:creationId xmlns:p14="http://schemas.microsoft.com/office/powerpoint/2010/main" val="208292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758"/>
            <a:ext cx="8229600" cy="1143000"/>
          </a:xfrm>
        </p:spPr>
        <p:txBody>
          <a:bodyPr/>
          <a:lstStyle/>
          <a:p>
            <a:r>
              <a:rPr lang="en-US" dirty="0" smtClean="0"/>
              <a:t>Communication Plans</a:t>
            </a:r>
            <a:endParaRPr lang="en-US" dirty="0"/>
          </a:p>
        </p:txBody>
      </p:sp>
      <p:sp>
        <p:nvSpPr>
          <p:cNvPr id="3" name="Content Placeholder 2"/>
          <p:cNvSpPr>
            <a:spLocks noGrp="1"/>
          </p:cNvSpPr>
          <p:nvPr>
            <p:ph idx="1"/>
          </p:nvPr>
        </p:nvSpPr>
        <p:spPr>
          <a:xfrm>
            <a:off x="457200" y="1330865"/>
            <a:ext cx="8229600" cy="4988806"/>
          </a:xfrm>
        </p:spPr>
        <p:txBody>
          <a:bodyPr>
            <a:noAutofit/>
          </a:bodyPr>
          <a:lstStyle/>
          <a:p>
            <a:r>
              <a:rPr lang="en-US" sz="2400" dirty="0"/>
              <a:t>Community observer on board during cruise</a:t>
            </a:r>
          </a:p>
          <a:p>
            <a:r>
              <a:rPr lang="en-US" sz="2400" dirty="0" smtClean="0"/>
              <a:t>Daily email updates to interested people and groups from Chief Scientist reporting on ship location, what we have been seeing, weather, and plans</a:t>
            </a:r>
          </a:p>
          <a:p>
            <a:r>
              <a:rPr lang="en-US" sz="2400" dirty="0" smtClean="0"/>
              <a:t>Facebook, Twitter, and </a:t>
            </a:r>
            <a:r>
              <a:rPr lang="en-US" sz="2400" dirty="0" err="1" smtClean="0"/>
              <a:t>Instagram</a:t>
            </a:r>
            <a:r>
              <a:rPr lang="en-US" sz="2400" dirty="0" smtClean="0"/>
              <a:t> posts by journalism graduate student</a:t>
            </a:r>
          </a:p>
          <a:p>
            <a:r>
              <a:rPr lang="en-US" sz="2400" dirty="0" smtClean="0"/>
              <a:t>One-pagers before and after cruise</a:t>
            </a:r>
          </a:p>
          <a:p>
            <a:r>
              <a:rPr lang="en-US" sz="2400" dirty="0" smtClean="0"/>
              <a:t>Visits to communities and AEWC post-cruises to describe results</a:t>
            </a:r>
          </a:p>
          <a:p>
            <a:r>
              <a:rPr lang="en-US" sz="2400" dirty="0" smtClean="0"/>
              <a:t>Visits to classrooms during these visits</a:t>
            </a:r>
          </a:p>
          <a:p>
            <a:r>
              <a:rPr lang="en-US" sz="2400" dirty="0" smtClean="0"/>
              <a:t>Straightforward project report describing results</a:t>
            </a:r>
          </a:p>
          <a:p>
            <a:r>
              <a:rPr lang="en-US" sz="2400" dirty="0" smtClean="0"/>
              <a:t>Participation of K12 teachers</a:t>
            </a:r>
          </a:p>
        </p:txBody>
      </p:sp>
    </p:spTree>
    <p:extLst>
      <p:ext uri="{BB962C8B-B14F-4D97-AF65-F5344CB8AC3E}">
        <p14:creationId xmlns:p14="http://schemas.microsoft.com/office/powerpoint/2010/main" val="218720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1552</TotalTime>
  <Words>512</Words>
  <Application>Microsoft Macintosh PowerPoint</Application>
  <PresentationFormat>On-screen Show (4:3)</PresentationFormat>
  <Paragraphs>85</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Cambria</vt:lpstr>
      <vt:lpstr>ＭＳ 明朝</vt:lpstr>
      <vt:lpstr>Times</vt:lpstr>
      <vt:lpstr>Times New Roman</vt:lpstr>
      <vt:lpstr>Office Theme</vt:lpstr>
      <vt:lpstr>PowerPoint Presentation</vt:lpstr>
      <vt:lpstr>Why are beluga whales often found at the transition from shallow to deep water (shelf break) in the Beaufort Sea?</vt:lpstr>
      <vt:lpstr>We think belugas are seen at the shelf break because high numbers of their arctic cod prey are there</vt:lpstr>
      <vt:lpstr>PowerPoint Presentation</vt:lpstr>
      <vt:lpstr>What we measure or sample</vt:lpstr>
      <vt:lpstr>PowerPoint Presentation</vt:lpstr>
      <vt:lpstr>Findings (Preliminary)</vt:lpstr>
      <vt:lpstr>Plans for 2018 Cruise: Aug. 3 – 27, Nome to Nome  </vt:lpstr>
      <vt:lpstr>Communication Plans</vt:lpstr>
      <vt:lpstr>How to find us</vt:lpstr>
    </vt:vector>
  </TitlesOfParts>
  <Company>WHOI</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Carin Ashjian</dc:creator>
  <cp:lastModifiedBy>Jenny Evans</cp:lastModifiedBy>
  <cp:revision>18</cp:revision>
  <dcterms:created xsi:type="dcterms:W3CDTF">2017-11-15T20:13:32Z</dcterms:created>
  <dcterms:modified xsi:type="dcterms:W3CDTF">2017-11-30T06:00:47Z</dcterms:modified>
</cp:coreProperties>
</file>