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0" r:id="rId2"/>
    <p:sldId id="261" r:id="rId3"/>
    <p:sldId id="259" r:id="rId4"/>
    <p:sldId id="262" r:id="rId5"/>
    <p:sldId id="264" r:id="rId6"/>
    <p:sldId id="263" r:id="rId7"/>
  </p:sldIdLst>
  <p:sldSz cx="43891200" cy="32918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3A"/>
    <a:srgbClr val="1D0066"/>
    <a:srgbClr val="FF9900"/>
    <a:srgbClr val="000000"/>
    <a:srgbClr val="990033"/>
    <a:srgbClr val="FFFF66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9222" autoAdjust="0"/>
    <p:restoredTop sz="99703" autoAdjust="0"/>
  </p:normalViewPr>
  <p:slideViewPr>
    <p:cSldViewPr snapToGrid="0">
      <p:cViewPr>
        <p:scale>
          <a:sx n="19" d="100"/>
          <a:sy n="19" d="100"/>
        </p:scale>
        <p:origin x="-1312" y="-80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47A4C33-D3D9-4855-98B9-82468428C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3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3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4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5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6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75"/>
            <a:ext cx="37306250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5"/>
            <a:ext cx="30724475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82BA4-06C7-4DF6-B562-3AFAD5245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68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D515B-26FE-47C1-A23A-BF07C10AC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4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625"/>
            <a:ext cx="9875837" cy="280876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5113" cy="280876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6E8C9-1F76-4BA1-9926-C043E84F6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8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7305A-8500-4E1F-A60A-361BCF58C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1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38"/>
            <a:ext cx="37307838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AC97A-9AAE-41AB-94DB-06831E83F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8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7680325"/>
            <a:ext cx="19675475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7680325"/>
            <a:ext cx="19675475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1F0B-9E68-4216-8BC8-E5FA826B1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4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5"/>
            <a:ext cx="1939290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5"/>
            <a:ext cx="19400837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7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DA13C-7B03-47E7-A9F8-C7CC286DF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18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BE9A3-892B-4DCD-B562-68CA1E237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8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D034-D91E-4EFB-A75B-188AE9DF8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9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1275"/>
            <a:ext cx="1443990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1275"/>
            <a:ext cx="245364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8163"/>
            <a:ext cx="1443990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3908C-9BEA-44FF-A17E-A7427EAF6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6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23042563"/>
            <a:ext cx="26335037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2941638"/>
            <a:ext cx="26335037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25763538"/>
            <a:ext cx="26335037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1EFF8-67BC-4A94-A7EB-F8D012C0A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8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7680325"/>
            <a:ext cx="39503350" cy="2172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25" y="29976763"/>
            <a:ext cx="102425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defTabSz="4389438">
              <a:defRPr sz="67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29976763"/>
            <a:ext cx="139001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ctr" defTabSz="4389438">
              <a:defRPr sz="67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29976763"/>
            <a:ext cx="102425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r" defTabSz="4389438">
              <a:defRPr sz="6700">
                <a:latin typeface="Arial" pitchFamily="34" charset="0"/>
              </a:defRPr>
            </a:lvl1pPr>
          </a:lstStyle>
          <a:p>
            <a:pPr>
              <a:defRPr/>
            </a:pPr>
            <a:fld id="{6933F348-1D95-4496-9D1E-236B4F1EE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2pPr>
      <a:lvl3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3pPr>
      <a:lvl4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4pPr>
      <a:lvl5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5pPr>
      <a:lvl6pPr marL="4572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6pPr>
      <a:lvl7pPr marL="9144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7pPr>
      <a:lvl8pPr marL="13716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8pPr>
      <a:lvl9pPr marL="18288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9pPr>
    </p:titleStyle>
    <p:bodyStyle>
      <a:lvl1pPr marL="1646238" indent="-1646238" algn="l" defTabSz="4389438" rtl="0" eaLnBrk="0" fontAlgn="base" hangingPunct="0">
        <a:spcBef>
          <a:spcPct val="20000"/>
        </a:spcBef>
        <a:spcAft>
          <a:spcPct val="0"/>
        </a:spcAft>
        <a:buChar char="•"/>
        <a:defRPr sz="15400">
          <a:solidFill>
            <a:schemeClr val="tx1"/>
          </a:solidFill>
          <a:latin typeface="+mn-lt"/>
          <a:ea typeface="+mn-ea"/>
          <a:cs typeface="+mn-cs"/>
        </a:defRPr>
      </a:lvl1pPr>
      <a:lvl2pPr marL="3565525" indent="-1371600" algn="l" defTabSz="4389438" rtl="0" eaLnBrk="0" fontAlgn="base" hangingPunct="0">
        <a:spcBef>
          <a:spcPct val="20000"/>
        </a:spcBef>
        <a:spcAft>
          <a:spcPct val="0"/>
        </a:spcAft>
        <a:buChar char="–"/>
        <a:defRPr sz="13400">
          <a:solidFill>
            <a:schemeClr val="tx1"/>
          </a:solidFill>
          <a:latin typeface="+mn-lt"/>
        </a:defRPr>
      </a:lvl2pPr>
      <a:lvl3pPr marL="5486400" indent="-1096963" algn="l" defTabSz="4389438" rtl="0" eaLnBrk="0" fontAlgn="base" hangingPunct="0">
        <a:spcBef>
          <a:spcPct val="20000"/>
        </a:spcBef>
        <a:spcAft>
          <a:spcPct val="0"/>
        </a:spcAft>
        <a:buChar char="•"/>
        <a:defRPr sz="11500">
          <a:solidFill>
            <a:schemeClr val="tx1"/>
          </a:solidFill>
          <a:latin typeface="+mn-lt"/>
        </a:defRPr>
      </a:lvl3pPr>
      <a:lvl4pPr marL="7680325" indent="-1096963" algn="l" defTabSz="4389438" rtl="0" eaLnBrk="0" fontAlgn="base" hangingPunct="0">
        <a:spcBef>
          <a:spcPct val="20000"/>
        </a:spcBef>
        <a:spcAft>
          <a:spcPct val="0"/>
        </a:spcAft>
        <a:buChar char="–"/>
        <a:defRPr sz="9600">
          <a:solidFill>
            <a:schemeClr val="tx1"/>
          </a:solidFill>
          <a:latin typeface="+mn-lt"/>
        </a:defRPr>
      </a:lvl4pPr>
      <a:lvl5pPr marL="9875838" indent="-1096963" algn="l" defTabSz="4389438" rtl="0" eaLnBrk="0" fontAlgn="base" hangingPunct="0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5pPr>
      <a:lvl6pPr marL="103330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6pPr>
      <a:lvl7pPr marL="107902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7pPr>
      <a:lvl8pPr marL="112474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8pPr>
      <a:lvl9pPr marL="117046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7" Type="http://schemas.openxmlformats.org/officeDocument/2006/relationships/hyperlink" Target="http://www.exoplanets.org" TargetMode="External"/><Relationship Id="rId8" Type="http://schemas.openxmlformats.org/officeDocument/2006/relationships/image" Target="../media/image4.emf"/><Relationship Id="rId9" Type="http://schemas.openxmlformats.org/officeDocument/2006/relationships/image" Target="../media/image5.emf"/><Relationship Id="rId10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7" Type="http://schemas.openxmlformats.org/officeDocument/2006/relationships/hyperlink" Target="http://www.exoplanets.org" TargetMode="External"/><Relationship Id="rId8" Type="http://schemas.openxmlformats.org/officeDocument/2006/relationships/image" Target="../media/image4.emf"/><Relationship Id="rId9" Type="http://schemas.openxmlformats.org/officeDocument/2006/relationships/image" Target="../media/image5.emf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jpeg"/><Relationship Id="rId6" Type="http://schemas.microsoft.com/office/2007/relationships/hdphoto" Target="../media/hdphoto1.wdp"/><Relationship Id="rId7" Type="http://schemas.openxmlformats.org/officeDocument/2006/relationships/hyperlink" Target="http://www.exoplanets.org" TargetMode="External"/><Relationship Id="rId8" Type="http://schemas.openxmlformats.org/officeDocument/2006/relationships/image" Target="../media/image4.emf"/><Relationship Id="rId9" Type="http://schemas.openxmlformats.org/officeDocument/2006/relationships/image" Target="../media/image5.emf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ster6430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5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ster6430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6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3380035" y="6955001"/>
            <a:ext cx="38345213" cy="1825080"/>
          </a:xfrm>
          <a:prstGeom prst="rect">
            <a:avLst/>
          </a:prstGeom>
          <a:solidFill>
            <a:srgbClr val="000000">
              <a:alpha val="7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600" b="0" i="0" u="none" strike="noStrike" cap="none" normalizeH="0" baseline="0" smtClean="0">
              <a:ln>
                <a:noFill/>
              </a:ln>
              <a:solidFill>
                <a:schemeClr val="accent4"/>
              </a:solidFill>
              <a:effectLst/>
              <a:latin typeface="Arial" pitchFamily="34" charset="0"/>
            </a:endParaRPr>
          </a:p>
        </p:txBody>
      </p:sp>
      <p:sp>
        <p:nvSpPr>
          <p:cNvPr id="2053" name="Text Box 75"/>
          <p:cNvSpPr txBox="1">
            <a:spLocks noChangeArrowheads="1"/>
          </p:cNvSpPr>
          <p:nvPr/>
        </p:nvSpPr>
        <p:spPr bwMode="auto">
          <a:xfrm>
            <a:off x="3132817" y="7227918"/>
            <a:ext cx="39440059" cy="209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1271588" indent="-414338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1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400" dirty="0" smtClean="0">
                <a:solidFill>
                  <a:schemeClr val="bg1"/>
                </a:solidFill>
              </a:rPr>
              <a:t>     • Framework for </a:t>
            </a:r>
            <a:r>
              <a:rPr lang="en-US" sz="4400" dirty="0">
                <a:solidFill>
                  <a:schemeClr val="bg1"/>
                </a:solidFill>
              </a:rPr>
              <a:t>interactive analysis	• Vectors = unlimited </a:t>
            </a:r>
            <a:r>
              <a:rPr lang="en-US" sz="4400" dirty="0" smtClean="0">
                <a:solidFill>
                  <a:schemeClr val="bg1"/>
                </a:solidFill>
              </a:rPr>
              <a:t>resolution		• Can update data automatically</a:t>
            </a:r>
            <a:endParaRPr lang="en-US" sz="4400" baseline="300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400" dirty="0" smtClean="0">
                <a:solidFill>
                  <a:schemeClr val="bg1"/>
                </a:solidFill>
              </a:rPr>
              <a:t>   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3441664" y="6183021"/>
            <a:ext cx="38298965" cy="1092099"/>
          </a:xfrm>
          <a:prstGeom prst="rect">
            <a:avLst/>
          </a:prstGeom>
          <a:gradFill>
            <a:gsLst>
              <a:gs pos="45000">
                <a:schemeClr val="accent4"/>
              </a:gs>
              <a:gs pos="0">
                <a:schemeClr val="accent2"/>
              </a:gs>
              <a:gs pos="100000">
                <a:schemeClr val="accent4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137127" tIns="68565" rIns="137127" bIns="68565" anchor="ctr"/>
          <a:lstStyle/>
          <a:p>
            <a:pPr defTabSz="3762375">
              <a:defRPr/>
            </a:pPr>
            <a:r>
              <a:rPr lang="en-US" sz="5400" b="1" dirty="0" smtClean="0">
                <a:solidFill>
                  <a:srgbClr val="FFCC00"/>
                </a:solidFill>
              </a:rPr>
              <a:t>Next Step: Online Presence</a:t>
            </a:r>
            <a:endParaRPr lang="en-US" sz="5400" b="1" dirty="0">
              <a:solidFill>
                <a:srgbClr val="FFCC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683670" y="27797451"/>
            <a:ext cx="23555411" cy="4822871"/>
            <a:chOff x="11498279" y="27797451"/>
            <a:chExt cx="20549599" cy="4822871"/>
          </a:xfrm>
        </p:grpSpPr>
        <p:sp>
          <p:nvSpPr>
            <p:cNvPr id="40" name="Rectangle 39"/>
            <p:cNvSpPr/>
            <p:nvPr/>
          </p:nvSpPr>
          <p:spPr bwMode="auto">
            <a:xfrm>
              <a:off x="11498279" y="28616414"/>
              <a:ext cx="20549599" cy="3513554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8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2" name="Text Box 56"/>
            <p:cNvSpPr txBox="1">
              <a:spLocks noChangeArrowheads="1"/>
            </p:cNvSpPr>
            <p:nvPr/>
          </p:nvSpPr>
          <p:spPr bwMode="auto">
            <a:xfrm>
              <a:off x="11546961" y="28853933"/>
              <a:ext cx="20331576" cy="376638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19" tIns="85712" rIns="171419" bIns="85712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aseline="30000" dirty="0" smtClean="0">
                  <a:solidFill>
                    <a:schemeClr val="bg1"/>
                  </a:solidFill>
                </a:rPr>
                <a:t>1</a:t>
              </a:r>
              <a:r>
                <a:rPr lang="en-US" sz="3200" dirty="0" smtClean="0">
                  <a:solidFill>
                    <a:schemeClr val="bg1"/>
                  </a:solidFill>
                  <a:hlinkClick r:id="rId7"/>
                </a:rPr>
                <a:t>http</a:t>
              </a:r>
              <a:r>
                <a:rPr lang="en-US" sz="3200" dirty="0">
                  <a:solidFill>
                    <a:schemeClr val="bg1"/>
                  </a:solidFill>
                  <a:hlinkClick r:id="rId7"/>
                </a:rPr>
                <a:t>://</a:t>
              </a:r>
              <a:r>
                <a:rPr lang="en-US" sz="3200" dirty="0" smtClean="0">
                  <a:solidFill>
                    <a:schemeClr val="bg1"/>
                  </a:solidFill>
                  <a:hlinkClick r:id="rId7"/>
                </a:rPr>
                <a:t>www.exoplanets.org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 eaLnBrk="1" hangingPunct="1"/>
              <a:endParaRPr lang="en-US" sz="1050" dirty="0" smtClean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3600" baseline="30000" dirty="0" smtClean="0">
                  <a:solidFill>
                    <a:schemeClr val="bg1"/>
                  </a:solidFill>
                </a:rPr>
                <a:t>2</a:t>
              </a:r>
              <a:r>
                <a:rPr lang="en-US" sz="3600" dirty="0" smtClean="0">
                  <a:solidFill>
                    <a:schemeClr val="bg1"/>
                  </a:solidFill>
                </a:rPr>
                <a:t>Kopparapu</a:t>
              </a:r>
              <a:r>
                <a:rPr lang="en-US" sz="3600" dirty="0">
                  <a:solidFill>
                    <a:schemeClr val="bg1"/>
                  </a:solidFill>
                </a:rPr>
                <a:t>, R.K. et al., 2014. Habitable Zones around Main-sequence Stars: Dependence on Planetary Mass. Astrophysical Journal Letters, 787(2), p.L29</a:t>
              </a:r>
              <a:r>
                <a:rPr lang="en-US" sz="3600" dirty="0" smtClean="0">
                  <a:solidFill>
                    <a:schemeClr val="bg1"/>
                  </a:solidFill>
                </a:rPr>
                <a:t>.</a:t>
              </a:r>
            </a:p>
            <a:p>
              <a:pPr eaLnBrk="1" hangingPunct="1"/>
              <a:endParaRPr lang="en-US" sz="1100" dirty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3600" baseline="30000" dirty="0" smtClean="0">
                  <a:solidFill>
                    <a:schemeClr val="bg1"/>
                  </a:solidFill>
                </a:rPr>
                <a:t>3</a:t>
              </a:r>
              <a:r>
                <a:rPr lang="en-US" sz="3600" dirty="0" smtClean="0">
                  <a:solidFill>
                    <a:schemeClr val="bg1"/>
                  </a:solidFill>
                </a:rPr>
                <a:t>McDonald</a:t>
              </a:r>
              <a:r>
                <a:rPr lang="en-US" sz="3600" dirty="0">
                  <a:solidFill>
                    <a:schemeClr val="bg1"/>
                  </a:solidFill>
                </a:rPr>
                <a:t>, I., </a:t>
              </a:r>
              <a:r>
                <a:rPr lang="en-US" sz="3600" dirty="0" err="1">
                  <a:solidFill>
                    <a:schemeClr val="bg1"/>
                  </a:solidFill>
                </a:rPr>
                <a:t>Zijlstra</a:t>
              </a:r>
              <a:r>
                <a:rPr lang="en-US" sz="3600" dirty="0">
                  <a:solidFill>
                    <a:schemeClr val="bg1"/>
                  </a:solidFill>
                </a:rPr>
                <a:t>, A.A. &amp; Boyer, M.L., 2012. Fundamental parameters and infrared excesses of Hipparcos stars. Monthly Notices of the Royal Astronomical Society, 427(1), pp.343–357.</a:t>
              </a:r>
            </a:p>
            <a:p>
              <a:pPr eaLnBrk="1" hangingPunct="1"/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20"/>
            <p:cNvSpPr>
              <a:spLocks noChangeArrowheads="1"/>
            </p:cNvSpPr>
            <p:nvPr/>
          </p:nvSpPr>
          <p:spPr bwMode="auto">
            <a:xfrm>
              <a:off x="11529497" y="27797451"/>
              <a:ext cx="20518381" cy="776631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4800" b="1" dirty="0" smtClean="0">
                  <a:solidFill>
                    <a:srgbClr val="FFCC00"/>
                  </a:solidFill>
                </a:rPr>
                <a:t>References</a:t>
              </a:r>
              <a:endParaRPr lang="en-US" sz="48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pic>
        <p:nvPicPr>
          <p:cNvPr id="7" name="CELESTA HRD second trial FAS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85940" y="8690410"/>
            <a:ext cx="31987348" cy="189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2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The Habitable Zone Gallery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Dawn Gelino</a:t>
            </a:r>
            <a:r>
              <a:rPr lang="en-US" sz="5400" i="1" baseline="30000" dirty="0">
                <a:solidFill>
                  <a:schemeClr val="bg1"/>
                </a:solidFill>
              </a:rPr>
              <a:t>2</a:t>
            </a:r>
            <a:r>
              <a:rPr lang="en-US" sz="5400" i="1" dirty="0">
                <a:solidFill>
                  <a:schemeClr val="bg1"/>
                </a:solidFill>
              </a:rPr>
              <a:t>, Colin Orion Chandler</a:t>
            </a:r>
            <a:r>
              <a:rPr lang="en-US" sz="5400" i="1" baseline="30000" dirty="0">
                <a:solidFill>
                  <a:schemeClr val="bg1"/>
                </a:solidFill>
              </a:rPr>
              <a:t>1</a:t>
            </a:r>
            <a:endParaRPr lang="en-US" sz="5400" i="1" dirty="0" smtClean="0">
              <a:solidFill>
                <a:schemeClr val="bg1"/>
              </a:solidFill>
            </a:endParaRPr>
          </a:p>
          <a:p>
            <a:pPr algn="ctr" defTabSz="3513138">
              <a:lnSpc>
                <a:spcPct val="120000"/>
              </a:lnSpc>
              <a:defRPr/>
            </a:pP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NASA/Caltech</a:t>
            </a:r>
            <a:endParaRPr lang="en-US" sz="4400" i="1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32817" y="6183021"/>
            <a:ext cx="18627565" cy="4401674"/>
            <a:chOff x="3217489" y="6183021"/>
            <a:chExt cx="17998326" cy="4401674"/>
          </a:xfrm>
        </p:grpSpPr>
        <p:sp>
          <p:nvSpPr>
            <p:cNvPr id="38" name="Rectangle 37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3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89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Kepler-186 from the Habitable Zone Gallery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1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Image format: PNG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Static Image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849323" y="28901864"/>
            <a:ext cx="23555411" cy="2850000"/>
            <a:chOff x="11498279" y="27797451"/>
            <a:chExt cx="20549599" cy="2850000"/>
          </a:xfrm>
        </p:grpSpPr>
        <p:sp>
          <p:nvSpPr>
            <p:cNvPr id="40" name="Rectangle 39"/>
            <p:cNvSpPr/>
            <p:nvPr/>
          </p:nvSpPr>
          <p:spPr bwMode="auto">
            <a:xfrm>
              <a:off x="11498279" y="28616414"/>
              <a:ext cx="20549599" cy="2031037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8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2" name="Text Box 56"/>
            <p:cNvSpPr txBox="1">
              <a:spLocks noChangeArrowheads="1"/>
            </p:cNvSpPr>
            <p:nvPr/>
          </p:nvSpPr>
          <p:spPr bwMode="auto">
            <a:xfrm>
              <a:off x="11546961" y="28853933"/>
              <a:ext cx="20331576" cy="155039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19" tIns="85712" rIns="171419" bIns="85712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aseline="30000" dirty="0" smtClean="0">
                  <a:solidFill>
                    <a:schemeClr val="bg1"/>
                  </a:solidFill>
                </a:rPr>
                <a:t>1</a:t>
              </a:r>
              <a:r>
                <a:rPr lang="en-US" sz="3200" dirty="0" smtClean="0">
                  <a:solidFill>
                    <a:schemeClr val="bg1"/>
                  </a:solidFill>
                  <a:hlinkClick r:id="rId7"/>
                </a:rPr>
                <a:t>http://hzgallery.org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 eaLnBrk="1" hangingPunct="1"/>
              <a:endParaRPr lang="en-US" sz="1050" dirty="0" smtClean="0">
                <a:solidFill>
                  <a:schemeClr val="bg1"/>
                </a:solidFill>
              </a:endParaRPr>
            </a:p>
            <a:p>
              <a:pPr eaLnBrk="1" hangingPunct="1"/>
              <a:endParaRPr lang="en-US" sz="1100" dirty="0">
                <a:solidFill>
                  <a:schemeClr val="bg1"/>
                </a:solidFill>
              </a:endParaRPr>
            </a:p>
            <a:p>
              <a:pPr eaLnBrk="1" hangingPunct="1"/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20"/>
            <p:cNvSpPr>
              <a:spLocks noChangeArrowheads="1"/>
            </p:cNvSpPr>
            <p:nvPr/>
          </p:nvSpPr>
          <p:spPr bwMode="auto">
            <a:xfrm>
              <a:off x="11529497" y="27797451"/>
              <a:ext cx="20518381" cy="776631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4800" b="1" dirty="0" smtClean="0">
                  <a:solidFill>
                    <a:srgbClr val="FFCC00"/>
                  </a:solidFill>
                </a:rPr>
                <a:t>References</a:t>
              </a:r>
              <a:endParaRPr lang="en-US" sz="48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030276" y="6183021"/>
            <a:ext cx="17113494" cy="4401674"/>
            <a:chOff x="23020441" y="6183021"/>
            <a:chExt cx="17113494" cy="4401674"/>
          </a:xfrm>
        </p:grpSpPr>
        <p:sp>
          <p:nvSpPr>
            <p:cNvPr id="39" name="Rectangle 38"/>
            <p:cNvSpPr/>
            <p:nvPr/>
          </p:nvSpPr>
          <p:spPr bwMode="auto">
            <a:xfrm>
              <a:off x="23034745" y="7104042"/>
              <a:ext cx="17074182" cy="3480653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8" name="Text Box 81"/>
            <p:cNvSpPr txBox="1">
              <a:spLocks noChangeArrowheads="1"/>
            </p:cNvSpPr>
            <p:nvPr/>
          </p:nvSpPr>
          <p:spPr bwMode="auto">
            <a:xfrm>
              <a:off x="23199786" y="7377113"/>
              <a:ext cx="16934149" cy="2800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</a:t>
              </a:r>
              <a:r>
                <a:rPr lang="en-US" sz="4400" dirty="0" smtClean="0">
                  <a:solidFill>
                    <a:schemeClr val="bg1"/>
                  </a:solidFill>
                </a:rPr>
                <a:t>Kepler-186 with interaction</a:t>
              </a:r>
              <a:endParaRPr lang="en-US" sz="4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• Standalone HTML file requires no special software.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• Entire gallery of HTML files generated in &lt; 2 minutes.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23020441" y="6183021"/>
              <a:ext cx="17108131" cy="914400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Interactive Environment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5" name="K186De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19716" y="11236519"/>
            <a:ext cx="15129661" cy="15913073"/>
          </a:xfrm>
          <a:prstGeom prst="rect">
            <a:avLst/>
          </a:prstGeom>
        </p:spPr>
      </p:pic>
      <p:pic>
        <p:nvPicPr>
          <p:cNvPr id="6" name="Picture 5" descr="541_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93" y="11201002"/>
            <a:ext cx="15794999" cy="1581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51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The Habitable Zone Gallery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Dawn Gelino</a:t>
            </a:r>
            <a:r>
              <a:rPr lang="en-US" sz="5400" i="1" baseline="30000" dirty="0">
                <a:solidFill>
                  <a:schemeClr val="bg1"/>
                </a:solidFill>
              </a:rPr>
              <a:t>2</a:t>
            </a:r>
            <a:r>
              <a:rPr lang="en-US" sz="5400" i="1" dirty="0">
                <a:solidFill>
                  <a:schemeClr val="bg1"/>
                </a:solidFill>
              </a:rPr>
              <a:t>, Colin Orion Chandler</a:t>
            </a:r>
            <a:r>
              <a:rPr lang="en-US" sz="5400" i="1" baseline="30000" dirty="0">
                <a:solidFill>
                  <a:schemeClr val="bg1"/>
                </a:solidFill>
              </a:rPr>
              <a:t>1</a:t>
            </a:r>
            <a:endParaRPr lang="en-US" sz="5400" i="1" dirty="0" smtClean="0">
              <a:solidFill>
                <a:schemeClr val="bg1"/>
              </a:solidFill>
            </a:endParaRPr>
          </a:p>
          <a:p>
            <a:pPr algn="ctr" defTabSz="3513138">
              <a:lnSpc>
                <a:spcPct val="120000"/>
              </a:lnSpc>
              <a:defRPr/>
            </a:pP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NASA/Caltech</a:t>
            </a:r>
            <a:endParaRPr lang="en-US" sz="4400" i="1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32817" y="6183021"/>
            <a:ext cx="18627565" cy="4401674"/>
            <a:chOff x="3217489" y="6183021"/>
            <a:chExt cx="17998326" cy="4401674"/>
          </a:xfrm>
        </p:grpSpPr>
        <p:sp>
          <p:nvSpPr>
            <p:cNvPr id="38" name="Rectangle 37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3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89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Kepler-186 from the Habitable Zone Gallery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1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Image format: PNG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Static Image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849323" y="28901864"/>
            <a:ext cx="23555411" cy="2850000"/>
            <a:chOff x="11498279" y="27797451"/>
            <a:chExt cx="20549599" cy="2850000"/>
          </a:xfrm>
        </p:grpSpPr>
        <p:sp>
          <p:nvSpPr>
            <p:cNvPr id="40" name="Rectangle 39"/>
            <p:cNvSpPr/>
            <p:nvPr/>
          </p:nvSpPr>
          <p:spPr bwMode="auto">
            <a:xfrm>
              <a:off x="11498279" y="28616414"/>
              <a:ext cx="20549599" cy="2031037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8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2" name="Text Box 56"/>
            <p:cNvSpPr txBox="1">
              <a:spLocks noChangeArrowheads="1"/>
            </p:cNvSpPr>
            <p:nvPr/>
          </p:nvSpPr>
          <p:spPr bwMode="auto">
            <a:xfrm>
              <a:off x="11546961" y="28853933"/>
              <a:ext cx="20331576" cy="155039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19" tIns="85712" rIns="171419" bIns="85712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aseline="30000" dirty="0" smtClean="0">
                  <a:solidFill>
                    <a:schemeClr val="bg1"/>
                  </a:solidFill>
                </a:rPr>
                <a:t>1</a:t>
              </a:r>
              <a:r>
                <a:rPr lang="en-US" sz="3200" dirty="0" smtClean="0">
                  <a:solidFill>
                    <a:schemeClr val="bg1"/>
                  </a:solidFill>
                  <a:hlinkClick r:id="rId7"/>
                </a:rPr>
                <a:t>http://hzgallery.org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 eaLnBrk="1" hangingPunct="1"/>
              <a:endParaRPr lang="en-US" sz="1050" dirty="0" smtClean="0">
                <a:solidFill>
                  <a:schemeClr val="bg1"/>
                </a:solidFill>
              </a:endParaRPr>
            </a:p>
            <a:p>
              <a:pPr eaLnBrk="1" hangingPunct="1"/>
              <a:endParaRPr lang="en-US" sz="1100" dirty="0">
                <a:solidFill>
                  <a:schemeClr val="bg1"/>
                </a:solidFill>
              </a:endParaRPr>
            </a:p>
            <a:p>
              <a:pPr eaLnBrk="1" hangingPunct="1"/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20"/>
            <p:cNvSpPr>
              <a:spLocks noChangeArrowheads="1"/>
            </p:cNvSpPr>
            <p:nvPr/>
          </p:nvSpPr>
          <p:spPr bwMode="auto">
            <a:xfrm>
              <a:off x="11529497" y="27797451"/>
              <a:ext cx="20518381" cy="776631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4800" b="1" dirty="0" smtClean="0">
                  <a:solidFill>
                    <a:srgbClr val="FFCC00"/>
                  </a:solidFill>
                </a:rPr>
                <a:t>References</a:t>
              </a:r>
              <a:endParaRPr lang="en-US" sz="48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030276" y="6183021"/>
            <a:ext cx="17113494" cy="4401674"/>
            <a:chOff x="23020441" y="6183021"/>
            <a:chExt cx="17113494" cy="4401674"/>
          </a:xfrm>
        </p:grpSpPr>
        <p:sp>
          <p:nvSpPr>
            <p:cNvPr id="39" name="Rectangle 38"/>
            <p:cNvSpPr/>
            <p:nvPr/>
          </p:nvSpPr>
          <p:spPr bwMode="auto">
            <a:xfrm>
              <a:off x="23034745" y="7104042"/>
              <a:ext cx="17074182" cy="3480653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8" name="Text Box 81"/>
            <p:cNvSpPr txBox="1">
              <a:spLocks noChangeArrowheads="1"/>
            </p:cNvSpPr>
            <p:nvPr/>
          </p:nvSpPr>
          <p:spPr bwMode="auto">
            <a:xfrm>
              <a:off x="23199786" y="7377113"/>
              <a:ext cx="16934149" cy="2800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</a:t>
              </a:r>
              <a:r>
                <a:rPr lang="en-US" sz="4400" dirty="0" smtClean="0">
                  <a:solidFill>
                    <a:schemeClr val="bg1"/>
                  </a:solidFill>
                </a:rPr>
                <a:t>Kepler-186 with interaction</a:t>
              </a:r>
              <a:endParaRPr lang="en-US" sz="4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• Standalone HTML file requires no special software.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• Entire gallery of HTML files generated in &lt; 2 minutes.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23020441" y="6183021"/>
              <a:ext cx="17108131" cy="914400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Interactive Environment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5" name="K186De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19716" y="11236519"/>
            <a:ext cx="15129661" cy="15913073"/>
          </a:xfrm>
          <a:prstGeom prst="rect">
            <a:avLst/>
          </a:prstGeom>
        </p:spPr>
      </p:pic>
      <p:pic>
        <p:nvPicPr>
          <p:cNvPr id="6" name="Picture 5" descr="541_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93" y="11201002"/>
            <a:ext cx="15794999" cy="1581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3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132817" y="6183021"/>
            <a:ext cx="18627565" cy="13668278"/>
            <a:chOff x="3217489" y="6183021"/>
            <a:chExt cx="17998326" cy="14592708"/>
          </a:xfrm>
        </p:grpSpPr>
        <p:sp>
          <p:nvSpPr>
            <p:cNvPr id="38" name="Rectangle 37"/>
            <p:cNvSpPr/>
            <p:nvPr/>
          </p:nvSpPr>
          <p:spPr bwMode="auto">
            <a:xfrm>
              <a:off x="3330306" y="7061707"/>
              <a:ext cx="17498697" cy="13714022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3" name="Text Box 75"/>
            <p:cNvSpPr txBox="1">
              <a:spLocks noChangeArrowheads="1"/>
            </p:cNvSpPr>
            <p:nvPr/>
          </p:nvSpPr>
          <p:spPr bwMode="auto">
            <a:xfrm>
              <a:off x="3217489" y="7372351"/>
              <a:ext cx="17998326" cy="13377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Critical Thinking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Scientific Writing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Navigating the Peer-Review Process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</a:t>
              </a:r>
              <a:r>
                <a:rPr lang="en-US" sz="4400" dirty="0" err="1" smtClean="0">
                  <a:solidFill>
                    <a:schemeClr val="bg1"/>
                  </a:solidFill>
                </a:rPr>
                <a:t>LaTeX</a:t>
              </a:r>
              <a:r>
                <a:rPr lang="en-US" sz="4400" dirty="0" smtClean="0">
                  <a:solidFill>
                    <a:schemeClr val="bg1"/>
                  </a:solidFill>
                </a:rPr>
                <a:t> Manuscript Creation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Scientific Poster Creation &amp; Presentation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Scientific Collaboration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Constructive </a:t>
              </a:r>
              <a:r>
                <a:rPr lang="en-US" sz="4400" dirty="0" err="1" smtClean="0">
                  <a:solidFill>
                    <a:schemeClr val="bg1"/>
                  </a:solidFill>
                </a:rPr>
                <a:t>Critisism</a:t>
              </a:r>
              <a:endParaRPr lang="en-US" sz="44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Conference Participation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Citation &amp; Article Management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Python (and Fortran 77) Coding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How to navigate the Travel Reimbursement process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… and so much more!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Research Experience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Conclusions</a:t>
            </a:r>
            <a:endParaRPr lang="en-US" sz="5400" i="1" dirty="0" smtClean="0">
              <a:solidFill>
                <a:schemeClr val="bg1"/>
              </a:solidFill>
            </a:endParaRPr>
          </a:p>
        </p:txBody>
      </p:sp>
      <p:pic>
        <p:nvPicPr>
          <p:cNvPr id="2" name="Picture 1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8907625"/>
            <a:ext cx="9471199" cy="2470748"/>
          </a:xfrm>
          <a:prstGeom prst="rect">
            <a:avLst/>
          </a:prstGeom>
        </p:spPr>
      </p:pic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030276" y="6183021"/>
            <a:ext cx="17142747" cy="13668278"/>
            <a:chOff x="23020441" y="6183021"/>
            <a:chExt cx="17142747" cy="13668278"/>
          </a:xfrm>
        </p:grpSpPr>
        <p:sp>
          <p:nvSpPr>
            <p:cNvPr id="39" name="Rectangle 38"/>
            <p:cNvSpPr/>
            <p:nvPr/>
          </p:nvSpPr>
          <p:spPr bwMode="auto">
            <a:xfrm>
              <a:off x="23034745" y="7104040"/>
              <a:ext cx="17074182" cy="12747259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8" name="Text Box 81"/>
            <p:cNvSpPr txBox="1">
              <a:spLocks noChangeArrowheads="1"/>
            </p:cNvSpPr>
            <p:nvPr/>
          </p:nvSpPr>
          <p:spPr bwMode="auto">
            <a:xfrm>
              <a:off x="23199786" y="7552851"/>
              <a:ext cx="16963402" cy="10926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Visit all of the professors in your major</a:t>
              </a:r>
              <a:endParaRPr lang="en-US" sz="4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List whose work you are interested in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Look up papers by both the professors and their students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Go to PAC, talk to people that work with those professors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Start in the summer – </a:t>
              </a:r>
              <a:r>
                <a:rPr lang="en-US" sz="4400" i="1" dirty="0" smtClean="0">
                  <a:solidFill>
                    <a:schemeClr val="bg1"/>
                  </a:solidFill>
                </a:rPr>
                <a:t>before</a:t>
              </a:r>
              <a:r>
                <a:rPr lang="en-US" sz="4400" dirty="0" smtClean="0">
                  <a:solidFill>
                    <a:schemeClr val="bg1"/>
                  </a:solidFill>
                </a:rPr>
                <a:t> “Hell Semester”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Quit your job – “</a:t>
              </a:r>
              <a:r>
                <a:rPr lang="en-US" sz="4400" dirty="0" err="1" smtClean="0">
                  <a:solidFill>
                    <a:schemeClr val="bg1"/>
                  </a:solidFill>
                </a:rPr>
                <a:t>ain’t</a:t>
              </a:r>
              <a:r>
                <a:rPr lang="en-US" sz="4400" dirty="0" smtClean="0">
                  <a:solidFill>
                    <a:schemeClr val="bg1"/>
                  </a:solidFill>
                </a:rPr>
                <a:t> nobody [in P&amp;A] got time for that!”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Follow up and follow through!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Get credit for your Fall/Spring efforts, everyone benefits!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Attend a conference or workshop – local ones exist!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Apply for scholarships – you’ll learn what you are “missing”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Maintain a CV – those empty fields can be filled someday!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23020441" y="6183021"/>
              <a:ext cx="17108131" cy="914400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Tips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4" name="Picture 3" descr="Pathway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203" y="20117088"/>
            <a:ext cx="10743471" cy="2743226"/>
          </a:xfrm>
          <a:prstGeom prst="rect">
            <a:avLst/>
          </a:prstGeom>
        </p:spPr>
      </p:pic>
      <p:pic>
        <p:nvPicPr>
          <p:cNvPr id="7" name="Picture 6" descr="ColinPosterPo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557" y="22731298"/>
            <a:ext cx="10714376" cy="86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2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4342</TotalTime>
  <Words>465</Words>
  <Application>Microsoft Macintosh PowerPoint</Application>
  <PresentationFormat>Custom</PresentationFormat>
  <Paragraphs>72</Paragraphs>
  <Slides>6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Graphicsland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poster example</dc:title>
  <dc:subject>Template For Scientific Poster Presentation</dc:subject>
  <dc:creator>Graphicsland/MakeSigns.com</dc:creator>
  <cp:keywords>scientific, research, template, custom, poster, presentation, symposium, printing, PowerPoint, create, design, example, sample, download</cp:keywords>
  <dc:description>We offer free PowerPoint poster templates to help you design your very own scientific poster presentation.</dc:description>
  <cp:lastModifiedBy>Colin Chandler</cp:lastModifiedBy>
  <cp:revision>189</cp:revision>
  <cp:lastPrinted>2015-07-09T04:48:02Z</cp:lastPrinted>
  <dcterms:created xsi:type="dcterms:W3CDTF">2007-08-09T17:56:14Z</dcterms:created>
  <dcterms:modified xsi:type="dcterms:W3CDTF">2015-09-21T21:33:15Z</dcterms:modified>
  <cp:category>science research poster</cp:category>
</cp:coreProperties>
</file>