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Lato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17828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3226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6648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5966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8189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9150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0605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9127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07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2390275" y="1321900"/>
            <a:ext cx="6331500" cy="232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Congress</a:t>
            </a:r>
          </a:p>
          <a:p>
            <a:pPr lvl="0">
              <a:spcBef>
                <a:spcPts val="0"/>
              </a:spcBef>
              <a:buNone/>
            </a:pPr>
            <a:r>
              <a:rPr lang="en" sz="6000"/>
              <a:t>Pt.2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2390266" y="349000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Devyn &amp; Giera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2467550" y="525625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Staffs and Specialized Offices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467550" y="1419725"/>
            <a:ext cx="6676500" cy="318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/>
              <a:t>In 1900, House members had no staffers, and Senators maybe had 1</a:t>
            </a:r>
          </a:p>
          <a:p>
            <a:pPr lvl="0" rtl="0">
              <a:spcBef>
                <a:spcPts val="0"/>
              </a:spcBef>
              <a:buNone/>
            </a:pPr>
            <a:endParaRPr sz="1600"/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/>
              <a:t>By 1979, House members averaged 16, and Senators averaged 36</a:t>
            </a:r>
          </a:p>
          <a:p>
            <a:pPr lvl="0" rtl="0">
              <a:spcBef>
                <a:spcPts val="0"/>
              </a:spcBef>
              <a:buNone/>
            </a:pPr>
            <a:endParaRPr sz="1600"/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/>
              <a:t>There are over 10,000 people on the personal staffs of members of Congress, 3,000 people on Congressional Committees, and yet another 3,000 on Congressional research agencies.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0" name="Shape 80" descr="Image result for congressional staffers" title="View source ima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5" y="0"/>
            <a:ext cx="2315150" cy="1543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 descr="Image result for congressional staffer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775" y="1543425"/>
            <a:ext cx="2315150" cy="1784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 descr="Image result for congressional staffers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775" y="3327575"/>
            <a:ext cx="2315150" cy="13522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Tasks of Staff Members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2400250" y="1432299"/>
            <a:ext cx="6321600" cy="312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Help constituents solve issues, aka help for re-election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Help their Congressmen balance all of their Committees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Finding and selling policies to their Congressmen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Deal with Lobbyists (see above bullet)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Act as negotiators with other staffers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Many titles such as;</a:t>
            </a:r>
          </a:p>
          <a:p>
            <a:pPr marL="914400" lvl="0" indent="-228600" rtl="0">
              <a:spcBef>
                <a:spcPts val="0"/>
              </a:spcBef>
              <a:buChar char="-"/>
            </a:pPr>
            <a:r>
              <a:rPr lang="en"/>
              <a:t>Caseworker</a:t>
            </a:r>
          </a:p>
          <a:p>
            <a:pPr marL="914400" lvl="0" indent="-228600" rtl="0">
              <a:spcBef>
                <a:spcPts val="0"/>
              </a:spcBef>
              <a:buChar char="-"/>
            </a:pPr>
            <a:r>
              <a:rPr lang="en"/>
              <a:t>Communications Directory/ Press Secretary</a:t>
            </a:r>
          </a:p>
          <a:p>
            <a:pPr marL="914400" lvl="0" indent="-228600" rtl="0">
              <a:spcBef>
                <a:spcPts val="0"/>
              </a:spcBef>
              <a:buChar char="-"/>
            </a:pPr>
            <a:r>
              <a:rPr lang="en"/>
              <a:t>Legislative Director</a:t>
            </a:r>
          </a:p>
          <a:p>
            <a:pPr marL="914400" lvl="0" indent="-228600">
              <a:spcBef>
                <a:spcPts val="0"/>
              </a:spcBef>
              <a:buChar char="-"/>
            </a:pPr>
            <a:r>
              <a:rPr lang="en"/>
              <a:t>Chief of Staff, etc</a:t>
            </a:r>
          </a:p>
        </p:txBody>
      </p:sp>
      <p:pic>
        <p:nvPicPr>
          <p:cNvPr id="89" name="Shape 89" descr="Image result for lobbyists" title="View source ima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357725"/>
            <a:ext cx="2791824" cy="17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721800" y="437625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Staff Agencies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628100" y="1073025"/>
            <a:ext cx="6616500" cy="371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u="sng"/>
              <a:t>What they are:</a:t>
            </a:r>
            <a:r>
              <a:rPr lang="en" sz="1600"/>
              <a:t> A set of staff agencies that work for Congress as a whole, with the knowledge equivalent to what the President’s beliefs are.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b="1" u="sng"/>
              <a:t>Examples: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u="sng"/>
              <a:t> </a:t>
            </a:r>
            <a:r>
              <a:rPr lang="en" sz="1600"/>
              <a:t>- </a:t>
            </a:r>
            <a:r>
              <a:rPr lang="en" sz="1600" i="1" u="sng"/>
              <a:t>The Congressional Research Science (CRS)</a:t>
            </a:r>
            <a:r>
              <a:rPr lang="en" sz="1600"/>
              <a:t>, part of the Library of Congress, party neutral, employs about 900. </a:t>
            </a:r>
          </a:p>
          <a:p>
            <a:pPr lvl="0">
              <a:spcBef>
                <a:spcPts val="0"/>
              </a:spcBef>
              <a:buNone/>
            </a:pPr>
            <a:r>
              <a:rPr lang="en" sz="1600"/>
              <a:t>- </a:t>
            </a:r>
            <a:r>
              <a:rPr lang="en" sz="1600" i="1" u="sng"/>
              <a:t>The General Accountability Office (GAO)</a:t>
            </a:r>
            <a:r>
              <a:rPr lang="en" sz="1600"/>
              <a:t>, investigates policies, head appointed by Pres. for 15 yr terms, employs 5,000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/>
              <a:t>- </a:t>
            </a:r>
            <a:r>
              <a:rPr lang="en" sz="1600" i="1" u="sng"/>
              <a:t>The Congressional Budget Office (CBO)</a:t>
            </a:r>
            <a:r>
              <a:rPr lang="en" sz="1600"/>
              <a:t>, advises Congress on likely impacts of different spendings &amp; attempts to estimate future economic trends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6" name="Shape 96" descr="Image result for detectiv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598" y="2242724"/>
            <a:ext cx="2098075" cy="17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476450" y="4250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a Bill Becomes Law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748050" y="955775"/>
            <a:ext cx="7231500" cy="355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 b="1" u="sng"/>
              <a:t>Introducing a Bill.</a:t>
            </a:r>
            <a:r>
              <a:rPr lang="en" sz="1600"/>
              <a:t> Any member of Congress may do so. In the House you must hand it to a clerk, in Senate, announce bill to Presiding Officer.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 b="1" u="sng"/>
              <a:t>Study by Committees.</a:t>
            </a:r>
            <a:r>
              <a:rPr lang="en" sz="1600"/>
              <a:t> A bill is referred to a committee for consideration by either the Speaker of the House or the Presiding Officer.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 b="1" u="sng"/>
              <a:t>Floor Debate</a:t>
            </a:r>
            <a:r>
              <a:rPr lang="en" sz="1600"/>
              <a:t>. If the bill makes it past a committee, it is sent to the floor to be debated. The Committee of the Whole decides the final shape/outcome.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/>
              <a:t>.</a:t>
            </a:r>
            <a:r>
              <a:rPr lang="en" sz="1600" b="1" u="sng"/>
              <a:t>Voting.</a:t>
            </a:r>
            <a:r>
              <a:rPr lang="en" sz="1600"/>
              <a:t> </a:t>
            </a:r>
            <a:r>
              <a:rPr lang="en" sz="1600" u="sng"/>
              <a:t>Voice vote:</a:t>
            </a:r>
            <a:r>
              <a:rPr lang="en" sz="1600"/>
              <a:t> members shouting ‘aye’ or ‘no.’ </a:t>
            </a:r>
            <a:r>
              <a:rPr lang="en" sz="1600" u="sng"/>
              <a:t>Division vote:</a:t>
            </a:r>
            <a:r>
              <a:rPr lang="en" sz="1600"/>
              <a:t> members standing and being counted. </a:t>
            </a:r>
            <a:r>
              <a:rPr lang="en" sz="1600" u="sng"/>
              <a:t>Roll-call vote:</a:t>
            </a:r>
            <a:r>
              <a:rPr lang="en" sz="1600"/>
              <a:t> names recorded of who voted which way.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 b="1" u="sng"/>
              <a:t>*Where the President would Veto*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●"/>
            </a:pPr>
            <a:r>
              <a:rPr lang="en" sz="1600" b="1" u="sng"/>
              <a:t>Legislative Productivity: </a:t>
            </a:r>
            <a:r>
              <a:rPr lang="en" sz="1600"/>
              <a:t>the law is set in place and enforced, in whatever way deems fit.</a:t>
            </a:r>
          </a:p>
        </p:txBody>
      </p:sp>
      <p:pic>
        <p:nvPicPr>
          <p:cNvPr id="103" name="Shape 103" descr="Image result for introducing a bil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811225" cy="1897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 descr="Image result for congress committee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31437" y="2032433"/>
            <a:ext cx="1874100" cy="1405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 descr="Image result for congress voti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450" y="3792375"/>
            <a:ext cx="2099600" cy="135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Resolutions	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Although Congress can pass bills, they can also pass Resolutions.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Simple: Used to establish operating rules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Concurrent: Settle Housekeeping and procedures that affect both houses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Joint: Requires approval by both houses and a presidential signature. Closest to a law this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481750" y="500475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We Compare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2410100" y="1211350"/>
            <a:ext cx="6631800" cy="338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The U.S has a total of 535 members of Congress, meaning one representative for every 561,000 citizens.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The British Parliament has 1300+ members, meaning one representative for every 46,000 citizens.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Sweden’s legislature has nearly 350 members, meaning one for every 28,600 citizens.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/>
              <a:t>Buuut, we have State legislatures (about 7,300), which evens things out a tad bit more. </a:t>
            </a:r>
          </a:p>
        </p:txBody>
      </p:sp>
      <p:pic>
        <p:nvPicPr>
          <p:cNvPr id="118" name="Shape 118" descr="Image result for us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2515150" cy="1486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 descr="Flag_of_the_United_Kingdo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718292"/>
            <a:ext cx="2850425" cy="1425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 descr="20140526092805!Flag_of_Sweden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60374" y="3718300"/>
            <a:ext cx="2783625" cy="1425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Reforming Congress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2157750" y="1211350"/>
            <a:ext cx="6924900" cy="353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Most citizens are only vaguely familiar with the rules and procedures of Congress, but most believe it is overstaffed and self-indulgent. Citizens want better representation.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As a result, there is more </a:t>
            </a:r>
            <a:r>
              <a:rPr lang="en" i="1" u="sng"/>
              <a:t>pork-barrel legislation</a:t>
            </a:r>
            <a:r>
              <a:rPr lang="en"/>
              <a:t>-- bills that give tangible benefits to constituents in hopes of their vote.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Members of Congress are allowed to send items in the mail free of charge, known as </a:t>
            </a:r>
            <a:r>
              <a:rPr lang="en" i="1" u="sng"/>
              <a:t>franking privilege.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/>
              <a:t>For years, Congress exempted itself from many of the laws it passed. As public criticism grew and confidence in the government declined, the 104th Congress passed a law stating that Congress must obey laws such as civil rights, family leave, etc</a:t>
            </a:r>
          </a:p>
        </p:txBody>
      </p:sp>
      <p:pic>
        <p:nvPicPr>
          <p:cNvPr id="127" name="Shape 127" descr="Image result for franking privile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760689"/>
            <a:ext cx="2400250" cy="138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On-screen Show (16:9)</PresentationFormat>
  <Paragraphs>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Lato</vt:lpstr>
      <vt:lpstr>Raleway</vt:lpstr>
      <vt:lpstr>swiss-2</vt:lpstr>
      <vt:lpstr>Congress Pt.2</vt:lpstr>
      <vt:lpstr>Staffs and Specialized Offices</vt:lpstr>
      <vt:lpstr>Tasks of Staff Members</vt:lpstr>
      <vt:lpstr>Staff Agencies</vt:lpstr>
      <vt:lpstr>How a Bill Becomes Law</vt:lpstr>
      <vt:lpstr>Resolutions </vt:lpstr>
      <vt:lpstr>How We Compare</vt:lpstr>
      <vt:lpstr>Reforming Congress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Congress Pt.2</dc:title>
  <dc:creator>Vitale, Alan</dc:creator>
  <cp:lastModifiedBy>Vitale, Alan</cp:lastModifiedBy>
  <cp:revision>1</cp:revision>
  <dcterms:modified xsi:type="dcterms:W3CDTF">2017-02-03T18:56:03Z</dcterms:modified>
</cp:coreProperties>
</file>