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71"/>
  </p:normalViewPr>
  <p:slideViewPr>
    <p:cSldViewPr>
      <p:cViewPr>
        <p:scale>
          <a:sx n="101" d="100"/>
          <a:sy n="101" d="100"/>
        </p:scale>
        <p:origin x="1960" y="2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5B1BB-ED7B-4542-B067-61297F4537BF}" type="datetimeFigureOut">
              <a:rPr lang="en-US" smtClean="0"/>
              <a:t>11/4/24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893937-E70C-4C4A-B04B-0F531F869788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893937-E70C-4C4A-B04B-0F531F869788}" type="slidenum">
              <a:rPr lang="en-GB" smtClean="0"/>
              <a:t>5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C1795-0630-42D7-BE91-B68D8C3298EE}" type="datetimeFigureOut">
              <a:rPr lang="en-US" smtClean="0"/>
              <a:t>11/4/24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1770-3CDF-4D4C-8BF3-F3B4DCDC9BD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C1795-0630-42D7-BE91-B68D8C3298EE}" type="datetimeFigureOut">
              <a:rPr lang="en-US" smtClean="0"/>
              <a:t>11/4/24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1770-3CDF-4D4C-8BF3-F3B4DCDC9BD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C1795-0630-42D7-BE91-B68D8C3298EE}" type="datetimeFigureOut">
              <a:rPr lang="en-US" smtClean="0"/>
              <a:t>11/4/24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1770-3CDF-4D4C-8BF3-F3B4DCDC9BD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C1795-0630-42D7-BE91-B68D8C3298EE}" type="datetimeFigureOut">
              <a:rPr lang="en-US" smtClean="0"/>
              <a:t>11/4/24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1770-3CDF-4D4C-8BF3-F3B4DCDC9BD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C1795-0630-42D7-BE91-B68D8C3298EE}" type="datetimeFigureOut">
              <a:rPr lang="en-US" smtClean="0"/>
              <a:t>11/4/24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1770-3CDF-4D4C-8BF3-F3B4DCDC9BD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C1795-0630-42D7-BE91-B68D8C3298EE}" type="datetimeFigureOut">
              <a:rPr lang="en-US" smtClean="0"/>
              <a:t>11/4/24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1770-3CDF-4D4C-8BF3-F3B4DCDC9BD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C1795-0630-42D7-BE91-B68D8C3298EE}" type="datetimeFigureOut">
              <a:rPr lang="en-US" smtClean="0"/>
              <a:t>11/4/24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1770-3CDF-4D4C-8BF3-F3B4DCDC9BD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C1795-0630-42D7-BE91-B68D8C3298EE}" type="datetimeFigureOut">
              <a:rPr lang="en-US" smtClean="0"/>
              <a:t>11/4/24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1770-3CDF-4D4C-8BF3-F3B4DCDC9BD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C1795-0630-42D7-BE91-B68D8C3298EE}" type="datetimeFigureOut">
              <a:rPr lang="en-US" smtClean="0"/>
              <a:t>11/4/24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1770-3CDF-4D4C-8BF3-F3B4DCDC9BD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C1795-0630-42D7-BE91-B68D8C3298EE}" type="datetimeFigureOut">
              <a:rPr lang="en-US" smtClean="0"/>
              <a:t>11/4/24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1770-3CDF-4D4C-8BF3-F3B4DCDC9BD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C1795-0630-42D7-BE91-B68D8C3298EE}" type="datetimeFigureOut">
              <a:rPr lang="en-US" smtClean="0"/>
              <a:t>11/4/24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1770-3CDF-4D4C-8BF3-F3B4DCDC9BD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DC1795-0630-42D7-BE91-B68D8C3298EE}" type="datetimeFigureOut">
              <a:rPr lang="en-US" smtClean="0"/>
              <a:t>11/4/24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11770-3CDF-4D4C-8BF3-F3B4DCDC9BDC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14480" y="857232"/>
            <a:ext cx="61436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/>
              <a:t>STATISTICS IN GEOGRAPHY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14414" y="2643182"/>
            <a:ext cx="642942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/>
              <a:t>INVESTIGATING THE RELATIONSHIP BETWEEN TWO VARIABLES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142852"/>
            <a:ext cx="7572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So lets do the Spearman’s Rank Correlation Coefficient for the hypothesis that the % of Professionals determines levels of Deprivation in Cleethorpes.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9192309"/>
              </p:ext>
            </p:extLst>
          </p:nvPr>
        </p:nvGraphicFramePr>
        <p:xfrm>
          <a:off x="1229646" y="769691"/>
          <a:ext cx="6113204" cy="4897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6693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8227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%Professionals1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Rank</a:t>
                      </a:r>
                    </a:p>
                    <a:p>
                      <a:r>
                        <a:rPr lang="en-GB" dirty="0"/>
                        <a:t>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% with no Deprivation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Rank </a:t>
                      </a:r>
                    </a:p>
                    <a:p>
                      <a:r>
                        <a:rPr lang="en-GB" dirty="0"/>
                        <a:t>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d</a:t>
                      </a:r>
                    </a:p>
                    <a:p>
                      <a:r>
                        <a:rPr lang="en-GB" dirty="0"/>
                        <a:t>Difference</a:t>
                      </a:r>
                      <a:r>
                        <a:rPr lang="en-GB" baseline="0" dirty="0"/>
                        <a:t> </a:t>
                      </a:r>
                    </a:p>
                    <a:p>
                      <a:r>
                        <a:rPr lang="en-GB" baseline="0" dirty="0"/>
                        <a:t>In ranks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d²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3.4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    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42.2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      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5.3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      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39.7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       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       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4.6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      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38.9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       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       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6.6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      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20.2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     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       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6.8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     5.5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34.9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       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        3.5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7.0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     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52.7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      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        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17.0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      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56.8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      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16.7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      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62.2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      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       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8.9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52.9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      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        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     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6.8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43.5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      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        0.5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571736" y="5000636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3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571736" y="5357826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5.5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715008" y="2000240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4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715008" y="4214818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715140" y="2000240"/>
            <a:ext cx="714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16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858016" y="2357430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6820178" y="2735069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771346" y="3143248"/>
            <a:ext cx="4438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9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588224" y="3500438"/>
            <a:ext cx="841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12.25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858016" y="3857628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0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6794558" y="4214818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477456" y="4633703"/>
            <a:ext cx="737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     1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6588224" y="5369968"/>
            <a:ext cx="6269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0.25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4286248" y="5857892"/>
            <a:ext cx="24288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Now lets calculate ∑ d²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71EB0EC-3E7D-FB4C-B8C9-8CC53B864A9A}"/>
              </a:ext>
            </a:extLst>
          </p:cNvPr>
          <p:cNvSpPr txBox="1"/>
          <p:nvPr/>
        </p:nvSpPr>
        <p:spPr>
          <a:xfrm>
            <a:off x="6715140" y="5842881"/>
            <a:ext cx="714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41.5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2" grpId="0"/>
      <p:bldP spid="28" grpId="0"/>
      <p:bldP spid="35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8" grpId="0"/>
      <p:bldP spid="4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714876" y="214290"/>
            <a:ext cx="335758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r =  1  -  </a:t>
            </a:r>
            <a:r>
              <a:rPr lang="en-GB" u="sng" dirty="0"/>
              <a:t>6 × ∑d²</a:t>
            </a:r>
          </a:p>
          <a:p>
            <a:r>
              <a:rPr lang="en-GB" dirty="0"/>
              <a:t>               n³- n</a:t>
            </a:r>
          </a:p>
          <a:p>
            <a:r>
              <a:rPr lang="en-GB" u="sng" dirty="0"/>
              <a:t>        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85720" y="357166"/>
            <a:ext cx="30718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So now lets apply that to the Correlation Coefficient formula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714876" y="1071546"/>
            <a:ext cx="19288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r = 1 - </a:t>
            </a:r>
            <a:r>
              <a:rPr lang="en-GB" u="sng" dirty="0"/>
              <a:t>6 ×  41.5</a:t>
            </a:r>
          </a:p>
          <a:p>
            <a:r>
              <a:rPr lang="en-GB" dirty="0"/>
              <a:t>             n³- 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643438" y="1928802"/>
            <a:ext cx="22860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  r = 1 -  </a:t>
            </a:r>
            <a:r>
              <a:rPr lang="en-GB" u="sng" dirty="0"/>
              <a:t>249</a:t>
            </a:r>
          </a:p>
          <a:p>
            <a:r>
              <a:rPr lang="en-GB" dirty="0"/>
              <a:t>              n³- n</a:t>
            </a:r>
            <a:r>
              <a:rPr lang="en-GB" u="sng" dirty="0"/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28596" y="1357298"/>
            <a:ext cx="221457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 = the number of pairs of data, in this case 10</a:t>
            </a:r>
          </a:p>
          <a:p>
            <a:r>
              <a:rPr lang="en-GB" dirty="0"/>
              <a:t>n³= 1000</a:t>
            </a:r>
          </a:p>
          <a:p>
            <a:r>
              <a:rPr lang="en-GB" dirty="0"/>
              <a:t>n³ - n = 990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643438" y="2786058"/>
            <a:ext cx="18573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  r = 1 -  </a:t>
            </a:r>
            <a:r>
              <a:rPr lang="en-GB" u="sng" dirty="0"/>
              <a:t>249</a:t>
            </a:r>
          </a:p>
          <a:p>
            <a:r>
              <a:rPr lang="en-GB" dirty="0"/>
              <a:t>               990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714876" y="3571876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r = 1 -  0.25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714876" y="4214818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r =  0.75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57158" y="3143248"/>
            <a:ext cx="2857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Lets see what this looks like on the Spearman’s Scale</a:t>
            </a:r>
          </a:p>
        </p:txBody>
      </p:sp>
      <p:cxnSp>
        <p:nvCxnSpPr>
          <p:cNvPr id="12" name="Straight Connector 11"/>
          <p:cNvCxnSpPr/>
          <p:nvPr/>
        </p:nvCxnSpPr>
        <p:spPr>
          <a:xfrm rot="5400000">
            <a:off x="-107189" y="5179231"/>
            <a:ext cx="221457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857224" y="4071942"/>
            <a:ext cx="28575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857224" y="6286520"/>
            <a:ext cx="28575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857224" y="5143512"/>
            <a:ext cx="28575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1214414" y="3857628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+1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285852" y="6143644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-1</a:t>
            </a:r>
          </a:p>
        </p:txBody>
      </p:sp>
      <p:cxnSp>
        <p:nvCxnSpPr>
          <p:cNvPr id="27" name="Straight Arrow Connector 26"/>
          <p:cNvCxnSpPr/>
          <p:nvPr/>
        </p:nvCxnSpPr>
        <p:spPr>
          <a:xfrm rot="10800000">
            <a:off x="1107257" y="4399492"/>
            <a:ext cx="785818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2000232" y="4071942"/>
            <a:ext cx="221457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We have 0.75 which looks like quite a good correlation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786314" y="5000636"/>
            <a:ext cx="392909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However we need to test for SIGNIFICANCE on a CONFIDENCE LEVELS table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24" grpId="0"/>
      <p:bldP spid="25" grpId="0"/>
      <p:bldP spid="28" grpId="0"/>
      <p:bldP spid="2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428604"/>
            <a:ext cx="76438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The value of r for any given value of n (number of pairs of data) must be equal to or larger than that shown for the level of significance required 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642910" y="1928802"/>
          <a:ext cx="5643602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75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443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717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95% confidence level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99% confidence level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0.643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0.833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0.600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0.783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0.564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0.746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0.506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0.712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0034" y="1142984"/>
            <a:ext cx="61436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Study the extract from the significance tables below :-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15140" y="1928802"/>
            <a:ext cx="207170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 = 10 in our case</a:t>
            </a:r>
          </a:p>
          <a:p>
            <a:r>
              <a:rPr lang="en-GB" dirty="0"/>
              <a:t>So the figures we are looking at are :-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rot="10800000">
            <a:off x="6429388" y="3214686"/>
            <a:ext cx="857256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42910" y="4143380"/>
            <a:ext cx="72866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Our value for Spearman’s  Rank Correlation Coefficient is   0.75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00034" y="4643446"/>
            <a:ext cx="77867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Therefore the result is significant at the 95% level of confidence and the 99% confidence level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00034" y="5357826"/>
            <a:ext cx="78581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We can reject the null hypothesis and accept the alternative hypothesis at the 99% level of confidence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28596" y="6143644"/>
            <a:ext cx="8143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We have proved that households where the main wage earner is a professional / manager have lower levels of deprivation.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  <p:bldP spid="9" grpId="0"/>
      <p:bldP spid="10" grpId="0"/>
      <p:bldP spid="11" grpId="0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7158" y="357166"/>
            <a:ext cx="821537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Often in Geography we collect data, especially during fieldwork, that allows us to investigate the relationship between two sets of data / two variables.</a:t>
            </a:r>
          </a:p>
          <a:p>
            <a:r>
              <a:rPr lang="en-GB" dirty="0"/>
              <a:t>This will usually stem from asking a geographical question </a:t>
            </a:r>
          </a:p>
          <a:p>
            <a:pPr>
              <a:buFont typeface="Arial" pitchFamily="34" charset="0"/>
              <a:buChar char="•"/>
            </a:pPr>
            <a:r>
              <a:rPr lang="en-GB" b="1" dirty="0"/>
              <a:t>What happens to the size of a river’s </a:t>
            </a:r>
            <a:r>
              <a:rPr lang="en-GB" b="1" dirty="0" err="1"/>
              <a:t>bedload</a:t>
            </a:r>
            <a:r>
              <a:rPr lang="en-GB" b="1" dirty="0"/>
              <a:t> in a downstream direction?</a:t>
            </a:r>
          </a:p>
          <a:p>
            <a:pPr>
              <a:buFont typeface="Arial" pitchFamily="34" charset="0"/>
              <a:buChar char="•"/>
            </a:pPr>
            <a:r>
              <a:rPr lang="en-GB" b="1" dirty="0"/>
              <a:t>What is the relationship between the size of shopping centres and the distance people travel to shop?</a:t>
            </a:r>
          </a:p>
          <a:p>
            <a:pPr>
              <a:buFont typeface="Arial" pitchFamily="34" charset="0"/>
              <a:buChar char="•"/>
            </a:pPr>
            <a:r>
              <a:rPr lang="en-GB" b="1" dirty="0"/>
              <a:t>What happens to the vegetation cover and height of plants across a sand dune belt?</a:t>
            </a:r>
          </a:p>
          <a:p>
            <a:pPr>
              <a:buFont typeface="Arial" pitchFamily="34" charset="0"/>
              <a:buChar char="•"/>
            </a:pPr>
            <a:r>
              <a:rPr lang="en-GB" b="1" dirty="0"/>
              <a:t>What is the relationship between distance from the centre of a CBD and land values within the CBD?</a:t>
            </a:r>
          </a:p>
          <a:p>
            <a:r>
              <a:rPr lang="en-GB" dirty="0"/>
              <a:t>Think about each of these questions and see if you can formulate a hypothesis for each, also think about why your hypothesis should be true. When you have done this hit RETURN to see if you are correct.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0034" y="4071942"/>
            <a:ext cx="8072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357158" y="3857628"/>
            <a:ext cx="842968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GB" sz="2000" b="1" dirty="0" err="1"/>
              <a:t>Bedload</a:t>
            </a:r>
            <a:r>
              <a:rPr lang="en-GB" sz="2000" b="1" dirty="0"/>
              <a:t> will decrease in size in a downstream direction due to the process of attrition.</a:t>
            </a:r>
          </a:p>
          <a:p>
            <a:pPr>
              <a:buFont typeface="Arial" pitchFamily="34" charset="0"/>
              <a:buChar char="•"/>
            </a:pPr>
            <a:r>
              <a:rPr lang="en-GB" sz="2000" b="1" dirty="0"/>
              <a:t>People will travel further on average to visit larger shopping centres as they have more shops and a higher percentage of higher order / comparison  stores selling more expensive goods.</a:t>
            </a:r>
          </a:p>
          <a:p>
            <a:pPr>
              <a:buFont typeface="Arial" pitchFamily="34" charset="0"/>
              <a:buChar char="•"/>
            </a:pPr>
            <a:r>
              <a:rPr lang="en-GB" sz="2000" b="1" dirty="0"/>
              <a:t>Plant cover and height will increase towards the rear of a sand dune belt as the soil is made more fertile by the addition of organic matter over time.</a:t>
            </a:r>
          </a:p>
          <a:p>
            <a:pPr>
              <a:buFont typeface="Arial" pitchFamily="34" charset="0"/>
              <a:buChar char="•"/>
            </a:pPr>
            <a:r>
              <a:rPr lang="en-GB" sz="2000" b="1" dirty="0"/>
              <a:t>Land values and rateable values will be at their highest at the centre of the CBD, the most accessible place where higher order stores want to be located.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500042"/>
            <a:ext cx="79296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When  investigating relationships it is important to think why the two variables should be related to each other, what we call a </a:t>
            </a:r>
            <a:r>
              <a:rPr lang="en-GB" b="1" dirty="0"/>
              <a:t>CAUSAL RELATIONSHIP</a:t>
            </a:r>
            <a:r>
              <a:rPr lang="en-GB" dirty="0"/>
              <a:t>.</a:t>
            </a:r>
          </a:p>
          <a:p>
            <a:r>
              <a:rPr lang="en-GB" dirty="0"/>
              <a:t>It is possible to find a relationship that exists between 2 unrelated variables, this is a </a:t>
            </a:r>
            <a:r>
              <a:rPr lang="en-GB" b="1" dirty="0"/>
              <a:t>SPURIOUS RELATIONSHIP</a:t>
            </a:r>
            <a:r>
              <a:rPr lang="en-GB" dirty="0"/>
              <a:t>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00034" y="2071678"/>
            <a:ext cx="814393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Once we have asked a question and formulated a hypothesis it is usual to express this as a </a:t>
            </a:r>
            <a:r>
              <a:rPr lang="en-GB" b="1" dirty="0"/>
              <a:t>NULL HYPOTHESIS</a:t>
            </a:r>
            <a:r>
              <a:rPr lang="en-GB" dirty="0"/>
              <a:t>, which says that there is no relationship between the two variables / sets of data.</a:t>
            </a:r>
          </a:p>
          <a:p>
            <a:r>
              <a:rPr lang="en-GB" dirty="0"/>
              <a:t>Formulate a </a:t>
            </a:r>
            <a:r>
              <a:rPr lang="en-GB" b="1" dirty="0"/>
              <a:t>NULL HYPOTHESIS </a:t>
            </a:r>
            <a:r>
              <a:rPr lang="en-GB" dirty="0"/>
              <a:t>for the relationship between the % of heads of households employed in professional / managerial jobs and the % of households with no deprivation</a:t>
            </a:r>
          </a:p>
          <a:p>
            <a:r>
              <a:rPr lang="en-GB" dirty="0"/>
              <a:t>When you have done this hit RETURN to see if you are correct.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71472" y="4071942"/>
            <a:ext cx="8001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There is no relationship between the % of Professionals and the levels of Deprivation in households.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0034" y="5143512"/>
            <a:ext cx="79296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The aim will be to disprove this</a:t>
            </a:r>
            <a:r>
              <a:rPr lang="en-GB" b="1" dirty="0"/>
              <a:t> NULL HYPOTHESIS </a:t>
            </a:r>
            <a:r>
              <a:rPr lang="en-GB" dirty="0"/>
              <a:t>and therefore prove the </a:t>
            </a:r>
            <a:r>
              <a:rPr lang="en-GB" b="1" dirty="0"/>
              <a:t>ALTERNATIVE HYPOTHESIS</a:t>
            </a:r>
            <a:r>
              <a:rPr lang="en-GB" dirty="0"/>
              <a:t>, that there is a relationship between the % of professionals and the % of households with no deprivation.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357166"/>
            <a:ext cx="79296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The next step is to draw a </a:t>
            </a:r>
            <a:r>
              <a:rPr lang="en-GB" b="1" dirty="0"/>
              <a:t>SCATTERGRAPH</a:t>
            </a:r>
            <a:r>
              <a:rPr lang="en-GB" dirty="0"/>
              <a:t> to see if there appears to be a relationship between the two variables / data sets</a:t>
            </a:r>
          </a:p>
        </p:txBody>
      </p:sp>
      <p:cxnSp>
        <p:nvCxnSpPr>
          <p:cNvPr id="5" name="Straight Connector 4"/>
          <p:cNvCxnSpPr/>
          <p:nvPr/>
        </p:nvCxnSpPr>
        <p:spPr>
          <a:xfrm rot="5400000">
            <a:off x="-678693" y="3679033"/>
            <a:ext cx="392909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285852" y="5643578"/>
            <a:ext cx="428628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429256" y="1357298"/>
            <a:ext cx="335758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The INDEPENDENT VARIABLE is placed on the X axis. This is the variable that causes the other one to change.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500694" y="2643182"/>
            <a:ext cx="32147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The DEPENDENT VARIABLE  goes on the Y axis. This is the variable that is controlled by the independent variable.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500694" y="4143380"/>
            <a:ext cx="33575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Graphing the data will produce a scatter of points.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2910" y="3000372"/>
            <a:ext cx="3571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/>
              <a:t>Y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571868" y="5857892"/>
            <a:ext cx="6429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/>
              <a:t>X</a:t>
            </a:r>
          </a:p>
        </p:txBody>
      </p:sp>
      <p:sp>
        <p:nvSpPr>
          <p:cNvPr id="14" name="Multiply 13"/>
          <p:cNvSpPr/>
          <p:nvPr/>
        </p:nvSpPr>
        <p:spPr>
          <a:xfrm>
            <a:off x="2428860" y="2000240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Multiply 14"/>
          <p:cNvSpPr/>
          <p:nvPr/>
        </p:nvSpPr>
        <p:spPr>
          <a:xfrm>
            <a:off x="3857620" y="3643314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Multiply 15"/>
          <p:cNvSpPr/>
          <p:nvPr/>
        </p:nvSpPr>
        <p:spPr>
          <a:xfrm>
            <a:off x="2357422" y="4143380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Multiply 16"/>
          <p:cNvSpPr/>
          <p:nvPr/>
        </p:nvSpPr>
        <p:spPr>
          <a:xfrm>
            <a:off x="4500562" y="4786322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Multiply 17"/>
          <p:cNvSpPr/>
          <p:nvPr/>
        </p:nvSpPr>
        <p:spPr>
          <a:xfrm>
            <a:off x="4214810" y="2357430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Multiply 18"/>
          <p:cNvSpPr/>
          <p:nvPr/>
        </p:nvSpPr>
        <p:spPr>
          <a:xfrm>
            <a:off x="2071670" y="3143248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Multiply 20"/>
          <p:cNvSpPr/>
          <p:nvPr/>
        </p:nvSpPr>
        <p:spPr>
          <a:xfrm>
            <a:off x="3214678" y="2928934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285728"/>
            <a:ext cx="82868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The pattern of points the SCATTERGRAPH displays can tell you a great deal about the relationship between the two variables.</a:t>
            </a:r>
          </a:p>
        </p:txBody>
      </p:sp>
      <p:cxnSp>
        <p:nvCxnSpPr>
          <p:cNvPr id="4" name="Straight Connector 3"/>
          <p:cNvCxnSpPr/>
          <p:nvPr/>
        </p:nvCxnSpPr>
        <p:spPr>
          <a:xfrm rot="5400000">
            <a:off x="-35751" y="2107397"/>
            <a:ext cx="164307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785786" y="2928934"/>
            <a:ext cx="18573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>
            <a:off x="4071934" y="2071678"/>
            <a:ext cx="171451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4929190" y="2928934"/>
            <a:ext cx="192882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-35751" y="4464851"/>
            <a:ext cx="164307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785786" y="5286388"/>
            <a:ext cx="18573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785918" y="1214422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29388" y="1214422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B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714480" y="3571876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28662" y="2428868"/>
            <a:ext cx="1428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214414" y="2143116"/>
            <a:ext cx="1428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357290" y="1785926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785918" y="2000240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857356" y="1714488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214546" y="1500174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285984" y="1357298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072066" y="1357298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.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715008" y="2071678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215074" y="2143116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.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357818" y="1714488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.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429388" y="2571744"/>
            <a:ext cx="1428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.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286380" y="1285860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.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929322" y="1928802"/>
            <a:ext cx="1428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.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28662" y="3857628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2285984" y="4000504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.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428728" y="4714884"/>
            <a:ext cx="1428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.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928794" y="4643446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.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357290" y="4071942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.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785918" y="4071942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.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000100" y="4429132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.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1571604" y="3857628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.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4000496" y="3429000"/>
            <a:ext cx="300039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These 3 graphs show </a:t>
            </a:r>
          </a:p>
          <a:p>
            <a:r>
              <a:rPr lang="en-GB" dirty="0"/>
              <a:t>A NEGATIVE RELATIONSHIP</a:t>
            </a:r>
          </a:p>
          <a:p>
            <a:endParaRPr lang="en-GB" dirty="0"/>
          </a:p>
          <a:p>
            <a:r>
              <a:rPr lang="en-GB" dirty="0"/>
              <a:t>A POSITIVE RELATIONSHIP</a:t>
            </a:r>
          </a:p>
          <a:p>
            <a:endParaRPr lang="en-GB" dirty="0"/>
          </a:p>
          <a:p>
            <a:r>
              <a:rPr lang="en-GB" dirty="0"/>
              <a:t>NO RELATIONSHIP</a:t>
            </a:r>
          </a:p>
          <a:p>
            <a:endParaRPr lang="en-GB" dirty="0"/>
          </a:p>
          <a:p>
            <a:r>
              <a:rPr lang="en-GB" dirty="0"/>
              <a:t>Which of graphs A,B and C do you thinks is which?</a:t>
            </a:r>
          </a:p>
          <a:p>
            <a:r>
              <a:rPr lang="en-GB" dirty="0"/>
              <a:t>Hit RETURN to find out of you are correct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786578" y="3714752"/>
            <a:ext cx="3476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45" name="TextBox 44"/>
          <p:cNvSpPr txBox="1"/>
          <p:nvPr/>
        </p:nvSpPr>
        <p:spPr>
          <a:xfrm flipH="1">
            <a:off x="6786578" y="3714752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B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7215206" y="3714752"/>
            <a:ext cx="928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47" name="TextBox 46"/>
          <p:cNvSpPr txBox="1"/>
          <p:nvPr/>
        </p:nvSpPr>
        <p:spPr>
          <a:xfrm>
            <a:off x="6786578" y="4286256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6786578" y="4786322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47" grpId="0"/>
      <p:bldP spid="4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428604"/>
            <a:ext cx="807249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The SCATTERGRAPH  can also give some idea about the strength of the relationship.</a:t>
            </a:r>
          </a:p>
          <a:p>
            <a:r>
              <a:rPr lang="en-GB" dirty="0"/>
              <a:t>Study the two graphs below. One shows a STRONG POSITIVE RELATIONSHIP and the other shows a WEAK POSITIVE RELATIONSHIP.</a:t>
            </a:r>
          </a:p>
          <a:p>
            <a:r>
              <a:rPr lang="en-GB" dirty="0"/>
              <a:t>Think about which is which and then hit RETURN to find out if you are correct.</a:t>
            </a:r>
          </a:p>
        </p:txBody>
      </p:sp>
      <p:cxnSp>
        <p:nvCxnSpPr>
          <p:cNvPr id="4" name="Straight Connector 3"/>
          <p:cNvCxnSpPr/>
          <p:nvPr/>
        </p:nvCxnSpPr>
        <p:spPr>
          <a:xfrm rot="5400000">
            <a:off x="-1035883" y="4036223"/>
            <a:ext cx="292895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28596" y="5500702"/>
            <a:ext cx="3000396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>
            <a:off x="3464711" y="4036223"/>
            <a:ext cx="292895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4929190" y="5500702"/>
            <a:ext cx="321471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Multiply 10"/>
          <p:cNvSpPr/>
          <p:nvPr/>
        </p:nvSpPr>
        <p:spPr>
          <a:xfrm>
            <a:off x="1643042" y="3714752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Multiply 11"/>
          <p:cNvSpPr/>
          <p:nvPr/>
        </p:nvSpPr>
        <p:spPr>
          <a:xfrm>
            <a:off x="2714612" y="3500438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Multiply 12"/>
          <p:cNvSpPr/>
          <p:nvPr/>
        </p:nvSpPr>
        <p:spPr>
          <a:xfrm>
            <a:off x="1142976" y="4714884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Multiply 13"/>
          <p:cNvSpPr/>
          <p:nvPr/>
        </p:nvSpPr>
        <p:spPr>
          <a:xfrm>
            <a:off x="2428860" y="2786058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Multiply 14"/>
          <p:cNvSpPr/>
          <p:nvPr/>
        </p:nvSpPr>
        <p:spPr>
          <a:xfrm>
            <a:off x="2000232" y="4143380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Multiply 15"/>
          <p:cNvSpPr/>
          <p:nvPr/>
        </p:nvSpPr>
        <p:spPr>
          <a:xfrm>
            <a:off x="1000100" y="4214818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Multiply 16"/>
          <p:cNvSpPr/>
          <p:nvPr/>
        </p:nvSpPr>
        <p:spPr>
          <a:xfrm>
            <a:off x="2143108" y="3571876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Multiply 17"/>
          <p:cNvSpPr/>
          <p:nvPr/>
        </p:nvSpPr>
        <p:spPr>
          <a:xfrm>
            <a:off x="7000892" y="2571744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Multiply 18"/>
          <p:cNvSpPr/>
          <p:nvPr/>
        </p:nvSpPr>
        <p:spPr>
          <a:xfrm>
            <a:off x="6500826" y="3214686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Multiply 20"/>
          <p:cNvSpPr/>
          <p:nvPr/>
        </p:nvSpPr>
        <p:spPr>
          <a:xfrm>
            <a:off x="6143636" y="3714752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Multiply 21"/>
          <p:cNvSpPr/>
          <p:nvPr/>
        </p:nvSpPr>
        <p:spPr>
          <a:xfrm>
            <a:off x="5786446" y="4214818"/>
            <a:ext cx="285752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Multiply 22"/>
          <p:cNvSpPr/>
          <p:nvPr/>
        </p:nvSpPr>
        <p:spPr>
          <a:xfrm>
            <a:off x="5643570" y="4572008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Multiply 23"/>
          <p:cNvSpPr/>
          <p:nvPr/>
        </p:nvSpPr>
        <p:spPr>
          <a:xfrm>
            <a:off x="5357818" y="5000636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Multiply 24"/>
          <p:cNvSpPr/>
          <p:nvPr/>
        </p:nvSpPr>
        <p:spPr>
          <a:xfrm>
            <a:off x="6858016" y="2928934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TextBox 25"/>
          <p:cNvSpPr txBox="1"/>
          <p:nvPr/>
        </p:nvSpPr>
        <p:spPr>
          <a:xfrm>
            <a:off x="1214414" y="5857892"/>
            <a:ext cx="12858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WEAK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572132" y="5857892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STRONG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18694"/>
            <a:ext cx="79296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The following data was taken from the 2021 census data for 10 Enumeration Districts in Cleethorpes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5081334"/>
              </p:ext>
            </p:extLst>
          </p:nvPr>
        </p:nvGraphicFramePr>
        <p:xfrm>
          <a:off x="1488281" y="764704"/>
          <a:ext cx="6096000" cy="4617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Enumeration District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% of Professionally</a:t>
                      </a:r>
                    </a:p>
                    <a:p>
                      <a:r>
                        <a:rPr lang="en-GB" dirty="0"/>
                        <a:t>or higher managerial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% of households with no deprivation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42.2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39.7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6450">
                <a:tc>
                  <a:txBody>
                    <a:bodyPr/>
                    <a:lstStyle/>
                    <a:p>
                      <a:r>
                        <a:rPr lang="en-GB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38.9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6.6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20.2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7.0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34.9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19.1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52.7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17.0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56.8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16.7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62.2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8.9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52.9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6.8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43.5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71472" y="5890545"/>
            <a:ext cx="79296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Look at the data carefully, does there seem to be a relationship and if so what is the relationship between % of professionals / managers in an Enumeration District and Households with no measures of deprivation?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285728"/>
            <a:ext cx="77867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Lets start by drawing a SCATTERGRAPH of the relationship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857224" y="5857892"/>
            <a:ext cx="6643734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14348" y="5929330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143768" y="6000768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20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081930" y="6215082"/>
            <a:ext cx="37862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% PROFESSIONALS / MANAGERS</a:t>
            </a:r>
          </a:p>
        </p:txBody>
      </p:sp>
      <p:cxnSp>
        <p:nvCxnSpPr>
          <p:cNvPr id="9" name="Straight Connector 8"/>
          <p:cNvCxnSpPr>
            <a:cxnSpLocks/>
          </p:cNvCxnSpPr>
          <p:nvPr/>
        </p:nvCxnSpPr>
        <p:spPr>
          <a:xfrm flipH="1" flipV="1">
            <a:off x="826063" y="888856"/>
            <a:ext cx="40361" cy="500515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28596" y="5695534"/>
            <a:ext cx="2841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10260" y="777321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60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91507" y="1448217"/>
            <a:ext cx="40308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%NO </a:t>
            </a:r>
          </a:p>
          <a:p>
            <a:endParaRPr lang="en-GB" dirty="0"/>
          </a:p>
          <a:p>
            <a:r>
              <a:rPr lang="en-GB" dirty="0"/>
              <a:t>DEPR</a:t>
            </a:r>
          </a:p>
          <a:p>
            <a:r>
              <a:rPr lang="en-GB" dirty="0"/>
              <a:t>I</a:t>
            </a:r>
          </a:p>
          <a:p>
            <a:r>
              <a:rPr lang="en-GB" dirty="0"/>
              <a:t>VAT</a:t>
            </a:r>
          </a:p>
          <a:p>
            <a:r>
              <a:rPr lang="en-GB" dirty="0"/>
              <a:t>I</a:t>
            </a:r>
          </a:p>
          <a:p>
            <a:r>
              <a:rPr lang="en-GB" dirty="0"/>
              <a:t>ON</a:t>
            </a:r>
          </a:p>
        </p:txBody>
      </p:sp>
      <p:sp>
        <p:nvSpPr>
          <p:cNvPr id="14" name="Multiply 13"/>
          <p:cNvSpPr/>
          <p:nvPr/>
        </p:nvSpPr>
        <p:spPr>
          <a:xfrm>
            <a:off x="3068053" y="2647105"/>
            <a:ext cx="214315" cy="207962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Multiply 14"/>
          <p:cNvSpPr/>
          <p:nvPr/>
        </p:nvSpPr>
        <p:spPr>
          <a:xfrm>
            <a:off x="2252148" y="2616561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Multiply 16"/>
          <p:cNvSpPr/>
          <p:nvPr/>
        </p:nvSpPr>
        <p:spPr>
          <a:xfrm>
            <a:off x="4103404" y="1829581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Multiply 17"/>
          <p:cNvSpPr/>
          <p:nvPr/>
        </p:nvSpPr>
        <p:spPr>
          <a:xfrm>
            <a:off x="2771800" y="4013593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Multiply 18"/>
          <p:cNvSpPr/>
          <p:nvPr/>
        </p:nvSpPr>
        <p:spPr>
          <a:xfrm>
            <a:off x="7143768" y="1503810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Multiply 19"/>
          <p:cNvSpPr/>
          <p:nvPr/>
        </p:nvSpPr>
        <p:spPr>
          <a:xfrm>
            <a:off x="6265571" y="1248488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Multiply 21"/>
          <p:cNvSpPr/>
          <p:nvPr/>
        </p:nvSpPr>
        <p:spPr>
          <a:xfrm>
            <a:off x="5944795" y="664801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Multiply 22"/>
          <p:cNvSpPr/>
          <p:nvPr/>
        </p:nvSpPr>
        <p:spPr>
          <a:xfrm>
            <a:off x="2062414" y="2686411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Multiply 23"/>
          <p:cNvSpPr/>
          <p:nvPr/>
        </p:nvSpPr>
        <p:spPr>
          <a:xfrm>
            <a:off x="6158414" y="1718124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TextBox 24"/>
          <p:cNvSpPr txBox="1"/>
          <p:nvPr/>
        </p:nvSpPr>
        <p:spPr>
          <a:xfrm>
            <a:off x="5786446" y="3857628"/>
            <a:ext cx="314327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This seems to be a POSITIVE RELATIONSHIP but it appears to be quite STRONG</a:t>
            </a:r>
          </a:p>
          <a:p>
            <a:r>
              <a:rPr lang="en-GB" dirty="0"/>
              <a:t>But is this enough to prove the relationship between  professionals and levels of Deprivation? </a:t>
            </a:r>
          </a:p>
        </p:txBody>
      </p:sp>
      <p:sp>
        <p:nvSpPr>
          <p:cNvPr id="26" name="Multiply 25">
            <a:extLst>
              <a:ext uri="{FF2B5EF4-FFF2-40B4-BE49-F238E27FC236}">
                <a16:creationId xmlns:a16="http://schemas.microsoft.com/office/drawing/2014/main" id="{80BE7B9E-E25F-F548-93F2-EC2A5DB61F08}"/>
              </a:ext>
            </a:extLst>
          </p:cNvPr>
          <p:cNvSpPr/>
          <p:nvPr/>
        </p:nvSpPr>
        <p:spPr>
          <a:xfrm>
            <a:off x="1298042" y="2402247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7" grpId="0" animBg="1"/>
      <p:bldP spid="18" grpId="0" animBg="1"/>
      <p:bldP spid="19" grpId="0" animBg="1"/>
      <p:bldP spid="20" grpId="0" animBg="1"/>
      <p:bldP spid="22" grpId="0" animBg="1"/>
      <p:bldP spid="23" grpId="0" animBg="1"/>
      <p:bldP spid="24" grpId="0" animBg="1"/>
      <p:bldP spid="25" grpId="0"/>
      <p:bldP spid="2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285728"/>
            <a:ext cx="77153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The only way to test if there is a STATISTICALLY  SIGNIFICANT relationship or CORRELATION between the two sets of data is to us SPEARMANS RANK CORRELATION COEFFICIENT.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00034" y="1714488"/>
            <a:ext cx="250033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The formula for this is</a:t>
            </a:r>
          </a:p>
          <a:p>
            <a:endParaRPr lang="en-GB" dirty="0"/>
          </a:p>
          <a:p>
            <a:r>
              <a:rPr lang="en-GB" dirty="0"/>
              <a:t>r =  1  -  </a:t>
            </a:r>
            <a:r>
              <a:rPr lang="en-GB" u="sng" dirty="0"/>
              <a:t>6 × ∑d²</a:t>
            </a:r>
          </a:p>
          <a:p>
            <a:r>
              <a:rPr lang="en-GB" dirty="0"/>
              <a:t>               n³- n</a:t>
            </a:r>
          </a:p>
          <a:p>
            <a:r>
              <a:rPr lang="en-GB" u="sng" dirty="0"/>
              <a:t>        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714744" y="1428736"/>
            <a:ext cx="392909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d</a:t>
            </a:r>
            <a:r>
              <a:rPr lang="en-GB" dirty="0"/>
              <a:t>  is the difference in the rank of each data set</a:t>
            </a:r>
          </a:p>
          <a:p>
            <a:r>
              <a:rPr lang="en-GB" b="1"/>
              <a:t>n</a:t>
            </a:r>
            <a:r>
              <a:rPr lang="en-GB"/>
              <a:t> </a:t>
            </a:r>
            <a:r>
              <a:rPr lang="en-GB" dirty="0"/>
              <a:t>is the number of pairs of data (in this case the number of shopping centres</a:t>
            </a:r>
          </a:p>
          <a:p>
            <a:r>
              <a:rPr lang="en-GB" b="1" dirty="0"/>
              <a:t>r </a:t>
            </a:r>
            <a:r>
              <a:rPr lang="en-GB" dirty="0"/>
              <a:t> is Spearman’s rank correlation coefficient</a:t>
            </a:r>
          </a:p>
          <a:p>
            <a:r>
              <a:rPr lang="en-GB" dirty="0"/>
              <a:t>It may look a little complex but we’ll go through a worked example  later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85720" y="3929066"/>
            <a:ext cx="200026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The result will always be between +1 and – 1. A result near to 0 shows that there is no relationship / correlation</a:t>
            </a:r>
          </a:p>
        </p:txBody>
      </p:sp>
      <p:cxnSp>
        <p:nvCxnSpPr>
          <p:cNvPr id="8" name="Straight Connector 7"/>
          <p:cNvCxnSpPr/>
          <p:nvPr/>
        </p:nvCxnSpPr>
        <p:spPr>
          <a:xfrm rot="5400000">
            <a:off x="2393141" y="5322107"/>
            <a:ext cx="250033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500430" y="4071942"/>
            <a:ext cx="28575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500430" y="6572272"/>
            <a:ext cx="28575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10800000">
            <a:off x="3573456" y="5286388"/>
            <a:ext cx="14128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000364" y="3929066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+1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071802" y="5072074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000364" y="6429396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-1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929058" y="5143512"/>
            <a:ext cx="36433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NO RELATIONSHIP / CORRELATION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857620" y="3929066"/>
            <a:ext cx="50006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PERFECT POSITIVE RELATIONSHIP / CORRELATION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929058" y="6357958"/>
            <a:ext cx="50720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PERFECT NEGATIVE RELATIONSHIP / CORRELATION</a:t>
            </a:r>
          </a:p>
        </p:txBody>
      </p:sp>
      <p:cxnSp>
        <p:nvCxnSpPr>
          <p:cNvPr id="25" name="Straight Arrow Connector 24"/>
          <p:cNvCxnSpPr/>
          <p:nvPr/>
        </p:nvCxnSpPr>
        <p:spPr>
          <a:xfrm rot="5400000" flipH="1" flipV="1">
            <a:off x="3750463" y="4679165"/>
            <a:ext cx="64294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143372" y="4572008"/>
            <a:ext cx="38576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Increasing strength of correlation</a:t>
            </a:r>
          </a:p>
        </p:txBody>
      </p:sp>
      <p:cxnSp>
        <p:nvCxnSpPr>
          <p:cNvPr id="28" name="Straight Arrow Connector 27"/>
          <p:cNvCxnSpPr/>
          <p:nvPr/>
        </p:nvCxnSpPr>
        <p:spPr>
          <a:xfrm rot="5400000">
            <a:off x="3750463" y="5893611"/>
            <a:ext cx="64294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4143372" y="5715016"/>
            <a:ext cx="33575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Increasing strength of correlation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  <p:bldP spid="21" grpId="0"/>
      <p:bldP spid="22" grpId="0"/>
      <p:bldP spid="23" grpId="0"/>
      <p:bldP spid="26" grpId="0"/>
      <p:bldP spid="2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598</TotalTime>
  <Words>1340</Words>
  <Application>Microsoft Macintosh PowerPoint</Application>
  <PresentationFormat>On-screen Show (4:3)</PresentationFormat>
  <Paragraphs>256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john payne</cp:lastModifiedBy>
  <cp:revision>58</cp:revision>
  <dcterms:created xsi:type="dcterms:W3CDTF">2015-08-04T13:42:03Z</dcterms:created>
  <dcterms:modified xsi:type="dcterms:W3CDTF">2024-11-04T17:28:51Z</dcterms:modified>
</cp:coreProperties>
</file>