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68" r:id="rId2"/>
    <p:sldId id="257" r:id="rId3"/>
    <p:sldId id="262" r:id="rId4"/>
    <p:sldId id="264" r:id="rId5"/>
    <p:sldId id="372" r:id="rId6"/>
    <p:sldId id="258" r:id="rId7"/>
    <p:sldId id="268" r:id="rId8"/>
    <p:sldId id="269" r:id="rId9"/>
    <p:sldId id="270" r:id="rId10"/>
    <p:sldId id="271" r:id="rId11"/>
    <p:sldId id="272" r:id="rId12"/>
    <p:sldId id="273" r:id="rId13"/>
    <p:sldId id="274" r:id="rId14"/>
    <p:sldId id="275" r:id="rId15"/>
    <p:sldId id="276" r:id="rId16"/>
    <p:sldId id="278" r:id="rId17"/>
    <p:sldId id="290" r:id="rId18"/>
    <p:sldId id="291"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82" r:id="rId36"/>
    <p:sldId id="373" r:id="rId37"/>
    <p:sldId id="374" r:id="rId38"/>
    <p:sldId id="375" r:id="rId39"/>
    <p:sldId id="376" r:id="rId40"/>
    <p:sldId id="377" r:id="rId41"/>
    <p:sldId id="378" r:id="rId42"/>
    <p:sldId id="379" r:id="rId43"/>
    <p:sldId id="380" r:id="rId44"/>
    <p:sldId id="381" r:id="rId45"/>
    <p:sldId id="383" r:id="rId46"/>
    <p:sldId id="313" r:id="rId47"/>
    <p:sldId id="314" r:id="rId48"/>
    <p:sldId id="315" r:id="rId49"/>
    <p:sldId id="316" r:id="rId50"/>
    <p:sldId id="317" r:id="rId51"/>
    <p:sldId id="318" r:id="rId52"/>
    <p:sldId id="319" r:id="rId53"/>
    <p:sldId id="369" r:id="rId54"/>
    <p:sldId id="339" r:id="rId55"/>
    <p:sldId id="340" r:id="rId56"/>
    <p:sldId id="341" r:id="rId57"/>
    <p:sldId id="342" r:id="rId58"/>
    <p:sldId id="343" r:id="rId59"/>
    <p:sldId id="344" r:id="rId60"/>
    <p:sldId id="345" r:id="rId61"/>
    <p:sldId id="346" r:id="rId62"/>
    <p:sldId id="385" r:id="rId63"/>
    <p:sldId id="386" r:id="rId64"/>
    <p:sldId id="387" r:id="rId65"/>
    <p:sldId id="388" r:id="rId66"/>
    <p:sldId id="390" r:id="rId67"/>
    <p:sldId id="391" r:id="rId68"/>
    <p:sldId id="392" r:id="rId69"/>
    <p:sldId id="347" r:id="rId70"/>
    <p:sldId id="348" r:id="rId71"/>
    <p:sldId id="393" r:id="rId72"/>
    <p:sldId id="394" r:id="rId73"/>
    <p:sldId id="351" r:id="rId74"/>
    <p:sldId id="350" r:id="rId75"/>
    <p:sldId id="352" r:id="rId76"/>
    <p:sldId id="370" r:id="rId77"/>
    <p:sldId id="371" r:id="rId78"/>
    <p:sldId id="353" r:id="rId79"/>
    <p:sldId id="356" r:id="rId80"/>
    <p:sldId id="357" r:id="rId81"/>
    <p:sldId id="358" r:id="rId82"/>
    <p:sldId id="359" r:id="rId83"/>
    <p:sldId id="360" r:id="rId84"/>
    <p:sldId id="361" r:id="rId85"/>
    <p:sldId id="395" r:id="rId86"/>
    <p:sldId id="396" r:id="rId87"/>
    <p:sldId id="397" r:id="rId88"/>
    <p:sldId id="384" r:id="rId89"/>
    <p:sldId id="365" r:id="rId90"/>
    <p:sldId id="398" r:id="rId91"/>
    <p:sldId id="366" r:id="rId92"/>
    <p:sldId id="367" r:id="rId93"/>
    <p:sldId id="40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25" autoAdjust="0"/>
  </p:normalViewPr>
  <p:slideViewPr>
    <p:cSldViewPr snapToGrid="0">
      <p:cViewPr varScale="1">
        <p:scale>
          <a:sx n="97" d="100"/>
          <a:sy n="97" d="100"/>
        </p:scale>
        <p:origin x="10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9939-6462-4272-A77C-5964BC10AA1B}"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875EB-44CF-4B58-9585-D2970696C38A}" type="slidenum">
              <a:rPr lang="en-US" smtClean="0"/>
              <a:t>‹#›</a:t>
            </a:fld>
            <a:endParaRPr lang="en-US"/>
          </a:p>
        </p:txBody>
      </p:sp>
    </p:spTree>
    <p:extLst>
      <p:ext uri="{BB962C8B-B14F-4D97-AF65-F5344CB8AC3E}">
        <p14:creationId xmlns:p14="http://schemas.microsoft.com/office/powerpoint/2010/main" val="386390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a:t>
            </a:fld>
            <a:endParaRPr lang="en-US"/>
          </a:p>
        </p:txBody>
      </p:sp>
    </p:spTree>
    <p:extLst>
      <p:ext uri="{BB962C8B-B14F-4D97-AF65-F5344CB8AC3E}">
        <p14:creationId xmlns:p14="http://schemas.microsoft.com/office/powerpoint/2010/main" val="1539630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2EED327-CC3C-47D4-AF0F-FD562D42BE77}" type="slidenum">
              <a:rPr lang="en-US" smtClean="0"/>
              <a:t>15</a:t>
            </a:fld>
            <a:endParaRPr lang="en-US"/>
          </a:p>
        </p:txBody>
      </p:sp>
    </p:spTree>
    <p:extLst>
      <p:ext uri="{BB962C8B-B14F-4D97-AF65-F5344CB8AC3E}">
        <p14:creationId xmlns:p14="http://schemas.microsoft.com/office/powerpoint/2010/main" val="405338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42EED327-CC3C-47D4-AF0F-FD562D42BE77}" type="slidenum">
              <a:rPr lang="en-US" smtClean="0"/>
              <a:t>17</a:t>
            </a:fld>
            <a:endParaRPr lang="en-US"/>
          </a:p>
        </p:txBody>
      </p:sp>
    </p:spTree>
    <p:extLst>
      <p:ext uri="{BB962C8B-B14F-4D97-AF65-F5344CB8AC3E}">
        <p14:creationId xmlns:p14="http://schemas.microsoft.com/office/powerpoint/2010/main" val="166044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18</a:t>
            </a:fld>
            <a:endParaRPr lang="en-US"/>
          </a:p>
        </p:txBody>
      </p:sp>
    </p:spTree>
    <p:extLst>
      <p:ext uri="{BB962C8B-B14F-4D97-AF65-F5344CB8AC3E}">
        <p14:creationId xmlns:p14="http://schemas.microsoft.com/office/powerpoint/2010/main" val="312710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19</a:t>
            </a:fld>
            <a:endParaRPr lang="en-US"/>
          </a:p>
        </p:txBody>
      </p:sp>
    </p:spTree>
    <p:extLst>
      <p:ext uri="{BB962C8B-B14F-4D97-AF65-F5344CB8AC3E}">
        <p14:creationId xmlns:p14="http://schemas.microsoft.com/office/powerpoint/2010/main" val="218040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20</a:t>
            </a:fld>
            <a:endParaRPr lang="en-US"/>
          </a:p>
        </p:txBody>
      </p:sp>
    </p:spTree>
    <p:extLst>
      <p:ext uri="{BB962C8B-B14F-4D97-AF65-F5344CB8AC3E}">
        <p14:creationId xmlns:p14="http://schemas.microsoft.com/office/powerpoint/2010/main" val="186206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21</a:t>
            </a:fld>
            <a:endParaRPr lang="en-US"/>
          </a:p>
        </p:txBody>
      </p:sp>
    </p:spTree>
    <p:extLst>
      <p:ext uri="{BB962C8B-B14F-4D97-AF65-F5344CB8AC3E}">
        <p14:creationId xmlns:p14="http://schemas.microsoft.com/office/powerpoint/2010/main" val="8060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22</a:t>
            </a:fld>
            <a:endParaRPr lang="en-US"/>
          </a:p>
        </p:txBody>
      </p:sp>
    </p:spTree>
    <p:extLst>
      <p:ext uri="{BB962C8B-B14F-4D97-AF65-F5344CB8AC3E}">
        <p14:creationId xmlns:p14="http://schemas.microsoft.com/office/powerpoint/2010/main" val="306757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25</a:t>
            </a:fld>
            <a:endParaRPr lang="en-US"/>
          </a:p>
        </p:txBody>
      </p:sp>
    </p:spTree>
    <p:extLst>
      <p:ext uri="{BB962C8B-B14F-4D97-AF65-F5344CB8AC3E}">
        <p14:creationId xmlns:p14="http://schemas.microsoft.com/office/powerpoint/2010/main" val="18245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26</a:t>
            </a:fld>
            <a:endParaRPr lang="en-US"/>
          </a:p>
        </p:txBody>
      </p:sp>
    </p:spTree>
    <p:extLst>
      <p:ext uri="{BB962C8B-B14F-4D97-AF65-F5344CB8AC3E}">
        <p14:creationId xmlns:p14="http://schemas.microsoft.com/office/powerpoint/2010/main" val="415184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27</a:t>
            </a:fld>
            <a:endParaRPr lang="en-US"/>
          </a:p>
        </p:txBody>
      </p:sp>
    </p:spTree>
    <p:extLst>
      <p:ext uri="{BB962C8B-B14F-4D97-AF65-F5344CB8AC3E}">
        <p14:creationId xmlns:p14="http://schemas.microsoft.com/office/powerpoint/2010/main" val="392755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D4372-6570-416B-9669-73DF1BF85727}" type="slidenum">
              <a:rPr lang="en-US" smtClean="0"/>
              <a:t>4</a:t>
            </a:fld>
            <a:endParaRPr lang="en-US" dirty="0"/>
          </a:p>
        </p:txBody>
      </p:sp>
    </p:spTree>
    <p:extLst>
      <p:ext uri="{BB962C8B-B14F-4D97-AF65-F5344CB8AC3E}">
        <p14:creationId xmlns:p14="http://schemas.microsoft.com/office/powerpoint/2010/main" val="167071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29</a:t>
            </a:fld>
            <a:endParaRPr lang="en-US"/>
          </a:p>
        </p:txBody>
      </p:sp>
    </p:spTree>
    <p:extLst>
      <p:ext uri="{BB962C8B-B14F-4D97-AF65-F5344CB8AC3E}">
        <p14:creationId xmlns:p14="http://schemas.microsoft.com/office/powerpoint/2010/main" val="324388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30</a:t>
            </a:fld>
            <a:endParaRPr lang="en-US"/>
          </a:p>
        </p:txBody>
      </p:sp>
    </p:spTree>
    <p:extLst>
      <p:ext uri="{BB962C8B-B14F-4D97-AF65-F5344CB8AC3E}">
        <p14:creationId xmlns:p14="http://schemas.microsoft.com/office/powerpoint/2010/main" val="2559653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31</a:t>
            </a:fld>
            <a:endParaRPr lang="en-US"/>
          </a:p>
        </p:txBody>
      </p:sp>
    </p:spTree>
    <p:extLst>
      <p:ext uri="{BB962C8B-B14F-4D97-AF65-F5344CB8AC3E}">
        <p14:creationId xmlns:p14="http://schemas.microsoft.com/office/powerpoint/2010/main" val="390239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32</a:t>
            </a:fld>
            <a:endParaRPr lang="en-US"/>
          </a:p>
        </p:txBody>
      </p:sp>
    </p:spTree>
    <p:extLst>
      <p:ext uri="{BB962C8B-B14F-4D97-AF65-F5344CB8AC3E}">
        <p14:creationId xmlns:p14="http://schemas.microsoft.com/office/powerpoint/2010/main" val="199903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33</a:t>
            </a:fld>
            <a:endParaRPr lang="en-US"/>
          </a:p>
        </p:txBody>
      </p:sp>
    </p:spTree>
    <p:extLst>
      <p:ext uri="{BB962C8B-B14F-4D97-AF65-F5344CB8AC3E}">
        <p14:creationId xmlns:p14="http://schemas.microsoft.com/office/powerpoint/2010/main" val="20111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35</a:t>
            </a:fld>
            <a:endParaRPr lang="en-US"/>
          </a:p>
        </p:txBody>
      </p:sp>
    </p:spTree>
    <p:extLst>
      <p:ext uri="{BB962C8B-B14F-4D97-AF65-F5344CB8AC3E}">
        <p14:creationId xmlns:p14="http://schemas.microsoft.com/office/powerpoint/2010/main" val="6964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2EED327-CC3C-47D4-AF0F-FD562D42BE77}" type="slidenum">
              <a:rPr lang="en-US" smtClean="0"/>
              <a:t>36</a:t>
            </a:fld>
            <a:endParaRPr lang="en-US"/>
          </a:p>
        </p:txBody>
      </p:sp>
    </p:spTree>
    <p:extLst>
      <p:ext uri="{BB962C8B-B14F-4D97-AF65-F5344CB8AC3E}">
        <p14:creationId xmlns:p14="http://schemas.microsoft.com/office/powerpoint/2010/main" val="369278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5"/>
          </p:nvPr>
        </p:nvSpPr>
        <p:spPr/>
        <p:txBody>
          <a:bodyPr/>
          <a:lstStyle/>
          <a:p>
            <a:fld id="{7F0948AA-6F66-4C20-89D9-47C366452585}" type="slidenum">
              <a:rPr lang="en-US" smtClean="0"/>
              <a:t>37</a:t>
            </a:fld>
            <a:endParaRPr lang="en-US"/>
          </a:p>
        </p:txBody>
      </p:sp>
    </p:spTree>
    <p:extLst>
      <p:ext uri="{BB962C8B-B14F-4D97-AF65-F5344CB8AC3E}">
        <p14:creationId xmlns:p14="http://schemas.microsoft.com/office/powerpoint/2010/main" val="199046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38</a:t>
            </a:fld>
            <a:endParaRPr lang="en-US"/>
          </a:p>
        </p:txBody>
      </p:sp>
    </p:spTree>
    <p:extLst>
      <p:ext uri="{BB962C8B-B14F-4D97-AF65-F5344CB8AC3E}">
        <p14:creationId xmlns:p14="http://schemas.microsoft.com/office/powerpoint/2010/main" val="60322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39</a:t>
            </a:fld>
            <a:endParaRPr lang="en-US"/>
          </a:p>
        </p:txBody>
      </p:sp>
    </p:spTree>
    <p:extLst>
      <p:ext uri="{BB962C8B-B14F-4D97-AF65-F5344CB8AC3E}">
        <p14:creationId xmlns:p14="http://schemas.microsoft.com/office/powerpoint/2010/main" val="42054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6</a:t>
            </a:fld>
            <a:endParaRPr lang="en-US"/>
          </a:p>
        </p:txBody>
      </p:sp>
    </p:spTree>
    <p:extLst>
      <p:ext uri="{BB962C8B-B14F-4D97-AF65-F5344CB8AC3E}">
        <p14:creationId xmlns:p14="http://schemas.microsoft.com/office/powerpoint/2010/main" val="4202957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40</a:t>
            </a:fld>
            <a:endParaRPr lang="en-US"/>
          </a:p>
        </p:txBody>
      </p:sp>
    </p:spTree>
    <p:extLst>
      <p:ext uri="{BB962C8B-B14F-4D97-AF65-F5344CB8AC3E}">
        <p14:creationId xmlns:p14="http://schemas.microsoft.com/office/powerpoint/2010/main" val="4171218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41</a:t>
            </a:fld>
            <a:endParaRPr lang="en-US"/>
          </a:p>
        </p:txBody>
      </p:sp>
    </p:spTree>
    <p:extLst>
      <p:ext uri="{BB962C8B-B14F-4D97-AF65-F5344CB8AC3E}">
        <p14:creationId xmlns:p14="http://schemas.microsoft.com/office/powerpoint/2010/main" val="2392445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42</a:t>
            </a:fld>
            <a:endParaRPr lang="en-US"/>
          </a:p>
        </p:txBody>
      </p:sp>
    </p:spTree>
    <p:extLst>
      <p:ext uri="{BB962C8B-B14F-4D97-AF65-F5344CB8AC3E}">
        <p14:creationId xmlns:p14="http://schemas.microsoft.com/office/powerpoint/2010/main" val="1525367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43</a:t>
            </a:fld>
            <a:endParaRPr lang="en-US"/>
          </a:p>
        </p:txBody>
      </p:sp>
    </p:spTree>
    <p:extLst>
      <p:ext uri="{BB962C8B-B14F-4D97-AF65-F5344CB8AC3E}">
        <p14:creationId xmlns:p14="http://schemas.microsoft.com/office/powerpoint/2010/main" val="331451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44</a:t>
            </a:fld>
            <a:endParaRPr lang="en-US"/>
          </a:p>
        </p:txBody>
      </p:sp>
    </p:spTree>
    <p:extLst>
      <p:ext uri="{BB962C8B-B14F-4D97-AF65-F5344CB8AC3E}">
        <p14:creationId xmlns:p14="http://schemas.microsoft.com/office/powerpoint/2010/main" val="1879060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45</a:t>
            </a:fld>
            <a:endParaRPr lang="en-US"/>
          </a:p>
        </p:txBody>
      </p:sp>
    </p:spTree>
    <p:extLst>
      <p:ext uri="{BB962C8B-B14F-4D97-AF65-F5344CB8AC3E}">
        <p14:creationId xmlns:p14="http://schemas.microsoft.com/office/powerpoint/2010/main" val="3379660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EED327-CC3C-47D4-AF0F-FD562D42BE77}" type="slidenum">
              <a:rPr lang="en-US" smtClean="0"/>
              <a:t>47</a:t>
            </a:fld>
            <a:endParaRPr lang="en-US"/>
          </a:p>
        </p:txBody>
      </p:sp>
    </p:spTree>
    <p:extLst>
      <p:ext uri="{BB962C8B-B14F-4D97-AF65-F5344CB8AC3E}">
        <p14:creationId xmlns:p14="http://schemas.microsoft.com/office/powerpoint/2010/main" val="56930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48</a:t>
            </a:fld>
            <a:endParaRPr lang="en-US"/>
          </a:p>
        </p:txBody>
      </p:sp>
    </p:spTree>
    <p:extLst>
      <p:ext uri="{BB962C8B-B14F-4D97-AF65-F5344CB8AC3E}">
        <p14:creationId xmlns:p14="http://schemas.microsoft.com/office/powerpoint/2010/main" val="1156106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49</a:t>
            </a:fld>
            <a:endParaRPr lang="en-US"/>
          </a:p>
        </p:txBody>
      </p:sp>
    </p:spTree>
    <p:extLst>
      <p:ext uri="{BB962C8B-B14F-4D97-AF65-F5344CB8AC3E}">
        <p14:creationId xmlns:p14="http://schemas.microsoft.com/office/powerpoint/2010/main" val="3260303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50</a:t>
            </a:fld>
            <a:endParaRPr lang="en-US"/>
          </a:p>
        </p:txBody>
      </p:sp>
    </p:spTree>
    <p:extLst>
      <p:ext uri="{BB962C8B-B14F-4D97-AF65-F5344CB8AC3E}">
        <p14:creationId xmlns:p14="http://schemas.microsoft.com/office/powerpoint/2010/main" val="111806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goals for today</a:t>
            </a:r>
            <a:r>
              <a:rPr lang="en-US" baseline="0" dirty="0" smtClean="0"/>
              <a:t> are to…broadly… </a:t>
            </a: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8</a:t>
            </a:fld>
            <a:endParaRPr lang="en-US"/>
          </a:p>
        </p:txBody>
      </p:sp>
    </p:spTree>
    <p:extLst>
      <p:ext uri="{BB962C8B-B14F-4D97-AF65-F5344CB8AC3E}">
        <p14:creationId xmlns:p14="http://schemas.microsoft.com/office/powerpoint/2010/main" val="13972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458AF-DA07-4EBD-8F0A-0EF41A042A09}" type="slidenum">
              <a:rPr lang="en-US" smtClean="0"/>
              <a:t>51</a:t>
            </a:fld>
            <a:endParaRPr lang="en-US"/>
          </a:p>
        </p:txBody>
      </p:sp>
    </p:spTree>
    <p:extLst>
      <p:ext uri="{BB962C8B-B14F-4D97-AF65-F5344CB8AC3E}">
        <p14:creationId xmlns:p14="http://schemas.microsoft.com/office/powerpoint/2010/main" val="252369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52</a:t>
            </a:fld>
            <a:endParaRPr lang="en-US"/>
          </a:p>
        </p:txBody>
      </p:sp>
    </p:spTree>
    <p:extLst>
      <p:ext uri="{BB962C8B-B14F-4D97-AF65-F5344CB8AC3E}">
        <p14:creationId xmlns:p14="http://schemas.microsoft.com/office/powerpoint/2010/main" val="3388957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54</a:t>
            </a:fld>
            <a:endParaRPr lang="en-US"/>
          </a:p>
        </p:txBody>
      </p:sp>
    </p:spTree>
    <p:extLst>
      <p:ext uri="{BB962C8B-B14F-4D97-AF65-F5344CB8AC3E}">
        <p14:creationId xmlns:p14="http://schemas.microsoft.com/office/powerpoint/2010/main" val="2759258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55</a:t>
            </a:fld>
            <a:endParaRPr lang="en-US"/>
          </a:p>
        </p:txBody>
      </p:sp>
    </p:spTree>
    <p:extLst>
      <p:ext uri="{BB962C8B-B14F-4D97-AF65-F5344CB8AC3E}">
        <p14:creationId xmlns:p14="http://schemas.microsoft.com/office/powerpoint/2010/main" val="29993280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2EED327-CC3C-47D4-AF0F-FD562D42BE77}" type="slidenum">
              <a:rPr lang="en-US" smtClean="0"/>
              <a:t>56</a:t>
            </a:fld>
            <a:endParaRPr lang="en-US"/>
          </a:p>
        </p:txBody>
      </p:sp>
    </p:spTree>
    <p:extLst>
      <p:ext uri="{BB962C8B-B14F-4D97-AF65-F5344CB8AC3E}">
        <p14:creationId xmlns:p14="http://schemas.microsoft.com/office/powerpoint/2010/main" val="2218434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57</a:t>
            </a:fld>
            <a:endParaRPr lang="en-US"/>
          </a:p>
        </p:txBody>
      </p:sp>
    </p:spTree>
    <p:extLst>
      <p:ext uri="{BB962C8B-B14F-4D97-AF65-F5344CB8AC3E}">
        <p14:creationId xmlns:p14="http://schemas.microsoft.com/office/powerpoint/2010/main" val="3485982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59</a:t>
            </a:fld>
            <a:endParaRPr lang="en-US"/>
          </a:p>
        </p:txBody>
      </p:sp>
    </p:spTree>
    <p:extLst>
      <p:ext uri="{BB962C8B-B14F-4D97-AF65-F5344CB8AC3E}">
        <p14:creationId xmlns:p14="http://schemas.microsoft.com/office/powerpoint/2010/main" val="3457332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875EB-44CF-4B58-9585-D2970696C38A}" type="slidenum">
              <a:rPr lang="en-US" smtClean="0"/>
              <a:t>62</a:t>
            </a:fld>
            <a:endParaRPr lang="en-US"/>
          </a:p>
        </p:txBody>
      </p:sp>
    </p:spTree>
    <p:extLst>
      <p:ext uri="{BB962C8B-B14F-4D97-AF65-F5344CB8AC3E}">
        <p14:creationId xmlns:p14="http://schemas.microsoft.com/office/powerpoint/2010/main" val="1325228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66</a:t>
            </a:fld>
            <a:endParaRPr lang="en-US"/>
          </a:p>
        </p:txBody>
      </p:sp>
    </p:spTree>
    <p:extLst>
      <p:ext uri="{BB962C8B-B14F-4D97-AF65-F5344CB8AC3E}">
        <p14:creationId xmlns:p14="http://schemas.microsoft.com/office/powerpoint/2010/main" val="2738795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67</a:t>
            </a:fld>
            <a:endParaRPr lang="en-US"/>
          </a:p>
        </p:txBody>
      </p:sp>
    </p:spTree>
    <p:extLst>
      <p:ext uri="{BB962C8B-B14F-4D97-AF65-F5344CB8AC3E}">
        <p14:creationId xmlns:p14="http://schemas.microsoft.com/office/powerpoint/2010/main" val="68620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10</a:t>
            </a:fld>
            <a:endParaRPr lang="en-US"/>
          </a:p>
        </p:txBody>
      </p:sp>
    </p:spTree>
    <p:extLst>
      <p:ext uri="{BB962C8B-B14F-4D97-AF65-F5344CB8AC3E}">
        <p14:creationId xmlns:p14="http://schemas.microsoft.com/office/powerpoint/2010/main" val="962211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68</a:t>
            </a:fld>
            <a:endParaRPr lang="en-US"/>
          </a:p>
        </p:txBody>
      </p:sp>
    </p:spTree>
    <p:extLst>
      <p:ext uri="{BB962C8B-B14F-4D97-AF65-F5344CB8AC3E}">
        <p14:creationId xmlns:p14="http://schemas.microsoft.com/office/powerpoint/2010/main" val="1455367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948AA-6F66-4C20-89D9-47C366452585}" type="slidenum">
              <a:rPr lang="en-US" smtClean="0"/>
              <a:t>70</a:t>
            </a:fld>
            <a:endParaRPr lang="en-US"/>
          </a:p>
        </p:txBody>
      </p:sp>
    </p:spTree>
    <p:extLst>
      <p:ext uri="{BB962C8B-B14F-4D97-AF65-F5344CB8AC3E}">
        <p14:creationId xmlns:p14="http://schemas.microsoft.com/office/powerpoint/2010/main" val="2511913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74</a:t>
            </a:fld>
            <a:endParaRPr lang="en-US"/>
          </a:p>
        </p:txBody>
      </p:sp>
    </p:spTree>
    <p:extLst>
      <p:ext uri="{BB962C8B-B14F-4D97-AF65-F5344CB8AC3E}">
        <p14:creationId xmlns:p14="http://schemas.microsoft.com/office/powerpoint/2010/main" val="9881602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79</a:t>
            </a:fld>
            <a:endParaRPr lang="en-US"/>
          </a:p>
        </p:txBody>
      </p:sp>
    </p:spTree>
    <p:extLst>
      <p:ext uri="{BB962C8B-B14F-4D97-AF65-F5344CB8AC3E}">
        <p14:creationId xmlns:p14="http://schemas.microsoft.com/office/powerpoint/2010/main" val="3093556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80</a:t>
            </a:fld>
            <a:endParaRPr lang="en-US"/>
          </a:p>
        </p:txBody>
      </p:sp>
    </p:spTree>
    <p:extLst>
      <p:ext uri="{BB962C8B-B14F-4D97-AF65-F5344CB8AC3E}">
        <p14:creationId xmlns:p14="http://schemas.microsoft.com/office/powerpoint/2010/main" val="4200999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88</a:t>
            </a:fld>
            <a:endParaRPr lang="en-US"/>
          </a:p>
        </p:txBody>
      </p:sp>
    </p:spTree>
    <p:extLst>
      <p:ext uri="{BB962C8B-B14F-4D97-AF65-F5344CB8AC3E}">
        <p14:creationId xmlns:p14="http://schemas.microsoft.com/office/powerpoint/2010/main" val="1763493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89</a:t>
            </a:fld>
            <a:endParaRPr lang="en-US"/>
          </a:p>
        </p:txBody>
      </p:sp>
    </p:spTree>
    <p:extLst>
      <p:ext uri="{BB962C8B-B14F-4D97-AF65-F5344CB8AC3E}">
        <p14:creationId xmlns:p14="http://schemas.microsoft.com/office/powerpoint/2010/main" val="364512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458AF-DA07-4EBD-8F0A-0EF41A042A09}" type="slidenum">
              <a:rPr lang="en-US" smtClean="0"/>
              <a:t>11</a:t>
            </a:fld>
            <a:endParaRPr lang="en-US"/>
          </a:p>
        </p:txBody>
      </p:sp>
    </p:spTree>
    <p:extLst>
      <p:ext uri="{BB962C8B-B14F-4D97-AF65-F5344CB8AC3E}">
        <p14:creationId xmlns:p14="http://schemas.microsoft.com/office/powerpoint/2010/main" val="185116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12</a:t>
            </a:fld>
            <a:endParaRPr lang="en-US"/>
          </a:p>
        </p:txBody>
      </p:sp>
    </p:spTree>
    <p:extLst>
      <p:ext uri="{BB962C8B-B14F-4D97-AF65-F5344CB8AC3E}">
        <p14:creationId xmlns:p14="http://schemas.microsoft.com/office/powerpoint/2010/main" val="419844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E1458AF-DA07-4EBD-8F0A-0EF41A042A09}" type="slidenum">
              <a:rPr lang="en-US" smtClean="0"/>
              <a:t>13</a:t>
            </a:fld>
            <a:endParaRPr lang="en-US"/>
          </a:p>
        </p:txBody>
      </p:sp>
    </p:spTree>
    <p:extLst>
      <p:ext uri="{BB962C8B-B14F-4D97-AF65-F5344CB8AC3E}">
        <p14:creationId xmlns:p14="http://schemas.microsoft.com/office/powerpoint/2010/main" val="228505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2EED327-CC3C-47D4-AF0F-FD562D42BE77}" type="slidenum">
              <a:rPr lang="en-US" smtClean="0"/>
              <a:t>14</a:t>
            </a:fld>
            <a:endParaRPr lang="en-US"/>
          </a:p>
        </p:txBody>
      </p:sp>
    </p:spTree>
    <p:extLst>
      <p:ext uri="{BB962C8B-B14F-4D97-AF65-F5344CB8AC3E}">
        <p14:creationId xmlns:p14="http://schemas.microsoft.com/office/powerpoint/2010/main" val="293825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A39138-2A63-4D14-9503-0D7797CC212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200117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39138-2A63-4D14-9503-0D7797CC212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21170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39138-2A63-4D14-9503-0D7797CC212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261843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39138-2A63-4D14-9503-0D7797CC212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260599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A39138-2A63-4D14-9503-0D7797CC212A}"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332753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39138-2A63-4D14-9503-0D7797CC212A}"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156801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39138-2A63-4D14-9503-0D7797CC212A}"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396744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A39138-2A63-4D14-9503-0D7797CC212A}"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95727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39138-2A63-4D14-9503-0D7797CC212A}"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34437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A39138-2A63-4D14-9503-0D7797CC212A}"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182492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A39138-2A63-4D14-9503-0D7797CC212A}"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85408-2443-4C39-AE32-2F6D5BB8E529}" type="slidenum">
              <a:rPr lang="en-US" smtClean="0"/>
              <a:t>‹#›</a:t>
            </a:fld>
            <a:endParaRPr lang="en-US"/>
          </a:p>
        </p:txBody>
      </p:sp>
    </p:spTree>
    <p:extLst>
      <p:ext uri="{BB962C8B-B14F-4D97-AF65-F5344CB8AC3E}">
        <p14:creationId xmlns:p14="http://schemas.microsoft.com/office/powerpoint/2010/main" val="394951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9138-2A63-4D14-9503-0D7797CC212A}" type="datetimeFigureOut">
              <a:rPr lang="en-US" smtClean="0"/>
              <a:t>9/2/2020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85408-2443-4C39-AE32-2F6D5BB8E529}" type="slidenum">
              <a:rPr lang="en-US" smtClean="0"/>
              <a:t>‹#›</a:t>
            </a:fld>
            <a:endParaRPr lang="en-US"/>
          </a:p>
        </p:txBody>
      </p:sp>
    </p:spTree>
    <p:extLst>
      <p:ext uri="{BB962C8B-B14F-4D97-AF65-F5344CB8AC3E}">
        <p14:creationId xmlns:p14="http://schemas.microsoft.com/office/powerpoint/2010/main" val="377028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047" y="916372"/>
            <a:ext cx="9509905" cy="2387600"/>
          </a:xfrm>
        </p:spPr>
        <p:txBody>
          <a:bodyPr>
            <a:noAutofit/>
          </a:bodyPr>
          <a:lstStyle/>
          <a:p>
            <a:r>
              <a:rPr lang="en-US" sz="4400" dirty="0" smtClean="0"/>
              <a:t>Drug Therapy in Cancer Care:</a:t>
            </a:r>
            <a:br>
              <a:rPr lang="en-US" sz="4400" dirty="0" smtClean="0"/>
            </a:br>
            <a:r>
              <a:rPr lang="en-US" sz="4400" dirty="0" smtClean="0"/>
              <a:t>Looking at the Advances of the Last Year </a:t>
            </a:r>
            <a:endParaRPr lang="en-US" sz="4400" dirty="0"/>
          </a:p>
        </p:txBody>
      </p:sp>
      <p:sp>
        <p:nvSpPr>
          <p:cNvPr id="3" name="Subtitle 2"/>
          <p:cNvSpPr>
            <a:spLocks noGrp="1"/>
          </p:cNvSpPr>
          <p:nvPr>
            <p:ph type="subTitle" idx="1"/>
          </p:nvPr>
        </p:nvSpPr>
        <p:spPr>
          <a:xfrm>
            <a:off x="2667000" y="3965172"/>
            <a:ext cx="6858000" cy="1596043"/>
          </a:xfrm>
        </p:spPr>
        <p:txBody>
          <a:bodyPr/>
          <a:lstStyle/>
          <a:p>
            <a:r>
              <a:rPr lang="en-US" dirty="0" smtClean="0"/>
              <a:t>Rowena (Moe) Schwartz, PharmD, BCOP</a:t>
            </a:r>
          </a:p>
          <a:p>
            <a:r>
              <a:rPr lang="en-US" dirty="0" smtClean="0"/>
              <a:t>University of Cincinnati </a:t>
            </a:r>
          </a:p>
          <a:p>
            <a:r>
              <a:rPr lang="en-US" dirty="0" smtClean="0"/>
              <a:t>James L. Winkle College of Pharmacy</a:t>
            </a:r>
            <a:endParaRPr lang="en-US" dirty="0"/>
          </a:p>
        </p:txBody>
      </p:sp>
      <p:pic>
        <p:nvPicPr>
          <p:cNvPr id="4" name="Picture 3"/>
          <p:cNvPicPr>
            <a:picLocks noChangeAspect="1"/>
          </p:cNvPicPr>
          <p:nvPr/>
        </p:nvPicPr>
        <p:blipFill>
          <a:blip r:embed="rId2"/>
          <a:stretch>
            <a:fillRect/>
          </a:stretch>
        </p:blipFill>
        <p:spPr>
          <a:xfrm>
            <a:off x="7726144" y="5413202"/>
            <a:ext cx="2783448" cy="1444798"/>
          </a:xfrm>
          <a:prstGeom prst="rect">
            <a:avLst/>
          </a:prstGeom>
        </p:spPr>
      </p:pic>
    </p:spTree>
    <p:extLst>
      <p:ext uri="{BB962C8B-B14F-4D97-AF65-F5344CB8AC3E}">
        <p14:creationId xmlns:p14="http://schemas.microsoft.com/office/powerpoint/2010/main" val="170182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010" y="2073610"/>
            <a:ext cx="10515600" cy="1325563"/>
          </a:xfrm>
        </p:spPr>
        <p:txBody>
          <a:bodyPr/>
          <a:lstStyle/>
          <a:p>
            <a:pPr algn="ctr"/>
            <a:r>
              <a:rPr lang="en-US" dirty="0" smtClean="0"/>
              <a:t>Fibroblast </a:t>
            </a:r>
            <a:r>
              <a:rPr lang="en-US" dirty="0"/>
              <a:t>Growth Factor Receptor (FGFR)</a:t>
            </a:r>
          </a:p>
        </p:txBody>
      </p:sp>
    </p:spTree>
    <p:extLst>
      <p:ext uri="{BB962C8B-B14F-4D97-AF65-F5344CB8AC3E}">
        <p14:creationId xmlns:p14="http://schemas.microsoft.com/office/powerpoint/2010/main" val="6854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Fibroblast Growth Factor Receptor</a:t>
            </a:r>
          </a:p>
        </p:txBody>
      </p:sp>
      <p:sp>
        <p:nvSpPr>
          <p:cNvPr id="3" name="Footer Placeholder 2"/>
          <p:cNvSpPr>
            <a:spLocks noGrp="1"/>
          </p:cNvSpPr>
          <p:nvPr>
            <p:ph type="ftr" sz="quarter" idx="11"/>
          </p:nvPr>
        </p:nvSpPr>
        <p:spPr>
          <a:xfrm>
            <a:off x="1195453" y="6122433"/>
            <a:ext cx="4537621" cy="365125"/>
          </a:xfrm>
          <a:solidFill>
            <a:schemeClr val="bg1"/>
          </a:solidFill>
        </p:spPr>
        <p:txBody>
          <a:bodyPr/>
          <a:lstStyle/>
          <a:p>
            <a:pPr algn="l"/>
            <a:r>
              <a:rPr lang="en-US" dirty="0"/>
              <a:t>Kiefer P, et al. </a:t>
            </a:r>
            <a:r>
              <a:rPr lang="en-US" dirty="0" err="1"/>
              <a:t>Mol</a:t>
            </a:r>
            <a:r>
              <a:rPr lang="en-US" dirty="0"/>
              <a:t> Cell </a:t>
            </a:r>
            <a:r>
              <a:rPr lang="en-US" dirty="0" err="1"/>
              <a:t>Biol</a:t>
            </a:r>
            <a:r>
              <a:rPr lang="en-US" dirty="0"/>
              <a:t> 1995; </a:t>
            </a:r>
            <a:r>
              <a:rPr lang="en-US" b="1" dirty="0"/>
              <a:t>15</a:t>
            </a:r>
            <a:r>
              <a:rPr lang="en-US" dirty="0"/>
              <a:t>:4364</a:t>
            </a:r>
          </a:p>
        </p:txBody>
      </p:sp>
      <p:sp>
        <p:nvSpPr>
          <p:cNvPr id="5" name="Rectangle 4"/>
          <p:cNvSpPr/>
          <p:nvPr/>
        </p:nvSpPr>
        <p:spPr>
          <a:xfrm>
            <a:off x="2141466" y="3675298"/>
            <a:ext cx="206477" cy="247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611356" y="1387973"/>
            <a:ext cx="6887404" cy="4652632"/>
          </a:xfrm>
          <a:prstGeom prst="rect">
            <a:avLst/>
          </a:prstGeom>
        </p:spPr>
      </p:pic>
    </p:spTree>
    <p:extLst>
      <p:ext uri="{BB962C8B-B14F-4D97-AF65-F5344CB8AC3E}">
        <p14:creationId xmlns:p14="http://schemas.microsoft.com/office/powerpoint/2010/main" val="174131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Erdafitinib (Balversa)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Mechanism(s) of action:</a:t>
            </a:r>
          </a:p>
          <a:p>
            <a:r>
              <a:rPr lang="en-US" dirty="0"/>
              <a:t>Oral pan-FGFR inhibitor that binds to FGFR1, 2, 3 and 4.  </a:t>
            </a:r>
          </a:p>
          <a:p>
            <a:r>
              <a:rPr lang="en-US" dirty="0"/>
              <a:t>Binds to RET, CSF-1 receptor (CSF-1R), PDGFR</a:t>
            </a:r>
            <a:r>
              <a:rPr lang="el-GR" dirty="0"/>
              <a:t>α</a:t>
            </a:r>
            <a:r>
              <a:rPr lang="en-US" dirty="0"/>
              <a:t> and </a:t>
            </a:r>
            <a:r>
              <a:rPr lang="el-GR" dirty="0"/>
              <a:t>β</a:t>
            </a:r>
            <a:r>
              <a:rPr lang="en-US" dirty="0"/>
              <a:t>, FLT4, KIT and VEGFR2</a:t>
            </a:r>
          </a:p>
          <a:p>
            <a:pPr marL="0" indent="0">
              <a:buNone/>
            </a:pPr>
            <a:r>
              <a:rPr lang="en-US" b="1" dirty="0"/>
              <a:t>Current indication:</a:t>
            </a:r>
          </a:p>
          <a:p>
            <a:r>
              <a:rPr lang="en-US" dirty="0"/>
              <a:t>Treatment of adults with locally advanced or metastatic urothelial carcinoma that have </a:t>
            </a:r>
            <a:r>
              <a:rPr lang="en-US" b="1" dirty="0"/>
              <a:t>susceptible FGFR3 or FGFR2 genetic alterations</a:t>
            </a:r>
            <a:r>
              <a:rPr lang="en-US" dirty="0"/>
              <a:t> and have progressed during or following at least one line of therapy.</a:t>
            </a:r>
          </a:p>
          <a:p>
            <a:pPr marL="0" indent="0">
              <a:buNone/>
            </a:pPr>
            <a:r>
              <a:rPr lang="en-US" b="1" dirty="0"/>
              <a:t>Dose:</a:t>
            </a:r>
          </a:p>
          <a:p>
            <a:r>
              <a:rPr lang="en-US" dirty="0" err="1"/>
              <a:t>Erdafitinib</a:t>
            </a:r>
            <a:r>
              <a:rPr lang="en-US" dirty="0"/>
              <a:t> 8 mg (2 x 4 mg ) once daily with a dose increase to 9 mg (3x 3mg tablets) once daily based on serum phosphate levels and tolerability at 14 -21 days. </a:t>
            </a:r>
          </a:p>
        </p:txBody>
      </p:sp>
    </p:spTree>
    <p:extLst>
      <p:ext uri="{BB962C8B-B14F-4D97-AF65-F5344CB8AC3E}">
        <p14:creationId xmlns:p14="http://schemas.microsoft.com/office/powerpoint/2010/main" val="358879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Erdafitinib: Phase II Trial in Urothelial Cancer</a:t>
            </a:r>
          </a:p>
        </p:txBody>
      </p:sp>
      <p:sp>
        <p:nvSpPr>
          <p:cNvPr id="3" name="Content Placeholder 2"/>
          <p:cNvSpPr>
            <a:spLocks noGrp="1"/>
          </p:cNvSpPr>
          <p:nvPr>
            <p:ph idx="1"/>
          </p:nvPr>
        </p:nvSpPr>
        <p:spPr/>
        <p:txBody>
          <a:bodyPr>
            <a:normAutofit fontScale="92500"/>
          </a:bodyPr>
          <a:lstStyle/>
          <a:p>
            <a:r>
              <a:rPr lang="en-US" dirty="0"/>
              <a:t>Methods:</a:t>
            </a:r>
          </a:p>
          <a:p>
            <a:pPr lvl="1"/>
            <a:r>
              <a:rPr lang="en-US" dirty="0"/>
              <a:t>Open, label, phase II trial of patients with locally advanced and </a:t>
            </a:r>
            <a:r>
              <a:rPr lang="en-US" dirty="0" err="1"/>
              <a:t>unresectable</a:t>
            </a:r>
            <a:r>
              <a:rPr lang="en-US" dirty="0"/>
              <a:t> or metastatic urothelial carcinoma with </a:t>
            </a:r>
            <a:r>
              <a:rPr lang="en-US" b="1" dirty="0" err="1"/>
              <a:t>prespecified</a:t>
            </a:r>
            <a:r>
              <a:rPr lang="en-US" b="1" dirty="0"/>
              <a:t> FGFR alterations</a:t>
            </a:r>
            <a:r>
              <a:rPr lang="en-US" dirty="0"/>
              <a:t>. </a:t>
            </a:r>
          </a:p>
          <a:p>
            <a:pPr lvl="1"/>
            <a:r>
              <a:rPr lang="en-US" dirty="0"/>
              <a:t>Patient has a history of disease progression during or after at least one course of chemotherapy or within 12 months after neoadjuvant or adjuvant chemotherapy.</a:t>
            </a:r>
          </a:p>
          <a:p>
            <a:pPr lvl="1"/>
            <a:r>
              <a:rPr lang="en-US" dirty="0"/>
              <a:t>Dose selection phase: intermittent dosing or continuous dosing</a:t>
            </a:r>
          </a:p>
          <a:p>
            <a:r>
              <a:rPr lang="en-US" dirty="0"/>
              <a:t>Treatment:</a:t>
            </a:r>
          </a:p>
          <a:p>
            <a:pPr lvl="1"/>
            <a:r>
              <a:rPr lang="en-US" dirty="0"/>
              <a:t>Erdafitinib 8 mg PO daily </a:t>
            </a:r>
            <a:r>
              <a:rPr lang="en-US" dirty="0">
                <a:latin typeface="Calibri" panose="020F0502020204030204" pitchFamily="34" charset="0"/>
                <a:cs typeface="Calibri" panose="020F0502020204030204" pitchFamily="34" charset="0"/>
              </a:rPr>
              <a:t>→ potential to escalate to 9 mg PO daily </a:t>
            </a:r>
            <a:endParaRPr lang="en-US" dirty="0"/>
          </a:p>
          <a:p>
            <a:r>
              <a:rPr lang="en-US" dirty="0"/>
              <a:t>Outcomes:</a:t>
            </a:r>
          </a:p>
          <a:p>
            <a:pPr lvl="1"/>
            <a:r>
              <a:rPr lang="en-US" dirty="0"/>
              <a:t>Primary endpoints:  ORR</a:t>
            </a:r>
          </a:p>
          <a:p>
            <a:pPr lvl="1"/>
            <a:r>
              <a:rPr lang="en-US" dirty="0"/>
              <a:t>Secondary endpoints: PFS, DOR, OS</a:t>
            </a:r>
          </a:p>
        </p:txBody>
      </p:sp>
      <p:sp>
        <p:nvSpPr>
          <p:cNvPr id="4" name="Footer Placeholder 3"/>
          <p:cNvSpPr>
            <a:spLocks noGrp="1"/>
          </p:cNvSpPr>
          <p:nvPr>
            <p:ph type="ftr" sz="quarter" idx="11"/>
          </p:nvPr>
        </p:nvSpPr>
        <p:spPr>
          <a:xfrm>
            <a:off x="7370379" y="5599605"/>
            <a:ext cx="4114800" cy="365125"/>
          </a:xfrm>
        </p:spPr>
        <p:txBody>
          <a:bodyPr/>
          <a:lstStyle/>
          <a:p>
            <a:pPr algn="l"/>
            <a:r>
              <a:rPr lang="en-US" dirty="0" err="1"/>
              <a:t>Loriot</a:t>
            </a:r>
            <a:r>
              <a:rPr lang="en-US" dirty="0"/>
              <a:t> Y, et al. New </a:t>
            </a:r>
            <a:r>
              <a:rPr lang="en-US" dirty="0" err="1"/>
              <a:t>Engl</a:t>
            </a:r>
            <a:r>
              <a:rPr lang="en-US" dirty="0"/>
              <a:t> J Med 2019; 381:338-48.</a:t>
            </a:r>
          </a:p>
        </p:txBody>
      </p:sp>
    </p:spTree>
    <p:extLst>
      <p:ext uri="{BB962C8B-B14F-4D97-AF65-F5344CB8AC3E}">
        <p14:creationId xmlns:p14="http://schemas.microsoft.com/office/powerpoint/2010/main" val="36889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Erdafitinib: Phase II Trial in Urothelial Cancer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0391569"/>
              </p:ext>
            </p:extLst>
          </p:nvPr>
        </p:nvGraphicFramePr>
        <p:xfrm>
          <a:off x="838200" y="1690688"/>
          <a:ext cx="10848354" cy="3876040"/>
        </p:xfrm>
        <a:graphic>
          <a:graphicData uri="http://schemas.openxmlformats.org/drawingml/2006/table">
            <a:tbl>
              <a:tblPr firstRow="1" bandRow="1">
                <a:tableStyleId>{5C22544A-7EE6-4342-B048-85BDC9FD1C3A}</a:tableStyleId>
              </a:tblPr>
              <a:tblGrid>
                <a:gridCol w="3616118">
                  <a:extLst>
                    <a:ext uri="{9D8B030D-6E8A-4147-A177-3AD203B41FA5}">
                      <a16:colId xmlns:a16="http://schemas.microsoft.com/office/drawing/2014/main" val="2002570361"/>
                    </a:ext>
                  </a:extLst>
                </a:gridCol>
                <a:gridCol w="3616118">
                  <a:extLst>
                    <a:ext uri="{9D8B030D-6E8A-4147-A177-3AD203B41FA5}">
                      <a16:colId xmlns:a16="http://schemas.microsoft.com/office/drawing/2014/main" val="1539030878"/>
                    </a:ext>
                  </a:extLst>
                </a:gridCol>
                <a:gridCol w="3616118">
                  <a:extLst>
                    <a:ext uri="{9D8B030D-6E8A-4147-A177-3AD203B41FA5}">
                      <a16:colId xmlns:a16="http://schemas.microsoft.com/office/drawing/2014/main" val="2522212006"/>
                    </a:ext>
                  </a:extLst>
                </a:gridCol>
              </a:tblGrid>
              <a:tr h="370840">
                <a:tc>
                  <a:txBody>
                    <a:bodyPr/>
                    <a:lstStyle/>
                    <a:p>
                      <a:r>
                        <a:rPr lang="en-US" dirty="0"/>
                        <a:t>Response </a:t>
                      </a:r>
                    </a:p>
                    <a:p>
                      <a:r>
                        <a:rPr lang="en-US" dirty="0"/>
                        <a:t>(per investigator assessment)</a:t>
                      </a:r>
                    </a:p>
                  </a:txBody>
                  <a:tcPr/>
                </a:tc>
                <a:tc>
                  <a:txBody>
                    <a:bodyPr/>
                    <a:lstStyle/>
                    <a:p>
                      <a:pPr algn="ctr"/>
                      <a:r>
                        <a:rPr lang="en-US" dirty="0"/>
                        <a:t>Number of Response</a:t>
                      </a:r>
                    </a:p>
                    <a:p>
                      <a:pPr algn="ctr"/>
                      <a:r>
                        <a:rPr lang="en-US" sz="1200" dirty="0"/>
                        <a:t>(n=</a:t>
                      </a:r>
                      <a:r>
                        <a:rPr lang="en-US" sz="1200" baseline="0" dirty="0"/>
                        <a:t>99 patients in selected regimen group)</a:t>
                      </a:r>
                      <a:endParaRPr lang="en-US" sz="1200" dirty="0"/>
                    </a:p>
                  </a:txBody>
                  <a:tcPr/>
                </a:tc>
                <a:tc>
                  <a:txBody>
                    <a:bodyPr/>
                    <a:lstStyle/>
                    <a:p>
                      <a:pPr algn="ctr"/>
                      <a:r>
                        <a:rPr lang="en-US" dirty="0"/>
                        <a:t>Rate</a:t>
                      </a:r>
                      <a:r>
                        <a:rPr lang="en-US" baseline="0" dirty="0"/>
                        <a:t> of Response (95% CI)</a:t>
                      </a:r>
                      <a:endParaRPr lang="en-US" dirty="0"/>
                    </a:p>
                  </a:txBody>
                  <a:tcPr/>
                </a:tc>
                <a:extLst>
                  <a:ext uri="{0D108BD9-81ED-4DB2-BD59-A6C34878D82A}">
                    <a16:rowId xmlns:a16="http://schemas.microsoft.com/office/drawing/2014/main" val="2075647898"/>
                  </a:ext>
                </a:extLst>
              </a:tr>
              <a:tr h="370840">
                <a:tc>
                  <a:txBody>
                    <a:bodyPr/>
                    <a:lstStyle/>
                    <a:p>
                      <a:r>
                        <a:rPr lang="en-US" dirty="0"/>
                        <a:t>Any objective response</a:t>
                      </a:r>
                    </a:p>
                  </a:txBody>
                  <a:tcPr/>
                </a:tc>
                <a:tc>
                  <a:txBody>
                    <a:bodyPr/>
                    <a:lstStyle/>
                    <a:p>
                      <a:pPr algn="ctr"/>
                      <a:r>
                        <a:rPr lang="en-US" dirty="0"/>
                        <a:t>40 </a:t>
                      </a:r>
                    </a:p>
                  </a:txBody>
                  <a:tcPr/>
                </a:tc>
                <a:tc>
                  <a:txBody>
                    <a:bodyPr/>
                    <a:lstStyle/>
                    <a:p>
                      <a:pPr algn="ctr"/>
                      <a:r>
                        <a:rPr lang="en-US" dirty="0"/>
                        <a:t>40% (31 -50)</a:t>
                      </a:r>
                    </a:p>
                  </a:txBody>
                  <a:tcPr/>
                </a:tc>
                <a:extLst>
                  <a:ext uri="{0D108BD9-81ED-4DB2-BD59-A6C34878D82A}">
                    <a16:rowId xmlns:a16="http://schemas.microsoft.com/office/drawing/2014/main" val="256803624"/>
                  </a:ext>
                </a:extLst>
              </a:tr>
              <a:tr h="370840">
                <a:tc>
                  <a:txBody>
                    <a:bodyPr/>
                    <a:lstStyle/>
                    <a:p>
                      <a:r>
                        <a:rPr lang="en-US" dirty="0"/>
                        <a:t>  complete</a:t>
                      </a:r>
                      <a:r>
                        <a:rPr lang="en-US" baseline="0" dirty="0"/>
                        <a:t> response</a:t>
                      </a:r>
                      <a:endParaRPr lang="en-US" dirty="0"/>
                    </a:p>
                  </a:txBody>
                  <a:tcPr/>
                </a:tc>
                <a:tc>
                  <a:txBody>
                    <a:bodyPr/>
                    <a:lstStyle/>
                    <a:p>
                      <a:pPr algn="ctr"/>
                      <a:r>
                        <a:rPr lang="en-US" dirty="0"/>
                        <a:t>3</a:t>
                      </a:r>
                    </a:p>
                  </a:txBody>
                  <a:tcPr/>
                </a:tc>
                <a:tc>
                  <a:txBody>
                    <a:bodyPr/>
                    <a:lstStyle/>
                    <a:p>
                      <a:pPr algn="ctr"/>
                      <a:r>
                        <a:rPr lang="en-US" dirty="0"/>
                        <a:t>3%</a:t>
                      </a:r>
                    </a:p>
                  </a:txBody>
                  <a:tcPr/>
                </a:tc>
                <a:extLst>
                  <a:ext uri="{0D108BD9-81ED-4DB2-BD59-A6C34878D82A}">
                    <a16:rowId xmlns:a16="http://schemas.microsoft.com/office/drawing/2014/main" val="302163977"/>
                  </a:ext>
                </a:extLst>
              </a:tr>
              <a:tr h="370840">
                <a:tc>
                  <a:txBody>
                    <a:bodyPr/>
                    <a:lstStyle/>
                    <a:p>
                      <a:r>
                        <a:rPr lang="en-US" dirty="0"/>
                        <a:t>  partial response</a:t>
                      </a:r>
                    </a:p>
                  </a:txBody>
                  <a:tcPr/>
                </a:tc>
                <a:tc>
                  <a:txBody>
                    <a:bodyPr/>
                    <a:lstStyle/>
                    <a:p>
                      <a:pPr algn="ctr"/>
                      <a:r>
                        <a:rPr lang="en-US" dirty="0"/>
                        <a:t>37</a:t>
                      </a:r>
                    </a:p>
                  </a:txBody>
                  <a:tcPr/>
                </a:tc>
                <a:tc>
                  <a:txBody>
                    <a:bodyPr/>
                    <a:lstStyle/>
                    <a:p>
                      <a:pPr algn="ctr"/>
                      <a:r>
                        <a:rPr lang="en-US" dirty="0"/>
                        <a:t>37%</a:t>
                      </a:r>
                    </a:p>
                  </a:txBody>
                  <a:tcPr/>
                </a:tc>
                <a:extLst>
                  <a:ext uri="{0D108BD9-81ED-4DB2-BD59-A6C34878D82A}">
                    <a16:rowId xmlns:a16="http://schemas.microsoft.com/office/drawing/2014/main" val="3704011879"/>
                  </a:ext>
                </a:extLst>
              </a:tr>
              <a:tr h="370840">
                <a:tc>
                  <a:txBody>
                    <a:bodyPr/>
                    <a:lstStyle/>
                    <a:p>
                      <a:r>
                        <a:rPr lang="en-US" dirty="0"/>
                        <a:t>Stable disease</a:t>
                      </a:r>
                    </a:p>
                  </a:txBody>
                  <a:tcPr/>
                </a:tc>
                <a:tc>
                  <a:txBody>
                    <a:bodyPr/>
                    <a:lstStyle/>
                    <a:p>
                      <a:pPr algn="ctr"/>
                      <a:r>
                        <a:rPr lang="en-US" dirty="0"/>
                        <a:t>39</a:t>
                      </a:r>
                    </a:p>
                  </a:txBody>
                  <a:tcPr/>
                </a:tc>
                <a:tc>
                  <a:txBody>
                    <a:bodyPr/>
                    <a:lstStyle/>
                    <a:p>
                      <a:pPr algn="ctr"/>
                      <a:r>
                        <a:rPr lang="en-US" dirty="0"/>
                        <a:t>39%</a:t>
                      </a:r>
                    </a:p>
                  </a:txBody>
                  <a:tcPr/>
                </a:tc>
                <a:extLst>
                  <a:ext uri="{0D108BD9-81ED-4DB2-BD59-A6C34878D82A}">
                    <a16:rowId xmlns:a16="http://schemas.microsoft.com/office/drawing/2014/main" val="4021472655"/>
                  </a:ext>
                </a:extLst>
              </a:tr>
              <a:tr h="370840">
                <a:tc>
                  <a:txBody>
                    <a:bodyPr/>
                    <a:lstStyle/>
                    <a:p>
                      <a:r>
                        <a:rPr lang="en-US" dirty="0"/>
                        <a:t>Progressive</a:t>
                      </a:r>
                      <a:r>
                        <a:rPr lang="en-US" baseline="0" dirty="0"/>
                        <a:t> Disease</a:t>
                      </a:r>
                      <a:endParaRPr lang="en-US" dirty="0"/>
                    </a:p>
                  </a:txBody>
                  <a:tcPr/>
                </a:tc>
                <a:tc>
                  <a:txBody>
                    <a:bodyPr/>
                    <a:lstStyle/>
                    <a:p>
                      <a:pPr algn="ctr"/>
                      <a:r>
                        <a:rPr lang="en-US" dirty="0"/>
                        <a:t>18</a:t>
                      </a:r>
                    </a:p>
                  </a:txBody>
                  <a:tcPr/>
                </a:tc>
                <a:tc>
                  <a:txBody>
                    <a:bodyPr/>
                    <a:lstStyle/>
                    <a:p>
                      <a:pPr algn="ctr"/>
                      <a:r>
                        <a:rPr lang="en-US" dirty="0"/>
                        <a:t>18%</a:t>
                      </a:r>
                    </a:p>
                  </a:txBody>
                  <a:tcPr/>
                </a:tc>
                <a:extLst>
                  <a:ext uri="{0D108BD9-81ED-4DB2-BD59-A6C34878D82A}">
                    <a16:rowId xmlns:a16="http://schemas.microsoft.com/office/drawing/2014/main" val="2513944202"/>
                  </a:ext>
                </a:extLst>
              </a:tr>
              <a:tr h="370840">
                <a:tc>
                  <a:txBody>
                    <a:bodyPr/>
                    <a:lstStyle/>
                    <a:p>
                      <a:r>
                        <a:rPr lang="en-US" dirty="0">
                          <a:solidFill>
                            <a:schemeClr val="bg1"/>
                          </a:solidFill>
                        </a:rPr>
                        <a:t>Response according to genetic alterations</a:t>
                      </a: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extLst>
                  <a:ext uri="{0D108BD9-81ED-4DB2-BD59-A6C34878D82A}">
                    <a16:rowId xmlns:a16="http://schemas.microsoft.com/office/drawing/2014/main" val="1215139933"/>
                  </a:ext>
                </a:extLst>
              </a:tr>
              <a:tr h="370840">
                <a:tc>
                  <a:txBody>
                    <a:bodyPr/>
                    <a:lstStyle/>
                    <a:p>
                      <a:r>
                        <a:rPr lang="en-US" i="1" dirty="0"/>
                        <a:t>FGFR3 mutation </a:t>
                      </a:r>
                      <a:r>
                        <a:rPr lang="en-US" dirty="0"/>
                        <a:t>(n=74)</a:t>
                      </a:r>
                    </a:p>
                  </a:txBody>
                  <a:tcPr/>
                </a:tc>
                <a:tc>
                  <a:txBody>
                    <a:bodyPr/>
                    <a:lstStyle/>
                    <a:p>
                      <a:pPr algn="ctr"/>
                      <a:r>
                        <a:rPr lang="en-US" dirty="0"/>
                        <a:t>36</a:t>
                      </a:r>
                    </a:p>
                  </a:txBody>
                  <a:tcPr/>
                </a:tc>
                <a:tc>
                  <a:txBody>
                    <a:bodyPr/>
                    <a:lstStyle/>
                    <a:p>
                      <a:pPr algn="ctr"/>
                      <a:r>
                        <a:rPr lang="en-US" dirty="0"/>
                        <a:t>49 (37 – 60)</a:t>
                      </a:r>
                    </a:p>
                  </a:txBody>
                  <a:tcPr/>
                </a:tc>
                <a:extLst>
                  <a:ext uri="{0D108BD9-81ED-4DB2-BD59-A6C34878D82A}">
                    <a16:rowId xmlns:a16="http://schemas.microsoft.com/office/drawing/2014/main" val="4161521265"/>
                  </a:ext>
                </a:extLst>
              </a:tr>
              <a:tr h="370840">
                <a:tc>
                  <a:txBody>
                    <a:bodyPr/>
                    <a:lstStyle/>
                    <a:p>
                      <a:r>
                        <a:rPr lang="en-US" i="1" dirty="0"/>
                        <a:t>FGFR2/3</a:t>
                      </a:r>
                      <a:r>
                        <a:rPr lang="en-US" i="1" baseline="0" dirty="0"/>
                        <a:t> fusion </a:t>
                      </a:r>
                      <a:r>
                        <a:rPr lang="en-US" baseline="0" dirty="0"/>
                        <a:t>(n=25)</a:t>
                      </a:r>
                      <a:endParaRPr lang="en-US" dirty="0"/>
                    </a:p>
                  </a:txBody>
                  <a:tcPr/>
                </a:tc>
                <a:tc>
                  <a:txBody>
                    <a:bodyPr/>
                    <a:lstStyle/>
                    <a:p>
                      <a:pPr algn="ctr"/>
                      <a:r>
                        <a:rPr lang="en-US" dirty="0"/>
                        <a:t>4</a:t>
                      </a:r>
                    </a:p>
                  </a:txBody>
                  <a:tcPr/>
                </a:tc>
                <a:tc>
                  <a:txBody>
                    <a:bodyPr/>
                    <a:lstStyle/>
                    <a:p>
                      <a:pPr algn="ctr"/>
                      <a:r>
                        <a:rPr lang="en-US" dirty="0"/>
                        <a:t>16 (2-30)</a:t>
                      </a:r>
                    </a:p>
                  </a:txBody>
                  <a:tcPr/>
                </a:tc>
                <a:extLst>
                  <a:ext uri="{0D108BD9-81ED-4DB2-BD59-A6C34878D82A}">
                    <a16:rowId xmlns:a16="http://schemas.microsoft.com/office/drawing/2014/main" val="1036192150"/>
                  </a:ext>
                </a:extLst>
              </a:tr>
            </a:tbl>
          </a:graphicData>
        </a:graphic>
      </p:graphicFrame>
      <p:sp>
        <p:nvSpPr>
          <p:cNvPr id="4" name="Footer Placeholder 3"/>
          <p:cNvSpPr>
            <a:spLocks noGrp="1"/>
          </p:cNvSpPr>
          <p:nvPr>
            <p:ph type="ftr" sz="quarter" idx="11"/>
          </p:nvPr>
        </p:nvSpPr>
        <p:spPr>
          <a:xfrm>
            <a:off x="661429" y="5836602"/>
            <a:ext cx="4303705" cy="365125"/>
          </a:xfrm>
        </p:spPr>
        <p:txBody>
          <a:bodyPr/>
          <a:lstStyle/>
          <a:p>
            <a:pPr algn="l"/>
            <a:r>
              <a:rPr lang="en-US" dirty="0" err="1"/>
              <a:t>Loriot</a:t>
            </a:r>
            <a:r>
              <a:rPr lang="en-US" dirty="0"/>
              <a:t> Y, et al. New </a:t>
            </a:r>
            <a:r>
              <a:rPr lang="en-US" dirty="0" err="1"/>
              <a:t>Engl</a:t>
            </a:r>
            <a:r>
              <a:rPr lang="en-US" dirty="0"/>
              <a:t> J Med 2019; 381:338-48.</a:t>
            </a:r>
          </a:p>
          <a:p>
            <a:pPr algn="l"/>
            <a:endParaRPr lang="en-US" dirty="0"/>
          </a:p>
        </p:txBody>
      </p:sp>
    </p:spTree>
    <p:extLst>
      <p:ext uri="{BB962C8B-B14F-4D97-AF65-F5344CB8AC3E}">
        <p14:creationId xmlns:p14="http://schemas.microsoft.com/office/powerpoint/2010/main" val="9036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Erdafitinib: Warnings and Precautions</a:t>
            </a:r>
          </a:p>
        </p:txBody>
      </p:sp>
      <p:sp>
        <p:nvSpPr>
          <p:cNvPr id="3" name="Content Placeholder 2"/>
          <p:cNvSpPr>
            <a:spLocks noGrp="1"/>
          </p:cNvSpPr>
          <p:nvPr>
            <p:ph idx="1"/>
          </p:nvPr>
        </p:nvSpPr>
        <p:spPr/>
        <p:txBody>
          <a:bodyPr>
            <a:normAutofit/>
          </a:bodyPr>
          <a:lstStyle/>
          <a:p>
            <a:pPr marL="0" indent="0">
              <a:buNone/>
            </a:pPr>
            <a:r>
              <a:rPr lang="en-US" b="1" dirty="0" smtClean="0"/>
              <a:t>FGFR Inhibitors:</a:t>
            </a:r>
          </a:p>
          <a:p>
            <a:r>
              <a:rPr lang="en-US" dirty="0" smtClean="0"/>
              <a:t>Ocular </a:t>
            </a:r>
            <a:r>
              <a:rPr lang="en-US" dirty="0"/>
              <a:t>disorders including central serous retinopathy/retinal pigment epithelial detachment</a:t>
            </a:r>
            <a:r>
              <a:rPr lang="en-US" dirty="0" smtClean="0"/>
              <a:t>.</a:t>
            </a:r>
          </a:p>
          <a:p>
            <a:pPr marL="457200" lvl="1" indent="0">
              <a:buNone/>
            </a:pPr>
            <a:r>
              <a:rPr lang="en-US" dirty="0" smtClean="0"/>
              <a:t>- Ophthalmological examinations during the first 4 months, then q 3 months</a:t>
            </a:r>
          </a:p>
          <a:p>
            <a:r>
              <a:rPr lang="en-US" dirty="0" smtClean="0"/>
              <a:t>Hyperphosphatemia </a:t>
            </a:r>
            <a:endParaRPr lang="en-US" dirty="0"/>
          </a:p>
          <a:p>
            <a:pPr lvl="1">
              <a:buFontTx/>
              <a:buChar char="-"/>
            </a:pPr>
            <a:r>
              <a:rPr lang="en-US" dirty="0" smtClean="0"/>
              <a:t>76</a:t>
            </a:r>
            <a:r>
              <a:rPr lang="en-US" dirty="0"/>
              <a:t>% of patients with median onset of 20 </a:t>
            </a:r>
            <a:r>
              <a:rPr lang="en-US" dirty="0" smtClean="0"/>
              <a:t>days in clinical trials</a:t>
            </a:r>
          </a:p>
          <a:p>
            <a:pPr lvl="1">
              <a:buFontTx/>
              <a:buChar char="-"/>
            </a:pPr>
            <a:r>
              <a:rPr lang="en-US" dirty="0" smtClean="0"/>
              <a:t>MOA: inhibition of FGF23 binding to receptor resulting in increased serum levels of FGF23, vitamin D and phosphate</a:t>
            </a:r>
          </a:p>
          <a:p>
            <a:pPr lvl="1">
              <a:buFontTx/>
              <a:buChar char="-"/>
            </a:pPr>
            <a:r>
              <a:rPr lang="en-US" dirty="0" smtClean="0"/>
              <a:t>Management: phosphate binding agents. </a:t>
            </a:r>
            <a:endParaRPr lang="en-US" dirty="0"/>
          </a:p>
          <a:p>
            <a:r>
              <a:rPr lang="en-US" dirty="0"/>
              <a:t>Embryo-fetal toxicities</a:t>
            </a:r>
          </a:p>
        </p:txBody>
      </p:sp>
      <p:sp>
        <p:nvSpPr>
          <p:cNvPr id="4" name="Rectangle 3"/>
          <p:cNvSpPr/>
          <p:nvPr/>
        </p:nvSpPr>
        <p:spPr>
          <a:xfrm>
            <a:off x="3086101" y="6285922"/>
            <a:ext cx="5107132"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N</a:t>
            </a:r>
            <a:r>
              <a:rPr lang="en-US" dirty="0" err="1" smtClean="0">
                <a:solidFill>
                  <a:schemeClr val="tx1"/>
                </a:solidFill>
              </a:rPr>
              <a:t>ishina</a:t>
            </a:r>
            <a:r>
              <a:rPr lang="en-US" dirty="0" smtClean="0">
                <a:solidFill>
                  <a:schemeClr val="tx1"/>
                </a:solidFill>
              </a:rPr>
              <a:t> T, et al. Invest New Drug 2018;36:424</a:t>
            </a:r>
            <a:endParaRPr lang="en-US" dirty="0">
              <a:solidFill>
                <a:schemeClr val="tx1"/>
              </a:solidFill>
            </a:endParaRPr>
          </a:p>
        </p:txBody>
      </p:sp>
    </p:spTree>
    <p:extLst>
      <p:ext uri="{BB962C8B-B14F-4D97-AF65-F5344CB8AC3E}">
        <p14:creationId xmlns:p14="http://schemas.microsoft.com/office/powerpoint/2010/main" val="234642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Erdafitinib: Consideration for Practice</a:t>
            </a:r>
            <a:endParaRPr lang="en-US" dirty="0"/>
          </a:p>
        </p:txBody>
      </p:sp>
      <p:sp>
        <p:nvSpPr>
          <p:cNvPr id="3" name="Content Placeholder 2"/>
          <p:cNvSpPr>
            <a:spLocks noGrp="1"/>
          </p:cNvSpPr>
          <p:nvPr>
            <p:ph idx="1"/>
          </p:nvPr>
        </p:nvSpPr>
        <p:spPr/>
        <p:txBody>
          <a:bodyPr/>
          <a:lstStyle/>
          <a:p>
            <a:r>
              <a:rPr lang="en-US" dirty="0" smtClean="0"/>
              <a:t>Mechanism for action: </a:t>
            </a:r>
          </a:p>
          <a:p>
            <a:pPr lvl="1"/>
            <a:r>
              <a:rPr lang="en-US" dirty="0" smtClean="0"/>
              <a:t>Confirm presence of FGFR genetic alterations in tumor prior to initiation.</a:t>
            </a:r>
          </a:p>
          <a:p>
            <a:pPr lvl="1"/>
            <a:r>
              <a:rPr lang="en-US" dirty="0" smtClean="0"/>
              <a:t>Potential application beyond current indications?</a:t>
            </a:r>
          </a:p>
          <a:p>
            <a:r>
              <a:rPr lang="en-US" dirty="0" smtClean="0"/>
              <a:t>Optimize strategies for use:</a:t>
            </a:r>
          </a:p>
          <a:p>
            <a:pPr lvl="1"/>
            <a:r>
              <a:rPr lang="en-US" dirty="0" smtClean="0"/>
              <a:t>Oral drug therapy</a:t>
            </a:r>
          </a:p>
          <a:p>
            <a:pPr lvl="1"/>
            <a:r>
              <a:rPr lang="en-US" dirty="0" smtClean="0"/>
              <a:t>Anticipate, manage and education about toxicities</a:t>
            </a:r>
          </a:p>
          <a:p>
            <a:pPr lvl="2"/>
            <a:r>
              <a:rPr lang="en-US" dirty="0" smtClean="0"/>
              <a:t>Warning and precautions</a:t>
            </a:r>
          </a:p>
          <a:p>
            <a:pPr lvl="2"/>
            <a:r>
              <a:rPr lang="en-US" dirty="0" smtClean="0"/>
              <a:t>Patient specific issues </a:t>
            </a:r>
            <a:endParaRPr lang="en-US" dirty="0"/>
          </a:p>
          <a:p>
            <a:pPr lvl="1"/>
            <a:r>
              <a:rPr lang="en-US" dirty="0" smtClean="0"/>
              <a:t>Drug-drug interactions</a:t>
            </a:r>
          </a:p>
          <a:p>
            <a:pPr lvl="1"/>
            <a:r>
              <a:rPr lang="en-US" dirty="0" smtClean="0"/>
              <a:t>Dose of drug (and potential planned titration).</a:t>
            </a:r>
          </a:p>
          <a:p>
            <a:pPr marL="457200" lvl="1" indent="0">
              <a:buNone/>
            </a:pPr>
            <a:endParaRPr lang="en-US" dirty="0"/>
          </a:p>
        </p:txBody>
      </p:sp>
    </p:spTree>
    <p:extLst>
      <p:ext uri="{BB962C8B-B14F-4D97-AF65-F5344CB8AC3E}">
        <p14:creationId xmlns:p14="http://schemas.microsoft.com/office/powerpoint/2010/main" val="132156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86" y="2614339"/>
            <a:ext cx="10515600" cy="1325563"/>
          </a:xfrm>
        </p:spPr>
        <p:txBody>
          <a:bodyPr/>
          <a:lstStyle/>
          <a:p>
            <a:r>
              <a:rPr lang="en-US" dirty="0" smtClean="0"/>
              <a:t>MET Kinase</a:t>
            </a:r>
            <a:endParaRPr lang="en-US" dirty="0"/>
          </a:p>
        </p:txBody>
      </p:sp>
      <p:sp>
        <p:nvSpPr>
          <p:cNvPr id="3" name="Rectangle 2"/>
          <p:cNvSpPr/>
          <p:nvPr/>
        </p:nvSpPr>
        <p:spPr>
          <a:xfrm>
            <a:off x="4165033" y="4840941"/>
            <a:ext cx="6736049" cy="73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 – mesenchymal-epithelial transition factor</a:t>
            </a:r>
            <a:endParaRPr lang="en-US" dirty="0">
              <a:solidFill>
                <a:schemeClr val="tx1"/>
              </a:solidFill>
            </a:endParaRPr>
          </a:p>
        </p:txBody>
      </p:sp>
    </p:spTree>
    <p:extLst>
      <p:ext uri="{BB962C8B-B14F-4D97-AF65-F5344CB8AC3E}">
        <p14:creationId xmlns:p14="http://schemas.microsoft.com/office/powerpoint/2010/main" val="189809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 Signaling Pathway</a:t>
            </a:r>
            <a:endParaRPr lang="en-US" dirty="0"/>
          </a:p>
        </p:txBody>
      </p:sp>
      <p:pic>
        <p:nvPicPr>
          <p:cNvPr id="5" name="Content Placeholder 4"/>
          <p:cNvPicPr>
            <a:picLocks noGrp="1" noChangeAspect="1"/>
          </p:cNvPicPr>
          <p:nvPr>
            <p:ph idx="1"/>
          </p:nvPr>
        </p:nvPicPr>
        <p:blipFill>
          <a:blip r:embed="rId3"/>
          <a:stretch>
            <a:fillRect/>
          </a:stretch>
        </p:blipFill>
        <p:spPr>
          <a:xfrm>
            <a:off x="3598540" y="1394701"/>
            <a:ext cx="5394313" cy="4351338"/>
          </a:xfrm>
          <a:prstGeom prst="rect">
            <a:avLst/>
          </a:prstGeom>
        </p:spPr>
      </p:pic>
      <p:sp>
        <p:nvSpPr>
          <p:cNvPr id="6" name="Rectangle 5"/>
          <p:cNvSpPr/>
          <p:nvPr/>
        </p:nvSpPr>
        <p:spPr>
          <a:xfrm>
            <a:off x="1177159" y="5875283"/>
            <a:ext cx="5370786" cy="430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Elder JP, et al. Clinical Cancer Res 2009;15:7</a:t>
            </a:r>
            <a:endParaRPr lang="en-US" dirty="0">
              <a:solidFill>
                <a:schemeClr val="tx1"/>
              </a:solidFill>
            </a:endParaRPr>
          </a:p>
        </p:txBody>
      </p:sp>
    </p:spTree>
    <p:extLst>
      <p:ext uri="{BB962C8B-B14F-4D97-AF65-F5344CB8AC3E}">
        <p14:creationId xmlns:p14="http://schemas.microsoft.com/office/powerpoint/2010/main" val="382351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Capmatinib </a:t>
            </a:r>
            <a:endParaRPr lang="en-US" dirty="0"/>
          </a:p>
        </p:txBody>
      </p:sp>
      <p:sp>
        <p:nvSpPr>
          <p:cNvPr id="3" name="Content Placeholder 2"/>
          <p:cNvSpPr>
            <a:spLocks noGrp="1"/>
          </p:cNvSpPr>
          <p:nvPr>
            <p:ph idx="1"/>
          </p:nvPr>
        </p:nvSpPr>
        <p:spPr/>
        <p:txBody>
          <a:bodyPr/>
          <a:lstStyle/>
          <a:p>
            <a:r>
              <a:rPr lang="en-US" b="1" dirty="0" smtClean="0"/>
              <a:t>Highly selective</a:t>
            </a:r>
            <a:r>
              <a:rPr lang="en-US" dirty="0" smtClean="0"/>
              <a:t>, potent, small molecule MET inhibitor</a:t>
            </a:r>
          </a:p>
          <a:p>
            <a:pPr lvl="1"/>
            <a:r>
              <a:rPr lang="en-US" dirty="0" smtClean="0"/>
              <a:t>Blocks MET phosphorylation </a:t>
            </a:r>
            <a:r>
              <a:rPr lang="en-US" dirty="0" smtClean="0">
                <a:latin typeface="Calibri" panose="020F0502020204030204" pitchFamily="34" charset="0"/>
                <a:cs typeface="Calibri" panose="020F0502020204030204" pitchFamily="34" charset="0"/>
              </a:rPr>
              <a:t>→ downstream effects </a:t>
            </a:r>
          </a:p>
          <a:p>
            <a:pPr lvl="1"/>
            <a:r>
              <a:rPr lang="en-US" dirty="0" smtClean="0">
                <a:latin typeface="Calibri" panose="020F0502020204030204" pitchFamily="34" charset="0"/>
                <a:cs typeface="Calibri" panose="020F0502020204030204" pitchFamily="34" charset="0"/>
              </a:rPr>
              <a:t>Reverse the effects of MET activation on EFGR and HER-3 pathways</a:t>
            </a:r>
            <a:endParaRPr lang="en-US" dirty="0" smtClean="0"/>
          </a:p>
          <a:p>
            <a:r>
              <a:rPr lang="en-US" dirty="0" smtClean="0"/>
              <a:t>Single agent: </a:t>
            </a:r>
          </a:p>
          <a:p>
            <a:pPr lvl="1"/>
            <a:r>
              <a:rPr lang="en-US" dirty="0" smtClean="0"/>
              <a:t>clinical trials in advanced NSCLC with MET exon 14 skipping mutations and high MET amplification</a:t>
            </a:r>
          </a:p>
          <a:p>
            <a:r>
              <a:rPr lang="en-US" dirty="0" smtClean="0"/>
              <a:t>Combination therapy:</a:t>
            </a:r>
          </a:p>
          <a:p>
            <a:pPr lvl="1"/>
            <a:r>
              <a:rPr lang="en-US" dirty="0" smtClean="0"/>
              <a:t>Combination with EGFR inhibitor therapy in EGFR-mutant NSCLC with MET based acquired resistance to previous EGFR inhibitors</a:t>
            </a:r>
            <a:endParaRPr lang="en-US" dirty="0"/>
          </a:p>
        </p:txBody>
      </p:sp>
      <p:sp>
        <p:nvSpPr>
          <p:cNvPr id="4" name="Rectangle 3"/>
          <p:cNvSpPr/>
          <p:nvPr/>
        </p:nvSpPr>
        <p:spPr>
          <a:xfrm>
            <a:off x="838200" y="5852160"/>
            <a:ext cx="8058912" cy="33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Vansteenkiste</a:t>
            </a:r>
            <a:r>
              <a:rPr lang="en-US" dirty="0" smtClean="0">
                <a:solidFill>
                  <a:schemeClr val="tx1"/>
                </a:solidFill>
              </a:rPr>
              <a:t> JF, et al. Expert Rev Anticancer Thera 2019;19:8:659.</a:t>
            </a:r>
            <a:endParaRPr lang="en-US" dirty="0">
              <a:solidFill>
                <a:schemeClr val="tx1"/>
              </a:solidFill>
            </a:endParaRPr>
          </a:p>
        </p:txBody>
      </p:sp>
    </p:spTree>
    <p:extLst>
      <p:ext uri="{BB962C8B-B14F-4D97-AF65-F5344CB8AC3E}">
        <p14:creationId xmlns:p14="http://schemas.microsoft.com/office/powerpoint/2010/main" val="132841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621641"/>
            <a:ext cx="10515600" cy="812530"/>
          </a:xfrm>
          <a:prstGeom prst="rect">
            <a:avLst/>
          </a:prstGeom>
          <a:noFill/>
        </p:spPr>
        <p:txBody>
          <a:bodyPr wrap="square" rtlCol="0">
            <a:spAutoFit/>
          </a:bodyPr>
          <a:lstStyle/>
          <a:p>
            <a:pPr algn="ctr"/>
            <a:r>
              <a:rPr lang="en-US" sz="4400" b="1" dirty="0">
                <a:solidFill>
                  <a:schemeClr val="tx2"/>
                </a:solidFill>
                <a:latin typeface="Helvetica LT Std" charset="0"/>
                <a:ea typeface="Helvetica LT Std" charset="0"/>
                <a:cs typeface="Helvetica LT Std" charset="0"/>
              </a:rPr>
              <a:t>Disclosures</a:t>
            </a:r>
          </a:p>
          <a:p>
            <a:pPr algn="ctr"/>
            <a:endParaRPr lang="en-US" sz="800" b="1" dirty="0">
              <a:solidFill>
                <a:srgbClr val="0070C0"/>
              </a:solidFill>
              <a:latin typeface="Avenir Book" charset="0"/>
              <a:ea typeface="Avenir Book" charset="0"/>
              <a:cs typeface="Avenir Book" charset="0"/>
            </a:endParaRPr>
          </a:p>
        </p:txBody>
      </p:sp>
      <p:sp>
        <p:nvSpPr>
          <p:cNvPr id="3" name="Content Placeholder 2"/>
          <p:cNvSpPr>
            <a:spLocks noGrp="1"/>
          </p:cNvSpPr>
          <p:nvPr>
            <p:ph idx="1"/>
          </p:nvPr>
        </p:nvSpPr>
        <p:spPr/>
        <p:txBody>
          <a:bodyPr/>
          <a:lstStyle/>
          <a:p>
            <a:r>
              <a:rPr lang="en-US" dirty="0"/>
              <a:t>Consultant Merck (re: biosimilars)</a:t>
            </a:r>
          </a:p>
        </p:txBody>
      </p:sp>
    </p:spTree>
    <p:extLst>
      <p:ext uri="{BB962C8B-B14F-4D97-AF65-F5344CB8AC3E}">
        <p14:creationId xmlns:p14="http://schemas.microsoft.com/office/powerpoint/2010/main" val="4131169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Capmatinib (</a:t>
            </a:r>
            <a:r>
              <a:rPr lang="en-US" dirty="0" err="1" smtClean="0"/>
              <a:t>Tabrecta</a:t>
            </a:r>
            <a:r>
              <a:rPr lang="en-US" dirty="0" smtClean="0"/>
              <a:t>) </a:t>
            </a:r>
            <a:endParaRPr lang="en-US" dirty="0"/>
          </a:p>
        </p:txBody>
      </p:sp>
      <p:sp>
        <p:nvSpPr>
          <p:cNvPr id="5" name="Content Placeholder 4"/>
          <p:cNvSpPr>
            <a:spLocks noGrp="1"/>
          </p:cNvSpPr>
          <p:nvPr>
            <p:ph idx="1"/>
          </p:nvPr>
        </p:nvSpPr>
        <p:spPr/>
        <p:txBody>
          <a:bodyPr/>
          <a:lstStyle/>
          <a:p>
            <a:r>
              <a:rPr lang="en-US" dirty="0"/>
              <a:t>Mechanism of Action</a:t>
            </a:r>
            <a:r>
              <a:rPr lang="en-US" dirty="0" smtClean="0"/>
              <a:t>:</a:t>
            </a:r>
          </a:p>
          <a:p>
            <a:pPr lvl="1"/>
            <a:r>
              <a:rPr lang="en-US" dirty="0"/>
              <a:t>k</a:t>
            </a:r>
            <a:r>
              <a:rPr lang="en-US" dirty="0" smtClean="0"/>
              <a:t>inase inhibitor that targets MET</a:t>
            </a:r>
            <a:endParaRPr lang="en-US" dirty="0"/>
          </a:p>
          <a:p>
            <a:r>
              <a:rPr lang="en-US" dirty="0" smtClean="0"/>
              <a:t>Current Indication</a:t>
            </a:r>
            <a:r>
              <a:rPr lang="en-US" dirty="0"/>
              <a:t>:</a:t>
            </a:r>
          </a:p>
          <a:p>
            <a:pPr lvl="1"/>
            <a:r>
              <a:rPr lang="en-US" dirty="0" smtClean="0"/>
              <a:t>Treatment of adult patients with metastatic non-small cell lung cancer whose tumors have a </a:t>
            </a:r>
            <a:r>
              <a:rPr lang="en-US" b="1" dirty="0" smtClean="0">
                <a:solidFill>
                  <a:schemeClr val="tx1"/>
                </a:solidFill>
              </a:rPr>
              <a:t>mutation that leads to MET exon 14 skipping </a:t>
            </a:r>
          </a:p>
          <a:p>
            <a:r>
              <a:rPr lang="en-US" dirty="0" smtClean="0"/>
              <a:t>Dose</a:t>
            </a:r>
            <a:r>
              <a:rPr lang="en-US" dirty="0"/>
              <a:t>:</a:t>
            </a:r>
          </a:p>
          <a:p>
            <a:pPr lvl="1"/>
            <a:r>
              <a:rPr lang="en-US" dirty="0" smtClean="0"/>
              <a:t>Capmatinib  </a:t>
            </a:r>
            <a:r>
              <a:rPr lang="en-US" dirty="0"/>
              <a:t>400 mg PO BID </a:t>
            </a:r>
            <a:r>
              <a:rPr lang="en-US" dirty="0" smtClean="0"/>
              <a:t>with or without food</a:t>
            </a:r>
            <a:endParaRPr lang="en-US" dirty="0"/>
          </a:p>
        </p:txBody>
      </p:sp>
    </p:spTree>
    <p:extLst>
      <p:ext uri="{BB962C8B-B14F-4D97-AF65-F5344CB8AC3E}">
        <p14:creationId xmlns:p14="http://schemas.microsoft.com/office/powerpoint/2010/main" val="74798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Capmatinib:  GEOMETRY mono-1 trial</a:t>
            </a:r>
            <a:endParaRPr lang="en-US" dirty="0"/>
          </a:p>
        </p:txBody>
      </p:sp>
      <p:sp>
        <p:nvSpPr>
          <p:cNvPr id="3" name="Content Placeholder 2"/>
          <p:cNvSpPr>
            <a:spLocks noGrp="1"/>
          </p:cNvSpPr>
          <p:nvPr>
            <p:ph idx="1"/>
          </p:nvPr>
        </p:nvSpPr>
        <p:spPr/>
        <p:txBody>
          <a:bodyPr/>
          <a:lstStyle/>
          <a:p>
            <a:r>
              <a:rPr lang="en-US" dirty="0" smtClean="0"/>
              <a:t>Methods:</a:t>
            </a:r>
          </a:p>
          <a:p>
            <a:pPr lvl="1"/>
            <a:r>
              <a:rPr lang="en-US" dirty="0" smtClean="0"/>
              <a:t>Phase II single arm, multicenter, international study (multi-cohort)</a:t>
            </a:r>
          </a:p>
          <a:p>
            <a:pPr lvl="1"/>
            <a:r>
              <a:rPr lang="en-US" dirty="0" smtClean="0"/>
              <a:t>Patients with EGFT-</a:t>
            </a:r>
            <a:r>
              <a:rPr lang="en-US" dirty="0" err="1" smtClean="0"/>
              <a:t>wt</a:t>
            </a:r>
            <a:r>
              <a:rPr lang="en-US" dirty="0" smtClean="0"/>
              <a:t>, ALK-</a:t>
            </a:r>
            <a:r>
              <a:rPr lang="en-US" dirty="0" err="1" smtClean="0"/>
              <a:t>wt</a:t>
            </a:r>
            <a:r>
              <a:rPr lang="en-US" dirty="0" smtClean="0"/>
              <a:t>, advanced/metastatic NSCLC with mutation that leads to MET exon 14 skipping </a:t>
            </a:r>
          </a:p>
          <a:p>
            <a:r>
              <a:rPr lang="en-US" dirty="0" smtClean="0"/>
              <a:t>Treatment:</a:t>
            </a:r>
          </a:p>
          <a:p>
            <a:pPr lvl="1"/>
            <a:r>
              <a:rPr lang="en-US" dirty="0" smtClean="0"/>
              <a:t>Capmatinib 400 mg PO twice daily until disease progression or unacceptable toxicity</a:t>
            </a:r>
          </a:p>
          <a:p>
            <a:r>
              <a:rPr lang="en-US" dirty="0" smtClean="0"/>
              <a:t>Endpoints:</a:t>
            </a:r>
          </a:p>
          <a:p>
            <a:pPr lvl="1"/>
            <a:r>
              <a:rPr lang="en-US" dirty="0" smtClean="0"/>
              <a:t>Primary: ORR</a:t>
            </a:r>
          </a:p>
          <a:p>
            <a:pPr lvl="1"/>
            <a:r>
              <a:rPr lang="en-US" dirty="0" smtClean="0"/>
              <a:t>Secondary:  DOR, PFS, OS, safety</a:t>
            </a:r>
            <a:endParaRPr lang="en-US" dirty="0"/>
          </a:p>
        </p:txBody>
      </p:sp>
    </p:spTree>
    <p:extLst>
      <p:ext uri="{BB962C8B-B14F-4D97-AF65-F5344CB8AC3E}">
        <p14:creationId xmlns:p14="http://schemas.microsoft.com/office/powerpoint/2010/main" val="4267892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Capmatinib:  GEOMETRY mono-1 trial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766700"/>
              </p:ext>
            </p:extLst>
          </p:nvPr>
        </p:nvGraphicFramePr>
        <p:xfrm>
          <a:off x="838200" y="1825625"/>
          <a:ext cx="10515600" cy="352130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58435529"/>
                    </a:ext>
                  </a:extLst>
                </a:gridCol>
                <a:gridCol w="3505200">
                  <a:extLst>
                    <a:ext uri="{9D8B030D-6E8A-4147-A177-3AD203B41FA5}">
                      <a16:colId xmlns:a16="http://schemas.microsoft.com/office/drawing/2014/main" val="3476806292"/>
                    </a:ext>
                  </a:extLst>
                </a:gridCol>
                <a:gridCol w="3505200">
                  <a:extLst>
                    <a:ext uri="{9D8B030D-6E8A-4147-A177-3AD203B41FA5}">
                      <a16:colId xmlns:a16="http://schemas.microsoft.com/office/drawing/2014/main" val="3195785940"/>
                    </a:ext>
                  </a:extLst>
                </a:gridCol>
              </a:tblGrid>
              <a:tr h="809241">
                <a:tc>
                  <a:txBody>
                    <a:bodyPr/>
                    <a:lstStyle/>
                    <a:p>
                      <a:r>
                        <a:rPr lang="en-US" sz="2400" dirty="0" smtClean="0"/>
                        <a:t>Efficacy Parameters</a:t>
                      </a:r>
                      <a:endParaRPr lang="en-US" sz="2400" dirty="0"/>
                    </a:p>
                  </a:txBody>
                  <a:tcPr/>
                </a:tc>
                <a:tc>
                  <a:txBody>
                    <a:bodyPr/>
                    <a:lstStyle/>
                    <a:p>
                      <a:pPr algn="ctr"/>
                      <a:r>
                        <a:rPr lang="en-US" sz="2400" dirty="0" smtClean="0"/>
                        <a:t>Treatment</a:t>
                      </a:r>
                      <a:r>
                        <a:rPr lang="en-US" sz="2400" baseline="0" dirty="0" smtClean="0"/>
                        <a:t>-Naïve Patients</a:t>
                      </a:r>
                    </a:p>
                    <a:p>
                      <a:pPr algn="ctr"/>
                      <a:r>
                        <a:rPr lang="en-US" sz="2400" baseline="0" dirty="0" smtClean="0"/>
                        <a:t>(N=28)</a:t>
                      </a:r>
                      <a:endParaRPr lang="en-US" sz="2400" dirty="0"/>
                    </a:p>
                  </a:txBody>
                  <a:tcPr/>
                </a:tc>
                <a:tc>
                  <a:txBody>
                    <a:bodyPr/>
                    <a:lstStyle/>
                    <a:p>
                      <a:pPr algn="ctr"/>
                      <a:r>
                        <a:rPr lang="en-US" sz="2400" dirty="0" smtClean="0"/>
                        <a:t>Previously Treated</a:t>
                      </a:r>
                      <a:r>
                        <a:rPr lang="en-US" sz="2400" baseline="0" dirty="0" smtClean="0"/>
                        <a:t> Patients</a:t>
                      </a:r>
                    </a:p>
                    <a:p>
                      <a:pPr algn="ctr"/>
                      <a:r>
                        <a:rPr lang="en-US" sz="2400" baseline="0" dirty="0" smtClean="0"/>
                        <a:t>(N=69)</a:t>
                      </a:r>
                      <a:endParaRPr lang="en-US" sz="2400" dirty="0"/>
                    </a:p>
                  </a:txBody>
                  <a:tcPr/>
                </a:tc>
                <a:extLst>
                  <a:ext uri="{0D108BD9-81ED-4DB2-BD59-A6C34878D82A}">
                    <a16:rowId xmlns:a16="http://schemas.microsoft.com/office/drawing/2014/main" val="956580900"/>
                  </a:ext>
                </a:extLst>
              </a:tr>
              <a:tr h="468846">
                <a:tc>
                  <a:txBody>
                    <a:bodyPr/>
                    <a:lstStyle/>
                    <a:p>
                      <a:r>
                        <a:rPr lang="en-US" sz="2400" dirty="0" smtClean="0"/>
                        <a:t>Overall</a:t>
                      </a:r>
                      <a:r>
                        <a:rPr lang="en-US" sz="2400" baseline="0" dirty="0" smtClean="0"/>
                        <a:t> Response Rates</a:t>
                      </a:r>
                      <a:endParaRPr lang="en-US" sz="2400" dirty="0"/>
                    </a:p>
                  </a:txBody>
                  <a:tcPr/>
                </a:tc>
                <a:tc>
                  <a:txBody>
                    <a:bodyPr/>
                    <a:lstStyle/>
                    <a:p>
                      <a:pPr algn="ctr"/>
                      <a:r>
                        <a:rPr lang="en-US" sz="2400" dirty="0" smtClean="0"/>
                        <a:t>68%</a:t>
                      </a:r>
                      <a:endParaRPr lang="en-US" sz="2400" dirty="0"/>
                    </a:p>
                  </a:txBody>
                  <a:tcPr/>
                </a:tc>
                <a:tc>
                  <a:txBody>
                    <a:bodyPr/>
                    <a:lstStyle/>
                    <a:p>
                      <a:pPr algn="ctr"/>
                      <a:r>
                        <a:rPr lang="en-US" sz="2400" dirty="0" smtClean="0"/>
                        <a:t>41%</a:t>
                      </a:r>
                      <a:endParaRPr lang="en-US" sz="2400" dirty="0"/>
                    </a:p>
                  </a:txBody>
                  <a:tcPr/>
                </a:tc>
                <a:extLst>
                  <a:ext uri="{0D108BD9-81ED-4DB2-BD59-A6C34878D82A}">
                    <a16:rowId xmlns:a16="http://schemas.microsoft.com/office/drawing/2014/main" val="661725293"/>
                  </a:ext>
                </a:extLst>
              </a:tr>
              <a:tr h="468846">
                <a:tc>
                  <a:txBody>
                    <a:bodyPr/>
                    <a:lstStyle/>
                    <a:p>
                      <a:r>
                        <a:rPr lang="en-US" sz="2400" dirty="0" smtClean="0"/>
                        <a:t>   CR</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926135602"/>
                  </a:ext>
                </a:extLst>
              </a:tr>
              <a:tr h="449275">
                <a:tc gridSpan="3">
                  <a:txBody>
                    <a:bodyPr/>
                    <a:lstStyle/>
                    <a:p>
                      <a:r>
                        <a:rPr lang="en-US" sz="2400" dirty="0" smtClean="0"/>
                        <a:t>Duration</a:t>
                      </a:r>
                      <a:r>
                        <a:rPr lang="en-US" sz="2400" baseline="0" dirty="0" smtClean="0"/>
                        <a:t> of Reponses</a:t>
                      </a:r>
                      <a:endParaRPr lang="en-US" sz="2400" dirty="0"/>
                    </a:p>
                  </a:txBody>
                  <a:tcPr/>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3326764109"/>
                  </a:ext>
                </a:extLst>
              </a:tr>
              <a:tr h="468846">
                <a:tc>
                  <a:txBody>
                    <a:bodyPr/>
                    <a:lstStyle/>
                    <a:p>
                      <a:r>
                        <a:rPr lang="en-US" sz="2400" dirty="0" smtClean="0"/>
                        <a:t>   Median months </a:t>
                      </a:r>
                      <a:endParaRPr lang="en-US" sz="2400" dirty="0"/>
                    </a:p>
                  </a:txBody>
                  <a:tcPr/>
                </a:tc>
                <a:tc>
                  <a:txBody>
                    <a:bodyPr/>
                    <a:lstStyle/>
                    <a:p>
                      <a:pPr algn="ctr"/>
                      <a:r>
                        <a:rPr lang="en-US" sz="2400" dirty="0" smtClean="0"/>
                        <a:t>12.6</a:t>
                      </a:r>
                      <a:endParaRPr lang="en-US" sz="2400" dirty="0"/>
                    </a:p>
                  </a:txBody>
                  <a:tcPr/>
                </a:tc>
                <a:tc>
                  <a:txBody>
                    <a:bodyPr/>
                    <a:lstStyle/>
                    <a:p>
                      <a:pPr algn="ctr"/>
                      <a:r>
                        <a:rPr lang="en-US" sz="2400" dirty="0" smtClean="0"/>
                        <a:t>9.7</a:t>
                      </a:r>
                      <a:endParaRPr lang="en-US" sz="2400" dirty="0"/>
                    </a:p>
                  </a:txBody>
                  <a:tcPr/>
                </a:tc>
                <a:extLst>
                  <a:ext uri="{0D108BD9-81ED-4DB2-BD59-A6C34878D82A}">
                    <a16:rowId xmlns:a16="http://schemas.microsoft.com/office/drawing/2014/main" val="1965229346"/>
                  </a:ext>
                </a:extLst>
              </a:tr>
              <a:tr h="468846">
                <a:tc>
                  <a:txBody>
                    <a:bodyPr/>
                    <a:lstStyle/>
                    <a:p>
                      <a:r>
                        <a:rPr lang="en-US" sz="2400" dirty="0" smtClean="0"/>
                        <a:t>   DOR &gt;</a:t>
                      </a:r>
                      <a:r>
                        <a:rPr lang="en-US" sz="2400" baseline="0" dirty="0" smtClean="0"/>
                        <a:t> 12 months</a:t>
                      </a:r>
                      <a:endParaRPr lang="en-US" sz="2400" dirty="0"/>
                    </a:p>
                  </a:txBody>
                  <a:tcPr/>
                </a:tc>
                <a:tc>
                  <a:txBody>
                    <a:bodyPr/>
                    <a:lstStyle/>
                    <a:p>
                      <a:pPr algn="ctr"/>
                      <a:r>
                        <a:rPr lang="en-US" sz="2400" dirty="0" smtClean="0"/>
                        <a:t>47%</a:t>
                      </a:r>
                      <a:endParaRPr lang="en-US" sz="2400" dirty="0"/>
                    </a:p>
                  </a:txBody>
                  <a:tcPr/>
                </a:tc>
                <a:tc>
                  <a:txBody>
                    <a:bodyPr/>
                    <a:lstStyle/>
                    <a:p>
                      <a:pPr algn="ctr"/>
                      <a:r>
                        <a:rPr lang="en-US" sz="2400" dirty="0" smtClean="0"/>
                        <a:t>32%</a:t>
                      </a:r>
                      <a:endParaRPr lang="en-US" sz="2400" dirty="0"/>
                    </a:p>
                  </a:txBody>
                  <a:tcPr/>
                </a:tc>
                <a:extLst>
                  <a:ext uri="{0D108BD9-81ED-4DB2-BD59-A6C34878D82A}">
                    <a16:rowId xmlns:a16="http://schemas.microsoft.com/office/drawing/2014/main" val="2549327025"/>
                  </a:ext>
                </a:extLst>
              </a:tr>
            </a:tbl>
          </a:graphicData>
        </a:graphic>
      </p:graphicFrame>
      <p:sp>
        <p:nvSpPr>
          <p:cNvPr id="5" name="Rectangle 4"/>
          <p:cNvSpPr/>
          <p:nvPr/>
        </p:nvSpPr>
        <p:spPr>
          <a:xfrm>
            <a:off x="1024128" y="5732591"/>
            <a:ext cx="8177022"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Tabrecta</a:t>
            </a:r>
            <a:r>
              <a:rPr lang="en-US" dirty="0" smtClean="0">
                <a:solidFill>
                  <a:schemeClr val="tx1"/>
                </a:solidFill>
              </a:rPr>
              <a:t> (</a:t>
            </a:r>
            <a:r>
              <a:rPr lang="en-US" dirty="0" err="1" smtClean="0">
                <a:solidFill>
                  <a:schemeClr val="tx1"/>
                </a:solidFill>
              </a:rPr>
              <a:t>Capmatinib</a:t>
            </a:r>
            <a:r>
              <a:rPr lang="en-US" dirty="0" smtClean="0">
                <a:solidFill>
                  <a:schemeClr val="tx1"/>
                </a:solidFill>
              </a:rPr>
              <a:t>)  package insert. Novartis Pharm Corps. Accessed 7.2020</a:t>
            </a:r>
            <a:endParaRPr lang="en-US" dirty="0">
              <a:solidFill>
                <a:schemeClr val="tx1"/>
              </a:solidFill>
            </a:endParaRPr>
          </a:p>
        </p:txBody>
      </p:sp>
    </p:spTree>
    <p:extLst>
      <p:ext uri="{BB962C8B-B14F-4D97-AF65-F5344CB8AC3E}">
        <p14:creationId xmlns:p14="http://schemas.microsoft.com/office/powerpoint/2010/main" val="116024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Capmatinib: GEOMETRY mono-1 trial </a:t>
            </a:r>
            <a:endParaRPr lang="en-US" dirty="0"/>
          </a:p>
        </p:txBody>
      </p:sp>
      <p:sp>
        <p:nvSpPr>
          <p:cNvPr id="3" name="Content Placeholder 2"/>
          <p:cNvSpPr>
            <a:spLocks noGrp="1"/>
          </p:cNvSpPr>
          <p:nvPr>
            <p:ph idx="1"/>
          </p:nvPr>
        </p:nvSpPr>
        <p:spPr/>
        <p:txBody>
          <a:bodyPr/>
          <a:lstStyle/>
          <a:p>
            <a:r>
              <a:rPr lang="en-US" dirty="0" smtClean="0"/>
              <a:t>Peripheral edema (49%)</a:t>
            </a:r>
          </a:p>
          <a:p>
            <a:r>
              <a:rPr lang="en-US" dirty="0" smtClean="0"/>
              <a:t>Nausea (43%) when taken on an empty stomach</a:t>
            </a:r>
          </a:p>
          <a:p>
            <a:r>
              <a:rPr lang="en-US" dirty="0" smtClean="0"/>
              <a:t>Vomiting (28%) when taken on an empty stomach.</a:t>
            </a:r>
          </a:p>
          <a:p>
            <a:r>
              <a:rPr lang="en-US" dirty="0" smtClean="0"/>
              <a:t>Fatigue</a:t>
            </a:r>
          </a:p>
          <a:p>
            <a:endParaRPr lang="en-US" dirty="0"/>
          </a:p>
          <a:p>
            <a:r>
              <a:rPr lang="en-US" dirty="0" smtClean="0"/>
              <a:t>Permanent discontinuation due to AE occurred in 16%</a:t>
            </a:r>
          </a:p>
          <a:p>
            <a:r>
              <a:rPr lang="en-US" dirty="0" smtClean="0"/>
              <a:t>Dose interruptions due to AE occurred in 54% </a:t>
            </a:r>
          </a:p>
          <a:p>
            <a:r>
              <a:rPr lang="en-US" dirty="0" smtClean="0"/>
              <a:t>Dose reductions due to AE occurred in 23%</a:t>
            </a:r>
            <a:endParaRPr lang="en-US" dirty="0"/>
          </a:p>
        </p:txBody>
      </p:sp>
    </p:spTree>
    <p:extLst>
      <p:ext uri="{BB962C8B-B14F-4D97-AF65-F5344CB8AC3E}">
        <p14:creationId xmlns:p14="http://schemas.microsoft.com/office/powerpoint/2010/main" val="152738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Capmatinib: Warning and Precautions</a:t>
            </a:r>
            <a:endParaRPr lang="en-US" dirty="0"/>
          </a:p>
        </p:txBody>
      </p:sp>
      <p:sp>
        <p:nvSpPr>
          <p:cNvPr id="3" name="Content Placeholder 2"/>
          <p:cNvSpPr>
            <a:spLocks noGrp="1"/>
          </p:cNvSpPr>
          <p:nvPr>
            <p:ph idx="1"/>
          </p:nvPr>
        </p:nvSpPr>
        <p:spPr/>
        <p:txBody>
          <a:bodyPr/>
          <a:lstStyle/>
          <a:p>
            <a:r>
              <a:rPr lang="en-US" dirty="0" smtClean="0"/>
              <a:t>Interstitial lung disease/pneumonitis</a:t>
            </a:r>
          </a:p>
          <a:p>
            <a:r>
              <a:rPr lang="en-US" dirty="0" smtClean="0"/>
              <a:t>Hepatotoxicity</a:t>
            </a:r>
          </a:p>
          <a:p>
            <a:r>
              <a:rPr lang="en-US" dirty="0" smtClean="0"/>
              <a:t>Risk of photosensitivity</a:t>
            </a:r>
          </a:p>
          <a:p>
            <a:r>
              <a:rPr lang="en-US" dirty="0" smtClean="0"/>
              <a:t>Embryo-fetal toxicity </a:t>
            </a:r>
            <a:endParaRPr lang="en-US" dirty="0"/>
          </a:p>
        </p:txBody>
      </p:sp>
    </p:spTree>
    <p:extLst>
      <p:ext uri="{BB962C8B-B14F-4D97-AF65-F5344CB8AC3E}">
        <p14:creationId xmlns:p14="http://schemas.microsoft.com/office/powerpoint/2010/main" val="232584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386" y="2614339"/>
            <a:ext cx="10515600" cy="1325563"/>
          </a:xfrm>
        </p:spPr>
        <p:txBody>
          <a:bodyPr/>
          <a:lstStyle/>
          <a:p>
            <a:r>
              <a:rPr lang="en-US" dirty="0" smtClean="0"/>
              <a:t>RET</a:t>
            </a:r>
            <a:endParaRPr lang="en-US" dirty="0"/>
          </a:p>
        </p:txBody>
      </p:sp>
    </p:spTree>
    <p:extLst>
      <p:ext uri="{BB962C8B-B14F-4D97-AF65-F5344CB8AC3E}">
        <p14:creationId xmlns:p14="http://schemas.microsoft.com/office/powerpoint/2010/main" val="69874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RET-Dependent Cancers </a:t>
            </a:r>
            <a:endParaRPr lang="en-US" dirty="0"/>
          </a:p>
        </p:txBody>
      </p:sp>
      <p:pic>
        <p:nvPicPr>
          <p:cNvPr id="4" name="Content Placeholder 3"/>
          <p:cNvPicPr>
            <a:picLocks noGrp="1" noChangeAspect="1"/>
          </p:cNvPicPr>
          <p:nvPr>
            <p:ph idx="1"/>
          </p:nvPr>
        </p:nvPicPr>
        <p:blipFill>
          <a:blip r:embed="rId3"/>
          <a:stretch>
            <a:fillRect/>
          </a:stretch>
        </p:blipFill>
        <p:spPr>
          <a:xfrm>
            <a:off x="2965624" y="1690688"/>
            <a:ext cx="5699920" cy="4351338"/>
          </a:xfrm>
          <a:prstGeom prst="rect">
            <a:avLst/>
          </a:prstGeom>
        </p:spPr>
      </p:pic>
      <p:sp>
        <p:nvSpPr>
          <p:cNvPr id="5" name="Rectangle 4"/>
          <p:cNvSpPr/>
          <p:nvPr/>
        </p:nvSpPr>
        <p:spPr>
          <a:xfrm>
            <a:off x="987552" y="6151754"/>
            <a:ext cx="5681472" cy="50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Subbiah</a:t>
            </a:r>
            <a:r>
              <a:rPr lang="en-US" dirty="0" smtClean="0">
                <a:solidFill>
                  <a:schemeClr val="tx1"/>
                </a:solidFill>
              </a:rPr>
              <a:t> V, et al. JCO 2020;38:11;1209</a:t>
            </a:r>
            <a:endParaRPr lang="en-US" dirty="0">
              <a:solidFill>
                <a:schemeClr val="tx1"/>
              </a:solidFill>
            </a:endParaRPr>
          </a:p>
        </p:txBody>
      </p:sp>
    </p:spTree>
    <p:extLst>
      <p:ext uri="{BB962C8B-B14F-4D97-AF65-F5344CB8AC3E}">
        <p14:creationId xmlns:p14="http://schemas.microsoft.com/office/powerpoint/2010/main" val="757383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Selpercatinib (</a:t>
            </a:r>
            <a:r>
              <a:rPr lang="en-US" dirty="0" err="1" smtClean="0"/>
              <a:t>Retevmo</a:t>
            </a:r>
            <a:r>
              <a:rPr lang="en-US" dirty="0" smtClean="0"/>
              <a:t>) </a:t>
            </a:r>
            <a:endParaRPr lang="en-US" dirty="0"/>
          </a:p>
        </p:txBody>
      </p:sp>
      <p:sp>
        <p:nvSpPr>
          <p:cNvPr id="5" name="Content Placeholder 4"/>
          <p:cNvSpPr>
            <a:spLocks noGrp="1"/>
          </p:cNvSpPr>
          <p:nvPr>
            <p:ph idx="1"/>
          </p:nvPr>
        </p:nvSpPr>
        <p:spPr/>
        <p:txBody>
          <a:bodyPr>
            <a:normAutofit lnSpcReduction="10000"/>
          </a:bodyPr>
          <a:lstStyle/>
          <a:p>
            <a:r>
              <a:rPr lang="en-US" dirty="0"/>
              <a:t>Mechanism of Action</a:t>
            </a:r>
            <a:r>
              <a:rPr lang="en-US" dirty="0" smtClean="0"/>
              <a:t>:</a:t>
            </a:r>
          </a:p>
          <a:p>
            <a:pPr lvl="1"/>
            <a:r>
              <a:rPr lang="en-US" dirty="0" smtClean="0"/>
              <a:t>inhibited </a:t>
            </a:r>
            <a:r>
              <a:rPr lang="en-US" dirty="0"/>
              <a:t>wild-type RET and multiple mutated RET isoforms </a:t>
            </a:r>
            <a:endParaRPr lang="en-US" dirty="0" smtClean="0"/>
          </a:p>
          <a:p>
            <a:pPr lvl="1"/>
            <a:r>
              <a:rPr lang="en-US" dirty="0" smtClean="0"/>
              <a:t>Inhibition of  </a:t>
            </a:r>
            <a:r>
              <a:rPr lang="en-US" dirty="0"/>
              <a:t>VEGFR1 and VEGFR3 </a:t>
            </a:r>
            <a:endParaRPr lang="en-US" dirty="0" smtClean="0"/>
          </a:p>
          <a:p>
            <a:pPr lvl="1"/>
            <a:r>
              <a:rPr lang="en-US" dirty="0" smtClean="0"/>
              <a:t>Inhibited </a:t>
            </a:r>
            <a:r>
              <a:rPr lang="en-US" dirty="0"/>
              <a:t>FGFR 1, 2, and </a:t>
            </a:r>
            <a:r>
              <a:rPr lang="en-US" dirty="0" smtClean="0"/>
              <a:t>3</a:t>
            </a:r>
            <a:endParaRPr lang="en-US" dirty="0"/>
          </a:p>
          <a:p>
            <a:r>
              <a:rPr lang="en-US" dirty="0" smtClean="0"/>
              <a:t>Indication</a:t>
            </a:r>
          </a:p>
          <a:p>
            <a:pPr lvl="1"/>
            <a:r>
              <a:rPr lang="en-US" dirty="0" smtClean="0"/>
              <a:t>Metastatic RET fusion-positive NSCLC</a:t>
            </a:r>
          </a:p>
          <a:p>
            <a:pPr lvl="1"/>
            <a:r>
              <a:rPr lang="en-US" dirty="0" smtClean="0"/>
              <a:t>RET mutant medullary thyroid cancer </a:t>
            </a:r>
          </a:p>
          <a:p>
            <a:pPr lvl="1"/>
            <a:r>
              <a:rPr lang="en-US" dirty="0" smtClean="0"/>
              <a:t>RET fusion-positive thyroid cancers </a:t>
            </a:r>
          </a:p>
          <a:p>
            <a:r>
              <a:rPr lang="en-US" dirty="0" smtClean="0"/>
              <a:t>Dose: </a:t>
            </a:r>
            <a:endParaRPr lang="en-US" dirty="0"/>
          </a:p>
          <a:p>
            <a:pPr lvl="1"/>
            <a:r>
              <a:rPr lang="en-US" dirty="0" smtClean="0"/>
              <a:t>&lt; 50 kg: 120 mg PO BID</a:t>
            </a:r>
          </a:p>
          <a:p>
            <a:pPr lvl="1"/>
            <a:r>
              <a:rPr lang="en-US" dirty="0" smtClean="0"/>
              <a:t>50 kg or greater: 160 mg PO BID</a:t>
            </a:r>
            <a:endParaRPr lang="en-US" dirty="0"/>
          </a:p>
        </p:txBody>
      </p:sp>
    </p:spTree>
    <p:extLst>
      <p:ext uri="{BB962C8B-B14F-4D97-AF65-F5344CB8AC3E}">
        <p14:creationId xmlns:p14="http://schemas.microsoft.com/office/powerpoint/2010/main" val="3958303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Selpercatinib: LIBRETTO-001</a:t>
            </a:r>
            <a:endParaRPr lang="en-US" dirty="0"/>
          </a:p>
        </p:txBody>
      </p:sp>
      <p:sp>
        <p:nvSpPr>
          <p:cNvPr id="3" name="Content Placeholder 2"/>
          <p:cNvSpPr>
            <a:spLocks noGrp="1"/>
          </p:cNvSpPr>
          <p:nvPr>
            <p:ph idx="1"/>
          </p:nvPr>
        </p:nvSpPr>
        <p:spPr/>
        <p:txBody>
          <a:bodyPr/>
          <a:lstStyle/>
          <a:p>
            <a:r>
              <a:rPr lang="en-US" dirty="0" smtClean="0"/>
              <a:t>Methods: </a:t>
            </a:r>
          </a:p>
          <a:p>
            <a:pPr lvl="1"/>
            <a:r>
              <a:rPr lang="en-US" dirty="0" smtClean="0"/>
              <a:t>Phase I/2, open-label study designed to evaluate safety, tolerability, kinetics and anti-tumor activity of </a:t>
            </a:r>
            <a:r>
              <a:rPr lang="en-US" dirty="0" err="1" smtClean="0"/>
              <a:t>selpercatinib</a:t>
            </a:r>
            <a:r>
              <a:rPr lang="en-US" dirty="0" smtClean="0"/>
              <a:t> (LOXO-292) administered orally in patients with advanced solid tumors</a:t>
            </a:r>
          </a:p>
          <a:p>
            <a:pPr lvl="1"/>
            <a:r>
              <a:rPr lang="en-US" dirty="0" smtClean="0"/>
              <a:t>Phase I (dose escalation) and Phase 2 (dose expansion)</a:t>
            </a:r>
          </a:p>
          <a:p>
            <a:r>
              <a:rPr lang="en-US" dirty="0" smtClean="0"/>
              <a:t>Endpoints:</a:t>
            </a:r>
          </a:p>
          <a:p>
            <a:pPr lvl="1"/>
            <a:r>
              <a:rPr lang="en-US" dirty="0" smtClean="0"/>
              <a:t>Phase I </a:t>
            </a:r>
            <a:r>
              <a:rPr lang="en-US" dirty="0" smtClean="0">
                <a:latin typeface="Calibri" panose="020F0502020204030204" pitchFamily="34" charset="0"/>
                <a:cs typeface="Calibri" panose="020F0502020204030204" pitchFamily="34" charset="0"/>
              </a:rPr>
              <a:t>→ maximum tolerated dose </a:t>
            </a:r>
          </a:p>
          <a:p>
            <a:pPr lvl="1"/>
            <a:r>
              <a:rPr lang="en-US" dirty="0" smtClean="0">
                <a:latin typeface="Calibri" panose="020F0502020204030204" pitchFamily="34" charset="0"/>
                <a:cs typeface="Calibri" panose="020F0502020204030204" pitchFamily="34" charset="0"/>
              </a:rPr>
              <a:t>Phase II → ORR </a:t>
            </a:r>
          </a:p>
          <a:p>
            <a:pPr lvl="1"/>
            <a:endParaRPr lang="en-US" dirty="0"/>
          </a:p>
        </p:txBody>
      </p:sp>
    </p:spTree>
    <p:extLst>
      <p:ext uri="{BB962C8B-B14F-4D97-AF65-F5344CB8AC3E}">
        <p14:creationId xmlns:p14="http://schemas.microsoft.com/office/powerpoint/2010/main" val="109143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Selpercatinib: LIBRETTO-001</a:t>
            </a:r>
            <a:br>
              <a:rPr lang="en-US" dirty="0" smtClean="0"/>
            </a:br>
            <a:r>
              <a:rPr lang="en-US" dirty="0" smtClean="0"/>
              <a:t>Efficacy Results: </a:t>
            </a:r>
            <a:r>
              <a:rPr lang="en-US" dirty="0" smtClean="0">
                <a:solidFill>
                  <a:schemeClr val="accent1">
                    <a:lumMod val="75000"/>
                  </a:schemeClr>
                </a:solidFill>
              </a:rPr>
              <a:t>Lung Cancer</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485017"/>
              </p:ext>
            </p:extLst>
          </p:nvPr>
        </p:nvGraphicFramePr>
        <p:xfrm>
          <a:off x="838200" y="1825625"/>
          <a:ext cx="10515600" cy="3139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01049762"/>
                    </a:ext>
                  </a:extLst>
                </a:gridCol>
                <a:gridCol w="5257800">
                  <a:extLst>
                    <a:ext uri="{9D8B030D-6E8A-4147-A177-3AD203B41FA5}">
                      <a16:colId xmlns:a16="http://schemas.microsoft.com/office/drawing/2014/main" val="1323159260"/>
                    </a:ext>
                  </a:extLst>
                </a:gridCol>
              </a:tblGrid>
              <a:tr h="370840">
                <a:tc>
                  <a:txBody>
                    <a:bodyPr/>
                    <a:lstStyle/>
                    <a:p>
                      <a:r>
                        <a:rPr lang="en-US" dirty="0" smtClean="0"/>
                        <a:t>Efficacy</a:t>
                      </a:r>
                      <a:r>
                        <a:rPr lang="en-US" baseline="0" dirty="0" smtClean="0"/>
                        <a:t> Criteria</a:t>
                      </a:r>
                      <a:endParaRPr lang="en-US" dirty="0"/>
                    </a:p>
                  </a:txBody>
                  <a:tcPr/>
                </a:tc>
                <a:tc>
                  <a:txBody>
                    <a:bodyPr/>
                    <a:lstStyle/>
                    <a:p>
                      <a:pPr algn="ctr"/>
                      <a:r>
                        <a:rPr lang="en-US" dirty="0" smtClean="0"/>
                        <a:t>Metastatic</a:t>
                      </a:r>
                      <a:r>
                        <a:rPr lang="en-US" baseline="0" dirty="0" smtClean="0"/>
                        <a:t> RET Fusion-positive NSCLC </a:t>
                      </a:r>
                    </a:p>
                    <a:p>
                      <a:pPr algn="ctr"/>
                      <a:r>
                        <a:rPr lang="en-US" baseline="0" dirty="0" smtClean="0"/>
                        <a:t>(</a:t>
                      </a:r>
                      <a:r>
                        <a:rPr lang="en-US" b="1" baseline="0" dirty="0" smtClean="0"/>
                        <a:t>Previously treated with platinum chemotherapy</a:t>
                      </a:r>
                      <a:r>
                        <a:rPr lang="en-US" baseline="0" dirty="0" smtClean="0"/>
                        <a:t>)</a:t>
                      </a:r>
                    </a:p>
                    <a:p>
                      <a:pPr algn="ctr"/>
                      <a:r>
                        <a:rPr lang="en-US" baseline="0" dirty="0" smtClean="0"/>
                        <a:t>(n=105)</a:t>
                      </a:r>
                      <a:endParaRPr lang="en-US" dirty="0"/>
                    </a:p>
                  </a:txBody>
                  <a:tcPr/>
                </a:tc>
                <a:extLst>
                  <a:ext uri="{0D108BD9-81ED-4DB2-BD59-A6C34878D82A}">
                    <a16:rowId xmlns:a16="http://schemas.microsoft.com/office/drawing/2014/main" val="2080875373"/>
                  </a:ext>
                </a:extLst>
              </a:tr>
              <a:tr h="370840">
                <a:tc>
                  <a:txBody>
                    <a:bodyPr/>
                    <a:lstStyle/>
                    <a:p>
                      <a:r>
                        <a:rPr lang="en-US" dirty="0" smtClean="0"/>
                        <a:t>Overall Response Rate (95% CI)</a:t>
                      </a:r>
                      <a:endParaRPr lang="en-US" dirty="0"/>
                    </a:p>
                  </a:txBody>
                  <a:tcPr/>
                </a:tc>
                <a:tc>
                  <a:txBody>
                    <a:bodyPr/>
                    <a:lstStyle/>
                    <a:p>
                      <a:pPr algn="ctr"/>
                      <a:r>
                        <a:rPr lang="en-US" dirty="0" smtClean="0"/>
                        <a:t>64% (54%,73%)</a:t>
                      </a:r>
                      <a:endParaRPr lang="en-US" dirty="0"/>
                    </a:p>
                  </a:txBody>
                  <a:tcPr/>
                </a:tc>
                <a:extLst>
                  <a:ext uri="{0D108BD9-81ED-4DB2-BD59-A6C34878D82A}">
                    <a16:rowId xmlns:a16="http://schemas.microsoft.com/office/drawing/2014/main" val="1213479915"/>
                  </a:ext>
                </a:extLst>
              </a:tr>
              <a:tr h="370840">
                <a:tc>
                  <a:txBody>
                    <a:bodyPr/>
                    <a:lstStyle/>
                    <a:p>
                      <a:r>
                        <a:rPr lang="en-US" dirty="0" smtClean="0"/>
                        <a:t>   CR</a:t>
                      </a:r>
                      <a:endParaRPr lang="en-US" dirty="0"/>
                    </a:p>
                  </a:txBody>
                  <a:tcPr/>
                </a:tc>
                <a:tc>
                  <a:txBody>
                    <a:bodyPr/>
                    <a:lstStyle/>
                    <a:p>
                      <a:pPr algn="ctr"/>
                      <a:r>
                        <a:rPr lang="en-US" dirty="0" smtClean="0"/>
                        <a:t>1.9%</a:t>
                      </a:r>
                      <a:endParaRPr lang="en-US" dirty="0"/>
                    </a:p>
                  </a:txBody>
                  <a:tcPr/>
                </a:tc>
                <a:extLst>
                  <a:ext uri="{0D108BD9-81ED-4DB2-BD59-A6C34878D82A}">
                    <a16:rowId xmlns:a16="http://schemas.microsoft.com/office/drawing/2014/main" val="3495709103"/>
                  </a:ext>
                </a:extLst>
              </a:tr>
              <a:tr h="370840">
                <a:tc>
                  <a:txBody>
                    <a:bodyPr/>
                    <a:lstStyle/>
                    <a:p>
                      <a:r>
                        <a:rPr lang="en-US" dirty="0" smtClean="0"/>
                        <a:t>   PR</a:t>
                      </a:r>
                      <a:endParaRPr lang="en-US" dirty="0"/>
                    </a:p>
                  </a:txBody>
                  <a:tcPr/>
                </a:tc>
                <a:tc>
                  <a:txBody>
                    <a:bodyPr/>
                    <a:lstStyle/>
                    <a:p>
                      <a:pPr algn="ctr"/>
                      <a:r>
                        <a:rPr lang="en-US" dirty="0" smtClean="0"/>
                        <a:t>62%</a:t>
                      </a:r>
                      <a:endParaRPr lang="en-US" dirty="0"/>
                    </a:p>
                  </a:txBody>
                  <a:tcPr/>
                </a:tc>
                <a:extLst>
                  <a:ext uri="{0D108BD9-81ED-4DB2-BD59-A6C34878D82A}">
                    <a16:rowId xmlns:a16="http://schemas.microsoft.com/office/drawing/2014/main" val="723532543"/>
                  </a:ext>
                </a:extLst>
              </a:tr>
              <a:tr h="370840">
                <a:tc gridSpan="2">
                  <a:txBody>
                    <a:bodyPr/>
                    <a:lstStyle/>
                    <a:p>
                      <a:r>
                        <a:rPr lang="en-US" dirty="0" smtClean="0"/>
                        <a:t>Duration of Response </a:t>
                      </a:r>
                      <a:endParaRPr lang="en-US" dirty="0"/>
                    </a:p>
                  </a:txBody>
                  <a:tcPr/>
                </a:tc>
                <a:tc hMerge="1">
                  <a:txBody>
                    <a:bodyPr/>
                    <a:lstStyle/>
                    <a:p>
                      <a:pPr algn="ctr"/>
                      <a:endParaRPr lang="en-US" dirty="0"/>
                    </a:p>
                  </a:txBody>
                  <a:tcPr/>
                </a:tc>
                <a:extLst>
                  <a:ext uri="{0D108BD9-81ED-4DB2-BD59-A6C34878D82A}">
                    <a16:rowId xmlns:a16="http://schemas.microsoft.com/office/drawing/2014/main" val="3138344779"/>
                  </a:ext>
                </a:extLst>
              </a:tr>
              <a:tr h="370840">
                <a:tc>
                  <a:txBody>
                    <a:bodyPr/>
                    <a:lstStyle/>
                    <a:p>
                      <a:r>
                        <a:rPr lang="en-US" dirty="0" smtClean="0"/>
                        <a:t>   Median Months (95%)</a:t>
                      </a:r>
                      <a:endParaRPr lang="en-US" dirty="0"/>
                    </a:p>
                  </a:txBody>
                  <a:tcPr/>
                </a:tc>
                <a:tc>
                  <a:txBody>
                    <a:bodyPr/>
                    <a:lstStyle/>
                    <a:p>
                      <a:pPr algn="ctr"/>
                      <a:r>
                        <a:rPr lang="en-US" dirty="0" smtClean="0"/>
                        <a:t>17.5 (12, NE)</a:t>
                      </a:r>
                      <a:endParaRPr lang="en-US" dirty="0"/>
                    </a:p>
                  </a:txBody>
                  <a:tcPr/>
                </a:tc>
                <a:extLst>
                  <a:ext uri="{0D108BD9-81ED-4DB2-BD59-A6C34878D82A}">
                    <a16:rowId xmlns:a16="http://schemas.microsoft.com/office/drawing/2014/main" val="1534557962"/>
                  </a:ext>
                </a:extLst>
              </a:tr>
              <a:tr h="370840">
                <a:tc>
                  <a:txBody>
                    <a:bodyPr/>
                    <a:lstStyle/>
                    <a:p>
                      <a:r>
                        <a:rPr lang="en-US" dirty="0" smtClean="0"/>
                        <a:t>   DOR &gt; 6 months</a:t>
                      </a:r>
                      <a:endParaRPr lang="en-US" dirty="0"/>
                    </a:p>
                  </a:txBody>
                  <a:tcPr/>
                </a:tc>
                <a:tc>
                  <a:txBody>
                    <a:bodyPr/>
                    <a:lstStyle/>
                    <a:p>
                      <a:pPr algn="ctr"/>
                      <a:r>
                        <a:rPr lang="en-US" dirty="0" smtClean="0"/>
                        <a:t>81%</a:t>
                      </a:r>
                      <a:endParaRPr lang="en-US" dirty="0"/>
                    </a:p>
                  </a:txBody>
                  <a:tcPr/>
                </a:tc>
                <a:extLst>
                  <a:ext uri="{0D108BD9-81ED-4DB2-BD59-A6C34878D82A}">
                    <a16:rowId xmlns:a16="http://schemas.microsoft.com/office/drawing/2014/main" val="153561367"/>
                  </a:ext>
                </a:extLst>
              </a:tr>
            </a:tbl>
          </a:graphicData>
        </a:graphic>
      </p:graphicFrame>
      <p:sp>
        <p:nvSpPr>
          <p:cNvPr id="5" name="Rectangle 4"/>
          <p:cNvSpPr/>
          <p:nvPr/>
        </p:nvSpPr>
        <p:spPr>
          <a:xfrm>
            <a:off x="731520" y="5486400"/>
            <a:ext cx="4888992"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RETEVMO package insert. Eli Lilly. Accessed 7.2020</a:t>
            </a:r>
            <a:endParaRPr lang="en-US" dirty="0">
              <a:solidFill>
                <a:schemeClr val="tx1"/>
              </a:solidFill>
            </a:endParaRPr>
          </a:p>
        </p:txBody>
      </p:sp>
    </p:spTree>
    <p:extLst>
      <p:ext uri="{BB962C8B-B14F-4D97-AF65-F5344CB8AC3E}">
        <p14:creationId xmlns:p14="http://schemas.microsoft.com/office/powerpoint/2010/main" val="354206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Once upon a time </a:t>
            </a:r>
            <a:r>
              <a:rPr lang="en-US" b="1" dirty="0" smtClean="0"/>
              <a:t>chemotherapy was</a:t>
            </a:r>
            <a:r>
              <a:rPr lang="en-US" dirty="0" smtClean="0"/>
              <a:t> the foundation of systemic cancer treatment…</a:t>
            </a:r>
            <a:endParaRPr lang="en-US" dirty="0"/>
          </a:p>
        </p:txBody>
      </p:sp>
      <p:pic>
        <p:nvPicPr>
          <p:cNvPr id="4" name="Content Placeholder 3"/>
          <p:cNvPicPr>
            <a:picLocks noGrp="1" noChangeAspect="1"/>
          </p:cNvPicPr>
          <p:nvPr>
            <p:ph idx="1"/>
          </p:nvPr>
        </p:nvPicPr>
        <p:blipFill>
          <a:blip r:embed="rId3"/>
          <a:stretch>
            <a:fillRect/>
          </a:stretch>
        </p:blipFill>
        <p:spPr>
          <a:xfrm>
            <a:off x="2921549" y="1825625"/>
            <a:ext cx="6348902" cy="4351338"/>
          </a:xfrm>
          <a:prstGeom prst="rect">
            <a:avLst/>
          </a:prstGeom>
        </p:spPr>
      </p:pic>
      <p:sp>
        <p:nvSpPr>
          <p:cNvPr id="5" name="Rectangle 4"/>
          <p:cNvSpPr/>
          <p:nvPr/>
        </p:nvSpPr>
        <p:spPr>
          <a:xfrm>
            <a:off x="2696441" y="3345873"/>
            <a:ext cx="420832"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92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Selpercatinib: LIBRETTO-001</a:t>
            </a:r>
            <a:br>
              <a:rPr lang="en-US" dirty="0" smtClean="0"/>
            </a:br>
            <a:r>
              <a:rPr lang="en-US" dirty="0" smtClean="0"/>
              <a:t>Efficacy Results: Lung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1164346"/>
              </p:ext>
            </p:extLst>
          </p:nvPr>
        </p:nvGraphicFramePr>
        <p:xfrm>
          <a:off x="838200" y="1825625"/>
          <a:ext cx="10515600" cy="3139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01049762"/>
                    </a:ext>
                  </a:extLst>
                </a:gridCol>
                <a:gridCol w="5257800">
                  <a:extLst>
                    <a:ext uri="{9D8B030D-6E8A-4147-A177-3AD203B41FA5}">
                      <a16:colId xmlns:a16="http://schemas.microsoft.com/office/drawing/2014/main" val="1323159260"/>
                    </a:ext>
                  </a:extLst>
                </a:gridCol>
              </a:tblGrid>
              <a:tr h="370840">
                <a:tc>
                  <a:txBody>
                    <a:bodyPr/>
                    <a:lstStyle/>
                    <a:p>
                      <a:r>
                        <a:rPr lang="en-US" dirty="0" smtClean="0"/>
                        <a:t>Efficacy</a:t>
                      </a:r>
                      <a:r>
                        <a:rPr lang="en-US" baseline="0" dirty="0" smtClean="0"/>
                        <a:t> Criteria</a:t>
                      </a:r>
                      <a:endParaRPr lang="en-US" dirty="0"/>
                    </a:p>
                  </a:txBody>
                  <a:tcPr/>
                </a:tc>
                <a:tc>
                  <a:txBody>
                    <a:bodyPr/>
                    <a:lstStyle/>
                    <a:p>
                      <a:pPr algn="ctr"/>
                      <a:r>
                        <a:rPr lang="en-US" dirty="0" smtClean="0"/>
                        <a:t>Metastatic</a:t>
                      </a:r>
                      <a:r>
                        <a:rPr lang="en-US" baseline="0" dirty="0" smtClean="0"/>
                        <a:t> RET Fusion-positive NSCLC </a:t>
                      </a:r>
                    </a:p>
                    <a:p>
                      <a:pPr algn="ctr"/>
                      <a:r>
                        <a:rPr lang="en-US" baseline="0" dirty="0" smtClean="0"/>
                        <a:t>(Treatment-Naïve)</a:t>
                      </a:r>
                    </a:p>
                    <a:p>
                      <a:pPr algn="ctr"/>
                      <a:r>
                        <a:rPr lang="en-US" baseline="0" dirty="0" smtClean="0"/>
                        <a:t>(n=39)</a:t>
                      </a:r>
                      <a:endParaRPr lang="en-US" dirty="0"/>
                    </a:p>
                  </a:txBody>
                  <a:tcPr/>
                </a:tc>
                <a:extLst>
                  <a:ext uri="{0D108BD9-81ED-4DB2-BD59-A6C34878D82A}">
                    <a16:rowId xmlns:a16="http://schemas.microsoft.com/office/drawing/2014/main" val="2080875373"/>
                  </a:ext>
                </a:extLst>
              </a:tr>
              <a:tr h="370840">
                <a:tc>
                  <a:txBody>
                    <a:bodyPr/>
                    <a:lstStyle/>
                    <a:p>
                      <a:r>
                        <a:rPr lang="en-US" dirty="0" smtClean="0"/>
                        <a:t>Overall Response Rate (95% CI)</a:t>
                      </a:r>
                      <a:endParaRPr lang="en-US" dirty="0"/>
                    </a:p>
                  </a:txBody>
                  <a:tcPr/>
                </a:tc>
                <a:tc>
                  <a:txBody>
                    <a:bodyPr/>
                    <a:lstStyle/>
                    <a:p>
                      <a:pPr algn="ctr"/>
                      <a:r>
                        <a:rPr lang="en-US" dirty="0" smtClean="0"/>
                        <a:t>85% (70%,94%)</a:t>
                      </a:r>
                      <a:endParaRPr lang="en-US" dirty="0"/>
                    </a:p>
                  </a:txBody>
                  <a:tcPr/>
                </a:tc>
                <a:extLst>
                  <a:ext uri="{0D108BD9-81ED-4DB2-BD59-A6C34878D82A}">
                    <a16:rowId xmlns:a16="http://schemas.microsoft.com/office/drawing/2014/main" val="1213479915"/>
                  </a:ext>
                </a:extLst>
              </a:tr>
              <a:tr h="370840">
                <a:tc>
                  <a:txBody>
                    <a:bodyPr/>
                    <a:lstStyle/>
                    <a:p>
                      <a:r>
                        <a:rPr lang="en-US" dirty="0" smtClean="0"/>
                        <a:t>   CR</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3495709103"/>
                  </a:ext>
                </a:extLst>
              </a:tr>
              <a:tr h="370840">
                <a:tc>
                  <a:txBody>
                    <a:bodyPr/>
                    <a:lstStyle/>
                    <a:p>
                      <a:r>
                        <a:rPr lang="en-US" dirty="0" smtClean="0"/>
                        <a:t>   PR</a:t>
                      </a:r>
                      <a:endParaRPr lang="en-US" dirty="0"/>
                    </a:p>
                  </a:txBody>
                  <a:tcPr/>
                </a:tc>
                <a:tc>
                  <a:txBody>
                    <a:bodyPr/>
                    <a:lstStyle/>
                    <a:p>
                      <a:pPr algn="ctr"/>
                      <a:r>
                        <a:rPr lang="en-US" dirty="0" smtClean="0"/>
                        <a:t>85%</a:t>
                      </a:r>
                      <a:endParaRPr lang="en-US" dirty="0"/>
                    </a:p>
                  </a:txBody>
                  <a:tcPr/>
                </a:tc>
                <a:extLst>
                  <a:ext uri="{0D108BD9-81ED-4DB2-BD59-A6C34878D82A}">
                    <a16:rowId xmlns:a16="http://schemas.microsoft.com/office/drawing/2014/main" val="723532543"/>
                  </a:ext>
                </a:extLst>
              </a:tr>
              <a:tr h="370840">
                <a:tc gridSpan="2">
                  <a:txBody>
                    <a:bodyPr/>
                    <a:lstStyle/>
                    <a:p>
                      <a:r>
                        <a:rPr lang="en-US" dirty="0" smtClean="0"/>
                        <a:t>Duration of Response </a:t>
                      </a:r>
                      <a:endParaRPr lang="en-US" dirty="0"/>
                    </a:p>
                  </a:txBody>
                  <a:tcPr/>
                </a:tc>
                <a:tc hMerge="1">
                  <a:txBody>
                    <a:bodyPr/>
                    <a:lstStyle/>
                    <a:p>
                      <a:pPr algn="ctr"/>
                      <a:endParaRPr lang="en-US" dirty="0"/>
                    </a:p>
                  </a:txBody>
                  <a:tcPr/>
                </a:tc>
                <a:extLst>
                  <a:ext uri="{0D108BD9-81ED-4DB2-BD59-A6C34878D82A}">
                    <a16:rowId xmlns:a16="http://schemas.microsoft.com/office/drawing/2014/main" val="3138344779"/>
                  </a:ext>
                </a:extLst>
              </a:tr>
              <a:tr h="370840">
                <a:tc>
                  <a:txBody>
                    <a:bodyPr/>
                    <a:lstStyle/>
                    <a:p>
                      <a:r>
                        <a:rPr lang="en-US" dirty="0" smtClean="0"/>
                        <a:t>   Median Months (95%)</a:t>
                      </a:r>
                      <a:endParaRPr lang="en-US" dirty="0"/>
                    </a:p>
                  </a:txBody>
                  <a:tcPr/>
                </a:tc>
                <a:tc>
                  <a:txBody>
                    <a:bodyPr/>
                    <a:lstStyle/>
                    <a:p>
                      <a:pPr algn="ctr"/>
                      <a:r>
                        <a:rPr lang="en-US" dirty="0" smtClean="0"/>
                        <a:t>Not</a:t>
                      </a:r>
                      <a:r>
                        <a:rPr lang="en-US" baseline="0" dirty="0" smtClean="0"/>
                        <a:t> estimable</a:t>
                      </a:r>
                      <a:endParaRPr lang="en-US" dirty="0"/>
                    </a:p>
                  </a:txBody>
                  <a:tcPr/>
                </a:tc>
                <a:extLst>
                  <a:ext uri="{0D108BD9-81ED-4DB2-BD59-A6C34878D82A}">
                    <a16:rowId xmlns:a16="http://schemas.microsoft.com/office/drawing/2014/main" val="1534557962"/>
                  </a:ext>
                </a:extLst>
              </a:tr>
              <a:tr h="370840">
                <a:tc>
                  <a:txBody>
                    <a:bodyPr/>
                    <a:lstStyle/>
                    <a:p>
                      <a:r>
                        <a:rPr lang="en-US" dirty="0" smtClean="0"/>
                        <a:t>   DOR &gt; 6 months</a:t>
                      </a:r>
                      <a:endParaRPr lang="en-US" dirty="0"/>
                    </a:p>
                  </a:txBody>
                  <a:tcPr/>
                </a:tc>
                <a:tc>
                  <a:txBody>
                    <a:bodyPr/>
                    <a:lstStyle/>
                    <a:p>
                      <a:pPr algn="ctr"/>
                      <a:r>
                        <a:rPr lang="en-US" dirty="0" smtClean="0"/>
                        <a:t>58%</a:t>
                      </a:r>
                      <a:endParaRPr lang="en-US" dirty="0"/>
                    </a:p>
                  </a:txBody>
                  <a:tcPr/>
                </a:tc>
                <a:extLst>
                  <a:ext uri="{0D108BD9-81ED-4DB2-BD59-A6C34878D82A}">
                    <a16:rowId xmlns:a16="http://schemas.microsoft.com/office/drawing/2014/main" val="153561367"/>
                  </a:ext>
                </a:extLst>
              </a:tr>
            </a:tbl>
          </a:graphicData>
        </a:graphic>
      </p:graphicFrame>
      <p:sp>
        <p:nvSpPr>
          <p:cNvPr id="5" name="Rectangle 4"/>
          <p:cNvSpPr/>
          <p:nvPr/>
        </p:nvSpPr>
        <p:spPr>
          <a:xfrm>
            <a:off x="731520" y="5486400"/>
            <a:ext cx="4888992"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RETEVMO package insert. Eli Lilly. Accessed 7.2020</a:t>
            </a:r>
            <a:endParaRPr lang="en-US" dirty="0">
              <a:solidFill>
                <a:schemeClr val="tx1"/>
              </a:solidFill>
            </a:endParaRPr>
          </a:p>
        </p:txBody>
      </p:sp>
    </p:spTree>
    <p:extLst>
      <p:ext uri="{BB962C8B-B14F-4D97-AF65-F5344CB8AC3E}">
        <p14:creationId xmlns:p14="http://schemas.microsoft.com/office/powerpoint/2010/main" val="407628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8312" cy="1325563"/>
          </a:xfrm>
        </p:spPr>
        <p:txBody>
          <a:bodyPr>
            <a:normAutofit/>
          </a:bodyPr>
          <a:lstStyle/>
          <a:p>
            <a:r>
              <a:rPr lang="en-US" dirty="0" smtClean="0"/>
              <a:t>Selpercatinib: LIBRETTO-001</a:t>
            </a:r>
            <a:br>
              <a:rPr lang="en-US" dirty="0" smtClean="0"/>
            </a:br>
            <a:r>
              <a:rPr lang="en-US" dirty="0" smtClean="0"/>
              <a:t>Efficacy Results: Medullary Thyroid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144915"/>
              </p:ext>
            </p:extLst>
          </p:nvPr>
        </p:nvGraphicFramePr>
        <p:xfrm>
          <a:off x="838200" y="1825625"/>
          <a:ext cx="10515600" cy="3139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01049762"/>
                    </a:ext>
                  </a:extLst>
                </a:gridCol>
                <a:gridCol w="5257800">
                  <a:extLst>
                    <a:ext uri="{9D8B030D-6E8A-4147-A177-3AD203B41FA5}">
                      <a16:colId xmlns:a16="http://schemas.microsoft.com/office/drawing/2014/main" val="1323159260"/>
                    </a:ext>
                  </a:extLst>
                </a:gridCol>
              </a:tblGrid>
              <a:tr h="370840">
                <a:tc>
                  <a:txBody>
                    <a:bodyPr/>
                    <a:lstStyle/>
                    <a:p>
                      <a:r>
                        <a:rPr lang="en-US" dirty="0" smtClean="0"/>
                        <a:t>Efficacy</a:t>
                      </a:r>
                      <a:r>
                        <a:rPr lang="en-US" baseline="0" dirty="0" smtClean="0"/>
                        <a:t> Criteria</a:t>
                      </a:r>
                      <a:endParaRPr lang="en-US" dirty="0"/>
                    </a:p>
                  </a:txBody>
                  <a:tcPr/>
                </a:tc>
                <a:tc>
                  <a:txBody>
                    <a:bodyPr/>
                    <a:lstStyle/>
                    <a:p>
                      <a:pPr algn="ctr"/>
                      <a:r>
                        <a:rPr lang="en-US" baseline="0" dirty="0" smtClean="0"/>
                        <a:t>RET-Mutant Medullary Thyroid Cancer </a:t>
                      </a:r>
                    </a:p>
                    <a:p>
                      <a:pPr algn="ctr"/>
                      <a:r>
                        <a:rPr lang="en-US" baseline="0" dirty="0" smtClean="0"/>
                        <a:t>(Previously treated with cabozantinib or vandetanib)</a:t>
                      </a:r>
                    </a:p>
                    <a:p>
                      <a:pPr algn="ctr"/>
                      <a:r>
                        <a:rPr lang="en-US" baseline="0" dirty="0" smtClean="0"/>
                        <a:t>(n=55)</a:t>
                      </a:r>
                      <a:endParaRPr lang="en-US" dirty="0"/>
                    </a:p>
                  </a:txBody>
                  <a:tcPr/>
                </a:tc>
                <a:extLst>
                  <a:ext uri="{0D108BD9-81ED-4DB2-BD59-A6C34878D82A}">
                    <a16:rowId xmlns:a16="http://schemas.microsoft.com/office/drawing/2014/main" val="2080875373"/>
                  </a:ext>
                </a:extLst>
              </a:tr>
              <a:tr h="370840">
                <a:tc>
                  <a:txBody>
                    <a:bodyPr/>
                    <a:lstStyle/>
                    <a:p>
                      <a:r>
                        <a:rPr lang="en-US" dirty="0" smtClean="0"/>
                        <a:t>Overall Response Rate (95% CI)</a:t>
                      </a:r>
                      <a:endParaRPr lang="en-US" dirty="0"/>
                    </a:p>
                  </a:txBody>
                  <a:tcPr/>
                </a:tc>
                <a:tc>
                  <a:txBody>
                    <a:bodyPr/>
                    <a:lstStyle/>
                    <a:p>
                      <a:pPr algn="ctr"/>
                      <a:r>
                        <a:rPr lang="en-US" dirty="0" smtClean="0"/>
                        <a:t>69% (55%,81%)</a:t>
                      </a:r>
                      <a:endParaRPr lang="en-US" dirty="0"/>
                    </a:p>
                  </a:txBody>
                  <a:tcPr/>
                </a:tc>
                <a:extLst>
                  <a:ext uri="{0D108BD9-81ED-4DB2-BD59-A6C34878D82A}">
                    <a16:rowId xmlns:a16="http://schemas.microsoft.com/office/drawing/2014/main" val="1213479915"/>
                  </a:ext>
                </a:extLst>
              </a:tr>
              <a:tr h="370840">
                <a:tc>
                  <a:txBody>
                    <a:bodyPr/>
                    <a:lstStyle/>
                    <a:p>
                      <a:r>
                        <a:rPr lang="en-US" dirty="0" smtClean="0"/>
                        <a:t>   CR</a:t>
                      </a:r>
                      <a:endParaRPr lang="en-US" dirty="0"/>
                    </a:p>
                  </a:txBody>
                  <a:tcPr/>
                </a:tc>
                <a:tc>
                  <a:txBody>
                    <a:bodyPr/>
                    <a:lstStyle/>
                    <a:p>
                      <a:pPr algn="ctr"/>
                      <a:r>
                        <a:rPr lang="en-US" dirty="0" smtClean="0"/>
                        <a:t>9 %</a:t>
                      </a:r>
                      <a:endParaRPr lang="en-US" dirty="0"/>
                    </a:p>
                  </a:txBody>
                  <a:tcPr/>
                </a:tc>
                <a:extLst>
                  <a:ext uri="{0D108BD9-81ED-4DB2-BD59-A6C34878D82A}">
                    <a16:rowId xmlns:a16="http://schemas.microsoft.com/office/drawing/2014/main" val="3495709103"/>
                  </a:ext>
                </a:extLst>
              </a:tr>
              <a:tr h="370840">
                <a:tc>
                  <a:txBody>
                    <a:bodyPr/>
                    <a:lstStyle/>
                    <a:p>
                      <a:r>
                        <a:rPr lang="en-US" dirty="0" smtClean="0"/>
                        <a:t>   PR</a:t>
                      </a:r>
                      <a:endParaRPr lang="en-US" dirty="0"/>
                    </a:p>
                  </a:txBody>
                  <a:tcPr/>
                </a:tc>
                <a:tc>
                  <a:txBody>
                    <a:bodyPr/>
                    <a:lstStyle/>
                    <a:p>
                      <a:pPr algn="ctr"/>
                      <a:r>
                        <a:rPr lang="en-US" dirty="0" smtClean="0"/>
                        <a:t>60%</a:t>
                      </a:r>
                      <a:endParaRPr lang="en-US" dirty="0"/>
                    </a:p>
                  </a:txBody>
                  <a:tcPr/>
                </a:tc>
                <a:extLst>
                  <a:ext uri="{0D108BD9-81ED-4DB2-BD59-A6C34878D82A}">
                    <a16:rowId xmlns:a16="http://schemas.microsoft.com/office/drawing/2014/main" val="723532543"/>
                  </a:ext>
                </a:extLst>
              </a:tr>
              <a:tr h="370840">
                <a:tc gridSpan="2">
                  <a:txBody>
                    <a:bodyPr/>
                    <a:lstStyle/>
                    <a:p>
                      <a:r>
                        <a:rPr lang="en-US" dirty="0" smtClean="0"/>
                        <a:t>Duration of Response </a:t>
                      </a:r>
                      <a:endParaRPr lang="en-US" dirty="0"/>
                    </a:p>
                  </a:txBody>
                  <a:tcPr/>
                </a:tc>
                <a:tc hMerge="1">
                  <a:txBody>
                    <a:bodyPr/>
                    <a:lstStyle/>
                    <a:p>
                      <a:pPr algn="ctr"/>
                      <a:endParaRPr lang="en-US" dirty="0"/>
                    </a:p>
                  </a:txBody>
                  <a:tcPr/>
                </a:tc>
                <a:extLst>
                  <a:ext uri="{0D108BD9-81ED-4DB2-BD59-A6C34878D82A}">
                    <a16:rowId xmlns:a16="http://schemas.microsoft.com/office/drawing/2014/main" val="3138344779"/>
                  </a:ext>
                </a:extLst>
              </a:tr>
              <a:tr h="370840">
                <a:tc>
                  <a:txBody>
                    <a:bodyPr/>
                    <a:lstStyle/>
                    <a:p>
                      <a:r>
                        <a:rPr lang="en-US" dirty="0" smtClean="0"/>
                        <a:t>   Median Months (95%)</a:t>
                      </a:r>
                      <a:endParaRPr lang="en-US" dirty="0"/>
                    </a:p>
                  </a:txBody>
                  <a:tcPr/>
                </a:tc>
                <a:tc>
                  <a:txBody>
                    <a:bodyPr/>
                    <a:lstStyle/>
                    <a:p>
                      <a:pPr algn="ctr"/>
                      <a:r>
                        <a:rPr lang="en-US" dirty="0" smtClean="0"/>
                        <a:t>Not estimable</a:t>
                      </a:r>
                      <a:r>
                        <a:rPr lang="en-US" baseline="0" dirty="0" smtClean="0"/>
                        <a:t> </a:t>
                      </a:r>
                      <a:endParaRPr lang="en-US" dirty="0"/>
                    </a:p>
                  </a:txBody>
                  <a:tcPr/>
                </a:tc>
                <a:extLst>
                  <a:ext uri="{0D108BD9-81ED-4DB2-BD59-A6C34878D82A}">
                    <a16:rowId xmlns:a16="http://schemas.microsoft.com/office/drawing/2014/main" val="1534557962"/>
                  </a:ext>
                </a:extLst>
              </a:tr>
              <a:tr h="370840">
                <a:tc>
                  <a:txBody>
                    <a:bodyPr/>
                    <a:lstStyle/>
                    <a:p>
                      <a:r>
                        <a:rPr lang="en-US" dirty="0" smtClean="0"/>
                        <a:t>   DOR &gt; 6 months</a:t>
                      </a:r>
                      <a:endParaRPr lang="en-US" dirty="0"/>
                    </a:p>
                  </a:txBody>
                  <a:tcPr/>
                </a:tc>
                <a:tc>
                  <a:txBody>
                    <a:bodyPr/>
                    <a:lstStyle/>
                    <a:p>
                      <a:pPr algn="ctr"/>
                      <a:r>
                        <a:rPr lang="en-US" dirty="0" smtClean="0"/>
                        <a:t>76%</a:t>
                      </a:r>
                      <a:endParaRPr lang="en-US" dirty="0"/>
                    </a:p>
                  </a:txBody>
                  <a:tcPr/>
                </a:tc>
                <a:extLst>
                  <a:ext uri="{0D108BD9-81ED-4DB2-BD59-A6C34878D82A}">
                    <a16:rowId xmlns:a16="http://schemas.microsoft.com/office/drawing/2014/main" val="153561367"/>
                  </a:ext>
                </a:extLst>
              </a:tr>
            </a:tbl>
          </a:graphicData>
        </a:graphic>
      </p:graphicFrame>
      <p:sp>
        <p:nvSpPr>
          <p:cNvPr id="5" name="Rectangle 4"/>
          <p:cNvSpPr/>
          <p:nvPr/>
        </p:nvSpPr>
        <p:spPr>
          <a:xfrm>
            <a:off x="731520" y="5486400"/>
            <a:ext cx="4888992"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RETEVMO package insert. Accessed 7.2020</a:t>
            </a:r>
            <a:endParaRPr lang="en-US" dirty="0">
              <a:solidFill>
                <a:schemeClr val="tx1"/>
              </a:solidFill>
            </a:endParaRPr>
          </a:p>
        </p:txBody>
      </p:sp>
    </p:spTree>
    <p:extLst>
      <p:ext uri="{BB962C8B-B14F-4D97-AF65-F5344CB8AC3E}">
        <p14:creationId xmlns:p14="http://schemas.microsoft.com/office/powerpoint/2010/main" val="19755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8312" cy="1325563"/>
          </a:xfrm>
        </p:spPr>
        <p:txBody>
          <a:bodyPr>
            <a:normAutofit/>
          </a:bodyPr>
          <a:lstStyle/>
          <a:p>
            <a:r>
              <a:rPr lang="en-US" dirty="0" smtClean="0"/>
              <a:t>Selpercatinib: LIBRETTO-001</a:t>
            </a:r>
            <a:br>
              <a:rPr lang="en-US" dirty="0" smtClean="0"/>
            </a:br>
            <a:r>
              <a:rPr lang="en-US" dirty="0" smtClean="0"/>
              <a:t>Efficacy Results: Medullary Thyroid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876394"/>
              </p:ext>
            </p:extLst>
          </p:nvPr>
        </p:nvGraphicFramePr>
        <p:xfrm>
          <a:off x="838200" y="1825625"/>
          <a:ext cx="10515600" cy="3139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01049762"/>
                    </a:ext>
                  </a:extLst>
                </a:gridCol>
                <a:gridCol w="5257800">
                  <a:extLst>
                    <a:ext uri="{9D8B030D-6E8A-4147-A177-3AD203B41FA5}">
                      <a16:colId xmlns:a16="http://schemas.microsoft.com/office/drawing/2014/main" val="1323159260"/>
                    </a:ext>
                  </a:extLst>
                </a:gridCol>
              </a:tblGrid>
              <a:tr h="370840">
                <a:tc>
                  <a:txBody>
                    <a:bodyPr/>
                    <a:lstStyle/>
                    <a:p>
                      <a:r>
                        <a:rPr lang="en-US" dirty="0" smtClean="0"/>
                        <a:t>Efficacy</a:t>
                      </a:r>
                      <a:r>
                        <a:rPr lang="en-US" baseline="0" dirty="0" smtClean="0"/>
                        <a:t> Criteria</a:t>
                      </a:r>
                      <a:endParaRPr lang="en-US" dirty="0"/>
                    </a:p>
                  </a:txBody>
                  <a:tcPr/>
                </a:tc>
                <a:tc>
                  <a:txBody>
                    <a:bodyPr/>
                    <a:lstStyle/>
                    <a:p>
                      <a:pPr algn="ctr"/>
                      <a:r>
                        <a:rPr lang="en-US" baseline="0" dirty="0" smtClean="0"/>
                        <a:t>RET-Mutant Medullary Thyroid Cancer </a:t>
                      </a:r>
                    </a:p>
                    <a:p>
                      <a:pPr algn="ctr"/>
                      <a:r>
                        <a:rPr lang="en-US" baseline="0" dirty="0" smtClean="0"/>
                        <a:t>(Cabozantinib or vandetanib naive)</a:t>
                      </a:r>
                    </a:p>
                    <a:p>
                      <a:pPr algn="ctr"/>
                      <a:r>
                        <a:rPr lang="en-US" baseline="0" dirty="0" smtClean="0"/>
                        <a:t>(n=55)</a:t>
                      </a:r>
                      <a:endParaRPr lang="en-US" dirty="0"/>
                    </a:p>
                  </a:txBody>
                  <a:tcPr/>
                </a:tc>
                <a:extLst>
                  <a:ext uri="{0D108BD9-81ED-4DB2-BD59-A6C34878D82A}">
                    <a16:rowId xmlns:a16="http://schemas.microsoft.com/office/drawing/2014/main" val="2080875373"/>
                  </a:ext>
                </a:extLst>
              </a:tr>
              <a:tr h="370840">
                <a:tc>
                  <a:txBody>
                    <a:bodyPr/>
                    <a:lstStyle/>
                    <a:p>
                      <a:r>
                        <a:rPr lang="en-US" dirty="0" smtClean="0"/>
                        <a:t>Overall Response Rate (95% CI)</a:t>
                      </a:r>
                      <a:endParaRPr lang="en-US" dirty="0"/>
                    </a:p>
                  </a:txBody>
                  <a:tcPr/>
                </a:tc>
                <a:tc>
                  <a:txBody>
                    <a:bodyPr/>
                    <a:lstStyle/>
                    <a:p>
                      <a:pPr algn="ctr"/>
                      <a:r>
                        <a:rPr lang="en-US" dirty="0" smtClean="0"/>
                        <a:t>73% (62%,82%)</a:t>
                      </a:r>
                      <a:endParaRPr lang="en-US" dirty="0"/>
                    </a:p>
                  </a:txBody>
                  <a:tcPr/>
                </a:tc>
                <a:extLst>
                  <a:ext uri="{0D108BD9-81ED-4DB2-BD59-A6C34878D82A}">
                    <a16:rowId xmlns:a16="http://schemas.microsoft.com/office/drawing/2014/main" val="1213479915"/>
                  </a:ext>
                </a:extLst>
              </a:tr>
              <a:tr h="370840">
                <a:tc>
                  <a:txBody>
                    <a:bodyPr/>
                    <a:lstStyle/>
                    <a:p>
                      <a:r>
                        <a:rPr lang="en-US" dirty="0" smtClean="0"/>
                        <a:t>   CR</a:t>
                      </a:r>
                      <a:endParaRPr lang="en-US" dirty="0"/>
                    </a:p>
                  </a:txBody>
                  <a:tcPr/>
                </a:tc>
                <a:tc>
                  <a:txBody>
                    <a:bodyPr/>
                    <a:lstStyle/>
                    <a:p>
                      <a:pPr algn="ctr"/>
                      <a:r>
                        <a:rPr lang="en-US" dirty="0" smtClean="0"/>
                        <a:t>11 %</a:t>
                      </a:r>
                      <a:endParaRPr lang="en-US" dirty="0"/>
                    </a:p>
                  </a:txBody>
                  <a:tcPr/>
                </a:tc>
                <a:extLst>
                  <a:ext uri="{0D108BD9-81ED-4DB2-BD59-A6C34878D82A}">
                    <a16:rowId xmlns:a16="http://schemas.microsoft.com/office/drawing/2014/main" val="3495709103"/>
                  </a:ext>
                </a:extLst>
              </a:tr>
              <a:tr h="370840">
                <a:tc>
                  <a:txBody>
                    <a:bodyPr/>
                    <a:lstStyle/>
                    <a:p>
                      <a:r>
                        <a:rPr lang="en-US" dirty="0" smtClean="0"/>
                        <a:t>   PR</a:t>
                      </a:r>
                      <a:endParaRPr lang="en-US" dirty="0"/>
                    </a:p>
                  </a:txBody>
                  <a:tcPr/>
                </a:tc>
                <a:tc>
                  <a:txBody>
                    <a:bodyPr/>
                    <a:lstStyle/>
                    <a:p>
                      <a:pPr algn="ctr"/>
                      <a:r>
                        <a:rPr lang="en-US" dirty="0" smtClean="0"/>
                        <a:t>61%</a:t>
                      </a:r>
                      <a:endParaRPr lang="en-US" dirty="0"/>
                    </a:p>
                  </a:txBody>
                  <a:tcPr/>
                </a:tc>
                <a:extLst>
                  <a:ext uri="{0D108BD9-81ED-4DB2-BD59-A6C34878D82A}">
                    <a16:rowId xmlns:a16="http://schemas.microsoft.com/office/drawing/2014/main" val="723532543"/>
                  </a:ext>
                </a:extLst>
              </a:tr>
              <a:tr h="370840">
                <a:tc gridSpan="2">
                  <a:txBody>
                    <a:bodyPr/>
                    <a:lstStyle/>
                    <a:p>
                      <a:r>
                        <a:rPr lang="en-US" dirty="0" smtClean="0"/>
                        <a:t>Duration of Response </a:t>
                      </a:r>
                      <a:endParaRPr lang="en-US" dirty="0"/>
                    </a:p>
                  </a:txBody>
                  <a:tcPr/>
                </a:tc>
                <a:tc hMerge="1">
                  <a:txBody>
                    <a:bodyPr/>
                    <a:lstStyle/>
                    <a:p>
                      <a:pPr algn="ctr"/>
                      <a:endParaRPr lang="en-US" dirty="0"/>
                    </a:p>
                  </a:txBody>
                  <a:tcPr/>
                </a:tc>
                <a:extLst>
                  <a:ext uri="{0D108BD9-81ED-4DB2-BD59-A6C34878D82A}">
                    <a16:rowId xmlns:a16="http://schemas.microsoft.com/office/drawing/2014/main" val="3138344779"/>
                  </a:ext>
                </a:extLst>
              </a:tr>
              <a:tr h="370840">
                <a:tc>
                  <a:txBody>
                    <a:bodyPr/>
                    <a:lstStyle/>
                    <a:p>
                      <a:r>
                        <a:rPr lang="en-US" dirty="0" smtClean="0"/>
                        <a:t>   Median Months (95%)</a:t>
                      </a:r>
                      <a:endParaRPr lang="en-US" dirty="0"/>
                    </a:p>
                  </a:txBody>
                  <a:tcPr/>
                </a:tc>
                <a:tc>
                  <a:txBody>
                    <a:bodyPr/>
                    <a:lstStyle/>
                    <a:p>
                      <a:pPr algn="ctr"/>
                      <a:r>
                        <a:rPr lang="en-US" dirty="0" smtClean="0"/>
                        <a:t>22 (NE, NE)</a:t>
                      </a:r>
                      <a:r>
                        <a:rPr lang="en-US" baseline="0" dirty="0" smtClean="0"/>
                        <a:t> </a:t>
                      </a:r>
                      <a:endParaRPr lang="en-US" dirty="0"/>
                    </a:p>
                  </a:txBody>
                  <a:tcPr/>
                </a:tc>
                <a:extLst>
                  <a:ext uri="{0D108BD9-81ED-4DB2-BD59-A6C34878D82A}">
                    <a16:rowId xmlns:a16="http://schemas.microsoft.com/office/drawing/2014/main" val="1534557962"/>
                  </a:ext>
                </a:extLst>
              </a:tr>
              <a:tr h="370840">
                <a:tc>
                  <a:txBody>
                    <a:bodyPr/>
                    <a:lstStyle/>
                    <a:p>
                      <a:r>
                        <a:rPr lang="en-US" dirty="0" smtClean="0"/>
                        <a:t>   DOR &gt; 6 months</a:t>
                      </a:r>
                      <a:endParaRPr lang="en-US" dirty="0"/>
                    </a:p>
                  </a:txBody>
                  <a:tcPr/>
                </a:tc>
                <a:tc>
                  <a:txBody>
                    <a:bodyPr/>
                    <a:lstStyle/>
                    <a:p>
                      <a:pPr algn="ctr"/>
                      <a:r>
                        <a:rPr lang="en-US" dirty="0" smtClean="0"/>
                        <a:t>61%</a:t>
                      </a:r>
                      <a:endParaRPr lang="en-US" dirty="0"/>
                    </a:p>
                  </a:txBody>
                  <a:tcPr/>
                </a:tc>
                <a:extLst>
                  <a:ext uri="{0D108BD9-81ED-4DB2-BD59-A6C34878D82A}">
                    <a16:rowId xmlns:a16="http://schemas.microsoft.com/office/drawing/2014/main" val="153561367"/>
                  </a:ext>
                </a:extLst>
              </a:tr>
            </a:tbl>
          </a:graphicData>
        </a:graphic>
      </p:graphicFrame>
      <p:sp>
        <p:nvSpPr>
          <p:cNvPr id="5" name="Rectangle 4"/>
          <p:cNvSpPr/>
          <p:nvPr/>
        </p:nvSpPr>
        <p:spPr>
          <a:xfrm>
            <a:off x="731520" y="5486400"/>
            <a:ext cx="4888992"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RETEVMO package insert. Eli Lily. Accessed 7.2020</a:t>
            </a:r>
            <a:endParaRPr lang="en-US" dirty="0">
              <a:solidFill>
                <a:schemeClr val="tx1"/>
              </a:solidFill>
            </a:endParaRPr>
          </a:p>
        </p:txBody>
      </p:sp>
    </p:spTree>
    <p:extLst>
      <p:ext uri="{BB962C8B-B14F-4D97-AF65-F5344CB8AC3E}">
        <p14:creationId xmlns:p14="http://schemas.microsoft.com/office/powerpoint/2010/main" val="945184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78312" cy="1325563"/>
          </a:xfrm>
        </p:spPr>
        <p:txBody>
          <a:bodyPr>
            <a:normAutofit/>
          </a:bodyPr>
          <a:lstStyle/>
          <a:p>
            <a:r>
              <a:rPr lang="en-US" dirty="0" smtClean="0"/>
              <a:t>Selpercatinib: LIBRETTO-001</a:t>
            </a:r>
            <a:br>
              <a:rPr lang="en-US" dirty="0" smtClean="0"/>
            </a:br>
            <a:r>
              <a:rPr lang="en-US" dirty="0" smtClean="0"/>
              <a:t>Efficacy Results: Thyroid Cancer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0787685"/>
              </p:ext>
            </p:extLst>
          </p:nvPr>
        </p:nvGraphicFramePr>
        <p:xfrm>
          <a:off x="838200" y="1825625"/>
          <a:ext cx="11000232" cy="3413760"/>
        </p:xfrm>
        <a:graphic>
          <a:graphicData uri="http://schemas.openxmlformats.org/drawingml/2006/table">
            <a:tbl>
              <a:tblPr firstRow="1" bandRow="1">
                <a:tableStyleId>{5C22544A-7EE6-4342-B048-85BDC9FD1C3A}</a:tableStyleId>
              </a:tblPr>
              <a:tblGrid>
                <a:gridCol w="3344708">
                  <a:extLst>
                    <a:ext uri="{9D8B030D-6E8A-4147-A177-3AD203B41FA5}">
                      <a16:colId xmlns:a16="http://schemas.microsoft.com/office/drawing/2014/main" val="2901049762"/>
                    </a:ext>
                  </a:extLst>
                </a:gridCol>
                <a:gridCol w="3988780">
                  <a:extLst>
                    <a:ext uri="{9D8B030D-6E8A-4147-A177-3AD203B41FA5}">
                      <a16:colId xmlns:a16="http://schemas.microsoft.com/office/drawing/2014/main" val="1511766428"/>
                    </a:ext>
                  </a:extLst>
                </a:gridCol>
                <a:gridCol w="3666744">
                  <a:extLst>
                    <a:ext uri="{9D8B030D-6E8A-4147-A177-3AD203B41FA5}">
                      <a16:colId xmlns:a16="http://schemas.microsoft.com/office/drawing/2014/main" val="992489268"/>
                    </a:ext>
                  </a:extLst>
                </a:gridCol>
              </a:tblGrid>
              <a:tr h="370840">
                <a:tc>
                  <a:txBody>
                    <a:bodyPr/>
                    <a:lstStyle/>
                    <a:p>
                      <a:r>
                        <a:rPr lang="en-US" dirty="0" smtClean="0"/>
                        <a:t>Efficacy</a:t>
                      </a:r>
                      <a:r>
                        <a:rPr lang="en-US" baseline="0" dirty="0" smtClean="0"/>
                        <a:t> Criteria</a:t>
                      </a:r>
                      <a:endParaRPr lang="en-US" dirty="0"/>
                    </a:p>
                  </a:txBody>
                  <a:tcPr/>
                </a:tc>
                <a:tc>
                  <a:txBody>
                    <a:bodyPr/>
                    <a:lstStyle/>
                    <a:p>
                      <a:pPr algn="ctr"/>
                      <a:r>
                        <a:rPr lang="en-US" baseline="0" dirty="0" smtClean="0"/>
                        <a:t>RET Fusion-Positive  Thyroid Cancer</a:t>
                      </a:r>
                    </a:p>
                    <a:p>
                      <a:pPr algn="ctr"/>
                      <a:r>
                        <a:rPr lang="en-US" baseline="0" dirty="0" smtClean="0"/>
                        <a:t>(prior treatment)  </a:t>
                      </a:r>
                    </a:p>
                    <a:p>
                      <a:pPr algn="ctr"/>
                      <a:r>
                        <a:rPr lang="en-US" baseline="0" dirty="0" smtClean="0"/>
                        <a:t>(n=19)</a:t>
                      </a:r>
                      <a:endParaRPr lang="en-US" dirty="0"/>
                    </a:p>
                  </a:txBody>
                  <a:tcPr/>
                </a:tc>
                <a:tc>
                  <a:txBody>
                    <a:bodyPr/>
                    <a:lstStyle/>
                    <a:p>
                      <a:pPr algn="ctr"/>
                      <a:r>
                        <a:rPr lang="en-US" baseline="0" dirty="0" smtClean="0"/>
                        <a:t>RET Fusion-Positive  Thyroid Cancer</a:t>
                      </a:r>
                    </a:p>
                    <a:p>
                      <a:pPr algn="ctr"/>
                      <a:r>
                        <a:rPr lang="en-US" baseline="0" dirty="0" smtClean="0"/>
                        <a:t>(systemic treatment naive)  </a:t>
                      </a:r>
                    </a:p>
                    <a:p>
                      <a:pPr algn="ctr"/>
                      <a:r>
                        <a:rPr lang="en-US" baseline="0" dirty="0" smtClean="0"/>
                        <a:t>(n=9)</a:t>
                      </a:r>
                      <a:endParaRPr lang="en-US" dirty="0" smtClean="0"/>
                    </a:p>
                    <a:p>
                      <a:pPr algn="ctr"/>
                      <a:endParaRPr lang="en-US" dirty="0"/>
                    </a:p>
                  </a:txBody>
                  <a:tcPr/>
                </a:tc>
                <a:extLst>
                  <a:ext uri="{0D108BD9-81ED-4DB2-BD59-A6C34878D82A}">
                    <a16:rowId xmlns:a16="http://schemas.microsoft.com/office/drawing/2014/main" val="2080875373"/>
                  </a:ext>
                </a:extLst>
              </a:tr>
              <a:tr h="370840">
                <a:tc>
                  <a:txBody>
                    <a:bodyPr/>
                    <a:lstStyle/>
                    <a:p>
                      <a:r>
                        <a:rPr lang="en-US" dirty="0" smtClean="0"/>
                        <a:t>Overall Response Rate (95% CI)</a:t>
                      </a:r>
                      <a:endParaRPr lang="en-US" dirty="0"/>
                    </a:p>
                  </a:txBody>
                  <a:tcPr/>
                </a:tc>
                <a:tc>
                  <a:txBody>
                    <a:bodyPr/>
                    <a:lstStyle/>
                    <a:p>
                      <a:pPr algn="ctr"/>
                      <a:r>
                        <a:rPr lang="en-US" dirty="0" smtClean="0"/>
                        <a:t>79% (54%,94%)</a:t>
                      </a:r>
                      <a:endParaRPr lang="en-US" dirty="0"/>
                    </a:p>
                  </a:txBody>
                  <a:tcPr/>
                </a:tc>
                <a:tc>
                  <a:txBody>
                    <a:bodyPr/>
                    <a:lstStyle/>
                    <a:p>
                      <a:pPr algn="ctr"/>
                      <a:r>
                        <a:rPr lang="en-US" dirty="0" smtClean="0"/>
                        <a:t>100% (63%, 100%)</a:t>
                      </a:r>
                      <a:endParaRPr lang="en-US" dirty="0"/>
                    </a:p>
                  </a:txBody>
                  <a:tcPr/>
                </a:tc>
                <a:extLst>
                  <a:ext uri="{0D108BD9-81ED-4DB2-BD59-A6C34878D82A}">
                    <a16:rowId xmlns:a16="http://schemas.microsoft.com/office/drawing/2014/main" val="1213479915"/>
                  </a:ext>
                </a:extLst>
              </a:tr>
              <a:tr h="370840">
                <a:tc>
                  <a:txBody>
                    <a:bodyPr/>
                    <a:lstStyle/>
                    <a:p>
                      <a:r>
                        <a:rPr lang="en-US" dirty="0" smtClean="0"/>
                        <a:t>   CR</a:t>
                      </a:r>
                      <a:endParaRPr lang="en-US" dirty="0"/>
                    </a:p>
                  </a:txBody>
                  <a:tcPr/>
                </a:tc>
                <a:tc>
                  <a:txBody>
                    <a:bodyPr/>
                    <a:lstStyle/>
                    <a:p>
                      <a:pPr algn="ctr"/>
                      <a:r>
                        <a:rPr lang="en-US" dirty="0" smtClean="0"/>
                        <a:t>5 %</a:t>
                      </a:r>
                      <a:endParaRPr lang="en-US" dirty="0"/>
                    </a:p>
                  </a:txBody>
                  <a:tcPr/>
                </a:tc>
                <a:tc>
                  <a:txBody>
                    <a:bodyPr/>
                    <a:lstStyle/>
                    <a:p>
                      <a:pPr algn="ctr"/>
                      <a:r>
                        <a:rPr lang="en-US" dirty="0" smtClean="0"/>
                        <a:t>12.5%</a:t>
                      </a:r>
                      <a:endParaRPr lang="en-US" dirty="0"/>
                    </a:p>
                  </a:txBody>
                  <a:tcPr/>
                </a:tc>
                <a:extLst>
                  <a:ext uri="{0D108BD9-81ED-4DB2-BD59-A6C34878D82A}">
                    <a16:rowId xmlns:a16="http://schemas.microsoft.com/office/drawing/2014/main" val="3495709103"/>
                  </a:ext>
                </a:extLst>
              </a:tr>
              <a:tr h="370840">
                <a:tc>
                  <a:txBody>
                    <a:bodyPr/>
                    <a:lstStyle/>
                    <a:p>
                      <a:r>
                        <a:rPr lang="en-US" dirty="0" smtClean="0"/>
                        <a:t>   PR</a:t>
                      </a:r>
                      <a:endParaRPr lang="en-US" dirty="0"/>
                    </a:p>
                  </a:txBody>
                  <a:tcPr/>
                </a:tc>
                <a:tc>
                  <a:txBody>
                    <a:bodyPr/>
                    <a:lstStyle/>
                    <a:p>
                      <a:pPr algn="ctr"/>
                      <a:r>
                        <a:rPr lang="en-US" dirty="0" smtClean="0"/>
                        <a:t>74%</a:t>
                      </a:r>
                      <a:endParaRPr lang="en-US" dirty="0"/>
                    </a:p>
                  </a:txBody>
                  <a:tcPr/>
                </a:tc>
                <a:tc>
                  <a:txBody>
                    <a:bodyPr/>
                    <a:lstStyle/>
                    <a:p>
                      <a:pPr algn="ctr"/>
                      <a:r>
                        <a:rPr lang="en-US" dirty="0" smtClean="0"/>
                        <a:t>88%</a:t>
                      </a:r>
                      <a:endParaRPr lang="en-US" dirty="0"/>
                    </a:p>
                  </a:txBody>
                  <a:tcPr/>
                </a:tc>
                <a:extLst>
                  <a:ext uri="{0D108BD9-81ED-4DB2-BD59-A6C34878D82A}">
                    <a16:rowId xmlns:a16="http://schemas.microsoft.com/office/drawing/2014/main" val="723532543"/>
                  </a:ext>
                </a:extLst>
              </a:tr>
              <a:tr h="370840">
                <a:tc gridSpan="2">
                  <a:txBody>
                    <a:bodyPr/>
                    <a:lstStyle/>
                    <a:p>
                      <a:r>
                        <a:rPr lang="en-US" dirty="0" smtClean="0"/>
                        <a:t>Duration of Response </a:t>
                      </a:r>
                      <a:endParaRPr lang="en-US" dirty="0"/>
                    </a:p>
                  </a:txBody>
                  <a:tcPr/>
                </a:tc>
                <a:tc hMerge="1">
                  <a:txBody>
                    <a:bodyPr/>
                    <a:lstStyle/>
                    <a:p>
                      <a:endParaRPr lang="en-US"/>
                    </a:p>
                  </a:txBody>
                  <a:tcPr/>
                </a:tc>
                <a:tc>
                  <a:txBody>
                    <a:bodyPr/>
                    <a:lstStyle/>
                    <a:p>
                      <a:endParaRPr lang="en-US" dirty="0"/>
                    </a:p>
                  </a:txBody>
                  <a:tcPr/>
                </a:tc>
                <a:extLst>
                  <a:ext uri="{0D108BD9-81ED-4DB2-BD59-A6C34878D82A}">
                    <a16:rowId xmlns:a16="http://schemas.microsoft.com/office/drawing/2014/main" val="3138344779"/>
                  </a:ext>
                </a:extLst>
              </a:tr>
              <a:tr h="370840">
                <a:tc>
                  <a:txBody>
                    <a:bodyPr/>
                    <a:lstStyle/>
                    <a:p>
                      <a:r>
                        <a:rPr lang="en-US" dirty="0" smtClean="0"/>
                        <a:t>   Median Months (95%)</a:t>
                      </a:r>
                      <a:endParaRPr lang="en-US" dirty="0"/>
                    </a:p>
                  </a:txBody>
                  <a:tcPr/>
                </a:tc>
                <a:tc>
                  <a:txBody>
                    <a:bodyPr/>
                    <a:lstStyle/>
                    <a:p>
                      <a:pPr algn="ctr"/>
                      <a:r>
                        <a:rPr lang="en-US" dirty="0" smtClean="0"/>
                        <a:t>18 (7.6, NE)</a:t>
                      </a:r>
                      <a:r>
                        <a:rPr lang="en-US" baseline="0" dirty="0" smtClean="0"/>
                        <a:t> </a:t>
                      </a:r>
                      <a:endParaRPr lang="en-US" dirty="0"/>
                    </a:p>
                  </a:txBody>
                  <a:tcPr/>
                </a:tc>
                <a:tc>
                  <a:txBody>
                    <a:bodyPr/>
                    <a:lstStyle/>
                    <a:p>
                      <a:pPr algn="ctr"/>
                      <a:r>
                        <a:rPr lang="en-US" dirty="0" smtClean="0"/>
                        <a:t>Not</a:t>
                      </a:r>
                      <a:r>
                        <a:rPr lang="en-US" baseline="0" dirty="0" smtClean="0"/>
                        <a:t> estimable</a:t>
                      </a:r>
                      <a:endParaRPr lang="en-US" dirty="0"/>
                    </a:p>
                  </a:txBody>
                  <a:tcPr/>
                </a:tc>
                <a:extLst>
                  <a:ext uri="{0D108BD9-81ED-4DB2-BD59-A6C34878D82A}">
                    <a16:rowId xmlns:a16="http://schemas.microsoft.com/office/drawing/2014/main" val="1534557962"/>
                  </a:ext>
                </a:extLst>
              </a:tr>
              <a:tr h="370840">
                <a:tc>
                  <a:txBody>
                    <a:bodyPr/>
                    <a:lstStyle/>
                    <a:p>
                      <a:r>
                        <a:rPr lang="en-US" dirty="0" smtClean="0"/>
                        <a:t>   DOR &gt; 6 months</a:t>
                      </a:r>
                      <a:endParaRPr lang="en-US" dirty="0"/>
                    </a:p>
                  </a:txBody>
                  <a:tcPr/>
                </a:tc>
                <a:tc>
                  <a:txBody>
                    <a:bodyPr/>
                    <a:lstStyle/>
                    <a:p>
                      <a:pPr algn="ctr"/>
                      <a:r>
                        <a:rPr lang="en-US" dirty="0" smtClean="0"/>
                        <a:t>87%</a:t>
                      </a:r>
                      <a:endParaRPr lang="en-US" dirty="0"/>
                    </a:p>
                  </a:txBody>
                  <a:tcPr/>
                </a:tc>
                <a:tc>
                  <a:txBody>
                    <a:bodyPr/>
                    <a:lstStyle/>
                    <a:p>
                      <a:pPr algn="ctr"/>
                      <a:r>
                        <a:rPr lang="en-US" dirty="0" smtClean="0"/>
                        <a:t>75%</a:t>
                      </a:r>
                      <a:endParaRPr lang="en-US" dirty="0"/>
                    </a:p>
                  </a:txBody>
                  <a:tcPr/>
                </a:tc>
                <a:extLst>
                  <a:ext uri="{0D108BD9-81ED-4DB2-BD59-A6C34878D82A}">
                    <a16:rowId xmlns:a16="http://schemas.microsoft.com/office/drawing/2014/main" val="153561367"/>
                  </a:ext>
                </a:extLst>
              </a:tr>
            </a:tbl>
          </a:graphicData>
        </a:graphic>
      </p:graphicFrame>
      <p:sp>
        <p:nvSpPr>
          <p:cNvPr id="5" name="Rectangle 4"/>
          <p:cNvSpPr/>
          <p:nvPr/>
        </p:nvSpPr>
        <p:spPr>
          <a:xfrm>
            <a:off x="731520" y="5486400"/>
            <a:ext cx="4888992"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RETEVMO package insert. Eli </a:t>
            </a:r>
            <a:r>
              <a:rPr lang="en-US" dirty="0" err="1" smtClean="0">
                <a:solidFill>
                  <a:schemeClr val="tx1"/>
                </a:solidFill>
              </a:rPr>
              <a:t>Lily.Accessed</a:t>
            </a:r>
            <a:r>
              <a:rPr lang="en-US" dirty="0" smtClean="0">
                <a:solidFill>
                  <a:schemeClr val="tx1"/>
                </a:solidFill>
              </a:rPr>
              <a:t> 7.2020</a:t>
            </a:r>
            <a:endParaRPr lang="en-US" dirty="0">
              <a:solidFill>
                <a:schemeClr val="tx1"/>
              </a:solidFill>
            </a:endParaRPr>
          </a:p>
        </p:txBody>
      </p:sp>
    </p:spTree>
    <p:extLst>
      <p:ext uri="{BB962C8B-B14F-4D97-AF65-F5344CB8AC3E}">
        <p14:creationId xmlns:p14="http://schemas.microsoft.com/office/powerpoint/2010/main" val="344889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1464" cy="1325563"/>
          </a:xfrm>
        </p:spPr>
        <p:txBody>
          <a:bodyPr/>
          <a:lstStyle/>
          <a:p>
            <a:r>
              <a:rPr lang="en-US" dirty="0" smtClean="0"/>
              <a:t>Selpercatinib: Warning and Precautions</a:t>
            </a:r>
            <a:endParaRPr lang="en-US" dirty="0"/>
          </a:p>
        </p:txBody>
      </p:sp>
      <p:sp>
        <p:nvSpPr>
          <p:cNvPr id="3" name="Content Placeholder 2"/>
          <p:cNvSpPr>
            <a:spLocks noGrp="1"/>
          </p:cNvSpPr>
          <p:nvPr>
            <p:ph idx="1"/>
          </p:nvPr>
        </p:nvSpPr>
        <p:spPr/>
        <p:txBody>
          <a:bodyPr/>
          <a:lstStyle/>
          <a:p>
            <a:r>
              <a:rPr lang="en-US" dirty="0" smtClean="0"/>
              <a:t>Hepatotoxicity</a:t>
            </a:r>
          </a:p>
          <a:p>
            <a:r>
              <a:rPr lang="en-US" dirty="0" smtClean="0"/>
              <a:t>Hypertension</a:t>
            </a:r>
          </a:p>
          <a:p>
            <a:r>
              <a:rPr lang="en-US" dirty="0" smtClean="0"/>
              <a:t>QT interval prolongation</a:t>
            </a:r>
          </a:p>
          <a:p>
            <a:r>
              <a:rPr lang="en-US" dirty="0" smtClean="0"/>
              <a:t>Hemorrhagic events</a:t>
            </a:r>
          </a:p>
          <a:p>
            <a:r>
              <a:rPr lang="en-US" dirty="0" smtClean="0"/>
              <a:t>Hypersensitivity</a:t>
            </a:r>
          </a:p>
          <a:p>
            <a:r>
              <a:rPr lang="en-US" dirty="0" smtClean="0"/>
              <a:t>Impaired wound healing </a:t>
            </a:r>
          </a:p>
          <a:p>
            <a:r>
              <a:rPr lang="en-US" dirty="0" smtClean="0"/>
              <a:t>Embryo-fetal toxicity </a:t>
            </a:r>
          </a:p>
        </p:txBody>
      </p:sp>
    </p:spTree>
    <p:extLst>
      <p:ext uri="{BB962C8B-B14F-4D97-AF65-F5344CB8AC3E}">
        <p14:creationId xmlns:p14="http://schemas.microsoft.com/office/powerpoint/2010/main" val="221761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Evolution of Drug Therapy in </a:t>
            </a:r>
            <a:r>
              <a:rPr lang="en-US" dirty="0" smtClean="0"/>
              <a:t>Cancer 2020</a:t>
            </a:r>
            <a:r>
              <a:rPr lang="en-US" dirty="0"/>
              <a:t/>
            </a:r>
            <a:br>
              <a:rPr lang="en-US" dirty="0"/>
            </a:br>
            <a:r>
              <a:rPr lang="en-US" b="1" dirty="0" smtClean="0"/>
              <a:t>Optimize </a:t>
            </a:r>
            <a:r>
              <a:rPr lang="en-US" b="1" dirty="0"/>
              <a:t>Targeting Cancer </a:t>
            </a:r>
          </a:p>
        </p:txBody>
      </p:sp>
      <p:sp>
        <p:nvSpPr>
          <p:cNvPr id="3" name="Content Placeholder 2"/>
          <p:cNvSpPr>
            <a:spLocks noGrp="1"/>
          </p:cNvSpPr>
          <p:nvPr>
            <p:ph idx="1"/>
          </p:nvPr>
        </p:nvSpPr>
        <p:spPr>
          <a:xfrm>
            <a:off x="838200" y="1825625"/>
            <a:ext cx="11069782" cy="4351338"/>
          </a:xfrm>
        </p:spPr>
        <p:txBody>
          <a:bodyPr>
            <a:normAutofit/>
          </a:bodyPr>
          <a:lstStyle/>
          <a:p>
            <a:r>
              <a:rPr lang="en-US" dirty="0"/>
              <a:t>Identifying </a:t>
            </a:r>
            <a:r>
              <a:rPr lang="en-US" b="1" dirty="0"/>
              <a:t>new drug targets </a:t>
            </a:r>
            <a:r>
              <a:rPr lang="en-US" dirty="0"/>
              <a:t>for cancer(s</a:t>
            </a:r>
            <a:r>
              <a:rPr lang="en-US" dirty="0" smtClean="0"/>
              <a:t>).</a:t>
            </a:r>
            <a:endParaRPr lang="en-US" dirty="0"/>
          </a:p>
          <a:p>
            <a:r>
              <a:rPr lang="en-US" b="1" dirty="0" smtClean="0"/>
              <a:t>Expanding applications </a:t>
            </a:r>
            <a:r>
              <a:rPr lang="en-US" dirty="0"/>
              <a:t>of </a:t>
            </a:r>
            <a:r>
              <a:rPr lang="en-US" dirty="0" smtClean="0"/>
              <a:t>available drugs </a:t>
            </a:r>
            <a:r>
              <a:rPr lang="en-US" dirty="0"/>
              <a:t>directed at specific </a:t>
            </a:r>
            <a:r>
              <a:rPr lang="en-US" dirty="0" smtClean="0"/>
              <a:t>targets in cancer.</a:t>
            </a:r>
            <a:endParaRPr lang="en-US" dirty="0"/>
          </a:p>
          <a:p>
            <a:r>
              <a:rPr lang="en-US" dirty="0"/>
              <a:t>Determining the </a:t>
            </a:r>
            <a:r>
              <a:rPr lang="en-US" b="1" dirty="0"/>
              <a:t>optimal approach </a:t>
            </a:r>
            <a:r>
              <a:rPr lang="en-US" dirty="0"/>
              <a:t>to use targeted therapy in treatment of select </a:t>
            </a:r>
            <a:r>
              <a:rPr lang="en-US" dirty="0" smtClean="0"/>
              <a:t>cancers.</a:t>
            </a:r>
            <a:endParaRPr lang="en-US" dirty="0"/>
          </a:p>
          <a:p>
            <a:r>
              <a:rPr lang="en-US" dirty="0" smtClean="0"/>
              <a:t>Developing </a:t>
            </a:r>
            <a:r>
              <a:rPr lang="en-US" dirty="0"/>
              <a:t>new strategies to </a:t>
            </a:r>
            <a:r>
              <a:rPr lang="en-US" b="1" dirty="0"/>
              <a:t>deliver drug </a:t>
            </a:r>
            <a:r>
              <a:rPr lang="en-US" dirty="0" smtClean="0"/>
              <a:t>to patients. </a:t>
            </a:r>
            <a:endParaRPr lang="en-US" dirty="0"/>
          </a:p>
        </p:txBody>
      </p:sp>
      <p:sp>
        <p:nvSpPr>
          <p:cNvPr id="4" name="Rectangle 3"/>
          <p:cNvSpPr/>
          <p:nvPr/>
        </p:nvSpPr>
        <p:spPr>
          <a:xfrm>
            <a:off x="733926" y="2338137"/>
            <a:ext cx="10900611" cy="91038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36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564" y="2065034"/>
            <a:ext cx="10515600" cy="1325563"/>
          </a:xfrm>
        </p:spPr>
        <p:txBody>
          <a:bodyPr/>
          <a:lstStyle/>
          <a:p>
            <a:pPr algn="ctr"/>
            <a:r>
              <a:rPr lang="en-US" dirty="0" err="1" smtClean="0"/>
              <a:t>Exportin</a:t>
            </a:r>
            <a:r>
              <a:rPr lang="en-US" dirty="0" smtClean="0"/>
              <a:t> </a:t>
            </a:r>
            <a:r>
              <a:rPr lang="en-US" dirty="0"/>
              <a:t>1 (XPO1)</a:t>
            </a:r>
          </a:p>
        </p:txBody>
      </p:sp>
    </p:spTree>
    <p:extLst>
      <p:ext uri="{BB962C8B-B14F-4D97-AF65-F5344CB8AC3E}">
        <p14:creationId xmlns:p14="http://schemas.microsoft.com/office/powerpoint/2010/main" val="239541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6" y="365125"/>
            <a:ext cx="11327504" cy="1098863"/>
          </a:xfrm>
        </p:spPr>
        <p:txBody>
          <a:bodyPr>
            <a:normAutofit/>
          </a:bodyPr>
          <a:lstStyle/>
          <a:p>
            <a:r>
              <a:rPr lang="en-US" sz="3600" dirty="0"/>
              <a:t>Selective Inhibitors of Nuclear Export (SINE)</a:t>
            </a:r>
          </a:p>
        </p:txBody>
      </p:sp>
      <p:sp>
        <p:nvSpPr>
          <p:cNvPr id="5" name="Rectangle 4"/>
          <p:cNvSpPr/>
          <p:nvPr/>
        </p:nvSpPr>
        <p:spPr>
          <a:xfrm>
            <a:off x="2264680" y="6260668"/>
            <a:ext cx="5772240" cy="51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Talati</a:t>
            </a:r>
            <a:r>
              <a:rPr lang="en-US" dirty="0">
                <a:solidFill>
                  <a:schemeClr val="tx1"/>
                </a:solidFill>
              </a:rPr>
              <a:t> C et al. </a:t>
            </a:r>
            <a:r>
              <a:rPr lang="en-US" i="1" dirty="0">
                <a:solidFill>
                  <a:schemeClr val="tx1"/>
                </a:solidFill>
              </a:rPr>
              <a:t>In J </a:t>
            </a:r>
            <a:r>
              <a:rPr lang="en-US" i="1" dirty="0" err="1">
                <a:solidFill>
                  <a:schemeClr val="tx1"/>
                </a:solidFill>
              </a:rPr>
              <a:t>Hematol</a:t>
            </a:r>
            <a:r>
              <a:rPr lang="en-US" i="1" dirty="0">
                <a:solidFill>
                  <a:schemeClr val="tx1"/>
                </a:solidFill>
              </a:rPr>
              <a:t> Oncol</a:t>
            </a:r>
            <a:r>
              <a:rPr lang="en-US" dirty="0">
                <a:solidFill>
                  <a:schemeClr val="tx1"/>
                </a:solidFill>
              </a:rPr>
              <a:t>. 2018;7(30):IJH04.8;7</a:t>
            </a:r>
          </a:p>
        </p:txBody>
      </p:sp>
      <p:pic>
        <p:nvPicPr>
          <p:cNvPr id="4" name="Picture 3">
            <a:extLst>
              <a:ext uri="{FF2B5EF4-FFF2-40B4-BE49-F238E27FC236}">
                <a16:creationId xmlns:a16="http://schemas.microsoft.com/office/drawing/2014/main" id="{8EBDDCEB-9ECA-4C95-95A4-CD15533A004E}"/>
              </a:ext>
            </a:extLst>
          </p:cNvPr>
          <p:cNvPicPr>
            <a:picLocks noChangeAspect="1"/>
          </p:cNvPicPr>
          <p:nvPr/>
        </p:nvPicPr>
        <p:blipFill>
          <a:blip r:embed="rId3"/>
          <a:stretch>
            <a:fillRect/>
          </a:stretch>
        </p:blipFill>
        <p:spPr>
          <a:xfrm>
            <a:off x="2464676" y="1358297"/>
            <a:ext cx="6096000" cy="4772025"/>
          </a:xfrm>
          <a:prstGeom prst="rect">
            <a:avLst/>
          </a:prstGeom>
        </p:spPr>
      </p:pic>
    </p:spTree>
    <p:extLst>
      <p:ext uri="{BB962C8B-B14F-4D97-AF65-F5344CB8AC3E}">
        <p14:creationId xmlns:p14="http://schemas.microsoft.com/office/powerpoint/2010/main" val="236146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Selinexor (</a:t>
            </a:r>
            <a:r>
              <a:rPr lang="en-US" dirty="0" err="1" smtClean="0"/>
              <a:t>Xpovio</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Mechanism of </a:t>
            </a:r>
            <a:r>
              <a:rPr lang="en-US" b="1" dirty="0" smtClean="0"/>
              <a:t>Action:</a:t>
            </a:r>
            <a:endParaRPr lang="en-US" b="1" dirty="0"/>
          </a:p>
          <a:p>
            <a:r>
              <a:rPr lang="en-US" dirty="0"/>
              <a:t>Blocks exportin 1 (XPO1), which reversibly inhibits nuclear export of tumor suppressor proteins, growth regulators, and mRNA of oncogenic proteins</a:t>
            </a:r>
          </a:p>
          <a:p>
            <a:pPr marL="0" indent="0">
              <a:buNone/>
            </a:pPr>
            <a:r>
              <a:rPr lang="en-US" b="1" dirty="0" smtClean="0">
                <a:solidFill>
                  <a:srgbClr val="0070C0"/>
                </a:solidFill>
              </a:rPr>
              <a:t>Initial indication at marketing in July 2019:</a:t>
            </a:r>
            <a:endParaRPr lang="en-US" b="1" dirty="0">
              <a:solidFill>
                <a:srgbClr val="0070C0"/>
              </a:solidFill>
            </a:endParaRPr>
          </a:p>
          <a:p>
            <a:r>
              <a:rPr lang="en-US" dirty="0"/>
              <a:t>Combination with dexamethasone for treatment of adults with </a:t>
            </a:r>
            <a:r>
              <a:rPr lang="en-US" dirty="0">
                <a:solidFill>
                  <a:srgbClr val="0070C0"/>
                </a:solidFill>
              </a:rPr>
              <a:t>relapsed or refractory multiple myeloma </a:t>
            </a:r>
            <a:r>
              <a:rPr lang="en-US" dirty="0"/>
              <a:t>who have received ≥4 prior treatments (refractory to ≥2 proteasome inhibitors, 2 IMIDs and an anti CD38 monoclonal antibody).</a:t>
            </a:r>
          </a:p>
          <a:p>
            <a:pPr marL="0" indent="0">
              <a:buNone/>
            </a:pPr>
            <a:r>
              <a:rPr lang="en-US" b="1" dirty="0"/>
              <a:t>Starting dose</a:t>
            </a:r>
          </a:p>
          <a:p>
            <a:r>
              <a:rPr lang="en-US" dirty="0"/>
              <a:t>Selinexor 80 mg (4 x 20 mg) PO on days 1 and 3 of each week.</a:t>
            </a:r>
          </a:p>
          <a:p>
            <a:r>
              <a:rPr lang="en-US" dirty="0"/>
              <a:t>Given with dexamethasone </a:t>
            </a:r>
          </a:p>
        </p:txBody>
      </p:sp>
    </p:spTree>
    <p:extLst>
      <p:ext uri="{BB962C8B-B14F-4D97-AF65-F5344CB8AC3E}">
        <p14:creationId xmlns:p14="http://schemas.microsoft.com/office/powerpoint/2010/main" val="109989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3805" cy="1325563"/>
          </a:xfrm>
        </p:spPr>
        <p:txBody>
          <a:bodyPr>
            <a:normAutofit/>
          </a:bodyPr>
          <a:lstStyle/>
          <a:p>
            <a:r>
              <a:rPr lang="en-US" sz="4000" dirty="0"/>
              <a:t>Selinexor </a:t>
            </a:r>
            <a:r>
              <a:rPr lang="en-US" sz="4000" dirty="0" smtClean="0"/>
              <a:t>(+ dexamethasone</a:t>
            </a:r>
            <a:r>
              <a:rPr lang="en-US" sz="4000" dirty="0"/>
              <a:t>): STORM Trial </a:t>
            </a:r>
          </a:p>
        </p:txBody>
      </p:sp>
      <p:sp>
        <p:nvSpPr>
          <p:cNvPr id="3" name="Content Placeholder 2"/>
          <p:cNvSpPr>
            <a:spLocks noGrp="1"/>
          </p:cNvSpPr>
          <p:nvPr>
            <p:ph idx="1"/>
          </p:nvPr>
        </p:nvSpPr>
        <p:spPr>
          <a:xfrm>
            <a:off x="838200" y="1576076"/>
            <a:ext cx="9755332" cy="4600887"/>
          </a:xfrm>
        </p:spPr>
        <p:txBody>
          <a:bodyPr>
            <a:normAutofit fontScale="92500" lnSpcReduction="10000"/>
          </a:bodyPr>
          <a:lstStyle/>
          <a:p>
            <a:r>
              <a:rPr lang="en-US" dirty="0"/>
              <a:t>Methods:</a:t>
            </a:r>
          </a:p>
          <a:p>
            <a:pPr lvl="1"/>
            <a:r>
              <a:rPr lang="en-US" dirty="0"/>
              <a:t>Phase </a:t>
            </a:r>
            <a:r>
              <a:rPr lang="en-US" dirty="0" smtClean="0"/>
              <a:t>2b, open-label single arm, multicenter </a:t>
            </a:r>
            <a:r>
              <a:rPr lang="en-US" dirty="0"/>
              <a:t>study</a:t>
            </a:r>
          </a:p>
          <a:p>
            <a:pPr lvl="1"/>
            <a:r>
              <a:rPr lang="en-US" dirty="0"/>
              <a:t>Patients with myeloma who had prior exposure to bortezomib, carfilzomib, lenalidomide, pomalidomide, daratumumab and an alkylating </a:t>
            </a:r>
            <a:r>
              <a:rPr lang="en-US" dirty="0" smtClean="0"/>
              <a:t>agent.</a:t>
            </a:r>
            <a:endParaRPr lang="en-US" dirty="0"/>
          </a:p>
          <a:p>
            <a:pPr lvl="1"/>
            <a:r>
              <a:rPr lang="en-US" dirty="0"/>
              <a:t>Triple-refractory disease defined as disease refractory to at least one proteasome inhibitor, one IMID, and daratumumab. </a:t>
            </a:r>
          </a:p>
          <a:p>
            <a:r>
              <a:rPr lang="en-US" dirty="0"/>
              <a:t>Treatment:</a:t>
            </a:r>
          </a:p>
          <a:p>
            <a:pPr lvl="1"/>
            <a:r>
              <a:rPr lang="en-US" dirty="0"/>
              <a:t>Selinexor 80mg </a:t>
            </a:r>
            <a:r>
              <a:rPr lang="en-US" dirty="0" smtClean="0"/>
              <a:t>PO + </a:t>
            </a:r>
            <a:r>
              <a:rPr lang="en-US" dirty="0"/>
              <a:t>dexamethasone 20 mg days </a:t>
            </a:r>
            <a:r>
              <a:rPr lang="en-US" dirty="0" smtClean="0"/>
              <a:t>(</a:t>
            </a:r>
            <a:r>
              <a:rPr lang="en-US" dirty="0"/>
              <a:t>day </a:t>
            </a:r>
            <a:r>
              <a:rPr lang="en-US" dirty="0" smtClean="0"/>
              <a:t>1 and 3</a:t>
            </a:r>
            <a:r>
              <a:rPr lang="en-US" dirty="0"/>
              <a:t>) weekly in 4 week cycles</a:t>
            </a:r>
          </a:p>
          <a:p>
            <a:pPr lvl="2"/>
            <a:r>
              <a:rPr lang="en-US" dirty="0"/>
              <a:t>o</a:t>
            </a:r>
            <a:r>
              <a:rPr lang="en-US" dirty="0" smtClean="0"/>
              <a:t>ndansetron </a:t>
            </a:r>
            <a:r>
              <a:rPr lang="en-US" dirty="0"/>
              <a:t>prophylaxis for nausea</a:t>
            </a:r>
          </a:p>
          <a:p>
            <a:r>
              <a:rPr lang="en-US" dirty="0"/>
              <a:t>Outcomes:</a:t>
            </a:r>
          </a:p>
          <a:p>
            <a:pPr lvl="1"/>
            <a:r>
              <a:rPr lang="en-US" dirty="0"/>
              <a:t>Primary endpoint: OR</a:t>
            </a:r>
          </a:p>
          <a:p>
            <a:pPr lvl="1"/>
            <a:r>
              <a:rPr lang="en-US" dirty="0"/>
              <a:t>Secondary endpoint: DOR, clinical benefit, PFS, OS</a:t>
            </a:r>
          </a:p>
          <a:p>
            <a:pPr marL="0" indent="0">
              <a:buNone/>
            </a:pPr>
            <a:endParaRPr lang="en-US" dirty="0"/>
          </a:p>
        </p:txBody>
      </p:sp>
      <p:sp>
        <p:nvSpPr>
          <p:cNvPr id="4" name="Footer Placeholder 3"/>
          <p:cNvSpPr>
            <a:spLocks noGrp="1"/>
          </p:cNvSpPr>
          <p:nvPr>
            <p:ph type="ftr" sz="quarter" idx="11"/>
          </p:nvPr>
        </p:nvSpPr>
        <p:spPr>
          <a:xfrm>
            <a:off x="1216719" y="6126686"/>
            <a:ext cx="4754526" cy="365125"/>
          </a:xfrm>
          <a:solidFill>
            <a:schemeClr val="bg1"/>
          </a:solidFill>
        </p:spPr>
        <p:txBody>
          <a:bodyPr/>
          <a:lstStyle/>
          <a:p>
            <a:pPr algn="l"/>
            <a:r>
              <a:rPr lang="en-US" dirty="0"/>
              <a:t>Chari A, et al. New </a:t>
            </a:r>
            <a:r>
              <a:rPr lang="en-US" dirty="0" err="1"/>
              <a:t>Engl</a:t>
            </a:r>
            <a:r>
              <a:rPr lang="en-US" dirty="0"/>
              <a:t> J Medicine 2019;381:727-38.</a:t>
            </a:r>
          </a:p>
        </p:txBody>
      </p:sp>
    </p:spTree>
    <p:extLst>
      <p:ext uri="{BB962C8B-B14F-4D97-AF65-F5344CB8AC3E}">
        <p14:creationId xmlns:p14="http://schemas.microsoft.com/office/powerpoint/2010/main" val="191372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56138"/>
          </a:xfrm>
        </p:spPr>
        <p:txBody>
          <a:bodyPr>
            <a:normAutofit/>
          </a:bodyPr>
          <a:lstStyle/>
          <a:p>
            <a:pPr algn="ctr"/>
            <a:r>
              <a:rPr lang="en-US" sz="3200" b="1" dirty="0"/>
              <a:t>Oncology New Drug Approvals from the FDA </a:t>
            </a:r>
            <a:br>
              <a:rPr lang="en-US" sz="3200" b="1" dirty="0"/>
            </a:br>
            <a:r>
              <a:rPr lang="en-US" sz="3200" b="1" dirty="0" smtClean="0"/>
              <a:t>(September 2019- August 2020</a:t>
            </a:r>
            <a:r>
              <a:rPr lang="en-US" sz="3200" b="1" dirty="0"/>
              <a:t>*)</a:t>
            </a:r>
          </a:p>
        </p:txBody>
      </p:sp>
      <p:sp>
        <p:nvSpPr>
          <p:cNvPr id="3" name="Content Placeholder 2"/>
          <p:cNvSpPr>
            <a:spLocks noGrp="1"/>
          </p:cNvSpPr>
          <p:nvPr>
            <p:ph sz="half" idx="1"/>
          </p:nvPr>
        </p:nvSpPr>
        <p:spPr>
          <a:xfrm>
            <a:off x="704193" y="1156139"/>
            <a:ext cx="5315607" cy="5475889"/>
          </a:xfrm>
        </p:spPr>
        <p:txBody>
          <a:bodyPr>
            <a:noAutofit/>
          </a:bodyPr>
          <a:lstStyle/>
          <a:p>
            <a:pPr marL="0" indent="0">
              <a:spcBef>
                <a:spcPts val="0"/>
              </a:spcBef>
              <a:buNone/>
            </a:pPr>
            <a:endParaRPr lang="en-US" sz="1400" dirty="0" smtClean="0"/>
          </a:p>
          <a:p>
            <a:pPr marL="0" indent="0">
              <a:spcBef>
                <a:spcPts val="0"/>
              </a:spcBef>
              <a:buNone/>
            </a:pPr>
            <a:r>
              <a:rPr lang="en-US" sz="1600" dirty="0" smtClean="0"/>
              <a:t>September:</a:t>
            </a:r>
          </a:p>
          <a:p>
            <a:pPr>
              <a:spcBef>
                <a:spcPts val="0"/>
              </a:spcBef>
            </a:pPr>
            <a:r>
              <a:rPr lang="en-US" sz="1600" dirty="0" err="1" smtClean="0"/>
              <a:t>Apalutamide</a:t>
            </a:r>
            <a:r>
              <a:rPr lang="en-US" sz="1600" dirty="0" smtClean="0"/>
              <a:t> (</a:t>
            </a:r>
            <a:r>
              <a:rPr lang="en-US" sz="1600" dirty="0" err="1" smtClean="0"/>
              <a:t>Erleada</a:t>
            </a:r>
            <a:r>
              <a:rPr lang="en-US" sz="1600" dirty="0" smtClean="0"/>
              <a:t>) </a:t>
            </a:r>
          </a:p>
          <a:p>
            <a:pPr marL="0" indent="0">
              <a:spcBef>
                <a:spcPts val="0"/>
              </a:spcBef>
              <a:buNone/>
            </a:pPr>
            <a:endParaRPr lang="en-US" sz="1600" dirty="0" smtClean="0"/>
          </a:p>
          <a:p>
            <a:pPr marL="0" indent="0">
              <a:spcBef>
                <a:spcPts val="0"/>
              </a:spcBef>
              <a:buNone/>
            </a:pPr>
            <a:r>
              <a:rPr lang="en-US" sz="1600" dirty="0" smtClean="0"/>
              <a:t>November:</a:t>
            </a:r>
          </a:p>
          <a:p>
            <a:pPr>
              <a:spcBef>
                <a:spcPts val="0"/>
              </a:spcBef>
            </a:pPr>
            <a:r>
              <a:rPr lang="en-US" sz="1600" dirty="0" smtClean="0"/>
              <a:t>Zanubrutinib </a:t>
            </a:r>
            <a:r>
              <a:rPr lang="en-US" sz="1600" dirty="0"/>
              <a:t>(Brukinsa)</a:t>
            </a:r>
          </a:p>
          <a:p>
            <a:pPr marL="0" indent="0">
              <a:spcBef>
                <a:spcPts val="0"/>
              </a:spcBef>
              <a:buNone/>
            </a:pPr>
            <a:endParaRPr lang="en-US" sz="1600" dirty="0" smtClean="0"/>
          </a:p>
          <a:p>
            <a:pPr marL="0" indent="0">
              <a:spcBef>
                <a:spcPts val="0"/>
              </a:spcBef>
              <a:buNone/>
            </a:pPr>
            <a:r>
              <a:rPr lang="en-US" sz="1600" dirty="0" smtClean="0"/>
              <a:t>December:</a:t>
            </a:r>
            <a:endParaRPr lang="en-US" sz="1600" dirty="0"/>
          </a:p>
          <a:p>
            <a:pPr>
              <a:spcBef>
                <a:spcPts val="0"/>
              </a:spcBef>
            </a:pPr>
            <a:r>
              <a:rPr lang="en-US" sz="1600" dirty="0"/>
              <a:t>Enfortumab vedotin-ejfv (Padcev)</a:t>
            </a:r>
          </a:p>
          <a:p>
            <a:pPr>
              <a:spcBef>
                <a:spcPts val="0"/>
              </a:spcBef>
            </a:pPr>
            <a:r>
              <a:rPr lang="en-US" sz="1600" dirty="0"/>
              <a:t>Fam-trastuzumab </a:t>
            </a:r>
            <a:r>
              <a:rPr lang="en-US" sz="1600" dirty="0" err="1"/>
              <a:t>deruxtecan-nxki</a:t>
            </a:r>
            <a:r>
              <a:rPr lang="en-US" sz="1600" dirty="0"/>
              <a:t> (</a:t>
            </a:r>
            <a:r>
              <a:rPr lang="en-US" sz="1600" dirty="0" err="1"/>
              <a:t>Enertu</a:t>
            </a:r>
            <a:r>
              <a:rPr lang="en-US" sz="1600" dirty="0" smtClean="0"/>
              <a:t>)</a:t>
            </a:r>
          </a:p>
          <a:p>
            <a:pPr marL="0" indent="0">
              <a:spcBef>
                <a:spcPts val="0"/>
              </a:spcBef>
              <a:buNone/>
            </a:pPr>
            <a:endParaRPr lang="en-US" sz="1600" dirty="0"/>
          </a:p>
          <a:p>
            <a:pPr marL="0" indent="0">
              <a:spcBef>
                <a:spcPts val="0"/>
              </a:spcBef>
              <a:buNone/>
            </a:pPr>
            <a:r>
              <a:rPr lang="en-US" sz="1600" dirty="0"/>
              <a:t>January:</a:t>
            </a:r>
          </a:p>
          <a:p>
            <a:pPr>
              <a:spcBef>
                <a:spcPts val="0"/>
              </a:spcBef>
            </a:pPr>
            <a:r>
              <a:rPr lang="en-US" sz="1600" dirty="0"/>
              <a:t>Avapritinib (</a:t>
            </a:r>
            <a:r>
              <a:rPr lang="en-US" sz="1600" dirty="0" err="1"/>
              <a:t>Ayvakit</a:t>
            </a:r>
            <a:r>
              <a:rPr lang="en-US" sz="1600" dirty="0"/>
              <a:t>)</a:t>
            </a:r>
          </a:p>
          <a:p>
            <a:pPr>
              <a:spcBef>
                <a:spcPts val="0"/>
              </a:spcBef>
            </a:pPr>
            <a:r>
              <a:rPr lang="en-US" sz="1600" dirty="0" err="1"/>
              <a:t>Tazemetostat</a:t>
            </a:r>
            <a:r>
              <a:rPr lang="en-US" sz="1600" dirty="0"/>
              <a:t> (Tazverik</a:t>
            </a:r>
            <a:r>
              <a:rPr lang="en-US" sz="1600" dirty="0" smtClean="0"/>
              <a:t>)</a:t>
            </a:r>
          </a:p>
          <a:p>
            <a:pPr marL="0" indent="0">
              <a:spcBef>
                <a:spcPts val="0"/>
              </a:spcBef>
              <a:buNone/>
            </a:pPr>
            <a:endParaRPr lang="en-US" sz="1600" dirty="0" smtClean="0"/>
          </a:p>
          <a:p>
            <a:pPr marL="0" indent="0">
              <a:spcBef>
                <a:spcPts val="0"/>
              </a:spcBef>
              <a:buNone/>
            </a:pPr>
            <a:r>
              <a:rPr lang="en-US" sz="1600" dirty="0" smtClean="0"/>
              <a:t>March</a:t>
            </a:r>
            <a:r>
              <a:rPr lang="en-US" sz="1600" dirty="0"/>
              <a:t>:</a:t>
            </a:r>
          </a:p>
          <a:p>
            <a:pPr>
              <a:spcBef>
                <a:spcPts val="0"/>
              </a:spcBef>
            </a:pPr>
            <a:r>
              <a:rPr lang="en-US" sz="1600" dirty="0" err="1"/>
              <a:t>Isatuximab</a:t>
            </a:r>
            <a:r>
              <a:rPr lang="en-US" sz="1600" dirty="0"/>
              <a:t> </a:t>
            </a:r>
            <a:r>
              <a:rPr lang="en-US" sz="1600" dirty="0" err="1"/>
              <a:t>irfc</a:t>
            </a:r>
            <a:r>
              <a:rPr lang="en-US" sz="1600" dirty="0"/>
              <a:t> (</a:t>
            </a:r>
            <a:r>
              <a:rPr lang="en-US" sz="1600" dirty="0" err="1"/>
              <a:t>Sarclisa</a:t>
            </a:r>
            <a:r>
              <a:rPr lang="en-US" sz="1600" dirty="0" smtClean="0"/>
              <a:t>)</a:t>
            </a:r>
          </a:p>
          <a:p>
            <a:pPr marL="0" indent="0">
              <a:spcBef>
                <a:spcPts val="0"/>
              </a:spcBef>
              <a:buNone/>
            </a:pPr>
            <a:endParaRPr lang="en-US" sz="1600" dirty="0" smtClean="0"/>
          </a:p>
          <a:p>
            <a:pPr marL="0" indent="0">
              <a:spcBef>
                <a:spcPts val="0"/>
              </a:spcBef>
              <a:buNone/>
            </a:pPr>
            <a:endParaRPr lang="en-US" sz="1800" dirty="0"/>
          </a:p>
        </p:txBody>
      </p:sp>
      <p:sp>
        <p:nvSpPr>
          <p:cNvPr id="5" name="Content Placeholder 4"/>
          <p:cNvSpPr>
            <a:spLocks noGrp="1"/>
          </p:cNvSpPr>
          <p:nvPr>
            <p:ph sz="half" idx="2"/>
          </p:nvPr>
        </p:nvSpPr>
        <p:spPr>
          <a:xfrm>
            <a:off x="6172200" y="1156139"/>
            <a:ext cx="5840128" cy="5020824"/>
          </a:xfrm>
        </p:spPr>
        <p:txBody>
          <a:bodyPr>
            <a:normAutofit/>
          </a:bodyPr>
          <a:lstStyle/>
          <a:p>
            <a:pPr marL="0" indent="0">
              <a:spcBef>
                <a:spcPts val="0"/>
              </a:spcBef>
              <a:buNone/>
            </a:pPr>
            <a:r>
              <a:rPr lang="en-US" sz="1600" dirty="0"/>
              <a:t>April:</a:t>
            </a:r>
          </a:p>
          <a:p>
            <a:pPr>
              <a:spcBef>
                <a:spcPts val="0"/>
              </a:spcBef>
            </a:pPr>
            <a:r>
              <a:rPr lang="en-US" sz="1600" dirty="0" err="1"/>
              <a:t>Luspatercept-aamt</a:t>
            </a:r>
            <a:r>
              <a:rPr lang="en-US" sz="1600" dirty="0"/>
              <a:t> (</a:t>
            </a:r>
            <a:r>
              <a:rPr lang="en-US" sz="1600" dirty="0" err="1"/>
              <a:t>Reblozyl</a:t>
            </a:r>
            <a:r>
              <a:rPr lang="en-US" sz="1600" dirty="0"/>
              <a:t>)</a:t>
            </a:r>
          </a:p>
          <a:p>
            <a:pPr>
              <a:spcBef>
                <a:spcPts val="0"/>
              </a:spcBef>
            </a:pPr>
            <a:r>
              <a:rPr lang="en-US" sz="1600" dirty="0" err="1"/>
              <a:t>Selumetinib</a:t>
            </a:r>
            <a:r>
              <a:rPr lang="en-US" sz="1600" dirty="0"/>
              <a:t> (</a:t>
            </a:r>
            <a:r>
              <a:rPr lang="en-US" sz="1600" dirty="0" err="1"/>
              <a:t>Koselugo</a:t>
            </a:r>
            <a:r>
              <a:rPr lang="en-US" sz="1600" dirty="0"/>
              <a:t>)</a:t>
            </a:r>
          </a:p>
          <a:p>
            <a:pPr>
              <a:spcBef>
                <a:spcPts val="0"/>
              </a:spcBef>
            </a:pPr>
            <a:r>
              <a:rPr lang="en-US" sz="1600" dirty="0" err="1"/>
              <a:t>Tucatinib</a:t>
            </a:r>
            <a:r>
              <a:rPr lang="en-US" sz="1600" dirty="0"/>
              <a:t> (</a:t>
            </a:r>
            <a:r>
              <a:rPr lang="en-US" sz="1600" dirty="0" err="1"/>
              <a:t>Tukysa</a:t>
            </a:r>
            <a:r>
              <a:rPr lang="en-US" sz="1600" dirty="0"/>
              <a:t>)</a:t>
            </a:r>
          </a:p>
          <a:p>
            <a:pPr>
              <a:spcBef>
                <a:spcPts val="0"/>
              </a:spcBef>
            </a:pPr>
            <a:r>
              <a:rPr lang="en-US" sz="1600" dirty="0" err="1"/>
              <a:t>Pemigatinib</a:t>
            </a:r>
            <a:r>
              <a:rPr lang="en-US" sz="1600" dirty="0"/>
              <a:t> (</a:t>
            </a:r>
            <a:r>
              <a:rPr lang="en-US" sz="1600" dirty="0" err="1"/>
              <a:t>Pemazyre</a:t>
            </a:r>
            <a:r>
              <a:rPr lang="en-US" sz="1600" dirty="0"/>
              <a:t>)</a:t>
            </a:r>
          </a:p>
          <a:p>
            <a:pPr>
              <a:spcBef>
                <a:spcPts val="0"/>
              </a:spcBef>
            </a:pPr>
            <a:r>
              <a:rPr lang="en-US" sz="1600" dirty="0"/>
              <a:t>Sacituzumab govitecan-</a:t>
            </a:r>
            <a:r>
              <a:rPr lang="en-US" sz="1600" dirty="0" err="1"/>
              <a:t>hziy</a:t>
            </a:r>
            <a:r>
              <a:rPr lang="en-US" sz="1600" dirty="0"/>
              <a:t> (</a:t>
            </a:r>
            <a:r>
              <a:rPr lang="en-US" sz="1600" dirty="0" err="1"/>
              <a:t>Trodely</a:t>
            </a:r>
            <a:r>
              <a:rPr lang="en-US" sz="1600" dirty="0"/>
              <a:t>)</a:t>
            </a:r>
          </a:p>
          <a:p>
            <a:pPr marL="0" indent="0">
              <a:spcBef>
                <a:spcPts val="0"/>
              </a:spcBef>
              <a:buNone/>
            </a:pPr>
            <a:endParaRPr lang="en-US" sz="1600" dirty="0" smtClean="0"/>
          </a:p>
          <a:p>
            <a:pPr marL="0" indent="0">
              <a:spcBef>
                <a:spcPts val="0"/>
              </a:spcBef>
              <a:buNone/>
            </a:pPr>
            <a:r>
              <a:rPr lang="en-US" sz="1600" dirty="0" smtClean="0"/>
              <a:t>May:</a:t>
            </a:r>
          </a:p>
          <a:p>
            <a:pPr>
              <a:spcBef>
                <a:spcPts val="0"/>
              </a:spcBef>
            </a:pPr>
            <a:r>
              <a:rPr lang="en-US" sz="1600" dirty="0" smtClean="0"/>
              <a:t>Capmatinib (</a:t>
            </a:r>
            <a:r>
              <a:rPr lang="en-US" sz="1600" dirty="0" err="1" smtClean="0"/>
              <a:t>Tabrecta</a:t>
            </a:r>
            <a:r>
              <a:rPr lang="en-US" sz="1600" dirty="0" smtClean="0"/>
              <a:t>)</a:t>
            </a:r>
          </a:p>
          <a:p>
            <a:pPr>
              <a:spcBef>
                <a:spcPts val="0"/>
              </a:spcBef>
            </a:pPr>
            <a:r>
              <a:rPr lang="en-US" sz="1600" dirty="0" smtClean="0"/>
              <a:t>Selpercatinib (</a:t>
            </a:r>
            <a:r>
              <a:rPr lang="en-US" sz="1600" dirty="0" err="1" smtClean="0"/>
              <a:t>Retevmo</a:t>
            </a:r>
            <a:r>
              <a:rPr lang="en-US" sz="1600" dirty="0" smtClean="0"/>
              <a:t>)</a:t>
            </a:r>
          </a:p>
          <a:p>
            <a:pPr>
              <a:spcBef>
                <a:spcPts val="0"/>
              </a:spcBef>
            </a:pPr>
            <a:r>
              <a:rPr lang="en-US" sz="1600" dirty="0" err="1" smtClean="0"/>
              <a:t>Ripretinib</a:t>
            </a:r>
            <a:r>
              <a:rPr lang="en-US" sz="1600" dirty="0" smtClean="0"/>
              <a:t> (</a:t>
            </a:r>
            <a:r>
              <a:rPr lang="en-US" sz="1600" dirty="0" err="1" smtClean="0"/>
              <a:t>Qinlock</a:t>
            </a:r>
            <a:r>
              <a:rPr lang="en-US" sz="1600" dirty="0" smtClean="0"/>
              <a:t>)</a:t>
            </a:r>
          </a:p>
          <a:p>
            <a:pPr marL="0" indent="0">
              <a:spcBef>
                <a:spcPts val="0"/>
              </a:spcBef>
              <a:buNone/>
            </a:pPr>
            <a:endParaRPr lang="en-US" sz="1600" dirty="0" smtClean="0"/>
          </a:p>
          <a:p>
            <a:pPr marL="0" indent="0">
              <a:spcBef>
                <a:spcPts val="0"/>
              </a:spcBef>
              <a:buNone/>
            </a:pPr>
            <a:r>
              <a:rPr lang="en-US" sz="1600" dirty="0" smtClean="0"/>
              <a:t>June:</a:t>
            </a:r>
          </a:p>
          <a:p>
            <a:pPr>
              <a:spcBef>
                <a:spcPts val="0"/>
              </a:spcBef>
            </a:pPr>
            <a:r>
              <a:rPr lang="en-US" sz="1600" dirty="0" err="1" smtClean="0"/>
              <a:t>Lurbinectedin</a:t>
            </a:r>
            <a:r>
              <a:rPr lang="en-US" sz="1600" dirty="0" smtClean="0"/>
              <a:t> (</a:t>
            </a:r>
            <a:r>
              <a:rPr lang="en-US" sz="1600" dirty="0" err="1" smtClean="0"/>
              <a:t>Zepzelca</a:t>
            </a:r>
            <a:r>
              <a:rPr lang="en-US" sz="1600" dirty="0" smtClean="0"/>
              <a:t>)</a:t>
            </a:r>
          </a:p>
          <a:p>
            <a:pPr>
              <a:spcBef>
                <a:spcPts val="0"/>
              </a:spcBef>
            </a:pPr>
            <a:endParaRPr lang="en-US" sz="1600" dirty="0"/>
          </a:p>
          <a:p>
            <a:pPr marL="0" indent="0">
              <a:spcBef>
                <a:spcPts val="0"/>
              </a:spcBef>
              <a:buNone/>
            </a:pPr>
            <a:r>
              <a:rPr lang="en-US" sz="1600" dirty="0" smtClean="0"/>
              <a:t>July</a:t>
            </a:r>
          </a:p>
          <a:p>
            <a:pPr>
              <a:spcBef>
                <a:spcPts val="0"/>
              </a:spcBef>
            </a:pPr>
            <a:r>
              <a:rPr lang="en-US" sz="1600" dirty="0" smtClean="0"/>
              <a:t>Decitabine and </a:t>
            </a:r>
            <a:r>
              <a:rPr lang="en-US" sz="1600" dirty="0" err="1" smtClean="0"/>
              <a:t>cedazuridine</a:t>
            </a:r>
            <a:r>
              <a:rPr lang="en-US" sz="1600" dirty="0" smtClean="0"/>
              <a:t> (</a:t>
            </a:r>
            <a:r>
              <a:rPr lang="en-US" sz="1600" dirty="0" err="1" smtClean="0"/>
              <a:t>Inqovi</a:t>
            </a:r>
            <a:r>
              <a:rPr lang="en-US" sz="1600" dirty="0" smtClean="0"/>
              <a:t>)</a:t>
            </a:r>
          </a:p>
          <a:p>
            <a:pPr>
              <a:spcBef>
                <a:spcPts val="0"/>
              </a:spcBef>
            </a:pPr>
            <a:r>
              <a:rPr lang="en-US" sz="1600" dirty="0" err="1" smtClean="0"/>
              <a:t>Brexucabtagene</a:t>
            </a:r>
            <a:r>
              <a:rPr lang="en-US" sz="1600" dirty="0" smtClean="0"/>
              <a:t> </a:t>
            </a:r>
            <a:r>
              <a:rPr lang="en-US" sz="1600" dirty="0" err="1" smtClean="0"/>
              <a:t>autoleucel</a:t>
            </a:r>
            <a:r>
              <a:rPr lang="en-US" sz="1600" dirty="0" smtClean="0"/>
              <a:t> (</a:t>
            </a:r>
            <a:r>
              <a:rPr lang="en-US" sz="1600" dirty="0" err="1" smtClean="0"/>
              <a:t>Tecartus</a:t>
            </a:r>
            <a:r>
              <a:rPr lang="en-US" sz="1600" dirty="0" smtClean="0"/>
              <a:t>)</a:t>
            </a:r>
          </a:p>
          <a:p>
            <a:pPr>
              <a:spcBef>
                <a:spcPts val="0"/>
              </a:spcBef>
            </a:pPr>
            <a:r>
              <a:rPr lang="en-US" sz="1600" dirty="0" smtClean="0"/>
              <a:t>Tafasitamab-cxix (</a:t>
            </a:r>
            <a:r>
              <a:rPr lang="en-US" sz="1600" dirty="0" err="1" smtClean="0"/>
              <a:t>Monjuvi</a:t>
            </a:r>
            <a:r>
              <a:rPr lang="en-US" sz="1600" dirty="0" smtClean="0"/>
              <a:t>)</a:t>
            </a:r>
          </a:p>
          <a:p>
            <a:pPr>
              <a:spcBef>
                <a:spcPts val="0"/>
              </a:spcBef>
            </a:pPr>
            <a:endParaRPr lang="en-US" sz="1600" dirty="0"/>
          </a:p>
          <a:p>
            <a:pPr marL="0" indent="0">
              <a:spcBef>
                <a:spcPts val="0"/>
              </a:spcBef>
              <a:buNone/>
            </a:pPr>
            <a:r>
              <a:rPr lang="en-US" sz="1600" dirty="0" smtClean="0"/>
              <a:t>August</a:t>
            </a:r>
          </a:p>
          <a:p>
            <a:pPr>
              <a:spcBef>
                <a:spcPts val="0"/>
              </a:spcBef>
            </a:pPr>
            <a:r>
              <a:rPr lang="en-US" sz="1600" dirty="0" smtClean="0"/>
              <a:t>Belantamab </a:t>
            </a:r>
            <a:r>
              <a:rPr lang="en-US" sz="1600" dirty="0" err="1" smtClean="0"/>
              <a:t>mafodotin-blmf</a:t>
            </a:r>
            <a:r>
              <a:rPr lang="en-US" sz="1600" dirty="0" smtClean="0"/>
              <a:t> (</a:t>
            </a:r>
            <a:r>
              <a:rPr lang="en-US" sz="1600" dirty="0" err="1" smtClean="0"/>
              <a:t>Blenrep</a:t>
            </a:r>
            <a:r>
              <a:rPr lang="en-US" sz="1600" dirty="0" smtClean="0"/>
              <a:t>)</a:t>
            </a:r>
          </a:p>
          <a:p>
            <a:pPr>
              <a:spcBef>
                <a:spcPts val="0"/>
              </a:spcBef>
            </a:pPr>
            <a:endParaRPr lang="en-US" sz="1400" dirty="0"/>
          </a:p>
          <a:p>
            <a:pPr>
              <a:spcBef>
                <a:spcPts val="0"/>
              </a:spcBef>
            </a:pPr>
            <a:endParaRPr lang="en-US" sz="1400" dirty="0"/>
          </a:p>
          <a:p>
            <a:pPr marL="0" indent="0">
              <a:buNone/>
            </a:pPr>
            <a:endParaRPr lang="en-US" dirty="0"/>
          </a:p>
          <a:p>
            <a:pPr marL="0" indent="0">
              <a:buNone/>
            </a:pPr>
            <a:endParaRPr lang="en-US" dirty="0"/>
          </a:p>
        </p:txBody>
      </p:sp>
      <p:sp>
        <p:nvSpPr>
          <p:cNvPr id="6" name="Rectangle 5"/>
          <p:cNvSpPr/>
          <p:nvPr/>
        </p:nvSpPr>
        <p:spPr>
          <a:xfrm>
            <a:off x="1061884" y="6176963"/>
            <a:ext cx="2944761" cy="369332"/>
          </a:xfrm>
          <a:prstGeom prst="rect">
            <a:avLst/>
          </a:prstGeom>
        </p:spPr>
        <p:txBody>
          <a:bodyPr wrap="square">
            <a:spAutoFit/>
          </a:bodyPr>
          <a:lstStyle/>
          <a:p>
            <a:pPr algn="ctr"/>
            <a:r>
              <a:rPr lang="en-US" dirty="0"/>
              <a:t>* as of </a:t>
            </a:r>
            <a:r>
              <a:rPr lang="en-US" dirty="0" smtClean="0"/>
              <a:t>August 31, 2020 </a:t>
            </a:r>
            <a:endParaRPr lang="en-US" dirty="0"/>
          </a:p>
        </p:txBody>
      </p:sp>
    </p:spTree>
    <p:extLst>
      <p:ext uri="{BB962C8B-B14F-4D97-AF65-F5344CB8AC3E}">
        <p14:creationId xmlns:p14="http://schemas.microsoft.com/office/powerpoint/2010/main" val="4273854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Selinexor (+dexamethasone): STORM Trial </a:t>
            </a:r>
          </a:p>
        </p:txBody>
      </p:sp>
      <p:graphicFrame>
        <p:nvGraphicFramePr>
          <p:cNvPr id="5" name="Content Placeholder 4"/>
          <p:cNvGraphicFramePr>
            <a:graphicFrameLocks noGrp="1"/>
          </p:cNvGraphicFramePr>
          <p:nvPr>
            <p:ph idx="1"/>
            <p:extLst/>
          </p:nvPr>
        </p:nvGraphicFramePr>
        <p:xfrm>
          <a:off x="871365" y="1920670"/>
          <a:ext cx="10515600" cy="13817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048443666"/>
                    </a:ext>
                  </a:extLst>
                </a:gridCol>
                <a:gridCol w="2628900">
                  <a:extLst>
                    <a:ext uri="{9D8B030D-6E8A-4147-A177-3AD203B41FA5}">
                      <a16:colId xmlns:a16="http://schemas.microsoft.com/office/drawing/2014/main" val="2320737536"/>
                    </a:ext>
                  </a:extLst>
                </a:gridCol>
                <a:gridCol w="2628900">
                  <a:extLst>
                    <a:ext uri="{9D8B030D-6E8A-4147-A177-3AD203B41FA5}">
                      <a16:colId xmlns:a16="http://schemas.microsoft.com/office/drawing/2014/main" val="1398789080"/>
                    </a:ext>
                  </a:extLst>
                </a:gridCol>
                <a:gridCol w="2628900">
                  <a:extLst>
                    <a:ext uri="{9D8B030D-6E8A-4147-A177-3AD203B41FA5}">
                      <a16:colId xmlns:a16="http://schemas.microsoft.com/office/drawing/2014/main" val="1976336238"/>
                    </a:ext>
                  </a:extLst>
                </a:gridCol>
              </a:tblGrid>
              <a:tr h="600870">
                <a:tc>
                  <a:txBody>
                    <a:bodyPr/>
                    <a:lstStyle/>
                    <a:p>
                      <a:endParaRPr lang="en-US" dirty="0"/>
                    </a:p>
                  </a:txBody>
                  <a:tcPr/>
                </a:tc>
                <a:tc>
                  <a:txBody>
                    <a:bodyPr/>
                    <a:lstStyle/>
                    <a:p>
                      <a:pPr algn="ctr"/>
                      <a:r>
                        <a:rPr lang="en-US" dirty="0"/>
                        <a:t>Patients</a:t>
                      </a:r>
                      <a:r>
                        <a:rPr lang="en-US" baseline="0" dirty="0"/>
                        <a:t> included in analysis</a:t>
                      </a:r>
                      <a:endParaRPr lang="en-US" dirty="0"/>
                    </a:p>
                  </a:txBody>
                  <a:tcPr/>
                </a:tc>
                <a:tc>
                  <a:txBody>
                    <a:bodyPr/>
                    <a:lstStyle/>
                    <a:p>
                      <a:pPr algn="ctr"/>
                      <a:r>
                        <a:rPr lang="en-US" dirty="0"/>
                        <a:t>Patient with partial</a:t>
                      </a:r>
                      <a:r>
                        <a:rPr lang="en-US" baseline="0" dirty="0"/>
                        <a:t> response or better</a:t>
                      </a:r>
                      <a:endParaRPr lang="en-US" dirty="0"/>
                    </a:p>
                  </a:txBody>
                  <a:tcPr/>
                </a:tc>
                <a:tc>
                  <a:txBody>
                    <a:bodyPr/>
                    <a:lstStyle/>
                    <a:p>
                      <a:pPr algn="ctr"/>
                      <a:r>
                        <a:rPr lang="en-US" dirty="0"/>
                        <a:t>Patients with minimal response or better</a:t>
                      </a:r>
                    </a:p>
                  </a:txBody>
                  <a:tcPr/>
                </a:tc>
                <a:extLst>
                  <a:ext uri="{0D108BD9-81ED-4DB2-BD59-A6C34878D82A}">
                    <a16:rowId xmlns:a16="http://schemas.microsoft.com/office/drawing/2014/main" val="3785414399"/>
                  </a:ext>
                </a:extLst>
              </a:tr>
              <a:tr h="370840">
                <a:tc>
                  <a:txBody>
                    <a:bodyPr/>
                    <a:lstStyle/>
                    <a:p>
                      <a:r>
                        <a:rPr lang="en-US" dirty="0"/>
                        <a:t>Total</a:t>
                      </a:r>
                    </a:p>
                  </a:txBody>
                  <a:tcPr/>
                </a:tc>
                <a:tc>
                  <a:txBody>
                    <a:bodyPr/>
                    <a:lstStyle/>
                    <a:p>
                      <a:pPr algn="ctr"/>
                      <a:r>
                        <a:rPr lang="en-US" dirty="0"/>
                        <a:t>122</a:t>
                      </a:r>
                    </a:p>
                  </a:txBody>
                  <a:tcPr/>
                </a:tc>
                <a:tc>
                  <a:txBody>
                    <a:bodyPr/>
                    <a:lstStyle/>
                    <a:p>
                      <a:pPr algn="ctr"/>
                      <a:r>
                        <a:rPr lang="en-US" dirty="0"/>
                        <a:t>26%</a:t>
                      </a:r>
                    </a:p>
                  </a:txBody>
                  <a:tcPr/>
                </a:tc>
                <a:tc>
                  <a:txBody>
                    <a:bodyPr/>
                    <a:lstStyle/>
                    <a:p>
                      <a:pPr algn="ctr"/>
                      <a:r>
                        <a:rPr lang="en-US" dirty="0"/>
                        <a:t>39%</a:t>
                      </a:r>
                    </a:p>
                  </a:txBody>
                  <a:tcPr/>
                </a:tc>
                <a:extLst>
                  <a:ext uri="{0D108BD9-81ED-4DB2-BD59-A6C34878D82A}">
                    <a16:rowId xmlns:a16="http://schemas.microsoft.com/office/drawing/2014/main" val="3047038673"/>
                  </a:ext>
                </a:extLst>
              </a:tr>
              <a:tr h="370840">
                <a:tc>
                  <a:txBody>
                    <a:bodyPr/>
                    <a:lstStyle/>
                    <a:p>
                      <a:r>
                        <a:rPr lang="en-US" dirty="0"/>
                        <a:t>High risk cytogenetics</a:t>
                      </a:r>
                    </a:p>
                  </a:txBody>
                  <a:tcPr/>
                </a:tc>
                <a:tc>
                  <a:txBody>
                    <a:bodyPr/>
                    <a:lstStyle/>
                    <a:p>
                      <a:pPr algn="ctr"/>
                      <a:r>
                        <a:rPr lang="en-US" dirty="0"/>
                        <a:t>65</a:t>
                      </a:r>
                    </a:p>
                  </a:txBody>
                  <a:tcPr/>
                </a:tc>
                <a:tc>
                  <a:txBody>
                    <a:bodyPr/>
                    <a:lstStyle/>
                    <a:p>
                      <a:pPr algn="ctr"/>
                      <a:r>
                        <a:rPr lang="en-US" dirty="0"/>
                        <a:t>18%</a:t>
                      </a:r>
                    </a:p>
                  </a:txBody>
                  <a:tcPr/>
                </a:tc>
                <a:tc>
                  <a:txBody>
                    <a:bodyPr/>
                    <a:lstStyle/>
                    <a:p>
                      <a:pPr algn="ctr"/>
                      <a:r>
                        <a:rPr lang="en-US" dirty="0"/>
                        <a:t>37%</a:t>
                      </a:r>
                    </a:p>
                  </a:txBody>
                  <a:tcPr/>
                </a:tc>
                <a:extLst>
                  <a:ext uri="{0D108BD9-81ED-4DB2-BD59-A6C34878D82A}">
                    <a16:rowId xmlns:a16="http://schemas.microsoft.com/office/drawing/2014/main" val="232934595"/>
                  </a:ext>
                </a:extLst>
              </a:tr>
            </a:tbl>
          </a:graphicData>
        </a:graphic>
      </p:graphicFrame>
      <p:sp>
        <p:nvSpPr>
          <p:cNvPr id="4" name="Footer Placeholder 3"/>
          <p:cNvSpPr>
            <a:spLocks noGrp="1"/>
          </p:cNvSpPr>
          <p:nvPr>
            <p:ph type="ftr" sz="quarter" idx="11"/>
          </p:nvPr>
        </p:nvSpPr>
        <p:spPr>
          <a:xfrm>
            <a:off x="3744095" y="5428771"/>
            <a:ext cx="5145804" cy="365125"/>
          </a:xfrm>
          <a:solidFill>
            <a:schemeClr val="bg1"/>
          </a:solidFill>
        </p:spPr>
        <p:txBody>
          <a:bodyPr/>
          <a:lstStyle/>
          <a:p>
            <a:pPr algn="l"/>
            <a:r>
              <a:rPr lang="en-US" dirty="0"/>
              <a:t>Chari A, et al. New </a:t>
            </a:r>
            <a:r>
              <a:rPr lang="en-US" dirty="0" err="1"/>
              <a:t>Engl</a:t>
            </a:r>
            <a:r>
              <a:rPr lang="en-US" dirty="0"/>
              <a:t> J Medicine 2019;381:727-38.</a:t>
            </a:r>
          </a:p>
        </p:txBody>
      </p:sp>
      <p:sp>
        <p:nvSpPr>
          <p:cNvPr id="6" name="Rectangle 5"/>
          <p:cNvSpPr/>
          <p:nvPr/>
        </p:nvSpPr>
        <p:spPr>
          <a:xfrm>
            <a:off x="738534" y="3302430"/>
            <a:ext cx="10884477" cy="1424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Overall response </a:t>
            </a:r>
            <a:r>
              <a:rPr lang="en-US" dirty="0">
                <a:solidFill>
                  <a:schemeClr val="tx1"/>
                </a:solidFill>
              </a:rPr>
              <a:t>was defined as partial response (≥50% reduction in serum level of myeloma protein) or better.</a:t>
            </a:r>
          </a:p>
          <a:p>
            <a:r>
              <a:rPr lang="en-US" b="1" dirty="0">
                <a:solidFill>
                  <a:schemeClr val="tx1"/>
                </a:solidFill>
              </a:rPr>
              <a:t>Clinical benefit </a:t>
            </a:r>
            <a:r>
              <a:rPr lang="en-US" dirty="0">
                <a:solidFill>
                  <a:schemeClr val="tx1"/>
                </a:solidFill>
              </a:rPr>
              <a:t>was defined as minimal response (≥25% to &lt; 50% reduction in serum level of </a:t>
            </a:r>
            <a:r>
              <a:rPr lang="en-US" dirty="0" smtClean="0">
                <a:solidFill>
                  <a:schemeClr val="tx1"/>
                </a:solidFill>
              </a:rPr>
              <a:t>protein).</a:t>
            </a:r>
            <a:endParaRPr lang="en-US" dirty="0">
              <a:solidFill>
                <a:schemeClr val="tx1"/>
              </a:solidFill>
            </a:endParaRPr>
          </a:p>
        </p:txBody>
      </p:sp>
    </p:spTree>
    <p:extLst>
      <p:ext uri="{BB962C8B-B14F-4D97-AF65-F5344CB8AC3E}">
        <p14:creationId xmlns:p14="http://schemas.microsoft.com/office/powerpoint/2010/main" val="113337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Selinexor (+dexamethasone): STORM Trial </a:t>
            </a:r>
          </a:p>
        </p:txBody>
      </p:sp>
      <p:graphicFrame>
        <p:nvGraphicFramePr>
          <p:cNvPr id="5" name="Content Placeholder 4"/>
          <p:cNvGraphicFramePr>
            <a:graphicFrameLocks noGrp="1"/>
          </p:cNvGraphicFramePr>
          <p:nvPr>
            <p:ph idx="1"/>
            <p:extLst/>
          </p:nvPr>
        </p:nvGraphicFramePr>
        <p:xfrm>
          <a:off x="838200" y="1576388"/>
          <a:ext cx="10515600" cy="25958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048443666"/>
                    </a:ext>
                  </a:extLst>
                </a:gridCol>
                <a:gridCol w="2103120">
                  <a:extLst>
                    <a:ext uri="{9D8B030D-6E8A-4147-A177-3AD203B41FA5}">
                      <a16:colId xmlns:a16="http://schemas.microsoft.com/office/drawing/2014/main" val="2320737536"/>
                    </a:ext>
                  </a:extLst>
                </a:gridCol>
                <a:gridCol w="2103120">
                  <a:extLst>
                    <a:ext uri="{9D8B030D-6E8A-4147-A177-3AD203B41FA5}">
                      <a16:colId xmlns:a16="http://schemas.microsoft.com/office/drawing/2014/main" val="1398789080"/>
                    </a:ext>
                  </a:extLst>
                </a:gridCol>
                <a:gridCol w="2103120">
                  <a:extLst>
                    <a:ext uri="{9D8B030D-6E8A-4147-A177-3AD203B41FA5}">
                      <a16:colId xmlns:a16="http://schemas.microsoft.com/office/drawing/2014/main" val="3318553230"/>
                    </a:ext>
                  </a:extLst>
                </a:gridCol>
                <a:gridCol w="2103120">
                  <a:extLst>
                    <a:ext uri="{9D8B030D-6E8A-4147-A177-3AD203B41FA5}">
                      <a16:colId xmlns:a16="http://schemas.microsoft.com/office/drawing/2014/main" val="1976336238"/>
                    </a:ext>
                  </a:extLst>
                </a:gridCol>
              </a:tblGrid>
              <a:tr h="370840">
                <a:tc>
                  <a:txBody>
                    <a:bodyPr/>
                    <a:lstStyle/>
                    <a:p>
                      <a:r>
                        <a:rPr lang="en-US" dirty="0"/>
                        <a:t>Toxicity </a:t>
                      </a:r>
                    </a:p>
                  </a:txBody>
                  <a:tcPr/>
                </a:tc>
                <a:tc>
                  <a:txBody>
                    <a:bodyPr/>
                    <a:lstStyle/>
                    <a:p>
                      <a:pPr algn="ctr"/>
                      <a:r>
                        <a:rPr lang="en-US" dirty="0"/>
                        <a:t>Grade</a:t>
                      </a:r>
                      <a:r>
                        <a:rPr lang="en-US" baseline="0" dirty="0"/>
                        <a:t> 1 or 2</a:t>
                      </a:r>
                      <a:endParaRPr lang="en-US" dirty="0"/>
                    </a:p>
                  </a:txBody>
                  <a:tcPr/>
                </a:tc>
                <a:tc>
                  <a:txBody>
                    <a:bodyPr/>
                    <a:lstStyle/>
                    <a:p>
                      <a:pPr algn="ctr"/>
                      <a:r>
                        <a:rPr lang="en-US" dirty="0"/>
                        <a:t>Grade 3</a:t>
                      </a:r>
                    </a:p>
                  </a:txBody>
                  <a:tcPr/>
                </a:tc>
                <a:tc>
                  <a:txBody>
                    <a:bodyPr/>
                    <a:lstStyle/>
                    <a:p>
                      <a:pPr algn="ctr"/>
                      <a:r>
                        <a:rPr lang="en-US" dirty="0"/>
                        <a:t>Grade</a:t>
                      </a:r>
                      <a:r>
                        <a:rPr lang="en-US" baseline="0" dirty="0"/>
                        <a:t> 4</a:t>
                      </a:r>
                      <a:endParaRPr lang="en-US" dirty="0"/>
                    </a:p>
                  </a:txBody>
                  <a:tcPr/>
                </a:tc>
                <a:tc>
                  <a:txBody>
                    <a:bodyPr/>
                    <a:lstStyle/>
                    <a:p>
                      <a:pPr algn="ctr"/>
                      <a:r>
                        <a:rPr lang="en-US" dirty="0">
                          <a:solidFill>
                            <a:schemeClr val="tx1"/>
                          </a:solidFill>
                        </a:rPr>
                        <a:t>Total</a:t>
                      </a:r>
                    </a:p>
                  </a:txBody>
                  <a:tcPr/>
                </a:tc>
                <a:extLst>
                  <a:ext uri="{0D108BD9-81ED-4DB2-BD59-A6C34878D82A}">
                    <a16:rowId xmlns:a16="http://schemas.microsoft.com/office/drawing/2014/main" val="3785414399"/>
                  </a:ext>
                </a:extLst>
              </a:tr>
              <a:tr h="370840">
                <a:tc>
                  <a:txBody>
                    <a:bodyPr/>
                    <a:lstStyle/>
                    <a:p>
                      <a:r>
                        <a:rPr lang="en-US" dirty="0"/>
                        <a:t>Thrombocytopenia</a:t>
                      </a:r>
                    </a:p>
                  </a:txBody>
                  <a:tcPr/>
                </a:tc>
                <a:tc>
                  <a:txBody>
                    <a:bodyPr/>
                    <a:lstStyle/>
                    <a:p>
                      <a:pPr algn="ctr"/>
                      <a:r>
                        <a:rPr lang="en-US" dirty="0"/>
                        <a:t>15%</a:t>
                      </a:r>
                    </a:p>
                  </a:txBody>
                  <a:tcPr/>
                </a:tc>
                <a:tc>
                  <a:txBody>
                    <a:bodyPr/>
                    <a:lstStyle/>
                    <a:p>
                      <a:pPr algn="ctr"/>
                      <a:r>
                        <a:rPr lang="en-US" dirty="0"/>
                        <a:t>25%</a:t>
                      </a:r>
                    </a:p>
                  </a:txBody>
                  <a:tcPr/>
                </a:tc>
                <a:tc>
                  <a:txBody>
                    <a:bodyPr/>
                    <a:lstStyle/>
                    <a:p>
                      <a:pPr algn="ctr"/>
                      <a:r>
                        <a:rPr lang="en-US" dirty="0"/>
                        <a:t>33%</a:t>
                      </a:r>
                    </a:p>
                  </a:txBody>
                  <a:tcPr/>
                </a:tc>
                <a:tc>
                  <a:txBody>
                    <a:bodyPr/>
                    <a:lstStyle/>
                    <a:p>
                      <a:pPr algn="ctr"/>
                      <a:r>
                        <a:rPr lang="en-US" dirty="0"/>
                        <a:t>90%</a:t>
                      </a:r>
                    </a:p>
                  </a:txBody>
                  <a:tcPr/>
                </a:tc>
                <a:extLst>
                  <a:ext uri="{0D108BD9-81ED-4DB2-BD59-A6C34878D82A}">
                    <a16:rowId xmlns:a16="http://schemas.microsoft.com/office/drawing/2014/main" val="3047038673"/>
                  </a:ext>
                </a:extLst>
              </a:tr>
              <a:tr h="370840">
                <a:tc>
                  <a:txBody>
                    <a:bodyPr/>
                    <a:lstStyle/>
                    <a:p>
                      <a:r>
                        <a:rPr lang="en-US" dirty="0"/>
                        <a:t>Anemia</a:t>
                      </a:r>
                    </a:p>
                  </a:txBody>
                  <a:tcPr/>
                </a:tc>
                <a:tc>
                  <a:txBody>
                    <a:bodyPr/>
                    <a:lstStyle/>
                    <a:p>
                      <a:pPr algn="ctr"/>
                      <a:r>
                        <a:rPr lang="en-US" dirty="0"/>
                        <a:t>24%</a:t>
                      </a:r>
                    </a:p>
                  </a:txBody>
                  <a:tcPr/>
                </a:tc>
                <a:tc>
                  <a:txBody>
                    <a:bodyPr/>
                    <a:lstStyle/>
                    <a:p>
                      <a:pPr algn="ctr"/>
                      <a:r>
                        <a:rPr lang="en-US" dirty="0"/>
                        <a:t>43%</a:t>
                      </a:r>
                    </a:p>
                  </a:txBody>
                  <a:tcPr/>
                </a:tc>
                <a:tc>
                  <a:txBody>
                    <a:bodyPr/>
                    <a:lstStyle/>
                    <a:p>
                      <a:pPr algn="ctr"/>
                      <a:r>
                        <a:rPr lang="en-US" dirty="0"/>
                        <a:t>1%</a:t>
                      </a:r>
                    </a:p>
                  </a:txBody>
                  <a:tcPr/>
                </a:tc>
                <a:tc>
                  <a:txBody>
                    <a:bodyPr/>
                    <a:lstStyle/>
                    <a:p>
                      <a:pPr algn="ctr"/>
                      <a:r>
                        <a:rPr lang="en-US" dirty="0"/>
                        <a:t>67%</a:t>
                      </a:r>
                    </a:p>
                  </a:txBody>
                  <a:tcPr/>
                </a:tc>
                <a:extLst>
                  <a:ext uri="{0D108BD9-81ED-4DB2-BD59-A6C34878D82A}">
                    <a16:rowId xmlns:a16="http://schemas.microsoft.com/office/drawing/2014/main" val="232934595"/>
                  </a:ext>
                </a:extLst>
              </a:tr>
              <a:tr h="370840">
                <a:tc>
                  <a:txBody>
                    <a:bodyPr/>
                    <a:lstStyle/>
                    <a:p>
                      <a:r>
                        <a:rPr lang="en-US" dirty="0"/>
                        <a:t>Neutropenia</a:t>
                      </a:r>
                    </a:p>
                  </a:txBody>
                  <a:tcPr/>
                </a:tc>
                <a:tc>
                  <a:txBody>
                    <a:bodyPr/>
                    <a:lstStyle/>
                    <a:p>
                      <a:pPr algn="ctr"/>
                      <a:r>
                        <a:rPr lang="en-US" dirty="0"/>
                        <a:t>19%</a:t>
                      </a:r>
                    </a:p>
                  </a:txBody>
                  <a:tcPr/>
                </a:tc>
                <a:tc>
                  <a:txBody>
                    <a:bodyPr/>
                    <a:lstStyle/>
                    <a:p>
                      <a:pPr algn="ctr"/>
                      <a:r>
                        <a:rPr lang="en-US" dirty="0"/>
                        <a:t>18%</a:t>
                      </a:r>
                    </a:p>
                  </a:txBody>
                  <a:tcPr/>
                </a:tc>
                <a:tc>
                  <a:txBody>
                    <a:bodyPr/>
                    <a:lstStyle/>
                    <a:p>
                      <a:pPr algn="ctr"/>
                      <a:r>
                        <a:rPr lang="en-US" dirty="0"/>
                        <a:t>3%</a:t>
                      </a:r>
                    </a:p>
                  </a:txBody>
                  <a:tcPr/>
                </a:tc>
                <a:tc>
                  <a:txBody>
                    <a:bodyPr/>
                    <a:lstStyle/>
                    <a:p>
                      <a:pPr algn="ctr"/>
                      <a:r>
                        <a:rPr lang="en-US" dirty="0"/>
                        <a:t>40%</a:t>
                      </a:r>
                    </a:p>
                  </a:txBody>
                  <a:tcPr/>
                </a:tc>
                <a:extLst>
                  <a:ext uri="{0D108BD9-81ED-4DB2-BD59-A6C34878D82A}">
                    <a16:rowId xmlns:a16="http://schemas.microsoft.com/office/drawing/2014/main" val="2631802694"/>
                  </a:ext>
                </a:extLst>
              </a:tr>
              <a:tr h="370840">
                <a:tc>
                  <a:txBody>
                    <a:bodyPr/>
                    <a:lstStyle/>
                    <a:p>
                      <a:r>
                        <a:rPr lang="en-US" dirty="0"/>
                        <a:t>Fatigue</a:t>
                      </a:r>
                    </a:p>
                  </a:txBody>
                  <a:tcPr/>
                </a:tc>
                <a:tc>
                  <a:txBody>
                    <a:bodyPr/>
                    <a:lstStyle/>
                    <a:p>
                      <a:pPr algn="ctr"/>
                      <a:r>
                        <a:rPr lang="en-US" dirty="0"/>
                        <a:t>48%</a:t>
                      </a:r>
                    </a:p>
                  </a:txBody>
                  <a:tcPr/>
                </a:tc>
                <a:tc>
                  <a:txBody>
                    <a:bodyPr/>
                    <a:lstStyle/>
                    <a:p>
                      <a:pPr algn="ctr"/>
                      <a:r>
                        <a:rPr lang="en-US" dirty="0"/>
                        <a:t>25%</a:t>
                      </a:r>
                    </a:p>
                  </a:txBody>
                  <a:tcPr/>
                </a:tc>
                <a:tc>
                  <a:txBody>
                    <a:bodyPr/>
                    <a:lstStyle/>
                    <a:p>
                      <a:pPr algn="ctr"/>
                      <a:r>
                        <a:rPr lang="en-US" dirty="0"/>
                        <a:t>0</a:t>
                      </a:r>
                    </a:p>
                  </a:txBody>
                  <a:tcPr/>
                </a:tc>
                <a:tc>
                  <a:txBody>
                    <a:bodyPr/>
                    <a:lstStyle/>
                    <a:p>
                      <a:pPr algn="ctr"/>
                      <a:r>
                        <a:rPr lang="en-US" dirty="0"/>
                        <a:t>73%</a:t>
                      </a:r>
                    </a:p>
                  </a:txBody>
                  <a:tcPr/>
                </a:tc>
                <a:extLst>
                  <a:ext uri="{0D108BD9-81ED-4DB2-BD59-A6C34878D82A}">
                    <a16:rowId xmlns:a16="http://schemas.microsoft.com/office/drawing/2014/main" val="2777025027"/>
                  </a:ext>
                </a:extLst>
              </a:tr>
              <a:tr h="370840">
                <a:tc>
                  <a:txBody>
                    <a:bodyPr/>
                    <a:lstStyle/>
                    <a:p>
                      <a:r>
                        <a:rPr lang="en-US" dirty="0"/>
                        <a:t>Nausea</a:t>
                      </a:r>
                    </a:p>
                  </a:txBody>
                  <a:tcPr/>
                </a:tc>
                <a:tc>
                  <a:txBody>
                    <a:bodyPr/>
                    <a:lstStyle/>
                    <a:p>
                      <a:pPr algn="ctr"/>
                      <a:r>
                        <a:rPr lang="en-US" dirty="0"/>
                        <a:t>62%</a:t>
                      </a:r>
                    </a:p>
                  </a:txBody>
                  <a:tcPr/>
                </a:tc>
                <a:tc>
                  <a:txBody>
                    <a:bodyPr/>
                    <a:lstStyle/>
                    <a:p>
                      <a:pPr algn="ctr"/>
                      <a:r>
                        <a:rPr lang="en-US" dirty="0"/>
                        <a:t>10%</a:t>
                      </a:r>
                    </a:p>
                  </a:txBody>
                  <a:tcPr/>
                </a:tc>
                <a:tc>
                  <a:txBody>
                    <a:bodyPr/>
                    <a:lstStyle/>
                    <a:p>
                      <a:pPr algn="ctr"/>
                      <a:r>
                        <a:rPr lang="en-US" dirty="0"/>
                        <a:t>0</a:t>
                      </a:r>
                    </a:p>
                  </a:txBody>
                  <a:tcPr/>
                </a:tc>
                <a:tc>
                  <a:txBody>
                    <a:bodyPr/>
                    <a:lstStyle/>
                    <a:p>
                      <a:pPr algn="ctr"/>
                      <a:r>
                        <a:rPr lang="en-US" dirty="0"/>
                        <a:t>72%</a:t>
                      </a:r>
                    </a:p>
                  </a:txBody>
                  <a:tcPr/>
                </a:tc>
                <a:extLst>
                  <a:ext uri="{0D108BD9-81ED-4DB2-BD59-A6C34878D82A}">
                    <a16:rowId xmlns:a16="http://schemas.microsoft.com/office/drawing/2014/main" val="2452488163"/>
                  </a:ext>
                </a:extLst>
              </a:tr>
              <a:tr h="370840">
                <a:tc>
                  <a:txBody>
                    <a:bodyPr/>
                    <a:lstStyle/>
                    <a:p>
                      <a:r>
                        <a:rPr lang="en-US" dirty="0"/>
                        <a:t>Diarrhea</a:t>
                      </a:r>
                    </a:p>
                  </a:txBody>
                  <a:tcPr/>
                </a:tc>
                <a:tc>
                  <a:txBody>
                    <a:bodyPr/>
                    <a:lstStyle/>
                    <a:p>
                      <a:pPr algn="ctr"/>
                      <a:r>
                        <a:rPr lang="en-US" dirty="0"/>
                        <a:t>38%</a:t>
                      </a:r>
                    </a:p>
                  </a:txBody>
                  <a:tcPr/>
                </a:tc>
                <a:tc>
                  <a:txBody>
                    <a:bodyPr/>
                    <a:lstStyle/>
                    <a:p>
                      <a:pPr algn="ctr"/>
                      <a:r>
                        <a:rPr lang="en-US" dirty="0"/>
                        <a:t>7%</a:t>
                      </a:r>
                    </a:p>
                  </a:txBody>
                  <a:tcPr/>
                </a:tc>
                <a:tc>
                  <a:txBody>
                    <a:bodyPr/>
                    <a:lstStyle/>
                    <a:p>
                      <a:pPr algn="ctr"/>
                      <a:r>
                        <a:rPr lang="en-US" dirty="0"/>
                        <a:t>0</a:t>
                      </a:r>
                    </a:p>
                  </a:txBody>
                  <a:tcPr/>
                </a:tc>
                <a:tc>
                  <a:txBody>
                    <a:bodyPr/>
                    <a:lstStyle/>
                    <a:p>
                      <a:pPr algn="ctr"/>
                      <a:r>
                        <a:rPr lang="en-US" dirty="0"/>
                        <a:t>46%</a:t>
                      </a:r>
                    </a:p>
                  </a:txBody>
                  <a:tcPr/>
                </a:tc>
                <a:extLst>
                  <a:ext uri="{0D108BD9-81ED-4DB2-BD59-A6C34878D82A}">
                    <a16:rowId xmlns:a16="http://schemas.microsoft.com/office/drawing/2014/main" val="2760369103"/>
                  </a:ext>
                </a:extLst>
              </a:tr>
            </a:tbl>
          </a:graphicData>
        </a:graphic>
      </p:graphicFrame>
      <p:sp>
        <p:nvSpPr>
          <p:cNvPr id="4" name="Footer Placeholder 3"/>
          <p:cNvSpPr>
            <a:spLocks noGrp="1"/>
          </p:cNvSpPr>
          <p:nvPr>
            <p:ph type="ftr" sz="quarter" idx="11"/>
          </p:nvPr>
        </p:nvSpPr>
        <p:spPr>
          <a:solidFill>
            <a:schemeClr val="bg1"/>
          </a:solidFill>
        </p:spPr>
        <p:txBody>
          <a:bodyPr/>
          <a:lstStyle/>
          <a:p>
            <a:pPr algn="l"/>
            <a:r>
              <a:rPr lang="en-US" dirty="0"/>
              <a:t>Chari A, et al. New </a:t>
            </a:r>
            <a:r>
              <a:rPr lang="en-US" dirty="0" err="1"/>
              <a:t>Engl</a:t>
            </a:r>
            <a:r>
              <a:rPr lang="en-US" dirty="0"/>
              <a:t> J Medicine 2019;381:727-38.</a:t>
            </a:r>
          </a:p>
        </p:txBody>
      </p:sp>
      <p:sp>
        <p:nvSpPr>
          <p:cNvPr id="3" name="Rectangle 2"/>
          <p:cNvSpPr/>
          <p:nvPr/>
        </p:nvSpPr>
        <p:spPr>
          <a:xfrm>
            <a:off x="1006298" y="4392796"/>
            <a:ext cx="10002869" cy="987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Other common adverse effects included decreased appetite, decreased weight, hyponatremia, dyspnea, and upper airway infections. </a:t>
            </a:r>
          </a:p>
        </p:txBody>
      </p:sp>
    </p:spTree>
    <p:extLst>
      <p:ext uri="{BB962C8B-B14F-4D97-AF65-F5344CB8AC3E}">
        <p14:creationId xmlns:p14="http://schemas.microsoft.com/office/powerpoint/2010/main" val="2429985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Selinexor</a:t>
            </a:r>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pPr marL="0" indent="0">
              <a:buNone/>
            </a:pPr>
            <a:r>
              <a:rPr lang="en-US" b="1" dirty="0"/>
              <a:t>Mechanism of Action</a:t>
            </a:r>
          </a:p>
          <a:p>
            <a:r>
              <a:rPr lang="en-US" dirty="0"/>
              <a:t>Blocks exportin 1 (XPO1), which reversibly inhibits nuclear export of tumor suppressor proteins, growth regulators, and mRNA of oncogenic proteins</a:t>
            </a:r>
          </a:p>
          <a:p>
            <a:pPr marL="0" indent="0">
              <a:buNone/>
            </a:pPr>
            <a:r>
              <a:rPr lang="en-US" b="1" dirty="0" smtClean="0">
                <a:solidFill>
                  <a:srgbClr val="0070C0"/>
                </a:solidFill>
              </a:rPr>
              <a:t>Current indications</a:t>
            </a:r>
            <a:endParaRPr lang="en-US" b="1" dirty="0">
              <a:solidFill>
                <a:srgbClr val="0070C0"/>
              </a:solidFill>
            </a:endParaRPr>
          </a:p>
          <a:p>
            <a:r>
              <a:rPr lang="en-US" dirty="0" smtClean="0"/>
              <a:t>Myeloma: Combination </a:t>
            </a:r>
            <a:r>
              <a:rPr lang="en-US" dirty="0"/>
              <a:t>with dexamethasone for treatment of adults with relapsed or refractory multiple myeloma who have received ≥4 prior treatments (refractory to ≥2 proteasome inhibitors, 2 IMIDs and an anti CD38 monoclonal antibody</a:t>
            </a:r>
            <a:r>
              <a:rPr lang="en-US" dirty="0" smtClean="0"/>
              <a:t>).</a:t>
            </a:r>
          </a:p>
          <a:p>
            <a:r>
              <a:rPr lang="en-US" dirty="0" smtClean="0">
                <a:solidFill>
                  <a:srgbClr val="0070C0"/>
                </a:solidFill>
              </a:rPr>
              <a:t>DLBCL: Treatment of adult patients with relapsed or refractor DLBCL, including DLBCL arising from follicular lymphoma, after at least 2 lines of systemic therapy. (June 2020)</a:t>
            </a:r>
            <a:endParaRPr lang="en-US" dirty="0">
              <a:solidFill>
                <a:srgbClr val="0070C0"/>
              </a:solidFill>
            </a:endParaRPr>
          </a:p>
          <a:p>
            <a:pPr marL="0" indent="0">
              <a:buNone/>
            </a:pPr>
            <a:r>
              <a:rPr lang="en-US" b="1" dirty="0"/>
              <a:t>Starting dose</a:t>
            </a:r>
          </a:p>
          <a:p>
            <a:r>
              <a:rPr lang="en-US" dirty="0"/>
              <a:t>Selinexor 80 mg (4 x 20 mg) PO on days 1 and 3 of each week</a:t>
            </a:r>
            <a:r>
              <a:rPr lang="en-US" dirty="0" smtClean="0"/>
              <a:t>.</a:t>
            </a:r>
            <a:endParaRPr lang="en-US" dirty="0"/>
          </a:p>
        </p:txBody>
      </p:sp>
    </p:spTree>
    <p:extLst>
      <p:ext uri="{BB962C8B-B14F-4D97-AF65-F5344CB8AC3E}">
        <p14:creationId xmlns:p14="http://schemas.microsoft.com/office/powerpoint/2010/main" val="518471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Selinexor: SADAL Phase 2b</a:t>
            </a:r>
            <a:endParaRPr lang="en-US" dirty="0"/>
          </a:p>
        </p:txBody>
      </p:sp>
      <p:sp>
        <p:nvSpPr>
          <p:cNvPr id="3" name="Content Placeholder 2"/>
          <p:cNvSpPr>
            <a:spLocks noGrp="1"/>
          </p:cNvSpPr>
          <p:nvPr>
            <p:ph idx="1"/>
          </p:nvPr>
        </p:nvSpPr>
        <p:spPr>
          <a:xfrm>
            <a:off x="838200" y="1447673"/>
            <a:ext cx="10515600" cy="4351338"/>
          </a:xfrm>
        </p:spPr>
        <p:txBody>
          <a:bodyPr>
            <a:normAutofit fontScale="92500" lnSpcReduction="10000"/>
          </a:bodyPr>
          <a:lstStyle/>
          <a:p>
            <a:r>
              <a:rPr lang="en-US" dirty="0" smtClean="0"/>
              <a:t>Methods:</a:t>
            </a:r>
          </a:p>
          <a:p>
            <a:pPr lvl="1"/>
            <a:r>
              <a:rPr lang="en-US" dirty="0" smtClean="0"/>
              <a:t>Multicenter, multinational, open-label, phase 2b study </a:t>
            </a:r>
          </a:p>
          <a:p>
            <a:pPr lvl="1"/>
            <a:r>
              <a:rPr lang="en-US" dirty="0" smtClean="0"/>
              <a:t>Patients 18 y/o or older with pathologically confirmed DLBCL who had received 2-5 lines of previous therapies, and progressed after or were not candidates for autologous stem cell transplantation</a:t>
            </a:r>
          </a:p>
          <a:p>
            <a:r>
              <a:rPr lang="en-US" dirty="0" smtClean="0"/>
              <a:t>Treatment:</a:t>
            </a:r>
          </a:p>
          <a:p>
            <a:pPr lvl="1"/>
            <a:r>
              <a:rPr lang="en-US" dirty="0" smtClean="0"/>
              <a:t>Selinexor 60 mg PO on days 1 and 3 weekly until disease progression or unacceptable toxicity </a:t>
            </a:r>
          </a:p>
          <a:p>
            <a:pPr lvl="1"/>
            <a:r>
              <a:rPr lang="en-US" dirty="0" smtClean="0"/>
              <a:t>Initially study included both 60 mg and 100 mg twice weekly dose, but 100 mg dose was discontinued in the protocol in 2017</a:t>
            </a:r>
          </a:p>
          <a:p>
            <a:r>
              <a:rPr lang="en-US" dirty="0" smtClean="0"/>
              <a:t>Results:</a:t>
            </a:r>
          </a:p>
          <a:p>
            <a:pPr lvl="1"/>
            <a:r>
              <a:rPr lang="en-US" dirty="0" smtClean="0"/>
              <a:t>ORR was 28% (12% CR, 17% PR) in 127 patients receiving 60 mg dose</a:t>
            </a:r>
            <a:endParaRPr lang="en-US" dirty="0"/>
          </a:p>
        </p:txBody>
      </p:sp>
      <p:sp>
        <p:nvSpPr>
          <p:cNvPr id="4" name="Rectangle 3"/>
          <p:cNvSpPr/>
          <p:nvPr/>
        </p:nvSpPr>
        <p:spPr>
          <a:xfrm>
            <a:off x="2292096" y="5998464"/>
            <a:ext cx="6376416" cy="390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Kalakonda</a:t>
            </a:r>
            <a:r>
              <a:rPr lang="en-US" dirty="0" smtClean="0">
                <a:solidFill>
                  <a:schemeClr val="tx1"/>
                </a:solidFill>
              </a:rPr>
              <a:t> N, et al. Lancet </a:t>
            </a:r>
            <a:r>
              <a:rPr lang="en-US" dirty="0" err="1" smtClean="0">
                <a:solidFill>
                  <a:schemeClr val="tx1"/>
                </a:solidFill>
              </a:rPr>
              <a:t>Haematol</a:t>
            </a:r>
            <a:r>
              <a:rPr lang="en-US" dirty="0" smtClean="0">
                <a:solidFill>
                  <a:schemeClr val="tx1"/>
                </a:solidFill>
              </a:rPr>
              <a:t> 2020;7(7): e511-522</a:t>
            </a:r>
            <a:r>
              <a:rPr lang="en-US" dirty="0" smtClean="0"/>
              <a:t>.</a:t>
            </a:r>
            <a:endParaRPr lang="en-US" dirty="0"/>
          </a:p>
        </p:txBody>
      </p:sp>
    </p:spTree>
    <p:extLst>
      <p:ext uri="{BB962C8B-B14F-4D97-AF65-F5344CB8AC3E}">
        <p14:creationId xmlns:p14="http://schemas.microsoft.com/office/powerpoint/2010/main" val="905498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Selinexor: Warnings and Precautions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Thrombocytopenia </a:t>
            </a:r>
          </a:p>
          <a:p>
            <a:pPr lvl="1"/>
            <a:r>
              <a:rPr lang="en-US" dirty="0" smtClean="0"/>
              <a:t>leading cause of dose modifications</a:t>
            </a:r>
          </a:p>
          <a:p>
            <a:r>
              <a:rPr lang="en-US" dirty="0" smtClean="0"/>
              <a:t>Neutropenia and serious infections</a:t>
            </a:r>
          </a:p>
          <a:p>
            <a:r>
              <a:rPr lang="en-US" dirty="0" smtClean="0"/>
              <a:t>Gastrointestinal toxicities including nausea, vomiting, diarrhea, anorexia, weight loss.</a:t>
            </a:r>
          </a:p>
          <a:p>
            <a:r>
              <a:rPr lang="en-US" dirty="0"/>
              <a:t>Hyponatremia </a:t>
            </a:r>
          </a:p>
          <a:p>
            <a:pPr lvl="1"/>
            <a:r>
              <a:rPr lang="en-US" dirty="0"/>
              <a:t>correct sodium levels for concurrent hyperglycemia</a:t>
            </a:r>
          </a:p>
          <a:p>
            <a:pPr lvl="1"/>
            <a:r>
              <a:rPr lang="en-US" dirty="0"/>
              <a:t>Optimize hydration </a:t>
            </a:r>
          </a:p>
          <a:p>
            <a:r>
              <a:rPr lang="en-US" dirty="0" smtClean="0"/>
              <a:t>Neurologic toxicities</a:t>
            </a:r>
          </a:p>
          <a:p>
            <a:pPr lvl="1"/>
            <a:r>
              <a:rPr lang="en-US" dirty="0" smtClean="0"/>
              <a:t>Manage concomitant medications.</a:t>
            </a:r>
          </a:p>
        </p:txBody>
      </p:sp>
    </p:spTree>
    <p:extLst>
      <p:ext uri="{BB962C8B-B14F-4D97-AF65-F5344CB8AC3E}">
        <p14:creationId xmlns:p14="http://schemas.microsoft.com/office/powerpoint/2010/main" val="2645951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Evolution of Drug Therapy in </a:t>
            </a:r>
            <a:r>
              <a:rPr lang="en-US" dirty="0" smtClean="0"/>
              <a:t>Cancer 2020</a:t>
            </a:r>
            <a:r>
              <a:rPr lang="en-US" dirty="0"/>
              <a:t/>
            </a:r>
            <a:br>
              <a:rPr lang="en-US" dirty="0"/>
            </a:br>
            <a:r>
              <a:rPr lang="en-US" b="1" dirty="0" smtClean="0"/>
              <a:t>Optimize </a:t>
            </a:r>
            <a:r>
              <a:rPr lang="en-US" b="1" dirty="0"/>
              <a:t>Targeting Cancer </a:t>
            </a:r>
          </a:p>
        </p:txBody>
      </p:sp>
      <p:sp>
        <p:nvSpPr>
          <p:cNvPr id="3" name="Content Placeholder 2"/>
          <p:cNvSpPr>
            <a:spLocks noGrp="1"/>
          </p:cNvSpPr>
          <p:nvPr>
            <p:ph idx="1"/>
          </p:nvPr>
        </p:nvSpPr>
        <p:spPr>
          <a:xfrm>
            <a:off x="838200" y="1825625"/>
            <a:ext cx="11069782" cy="4351338"/>
          </a:xfrm>
        </p:spPr>
        <p:txBody>
          <a:bodyPr>
            <a:normAutofit/>
          </a:bodyPr>
          <a:lstStyle/>
          <a:p>
            <a:r>
              <a:rPr lang="en-US" dirty="0"/>
              <a:t>Identifying </a:t>
            </a:r>
            <a:r>
              <a:rPr lang="en-US" b="1" dirty="0"/>
              <a:t>new drug targets </a:t>
            </a:r>
            <a:r>
              <a:rPr lang="en-US" dirty="0"/>
              <a:t>for cancer(s</a:t>
            </a:r>
            <a:r>
              <a:rPr lang="en-US" dirty="0" smtClean="0"/>
              <a:t>).</a:t>
            </a:r>
            <a:endParaRPr lang="en-US" dirty="0"/>
          </a:p>
          <a:p>
            <a:r>
              <a:rPr lang="en-US" b="1" dirty="0" smtClean="0"/>
              <a:t>Expanding applications </a:t>
            </a:r>
            <a:r>
              <a:rPr lang="en-US" dirty="0"/>
              <a:t>of </a:t>
            </a:r>
            <a:r>
              <a:rPr lang="en-US" dirty="0" smtClean="0"/>
              <a:t>available drugs </a:t>
            </a:r>
            <a:r>
              <a:rPr lang="en-US" dirty="0"/>
              <a:t>directed at specific </a:t>
            </a:r>
            <a:r>
              <a:rPr lang="en-US" dirty="0" smtClean="0"/>
              <a:t>targets in cancer.</a:t>
            </a:r>
            <a:endParaRPr lang="en-US" dirty="0"/>
          </a:p>
          <a:p>
            <a:r>
              <a:rPr lang="en-US" dirty="0"/>
              <a:t>Determining the </a:t>
            </a:r>
            <a:r>
              <a:rPr lang="en-US" b="1" dirty="0"/>
              <a:t>optimal approach </a:t>
            </a:r>
            <a:r>
              <a:rPr lang="en-US" dirty="0"/>
              <a:t>to use targeted therapy in treatment of select </a:t>
            </a:r>
            <a:r>
              <a:rPr lang="en-US" dirty="0" smtClean="0"/>
              <a:t>cancers.</a:t>
            </a:r>
            <a:endParaRPr lang="en-US" dirty="0"/>
          </a:p>
          <a:p>
            <a:r>
              <a:rPr lang="en-US" dirty="0" smtClean="0"/>
              <a:t>Developing </a:t>
            </a:r>
            <a:r>
              <a:rPr lang="en-US" dirty="0"/>
              <a:t>new strategies to </a:t>
            </a:r>
            <a:r>
              <a:rPr lang="en-US" b="1" dirty="0"/>
              <a:t>deliver drug </a:t>
            </a:r>
            <a:r>
              <a:rPr lang="en-US" dirty="0" smtClean="0"/>
              <a:t>to patients. </a:t>
            </a:r>
            <a:endParaRPr lang="en-US" dirty="0"/>
          </a:p>
        </p:txBody>
      </p:sp>
      <p:sp>
        <p:nvSpPr>
          <p:cNvPr id="4" name="Rectangle 3"/>
          <p:cNvSpPr/>
          <p:nvPr/>
        </p:nvSpPr>
        <p:spPr>
          <a:xfrm>
            <a:off x="770021" y="3156284"/>
            <a:ext cx="10900611" cy="91038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982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 y="2508649"/>
            <a:ext cx="11509248" cy="1325563"/>
          </a:xfrm>
        </p:spPr>
        <p:txBody>
          <a:bodyPr>
            <a:normAutofit/>
          </a:bodyPr>
          <a:lstStyle/>
          <a:p>
            <a:r>
              <a:rPr lang="en-US" dirty="0" smtClean="0"/>
              <a:t>Optimization </a:t>
            </a:r>
            <a:r>
              <a:rPr lang="en-US" dirty="0"/>
              <a:t>of Targets for Cancer Treatment </a:t>
            </a:r>
          </a:p>
        </p:txBody>
      </p:sp>
    </p:spTree>
    <p:extLst>
      <p:ext uri="{BB962C8B-B14F-4D97-AF65-F5344CB8AC3E}">
        <p14:creationId xmlns:p14="http://schemas.microsoft.com/office/powerpoint/2010/main" val="316775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 Receptor </a:t>
            </a:r>
          </a:p>
        </p:txBody>
      </p:sp>
      <p:pic>
        <p:nvPicPr>
          <p:cNvPr id="4" name="Content Placeholder 3"/>
          <p:cNvPicPr>
            <a:picLocks noGrp="1" noChangeAspect="1"/>
          </p:cNvPicPr>
          <p:nvPr>
            <p:ph idx="1"/>
          </p:nvPr>
        </p:nvPicPr>
        <p:blipFill>
          <a:blip r:embed="rId3"/>
          <a:stretch>
            <a:fillRect/>
          </a:stretch>
        </p:blipFill>
        <p:spPr>
          <a:xfrm>
            <a:off x="2516456" y="1690688"/>
            <a:ext cx="6112843" cy="4351338"/>
          </a:xfrm>
          <a:prstGeom prst="rect">
            <a:avLst/>
          </a:prstGeom>
        </p:spPr>
      </p:pic>
    </p:spTree>
    <p:extLst>
      <p:ext uri="{BB962C8B-B14F-4D97-AF65-F5344CB8AC3E}">
        <p14:creationId xmlns:p14="http://schemas.microsoft.com/office/powerpoint/2010/main" val="1180778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Target: Androgen Receptor</a:t>
            </a:r>
          </a:p>
        </p:txBody>
      </p:sp>
      <p:sp>
        <p:nvSpPr>
          <p:cNvPr id="3" name="Footer Placeholder 2"/>
          <p:cNvSpPr>
            <a:spLocks noGrp="1"/>
          </p:cNvSpPr>
          <p:nvPr>
            <p:ph type="ftr" sz="quarter" idx="11"/>
          </p:nvPr>
        </p:nvSpPr>
        <p:spPr>
          <a:xfrm>
            <a:off x="707136" y="6084157"/>
            <a:ext cx="4923866" cy="365125"/>
          </a:xfrm>
          <a:solidFill>
            <a:schemeClr val="bg1"/>
          </a:solidFill>
        </p:spPr>
        <p:txBody>
          <a:bodyPr/>
          <a:lstStyle/>
          <a:p>
            <a:pPr algn="l"/>
            <a:r>
              <a:rPr lang="en-US" dirty="0">
                <a:solidFill>
                  <a:schemeClr val="tx1"/>
                </a:solidFill>
              </a:rPr>
              <a:t>Bastos DA, </a:t>
            </a:r>
            <a:r>
              <a:rPr lang="en-US" dirty="0" err="1">
                <a:solidFill>
                  <a:schemeClr val="tx1"/>
                </a:solidFill>
              </a:rPr>
              <a:t>Antonarakis</a:t>
            </a:r>
            <a:r>
              <a:rPr lang="en-US" dirty="0">
                <a:solidFill>
                  <a:schemeClr val="tx1"/>
                </a:solidFill>
              </a:rPr>
              <a:t> ES. </a:t>
            </a:r>
            <a:r>
              <a:rPr lang="en-US" dirty="0" err="1">
                <a:solidFill>
                  <a:schemeClr val="tx1"/>
                </a:solidFill>
              </a:rPr>
              <a:t>Onco</a:t>
            </a:r>
            <a:r>
              <a:rPr lang="en-US" dirty="0">
                <a:solidFill>
                  <a:schemeClr val="tx1"/>
                </a:solidFill>
              </a:rPr>
              <a:t> Targets </a:t>
            </a:r>
            <a:r>
              <a:rPr lang="en-US" dirty="0" err="1">
                <a:solidFill>
                  <a:schemeClr val="tx1"/>
                </a:solidFill>
              </a:rPr>
              <a:t>Ther</a:t>
            </a:r>
            <a:r>
              <a:rPr lang="en-US" dirty="0">
                <a:solidFill>
                  <a:schemeClr val="tx1"/>
                </a:solidFill>
              </a:rPr>
              <a:t> 2019;12:8769-77.</a:t>
            </a:r>
          </a:p>
        </p:txBody>
      </p:sp>
      <p:graphicFrame>
        <p:nvGraphicFramePr>
          <p:cNvPr id="7" name="Table 6"/>
          <p:cNvGraphicFramePr>
            <a:graphicFrameLocks noGrp="1"/>
          </p:cNvGraphicFramePr>
          <p:nvPr/>
        </p:nvGraphicFramePr>
        <p:xfrm>
          <a:off x="407056" y="2056448"/>
          <a:ext cx="10790410" cy="2656840"/>
        </p:xfrm>
        <a:graphic>
          <a:graphicData uri="http://schemas.openxmlformats.org/drawingml/2006/table">
            <a:tbl>
              <a:tblPr firstRow="1" bandRow="1">
                <a:tableStyleId>{5C22544A-7EE6-4342-B048-85BDC9FD1C3A}</a:tableStyleId>
              </a:tblPr>
              <a:tblGrid>
                <a:gridCol w="2158082">
                  <a:extLst>
                    <a:ext uri="{9D8B030D-6E8A-4147-A177-3AD203B41FA5}">
                      <a16:colId xmlns:a16="http://schemas.microsoft.com/office/drawing/2014/main" val="1375951111"/>
                    </a:ext>
                  </a:extLst>
                </a:gridCol>
                <a:gridCol w="2158082">
                  <a:extLst>
                    <a:ext uri="{9D8B030D-6E8A-4147-A177-3AD203B41FA5}">
                      <a16:colId xmlns:a16="http://schemas.microsoft.com/office/drawing/2014/main" val="1122148365"/>
                    </a:ext>
                  </a:extLst>
                </a:gridCol>
                <a:gridCol w="2158082">
                  <a:extLst>
                    <a:ext uri="{9D8B030D-6E8A-4147-A177-3AD203B41FA5}">
                      <a16:colId xmlns:a16="http://schemas.microsoft.com/office/drawing/2014/main" val="705999721"/>
                    </a:ext>
                  </a:extLst>
                </a:gridCol>
                <a:gridCol w="2158082">
                  <a:extLst>
                    <a:ext uri="{9D8B030D-6E8A-4147-A177-3AD203B41FA5}">
                      <a16:colId xmlns:a16="http://schemas.microsoft.com/office/drawing/2014/main" val="904505816"/>
                    </a:ext>
                  </a:extLst>
                </a:gridCol>
                <a:gridCol w="2158082">
                  <a:extLst>
                    <a:ext uri="{9D8B030D-6E8A-4147-A177-3AD203B41FA5}">
                      <a16:colId xmlns:a16="http://schemas.microsoft.com/office/drawing/2014/main" val="959176779"/>
                    </a:ext>
                  </a:extLst>
                </a:gridCol>
              </a:tblGrid>
              <a:tr h="0">
                <a:tc>
                  <a:txBody>
                    <a:bodyPr/>
                    <a:lstStyle/>
                    <a:p>
                      <a:endParaRPr lang="en-US" dirty="0"/>
                    </a:p>
                  </a:txBody>
                  <a:tcPr/>
                </a:tc>
                <a:tc>
                  <a:txBody>
                    <a:bodyPr/>
                    <a:lstStyle/>
                    <a:p>
                      <a:pPr algn="ctr"/>
                      <a:r>
                        <a:rPr lang="en-US" dirty="0" err="1"/>
                        <a:t>Bicalutamide</a:t>
                      </a:r>
                      <a:endParaRPr lang="en-US" dirty="0"/>
                    </a:p>
                  </a:txBody>
                  <a:tcPr/>
                </a:tc>
                <a:tc>
                  <a:txBody>
                    <a:bodyPr/>
                    <a:lstStyle/>
                    <a:p>
                      <a:pPr algn="ctr"/>
                      <a:r>
                        <a:rPr lang="en-US" dirty="0"/>
                        <a:t>Enzalutamide</a:t>
                      </a:r>
                    </a:p>
                  </a:txBody>
                  <a:tcPr/>
                </a:tc>
                <a:tc>
                  <a:txBody>
                    <a:bodyPr/>
                    <a:lstStyle/>
                    <a:p>
                      <a:pPr algn="ctr"/>
                      <a:r>
                        <a:rPr lang="en-US" dirty="0" err="1"/>
                        <a:t>Apalutamide</a:t>
                      </a:r>
                      <a:endParaRPr lang="en-US" dirty="0"/>
                    </a:p>
                  </a:txBody>
                  <a:tcPr/>
                </a:tc>
                <a:tc>
                  <a:txBody>
                    <a:bodyPr/>
                    <a:lstStyle/>
                    <a:p>
                      <a:pPr algn="ctr"/>
                      <a:r>
                        <a:rPr lang="en-US" dirty="0"/>
                        <a:t>Darolutamide</a:t>
                      </a:r>
                    </a:p>
                  </a:txBody>
                  <a:tcPr/>
                </a:tc>
                <a:extLst>
                  <a:ext uri="{0D108BD9-81ED-4DB2-BD59-A6C34878D82A}">
                    <a16:rowId xmlns:a16="http://schemas.microsoft.com/office/drawing/2014/main" val="86460742"/>
                  </a:ext>
                </a:extLst>
              </a:tr>
              <a:tr h="370840">
                <a:tc>
                  <a:txBody>
                    <a:bodyPr/>
                    <a:lstStyle/>
                    <a:p>
                      <a:r>
                        <a:rPr lang="en-US" dirty="0"/>
                        <a:t>Androgen receptor</a:t>
                      </a:r>
                      <a:r>
                        <a:rPr lang="en-US" baseline="0" dirty="0"/>
                        <a:t> inhibition</a:t>
                      </a:r>
                      <a:endParaRPr lang="en-US" dirty="0"/>
                    </a:p>
                  </a:txBody>
                  <a:tcPr/>
                </a:tc>
                <a:tc>
                  <a:txBody>
                    <a:bodyPr/>
                    <a:lstStyle/>
                    <a:p>
                      <a:pPr algn="ctr"/>
                      <a:r>
                        <a:rPr lang="en-US" dirty="0"/>
                        <a:t>Yes</a:t>
                      </a:r>
                    </a:p>
                    <a:p>
                      <a:pPr algn="ctr"/>
                      <a:r>
                        <a:rPr lang="en-US" dirty="0"/>
                        <a:t>(partial agonist)</a:t>
                      </a:r>
                    </a:p>
                  </a:txBody>
                  <a:tcPr/>
                </a:tc>
                <a:tc>
                  <a:txBody>
                    <a:bodyPr/>
                    <a:lstStyle/>
                    <a:p>
                      <a:pPr algn="ctr"/>
                      <a:r>
                        <a:rPr lang="en-US" dirty="0"/>
                        <a:t>Full antagonist</a:t>
                      </a:r>
                    </a:p>
                  </a:txBody>
                  <a:tcPr/>
                </a:tc>
                <a:tc>
                  <a:txBody>
                    <a:bodyPr/>
                    <a:lstStyle/>
                    <a:p>
                      <a:pPr algn="ctr"/>
                      <a:r>
                        <a:rPr lang="en-US" dirty="0"/>
                        <a:t>Full antagonist</a:t>
                      </a:r>
                    </a:p>
                  </a:txBody>
                  <a:tcPr/>
                </a:tc>
                <a:tc>
                  <a:txBody>
                    <a:bodyPr/>
                    <a:lstStyle/>
                    <a:p>
                      <a:pPr algn="ctr"/>
                      <a:r>
                        <a:rPr lang="en-US" dirty="0"/>
                        <a:t>Full antagonist</a:t>
                      </a:r>
                    </a:p>
                  </a:txBody>
                  <a:tcPr/>
                </a:tc>
                <a:extLst>
                  <a:ext uri="{0D108BD9-81ED-4DB2-BD59-A6C34878D82A}">
                    <a16:rowId xmlns:a16="http://schemas.microsoft.com/office/drawing/2014/main" val="437513386"/>
                  </a:ext>
                </a:extLst>
              </a:tr>
              <a:tr h="370840">
                <a:tc>
                  <a:txBody>
                    <a:bodyPr/>
                    <a:lstStyle/>
                    <a:p>
                      <a:r>
                        <a:rPr lang="en-US" dirty="0"/>
                        <a:t>Inhibition of nuclear</a:t>
                      </a:r>
                      <a:r>
                        <a:rPr lang="en-US" baseline="0" dirty="0"/>
                        <a:t> translocation</a:t>
                      </a:r>
                      <a:endParaRPr lang="en-US" dirty="0"/>
                    </a:p>
                  </a:txBody>
                  <a:tcPr/>
                </a:tc>
                <a:tc>
                  <a:txBody>
                    <a:bodyPr/>
                    <a:lstStyle/>
                    <a:p>
                      <a:pPr algn="ctr"/>
                      <a:r>
                        <a:rPr lang="en-US" dirty="0"/>
                        <a:t>No</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3028302294"/>
                  </a:ext>
                </a:extLst>
              </a:tr>
              <a:tr h="370840">
                <a:tc>
                  <a:txBody>
                    <a:bodyPr/>
                    <a:lstStyle/>
                    <a:p>
                      <a:r>
                        <a:rPr lang="en-US" dirty="0"/>
                        <a:t>Increase in serum testosterone levels</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4143203254"/>
                  </a:ext>
                </a:extLst>
              </a:tr>
              <a:tr h="370840">
                <a:tc>
                  <a:txBody>
                    <a:bodyPr/>
                    <a:lstStyle/>
                    <a:p>
                      <a:r>
                        <a:rPr lang="en-US" dirty="0"/>
                        <a:t>Penetration of BBB</a:t>
                      </a:r>
                    </a:p>
                  </a:txBody>
                  <a:tcPr/>
                </a:tc>
                <a:tc>
                  <a:txBody>
                    <a:bodyPr/>
                    <a:lstStyle/>
                    <a:p>
                      <a:pPr algn="ctr"/>
                      <a:r>
                        <a:rPr lang="en-US" dirty="0"/>
                        <a:t>Negligible</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Negligible</a:t>
                      </a:r>
                    </a:p>
                  </a:txBody>
                  <a:tcPr/>
                </a:tc>
                <a:extLst>
                  <a:ext uri="{0D108BD9-81ED-4DB2-BD59-A6C34878D82A}">
                    <a16:rowId xmlns:a16="http://schemas.microsoft.com/office/drawing/2014/main" val="743059348"/>
                  </a:ext>
                </a:extLst>
              </a:tr>
            </a:tbl>
          </a:graphicData>
        </a:graphic>
      </p:graphicFrame>
    </p:spTree>
    <p:extLst>
      <p:ext uri="{BB962C8B-B14F-4D97-AF65-F5344CB8AC3E}">
        <p14:creationId xmlns:p14="http://schemas.microsoft.com/office/powerpoint/2010/main" val="2632663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Darolutamide (</a:t>
            </a:r>
            <a:r>
              <a:rPr lang="en-US" dirty="0" err="1"/>
              <a:t>Nubeqa</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Methods:</a:t>
            </a:r>
          </a:p>
          <a:p>
            <a:pPr lvl="1"/>
            <a:r>
              <a:rPr lang="en-US" dirty="0"/>
              <a:t>Randomized, double-blind, placebo-controlled, phase III trial</a:t>
            </a:r>
          </a:p>
          <a:p>
            <a:pPr lvl="1"/>
            <a:r>
              <a:rPr lang="en-US" b="1" dirty="0" err="1"/>
              <a:t>Non</a:t>
            </a:r>
            <a:r>
              <a:rPr lang="en-US" dirty="0" err="1"/>
              <a:t>metastatic</a:t>
            </a:r>
            <a:r>
              <a:rPr lang="en-US" dirty="0"/>
              <a:t> </a:t>
            </a:r>
            <a:r>
              <a:rPr lang="en-US" b="1" dirty="0"/>
              <a:t>castration-resistant</a:t>
            </a:r>
            <a:r>
              <a:rPr lang="en-US" dirty="0"/>
              <a:t> prostate cancer with PSA doubling time of ≤ 10 months</a:t>
            </a:r>
          </a:p>
          <a:p>
            <a:r>
              <a:rPr lang="en-US" dirty="0"/>
              <a:t>Treatment:</a:t>
            </a:r>
          </a:p>
          <a:p>
            <a:pPr lvl="1"/>
            <a:r>
              <a:rPr lang="en-US" dirty="0"/>
              <a:t>Darolutamide 600 mg PO + ADT</a:t>
            </a:r>
          </a:p>
          <a:p>
            <a:r>
              <a:rPr lang="en-US" dirty="0"/>
              <a:t>Outcomes:</a:t>
            </a:r>
          </a:p>
          <a:p>
            <a:pPr lvl="1"/>
            <a:r>
              <a:rPr lang="en-US" dirty="0"/>
              <a:t>Primary endpoint: metastasis-free survival</a:t>
            </a:r>
          </a:p>
          <a:p>
            <a:pPr lvl="1"/>
            <a:r>
              <a:rPr lang="en-US" dirty="0"/>
              <a:t>Secondary endpoint: OS, pain reduction, time to first symptomatic skeletal event, time to first cytotoxic chemotherapy</a:t>
            </a:r>
          </a:p>
          <a:p>
            <a:pPr lvl="1"/>
            <a:r>
              <a:rPr lang="en-US" dirty="0"/>
              <a:t>Exploratory endpoints: PFS, time to cancer-related invasive procedure, PSA response, deterioration of PS, QOL </a:t>
            </a:r>
          </a:p>
        </p:txBody>
      </p:sp>
      <p:sp>
        <p:nvSpPr>
          <p:cNvPr id="4" name="Footer Placeholder 3"/>
          <p:cNvSpPr>
            <a:spLocks noGrp="1"/>
          </p:cNvSpPr>
          <p:nvPr>
            <p:ph type="ftr" sz="quarter" idx="11"/>
          </p:nvPr>
        </p:nvSpPr>
        <p:spPr>
          <a:solidFill>
            <a:schemeClr val="bg1"/>
          </a:solidFill>
        </p:spPr>
        <p:txBody>
          <a:bodyPr/>
          <a:lstStyle/>
          <a:p>
            <a:pPr algn="l"/>
            <a:r>
              <a:rPr lang="en-US" dirty="0" err="1"/>
              <a:t>Fizazi</a:t>
            </a:r>
            <a:r>
              <a:rPr lang="en-US" dirty="0"/>
              <a:t> K, et al. New </a:t>
            </a:r>
            <a:r>
              <a:rPr lang="en-US" dirty="0" err="1"/>
              <a:t>Engl</a:t>
            </a:r>
            <a:r>
              <a:rPr lang="en-US" dirty="0"/>
              <a:t> J Med 2019; 380.</a:t>
            </a:r>
          </a:p>
        </p:txBody>
      </p:sp>
    </p:spTree>
    <p:extLst>
      <p:ext uri="{BB962C8B-B14F-4D97-AF65-F5344CB8AC3E}">
        <p14:creationId xmlns:p14="http://schemas.microsoft.com/office/powerpoint/2010/main" val="100414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2787" y="1980448"/>
            <a:ext cx="5534025" cy="4276725"/>
          </a:xfrm>
          <a:prstGeom prst="rect">
            <a:avLst/>
          </a:prstGeom>
        </p:spPr>
      </p:pic>
      <p:sp>
        <p:nvSpPr>
          <p:cNvPr id="3" name="Title 2"/>
          <p:cNvSpPr>
            <a:spLocks noGrp="1"/>
          </p:cNvSpPr>
          <p:nvPr>
            <p:ph type="title"/>
          </p:nvPr>
        </p:nvSpPr>
        <p:spPr/>
        <p:txBody>
          <a:bodyPr/>
          <a:lstStyle/>
          <a:p>
            <a:r>
              <a:rPr lang="en-US" dirty="0" smtClean="0"/>
              <a:t>My goal for today….</a:t>
            </a:r>
            <a:endParaRPr lang="en-US" dirty="0"/>
          </a:p>
        </p:txBody>
      </p:sp>
    </p:spTree>
    <p:extLst>
      <p:ext uri="{BB962C8B-B14F-4D97-AF65-F5344CB8AC3E}">
        <p14:creationId xmlns:p14="http://schemas.microsoft.com/office/powerpoint/2010/main" val="1155172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23" y="938923"/>
            <a:ext cx="10515600" cy="1325563"/>
          </a:xfrm>
        </p:spPr>
        <p:txBody>
          <a:bodyPr>
            <a:normAutofit fontScale="90000"/>
          </a:bodyPr>
          <a:lstStyle/>
          <a:p>
            <a:r>
              <a:rPr lang="en-US" dirty="0"/>
              <a:t>Darolutamide: Phase III</a:t>
            </a:r>
            <a:br>
              <a:rPr lang="en-US" dirty="0"/>
            </a:br>
            <a:r>
              <a:rPr lang="en-US" dirty="0"/>
              <a:t>Non-metastatic Castration-Resistant Prostate Cancer</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4463198"/>
              </p:ext>
            </p:extLst>
          </p:nvPr>
        </p:nvGraphicFramePr>
        <p:xfrm>
          <a:off x="838200" y="2470518"/>
          <a:ext cx="10105845" cy="2291080"/>
        </p:xfrm>
        <a:graphic>
          <a:graphicData uri="http://schemas.openxmlformats.org/drawingml/2006/table">
            <a:tbl>
              <a:tblPr firstRow="1" bandRow="1">
                <a:tableStyleId>{5C22544A-7EE6-4342-B048-85BDC9FD1C3A}</a:tableStyleId>
              </a:tblPr>
              <a:tblGrid>
                <a:gridCol w="2508849">
                  <a:extLst>
                    <a:ext uri="{9D8B030D-6E8A-4147-A177-3AD203B41FA5}">
                      <a16:colId xmlns:a16="http://schemas.microsoft.com/office/drawing/2014/main" val="757087888"/>
                    </a:ext>
                  </a:extLst>
                </a:gridCol>
                <a:gridCol w="1989826">
                  <a:extLst>
                    <a:ext uri="{9D8B030D-6E8A-4147-A177-3AD203B41FA5}">
                      <a16:colId xmlns:a16="http://schemas.microsoft.com/office/drawing/2014/main" val="4262821271"/>
                    </a:ext>
                  </a:extLst>
                </a:gridCol>
                <a:gridCol w="1564832">
                  <a:extLst>
                    <a:ext uri="{9D8B030D-6E8A-4147-A177-3AD203B41FA5}">
                      <a16:colId xmlns:a16="http://schemas.microsoft.com/office/drawing/2014/main" val="1324701625"/>
                    </a:ext>
                  </a:extLst>
                </a:gridCol>
                <a:gridCol w="2021169">
                  <a:extLst>
                    <a:ext uri="{9D8B030D-6E8A-4147-A177-3AD203B41FA5}">
                      <a16:colId xmlns:a16="http://schemas.microsoft.com/office/drawing/2014/main" val="70456667"/>
                    </a:ext>
                  </a:extLst>
                </a:gridCol>
                <a:gridCol w="2021169">
                  <a:extLst>
                    <a:ext uri="{9D8B030D-6E8A-4147-A177-3AD203B41FA5}">
                      <a16:colId xmlns:a16="http://schemas.microsoft.com/office/drawing/2014/main" val="3111931945"/>
                    </a:ext>
                  </a:extLst>
                </a:gridCol>
              </a:tblGrid>
              <a:tr h="370840">
                <a:tc>
                  <a:txBody>
                    <a:bodyPr/>
                    <a:lstStyle/>
                    <a:p>
                      <a:r>
                        <a:rPr lang="en-US" dirty="0"/>
                        <a:t>Endpoint</a:t>
                      </a:r>
                    </a:p>
                  </a:txBody>
                  <a:tcPr/>
                </a:tc>
                <a:tc>
                  <a:txBody>
                    <a:bodyPr/>
                    <a:lstStyle/>
                    <a:p>
                      <a:pPr algn="ctr"/>
                      <a:r>
                        <a:rPr lang="en-US" dirty="0"/>
                        <a:t>Darolutamide</a:t>
                      </a:r>
                    </a:p>
                    <a:p>
                      <a:pPr algn="ctr"/>
                      <a:r>
                        <a:rPr lang="en-US" dirty="0"/>
                        <a:t>(n=955)</a:t>
                      </a:r>
                    </a:p>
                  </a:txBody>
                  <a:tcPr/>
                </a:tc>
                <a:tc>
                  <a:txBody>
                    <a:bodyPr/>
                    <a:lstStyle/>
                    <a:p>
                      <a:pPr algn="ctr"/>
                      <a:r>
                        <a:rPr lang="en-US" dirty="0"/>
                        <a:t>Placebo</a:t>
                      </a:r>
                    </a:p>
                    <a:p>
                      <a:pPr algn="ctr"/>
                      <a:r>
                        <a:rPr lang="en-US" dirty="0"/>
                        <a:t>(n=544)</a:t>
                      </a:r>
                    </a:p>
                  </a:txBody>
                  <a:tcPr/>
                </a:tc>
                <a:tc>
                  <a:txBody>
                    <a:bodyPr/>
                    <a:lstStyle/>
                    <a:p>
                      <a:pPr algn="ctr"/>
                      <a:r>
                        <a:rPr lang="en-US" dirty="0"/>
                        <a:t>Hazard</a:t>
                      </a:r>
                      <a:r>
                        <a:rPr lang="en-US" baseline="0" dirty="0"/>
                        <a:t> Ratio</a:t>
                      </a:r>
                    </a:p>
                    <a:p>
                      <a:pPr algn="ctr"/>
                      <a:r>
                        <a:rPr lang="en-US" baseline="0" dirty="0"/>
                        <a:t>95% CI</a:t>
                      </a:r>
                      <a:endParaRPr lang="en-US" dirty="0"/>
                    </a:p>
                  </a:txBody>
                  <a:tcPr/>
                </a:tc>
                <a:tc>
                  <a:txBody>
                    <a:bodyPr/>
                    <a:lstStyle/>
                    <a:p>
                      <a:pPr algn="ctr"/>
                      <a:r>
                        <a:rPr lang="en-US" dirty="0"/>
                        <a:t>P value</a:t>
                      </a:r>
                    </a:p>
                  </a:txBody>
                  <a:tcPr/>
                </a:tc>
                <a:extLst>
                  <a:ext uri="{0D108BD9-81ED-4DB2-BD59-A6C34878D82A}">
                    <a16:rowId xmlns:a16="http://schemas.microsoft.com/office/drawing/2014/main" val="748427444"/>
                  </a:ext>
                </a:extLst>
              </a:tr>
              <a:tr h="370840">
                <a:tc>
                  <a:txBody>
                    <a:bodyPr/>
                    <a:lstStyle/>
                    <a:p>
                      <a:r>
                        <a:rPr lang="en-US" dirty="0"/>
                        <a:t>Metastatic free survival (MFS)</a:t>
                      </a:r>
                    </a:p>
                  </a:txBody>
                  <a:tcPr/>
                </a:tc>
                <a:tc>
                  <a:txBody>
                    <a:bodyPr/>
                    <a:lstStyle/>
                    <a:p>
                      <a:pPr algn="ctr"/>
                      <a:r>
                        <a:rPr lang="en-US" dirty="0"/>
                        <a:t>40.4 months</a:t>
                      </a:r>
                    </a:p>
                  </a:txBody>
                  <a:tcPr/>
                </a:tc>
                <a:tc>
                  <a:txBody>
                    <a:bodyPr/>
                    <a:lstStyle/>
                    <a:p>
                      <a:pPr algn="ctr"/>
                      <a:r>
                        <a:rPr lang="en-US" dirty="0"/>
                        <a:t>18.4 months</a:t>
                      </a:r>
                    </a:p>
                  </a:txBody>
                  <a:tcPr/>
                </a:tc>
                <a:tc>
                  <a:txBody>
                    <a:bodyPr/>
                    <a:lstStyle/>
                    <a:p>
                      <a:pPr algn="ctr"/>
                      <a:r>
                        <a:rPr lang="en-US" dirty="0"/>
                        <a:t>0.41 (0.34-0.51</a:t>
                      </a:r>
                    </a:p>
                  </a:txBody>
                  <a:tcPr/>
                </a:tc>
                <a:tc>
                  <a:txBody>
                    <a:bodyPr/>
                    <a:lstStyle/>
                    <a:p>
                      <a:pPr algn="ctr"/>
                      <a:r>
                        <a:rPr lang="en-US" dirty="0"/>
                        <a:t>P&lt;0.0001</a:t>
                      </a:r>
                    </a:p>
                  </a:txBody>
                  <a:tcPr/>
                </a:tc>
                <a:extLst>
                  <a:ext uri="{0D108BD9-81ED-4DB2-BD59-A6C34878D82A}">
                    <a16:rowId xmlns:a16="http://schemas.microsoft.com/office/drawing/2014/main" val="2424232220"/>
                  </a:ext>
                </a:extLst>
              </a:tr>
              <a:tr h="370840">
                <a:tc>
                  <a:txBody>
                    <a:bodyPr/>
                    <a:lstStyle/>
                    <a:p>
                      <a:r>
                        <a:rPr lang="en-US" dirty="0"/>
                        <a:t>Overall</a:t>
                      </a:r>
                      <a:r>
                        <a:rPr lang="en-US" baseline="0" dirty="0"/>
                        <a:t> survival (OS)</a:t>
                      </a:r>
                      <a:endParaRPr lang="en-US" dirty="0"/>
                    </a:p>
                  </a:txBody>
                  <a:tcPr/>
                </a:tc>
                <a:tc gridSpan="4">
                  <a:txBody>
                    <a:bodyPr/>
                    <a:lstStyle/>
                    <a:p>
                      <a:pPr algn="ctr"/>
                      <a:r>
                        <a:rPr lang="en-US" dirty="0"/>
                        <a:t> data not mature at time of publication</a:t>
                      </a:r>
                      <a:r>
                        <a:rPr lang="en-US" baseline="0" dirty="0"/>
                        <a:t> </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42258573"/>
                  </a:ext>
                </a:extLst>
              </a:tr>
              <a:tr h="370840">
                <a:tc>
                  <a:txBody>
                    <a:bodyPr/>
                    <a:lstStyle/>
                    <a:p>
                      <a:r>
                        <a:rPr lang="en-US" dirty="0"/>
                        <a:t>Progression free survival (PFS)</a:t>
                      </a:r>
                    </a:p>
                  </a:txBody>
                  <a:tcPr/>
                </a:tc>
                <a:tc>
                  <a:txBody>
                    <a:bodyPr/>
                    <a:lstStyle/>
                    <a:p>
                      <a:pPr algn="ctr"/>
                      <a:r>
                        <a:rPr lang="en-US" dirty="0"/>
                        <a:t>36.8 months</a:t>
                      </a:r>
                    </a:p>
                  </a:txBody>
                  <a:tcPr/>
                </a:tc>
                <a:tc>
                  <a:txBody>
                    <a:bodyPr/>
                    <a:lstStyle/>
                    <a:p>
                      <a:pPr algn="ctr"/>
                      <a:r>
                        <a:rPr lang="en-US" dirty="0"/>
                        <a:t>14.8 months</a:t>
                      </a:r>
                    </a:p>
                  </a:txBody>
                  <a:tcPr/>
                </a:tc>
                <a:tc>
                  <a:txBody>
                    <a:bodyPr/>
                    <a:lstStyle/>
                    <a:p>
                      <a:pPr algn="ctr"/>
                      <a:r>
                        <a:rPr lang="en-US" dirty="0"/>
                        <a:t>0.38 </a:t>
                      </a:r>
                      <a:r>
                        <a:rPr lang="en-US" dirty="0" smtClean="0"/>
                        <a:t>(0.32-0.45</a:t>
                      </a:r>
                      <a:r>
                        <a:rPr lang="en-US" dirty="0"/>
                        <a:t>)</a:t>
                      </a:r>
                    </a:p>
                  </a:txBody>
                  <a:tcPr/>
                </a:tc>
                <a:tc>
                  <a:txBody>
                    <a:bodyPr/>
                    <a:lstStyle/>
                    <a:p>
                      <a:pPr algn="ctr"/>
                      <a:r>
                        <a:rPr lang="en-US" dirty="0"/>
                        <a:t>P&lt;0.001</a:t>
                      </a:r>
                    </a:p>
                  </a:txBody>
                  <a:tcPr/>
                </a:tc>
                <a:extLst>
                  <a:ext uri="{0D108BD9-81ED-4DB2-BD59-A6C34878D82A}">
                    <a16:rowId xmlns:a16="http://schemas.microsoft.com/office/drawing/2014/main" val="435931090"/>
                  </a:ext>
                </a:extLst>
              </a:tr>
            </a:tbl>
          </a:graphicData>
        </a:graphic>
      </p:graphicFrame>
      <p:sp>
        <p:nvSpPr>
          <p:cNvPr id="4" name="Footer Placeholder 3"/>
          <p:cNvSpPr>
            <a:spLocks noGrp="1"/>
          </p:cNvSpPr>
          <p:nvPr>
            <p:ph type="ftr" sz="quarter" idx="11"/>
          </p:nvPr>
        </p:nvSpPr>
        <p:spPr>
          <a:solidFill>
            <a:schemeClr val="bg1"/>
          </a:solidFill>
        </p:spPr>
        <p:txBody>
          <a:bodyPr/>
          <a:lstStyle/>
          <a:p>
            <a:pPr algn="l"/>
            <a:r>
              <a:rPr lang="en-US" dirty="0" err="1"/>
              <a:t>Fizazi</a:t>
            </a:r>
            <a:r>
              <a:rPr lang="en-US" dirty="0"/>
              <a:t> K, et al. New </a:t>
            </a:r>
            <a:r>
              <a:rPr lang="en-US" dirty="0" err="1"/>
              <a:t>Engl</a:t>
            </a:r>
            <a:r>
              <a:rPr lang="en-US" dirty="0"/>
              <a:t> J Med 2019; 380.</a:t>
            </a:r>
          </a:p>
        </p:txBody>
      </p:sp>
    </p:spTree>
    <p:extLst>
      <p:ext uri="{BB962C8B-B14F-4D97-AF65-F5344CB8AC3E}">
        <p14:creationId xmlns:p14="http://schemas.microsoft.com/office/powerpoint/2010/main" val="1351240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Darolutamide Clinical Practice</a:t>
            </a:r>
          </a:p>
        </p:txBody>
      </p:sp>
      <p:sp>
        <p:nvSpPr>
          <p:cNvPr id="3" name="Content Placeholder 2"/>
          <p:cNvSpPr>
            <a:spLocks noGrp="1"/>
          </p:cNvSpPr>
          <p:nvPr>
            <p:ph idx="1"/>
          </p:nvPr>
        </p:nvSpPr>
        <p:spPr/>
        <p:txBody>
          <a:bodyPr>
            <a:normAutofit lnSpcReduction="10000"/>
          </a:bodyPr>
          <a:lstStyle/>
          <a:p>
            <a:pPr marL="0" indent="0" fontAlgn="base">
              <a:buNone/>
            </a:pPr>
            <a:r>
              <a:rPr lang="en-US" dirty="0"/>
              <a:t>Indication:</a:t>
            </a:r>
          </a:p>
          <a:p>
            <a:pPr fontAlgn="base"/>
            <a:r>
              <a:rPr lang="en-US" dirty="0"/>
              <a:t>Treatment of men with non-metastatic castration-resistant prostate cancer (</a:t>
            </a:r>
            <a:r>
              <a:rPr lang="en-US" dirty="0" err="1"/>
              <a:t>nmCRPC</a:t>
            </a:r>
            <a:r>
              <a:rPr lang="en-US" dirty="0"/>
              <a:t>).</a:t>
            </a:r>
          </a:p>
          <a:p>
            <a:pPr marL="0" indent="0" fontAlgn="base">
              <a:buNone/>
            </a:pPr>
            <a:r>
              <a:rPr lang="en-US" dirty="0"/>
              <a:t>Dose:</a:t>
            </a:r>
          </a:p>
          <a:p>
            <a:pPr fontAlgn="base"/>
            <a:r>
              <a:rPr lang="en-US" dirty="0"/>
              <a:t>The recommended dose of is 600 mg (two 300 mg film-coated tablets) taken orally, twice daily, equivalent to a total daily dose of 1200 mg. </a:t>
            </a:r>
          </a:p>
          <a:p>
            <a:pPr fontAlgn="base"/>
            <a:r>
              <a:rPr lang="en-US" dirty="0"/>
              <a:t>Patients receiving darolutamide should also receive a gonadotropin-releasing hormone (</a:t>
            </a:r>
            <a:r>
              <a:rPr lang="en-US" dirty="0" err="1"/>
              <a:t>GnRH</a:t>
            </a:r>
            <a:r>
              <a:rPr lang="en-US" dirty="0"/>
              <a:t>) analog concurrently or should have had a bilateral orchiectomy.</a:t>
            </a:r>
          </a:p>
          <a:p>
            <a:pPr marL="457200" lvl="1" indent="0">
              <a:buNone/>
            </a:pPr>
            <a:endParaRPr lang="en-US" dirty="0"/>
          </a:p>
        </p:txBody>
      </p:sp>
      <p:sp>
        <p:nvSpPr>
          <p:cNvPr id="4" name="Footer Placeholder 3"/>
          <p:cNvSpPr>
            <a:spLocks noGrp="1"/>
          </p:cNvSpPr>
          <p:nvPr>
            <p:ph type="ftr" sz="quarter" idx="11"/>
          </p:nvPr>
        </p:nvSpPr>
        <p:spPr>
          <a:solidFill>
            <a:schemeClr val="bg1"/>
          </a:solidFill>
        </p:spPr>
        <p:txBody>
          <a:bodyPr/>
          <a:lstStyle/>
          <a:p>
            <a:pPr algn="l"/>
            <a:r>
              <a:rPr lang="en-US" dirty="0"/>
              <a:t>NUBEQA (darolutamide) package insert. Bayer HealthCare Pharmaceuticals  Inc.  Accessed December 2019.</a:t>
            </a:r>
          </a:p>
        </p:txBody>
      </p:sp>
    </p:spTree>
    <p:extLst>
      <p:ext uri="{BB962C8B-B14F-4D97-AF65-F5344CB8AC3E}">
        <p14:creationId xmlns:p14="http://schemas.microsoft.com/office/powerpoint/2010/main" val="2387654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Antiandrogens: Indications*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547273"/>
              </p:ext>
            </p:extLst>
          </p:nvPr>
        </p:nvGraphicFramePr>
        <p:xfrm>
          <a:off x="838200" y="1825625"/>
          <a:ext cx="10256520" cy="2839720"/>
        </p:xfrm>
        <a:graphic>
          <a:graphicData uri="http://schemas.openxmlformats.org/drawingml/2006/table">
            <a:tbl>
              <a:tblPr firstRow="1" bandRow="1">
                <a:tableStyleId>{5C22544A-7EE6-4342-B048-85BDC9FD1C3A}</a:tableStyleId>
              </a:tblPr>
              <a:tblGrid>
                <a:gridCol w="3672840">
                  <a:extLst>
                    <a:ext uri="{9D8B030D-6E8A-4147-A177-3AD203B41FA5}">
                      <a16:colId xmlns:a16="http://schemas.microsoft.com/office/drawing/2014/main" val="1112872446"/>
                    </a:ext>
                  </a:extLst>
                </a:gridCol>
                <a:gridCol w="6583680">
                  <a:extLst>
                    <a:ext uri="{9D8B030D-6E8A-4147-A177-3AD203B41FA5}">
                      <a16:colId xmlns:a16="http://schemas.microsoft.com/office/drawing/2014/main" val="2034596037"/>
                    </a:ext>
                  </a:extLst>
                </a:gridCol>
              </a:tblGrid>
              <a:tr h="370840">
                <a:tc>
                  <a:txBody>
                    <a:bodyPr/>
                    <a:lstStyle/>
                    <a:p>
                      <a:r>
                        <a:rPr lang="en-US" dirty="0" smtClean="0"/>
                        <a:t>Drug</a:t>
                      </a:r>
                      <a:r>
                        <a:rPr lang="en-US" baseline="0" dirty="0" smtClean="0"/>
                        <a:t> Name</a:t>
                      </a:r>
                      <a:endParaRPr lang="en-US" dirty="0"/>
                    </a:p>
                  </a:txBody>
                  <a:tcPr/>
                </a:tc>
                <a:tc>
                  <a:txBody>
                    <a:bodyPr/>
                    <a:lstStyle/>
                    <a:p>
                      <a:r>
                        <a:rPr lang="en-US" dirty="0" smtClean="0"/>
                        <a:t>Indications</a:t>
                      </a:r>
                      <a:endParaRPr lang="en-US" dirty="0"/>
                    </a:p>
                  </a:txBody>
                  <a:tcPr/>
                </a:tc>
                <a:extLst>
                  <a:ext uri="{0D108BD9-81ED-4DB2-BD59-A6C34878D82A}">
                    <a16:rowId xmlns:a16="http://schemas.microsoft.com/office/drawing/2014/main" val="2536706763"/>
                  </a:ext>
                </a:extLst>
              </a:tr>
              <a:tr h="370840">
                <a:tc>
                  <a:txBody>
                    <a:bodyPr/>
                    <a:lstStyle/>
                    <a:p>
                      <a:r>
                        <a:rPr lang="en-US" dirty="0" err="1" smtClean="0"/>
                        <a:t>Apalutamide</a:t>
                      </a:r>
                      <a:r>
                        <a:rPr lang="en-US" dirty="0" smtClean="0"/>
                        <a:t> (</a:t>
                      </a:r>
                      <a:r>
                        <a:rPr lang="en-US" dirty="0" err="1" smtClean="0"/>
                        <a:t>Erleada</a:t>
                      </a:r>
                      <a:r>
                        <a:rPr lang="en-US" dirty="0" smtClean="0"/>
                        <a:t>)</a:t>
                      </a:r>
                      <a:endParaRPr lang="en-US" dirty="0"/>
                    </a:p>
                  </a:txBody>
                  <a:tcPr/>
                </a:tc>
                <a:tc>
                  <a:txBody>
                    <a:bodyPr/>
                    <a:lstStyle/>
                    <a:p>
                      <a:pPr marL="285750" indent="-285750">
                        <a:buFont typeface="Arial" panose="020B0604020202020204" pitchFamily="34" charset="0"/>
                        <a:buChar char="•"/>
                      </a:pPr>
                      <a:r>
                        <a:rPr lang="en-US" dirty="0" smtClean="0"/>
                        <a:t>Metastatic castration-sensitive</a:t>
                      </a:r>
                      <a:r>
                        <a:rPr lang="en-US" baseline="0" dirty="0" smtClean="0"/>
                        <a:t> prostate cancer</a:t>
                      </a:r>
                    </a:p>
                    <a:p>
                      <a:pPr marL="285750" indent="-285750">
                        <a:buFont typeface="Arial" panose="020B0604020202020204" pitchFamily="34" charset="0"/>
                        <a:buChar char="•"/>
                      </a:pPr>
                      <a:r>
                        <a:rPr lang="en-US" baseline="0" dirty="0" smtClean="0"/>
                        <a:t>Non-metastatic castration-resistant prostate cancer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3635410097"/>
                  </a:ext>
                </a:extLst>
              </a:tr>
              <a:tr h="370840">
                <a:tc>
                  <a:txBody>
                    <a:bodyPr/>
                    <a:lstStyle/>
                    <a:p>
                      <a:r>
                        <a:rPr lang="en-US" dirty="0" smtClean="0"/>
                        <a:t>Darolutamide (</a:t>
                      </a:r>
                      <a:r>
                        <a:rPr lang="en-US" dirty="0" err="1" smtClean="0"/>
                        <a:t>Nubeqa</a:t>
                      </a:r>
                      <a:r>
                        <a:rPr lang="en-US" dirty="0" smtClean="0"/>
                        <a:t>)</a:t>
                      </a:r>
                    </a:p>
                    <a:p>
                      <a:endParaRPr lang="en-US" dirty="0"/>
                    </a:p>
                  </a:txBody>
                  <a:tcPr/>
                </a:tc>
                <a:tc>
                  <a:txBody>
                    <a:bodyPr/>
                    <a:lstStyle/>
                    <a:p>
                      <a:pPr marL="285750" indent="-285750">
                        <a:buFont typeface="Arial" panose="020B0604020202020204" pitchFamily="34" charset="0"/>
                        <a:buChar char="•"/>
                      </a:pPr>
                      <a:r>
                        <a:rPr lang="en-US" dirty="0" smtClean="0"/>
                        <a:t>Non-metastatic castration-resistant prostate cancer </a:t>
                      </a:r>
                      <a:endParaRPr lang="en-US" dirty="0"/>
                    </a:p>
                  </a:txBody>
                  <a:tcPr/>
                </a:tc>
                <a:extLst>
                  <a:ext uri="{0D108BD9-81ED-4DB2-BD59-A6C34878D82A}">
                    <a16:rowId xmlns:a16="http://schemas.microsoft.com/office/drawing/2014/main" val="3671837049"/>
                  </a:ext>
                </a:extLst>
              </a:tr>
              <a:tr h="370840">
                <a:tc>
                  <a:txBody>
                    <a:bodyPr/>
                    <a:lstStyle/>
                    <a:p>
                      <a:r>
                        <a:rPr lang="en-US" dirty="0" smtClean="0"/>
                        <a:t>Enzalutamide</a:t>
                      </a:r>
                      <a:r>
                        <a:rPr lang="en-US" baseline="0" dirty="0" smtClean="0"/>
                        <a:t> (</a:t>
                      </a:r>
                      <a:r>
                        <a:rPr lang="en-US" baseline="0" dirty="0" err="1" smtClean="0"/>
                        <a:t>Xtandi</a:t>
                      </a:r>
                      <a:r>
                        <a:rPr lang="en-US" baseline="0" dirty="0" smtClean="0"/>
                        <a:t>)</a:t>
                      </a:r>
                      <a:endParaRPr lang="en-US" dirty="0"/>
                    </a:p>
                  </a:txBody>
                  <a:tcPr/>
                </a:tc>
                <a:tc>
                  <a:txBody>
                    <a:bodyPr/>
                    <a:lstStyle/>
                    <a:p>
                      <a:pPr marL="285750" indent="-285750">
                        <a:buFont typeface="Arial" panose="020B0604020202020204" pitchFamily="34" charset="0"/>
                        <a:buChar char="•"/>
                      </a:pPr>
                      <a:r>
                        <a:rPr lang="en-US" dirty="0" smtClean="0"/>
                        <a:t>Castration-resistant prostate cancer</a:t>
                      </a:r>
                    </a:p>
                    <a:p>
                      <a:pPr marL="285750" indent="-285750">
                        <a:buFont typeface="Arial" panose="020B0604020202020204" pitchFamily="34" charset="0"/>
                        <a:buChar char="•"/>
                      </a:pPr>
                      <a:r>
                        <a:rPr lang="en-US" dirty="0" smtClean="0"/>
                        <a:t>Metastatic</a:t>
                      </a:r>
                      <a:r>
                        <a:rPr lang="en-US" baseline="0" dirty="0" smtClean="0"/>
                        <a:t> castration-sensitive prostate cancer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3370116894"/>
                  </a:ext>
                </a:extLst>
              </a:tr>
            </a:tbl>
          </a:graphicData>
        </a:graphic>
      </p:graphicFrame>
      <p:sp>
        <p:nvSpPr>
          <p:cNvPr id="3" name="Rectangle 2"/>
          <p:cNvSpPr/>
          <p:nvPr/>
        </p:nvSpPr>
        <p:spPr>
          <a:xfrm>
            <a:off x="3766570" y="5495876"/>
            <a:ext cx="3349641" cy="41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As of July 31, 2020</a:t>
            </a:r>
            <a:endParaRPr lang="en-US" b="1" dirty="0">
              <a:solidFill>
                <a:schemeClr val="tx1"/>
              </a:solidFill>
            </a:endParaRPr>
          </a:p>
        </p:txBody>
      </p:sp>
    </p:spTree>
    <p:extLst>
      <p:ext uri="{BB962C8B-B14F-4D97-AF65-F5344CB8AC3E}">
        <p14:creationId xmlns:p14="http://schemas.microsoft.com/office/powerpoint/2010/main" val="1031755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8516" y="2582946"/>
            <a:ext cx="10515600" cy="1325563"/>
          </a:xfrm>
        </p:spPr>
        <p:txBody>
          <a:bodyPr/>
          <a:lstStyle/>
          <a:p>
            <a:r>
              <a:rPr lang="en-US" dirty="0" smtClean="0"/>
              <a:t>Bruton’s Tyrosine Kinase Signaling Pathway</a:t>
            </a:r>
            <a:endParaRPr lang="en-US" dirty="0"/>
          </a:p>
        </p:txBody>
      </p:sp>
    </p:spTree>
    <p:extLst>
      <p:ext uri="{BB962C8B-B14F-4D97-AF65-F5344CB8AC3E}">
        <p14:creationId xmlns:p14="http://schemas.microsoft.com/office/powerpoint/2010/main" val="3085248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a:t>Bruton’s</a:t>
            </a:r>
            <a:r>
              <a:rPr lang="en-US" sz="3600" dirty="0"/>
              <a:t> Tyrosine Kinase (BTK) Signaling Pathway </a:t>
            </a:r>
          </a:p>
        </p:txBody>
      </p:sp>
      <p:sp>
        <p:nvSpPr>
          <p:cNvPr id="4" name="Footer Placeholder 3"/>
          <p:cNvSpPr>
            <a:spLocks noGrp="1"/>
          </p:cNvSpPr>
          <p:nvPr>
            <p:ph type="ftr" sz="quarter" idx="11"/>
          </p:nvPr>
        </p:nvSpPr>
        <p:spPr>
          <a:xfrm>
            <a:off x="1004067" y="5926794"/>
            <a:ext cx="3869897" cy="365125"/>
          </a:xfrm>
        </p:spPr>
        <p:txBody>
          <a:bodyPr/>
          <a:lstStyle/>
          <a:p>
            <a:pPr algn="l"/>
            <a:r>
              <a:rPr lang="en-US" dirty="0"/>
              <a:t>Liang C. et al European J Med </a:t>
            </a:r>
            <a:r>
              <a:rPr lang="en-US" dirty="0" err="1"/>
              <a:t>Chem</a:t>
            </a:r>
            <a:r>
              <a:rPr lang="en-US" dirty="0"/>
              <a:t> (2018);151:315-326.</a:t>
            </a:r>
          </a:p>
        </p:txBody>
      </p:sp>
      <p:pic>
        <p:nvPicPr>
          <p:cNvPr id="3" name="Picture 2"/>
          <p:cNvPicPr>
            <a:picLocks noChangeAspect="1"/>
          </p:cNvPicPr>
          <p:nvPr/>
        </p:nvPicPr>
        <p:blipFill>
          <a:blip r:embed="rId3"/>
          <a:stretch>
            <a:fillRect/>
          </a:stretch>
        </p:blipFill>
        <p:spPr>
          <a:xfrm>
            <a:off x="4915431" y="1284975"/>
            <a:ext cx="5791754" cy="5298706"/>
          </a:xfrm>
          <a:prstGeom prst="rect">
            <a:avLst/>
          </a:prstGeom>
        </p:spPr>
      </p:pic>
    </p:spTree>
    <p:extLst>
      <p:ext uri="{BB962C8B-B14F-4D97-AF65-F5344CB8AC3E}">
        <p14:creationId xmlns:p14="http://schemas.microsoft.com/office/powerpoint/2010/main" val="3350675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Development of Zanubrutinib</a:t>
            </a:r>
          </a:p>
        </p:txBody>
      </p:sp>
      <p:pic>
        <p:nvPicPr>
          <p:cNvPr id="12" name="Content Placeholder 11"/>
          <p:cNvPicPr>
            <a:picLocks noGrp="1" noChangeAspect="1"/>
          </p:cNvPicPr>
          <p:nvPr>
            <p:ph sz="half" idx="1"/>
          </p:nvPr>
        </p:nvPicPr>
        <p:blipFill>
          <a:blip r:embed="rId3"/>
          <a:stretch>
            <a:fillRect/>
          </a:stretch>
        </p:blipFill>
        <p:spPr>
          <a:xfrm>
            <a:off x="1784350" y="1912144"/>
            <a:ext cx="3289300" cy="4178300"/>
          </a:xfrm>
          <a:prstGeom prst="rect">
            <a:avLst/>
          </a:prstGeom>
        </p:spPr>
      </p:pic>
      <p:sp>
        <p:nvSpPr>
          <p:cNvPr id="11" name="Content Placeholder 10"/>
          <p:cNvSpPr>
            <a:spLocks noGrp="1"/>
          </p:cNvSpPr>
          <p:nvPr>
            <p:ph sz="half" idx="2"/>
          </p:nvPr>
        </p:nvSpPr>
        <p:spPr/>
        <p:txBody>
          <a:bodyPr/>
          <a:lstStyle/>
          <a:p>
            <a:r>
              <a:rPr lang="en-US" dirty="0"/>
              <a:t>More selective BTK inhibitor</a:t>
            </a:r>
          </a:p>
          <a:p>
            <a:r>
              <a:rPr lang="en-US" dirty="0"/>
              <a:t>Improved oral absorption</a:t>
            </a:r>
          </a:p>
          <a:p>
            <a:r>
              <a:rPr lang="en-US" dirty="0"/>
              <a:t>Better target occupancy </a:t>
            </a:r>
          </a:p>
        </p:txBody>
      </p:sp>
      <p:sp>
        <p:nvSpPr>
          <p:cNvPr id="3" name="Footer Placeholder 2"/>
          <p:cNvSpPr>
            <a:spLocks noGrp="1"/>
          </p:cNvSpPr>
          <p:nvPr>
            <p:ph type="ftr" sz="quarter" idx="11"/>
          </p:nvPr>
        </p:nvSpPr>
        <p:spPr>
          <a:xfrm>
            <a:off x="1340056" y="6002064"/>
            <a:ext cx="3861391" cy="365125"/>
          </a:xfrm>
          <a:solidFill>
            <a:schemeClr val="bg1"/>
          </a:solidFill>
        </p:spPr>
        <p:txBody>
          <a:bodyPr/>
          <a:lstStyle/>
          <a:p>
            <a:pPr algn="l"/>
            <a:r>
              <a:rPr lang="en-US" dirty="0"/>
              <a:t>Guo Y, et al. J Med </a:t>
            </a:r>
            <a:r>
              <a:rPr lang="en-US" dirty="0" err="1"/>
              <a:t>Chem</a:t>
            </a:r>
            <a:r>
              <a:rPr lang="en-US" dirty="0"/>
              <a:t> 2019;62:7923-40</a:t>
            </a:r>
          </a:p>
        </p:txBody>
      </p:sp>
    </p:spTree>
    <p:extLst>
      <p:ext uri="{BB962C8B-B14F-4D97-AF65-F5344CB8AC3E}">
        <p14:creationId xmlns:p14="http://schemas.microsoft.com/office/powerpoint/2010/main" val="236232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Zanubrutinib (Brukinsa)</a:t>
            </a:r>
          </a:p>
        </p:txBody>
      </p:sp>
      <p:sp>
        <p:nvSpPr>
          <p:cNvPr id="7" name="Content Placeholder 6"/>
          <p:cNvSpPr>
            <a:spLocks noGrp="1"/>
          </p:cNvSpPr>
          <p:nvPr>
            <p:ph idx="1"/>
          </p:nvPr>
        </p:nvSpPr>
        <p:spPr/>
        <p:txBody>
          <a:bodyPr>
            <a:normAutofit fontScale="92500" lnSpcReduction="20000"/>
          </a:bodyPr>
          <a:lstStyle/>
          <a:p>
            <a:pPr marL="0" indent="0">
              <a:buNone/>
            </a:pPr>
            <a:r>
              <a:rPr lang="en-US" dirty="0"/>
              <a:t>Indication:</a:t>
            </a:r>
          </a:p>
          <a:p>
            <a:pPr fontAlgn="base"/>
            <a:r>
              <a:rPr lang="en-US" sz="2400" dirty="0"/>
              <a:t>Adult patients with mantle cell lymphoma (MCL) who have received at least one prior therapy</a:t>
            </a:r>
          </a:p>
          <a:p>
            <a:pPr fontAlgn="base"/>
            <a:r>
              <a:rPr lang="en-US" sz="2400" dirty="0"/>
              <a:t>This indication is approved under accelerated approval based on overall response rate. Continued approval for this indication may be contingent upon verification and description of clinical benefit in a confirmatory trial.</a:t>
            </a:r>
          </a:p>
          <a:p>
            <a:pPr marL="0" indent="0">
              <a:buNone/>
            </a:pPr>
            <a:r>
              <a:rPr lang="en-US" dirty="0"/>
              <a:t>Dose:</a:t>
            </a:r>
          </a:p>
          <a:p>
            <a:pPr fontAlgn="base"/>
            <a:r>
              <a:rPr lang="en-US" sz="2600" dirty="0"/>
              <a:t>160 mg taken orally twice daily or 320 mg taken orally once daily until disease progression or unacceptable toxicity.</a:t>
            </a:r>
          </a:p>
          <a:p>
            <a:pPr fontAlgn="base"/>
            <a:r>
              <a:rPr lang="en-US" sz="2600" dirty="0"/>
              <a:t>Advise patients to swallow capsules whole with water. Advise patients not to open, break, or chew the capsules. If a dose of is missed, it should be taken as soon as possible on the same day with a return to the normal schedule the following day.</a:t>
            </a:r>
          </a:p>
          <a:p>
            <a:endParaRPr lang="en-US" dirty="0"/>
          </a:p>
        </p:txBody>
      </p:sp>
    </p:spTree>
    <p:extLst>
      <p:ext uri="{BB962C8B-B14F-4D97-AF65-F5344CB8AC3E}">
        <p14:creationId xmlns:p14="http://schemas.microsoft.com/office/powerpoint/2010/main" val="234361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8349" y="2748250"/>
            <a:ext cx="9357597" cy="1325563"/>
          </a:xfrm>
        </p:spPr>
        <p:txBody>
          <a:bodyPr/>
          <a:lstStyle/>
          <a:p>
            <a:r>
              <a:rPr lang="en-US" dirty="0" smtClean="0"/>
              <a:t>Target: CD19</a:t>
            </a:r>
            <a:endParaRPr lang="en-US" dirty="0"/>
          </a:p>
        </p:txBody>
      </p:sp>
      <p:pic>
        <p:nvPicPr>
          <p:cNvPr id="5" name="Picture 4"/>
          <p:cNvPicPr>
            <a:picLocks noChangeAspect="1"/>
          </p:cNvPicPr>
          <p:nvPr/>
        </p:nvPicPr>
        <p:blipFill>
          <a:blip r:embed="rId3"/>
          <a:stretch>
            <a:fillRect/>
          </a:stretch>
        </p:blipFill>
        <p:spPr>
          <a:xfrm>
            <a:off x="7130424" y="2009576"/>
            <a:ext cx="4213949" cy="2229541"/>
          </a:xfrm>
          <a:prstGeom prst="rect">
            <a:avLst/>
          </a:prstGeom>
        </p:spPr>
      </p:pic>
      <p:sp>
        <p:nvSpPr>
          <p:cNvPr id="6" name="Rectangle 5"/>
          <p:cNvSpPr/>
          <p:nvPr/>
        </p:nvSpPr>
        <p:spPr>
          <a:xfrm>
            <a:off x="6746661" y="322173"/>
            <a:ext cx="578014" cy="36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99061" y="474573"/>
            <a:ext cx="578014" cy="36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27445" y="397977"/>
            <a:ext cx="684220" cy="36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895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CD19 </a:t>
            </a:r>
            <a:endParaRPr lang="en-US" dirty="0"/>
          </a:p>
        </p:txBody>
      </p:sp>
      <p:sp>
        <p:nvSpPr>
          <p:cNvPr id="4" name="Content Placeholder 3"/>
          <p:cNvSpPr>
            <a:spLocks noGrp="1"/>
          </p:cNvSpPr>
          <p:nvPr>
            <p:ph idx="1"/>
          </p:nvPr>
        </p:nvSpPr>
        <p:spPr>
          <a:xfrm>
            <a:off x="909267" y="1636112"/>
            <a:ext cx="10515600" cy="4351338"/>
          </a:xfrm>
        </p:spPr>
        <p:txBody>
          <a:bodyPr/>
          <a:lstStyle/>
          <a:p>
            <a:r>
              <a:rPr lang="en-US" dirty="0" smtClean="0"/>
              <a:t>CD19 is broadly expressed across B cell malignances</a:t>
            </a:r>
          </a:p>
          <a:p>
            <a:pPr lvl="1"/>
            <a:r>
              <a:rPr lang="en-US" dirty="0" smtClean="0"/>
              <a:t>Enhances B-cell receptor signaling and cell proliferation </a:t>
            </a:r>
            <a:endParaRPr lang="en-US" dirty="0"/>
          </a:p>
        </p:txBody>
      </p:sp>
      <p:pic>
        <p:nvPicPr>
          <p:cNvPr id="5" name="Picture 4"/>
          <p:cNvPicPr>
            <a:picLocks noChangeAspect="1"/>
          </p:cNvPicPr>
          <p:nvPr/>
        </p:nvPicPr>
        <p:blipFill>
          <a:blip r:embed="rId2"/>
          <a:stretch>
            <a:fillRect/>
          </a:stretch>
        </p:blipFill>
        <p:spPr>
          <a:xfrm>
            <a:off x="4353886" y="2489257"/>
            <a:ext cx="3114675" cy="4295775"/>
          </a:xfrm>
          <a:prstGeom prst="rect">
            <a:avLst/>
          </a:prstGeom>
        </p:spPr>
      </p:pic>
      <p:sp>
        <p:nvSpPr>
          <p:cNvPr id="6" name="Right Arrow 5"/>
          <p:cNvSpPr/>
          <p:nvPr/>
        </p:nvSpPr>
        <p:spPr>
          <a:xfrm>
            <a:off x="2236253" y="4510408"/>
            <a:ext cx="1947245" cy="421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798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Tafasitamab (</a:t>
            </a:r>
            <a:r>
              <a:rPr lang="en-US" dirty="0" err="1" smtClean="0"/>
              <a:t>Monjuvi</a:t>
            </a:r>
            <a:r>
              <a:rPr lang="en-US" dirty="0" smtClean="0"/>
              <a:t>)</a:t>
            </a:r>
            <a:endParaRPr lang="en-US" dirty="0"/>
          </a:p>
        </p:txBody>
      </p:sp>
      <p:sp>
        <p:nvSpPr>
          <p:cNvPr id="3" name="Content Placeholder 2"/>
          <p:cNvSpPr>
            <a:spLocks noGrp="1"/>
          </p:cNvSpPr>
          <p:nvPr>
            <p:ph idx="1"/>
          </p:nvPr>
        </p:nvSpPr>
        <p:spPr/>
        <p:txBody>
          <a:bodyPr/>
          <a:lstStyle/>
          <a:p>
            <a:r>
              <a:rPr lang="en-US" b="1" dirty="0" smtClean="0"/>
              <a:t>Fc-enhanced</a:t>
            </a:r>
            <a:r>
              <a:rPr lang="en-US" dirty="0" smtClean="0"/>
              <a:t>, humanized, anti-CD19 monoclonal antibody</a:t>
            </a:r>
            <a:endParaRPr lang="en-US" dirty="0"/>
          </a:p>
        </p:txBody>
      </p:sp>
      <p:pic>
        <p:nvPicPr>
          <p:cNvPr id="4" name="Picture 3"/>
          <p:cNvPicPr>
            <a:picLocks noChangeAspect="1"/>
          </p:cNvPicPr>
          <p:nvPr/>
        </p:nvPicPr>
        <p:blipFill>
          <a:blip r:embed="rId3"/>
          <a:stretch>
            <a:fillRect/>
          </a:stretch>
        </p:blipFill>
        <p:spPr>
          <a:xfrm>
            <a:off x="3014662" y="2509838"/>
            <a:ext cx="6162675" cy="3667125"/>
          </a:xfrm>
          <a:prstGeom prst="rect">
            <a:avLst/>
          </a:prstGeom>
        </p:spPr>
      </p:pic>
      <p:sp>
        <p:nvSpPr>
          <p:cNvPr id="5" name="Rectangle 4"/>
          <p:cNvSpPr/>
          <p:nvPr/>
        </p:nvSpPr>
        <p:spPr>
          <a:xfrm>
            <a:off x="2828481" y="2468406"/>
            <a:ext cx="777003" cy="47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01865" y="2509838"/>
            <a:ext cx="416929" cy="43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31328" y="6211287"/>
            <a:ext cx="3989248" cy="48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Leukemia 2013;27:1595. </a:t>
            </a:r>
            <a:endParaRPr lang="en-US" dirty="0">
              <a:solidFill>
                <a:schemeClr val="tx1"/>
              </a:solidFill>
            </a:endParaRPr>
          </a:p>
        </p:txBody>
      </p:sp>
    </p:spTree>
    <p:extLst>
      <p:ext uri="{BB962C8B-B14F-4D97-AF65-F5344CB8AC3E}">
        <p14:creationId xmlns:p14="http://schemas.microsoft.com/office/powerpoint/2010/main" val="233143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234F-2C83-481A-9F30-A23D1CD1F071}"/>
              </a:ext>
            </a:extLst>
          </p:cNvPr>
          <p:cNvSpPr>
            <a:spLocks noGrp="1"/>
          </p:cNvSpPr>
          <p:nvPr>
            <p:ph type="title"/>
          </p:nvPr>
        </p:nvSpPr>
        <p:spPr>
          <a:xfrm>
            <a:off x="838200" y="278500"/>
            <a:ext cx="10515600" cy="1325563"/>
          </a:xfrm>
        </p:spPr>
        <p:txBody>
          <a:bodyPr/>
          <a:lstStyle/>
          <a:p>
            <a:r>
              <a:rPr lang="en-US" dirty="0"/>
              <a:t>Learning Objectives</a:t>
            </a:r>
          </a:p>
        </p:txBody>
      </p:sp>
      <p:sp>
        <p:nvSpPr>
          <p:cNvPr id="3" name="Content Placeholder 2">
            <a:extLst>
              <a:ext uri="{FF2B5EF4-FFF2-40B4-BE49-F238E27FC236}">
                <a16:creationId xmlns:a16="http://schemas.microsoft.com/office/drawing/2014/main" id="{BF1FA64C-B859-4005-BDEC-64A2CD7B9AFC}"/>
              </a:ext>
            </a:extLst>
          </p:cNvPr>
          <p:cNvSpPr>
            <a:spLocks noGrp="1"/>
          </p:cNvSpPr>
          <p:nvPr>
            <p:ph idx="1"/>
          </p:nvPr>
        </p:nvSpPr>
        <p:spPr>
          <a:xfrm>
            <a:off x="805543" y="1543177"/>
            <a:ext cx="10515600" cy="4572900"/>
          </a:xfrm>
        </p:spPr>
        <p:txBody>
          <a:bodyPr>
            <a:normAutofit/>
          </a:bodyPr>
          <a:lstStyle/>
          <a:p>
            <a:pPr marL="0" indent="0">
              <a:buNone/>
            </a:pPr>
            <a:r>
              <a:rPr lang="en-US" dirty="0"/>
              <a:t>After attending this session, the participant will be able to</a:t>
            </a:r>
            <a:r>
              <a:rPr lang="en-US" dirty="0" smtClean="0"/>
              <a:t>:</a:t>
            </a:r>
          </a:p>
          <a:p>
            <a:r>
              <a:rPr lang="en-US" dirty="0" smtClean="0"/>
              <a:t>Describe the role of new</a:t>
            </a:r>
            <a:r>
              <a:rPr lang="en-US" dirty="0"/>
              <a:t>*</a:t>
            </a:r>
            <a:r>
              <a:rPr lang="en-US" dirty="0" smtClean="0"/>
              <a:t> targets for drug therapy in the treatment of cancer. </a:t>
            </a:r>
          </a:p>
          <a:p>
            <a:r>
              <a:rPr lang="en-US" dirty="0" smtClean="0"/>
              <a:t>Outline the evolution of new drug therapy(s) in the treatment of cancer.</a:t>
            </a:r>
          </a:p>
          <a:p>
            <a:r>
              <a:rPr lang="en-US" dirty="0" smtClean="0"/>
              <a:t>Discuss the important patient and caregiver education required for some of the new drug therapies discussed today.</a:t>
            </a:r>
          </a:p>
          <a:p>
            <a:r>
              <a:rPr lang="en-US" dirty="0" smtClean="0"/>
              <a:t>Given a patient scenario, identify important considerations for the use of the drug therapies discussed today.</a:t>
            </a:r>
            <a:endParaRPr lang="en-US" dirty="0"/>
          </a:p>
        </p:txBody>
      </p:sp>
      <p:sp>
        <p:nvSpPr>
          <p:cNvPr id="4" name="Rectangle 3"/>
          <p:cNvSpPr/>
          <p:nvPr/>
        </p:nvSpPr>
        <p:spPr>
          <a:xfrm>
            <a:off x="2017295" y="6079958"/>
            <a:ext cx="7162800" cy="577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*new  = within the last year</a:t>
            </a:r>
            <a:endParaRPr lang="en-US" dirty="0">
              <a:solidFill>
                <a:srgbClr val="0070C0"/>
              </a:solidFill>
            </a:endParaRPr>
          </a:p>
        </p:txBody>
      </p:sp>
    </p:spTree>
    <p:extLst>
      <p:ext uri="{BB962C8B-B14F-4D97-AF65-F5344CB8AC3E}">
        <p14:creationId xmlns:p14="http://schemas.microsoft.com/office/powerpoint/2010/main" val="1229393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Tafasitamab</a:t>
            </a:r>
            <a:r>
              <a:rPr lang="en-US" dirty="0" smtClean="0"/>
              <a:t>-cxix (</a:t>
            </a:r>
            <a:r>
              <a:rPr lang="en-US" dirty="0" err="1" smtClean="0"/>
              <a:t>Monjuvi</a:t>
            </a:r>
            <a:r>
              <a:rPr lang="en-US" dirty="0" smtClean="0"/>
              <a:t>)</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a:t>Mechanism of action:</a:t>
            </a:r>
          </a:p>
          <a:p>
            <a:pPr lvl="1"/>
            <a:r>
              <a:rPr lang="en-US" dirty="0"/>
              <a:t>CD19-directed </a:t>
            </a:r>
            <a:r>
              <a:rPr lang="en-US" dirty="0" err="1"/>
              <a:t>cytolytic</a:t>
            </a:r>
            <a:r>
              <a:rPr lang="en-US" dirty="0"/>
              <a:t> antibody</a:t>
            </a:r>
          </a:p>
          <a:p>
            <a:r>
              <a:rPr lang="en-US" dirty="0"/>
              <a:t>Indication:</a:t>
            </a:r>
          </a:p>
          <a:p>
            <a:pPr lvl="1"/>
            <a:r>
              <a:rPr lang="en-US" dirty="0"/>
              <a:t>Treatment for adults with relapsed or refractory diffuse large B-cell lymphoma no otherwise specified, including DLBCL arising from low grade lymphoma, and who are not eligible for autologous stem cell </a:t>
            </a:r>
            <a:r>
              <a:rPr lang="en-US" dirty="0" smtClean="0"/>
              <a:t>transplant</a:t>
            </a:r>
          </a:p>
          <a:p>
            <a:r>
              <a:rPr lang="en-US" dirty="0" smtClean="0"/>
              <a:t>Adverse effects (≥ 20%):</a:t>
            </a:r>
          </a:p>
          <a:p>
            <a:pPr lvl="1"/>
            <a:r>
              <a:rPr lang="en-US" dirty="0" smtClean="0"/>
              <a:t>Neutropenia, anemia, thrombocytopenia</a:t>
            </a:r>
          </a:p>
          <a:p>
            <a:pPr lvl="1"/>
            <a:r>
              <a:rPr lang="en-US" dirty="0" smtClean="0"/>
              <a:t>Diarrhea</a:t>
            </a:r>
          </a:p>
          <a:p>
            <a:pPr lvl="1"/>
            <a:r>
              <a:rPr lang="en-US" dirty="0" smtClean="0"/>
              <a:t>Cough</a:t>
            </a:r>
          </a:p>
          <a:p>
            <a:pPr lvl="1"/>
            <a:r>
              <a:rPr lang="en-US" dirty="0" smtClean="0"/>
              <a:t>Pyrexia</a:t>
            </a:r>
          </a:p>
          <a:p>
            <a:pPr lvl="1"/>
            <a:r>
              <a:rPr lang="en-US" dirty="0" smtClean="0"/>
              <a:t>Peripheral edema</a:t>
            </a:r>
          </a:p>
        </p:txBody>
      </p:sp>
    </p:spTree>
    <p:extLst>
      <p:ext uri="{BB962C8B-B14F-4D97-AF65-F5344CB8AC3E}">
        <p14:creationId xmlns:p14="http://schemas.microsoft.com/office/powerpoint/2010/main" val="1758893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Tafasitamab: The L-MIND Clinical Trial </a:t>
            </a:r>
            <a:endParaRPr lang="en-US" dirty="0"/>
          </a:p>
        </p:txBody>
      </p:sp>
      <p:sp>
        <p:nvSpPr>
          <p:cNvPr id="3" name="Content Placeholder 2"/>
          <p:cNvSpPr>
            <a:spLocks noGrp="1"/>
          </p:cNvSpPr>
          <p:nvPr>
            <p:ph idx="1"/>
          </p:nvPr>
        </p:nvSpPr>
        <p:spPr/>
        <p:txBody>
          <a:bodyPr/>
          <a:lstStyle/>
          <a:p>
            <a:r>
              <a:rPr lang="en-US" dirty="0" smtClean="0"/>
              <a:t>Method:</a:t>
            </a:r>
          </a:p>
          <a:p>
            <a:pPr lvl="1"/>
            <a:r>
              <a:rPr lang="en-US" dirty="0" smtClean="0"/>
              <a:t>Phase 2 multicenter, prospective, single-arm study (n=81)</a:t>
            </a:r>
          </a:p>
          <a:p>
            <a:r>
              <a:rPr lang="en-US" dirty="0" smtClean="0"/>
              <a:t>Treatment:</a:t>
            </a:r>
          </a:p>
          <a:p>
            <a:pPr lvl="1"/>
            <a:r>
              <a:rPr lang="en-US" dirty="0" err="1" smtClean="0"/>
              <a:t>Tafasitamab</a:t>
            </a:r>
            <a:r>
              <a:rPr lang="en-US" dirty="0" smtClean="0"/>
              <a:t>-cxix 12 mg/kg IV + lenalidomide 25 mg PO daily x 21 days every 28 days x 12 cycles </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tafasitamab</a:t>
            </a:r>
            <a:r>
              <a:rPr lang="en-US" dirty="0" smtClean="0">
                <a:latin typeface="Calibri" panose="020F0502020204030204" pitchFamily="34" charset="0"/>
                <a:cs typeface="Calibri" panose="020F0502020204030204" pitchFamily="34" charset="0"/>
              </a:rPr>
              <a:t>-cxix as monotherapy </a:t>
            </a:r>
            <a:endParaRPr lang="en-US" dirty="0" smtClean="0"/>
          </a:p>
          <a:p>
            <a:r>
              <a:rPr lang="en-US" dirty="0" smtClean="0"/>
              <a:t>Results:</a:t>
            </a:r>
          </a:p>
          <a:p>
            <a:pPr lvl="1"/>
            <a:r>
              <a:rPr lang="en-US" dirty="0" smtClean="0"/>
              <a:t>ORR (in 71 patients): 55% (CR 37%, PR 18%)</a:t>
            </a:r>
          </a:p>
          <a:p>
            <a:pPr lvl="1"/>
            <a:r>
              <a:rPr lang="en-US" dirty="0" smtClean="0"/>
              <a:t>Median DOR: 21.7 months (range: 0, 24 months)</a:t>
            </a:r>
            <a:endParaRPr lang="en-US" dirty="0"/>
          </a:p>
        </p:txBody>
      </p:sp>
    </p:spTree>
    <p:extLst>
      <p:ext uri="{BB962C8B-B14F-4D97-AF65-F5344CB8AC3E}">
        <p14:creationId xmlns:p14="http://schemas.microsoft.com/office/powerpoint/2010/main" val="1002332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958" y="2258094"/>
            <a:ext cx="10515600" cy="1325563"/>
          </a:xfrm>
        </p:spPr>
        <p:txBody>
          <a:bodyPr/>
          <a:lstStyle/>
          <a:p>
            <a:r>
              <a:rPr lang="en-US" dirty="0" smtClean="0"/>
              <a:t>CD38</a:t>
            </a:r>
            <a:endParaRPr lang="en-US" dirty="0"/>
          </a:p>
        </p:txBody>
      </p:sp>
      <p:pic>
        <p:nvPicPr>
          <p:cNvPr id="5" name="Picture 4"/>
          <p:cNvPicPr>
            <a:picLocks noChangeAspect="1"/>
          </p:cNvPicPr>
          <p:nvPr/>
        </p:nvPicPr>
        <p:blipFill>
          <a:blip r:embed="rId3"/>
          <a:stretch>
            <a:fillRect/>
          </a:stretch>
        </p:blipFill>
        <p:spPr>
          <a:xfrm>
            <a:off x="8051236" y="2398302"/>
            <a:ext cx="2962275" cy="3762375"/>
          </a:xfrm>
          <a:prstGeom prst="rect">
            <a:avLst/>
          </a:prstGeom>
        </p:spPr>
      </p:pic>
    </p:spTree>
    <p:extLst>
      <p:ext uri="{BB962C8B-B14F-4D97-AF65-F5344CB8AC3E}">
        <p14:creationId xmlns:p14="http://schemas.microsoft.com/office/powerpoint/2010/main" val="4175743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Immunological Roles of CD38 in Infection</a:t>
            </a:r>
            <a:endParaRPr lang="en-US" dirty="0"/>
          </a:p>
        </p:txBody>
      </p:sp>
      <p:pic>
        <p:nvPicPr>
          <p:cNvPr id="3" name="Picture 2"/>
          <p:cNvPicPr>
            <a:picLocks noChangeAspect="1"/>
          </p:cNvPicPr>
          <p:nvPr/>
        </p:nvPicPr>
        <p:blipFill>
          <a:blip r:embed="rId2"/>
          <a:stretch>
            <a:fillRect/>
          </a:stretch>
        </p:blipFill>
        <p:spPr>
          <a:xfrm>
            <a:off x="2754229" y="1584408"/>
            <a:ext cx="6515100" cy="4924425"/>
          </a:xfrm>
          <a:prstGeom prst="rect">
            <a:avLst/>
          </a:prstGeom>
        </p:spPr>
      </p:pic>
      <p:sp>
        <p:nvSpPr>
          <p:cNvPr id="4" name="Rectangle 3"/>
          <p:cNvSpPr/>
          <p:nvPr/>
        </p:nvSpPr>
        <p:spPr>
          <a:xfrm>
            <a:off x="3485535" y="6567948"/>
            <a:ext cx="5864942" cy="19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Glaria</a:t>
            </a:r>
            <a:r>
              <a:rPr lang="en-US" sz="1600" dirty="0" smtClean="0">
                <a:solidFill>
                  <a:schemeClr val="tx1"/>
                </a:solidFill>
              </a:rPr>
              <a:t> E, et al. Cells 2020;9:228</a:t>
            </a:r>
            <a:endParaRPr lang="en-US" sz="1600" dirty="0">
              <a:solidFill>
                <a:schemeClr val="tx1"/>
              </a:solidFill>
            </a:endParaRPr>
          </a:p>
        </p:txBody>
      </p:sp>
    </p:spTree>
    <p:extLst>
      <p:ext uri="{BB962C8B-B14F-4D97-AF65-F5344CB8AC3E}">
        <p14:creationId xmlns:p14="http://schemas.microsoft.com/office/powerpoint/2010/main" val="4087330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Isatuximav-irfc</a:t>
            </a:r>
            <a:r>
              <a:rPr lang="en-US" dirty="0" smtClean="0"/>
              <a:t> </a:t>
            </a:r>
            <a:endParaRPr lang="en-US" dirty="0"/>
          </a:p>
        </p:txBody>
      </p:sp>
      <p:pic>
        <p:nvPicPr>
          <p:cNvPr id="3" name="Picture 2"/>
          <p:cNvPicPr>
            <a:picLocks noChangeAspect="1"/>
          </p:cNvPicPr>
          <p:nvPr/>
        </p:nvPicPr>
        <p:blipFill>
          <a:blip r:embed="rId2"/>
          <a:stretch>
            <a:fillRect/>
          </a:stretch>
        </p:blipFill>
        <p:spPr>
          <a:xfrm>
            <a:off x="2521292" y="2170471"/>
            <a:ext cx="6187477" cy="3950110"/>
          </a:xfrm>
          <a:prstGeom prst="rect">
            <a:avLst/>
          </a:prstGeom>
        </p:spPr>
      </p:pic>
      <p:sp>
        <p:nvSpPr>
          <p:cNvPr id="4" name="Rectangle 3"/>
          <p:cNvSpPr/>
          <p:nvPr/>
        </p:nvSpPr>
        <p:spPr>
          <a:xfrm>
            <a:off x="3072581" y="6263148"/>
            <a:ext cx="7231625" cy="32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Tai YT, et al. </a:t>
            </a:r>
            <a:r>
              <a:rPr lang="en-US" dirty="0" err="1" smtClean="0">
                <a:solidFill>
                  <a:schemeClr val="tx1"/>
                </a:solidFill>
              </a:rPr>
              <a:t>Oncotarget</a:t>
            </a:r>
            <a:r>
              <a:rPr lang="en-US" dirty="0" smtClean="0">
                <a:solidFill>
                  <a:schemeClr val="tx1"/>
                </a:solidFill>
              </a:rPr>
              <a:t> 2017;8:112166</a:t>
            </a:r>
            <a:endParaRPr lang="en-US" dirty="0">
              <a:solidFill>
                <a:schemeClr val="tx1"/>
              </a:solidFill>
            </a:endParaRPr>
          </a:p>
        </p:txBody>
      </p:sp>
    </p:spTree>
    <p:extLst>
      <p:ext uri="{BB962C8B-B14F-4D97-AF65-F5344CB8AC3E}">
        <p14:creationId xmlns:p14="http://schemas.microsoft.com/office/powerpoint/2010/main" val="3032993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Isatuximab-irfc</a:t>
            </a:r>
            <a:r>
              <a:rPr lang="en-US" dirty="0" smtClean="0"/>
              <a:t> (</a:t>
            </a:r>
            <a:r>
              <a:rPr lang="en-US" dirty="0" err="1" smtClean="0"/>
              <a:t>Sarclisa</a:t>
            </a:r>
            <a:r>
              <a:rPr lang="en-US" dirty="0" smtClean="0"/>
              <a:t>)</a:t>
            </a:r>
            <a:endParaRPr lang="en-US" dirty="0"/>
          </a:p>
        </p:txBody>
      </p:sp>
      <p:sp>
        <p:nvSpPr>
          <p:cNvPr id="4" name="Content Placeholder 3"/>
          <p:cNvSpPr>
            <a:spLocks noGrp="1"/>
          </p:cNvSpPr>
          <p:nvPr>
            <p:ph idx="1"/>
          </p:nvPr>
        </p:nvSpPr>
        <p:spPr/>
        <p:txBody>
          <a:bodyPr>
            <a:normAutofit fontScale="77500" lnSpcReduction="20000"/>
          </a:bodyPr>
          <a:lstStyle/>
          <a:p>
            <a:r>
              <a:rPr lang="en-US" dirty="0"/>
              <a:t>Mechanism of action:</a:t>
            </a:r>
          </a:p>
          <a:p>
            <a:pPr lvl="1"/>
            <a:r>
              <a:rPr lang="en-US" dirty="0" smtClean="0"/>
              <a:t>CD38-directed </a:t>
            </a:r>
            <a:r>
              <a:rPr lang="en-US" dirty="0" err="1"/>
              <a:t>cytolytic</a:t>
            </a:r>
            <a:r>
              <a:rPr lang="en-US" dirty="0"/>
              <a:t> antibody</a:t>
            </a:r>
          </a:p>
          <a:p>
            <a:r>
              <a:rPr lang="en-US" dirty="0"/>
              <a:t>Indication:</a:t>
            </a:r>
          </a:p>
          <a:p>
            <a:pPr lvl="1"/>
            <a:r>
              <a:rPr lang="en-US" dirty="0"/>
              <a:t>Treatment for adults with relapsed or refractory </a:t>
            </a:r>
            <a:r>
              <a:rPr lang="en-US" dirty="0" smtClean="0"/>
              <a:t>multiple myeloma who have received at least 2 prior therapies including lenalidomide and a proteasome inhibitor  (in combination with pomalidomide and dexamethasone</a:t>
            </a:r>
          </a:p>
          <a:p>
            <a:r>
              <a:rPr lang="en-US" dirty="0" smtClean="0"/>
              <a:t>Dose:</a:t>
            </a:r>
          </a:p>
          <a:p>
            <a:pPr lvl="1"/>
            <a:r>
              <a:rPr lang="en-US" dirty="0" smtClean="0"/>
              <a:t>10 mg/kg IV infusion every week for 4 weeks </a:t>
            </a:r>
            <a:r>
              <a:rPr lang="en-US" dirty="0" smtClean="0">
                <a:latin typeface="Calibri" panose="020F0502020204030204" pitchFamily="34" charset="0"/>
                <a:cs typeface="Calibri" panose="020F0502020204030204" pitchFamily="34" charset="0"/>
              </a:rPr>
              <a:t>→ every 2 weeks in combination with pomalidomide and dexamethasone until disease progression or unacceptable toxicities. </a:t>
            </a:r>
          </a:p>
          <a:p>
            <a:pPr lvl="1"/>
            <a:r>
              <a:rPr lang="en-US" dirty="0" err="1" smtClean="0">
                <a:latin typeface="Calibri" panose="020F0502020204030204" pitchFamily="34" charset="0"/>
                <a:cs typeface="Calibri" panose="020F0502020204030204" pitchFamily="34" charset="0"/>
              </a:rPr>
              <a:t>Premedications</a:t>
            </a:r>
            <a:r>
              <a:rPr lang="en-US" dirty="0" smtClean="0">
                <a:latin typeface="Calibri" panose="020F0502020204030204" pitchFamily="34" charset="0"/>
                <a:cs typeface="Calibri" panose="020F0502020204030204" pitchFamily="34" charset="0"/>
              </a:rPr>
              <a:t> with dexamethasone, acetaminophen, H2 antagonists, and diphenhydramine.</a:t>
            </a:r>
            <a:endParaRPr lang="en-US" dirty="0" smtClean="0"/>
          </a:p>
          <a:p>
            <a:r>
              <a:rPr lang="en-US" dirty="0" smtClean="0"/>
              <a:t>Adverse effects (≥ 20%):</a:t>
            </a:r>
          </a:p>
          <a:p>
            <a:pPr lvl="1"/>
            <a:r>
              <a:rPr lang="en-US" dirty="0" smtClean="0"/>
              <a:t>Neutropenia</a:t>
            </a:r>
          </a:p>
          <a:p>
            <a:pPr lvl="1"/>
            <a:r>
              <a:rPr lang="en-US" dirty="0" smtClean="0"/>
              <a:t>Infusion related reactions</a:t>
            </a:r>
          </a:p>
          <a:p>
            <a:pPr lvl="1"/>
            <a:r>
              <a:rPr lang="en-US" dirty="0" smtClean="0"/>
              <a:t>Diarrhea</a:t>
            </a:r>
          </a:p>
          <a:p>
            <a:pPr lvl="1"/>
            <a:r>
              <a:rPr lang="en-US" dirty="0" smtClean="0"/>
              <a:t>Infections including pneumonia and upper respiratory tract infections</a:t>
            </a:r>
            <a:endParaRPr lang="en-US" dirty="0"/>
          </a:p>
        </p:txBody>
      </p:sp>
    </p:spTree>
    <p:extLst>
      <p:ext uri="{BB962C8B-B14F-4D97-AF65-F5344CB8AC3E}">
        <p14:creationId xmlns:p14="http://schemas.microsoft.com/office/powerpoint/2010/main" val="46138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Isatuximab-irfc</a:t>
            </a:r>
            <a:r>
              <a:rPr lang="en-US" dirty="0" smtClean="0"/>
              <a:t> (</a:t>
            </a:r>
            <a:r>
              <a:rPr lang="en-US" dirty="0" err="1" smtClean="0"/>
              <a:t>Sarclisa</a:t>
            </a:r>
            <a:r>
              <a:rPr lang="en-US" dirty="0" smtClean="0"/>
              <a:t>): ICARIA-MM</a:t>
            </a:r>
            <a:endParaRPr lang="en-US" dirty="0"/>
          </a:p>
        </p:txBody>
      </p:sp>
      <p:sp>
        <p:nvSpPr>
          <p:cNvPr id="3" name="Content Placeholder 2"/>
          <p:cNvSpPr>
            <a:spLocks noGrp="1"/>
          </p:cNvSpPr>
          <p:nvPr>
            <p:ph idx="1"/>
          </p:nvPr>
        </p:nvSpPr>
        <p:spPr/>
        <p:txBody>
          <a:bodyPr>
            <a:normAutofit fontScale="92500"/>
          </a:bodyPr>
          <a:lstStyle/>
          <a:p>
            <a:r>
              <a:rPr lang="en-US" dirty="0"/>
              <a:t>Methods:</a:t>
            </a:r>
          </a:p>
          <a:p>
            <a:pPr lvl="1"/>
            <a:r>
              <a:rPr lang="en-US" dirty="0" smtClean="0"/>
              <a:t>Randomized, multicenter, open-label, phase III study</a:t>
            </a:r>
          </a:p>
          <a:p>
            <a:pPr lvl="1"/>
            <a:r>
              <a:rPr lang="en-US" dirty="0" smtClean="0"/>
              <a:t>Adults with relapsed and refractory multiple myeloma who had at least 2 LOT (including IMID and proteasome inhibitor)</a:t>
            </a:r>
          </a:p>
          <a:p>
            <a:pPr lvl="1"/>
            <a:r>
              <a:rPr lang="en-US" dirty="0" smtClean="0"/>
              <a:t>Randomized 1:1 </a:t>
            </a:r>
          </a:p>
          <a:p>
            <a:r>
              <a:rPr lang="en-US" dirty="0" smtClean="0"/>
              <a:t>Treatment:</a:t>
            </a:r>
          </a:p>
          <a:p>
            <a:pPr lvl="1"/>
            <a:r>
              <a:rPr lang="en-US" dirty="0" err="1" smtClean="0"/>
              <a:t>Istauximab</a:t>
            </a:r>
            <a:r>
              <a:rPr lang="en-US" dirty="0" smtClean="0"/>
              <a:t> 10 mg/kg IV Day 1,8,15,22 (cycle 1) then Day 1 and 15 (cycle 2+) + pomalidomide 4 mg PO day 1-21  + dexamethasone 40 mg (20mg) PO days 1,8,15,22 </a:t>
            </a:r>
          </a:p>
          <a:p>
            <a:pPr lvl="1"/>
            <a:r>
              <a:rPr lang="en-US" dirty="0" smtClean="0"/>
              <a:t>Pomalidomide </a:t>
            </a:r>
            <a:r>
              <a:rPr lang="en-US" dirty="0"/>
              <a:t>4 mg PO day 1-21  + dexamethasone 40 mg (20mg) PO days 1,8,15,22 </a:t>
            </a:r>
          </a:p>
          <a:p>
            <a:r>
              <a:rPr lang="en-US" dirty="0" smtClean="0"/>
              <a:t>Outcomes</a:t>
            </a:r>
            <a:r>
              <a:rPr lang="en-US" dirty="0"/>
              <a:t>:</a:t>
            </a:r>
          </a:p>
          <a:p>
            <a:pPr lvl="1"/>
            <a:r>
              <a:rPr lang="en-US" dirty="0"/>
              <a:t>Primary endpoint: </a:t>
            </a:r>
            <a:r>
              <a:rPr lang="en-US" dirty="0" smtClean="0"/>
              <a:t>PFS</a:t>
            </a:r>
            <a:endParaRPr lang="en-US" dirty="0"/>
          </a:p>
        </p:txBody>
      </p:sp>
      <p:sp>
        <p:nvSpPr>
          <p:cNvPr id="4" name="Footer Placeholder 3"/>
          <p:cNvSpPr>
            <a:spLocks noGrp="1"/>
          </p:cNvSpPr>
          <p:nvPr>
            <p:ph type="ftr" sz="quarter" idx="11"/>
          </p:nvPr>
        </p:nvSpPr>
        <p:spPr>
          <a:solidFill>
            <a:schemeClr val="bg1"/>
          </a:solidFill>
        </p:spPr>
        <p:txBody>
          <a:bodyPr/>
          <a:lstStyle/>
          <a:p>
            <a:pPr algn="l"/>
            <a:r>
              <a:rPr lang="en-US" dirty="0" smtClean="0"/>
              <a:t>Attal M, et al. Lancet 2019;394:2096.</a:t>
            </a:r>
            <a:endParaRPr lang="en-US" dirty="0"/>
          </a:p>
        </p:txBody>
      </p:sp>
    </p:spTree>
    <p:extLst>
      <p:ext uri="{BB962C8B-B14F-4D97-AF65-F5344CB8AC3E}">
        <p14:creationId xmlns:p14="http://schemas.microsoft.com/office/powerpoint/2010/main" val="2871739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Isatuximab-irfc</a:t>
            </a:r>
            <a:r>
              <a:rPr lang="en-US" dirty="0" smtClean="0"/>
              <a:t> (</a:t>
            </a:r>
            <a:r>
              <a:rPr lang="en-US" dirty="0" err="1" smtClean="0"/>
              <a:t>Sarclisa</a:t>
            </a:r>
            <a:r>
              <a:rPr lang="en-US" dirty="0" smtClean="0"/>
              <a:t>): ICARIA-MM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982649"/>
              </p:ext>
            </p:extLst>
          </p:nvPr>
        </p:nvGraphicFramePr>
        <p:xfrm>
          <a:off x="838200" y="1825625"/>
          <a:ext cx="10515600" cy="31394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68529753"/>
                    </a:ext>
                  </a:extLst>
                </a:gridCol>
                <a:gridCol w="3505200">
                  <a:extLst>
                    <a:ext uri="{9D8B030D-6E8A-4147-A177-3AD203B41FA5}">
                      <a16:colId xmlns:a16="http://schemas.microsoft.com/office/drawing/2014/main" val="520827866"/>
                    </a:ext>
                  </a:extLst>
                </a:gridCol>
                <a:gridCol w="3505200">
                  <a:extLst>
                    <a:ext uri="{9D8B030D-6E8A-4147-A177-3AD203B41FA5}">
                      <a16:colId xmlns:a16="http://schemas.microsoft.com/office/drawing/2014/main" val="3235122189"/>
                    </a:ext>
                  </a:extLst>
                </a:gridCol>
              </a:tblGrid>
              <a:tr h="370840">
                <a:tc>
                  <a:txBody>
                    <a:bodyPr/>
                    <a:lstStyle/>
                    <a:p>
                      <a:pPr algn="ctr"/>
                      <a:r>
                        <a:rPr lang="en-US" dirty="0" smtClean="0"/>
                        <a:t>Response</a:t>
                      </a:r>
                    </a:p>
                    <a:p>
                      <a:endParaRPr lang="en-US" dirty="0" smtClean="0"/>
                    </a:p>
                    <a:p>
                      <a:r>
                        <a:rPr lang="en-US" dirty="0" smtClean="0"/>
                        <a:t>Best Overall Response</a:t>
                      </a:r>
                      <a:endParaRPr lang="en-US" dirty="0"/>
                    </a:p>
                  </a:txBody>
                  <a:tcPr/>
                </a:tc>
                <a:tc>
                  <a:txBody>
                    <a:bodyPr/>
                    <a:lstStyle/>
                    <a:p>
                      <a:pPr algn="ctr"/>
                      <a:r>
                        <a:rPr lang="en-US" dirty="0" err="1" smtClean="0"/>
                        <a:t>isatuximab</a:t>
                      </a:r>
                      <a:r>
                        <a:rPr lang="en-US" dirty="0" smtClean="0"/>
                        <a:t> + pomalidomide</a:t>
                      </a:r>
                      <a:r>
                        <a:rPr lang="en-US" baseline="0" dirty="0" smtClean="0"/>
                        <a:t> + dexamethasone</a:t>
                      </a:r>
                    </a:p>
                    <a:p>
                      <a:pPr algn="ctr"/>
                      <a:r>
                        <a:rPr lang="en-US" baseline="0" dirty="0" smtClean="0"/>
                        <a:t>(n=154)</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pomalidomide</a:t>
                      </a:r>
                      <a:r>
                        <a:rPr lang="en-US" baseline="0" dirty="0" smtClean="0"/>
                        <a:t> + dexamethasone</a:t>
                      </a:r>
                      <a:endParaRPr lang="en-US" dirty="0" smtClean="0"/>
                    </a:p>
                    <a:p>
                      <a:pPr algn="ctr"/>
                      <a:endParaRPr lang="en-US" dirty="0" smtClean="0"/>
                    </a:p>
                    <a:p>
                      <a:pPr algn="ctr"/>
                      <a:r>
                        <a:rPr lang="en-US" dirty="0" smtClean="0"/>
                        <a:t>(n=153)</a:t>
                      </a:r>
                      <a:endParaRPr lang="en-US" dirty="0"/>
                    </a:p>
                  </a:txBody>
                  <a:tcPr/>
                </a:tc>
                <a:extLst>
                  <a:ext uri="{0D108BD9-81ED-4DB2-BD59-A6C34878D82A}">
                    <a16:rowId xmlns:a16="http://schemas.microsoft.com/office/drawing/2014/main" val="3995223692"/>
                  </a:ext>
                </a:extLst>
              </a:tr>
              <a:tr h="370840">
                <a:tc>
                  <a:txBody>
                    <a:bodyPr/>
                    <a:lstStyle/>
                    <a:p>
                      <a:r>
                        <a:rPr lang="en-US" dirty="0" smtClean="0"/>
                        <a:t>CR</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903292202"/>
                  </a:ext>
                </a:extLst>
              </a:tr>
              <a:tr h="370840">
                <a:tc>
                  <a:txBody>
                    <a:bodyPr/>
                    <a:lstStyle/>
                    <a:p>
                      <a:r>
                        <a:rPr lang="en-US" dirty="0" smtClean="0"/>
                        <a:t>Stringent CR</a:t>
                      </a:r>
                      <a:endParaRPr lang="en-US" dirty="0"/>
                    </a:p>
                  </a:txBody>
                  <a:tcPr/>
                </a:tc>
                <a:tc>
                  <a:txBody>
                    <a:bodyPr/>
                    <a:lstStyle/>
                    <a:p>
                      <a:pPr algn="ctr"/>
                      <a:r>
                        <a:rPr lang="en-US" dirty="0" smtClean="0"/>
                        <a:t>0</a:t>
                      </a:r>
                      <a:endParaRPr lang="en-US" dirty="0"/>
                    </a:p>
                  </a:txBody>
                  <a:tcPr/>
                </a:tc>
                <a:tc>
                  <a:txBody>
                    <a:bodyPr/>
                    <a:lstStyle/>
                    <a:p>
                      <a:pPr algn="ctr"/>
                      <a:r>
                        <a:rPr lang="en-US" dirty="0" smtClean="0"/>
                        <a:t>&lt;1%</a:t>
                      </a:r>
                      <a:endParaRPr lang="en-US" dirty="0"/>
                    </a:p>
                  </a:txBody>
                  <a:tcPr/>
                </a:tc>
                <a:extLst>
                  <a:ext uri="{0D108BD9-81ED-4DB2-BD59-A6C34878D82A}">
                    <a16:rowId xmlns:a16="http://schemas.microsoft.com/office/drawing/2014/main" val="2341537214"/>
                  </a:ext>
                </a:extLst>
              </a:tr>
              <a:tr h="370840">
                <a:tc>
                  <a:txBody>
                    <a:bodyPr/>
                    <a:lstStyle/>
                    <a:p>
                      <a:r>
                        <a:rPr lang="en-US" dirty="0" smtClean="0"/>
                        <a:t>Very good partial response</a:t>
                      </a:r>
                      <a:endParaRPr lang="en-US" dirty="0"/>
                    </a:p>
                  </a:txBody>
                  <a:tcPr/>
                </a:tc>
                <a:tc>
                  <a:txBody>
                    <a:bodyPr/>
                    <a:lstStyle/>
                    <a:p>
                      <a:pPr algn="ctr"/>
                      <a:r>
                        <a:rPr lang="en-US" dirty="0" smtClean="0"/>
                        <a:t>27%</a:t>
                      </a:r>
                      <a:endParaRPr lang="en-US" dirty="0"/>
                    </a:p>
                  </a:txBody>
                  <a:tcPr/>
                </a:tc>
                <a:tc>
                  <a:txBody>
                    <a:bodyPr/>
                    <a:lstStyle/>
                    <a:p>
                      <a:pPr algn="ctr"/>
                      <a:r>
                        <a:rPr lang="en-US" dirty="0" smtClean="0"/>
                        <a:t>7%</a:t>
                      </a:r>
                      <a:endParaRPr lang="en-US" dirty="0"/>
                    </a:p>
                  </a:txBody>
                  <a:tcPr/>
                </a:tc>
                <a:extLst>
                  <a:ext uri="{0D108BD9-81ED-4DB2-BD59-A6C34878D82A}">
                    <a16:rowId xmlns:a16="http://schemas.microsoft.com/office/drawing/2014/main" val="3873004979"/>
                  </a:ext>
                </a:extLst>
              </a:tr>
              <a:tr h="370840">
                <a:tc>
                  <a:txBody>
                    <a:bodyPr/>
                    <a:lstStyle/>
                    <a:p>
                      <a:r>
                        <a:rPr lang="en-US" dirty="0" smtClean="0"/>
                        <a:t>PR</a:t>
                      </a:r>
                      <a:endParaRPr lang="en-US" dirty="0"/>
                    </a:p>
                  </a:txBody>
                  <a:tcPr/>
                </a:tc>
                <a:tc>
                  <a:txBody>
                    <a:bodyPr/>
                    <a:lstStyle/>
                    <a:p>
                      <a:pPr algn="ctr"/>
                      <a:r>
                        <a:rPr lang="en-US" dirty="0" smtClean="0"/>
                        <a:t>29%</a:t>
                      </a:r>
                      <a:endParaRPr lang="en-US" dirty="0"/>
                    </a:p>
                  </a:txBody>
                  <a:tcPr/>
                </a:tc>
                <a:tc>
                  <a:txBody>
                    <a:bodyPr/>
                    <a:lstStyle/>
                    <a:p>
                      <a:pPr algn="ctr"/>
                      <a:r>
                        <a:rPr lang="en-US" dirty="0" smtClean="0"/>
                        <a:t>27%</a:t>
                      </a:r>
                      <a:endParaRPr lang="en-US" dirty="0"/>
                    </a:p>
                  </a:txBody>
                  <a:tcPr/>
                </a:tc>
                <a:extLst>
                  <a:ext uri="{0D108BD9-81ED-4DB2-BD59-A6C34878D82A}">
                    <a16:rowId xmlns:a16="http://schemas.microsoft.com/office/drawing/2014/main" val="583303428"/>
                  </a:ext>
                </a:extLst>
              </a:tr>
              <a:tr h="370840">
                <a:tc>
                  <a:txBody>
                    <a:bodyPr/>
                    <a:lstStyle/>
                    <a:p>
                      <a:r>
                        <a:rPr lang="en-US" dirty="0" smtClean="0"/>
                        <a:t>Minimal response </a:t>
                      </a:r>
                      <a:endParaRPr lang="en-US" dirty="0"/>
                    </a:p>
                  </a:txBody>
                  <a:tcPr/>
                </a:tc>
                <a:tc>
                  <a:txBody>
                    <a:bodyPr/>
                    <a:lstStyle/>
                    <a:p>
                      <a:pPr algn="ctr"/>
                      <a:r>
                        <a:rPr lang="en-US" dirty="0" smtClean="0"/>
                        <a:t>7%</a:t>
                      </a:r>
                      <a:endParaRPr lang="en-US" dirty="0"/>
                    </a:p>
                  </a:txBody>
                  <a:tcPr/>
                </a:tc>
                <a:tc>
                  <a:txBody>
                    <a:bodyPr/>
                    <a:lstStyle/>
                    <a:p>
                      <a:pPr algn="ctr"/>
                      <a:r>
                        <a:rPr lang="en-US" dirty="0" smtClean="0"/>
                        <a:t>11%</a:t>
                      </a:r>
                      <a:endParaRPr lang="en-US" dirty="0"/>
                    </a:p>
                  </a:txBody>
                  <a:tcPr/>
                </a:tc>
                <a:extLst>
                  <a:ext uri="{0D108BD9-81ED-4DB2-BD59-A6C34878D82A}">
                    <a16:rowId xmlns:a16="http://schemas.microsoft.com/office/drawing/2014/main" val="2167556639"/>
                  </a:ext>
                </a:extLst>
              </a:tr>
              <a:tr h="370840">
                <a:tc>
                  <a:txBody>
                    <a:bodyPr/>
                    <a:lstStyle/>
                    <a:p>
                      <a:r>
                        <a:rPr lang="en-US" dirty="0" smtClean="0"/>
                        <a:t>Stable disease</a:t>
                      </a:r>
                      <a:endParaRPr lang="en-US" dirty="0"/>
                    </a:p>
                  </a:txBody>
                  <a:tcPr/>
                </a:tc>
                <a:tc>
                  <a:txBody>
                    <a:bodyPr/>
                    <a:lstStyle/>
                    <a:p>
                      <a:pPr algn="ctr"/>
                      <a:r>
                        <a:rPr lang="en-US" dirty="0" smtClean="0"/>
                        <a:t>21%</a:t>
                      </a:r>
                      <a:endParaRPr lang="en-US" dirty="0"/>
                    </a:p>
                  </a:txBody>
                  <a:tcPr/>
                </a:tc>
                <a:tc>
                  <a:txBody>
                    <a:bodyPr/>
                    <a:lstStyle/>
                    <a:p>
                      <a:pPr algn="ctr"/>
                      <a:r>
                        <a:rPr lang="en-US" dirty="0" smtClean="0"/>
                        <a:t>29%</a:t>
                      </a:r>
                      <a:endParaRPr lang="en-US" dirty="0"/>
                    </a:p>
                  </a:txBody>
                  <a:tcPr/>
                </a:tc>
                <a:extLst>
                  <a:ext uri="{0D108BD9-81ED-4DB2-BD59-A6C34878D82A}">
                    <a16:rowId xmlns:a16="http://schemas.microsoft.com/office/drawing/2014/main" val="2101162278"/>
                  </a:ext>
                </a:extLst>
              </a:tr>
            </a:tbl>
          </a:graphicData>
        </a:graphic>
      </p:graphicFrame>
      <p:sp>
        <p:nvSpPr>
          <p:cNvPr id="4" name="Footer Placeholder 3"/>
          <p:cNvSpPr>
            <a:spLocks noGrp="1"/>
          </p:cNvSpPr>
          <p:nvPr>
            <p:ph type="ftr" sz="quarter" idx="11"/>
          </p:nvPr>
        </p:nvSpPr>
        <p:spPr>
          <a:solidFill>
            <a:schemeClr val="bg1"/>
          </a:solidFill>
        </p:spPr>
        <p:txBody>
          <a:bodyPr/>
          <a:lstStyle/>
          <a:p>
            <a:pPr algn="l"/>
            <a:r>
              <a:rPr lang="en-US" dirty="0" smtClean="0"/>
              <a:t>Attal M, et al. Lancet 2019;394:2096.</a:t>
            </a:r>
            <a:endParaRPr lang="en-US" dirty="0"/>
          </a:p>
        </p:txBody>
      </p:sp>
    </p:spTree>
    <p:extLst>
      <p:ext uri="{BB962C8B-B14F-4D97-AF65-F5344CB8AC3E}">
        <p14:creationId xmlns:p14="http://schemas.microsoft.com/office/powerpoint/2010/main" val="4097409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Isatuximab-irfc</a:t>
            </a:r>
            <a:r>
              <a:rPr lang="en-US" dirty="0" smtClean="0"/>
              <a:t> (</a:t>
            </a:r>
            <a:r>
              <a:rPr lang="en-US" dirty="0" err="1" smtClean="0"/>
              <a:t>Sarclisa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Warnings and Precautions (per package insert):</a:t>
            </a:r>
          </a:p>
          <a:p>
            <a:pPr lvl="1"/>
            <a:r>
              <a:rPr lang="en-US" dirty="0" smtClean="0"/>
              <a:t>Infusion related reactions</a:t>
            </a:r>
          </a:p>
          <a:p>
            <a:pPr lvl="1"/>
            <a:r>
              <a:rPr lang="en-US" dirty="0" smtClean="0"/>
              <a:t>Neutropenia</a:t>
            </a:r>
          </a:p>
          <a:p>
            <a:pPr lvl="1"/>
            <a:r>
              <a:rPr lang="en-US" dirty="0" smtClean="0"/>
              <a:t>Second primary malignancies</a:t>
            </a:r>
          </a:p>
          <a:p>
            <a:pPr lvl="1"/>
            <a:r>
              <a:rPr lang="en-US" dirty="0" smtClean="0"/>
              <a:t>Embryo-fetal toxicity</a:t>
            </a:r>
          </a:p>
          <a:p>
            <a:pPr lvl="1"/>
            <a:r>
              <a:rPr lang="en-US" dirty="0" smtClean="0"/>
              <a:t>Laboratory test interference</a:t>
            </a:r>
          </a:p>
          <a:p>
            <a:pPr lvl="2"/>
            <a:r>
              <a:rPr lang="en-US" dirty="0" smtClean="0"/>
              <a:t>Interference with serological testing (indirect </a:t>
            </a:r>
            <a:r>
              <a:rPr lang="en-US" dirty="0" err="1" smtClean="0"/>
              <a:t>antiglobulin</a:t>
            </a:r>
            <a:r>
              <a:rPr lang="en-US" dirty="0" smtClean="0"/>
              <a:t> test)</a:t>
            </a:r>
          </a:p>
          <a:p>
            <a:pPr lvl="2"/>
            <a:r>
              <a:rPr lang="en-US" dirty="0" smtClean="0"/>
              <a:t>Interference with serum protein electrophoresis and </a:t>
            </a:r>
            <a:r>
              <a:rPr lang="en-US" dirty="0" err="1" smtClean="0"/>
              <a:t>immunofixation</a:t>
            </a:r>
            <a:endParaRPr lang="en-US" dirty="0"/>
          </a:p>
        </p:txBody>
      </p:sp>
    </p:spTree>
    <p:extLst>
      <p:ext uri="{BB962C8B-B14F-4D97-AF65-F5344CB8AC3E}">
        <p14:creationId xmlns:p14="http://schemas.microsoft.com/office/powerpoint/2010/main" val="2918069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627" y="2542673"/>
            <a:ext cx="11483163" cy="1325563"/>
          </a:xfrm>
        </p:spPr>
        <p:txBody>
          <a:bodyPr>
            <a:normAutofit/>
          </a:bodyPr>
          <a:lstStyle/>
          <a:p>
            <a:r>
              <a:rPr lang="en-US" dirty="0" smtClean="0"/>
              <a:t>Evolution </a:t>
            </a:r>
            <a:r>
              <a:rPr lang="en-US" dirty="0"/>
              <a:t>of </a:t>
            </a:r>
            <a:r>
              <a:rPr lang="en-US" b="1" dirty="0"/>
              <a:t>Antibody-Drug Conjugates </a:t>
            </a:r>
            <a:r>
              <a:rPr lang="en-US" dirty="0"/>
              <a:t>(ADC) </a:t>
            </a:r>
          </a:p>
        </p:txBody>
      </p:sp>
    </p:spTree>
    <p:extLst>
      <p:ext uri="{BB962C8B-B14F-4D97-AF65-F5344CB8AC3E}">
        <p14:creationId xmlns:p14="http://schemas.microsoft.com/office/powerpoint/2010/main" val="303194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Evolution of Drug Therapy in Cancer: Identification of </a:t>
            </a:r>
            <a:r>
              <a:rPr lang="en-US" b="1" dirty="0">
                <a:solidFill>
                  <a:srgbClr val="0070C0"/>
                </a:solidFill>
              </a:rPr>
              <a:t>New Targets </a:t>
            </a:r>
            <a:r>
              <a:rPr lang="en-US" dirty="0"/>
              <a:t>for Treatment</a:t>
            </a:r>
          </a:p>
        </p:txBody>
      </p:sp>
      <p:sp>
        <p:nvSpPr>
          <p:cNvPr id="6" name="Content Placeholder 5"/>
          <p:cNvSpPr>
            <a:spLocks noGrp="1"/>
          </p:cNvSpPr>
          <p:nvPr>
            <p:ph idx="1"/>
          </p:nvPr>
        </p:nvSpPr>
        <p:spPr>
          <a:xfrm>
            <a:off x="838200" y="1825625"/>
            <a:ext cx="11006360" cy="3997106"/>
          </a:xfrm>
        </p:spPr>
        <p:txBody>
          <a:bodyPr>
            <a:normAutofit lnSpcReduction="10000"/>
          </a:bodyPr>
          <a:lstStyle/>
          <a:p>
            <a:r>
              <a:rPr lang="en-US" b="1" dirty="0"/>
              <a:t>Rationale</a:t>
            </a:r>
            <a:r>
              <a:rPr lang="en-US" dirty="0"/>
              <a:t> for drug development directed at new targets:</a:t>
            </a:r>
          </a:p>
          <a:p>
            <a:pPr lvl="1"/>
            <a:r>
              <a:rPr lang="en-US" dirty="0"/>
              <a:t>Some </a:t>
            </a:r>
            <a:r>
              <a:rPr lang="en-US" b="1" i="1" dirty="0"/>
              <a:t>genetic changes </a:t>
            </a:r>
            <a:r>
              <a:rPr lang="en-US" dirty="0"/>
              <a:t>in a cancer result in the encoding of proteins that are required for survival and/or proliferation of the cancer cell.</a:t>
            </a:r>
          </a:p>
          <a:p>
            <a:pPr lvl="1"/>
            <a:r>
              <a:rPr lang="en-US" dirty="0"/>
              <a:t>Drugs that block the function for these proteins can trigger apoptosis and result in tumor regression. </a:t>
            </a:r>
          </a:p>
          <a:p>
            <a:r>
              <a:rPr lang="en-US" b="1" dirty="0"/>
              <a:t>Challenges</a:t>
            </a:r>
            <a:r>
              <a:rPr lang="en-US" dirty="0"/>
              <a:t> </a:t>
            </a:r>
            <a:r>
              <a:rPr lang="en-US" dirty="0" smtClean="0"/>
              <a:t>involved in creating these </a:t>
            </a:r>
            <a:r>
              <a:rPr lang="en-US" dirty="0"/>
              <a:t>“targeted” drug </a:t>
            </a:r>
            <a:r>
              <a:rPr lang="en-US" dirty="0" smtClean="0"/>
              <a:t>therapies:</a:t>
            </a:r>
            <a:endParaRPr lang="en-US" dirty="0"/>
          </a:p>
          <a:p>
            <a:pPr lvl="1"/>
            <a:r>
              <a:rPr lang="en-US" dirty="0" smtClean="0"/>
              <a:t>Lack </a:t>
            </a:r>
            <a:r>
              <a:rPr lang="en-US" dirty="0"/>
              <a:t>of efficacy in individual patients</a:t>
            </a:r>
          </a:p>
          <a:p>
            <a:pPr lvl="1"/>
            <a:r>
              <a:rPr lang="en-US" dirty="0"/>
              <a:t>Development of resistance </a:t>
            </a:r>
          </a:p>
          <a:p>
            <a:pPr lvl="1"/>
            <a:r>
              <a:rPr lang="en-US" dirty="0"/>
              <a:t>Dose-limiting </a:t>
            </a:r>
            <a:r>
              <a:rPr lang="en-US" dirty="0" smtClean="0"/>
              <a:t>toxicities of the targeted drug</a:t>
            </a:r>
          </a:p>
          <a:p>
            <a:pPr lvl="1"/>
            <a:r>
              <a:rPr lang="en-US" dirty="0" smtClean="0"/>
              <a:t>Off-target </a:t>
            </a:r>
            <a:r>
              <a:rPr lang="en-US" dirty="0"/>
              <a:t>toxicity may be a mechanism of action of drug in clinical trials </a:t>
            </a:r>
          </a:p>
        </p:txBody>
      </p:sp>
      <p:sp>
        <p:nvSpPr>
          <p:cNvPr id="4" name="Footer Placeholder 3"/>
          <p:cNvSpPr>
            <a:spLocks noGrp="1"/>
          </p:cNvSpPr>
          <p:nvPr>
            <p:ph type="ftr" sz="quarter" idx="11"/>
          </p:nvPr>
        </p:nvSpPr>
        <p:spPr>
          <a:xfrm>
            <a:off x="838200" y="5745946"/>
            <a:ext cx="2743200" cy="365125"/>
          </a:xfrm>
        </p:spPr>
        <p:txBody>
          <a:bodyPr/>
          <a:lstStyle/>
          <a:p>
            <a:pPr algn="l"/>
            <a:r>
              <a:rPr lang="en-US" dirty="0"/>
              <a:t>Lin A, et al. </a:t>
            </a:r>
            <a:r>
              <a:rPr lang="en-US" dirty="0" err="1"/>
              <a:t>Sci</a:t>
            </a:r>
            <a:r>
              <a:rPr lang="en-US" dirty="0"/>
              <a:t> </a:t>
            </a:r>
            <a:r>
              <a:rPr lang="en-US" dirty="0" err="1"/>
              <a:t>Transl</a:t>
            </a:r>
            <a:r>
              <a:rPr lang="en-US" dirty="0"/>
              <a:t> Med (2019)</a:t>
            </a:r>
          </a:p>
        </p:txBody>
      </p:sp>
    </p:spTree>
    <p:extLst>
      <p:ext uri="{BB962C8B-B14F-4D97-AF65-F5344CB8AC3E}">
        <p14:creationId xmlns:p14="http://schemas.microsoft.com/office/powerpoint/2010/main" val="1732156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Evolution of the Monoclonal Antibody:</a:t>
            </a:r>
            <a:br>
              <a:rPr lang="en-US" dirty="0"/>
            </a:br>
            <a:r>
              <a:rPr lang="en-US" dirty="0"/>
              <a:t>Antibody-Drug Conjugates (ADC)</a:t>
            </a:r>
          </a:p>
        </p:txBody>
      </p:sp>
      <p:pic>
        <p:nvPicPr>
          <p:cNvPr id="5" name="Picture 4"/>
          <p:cNvPicPr>
            <a:picLocks noChangeAspect="1"/>
          </p:cNvPicPr>
          <p:nvPr/>
        </p:nvPicPr>
        <p:blipFill>
          <a:blip r:embed="rId3"/>
          <a:stretch>
            <a:fillRect/>
          </a:stretch>
        </p:blipFill>
        <p:spPr>
          <a:xfrm>
            <a:off x="1662573" y="2334126"/>
            <a:ext cx="8866853" cy="3832559"/>
          </a:xfrm>
          <a:prstGeom prst="rect">
            <a:avLst/>
          </a:prstGeom>
        </p:spPr>
      </p:pic>
      <p:sp>
        <p:nvSpPr>
          <p:cNvPr id="6" name="Rectangle 5"/>
          <p:cNvSpPr/>
          <p:nvPr/>
        </p:nvSpPr>
        <p:spPr>
          <a:xfrm>
            <a:off x="1002771" y="6437144"/>
            <a:ext cx="6653463" cy="372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Yu B et al. </a:t>
            </a:r>
            <a:r>
              <a:rPr lang="en-US" i="1" dirty="0">
                <a:solidFill>
                  <a:schemeClr val="tx1"/>
                </a:solidFill>
              </a:rPr>
              <a:t>J </a:t>
            </a:r>
            <a:r>
              <a:rPr lang="en-US" i="1" dirty="0" err="1">
                <a:solidFill>
                  <a:schemeClr val="tx1"/>
                </a:solidFill>
              </a:rPr>
              <a:t>Hematol</a:t>
            </a:r>
            <a:r>
              <a:rPr lang="en-US" i="1" dirty="0">
                <a:solidFill>
                  <a:schemeClr val="tx1"/>
                </a:solidFill>
              </a:rPr>
              <a:t> Oncol</a:t>
            </a:r>
            <a:r>
              <a:rPr lang="en-US" dirty="0">
                <a:solidFill>
                  <a:schemeClr val="tx1"/>
                </a:solidFill>
              </a:rPr>
              <a:t>. 2019;12:94.</a:t>
            </a:r>
          </a:p>
        </p:txBody>
      </p:sp>
    </p:spTree>
    <p:extLst>
      <p:ext uri="{BB962C8B-B14F-4D97-AF65-F5344CB8AC3E}">
        <p14:creationId xmlns:p14="http://schemas.microsoft.com/office/powerpoint/2010/main" val="23321847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Fam-trastuzumab </a:t>
            </a:r>
            <a:r>
              <a:rPr lang="en-US" dirty="0" err="1"/>
              <a:t>deruxtecan-nxki</a:t>
            </a:r>
            <a:endParaRPr lang="en-US" dirty="0"/>
          </a:p>
        </p:txBody>
      </p:sp>
      <p:pic>
        <p:nvPicPr>
          <p:cNvPr id="5" name="Content Placeholder 4"/>
          <p:cNvPicPr>
            <a:picLocks noGrp="1" noChangeAspect="1"/>
          </p:cNvPicPr>
          <p:nvPr>
            <p:ph idx="1"/>
          </p:nvPr>
        </p:nvPicPr>
        <p:blipFill>
          <a:blip r:embed="rId2"/>
          <a:stretch>
            <a:fillRect/>
          </a:stretch>
        </p:blipFill>
        <p:spPr>
          <a:xfrm>
            <a:off x="1022350" y="2616994"/>
            <a:ext cx="10147300" cy="2768600"/>
          </a:xfrm>
          <a:prstGeom prst="rect">
            <a:avLst/>
          </a:prstGeom>
        </p:spPr>
      </p:pic>
      <p:sp>
        <p:nvSpPr>
          <p:cNvPr id="4" name="Footer Placeholder 3"/>
          <p:cNvSpPr>
            <a:spLocks noGrp="1"/>
          </p:cNvSpPr>
          <p:nvPr>
            <p:ph type="ftr" sz="quarter" idx="11"/>
          </p:nvPr>
        </p:nvSpPr>
        <p:spPr>
          <a:xfrm>
            <a:off x="2806766" y="5584085"/>
            <a:ext cx="4114800" cy="365125"/>
          </a:xfrm>
        </p:spPr>
        <p:txBody>
          <a:bodyPr/>
          <a:lstStyle/>
          <a:p>
            <a:r>
              <a:rPr lang="en-US" dirty="0" err="1"/>
              <a:t>Enhertu</a:t>
            </a:r>
            <a:r>
              <a:rPr lang="en-US" dirty="0"/>
              <a:t> Package Insert. Daiichi Sankyo, Inc. accessed January 1, 2020</a:t>
            </a:r>
          </a:p>
        </p:txBody>
      </p:sp>
    </p:spTree>
    <p:extLst>
      <p:ext uri="{BB962C8B-B14F-4D97-AF65-F5344CB8AC3E}">
        <p14:creationId xmlns:p14="http://schemas.microsoft.com/office/powerpoint/2010/main" val="2069295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Fam-trastuzumab </a:t>
            </a:r>
            <a:r>
              <a:rPr lang="en-US" dirty="0" err="1"/>
              <a:t>deruxtecan-nxki</a:t>
            </a:r>
            <a:endParaRPr lang="en-US" dirty="0"/>
          </a:p>
        </p:txBody>
      </p:sp>
      <p:sp>
        <p:nvSpPr>
          <p:cNvPr id="3" name="Content Placeholder 2"/>
          <p:cNvSpPr>
            <a:spLocks noGrp="1"/>
          </p:cNvSpPr>
          <p:nvPr>
            <p:ph idx="1"/>
          </p:nvPr>
        </p:nvSpPr>
        <p:spPr/>
        <p:txBody>
          <a:bodyPr/>
          <a:lstStyle/>
          <a:p>
            <a:pPr marL="0" indent="0">
              <a:buNone/>
            </a:pPr>
            <a:r>
              <a:rPr lang="en-US" b="1" dirty="0"/>
              <a:t>Description</a:t>
            </a:r>
          </a:p>
          <a:p>
            <a:r>
              <a:rPr lang="en-US" dirty="0"/>
              <a:t>HER2-directed antibody and topoisomerase inhibitor conjugate. </a:t>
            </a:r>
          </a:p>
          <a:p>
            <a:pPr lvl="1"/>
            <a:r>
              <a:rPr lang="en-US" dirty="0"/>
              <a:t>Humanized anti-HER IgG1 </a:t>
            </a:r>
            <a:r>
              <a:rPr lang="en-US" dirty="0" err="1"/>
              <a:t>mAb</a:t>
            </a:r>
            <a:endParaRPr lang="en-US" dirty="0"/>
          </a:p>
          <a:p>
            <a:pPr lvl="1"/>
            <a:r>
              <a:rPr lang="en-US" dirty="0" err="1" smtClean="0"/>
              <a:t>Deruxtecan</a:t>
            </a:r>
            <a:r>
              <a:rPr lang="en-US" dirty="0" smtClean="0"/>
              <a:t> (a topoisomerase inhibitor)</a:t>
            </a:r>
            <a:endParaRPr lang="en-US" dirty="0"/>
          </a:p>
          <a:p>
            <a:pPr lvl="1"/>
            <a:r>
              <a:rPr lang="en-US" dirty="0" err="1"/>
              <a:t>Tetrapetide</a:t>
            </a:r>
            <a:r>
              <a:rPr lang="en-US" dirty="0"/>
              <a:t>-based cleavable linker</a:t>
            </a:r>
          </a:p>
          <a:p>
            <a:pPr marL="0" indent="0">
              <a:buNone/>
            </a:pPr>
            <a:r>
              <a:rPr lang="en-US" b="1" dirty="0"/>
              <a:t>Indication:</a:t>
            </a:r>
          </a:p>
          <a:p>
            <a:r>
              <a:rPr lang="en-US" dirty="0"/>
              <a:t>Treatment of adult patients with </a:t>
            </a:r>
            <a:r>
              <a:rPr lang="en-US" dirty="0" err="1"/>
              <a:t>unresectable</a:t>
            </a:r>
            <a:r>
              <a:rPr lang="en-US" dirty="0"/>
              <a:t> or metastatic HER2 positive breast cancer who have received two or more prior anti-HER2 based regimens in the metastatic setting.</a:t>
            </a:r>
          </a:p>
        </p:txBody>
      </p:sp>
      <p:sp>
        <p:nvSpPr>
          <p:cNvPr id="4" name="Footer Placeholder 3"/>
          <p:cNvSpPr>
            <a:spLocks noGrp="1"/>
          </p:cNvSpPr>
          <p:nvPr>
            <p:ph type="ftr" sz="quarter" idx="11"/>
          </p:nvPr>
        </p:nvSpPr>
        <p:spPr/>
        <p:txBody>
          <a:bodyPr/>
          <a:lstStyle/>
          <a:p>
            <a:r>
              <a:rPr lang="en-US" dirty="0" err="1"/>
              <a:t>Enhertu</a:t>
            </a:r>
            <a:r>
              <a:rPr lang="en-US" dirty="0"/>
              <a:t> Package Insert. Daiichi Sankyo, Inc. accessed January 1, 2020</a:t>
            </a:r>
          </a:p>
        </p:txBody>
      </p:sp>
    </p:spTree>
    <p:extLst>
      <p:ext uri="{BB962C8B-B14F-4D97-AF65-F5344CB8AC3E}">
        <p14:creationId xmlns:p14="http://schemas.microsoft.com/office/powerpoint/2010/main" val="1393817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Enfortumab vedotin-ejfv (Padcev)</a:t>
            </a:r>
          </a:p>
        </p:txBody>
      </p:sp>
      <p:sp>
        <p:nvSpPr>
          <p:cNvPr id="3" name="Content Placeholder 2"/>
          <p:cNvSpPr>
            <a:spLocks noGrp="1"/>
          </p:cNvSpPr>
          <p:nvPr>
            <p:ph idx="1"/>
          </p:nvPr>
        </p:nvSpPr>
        <p:spPr/>
        <p:txBody>
          <a:bodyPr>
            <a:normAutofit/>
          </a:bodyPr>
          <a:lstStyle/>
          <a:p>
            <a:pPr marL="0" indent="0">
              <a:buNone/>
            </a:pPr>
            <a:r>
              <a:rPr lang="en-US" b="1" dirty="0"/>
              <a:t>Description:</a:t>
            </a:r>
          </a:p>
          <a:p>
            <a:r>
              <a:rPr lang="en-US" dirty="0"/>
              <a:t>Antibody drug conjugate including a monoclonal antibody targeting nectin-4 linked to MMAE</a:t>
            </a:r>
          </a:p>
          <a:p>
            <a:pPr lvl="1"/>
            <a:r>
              <a:rPr lang="en-US" dirty="0"/>
              <a:t>Fully human anti-Nectin-4 IgG1 kappa </a:t>
            </a:r>
            <a:r>
              <a:rPr lang="en-US" dirty="0" err="1"/>
              <a:t>mAb</a:t>
            </a:r>
            <a:r>
              <a:rPr lang="en-US" dirty="0"/>
              <a:t> (AGS-22C3)</a:t>
            </a:r>
          </a:p>
          <a:p>
            <a:pPr lvl="1"/>
            <a:r>
              <a:rPr lang="en-US" dirty="0"/>
              <a:t>MMAE</a:t>
            </a:r>
          </a:p>
          <a:p>
            <a:pPr lvl="1"/>
            <a:r>
              <a:rPr lang="en-US" dirty="0"/>
              <a:t>Protease-cleavable linker </a:t>
            </a:r>
          </a:p>
          <a:p>
            <a:pPr marL="0" indent="0">
              <a:buNone/>
            </a:pPr>
            <a:r>
              <a:rPr lang="en-US" b="1" dirty="0"/>
              <a:t>Indication:</a:t>
            </a:r>
          </a:p>
          <a:p>
            <a:r>
              <a:rPr lang="en-US" dirty="0"/>
              <a:t>Treatment of adults with locally advanced or metastatic urothelial cancer who have previously received a PD-1 or PDL-1 inhibitor, a platinum-containing chemotherapy.</a:t>
            </a:r>
          </a:p>
        </p:txBody>
      </p:sp>
    </p:spTree>
    <p:extLst>
      <p:ext uri="{BB962C8B-B14F-4D97-AF65-F5344CB8AC3E}">
        <p14:creationId xmlns:p14="http://schemas.microsoft.com/office/powerpoint/2010/main" val="3966152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Enfortumab vedotin-ejfv (Padcev)</a:t>
            </a:r>
          </a:p>
        </p:txBody>
      </p:sp>
      <p:pic>
        <p:nvPicPr>
          <p:cNvPr id="5" name="Content Placeholder 4"/>
          <p:cNvPicPr>
            <a:picLocks noGrp="1" noChangeAspect="1"/>
          </p:cNvPicPr>
          <p:nvPr>
            <p:ph idx="1"/>
          </p:nvPr>
        </p:nvPicPr>
        <p:blipFill>
          <a:blip r:embed="rId3"/>
          <a:stretch>
            <a:fillRect/>
          </a:stretch>
        </p:blipFill>
        <p:spPr>
          <a:xfrm>
            <a:off x="2078578" y="1825625"/>
            <a:ext cx="8034844" cy="4351338"/>
          </a:xfrm>
          <a:prstGeom prst="rect">
            <a:avLst/>
          </a:prstGeom>
        </p:spPr>
      </p:pic>
    </p:spTree>
    <p:extLst>
      <p:ext uri="{BB962C8B-B14F-4D97-AF65-F5344CB8AC3E}">
        <p14:creationId xmlns:p14="http://schemas.microsoft.com/office/powerpoint/2010/main" val="2168507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Enfortumab vedotin-ejfv </a:t>
            </a:r>
            <a:br>
              <a:rPr lang="en-US" dirty="0"/>
            </a:br>
            <a:r>
              <a:rPr lang="en-US" dirty="0"/>
              <a:t>Response in Urothelial Cancer (UC)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301890"/>
              </p:ext>
            </p:extLst>
          </p:nvPr>
        </p:nvGraphicFramePr>
        <p:xfrm>
          <a:off x="548640" y="1745649"/>
          <a:ext cx="10805160" cy="2931160"/>
        </p:xfrm>
        <a:graphic>
          <a:graphicData uri="http://schemas.openxmlformats.org/drawingml/2006/table">
            <a:tbl>
              <a:tblPr firstRow="1" bandRow="1">
                <a:tableStyleId>{5C22544A-7EE6-4342-B048-85BDC9FD1C3A}</a:tableStyleId>
              </a:tblPr>
              <a:tblGrid>
                <a:gridCol w="2161032">
                  <a:extLst>
                    <a:ext uri="{9D8B030D-6E8A-4147-A177-3AD203B41FA5}">
                      <a16:colId xmlns:a16="http://schemas.microsoft.com/office/drawing/2014/main" val="2595998064"/>
                    </a:ext>
                  </a:extLst>
                </a:gridCol>
                <a:gridCol w="2161032">
                  <a:extLst>
                    <a:ext uri="{9D8B030D-6E8A-4147-A177-3AD203B41FA5}">
                      <a16:colId xmlns:a16="http://schemas.microsoft.com/office/drawing/2014/main" val="412142247"/>
                    </a:ext>
                  </a:extLst>
                </a:gridCol>
                <a:gridCol w="2161032">
                  <a:extLst>
                    <a:ext uri="{9D8B030D-6E8A-4147-A177-3AD203B41FA5}">
                      <a16:colId xmlns:a16="http://schemas.microsoft.com/office/drawing/2014/main" val="1039980388"/>
                    </a:ext>
                  </a:extLst>
                </a:gridCol>
                <a:gridCol w="2161032">
                  <a:extLst>
                    <a:ext uri="{9D8B030D-6E8A-4147-A177-3AD203B41FA5}">
                      <a16:colId xmlns:a16="http://schemas.microsoft.com/office/drawing/2014/main" val="2210023232"/>
                    </a:ext>
                  </a:extLst>
                </a:gridCol>
                <a:gridCol w="2161032">
                  <a:extLst>
                    <a:ext uri="{9D8B030D-6E8A-4147-A177-3AD203B41FA5}">
                      <a16:colId xmlns:a16="http://schemas.microsoft.com/office/drawing/2014/main" val="155446613"/>
                    </a:ext>
                  </a:extLst>
                </a:gridCol>
              </a:tblGrid>
              <a:tr h="370840">
                <a:tc>
                  <a:txBody>
                    <a:bodyPr/>
                    <a:lstStyle/>
                    <a:p>
                      <a:r>
                        <a:rPr lang="en-US" dirty="0"/>
                        <a:t>Clinical Trial</a:t>
                      </a:r>
                    </a:p>
                    <a:p>
                      <a:r>
                        <a:rPr lang="en-US" dirty="0"/>
                        <a:t>(publication)</a:t>
                      </a:r>
                    </a:p>
                  </a:txBody>
                  <a:tcPr/>
                </a:tc>
                <a:tc>
                  <a:txBody>
                    <a:bodyPr/>
                    <a:lstStyle/>
                    <a:p>
                      <a:pPr algn="ctr"/>
                      <a:r>
                        <a:rPr lang="en-US" dirty="0"/>
                        <a:t>Phase </a:t>
                      </a:r>
                    </a:p>
                  </a:txBody>
                  <a:tcPr/>
                </a:tc>
                <a:tc>
                  <a:txBody>
                    <a:bodyPr/>
                    <a:lstStyle/>
                    <a:p>
                      <a:pPr algn="ctr"/>
                      <a:r>
                        <a:rPr lang="en-US" dirty="0"/>
                        <a:t>Patient Number</a:t>
                      </a:r>
                    </a:p>
                  </a:txBody>
                  <a:tcPr/>
                </a:tc>
                <a:tc>
                  <a:txBody>
                    <a:bodyPr/>
                    <a:lstStyle/>
                    <a:p>
                      <a:pPr algn="ctr"/>
                      <a:r>
                        <a:rPr lang="en-US" dirty="0"/>
                        <a:t>ORR</a:t>
                      </a:r>
                    </a:p>
                  </a:txBody>
                  <a:tcPr/>
                </a:tc>
                <a:tc>
                  <a:txBody>
                    <a:bodyPr/>
                    <a:lstStyle/>
                    <a:p>
                      <a:pPr algn="ctr"/>
                      <a:r>
                        <a:rPr lang="en-US" dirty="0"/>
                        <a:t>CR</a:t>
                      </a:r>
                    </a:p>
                  </a:txBody>
                  <a:tcPr/>
                </a:tc>
                <a:extLst>
                  <a:ext uri="{0D108BD9-81ED-4DB2-BD59-A6C34878D82A}">
                    <a16:rowId xmlns:a16="http://schemas.microsoft.com/office/drawing/2014/main" val="3490954958"/>
                  </a:ext>
                </a:extLst>
              </a:tr>
              <a:tr h="370840">
                <a:tc>
                  <a:txBody>
                    <a:bodyPr/>
                    <a:lstStyle/>
                    <a:p>
                      <a:r>
                        <a:rPr lang="en-US" dirty="0"/>
                        <a:t>EV-101</a:t>
                      </a:r>
                      <a:r>
                        <a:rPr lang="en-US" baseline="0" dirty="0"/>
                        <a:t>  (Rosenberg, 2019)</a:t>
                      </a:r>
                      <a:endParaRPr lang="en-US" dirty="0"/>
                    </a:p>
                  </a:txBody>
                  <a:tcPr/>
                </a:tc>
                <a:tc>
                  <a:txBody>
                    <a:bodyPr/>
                    <a:lstStyle/>
                    <a:p>
                      <a:pPr algn="ctr"/>
                      <a:r>
                        <a:rPr lang="en-US" dirty="0"/>
                        <a:t>I</a:t>
                      </a:r>
                    </a:p>
                  </a:txBody>
                  <a:tcPr/>
                </a:tc>
                <a:tc>
                  <a:txBody>
                    <a:bodyPr/>
                    <a:lstStyle/>
                    <a:p>
                      <a:pPr algn="l"/>
                      <a:r>
                        <a:rPr lang="en-US" dirty="0"/>
                        <a:t>N=112 (</a:t>
                      </a:r>
                      <a:r>
                        <a:rPr lang="en-US" dirty="0" err="1"/>
                        <a:t>mUC</a:t>
                      </a:r>
                      <a:r>
                        <a:rPr lang="en-US" dirty="0"/>
                        <a:t>)</a:t>
                      </a:r>
                    </a:p>
                  </a:txBody>
                  <a:tcPr/>
                </a:tc>
                <a:tc>
                  <a:txBody>
                    <a:bodyPr/>
                    <a:lstStyle/>
                    <a:p>
                      <a:pPr algn="ctr"/>
                      <a:r>
                        <a:rPr lang="en-US" dirty="0"/>
                        <a:t>42%</a:t>
                      </a:r>
                    </a:p>
                  </a:txBody>
                  <a:tcPr/>
                </a:tc>
                <a:tc>
                  <a:txBody>
                    <a:bodyPr/>
                    <a:lstStyle/>
                    <a:p>
                      <a:pPr algn="ctr"/>
                      <a:r>
                        <a:rPr lang="en-US" dirty="0"/>
                        <a:t>4.5%</a:t>
                      </a:r>
                    </a:p>
                  </a:txBody>
                  <a:tcPr/>
                </a:tc>
                <a:extLst>
                  <a:ext uri="{0D108BD9-81ED-4DB2-BD59-A6C34878D82A}">
                    <a16:rowId xmlns:a16="http://schemas.microsoft.com/office/drawing/2014/main" val="21548265"/>
                  </a:ext>
                </a:extLst>
              </a:tr>
              <a:tr h="370840">
                <a:tc>
                  <a:txBody>
                    <a:bodyPr/>
                    <a:lstStyle/>
                    <a:p>
                      <a:r>
                        <a:rPr lang="en-US" dirty="0"/>
                        <a:t>Japanese</a:t>
                      </a:r>
                      <a:r>
                        <a:rPr lang="en-US" baseline="0" dirty="0"/>
                        <a:t> Trial</a:t>
                      </a:r>
                      <a:endParaRPr lang="en-US" dirty="0"/>
                    </a:p>
                    <a:p>
                      <a:r>
                        <a:rPr lang="en-US" dirty="0"/>
                        <a:t>(</a:t>
                      </a:r>
                      <a:r>
                        <a:rPr lang="en-US" dirty="0" err="1"/>
                        <a:t>Takahasi</a:t>
                      </a:r>
                      <a:r>
                        <a:rPr lang="en-US" dirty="0"/>
                        <a:t>,</a:t>
                      </a:r>
                      <a:r>
                        <a:rPr lang="en-US" baseline="0" dirty="0"/>
                        <a:t> 2019)</a:t>
                      </a:r>
                      <a:endParaRPr lang="en-US" dirty="0"/>
                    </a:p>
                  </a:txBody>
                  <a:tcPr/>
                </a:tc>
                <a:tc>
                  <a:txBody>
                    <a:bodyPr/>
                    <a:lstStyle/>
                    <a:p>
                      <a:pPr algn="ctr"/>
                      <a:r>
                        <a:rPr lang="en-US" dirty="0"/>
                        <a:t>I</a:t>
                      </a:r>
                    </a:p>
                  </a:txBody>
                  <a:tcPr/>
                </a:tc>
                <a:tc>
                  <a:txBody>
                    <a:bodyPr/>
                    <a:lstStyle/>
                    <a:p>
                      <a:pPr algn="l"/>
                      <a:r>
                        <a:rPr lang="en-US" dirty="0"/>
                        <a:t>N=24</a:t>
                      </a:r>
                    </a:p>
                  </a:txBody>
                  <a:tcPr/>
                </a:tc>
                <a:tc>
                  <a:txBody>
                    <a:bodyPr/>
                    <a:lstStyle/>
                    <a:p>
                      <a:pPr algn="ctr"/>
                      <a:r>
                        <a:rPr lang="en-US" dirty="0"/>
                        <a:t>35%</a:t>
                      </a:r>
                    </a:p>
                  </a:txBody>
                  <a:tcPr/>
                </a:tc>
                <a:tc>
                  <a:txBody>
                    <a:bodyPr/>
                    <a:lstStyle/>
                    <a:p>
                      <a:pPr algn="ctr"/>
                      <a:r>
                        <a:rPr lang="en-US" dirty="0"/>
                        <a:t>-</a:t>
                      </a:r>
                    </a:p>
                  </a:txBody>
                  <a:tcPr/>
                </a:tc>
                <a:extLst>
                  <a:ext uri="{0D108BD9-81ED-4DB2-BD59-A6C34878D82A}">
                    <a16:rowId xmlns:a16="http://schemas.microsoft.com/office/drawing/2014/main" val="1468143741"/>
                  </a:ext>
                </a:extLst>
              </a:tr>
              <a:tr h="370840">
                <a:tc>
                  <a:txBody>
                    <a:bodyPr/>
                    <a:lstStyle/>
                    <a:p>
                      <a:r>
                        <a:rPr lang="en-US" dirty="0"/>
                        <a:t>EV-103 </a:t>
                      </a:r>
                    </a:p>
                  </a:txBody>
                  <a:tcPr/>
                </a:tc>
                <a:tc>
                  <a:txBody>
                    <a:bodyPr/>
                    <a:lstStyle/>
                    <a:p>
                      <a:pPr algn="ctr"/>
                      <a:r>
                        <a:rPr lang="en-US" dirty="0"/>
                        <a:t>I</a:t>
                      </a:r>
                    </a:p>
                  </a:txBody>
                  <a:tcPr/>
                </a:tc>
                <a:tc>
                  <a:txBody>
                    <a:bodyPr/>
                    <a:lstStyle/>
                    <a:p>
                      <a:pPr algn="l"/>
                      <a:r>
                        <a:rPr lang="en-US" dirty="0"/>
                        <a:t>N=45</a:t>
                      </a:r>
                    </a:p>
                  </a:txBody>
                  <a:tcPr/>
                </a:tc>
                <a:tc>
                  <a:txBody>
                    <a:bodyPr/>
                    <a:lstStyle/>
                    <a:p>
                      <a:pPr algn="ctr"/>
                      <a:r>
                        <a:rPr lang="en-US" dirty="0"/>
                        <a:t>71%</a:t>
                      </a:r>
                    </a:p>
                  </a:txBody>
                  <a:tcPr/>
                </a:tc>
                <a:tc>
                  <a:txBody>
                    <a:bodyPr/>
                    <a:lstStyle/>
                    <a:p>
                      <a:pPr algn="ctr"/>
                      <a:r>
                        <a:rPr lang="en-US" dirty="0"/>
                        <a:t>13%</a:t>
                      </a:r>
                    </a:p>
                  </a:txBody>
                  <a:tcPr/>
                </a:tc>
                <a:extLst>
                  <a:ext uri="{0D108BD9-81ED-4DB2-BD59-A6C34878D82A}">
                    <a16:rowId xmlns:a16="http://schemas.microsoft.com/office/drawing/2014/main" val="3033040319"/>
                  </a:ext>
                </a:extLst>
              </a:tr>
              <a:tr h="370840">
                <a:tc>
                  <a:txBody>
                    <a:bodyPr/>
                    <a:lstStyle/>
                    <a:p>
                      <a:r>
                        <a:rPr lang="en-US" dirty="0"/>
                        <a:t>EV-201 </a:t>
                      </a:r>
                    </a:p>
                    <a:p>
                      <a:r>
                        <a:rPr lang="en-US" dirty="0"/>
                        <a:t>(Rosenberg,</a:t>
                      </a:r>
                      <a:r>
                        <a:rPr lang="en-US" baseline="0" dirty="0"/>
                        <a:t> 2019)</a:t>
                      </a:r>
                      <a:endParaRPr lang="en-US" dirty="0"/>
                    </a:p>
                  </a:txBody>
                  <a:tcPr/>
                </a:tc>
                <a:tc>
                  <a:txBody>
                    <a:bodyPr/>
                    <a:lstStyle/>
                    <a:p>
                      <a:pPr algn="ctr"/>
                      <a:r>
                        <a:rPr lang="en-US" dirty="0"/>
                        <a:t>II</a:t>
                      </a:r>
                    </a:p>
                  </a:txBody>
                  <a:tcPr/>
                </a:tc>
                <a:tc>
                  <a:txBody>
                    <a:bodyPr/>
                    <a:lstStyle/>
                    <a:p>
                      <a:pPr algn="l"/>
                      <a:r>
                        <a:rPr lang="en-US" dirty="0"/>
                        <a:t>N=125</a:t>
                      </a:r>
                    </a:p>
                  </a:txBody>
                  <a:tcPr/>
                </a:tc>
                <a:tc>
                  <a:txBody>
                    <a:bodyPr/>
                    <a:lstStyle/>
                    <a:p>
                      <a:pPr algn="ctr"/>
                      <a:r>
                        <a:rPr lang="en-US" dirty="0"/>
                        <a:t>44%</a:t>
                      </a:r>
                    </a:p>
                  </a:txBody>
                  <a:tcPr/>
                </a:tc>
                <a:tc>
                  <a:txBody>
                    <a:bodyPr/>
                    <a:lstStyle/>
                    <a:p>
                      <a:pPr algn="ctr"/>
                      <a:r>
                        <a:rPr lang="en-US" dirty="0"/>
                        <a:t>12%</a:t>
                      </a:r>
                    </a:p>
                  </a:txBody>
                  <a:tcPr/>
                </a:tc>
                <a:extLst>
                  <a:ext uri="{0D108BD9-81ED-4DB2-BD59-A6C34878D82A}">
                    <a16:rowId xmlns:a16="http://schemas.microsoft.com/office/drawing/2014/main" val="2817990951"/>
                  </a:ext>
                </a:extLst>
              </a:tr>
            </a:tbl>
          </a:graphicData>
        </a:graphic>
      </p:graphicFrame>
      <p:sp>
        <p:nvSpPr>
          <p:cNvPr id="4" name="Footer Placeholder 3"/>
          <p:cNvSpPr>
            <a:spLocks noGrp="1"/>
          </p:cNvSpPr>
          <p:nvPr>
            <p:ph type="ftr" sz="quarter" idx="11"/>
          </p:nvPr>
        </p:nvSpPr>
        <p:spPr>
          <a:xfrm>
            <a:off x="911636" y="5366145"/>
            <a:ext cx="4114800" cy="365125"/>
          </a:xfrm>
        </p:spPr>
        <p:txBody>
          <a:bodyPr/>
          <a:lstStyle/>
          <a:p>
            <a:r>
              <a:rPr lang="en-US" dirty="0"/>
              <a:t>Hanna K. Drugs 2019.</a:t>
            </a:r>
          </a:p>
        </p:txBody>
      </p:sp>
    </p:spTree>
    <p:extLst>
      <p:ext uri="{BB962C8B-B14F-4D97-AF65-F5344CB8AC3E}">
        <p14:creationId xmlns:p14="http://schemas.microsoft.com/office/powerpoint/2010/main" val="66787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Enfortumab </a:t>
            </a:r>
            <a:r>
              <a:rPr lang="en-US" dirty="0" err="1" smtClean="0"/>
              <a:t>vedontin-ejfu</a:t>
            </a:r>
            <a:r>
              <a:rPr lang="en-US" dirty="0" smtClean="0"/>
              <a:t>: Urothelial Cancer</a:t>
            </a:r>
            <a:endParaRPr lang="en-US" dirty="0"/>
          </a:p>
        </p:txBody>
      </p:sp>
      <p:sp>
        <p:nvSpPr>
          <p:cNvPr id="3" name="Content Placeholder 2"/>
          <p:cNvSpPr>
            <a:spLocks noGrp="1"/>
          </p:cNvSpPr>
          <p:nvPr>
            <p:ph idx="1"/>
          </p:nvPr>
        </p:nvSpPr>
        <p:spPr/>
        <p:txBody>
          <a:bodyPr>
            <a:normAutofit/>
          </a:bodyPr>
          <a:lstStyle/>
          <a:p>
            <a:r>
              <a:rPr lang="en-US" dirty="0"/>
              <a:t>Methods:</a:t>
            </a:r>
          </a:p>
          <a:p>
            <a:pPr lvl="1"/>
            <a:r>
              <a:rPr lang="en-US" dirty="0" smtClean="0"/>
              <a:t>Global, phase II, single arm study in patients with locally advanced or metastatic urothelial carcinoma following cisplatin and </a:t>
            </a:r>
            <a:r>
              <a:rPr lang="en-US" dirty="0" err="1" smtClean="0"/>
              <a:t>immunce</a:t>
            </a:r>
            <a:r>
              <a:rPr lang="en-US" dirty="0" smtClean="0"/>
              <a:t> checkpoint inhibitor (anti PD-1/PD-L1)</a:t>
            </a:r>
            <a:endParaRPr lang="en-US" dirty="0"/>
          </a:p>
          <a:p>
            <a:r>
              <a:rPr lang="en-US" dirty="0" smtClean="0"/>
              <a:t>Treatment:</a:t>
            </a:r>
          </a:p>
          <a:p>
            <a:pPr lvl="1"/>
            <a:r>
              <a:rPr lang="en-US" dirty="0" err="1"/>
              <a:t>enfortumab</a:t>
            </a:r>
            <a:r>
              <a:rPr lang="en-US" dirty="0"/>
              <a:t> </a:t>
            </a:r>
            <a:r>
              <a:rPr lang="en-US" dirty="0" err="1"/>
              <a:t>vedotin</a:t>
            </a:r>
            <a:r>
              <a:rPr lang="en-US" dirty="0"/>
              <a:t> 1.25 mg/kg IV on days 1</a:t>
            </a:r>
            <a:r>
              <a:rPr lang="en-US" dirty="0" smtClean="0"/>
              <a:t>, 8, 15 </a:t>
            </a:r>
            <a:r>
              <a:rPr lang="en-US" dirty="0"/>
              <a:t>or every 28 days</a:t>
            </a:r>
          </a:p>
          <a:p>
            <a:r>
              <a:rPr lang="en-US" dirty="0" smtClean="0"/>
              <a:t>Outcomes</a:t>
            </a:r>
            <a:r>
              <a:rPr lang="en-US" dirty="0"/>
              <a:t>:</a:t>
            </a:r>
          </a:p>
          <a:p>
            <a:pPr lvl="1"/>
            <a:r>
              <a:rPr lang="en-US" dirty="0"/>
              <a:t>Primary endpoint: </a:t>
            </a:r>
            <a:r>
              <a:rPr lang="en-US" dirty="0" smtClean="0"/>
              <a:t>ORR (RECIST v1.1)</a:t>
            </a:r>
          </a:p>
          <a:p>
            <a:pPr lvl="1"/>
            <a:r>
              <a:rPr lang="en-US" dirty="0" smtClean="0"/>
              <a:t>Secondary </a:t>
            </a:r>
            <a:r>
              <a:rPr lang="en-US" dirty="0"/>
              <a:t>endpoint</a:t>
            </a:r>
            <a:r>
              <a:rPr lang="en-US" dirty="0" smtClean="0"/>
              <a:t>: DOR, PFS, OS, safety, tolerability.</a:t>
            </a:r>
            <a:endParaRPr lang="en-US" dirty="0"/>
          </a:p>
        </p:txBody>
      </p:sp>
      <p:sp>
        <p:nvSpPr>
          <p:cNvPr id="4" name="Rectangle 3"/>
          <p:cNvSpPr/>
          <p:nvPr/>
        </p:nvSpPr>
        <p:spPr>
          <a:xfrm>
            <a:off x="3661611" y="5999747"/>
            <a:ext cx="6609347" cy="517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Rosenberg JE, et al. J </a:t>
            </a:r>
            <a:r>
              <a:rPr lang="en-US" dirty="0" err="1" smtClean="0">
                <a:solidFill>
                  <a:schemeClr val="tx1"/>
                </a:solidFill>
              </a:rPr>
              <a:t>Clin</a:t>
            </a:r>
            <a:r>
              <a:rPr lang="en-US" dirty="0" smtClean="0">
                <a:solidFill>
                  <a:schemeClr val="tx1"/>
                </a:solidFill>
              </a:rPr>
              <a:t> </a:t>
            </a:r>
            <a:r>
              <a:rPr lang="en-US" dirty="0" err="1" smtClean="0">
                <a:solidFill>
                  <a:schemeClr val="tx1"/>
                </a:solidFill>
              </a:rPr>
              <a:t>Onc</a:t>
            </a:r>
            <a:r>
              <a:rPr lang="en-US" dirty="0" smtClean="0">
                <a:solidFill>
                  <a:schemeClr val="tx1"/>
                </a:solidFill>
              </a:rPr>
              <a:t> 2019;37:2592-2600.</a:t>
            </a:r>
            <a:endParaRPr lang="en-US" dirty="0">
              <a:solidFill>
                <a:schemeClr val="tx1"/>
              </a:solidFill>
            </a:endParaRPr>
          </a:p>
        </p:txBody>
      </p:sp>
    </p:spTree>
    <p:extLst>
      <p:ext uri="{BB962C8B-B14F-4D97-AF65-F5344CB8AC3E}">
        <p14:creationId xmlns:p14="http://schemas.microsoft.com/office/powerpoint/2010/main" val="2100155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Enfortumab </a:t>
            </a:r>
            <a:r>
              <a:rPr lang="en-US" dirty="0" err="1" smtClean="0"/>
              <a:t>vedontin-ejfu</a:t>
            </a:r>
            <a:r>
              <a:rPr lang="en-US" dirty="0" smtClean="0"/>
              <a:t>: Urothelial Cancer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0269586"/>
              </p:ext>
            </p:extLst>
          </p:nvPr>
        </p:nvGraphicFramePr>
        <p:xfrm>
          <a:off x="838200" y="1825625"/>
          <a:ext cx="9115926" cy="3235960"/>
        </p:xfrm>
        <a:graphic>
          <a:graphicData uri="http://schemas.openxmlformats.org/drawingml/2006/table">
            <a:tbl>
              <a:tblPr firstRow="1" bandRow="1">
                <a:tableStyleId>{5C22544A-7EE6-4342-B048-85BDC9FD1C3A}</a:tableStyleId>
              </a:tblPr>
              <a:tblGrid>
                <a:gridCol w="4557963">
                  <a:extLst>
                    <a:ext uri="{9D8B030D-6E8A-4147-A177-3AD203B41FA5}">
                      <a16:colId xmlns:a16="http://schemas.microsoft.com/office/drawing/2014/main" val="936021133"/>
                    </a:ext>
                  </a:extLst>
                </a:gridCol>
                <a:gridCol w="4557963">
                  <a:extLst>
                    <a:ext uri="{9D8B030D-6E8A-4147-A177-3AD203B41FA5}">
                      <a16:colId xmlns:a16="http://schemas.microsoft.com/office/drawing/2014/main" val="2649022932"/>
                    </a:ext>
                  </a:extLst>
                </a:gridCol>
              </a:tblGrid>
              <a:tr h="370840">
                <a:tc>
                  <a:txBody>
                    <a:bodyPr/>
                    <a:lstStyle/>
                    <a:p>
                      <a:r>
                        <a:rPr lang="en-US" dirty="0" smtClean="0"/>
                        <a:t>Response </a:t>
                      </a:r>
                      <a:endParaRPr lang="en-US" dirty="0"/>
                    </a:p>
                  </a:txBody>
                  <a:tcPr/>
                </a:tc>
                <a:tc>
                  <a:txBody>
                    <a:bodyPr/>
                    <a:lstStyle/>
                    <a:p>
                      <a:pPr algn="ctr"/>
                      <a:r>
                        <a:rPr lang="en-US" dirty="0" smtClean="0"/>
                        <a:t>Number</a:t>
                      </a:r>
                      <a:r>
                        <a:rPr lang="en-US" baseline="0" dirty="0" smtClean="0"/>
                        <a:t> (%)</a:t>
                      </a:r>
                    </a:p>
                    <a:p>
                      <a:pPr algn="ctr"/>
                      <a:r>
                        <a:rPr lang="en-US" baseline="0" dirty="0" smtClean="0"/>
                        <a:t> N = 125</a:t>
                      </a:r>
                      <a:endParaRPr lang="en-US" dirty="0"/>
                    </a:p>
                  </a:txBody>
                  <a:tcPr/>
                </a:tc>
                <a:extLst>
                  <a:ext uri="{0D108BD9-81ED-4DB2-BD59-A6C34878D82A}">
                    <a16:rowId xmlns:a16="http://schemas.microsoft.com/office/drawing/2014/main" val="1933736696"/>
                  </a:ext>
                </a:extLst>
              </a:tr>
              <a:tr h="370840">
                <a:tc>
                  <a:txBody>
                    <a:bodyPr/>
                    <a:lstStyle/>
                    <a:p>
                      <a:r>
                        <a:rPr lang="en-US" dirty="0" smtClean="0"/>
                        <a:t>Objective</a:t>
                      </a:r>
                      <a:r>
                        <a:rPr lang="en-US" baseline="0" dirty="0" smtClean="0"/>
                        <a:t> response rate (ORR)</a:t>
                      </a:r>
                      <a:endParaRPr lang="en-US" dirty="0"/>
                    </a:p>
                  </a:txBody>
                  <a:tcPr/>
                </a:tc>
                <a:tc>
                  <a:txBody>
                    <a:bodyPr/>
                    <a:lstStyle/>
                    <a:p>
                      <a:pPr algn="ctr"/>
                      <a:r>
                        <a:rPr lang="en-US" dirty="0" smtClean="0"/>
                        <a:t>55 (44%)</a:t>
                      </a:r>
                      <a:endParaRPr lang="en-US" dirty="0"/>
                    </a:p>
                  </a:txBody>
                  <a:tcPr/>
                </a:tc>
                <a:extLst>
                  <a:ext uri="{0D108BD9-81ED-4DB2-BD59-A6C34878D82A}">
                    <a16:rowId xmlns:a16="http://schemas.microsoft.com/office/drawing/2014/main" val="3956728279"/>
                  </a:ext>
                </a:extLst>
              </a:tr>
              <a:tr h="370840">
                <a:tc gridSpan="2">
                  <a:txBody>
                    <a:bodyPr/>
                    <a:lstStyle/>
                    <a:p>
                      <a:r>
                        <a:rPr lang="en-US" dirty="0" smtClean="0"/>
                        <a:t>Best overall response:</a:t>
                      </a:r>
                      <a:r>
                        <a:rPr lang="en-US" baseline="0" dirty="0" smtClean="0"/>
                        <a:t> </a:t>
                      </a:r>
                      <a:endParaRPr lang="en-US" dirty="0"/>
                    </a:p>
                  </a:txBody>
                  <a:tcPr/>
                </a:tc>
                <a:tc hMerge="1">
                  <a:txBody>
                    <a:bodyPr/>
                    <a:lstStyle/>
                    <a:p>
                      <a:pPr algn="ctr"/>
                      <a:endParaRPr lang="en-US" dirty="0"/>
                    </a:p>
                  </a:txBody>
                  <a:tcPr/>
                </a:tc>
                <a:extLst>
                  <a:ext uri="{0D108BD9-81ED-4DB2-BD59-A6C34878D82A}">
                    <a16:rowId xmlns:a16="http://schemas.microsoft.com/office/drawing/2014/main" val="4240244003"/>
                  </a:ext>
                </a:extLst>
              </a:tr>
              <a:tr h="370840">
                <a:tc>
                  <a:txBody>
                    <a:bodyPr/>
                    <a:lstStyle/>
                    <a:p>
                      <a:r>
                        <a:rPr lang="en-US" dirty="0" smtClean="0"/>
                        <a:t>      CR</a:t>
                      </a:r>
                      <a:endParaRPr lang="en-US" dirty="0"/>
                    </a:p>
                  </a:txBody>
                  <a:tcPr/>
                </a:tc>
                <a:tc>
                  <a:txBody>
                    <a:bodyPr/>
                    <a:lstStyle/>
                    <a:p>
                      <a:pPr algn="ctr"/>
                      <a:r>
                        <a:rPr lang="en-US" dirty="0" smtClean="0"/>
                        <a:t>15 (12%)</a:t>
                      </a:r>
                      <a:endParaRPr lang="en-US" dirty="0"/>
                    </a:p>
                  </a:txBody>
                  <a:tcPr/>
                </a:tc>
                <a:extLst>
                  <a:ext uri="{0D108BD9-81ED-4DB2-BD59-A6C34878D82A}">
                    <a16:rowId xmlns:a16="http://schemas.microsoft.com/office/drawing/2014/main" val="3706441504"/>
                  </a:ext>
                </a:extLst>
              </a:tr>
              <a:tr h="370840">
                <a:tc>
                  <a:txBody>
                    <a:bodyPr/>
                    <a:lstStyle/>
                    <a:p>
                      <a:r>
                        <a:rPr lang="en-US" dirty="0" smtClean="0"/>
                        <a:t>      PR</a:t>
                      </a:r>
                      <a:endParaRPr lang="en-US" dirty="0"/>
                    </a:p>
                  </a:txBody>
                  <a:tcPr/>
                </a:tc>
                <a:tc>
                  <a:txBody>
                    <a:bodyPr/>
                    <a:lstStyle/>
                    <a:p>
                      <a:pPr algn="ctr"/>
                      <a:r>
                        <a:rPr lang="en-US" dirty="0" smtClean="0"/>
                        <a:t>40 (32%)</a:t>
                      </a:r>
                      <a:endParaRPr lang="en-US" dirty="0"/>
                    </a:p>
                  </a:txBody>
                  <a:tcPr/>
                </a:tc>
                <a:extLst>
                  <a:ext uri="{0D108BD9-81ED-4DB2-BD59-A6C34878D82A}">
                    <a16:rowId xmlns:a16="http://schemas.microsoft.com/office/drawing/2014/main" val="4147182223"/>
                  </a:ext>
                </a:extLst>
              </a:tr>
              <a:tr h="370840">
                <a:tc>
                  <a:txBody>
                    <a:bodyPr/>
                    <a:lstStyle/>
                    <a:p>
                      <a:r>
                        <a:rPr lang="en-US" dirty="0" smtClean="0"/>
                        <a:t>      Stable</a:t>
                      </a:r>
                      <a:r>
                        <a:rPr lang="en-US" baseline="0" dirty="0" smtClean="0"/>
                        <a:t> disease</a:t>
                      </a:r>
                      <a:endParaRPr lang="en-US" dirty="0"/>
                    </a:p>
                  </a:txBody>
                  <a:tcPr/>
                </a:tc>
                <a:tc>
                  <a:txBody>
                    <a:bodyPr/>
                    <a:lstStyle/>
                    <a:p>
                      <a:pPr algn="ctr"/>
                      <a:r>
                        <a:rPr lang="en-US" dirty="0" smtClean="0"/>
                        <a:t>35 (28%)</a:t>
                      </a:r>
                      <a:endParaRPr lang="en-US" dirty="0"/>
                    </a:p>
                  </a:txBody>
                  <a:tcPr/>
                </a:tc>
                <a:extLst>
                  <a:ext uri="{0D108BD9-81ED-4DB2-BD59-A6C34878D82A}">
                    <a16:rowId xmlns:a16="http://schemas.microsoft.com/office/drawing/2014/main" val="792196141"/>
                  </a:ext>
                </a:extLst>
              </a:tr>
              <a:tr h="370840">
                <a:tc>
                  <a:txBody>
                    <a:bodyPr/>
                    <a:lstStyle/>
                    <a:p>
                      <a:r>
                        <a:rPr lang="en-US" dirty="0" smtClean="0"/>
                        <a:t>      Progressive disease</a:t>
                      </a:r>
                      <a:endParaRPr lang="en-US" dirty="0"/>
                    </a:p>
                  </a:txBody>
                  <a:tcPr/>
                </a:tc>
                <a:tc>
                  <a:txBody>
                    <a:bodyPr/>
                    <a:lstStyle/>
                    <a:p>
                      <a:pPr algn="ctr"/>
                      <a:r>
                        <a:rPr lang="en-US" dirty="0" smtClean="0"/>
                        <a:t>23 (18%)</a:t>
                      </a:r>
                      <a:endParaRPr lang="en-US" dirty="0"/>
                    </a:p>
                  </a:txBody>
                  <a:tcPr/>
                </a:tc>
                <a:extLst>
                  <a:ext uri="{0D108BD9-81ED-4DB2-BD59-A6C34878D82A}">
                    <a16:rowId xmlns:a16="http://schemas.microsoft.com/office/drawing/2014/main" val="4284126033"/>
                  </a:ext>
                </a:extLst>
              </a:tr>
              <a:tr h="370840">
                <a:tc>
                  <a:txBody>
                    <a:bodyPr/>
                    <a:lstStyle/>
                    <a:p>
                      <a:r>
                        <a:rPr lang="en-US" dirty="0" smtClean="0"/>
                        <a:t>      Not evaluable</a:t>
                      </a:r>
                      <a:endParaRPr lang="en-US" dirty="0"/>
                    </a:p>
                  </a:txBody>
                  <a:tcPr/>
                </a:tc>
                <a:tc>
                  <a:txBody>
                    <a:bodyPr/>
                    <a:lstStyle/>
                    <a:p>
                      <a:pPr algn="ctr"/>
                      <a:r>
                        <a:rPr lang="en-US" dirty="0" smtClean="0"/>
                        <a:t>12 (10%)</a:t>
                      </a:r>
                      <a:endParaRPr lang="en-US" dirty="0"/>
                    </a:p>
                  </a:txBody>
                  <a:tcPr/>
                </a:tc>
                <a:extLst>
                  <a:ext uri="{0D108BD9-81ED-4DB2-BD59-A6C34878D82A}">
                    <a16:rowId xmlns:a16="http://schemas.microsoft.com/office/drawing/2014/main" val="1502318676"/>
                  </a:ext>
                </a:extLst>
              </a:tr>
            </a:tbl>
          </a:graphicData>
        </a:graphic>
      </p:graphicFrame>
      <p:sp>
        <p:nvSpPr>
          <p:cNvPr id="4" name="Rectangle 3"/>
          <p:cNvSpPr/>
          <p:nvPr/>
        </p:nvSpPr>
        <p:spPr>
          <a:xfrm>
            <a:off x="3661611" y="5999747"/>
            <a:ext cx="6609347" cy="517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Rosenberg JE, et al. J </a:t>
            </a:r>
            <a:r>
              <a:rPr lang="en-US" dirty="0" err="1" smtClean="0">
                <a:solidFill>
                  <a:schemeClr val="tx1"/>
                </a:solidFill>
              </a:rPr>
              <a:t>Clin</a:t>
            </a:r>
            <a:r>
              <a:rPr lang="en-US" dirty="0" smtClean="0">
                <a:solidFill>
                  <a:schemeClr val="tx1"/>
                </a:solidFill>
              </a:rPr>
              <a:t> </a:t>
            </a:r>
            <a:r>
              <a:rPr lang="en-US" dirty="0" err="1" smtClean="0">
                <a:solidFill>
                  <a:schemeClr val="tx1"/>
                </a:solidFill>
              </a:rPr>
              <a:t>Onc</a:t>
            </a:r>
            <a:r>
              <a:rPr lang="en-US" dirty="0" smtClean="0">
                <a:solidFill>
                  <a:schemeClr val="tx1"/>
                </a:solidFill>
              </a:rPr>
              <a:t> 2019;37:2592-2600.</a:t>
            </a:r>
            <a:endParaRPr lang="en-US" dirty="0">
              <a:solidFill>
                <a:schemeClr val="tx1"/>
              </a:solidFill>
            </a:endParaRPr>
          </a:p>
        </p:txBody>
      </p:sp>
    </p:spTree>
    <p:extLst>
      <p:ext uri="{BB962C8B-B14F-4D97-AF65-F5344CB8AC3E}">
        <p14:creationId xmlns:p14="http://schemas.microsoft.com/office/powerpoint/2010/main" val="3649488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Enfortumab vedotin-ejfv (Padcev)</a:t>
            </a:r>
          </a:p>
        </p:txBody>
      </p:sp>
      <p:sp>
        <p:nvSpPr>
          <p:cNvPr id="3" name="Content Placeholder 2"/>
          <p:cNvSpPr>
            <a:spLocks noGrp="1"/>
          </p:cNvSpPr>
          <p:nvPr>
            <p:ph idx="1"/>
          </p:nvPr>
        </p:nvSpPr>
        <p:spPr/>
        <p:txBody>
          <a:bodyPr>
            <a:normAutofit/>
          </a:bodyPr>
          <a:lstStyle/>
          <a:p>
            <a:pPr marL="0" indent="0">
              <a:buNone/>
            </a:pPr>
            <a:r>
              <a:rPr lang="en-US" b="1" dirty="0"/>
              <a:t>Warnings and Precautions:</a:t>
            </a:r>
          </a:p>
          <a:p>
            <a:r>
              <a:rPr lang="en-US" dirty="0"/>
              <a:t>Hyperglycemia (including diabetic ketoacidosis)</a:t>
            </a:r>
          </a:p>
          <a:p>
            <a:r>
              <a:rPr lang="en-US" dirty="0"/>
              <a:t>Peripheral neuropathy</a:t>
            </a:r>
          </a:p>
          <a:p>
            <a:r>
              <a:rPr lang="en-US" dirty="0"/>
              <a:t>Ocular disorders</a:t>
            </a:r>
          </a:p>
          <a:p>
            <a:r>
              <a:rPr lang="en-US" dirty="0"/>
              <a:t>Skin reactions including maculopapular rash and pruritus</a:t>
            </a:r>
          </a:p>
          <a:p>
            <a:r>
              <a:rPr lang="en-US" dirty="0"/>
              <a:t>Infusion site skin and soft tissue reactions with extravasation</a:t>
            </a:r>
          </a:p>
        </p:txBody>
      </p:sp>
    </p:spTree>
    <p:extLst>
      <p:ext uri="{BB962C8B-B14F-4D97-AF65-F5344CB8AC3E}">
        <p14:creationId xmlns:p14="http://schemas.microsoft.com/office/powerpoint/2010/main" val="361659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Sacituzumab </a:t>
            </a:r>
            <a:r>
              <a:rPr lang="en-US" dirty="0" err="1" smtClean="0"/>
              <a:t>govitecan-hziy</a:t>
            </a:r>
            <a:endParaRPr lang="en-US" dirty="0"/>
          </a:p>
        </p:txBody>
      </p:sp>
      <p:sp>
        <p:nvSpPr>
          <p:cNvPr id="4" name="Footer Placeholder 3"/>
          <p:cNvSpPr>
            <a:spLocks noGrp="1"/>
          </p:cNvSpPr>
          <p:nvPr>
            <p:ph type="ftr" sz="quarter" idx="10"/>
          </p:nvPr>
        </p:nvSpPr>
        <p:spPr>
          <a:xfrm>
            <a:off x="1066800" y="6129337"/>
            <a:ext cx="4938346" cy="365125"/>
          </a:xfrm>
          <a:solidFill>
            <a:schemeClr val="bg1"/>
          </a:solidFill>
        </p:spPr>
        <p:txBody>
          <a:bodyPr/>
          <a:lstStyle/>
          <a:p>
            <a:r>
              <a:rPr lang="en-US" dirty="0" err="1" smtClean="0"/>
              <a:t>Trodelvy</a:t>
            </a:r>
            <a:r>
              <a:rPr lang="en-US" dirty="0" smtClean="0"/>
              <a:t> package Insert. </a:t>
            </a:r>
            <a:r>
              <a:rPr lang="en-US" dirty="0" err="1" smtClean="0"/>
              <a:t>Immunomedics</a:t>
            </a:r>
            <a:r>
              <a:rPr lang="en-US" dirty="0" smtClean="0"/>
              <a:t>, </a:t>
            </a:r>
            <a:r>
              <a:rPr lang="en-US" dirty="0" err="1" smtClean="0"/>
              <a:t>Inc</a:t>
            </a:r>
            <a:r>
              <a:rPr lang="en-US" dirty="0" smtClean="0"/>
              <a:t> . accessed July 1, 2020</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Description:</a:t>
            </a:r>
            <a:endParaRPr lang="en-US" b="1" dirty="0"/>
          </a:p>
          <a:p>
            <a:r>
              <a:rPr lang="en-US" dirty="0" smtClean="0"/>
              <a:t>Trop-2 directed antibody and topoisomerase inhibitor conjugate. </a:t>
            </a:r>
          </a:p>
          <a:p>
            <a:pPr lvl="1"/>
            <a:r>
              <a:rPr lang="en-US" dirty="0" smtClean="0"/>
              <a:t>Humanized </a:t>
            </a:r>
            <a:r>
              <a:rPr lang="en-US" dirty="0" err="1" smtClean="0"/>
              <a:t>mAB</a:t>
            </a:r>
            <a:r>
              <a:rPr lang="en-US" dirty="0" smtClean="0"/>
              <a:t> that binds to Trop-2 (trophoblast cell surface antigen)</a:t>
            </a:r>
          </a:p>
          <a:p>
            <a:pPr lvl="1"/>
            <a:r>
              <a:rPr lang="en-US" dirty="0" smtClean="0"/>
              <a:t>Govitecan (a topoisomerase inhibitor (SN-38))</a:t>
            </a:r>
          </a:p>
          <a:p>
            <a:pPr lvl="1"/>
            <a:r>
              <a:rPr lang="en-US" dirty="0" smtClean="0"/>
              <a:t>Hydrolysable linker (CL2A)</a:t>
            </a:r>
            <a:endParaRPr lang="en-US" dirty="0"/>
          </a:p>
          <a:p>
            <a:pPr marL="0" indent="0">
              <a:buNone/>
            </a:pPr>
            <a:r>
              <a:rPr lang="en-US" b="1" dirty="0"/>
              <a:t>Indication:</a:t>
            </a:r>
          </a:p>
          <a:p>
            <a:r>
              <a:rPr lang="en-US" dirty="0" smtClean="0"/>
              <a:t>Treatment of adult patients with metastatic triple-negative breast cancer who have received at least two prior therapies for metastatic disease.</a:t>
            </a:r>
          </a:p>
          <a:p>
            <a:pPr marL="0" indent="0">
              <a:buNone/>
            </a:pPr>
            <a:endParaRPr lang="en-US" dirty="0"/>
          </a:p>
        </p:txBody>
      </p:sp>
      <p:pic>
        <p:nvPicPr>
          <p:cNvPr id="5" name="Picture 4"/>
          <p:cNvPicPr>
            <a:picLocks noChangeAspect="1"/>
          </p:cNvPicPr>
          <p:nvPr/>
        </p:nvPicPr>
        <p:blipFill>
          <a:blip r:embed="rId3"/>
          <a:stretch>
            <a:fillRect/>
          </a:stretch>
        </p:blipFill>
        <p:spPr>
          <a:xfrm>
            <a:off x="8361483" y="151607"/>
            <a:ext cx="3704493" cy="2099213"/>
          </a:xfrm>
          <a:prstGeom prst="rect">
            <a:avLst/>
          </a:prstGeom>
        </p:spPr>
      </p:pic>
      <p:sp>
        <p:nvSpPr>
          <p:cNvPr id="6" name="Rectangle 5"/>
          <p:cNvSpPr/>
          <p:nvPr/>
        </p:nvSpPr>
        <p:spPr>
          <a:xfrm>
            <a:off x="8229600" y="0"/>
            <a:ext cx="553915" cy="55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60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Evolution of Drug Therapy in </a:t>
            </a:r>
            <a:r>
              <a:rPr lang="en-US" dirty="0" smtClean="0"/>
              <a:t>Cancer 2020</a:t>
            </a:r>
            <a:r>
              <a:rPr lang="en-US" dirty="0"/>
              <a:t/>
            </a:r>
            <a:br>
              <a:rPr lang="en-US" dirty="0"/>
            </a:br>
            <a:r>
              <a:rPr lang="en-US" b="1" dirty="0" smtClean="0"/>
              <a:t>Optimize </a:t>
            </a:r>
            <a:r>
              <a:rPr lang="en-US" b="1" dirty="0"/>
              <a:t>Targeting Cancer </a:t>
            </a:r>
          </a:p>
        </p:txBody>
      </p:sp>
      <p:sp>
        <p:nvSpPr>
          <p:cNvPr id="3" name="Content Placeholder 2"/>
          <p:cNvSpPr>
            <a:spLocks noGrp="1"/>
          </p:cNvSpPr>
          <p:nvPr>
            <p:ph idx="1"/>
          </p:nvPr>
        </p:nvSpPr>
        <p:spPr>
          <a:xfrm>
            <a:off x="838200" y="1825625"/>
            <a:ext cx="11069782" cy="4351338"/>
          </a:xfrm>
        </p:spPr>
        <p:txBody>
          <a:bodyPr>
            <a:normAutofit/>
          </a:bodyPr>
          <a:lstStyle/>
          <a:p>
            <a:r>
              <a:rPr lang="en-US" dirty="0"/>
              <a:t>Identifying </a:t>
            </a:r>
            <a:r>
              <a:rPr lang="en-US" b="1" dirty="0"/>
              <a:t>new drug targets </a:t>
            </a:r>
            <a:r>
              <a:rPr lang="en-US" dirty="0"/>
              <a:t>for cancer(s</a:t>
            </a:r>
            <a:r>
              <a:rPr lang="en-US" dirty="0" smtClean="0"/>
              <a:t>).</a:t>
            </a:r>
            <a:endParaRPr lang="en-US" dirty="0"/>
          </a:p>
          <a:p>
            <a:r>
              <a:rPr lang="en-US" b="1" dirty="0" smtClean="0"/>
              <a:t>Expanding applications </a:t>
            </a:r>
            <a:r>
              <a:rPr lang="en-US" dirty="0"/>
              <a:t>of </a:t>
            </a:r>
            <a:r>
              <a:rPr lang="en-US" dirty="0" smtClean="0"/>
              <a:t>available drugs </a:t>
            </a:r>
            <a:r>
              <a:rPr lang="en-US" dirty="0"/>
              <a:t>directed at specific </a:t>
            </a:r>
            <a:r>
              <a:rPr lang="en-US" dirty="0" smtClean="0"/>
              <a:t>targets in cancer.</a:t>
            </a:r>
            <a:endParaRPr lang="en-US" dirty="0"/>
          </a:p>
          <a:p>
            <a:r>
              <a:rPr lang="en-US" dirty="0"/>
              <a:t>Determining the </a:t>
            </a:r>
            <a:r>
              <a:rPr lang="en-US" b="1" dirty="0"/>
              <a:t>optimal approach </a:t>
            </a:r>
            <a:r>
              <a:rPr lang="en-US" dirty="0"/>
              <a:t>to use targeted therapy in treatment of select </a:t>
            </a:r>
            <a:r>
              <a:rPr lang="en-US" dirty="0" smtClean="0"/>
              <a:t>cancers.</a:t>
            </a:r>
            <a:endParaRPr lang="en-US" dirty="0"/>
          </a:p>
          <a:p>
            <a:r>
              <a:rPr lang="en-US" dirty="0" smtClean="0"/>
              <a:t>Developing </a:t>
            </a:r>
            <a:r>
              <a:rPr lang="en-US" dirty="0"/>
              <a:t>new strategies to </a:t>
            </a:r>
            <a:r>
              <a:rPr lang="en-US" b="1" dirty="0"/>
              <a:t>deliver drug </a:t>
            </a:r>
            <a:r>
              <a:rPr lang="en-US" dirty="0" smtClean="0"/>
              <a:t>to patients. </a:t>
            </a:r>
            <a:endParaRPr lang="en-US" dirty="0"/>
          </a:p>
        </p:txBody>
      </p:sp>
    </p:spTree>
    <p:extLst>
      <p:ext uri="{BB962C8B-B14F-4D97-AF65-F5344CB8AC3E}">
        <p14:creationId xmlns:p14="http://schemas.microsoft.com/office/powerpoint/2010/main" val="27908835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Trop-2: Beyond TNBC</a:t>
            </a:r>
            <a:endParaRPr lang="en-US" dirty="0"/>
          </a:p>
        </p:txBody>
      </p:sp>
      <p:pic>
        <p:nvPicPr>
          <p:cNvPr id="4" name="Content Placeholder 3"/>
          <p:cNvPicPr>
            <a:picLocks noGrp="1" noChangeAspect="1"/>
          </p:cNvPicPr>
          <p:nvPr>
            <p:ph idx="1"/>
          </p:nvPr>
        </p:nvPicPr>
        <p:blipFill>
          <a:blip r:embed="rId3"/>
          <a:stretch>
            <a:fillRect/>
          </a:stretch>
        </p:blipFill>
        <p:spPr>
          <a:xfrm>
            <a:off x="2708031" y="1690688"/>
            <a:ext cx="6336610" cy="3626564"/>
          </a:xfrm>
          <a:prstGeom prst="rect">
            <a:avLst/>
          </a:prstGeom>
        </p:spPr>
      </p:pic>
    </p:spTree>
    <p:extLst>
      <p:ext uri="{BB962C8B-B14F-4D97-AF65-F5344CB8AC3E}">
        <p14:creationId xmlns:p14="http://schemas.microsoft.com/office/powerpoint/2010/main" val="3625618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SN-38 </a:t>
            </a:r>
            <a:endParaRPr lang="en-US" dirty="0"/>
          </a:p>
        </p:txBody>
      </p:sp>
      <p:sp>
        <p:nvSpPr>
          <p:cNvPr id="3" name="Content Placeholder 2"/>
          <p:cNvSpPr>
            <a:spLocks noGrp="1"/>
          </p:cNvSpPr>
          <p:nvPr>
            <p:ph idx="1"/>
          </p:nvPr>
        </p:nvSpPr>
        <p:spPr/>
        <p:txBody>
          <a:bodyPr/>
          <a:lstStyle/>
          <a:p>
            <a:r>
              <a:rPr lang="en-US" dirty="0" smtClean="0"/>
              <a:t>SN-38 is the active metabolite of topoisomerase I inhibitor, and more potent than irinotecan (parent compound).</a:t>
            </a:r>
            <a:endParaRPr lang="en-US" dirty="0"/>
          </a:p>
        </p:txBody>
      </p:sp>
      <p:pic>
        <p:nvPicPr>
          <p:cNvPr id="4" name="Picture 3"/>
          <p:cNvPicPr>
            <a:picLocks noChangeAspect="1"/>
          </p:cNvPicPr>
          <p:nvPr/>
        </p:nvPicPr>
        <p:blipFill>
          <a:blip r:embed="rId2"/>
          <a:stretch>
            <a:fillRect/>
          </a:stretch>
        </p:blipFill>
        <p:spPr>
          <a:xfrm>
            <a:off x="3033346" y="2801180"/>
            <a:ext cx="4436452" cy="3375783"/>
          </a:xfrm>
          <a:prstGeom prst="rect">
            <a:avLst/>
          </a:prstGeom>
        </p:spPr>
      </p:pic>
    </p:spTree>
    <p:extLst>
      <p:ext uri="{BB962C8B-B14F-4D97-AF65-F5344CB8AC3E}">
        <p14:creationId xmlns:p14="http://schemas.microsoft.com/office/powerpoint/2010/main" val="479643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315" y="365125"/>
            <a:ext cx="11028485" cy="786667"/>
          </a:xfrm>
        </p:spPr>
        <p:txBody>
          <a:bodyPr>
            <a:normAutofit fontScale="90000"/>
          </a:bodyPr>
          <a:lstStyle/>
          <a:p>
            <a:pPr algn="ctr"/>
            <a:r>
              <a:rPr lang="en-US" dirty="0" smtClean="0"/>
              <a:t>Sacituzumab </a:t>
            </a:r>
            <a:r>
              <a:rPr lang="en-US" dirty="0" err="1" smtClean="0"/>
              <a:t>govitecan-hziy</a:t>
            </a:r>
            <a:r>
              <a:rPr lang="en-US" dirty="0" smtClean="0"/>
              <a:t>: </a:t>
            </a:r>
            <a:br>
              <a:rPr lang="en-US" dirty="0" smtClean="0"/>
            </a:br>
            <a:r>
              <a:rPr lang="en-US" dirty="0" smtClean="0"/>
              <a:t>Phase 1/2 </a:t>
            </a:r>
            <a:r>
              <a:rPr lang="en-US" dirty="0"/>
              <a:t>Clinical Trial</a:t>
            </a:r>
          </a:p>
        </p:txBody>
      </p:sp>
      <p:sp>
        <p:nvSpPr>
          <p:cNvPr id="3" name="Content Placeholder 2"/>
          <p:cNvSpPr>
            <a:spLocks noGrp="1"/>
          </p:cNvSpPr>
          <p:nvPr>
            <p:ph idx="1"/>
          </p:nvPr>
        </p:nvSpPr>
        <p:spPr>
          <a:xfrm>
            <a:off x="838200" y="1578512"/>
            <a:ext cx="11090564" cy="4351338"/>
          </a:xfrm>
        </p:spPr>
        <p:txBody>
          <a:bodyPr>
            <a:normAutofit fontScale="92500" lnSpcReduction="10000"/>
          </a:bodyPr>
          <a:lstStyle/>
          <a:p>
            <a:pPr marL="0" indent="0">
              <a:buNone/>
            </a:pPr>
            <a:r>
              <a:rPr lang="en-US" dirty="0" smtClean="0"/>
              <a:t>Methods:</a:t>
            </a:r>
          </a:p>
          <a:p>
            <a:r>
              <a:rPr lang="en-US" dirty="0" smtClean="0"/>
              <a:t>Multicenter trial of patient with advanced epithelial cancers </a:t>
            </a:r>
          </a:p>
          <a:p>
            <a:pPr marL="0" indent="0">
              <a:buNone/>
            </a:pPr>
            <a:r>
              <a:rPr lang="en-US" dirty="0" smtClean="0"/>
              <a:t>Treatment: </a:t>
            </a:r>
          </a:p>
          <a:p>
            <a:r>
              <a:rPr lang="en-US" dirty="0" smtClean="0"/>
              <a:t>Single agent sacituzumab govitecan IV on Day 1 and 8 of each 21 days cycle</a:t>
            </a:r>
          </a:p>
          <a:p>
            <a:pPr lvl="1"/>
            <a:r>
              <a:rPr lang="en-US" dirty="0" smtClean="0"/>
              <a:t>108 patients with TNBC received 10 mg/kg </a:t>
            </a:r>
          </a:p>
          <a:p>
            <a:pPr marL="0" indent="0">
              <a:buNone/>
            </a:pPr>
            <a:r>
              <a:rPr lang="en-US" dirty="0" smtClean="0"/>
              <a:t>Efficacy reported in clinical trial for patients with metastatic TNBC:</a:t>
            </a:r>
            <a:endParaRPr lang="en-US" dirty="0"/>
          </a:p>
          <a:p>
            <a:r>
              <a:rPr lang="en-US" dirty="0" smtClean="0"/>
              <a:t>Complete response 2.8%</a:t>
            </a:r>
          </a:p>
          <a:p>
            <a:r>
              <a:rPr lang="en-US" dirty="0" smtClean="0"/>
              <a:t>ORR: 33.3 % (95% CI, 24.6-43.1)</a:t>
            </a:r>
          </a:p>
          <a:p>
            <a:r>
              <a:rPr lang="en-US" dirty="0" smtClean="0"/>
              <a:t>Clinical benefit rate: 45.4 </a:t>
            </a:r>
            <a:r>
              <a:rPr lang="en-US" dirty="0"/>
              <a:t>% (95% CI, </a:t>
            </a:r>
            <a:r>
              <a:rPr lang="en-US" dirty="0" smtClean="0"/>
              <a:t>35.8-55.2)</a:t>
            </a:r>
          </a:p>
          <a:p>
            <a:r>
              <a:rPr lang="en-US" dirty="0" smtClean="0"/>
              <a:t>Median DOR: 7.7 months (95% CI, 4.9-10.8)</a:t>
            </a:r>
          </a:p>
        </p:txBody>
      </p:sp>
      <p:sp>
        <p:nvSpPr>
          <p:cNvPr id="4" name="Rectangle 3"/>
          <p:cNvSpPr/>
          <p:nvPr/>
        </p:nvSpPr>
        <p:spPr>
          <a:xfrm>
            <a:off x="952154" y="6162007"/>
            <a:ext cx="8831179" cy="43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Bardia</a:t>
            </a:r>
            <a:r>
              <a:rPr lang="en-US" dirty="0" smtClean="0">
                <a:solidFill>
                  <a:schemeClr val="tx1"/>
                </a:solidFill>
              </a:rPr>
              <a:t> A, et al</a:t>
            </a:r>
            <a:r>
              <a:rPr lang="en-US" dirty="0">
                <a:solidFill>
                  <a:schemeClr val="tx1"/>
                </a:solidFill>
              </a:rPr>
              <a:t>. </a:t>
            </a:r>
            <a:r>
              <a:rPr lang="en-US" i="1" dirty="0">
                <a:solidFill>
                  <a:schemeClr val="tx1"/>
                </a:solidFill>
              </a:rPr>
              <a:t>N </a:t>
            </a:r>
            <a:r>
              <a:rPr lang="en-US" i="1" dirty="0" err="1">
                <a:solidFill>
                  <a:schemeClr val="tx1"/>
                </a:solidFill>
              </a:rPr>
              <a:t>Engl</a:t>
            </a:r>
            <a:r>
              <a:rPr lang="en-US" i="1" dirty="0">
                <a:solidFill>
                  <a:schemeClr val="tx1"/>
                </a:solidFill>
              </a:rPr>
              <a:t> J Med</a:t>
            </a:r>
            <a:r>
              <a:rPr lang="en-US" dirty="0">
                <a:solidFill>
                  <a:schemeClr val="tx1"/>
                </a:solidFill>
              </a:rPr>
              <a:t>. </a:t>
            </a:r>
            <a:r>
              <a:rPr lang="en-US" dirty="0" smtClean="0">
                <a:solidFill>
                  <a:schemeClr val="tx1"/>
                </a:solidFill>
              </a:rPr>
              <a:t>2019:380(8):741-751.</a:t>
            </a:r>
            <a:endParaRPr lang="en-US" dirty="0">
              <a:solidFill>
                <a:schemeClr val="tx1"/>
              </a:solidFill>
            </a:endParaRPr>
          </a:p>
        </p:txBody>
      </p:sp>
    </p:spTree>
    <p:extLst>
      <p:ext uri="{BB962C8B-B14F-4D97-AF65-F5344CB8AC3E}">
        <p14:creationId xmlns:p14="http://schemas.microsoft.com/office/powerpoint/2010/main" val="1157275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74977" cy="1325563"/>
          </a:xfrm>
        </p:spPr>
        <p:txBody>
          <a:bodyPr/>
          <a:lstStyle/>
          <a:p>
            <a:r>
              <a:rPr lang="en-US" dirty="0" smtClean="0"/>
              <a:t>Sacituzumab govitecan:TROPiCS-02</a:t>
            </a:r>
            <a:endParaRPr lang="en-US" dirty="0"/>
          </a:p>
        </p:txBody>
      </p:sp>
      <p:sp>
        <p:nvSpPr>
          <p:cNvPr id="3" name="Content Placeholder 2"/>
          <p:cNvSpPr>
            <a:spLocks noGrp="1"/>
          </p:cNvSpPr>
          <p:nvPr>
            <p:ph idx="1"/>
          </p:nvPr>
        </p:nvSpPr>
        <p:spPr>
          <a:xfrm>
            <a:off x="838200" y="1687513"/>
            <a:ext cx="10515600" cy="4351338"/>
          </a:xfrm>
        </p:spPr>
        <p:txBody>
          <a:bodyPr>
            <a:normAutofit/>
          </a:bodyPr>
          <a:lstStyle/>
          <a:p>
            <a:pPr marL="0" indent="0">
              <a:buNone/>
            </a:pPr>
            <a:r>
              <a:rPr lang="en-US" dirty="0"/>
              <a:t>Methods:</a:t>
            </a:r>
          </a:p>
          <a:p>
            <a:pPr lvl="1"/>
            <a:r>
              <a:rPr lang="en-US" dirty="0"/>
              <a:t>Open-label, randomized, multicenter Phase III </a:t>
            </a:r>
          </a:p>
          <a:p>
            <a:pPr lvl="1"/>
            <a:r>
              <a:rPr lang="en-US" dirty="0"/>
              <a:t>Patients with metastatic or locally advanced inoperable </a:t>
            </a:r>
            <a:r>
              <a:rPr lang="en-US" dirty="0">
                <a:solidFill>
                  <a:schemeClr val="tx1"/>
                </a:solidFill>
              </a:rPr>
              <a:t>HR+</a:t>
            </a:r>
            <a:r>
              <a:rPr lang="en-US" dirty="0"/>
              <a:t>, HER2- metastatic breast cancer who had progressed on at least 2 (no more than 4) prior chemotherapy randomized to sacituzumab govitecan vs treatment of physician’s choice </a:t>
            </a:r>
            <a:endParaRPr lang="en-US" dirty="0" smtClean="0"/>
          </a:p>
          <a:p>
            <a:pPr marL="0" indent="0">
              <a:buNone/>
            </a:pPr>
            <a:r>
              <a:rPr lang="en-US" dirty="0" smtClean="0"/>
              <a:t>Endpoints:</a:t>
            </a:r>
          </a:p>
          <a:p>
            <a:r>
              <a:rPr lang="en-US" dirty="0" smtClean="0"/>
              <a:t>Primary: PFS, ORR</a:t>
            </a:r>
          </a:p>
          <a:p>
            <a:r>
              <a:rPr lang="en-US" dirty="0" smtClean="0"/>
              <a:t>Secondary: OS, DOR, safety</a:t>
            </a:r>
          </a:p>
          <a:p>
            <a:r>
              <a:rPr lang="en-US" dirty="0" smtClean="0"/>
              <a:t>Exploratory: Biomarkers, QOL </a:t>
            </a:r>
          </a:p>
        </p:txBody>
      </p:sp>
      <p:sp>
        <p:nvSpPr>
          <p:cNvPr id="4" name="Rectangle 3"/>
          <p:cNvSpPr/>
          <p:nvPr/>
        </p:nvSpPr>
        <p:spPr>
          <a:xfrm>
            <a:off x="2530186" y="6333259"/>
            <a:ext cx="5943600" cy="3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Rugo</a:t>
            </a:r>
            <a:r>
              <a:rPr lang="en-US" dirty="0" smtClean="0">
                <a:solidFill>
                  <a:schemeClr val="tx1"/>
                </a:solidFill>
              </a:rPr>
              <a:t> HS, et al. Future </a:t>
            </a:r>
            <a:r>
              <a:rPr lang="en-US" dirty="0" err="1" smtClean="0">
                <a:solidFill>
                  <a:schemeClr val="tx1"/>
                </a:solidFill>
              </a:rPr>
              <a:t>Oncol</a:t>
            </a:r>
            <a:r>
              <a:rPr lang="en-US" dirty="0" smtClean="0">
                <a:solidFill>
                  <a:schemeClr val="tx1"/>
                </a:solidFill>
              </a:rPr>
              <a:t> 2020; 16:12:705-715</a:t>
            </a:r>
            <a:endParaRPr lang="en-US" dirty="0">
              <a:solidFill>
                <a:schemeClr val="tx1"/>
              </a:solidFill>
            </a:endParaRPr>
          </a:p>
        </p:txBody>
      </p:sp>
    </p:spTree>
    <p:extLst>
      <p:ext uri="{BB962C8B-B14F-4D97-AF65-F5344CB8AC3E}">
        <p14:creationId xmlns:p14="http://schemas.microsoft.com/office/powerpoint/2010/main" val="7381924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TROPiCS-02: Phase III Study </a:t>
            </a:r>
            <a:endParaRPr lang="en-US" dirty="0"/>
          </a:p>
        </p:txBody>
      </p:sp>
      <p:sp>
        <p:nvSpPr>
          <p:cNvPr id="4" name="Rectangle 3"/>
          <p:cNvSpPr/>
          <p:nvPr/>
        </p:nvSpPr>
        <p:spPr>
          <a:xfrm>
            <a:off x="613064" y="2489417"/>
            <a:ext cx="3231572" cy="2337160"/>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Patients with MBC who are HR+/HER- and have progressed:</a:t>
            </a:r>
          </a:p>
          <a:p>
            <a:pPr marL="285750" indent="-285750">
              <a:buFont typeface="Arial" panose="020B0604020202020204" pitchFamily="34" charset="0"/>
              <a:buChar char="•"/>
            </a:pPr>
            <a:r>
              <a:rPr lang="en-US" dirty="0" smtClean="0">
                <a:solidFill>
                  <a:schemeClr val="tx1"/>
                </a:solidFill>
              </a:rPr>
              <a:t>At least 1 endocrine therapy, taxane, and CDK4/6 inhibitor</a:t>
            </a:r>
          </a:p>
          <a:p>
            <a:pPr marL="285750" indent="-285750">
              <a:buFont typeface="Arial" panose="020B0604020202020204" pitchFamily="34" charset="0"/>
              <a:buChar char="•"/>
            </a:pPr>
            <a:r>
              <a:rPr lang="en-US" dirty="0" smtClean="0">
                <a:solidFill>
                  <a:schemeClr val="tx1"/>
                </a:solidFill>
              </a:rPr>
              <a:t>At least 2, no more than 4, lines of chemotherapy in metastatic setting</a:t>
            </a:r>
            <a:endParaRPr lang="en-US" dirty="0">
              <a:solidFill>
                <a:schemeClr val="tx1"/>
              </a:solidFill>
            </a:endParaRPr>
          </a:p>
        </p:txBody>
      </p:sp>
      <p:sp>
        <p:nvSpPr>
          <p:cNvPr id="5" name="Rectangle 4"/>
          <p:cNvSpPr/>
          <p:nvPr/>
        </p:nvSpPr>
        <p:spPr>
          <a:xfrm>
            <a:off x="6368760" y="2163673"/>
            <a:ext cx="2519796" cy="10577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Sacituzumab govitecan</a:t>
            </a:r>
          </a:p>
          <a:p>
            <a:pPr algn="ctr"/>
            <a:r>
              <a:rPr lang="en-US" dirty="0" smtClean="0"/>
              <a:t>10 mg/kg IV days 1 and 8 every 21 days</a:t>
            </a:r>
            <a:endParaRPr lang="en-US" dirty="0"/>
          </a:p>
        </p:txBody>
      </p:sp>
      <p:sp>
        <p:nvSpPr>
          <p:cNvPr id="6" name="Rectangle 5"/>
          <p:cNvSpPr/>
          <p:nvPr/>
        </p:nvSpPr>
        <p:spPr>
          <a:xfrm>
            <a:off x="6368760" y="4136881"/>
            <a:ext cx="3658467" cy="149758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Treatment of Physician’s Choice (TPC)</a:t>
            </a:r>
          </a:p>
          <a:p>
            <a:pPr algn="ctr"/>
            <a:r>
              <a:rPr lang="en-US" dirty="0" smtClean="0">
                <a:solidFill>
                  <a:schemeClr val="tx1"/>
                </a:solidFill>
              </a:rPr>
              <a:t>(</a:t>
            </a:r>
            <a:r>
              <a:rPr lang="en-US" dirty="0" err="1" smtClean="0">
                <a:solidFill>
                  <a:schemeClr val="tx1"/>
                </a:solidFill>
              </a:rPr>
              <a:t>capecitabine</a:t>
            </a:r>
            <a:r>
              <a:rPr lang="en-US" dirty="0" smtClean="0">
                <a:solidFill>
                  <a:schemeClr val="tx1"/>
                </a:solidFill>
              </a:rPr>
              <a:t>, </a:t>
            </a:r>
            <a:r>
              <a:rPr lang="en-US" dirty="0" err="1" smtClean="0">
                <a:solidFill>
                  <a:schemeClr val="tx1"/>
                </a:solidFill>
              </a:rPr>
              <a:t>vinorelbine</a:t>
            </a:r>
            <a:r>
              <a:rPr lang="en-US" dirty="0" smtClean="0">
                <a:solidFill>
                  <a:schemeClr val="tx1"/>
                </a:solidFill>
              </a:rPr>
              <a:t>, gemcitabine or </a:t>
            </a:r>
            <a:r>
              <a:rPr lang="en-US" dirty="0" err="1" smtClean="0">
                <a:solidFill>
                  <a:schemeClr val="tx1"/>
                </a:solidFill>
              </a:rPr>
              <a:t>eribulin</a:t>
            </a:r>
            <a:r>
              <a:rPr lang="en-US" dirty="0" smtClean="0">
                <a:solidFill>
                  <a:schemeClr val="tx1"/>
                </a:solidFill>
              </a:rPr>
              <a:t>)</a:t>
            </a:r>
            <a:endParaRPr lang="en-US" dirty="0">
              <a:solidFill>
                <a:schemeClr val="tx1"/>
              </a:solidFill>
            </a:endParaRPr>
          </a:p>
        </p:txBody>
      </p:sp>
      <p:cxnSp>
        <p:nvCxnSpPr>
          <p:cNvPr id="8" name="Straight Connector 7"/>
          <p:cNvCxnSpPr/>
          <p:nvPr/>
        </p:nvCxnSpPr>
        <p:spPr>
          <a:xfrm>
            <a:off x="3844636" y="3694365"/>
            <a:ext cx="1085850" cy="4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30486" y="3699163"/>
            <a:ext cx="1438274" cy="12134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39641" y="413688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9641" y="42083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1"/>
          </p:cNvCxnSpPr>
          <p:nvPr/>
        </p:nvCxnSpPr>
        <p:spPr>
          <a:xfrm flipV="1">
            <a:off x="4930486" y="2692527"/>
            <a:ext cx="1438274" cy="100183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36868" y="3221380"/>
            <a:ext cx="857250" cy="34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1:1 </a:t>
            </a:r>
            <a:endParaRPr lang="en-US" dirty="0">
              <a:solidFill>
                <a:schemeClr val="tx1"/>
              </a:solidFill>
            </a:endParaRPr>
          </a:p>
        </p:txBody>
      </p:sp>
    </p:spTree>
    <p:extLst>
      <p:ext uri="{BB962C8B-B14F-4D97-AF65-F5344CB8AC3E}">
        <p14:creationId xmlns:p14="http://schemas.microsoft.com/office/powerpoint/2010/main" val="3186514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314"/>
          </a:xfrm>
        </p:spPr>
        <p:txBody>
          <a:bodyPr/>
          <a:lstStyle/>
          <a:p>
            <a:r>
              <a:rPr lang="en-US" dirty="0" smtClean="0"/>
              <a:t>Belantamab </a:t>
            </a:r>
            <a:r>
              <a:rPr lang="en-US" dirty="0" err="1" smtClean="0"/>
              <a:t>mafodotin-blmf</a:t>
            </a:r>
            <a:r>
              <a:rPr lang="en-US" dirty="0" smtClean="0"/>
              <a:t> (</a:t>
            </a:r>
            <a:r>
              <a:rPr lang="en-US" dirty="0" err="1" smtClean="0"/>
              <a:t>Blenrep</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Description:</a:t>
            </a:r>
          </a:p>
          <a:p>
            <a:r>
              <a:rPr lang="en-US" dirty="0" smtClean="0"/>
              <a:t>B-cell maturation antigen (BCMA) directed antibody and </a:t>
            </a:r>
            <a:r>
              <a:rPr lang="en-US" dirty="0" err="1" smtClean="0"/>
              <a:t>mictrotubule</a:t>
            </a:r>
            <a:r>
              <a:rPr lang="en-US" dirty="0" smtClean="0"/>
              <a:t> inhibitor conjugate.</a:t>
            </a:r>
          </a:p>
          <a:p>
            <a:pPr lvl="1"/>
            <a:r>
              <a:rPr lang="en-US" dirty="0" smtClean="0"/>
              <a:t>A humanized antagonistic anti BCMA antibody with </a:t>
            </a:r>
            <a:r>
              <a:rPr lang="en-US" dirty="0" err="1" smtClean="0"/>
              <a:t>afucosuylated</a:t>
            </a:r>
            <a:r>
              <a:rPr lang="en-US" dirty="0" smtClean="0"/>
              <a:t> Fc</a:t>
            </a:r>
          </a:p>
          <a:p>
            <a:pPr lvl="1"/>
            <a:r>
              <a:rPr lang="en-US" dirty="0" smtClean="0"/>
              <a:t>Linker (protease-resistant </a:t>
            </a:r>
            <a:r>
              <a:rPr lang="en-US" dirty="0" err="1" smtClean="0"/>
              <a:t>maleimidocaproyl</a:t>
            </a:r>
            <a:r>
              <a:rPr lang="en-US" dirty="0"/>
              <a:t>)</a:t>
            </a:r>
            <a:endParaRPr lang="en-US" dirty="0" smtClean="0"/>
          </a:p>
          <a:p>
            <a:pPr lvl="1"/>
            <a:r>
              <a:rPr lang="en-US" dirty="0" smtClean="0"/>
              <a:t>MMAF (microtubule inhibitor) </a:t>
            </a:r>
            <a:endParaRPr lang="en-US" dirty="0"/>
          </a:p>
          <a:p>
            <a:pPr marL="0" indent="0">
              <a:buNone/>
            </a:pPr>
            <a:r>
              <a:rPr lang="en-US" b="1" dirty="0" smtClean="0"/>
              <a:t>Indication</a:t>
            </a:r>
            <a:r>
              <a:rPr lang="en-US" b="1" dirty="0"/>
              <a:t>:</a:t>
            </a:r>
          </a:p>
          <a:p>
            <a:r>
              <a:rPr lang="en-US" dirty="0"/>
              <a:t>Treatment of adult </a:t>
            </a:r>
            <a:r>
              <a:rPr lang="en-US" dirty="0" smtClean="0"/>
              <a:t>patients with relapsed or refractory multiple myeloma who have received at least 4 prior therapies including an antin-CD38 monoclonal antibody, a proteasome inhibitor, and an IMID.</a:t>
            </a:r>
            <a:endParaRPr lang="en-US" dirty="0"/>
          </a:p>
        </p:txBody>
      </p:sp>
      <p:pic>
        <p:nvPicPr>
          <p:cNvPr id="4" name="Picture 3"/>
          <p:cNvPicPr>
            <a:picLocks noChangeAspect="1"/>
          </p:cNvPicPr>
          <p:nvPr/>
        </p:nvPicPr>
        <p:blipFill>
          <a:blip r:embed="rId2"/>
          <a:stretch>
            <a:fillRect/>
          </a:stretch>
        </p:blipFill>
        <p:spPr>
          <a:xfrm>
            <a:off x="8765459" y="1182981"/>
            <a:ext cx="2964579" cy="1108305"/>
          </a:xfrm>
          <a:prstGeom prst="rect">
            <a:avLst/>
          </a:prstGeom>
        </p:spPr>
      </p:pic>
    </p:spTree>
    <p:extLst>
      <p:ext uri="{BB962C8B-B14F-4D97-AF65-F5344CB8AC3E}">
        <p14:creationId xmlns:p14="http://schemas.microsoft.com/office/powerpoint/2010/main" val="181079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Belantamab</a:t>
            </a:r>
            <a:r>
              <a:rPr lang="en-US" dirty="0"/>
              <a:t> </a:t>
            </a:r>
            <a:r>
              <a:rPr lang="en-US" dirty="0" smtClean="0"/>
              <a:t>mafodotin (DREAMM-2)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Methods:</a:t>
            </a:r>
          </a:p>
          <a:p>
            <a:pPr lvl="1"/>
            <a:r>
              <a:rPr lang="en-US" dirty="0" smtClean="0"/>
              <a:t>Open-label, two arm, phase II study </a:t>
            </a:r>
          </a:p>
          <a:p>
            <a:pPr lvl="1"/>
            <a:r>
              <a:rPr lang="en-US" dirty="0" smtClean="0"/>
              <a:t>Adults with relapsed or refractory myeloma with disease progression after three or more lines of therapy and who were refractory to IMIDS and proteasome inhibitors and refractory or intolerant to and anti CD38 monoclonal antibody</a:t>
            </a:r>
          </a:p>
          <a:p>
            <a:pPr lvl="1"/>
            <a:r>
              <a:rPr lang="en-US" dirty="0" smtClean="0"/>
              <a:t>Centrally assigned 1:1  (stratified )</a:t>
            </a:r>
          </a:p>
          <a:p>
            <a:r>
              <a:rPr lang="en-US" dirty="0" smtClean="0"/>
              <a:t>Treatment:</a:t>
            </a:r>
          </a:p>
          <a:p>
            <a:pPr lvl="1"/>
            <a:r>
              <a:rPr lang="en-US" dirty="0" smtClean="0"/>
              <a:t>Belantamab mafodotin 2.5 mg/kg IV infusion every 3 weeks</a:t>
            </a:r>
          </a:p>
          <a:p>
            <a:pPr lvl="1"/>
            <a:r>
              <a:rPr lang="en-US" dirty="0"/>
              <a:t>Belantamab mafodotin </a:t>
            </a:r>
            <a:r>
              <a:rPr lang="en-US" dirty="0" smtClean="0"/>
              <a:t>3.4 </a:t>
            </a:r>
            <a:r>
              <a:rPr lang="en-US" dirty="0"/>
              <a:t>mg/kg IV infusion every 3 weeks</a:t>
            </a:r>
          </a:p>
          <a:p>
            <a:r>
              <a:rPr lang="en-US" dirty="0" smtClean="0"/>
              <a:t>Results:</a:t>
            </a:r>
          </a:p>
          <a:p>
            <a:pPr lvl="1"/>
            <a:r>
              <a:rPr lang="en-US" dirty="0" smtClean="0"/>
              <a:t>ORR</a:t>
            </a:r>
          </a:p>
          <a:p>
            <a:pPr lvl="2"/>
            <a:r>
              <a:rPr lang="en-US" dirty="0" smtClean="0"/>
              <a:t>N = 97 treated at 2.5 mg /kg dose: 31% ORR (97.5% CI 20.8 – 42.6)</a:t>
            </a:r>
          </a:p>
          <a:p>
            <a:pPr lvl="2"/>
            <a:r>
              <a:rPr lang="en-US" dirty="0" smtClean="0"/>
              <a:t>N= 99 treated at 3.4 </a:t>
            </a:r>
            <a:r>
              <a:rPr lang="en-US" dirty="0"/>
              <a:t>mg /kg dose: </a:t>
            </a:r>
            <a:r>
              <a:rPr lang="en-US" dirty="0" smtClean="0"/>
              <a:t>34% </a:t>
            </a:r>
            <a:r>
              <a:rPr lang="en-US" dirty="0"/>
              <a:t>ORR (97.5% CI </a:t>
            </a:r>
            <a:r>
              <a:rPr lang="en-US" dirty="0" smtClean="0"/>
              <a:t>23.9 </a:t>
            </a:r>
            <a:r>
              <a:rPr lang="en-US" dirty="0"/>
              <a:t>– </a:t>
            </a:r>
            <a:r>
              <a:rPr lang="en-US" dirty="0" smtClean="0"/>
              <a:t>44)</a:t>
            </a:r>
            <a:endParaRPr lang="en-US" dirty="0"/>
          </a:p>
          <a:p>
            <a:pPr lvl="1"/>
            <a:r>
              <a:rPr lang="en-US" dirty="0" smtClean="0"/>
              <a:t>Safety:</a:t>
            </a:r>
          </a:p>
          <a:p>
            <a:pPr lvl="2"/>
            <a:r>
              <a:rPr lang="en-US" dirty="0" smtClean="0"/>
              <a:t>Keratopathy</a:t>
            </a:r>
          </a:p>
          <a:p>
            <a:pPr lvl="2"/>
            <a:r>
              <a:rPr lang="en-US" dirty="0" smtClean="0"/>
              <a:t>Thrombocytopenia, anemia</a:t>
            </a:r>
            <a:endParaRPr lang="en-US" dirty="0"/>
          </a:p>
        </p:txBody>
      </p:sp>
      <p:sp>
        <p:nvSpPr>
          <p:cNvPr id="4" name="Rectangle 3"/>
          <p:cNvSpPr/>
          <p:nvPr/>
        </p:nvSpPr>
        <p:spPr>
          <a:xfrm>
            <a:off x="3529781" y="6336890"/>
            <a:ext cx="5973096" cy="383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Lonial</a:t>
            </a:r>
            <a:r>
              <a:rPr lang="en-US" dirty="0" smtClean="0">
                <a:solidFill>
                  <a:schemeClr val="tx1"/>
                </a:solidFill>
              </a:rPr>
              <a:t> S, et al. Lancet 2020; 21:207</a:t>
            </a:r>
            <a:endParaRPr lang="en-US" dirty="0">
              <a:solidFill>
                <a:schemeClr val="tx1"/>
              </a:solidFill>
            </a:endParaRPr>
          </a:p>
        </p:txBody>
      </p:sp>
    </p:spTree>
    <p:extLst>
      <p:ext uri="{BB962C8B-B14F-4D97-AF65-F5344CB8AC3E}">
        <p14:creationId xmlns:p14="http://schemas.microsoft.com/office/powerpoint/2010/main" val="3791211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Belantamab mafodotin-</a:t>
            </a:r>
            <a:r>
              <a:rPr lang="en-US" dirty="0" err="1"/>
              <a:t>blmf</a:t>
            </a:r>
            <a:r>
              <a:rPr lang="en-US" dirty="0"/>
              <a:t> (</a:t>
            </a:r>
            <a:r>
              <a:rPr lang="en-US" dirty="0" err="1"/>
              <a:t>Blenrep</a:t>
            </a:r>
            <a:r>
              <a:rPr lang="en-US"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Warnings and Precautions:</a:t>
            </a:r>
          </a:p>
          <a:p>
            <a:r>
              <a:rPr lang="en-US" dirty="0" smtClean="0"/>
              <a:t>Thrombocytopenia</a:t>
            </a:r>
          </a:p>
          <a:p>
            <a:r>
              <a:rPr lang="en-US" dirty="0" smtClean="0"/>
              <a:t>Infusion-related reactions</a:t>
            </a:r>
          </a:p>
          <a:p>
            <a:r>
              <a:rPr lang="en-US" dirty="0" smtClean="0"/>
              <a:t>Embryo-fetal toxicity </a:t>
            </a:r>
          </a:p>
          <a:p>
            <a:endParaRPr lang="en-US" dirty="0"/>
          </a:p>
          <a:p>
            <a:pPr marL="0" indent="0">
              <a:buNone/>
            </a:pPr>
            <a:r>
              <a:rPr lang="en-US" dirty="0" smtClean="0"/>
              <a:t>Most common toxicities (≥ 20%)</a:t>
            </a:r>
          </a:p>
          <a:p>
            <a:r>
              <a:rPr lang="en-US" dirty="0" smtClean="0"/>
              <a:t>Keratopathy (corneal epithelium change on eye exam)</a:t>
            </a:r>
          </a:p>
          <a:p>
            <a:r>
              <a:rPr lang="en-US" dirty="0" smtClean="0"/>
              <a:t>Decreased visual acuity, blurred vision</a:t>
            </a:r>
          </a:p>
          <a:p>
            <a:r>
              <a:rPr lang="en-US" dirty="0" smtClean="0"/>
              <a:t>Nausea</a:t>
            </a:r>
          </a:p>
          <a:p>
            <a:r>
              <a:rPr lang="en-US" dirty="0" smtClean="0"/>
              <a:t>Pyrexia</a:t>
            </a:r>
          </a:p>
          <a:p>
            <a:r>
              <a:rPr lang="en-US" dirty="0" smtClean="0"/>
              <a:t>Fatigue</a:t>
            </a:r>
          </a:p>
          <a:p>
            <a:r>
              <a:rPr lang="en-US" dirty="0" smtClean="0"/>
              <a:t>Infusion related reactions. </a:t>
            </a:r>
          </a:p>
          <a:p>
            <a:endParaRPr lang="en-US" dirty="0" smtClean="0"/>
          </a:p>
          <a:p>
            <a:endParaRPr lang="en-US" dirty="0"/>
          </a:p>
        </p:txBody>
      </p:sp>
    </p:spTree>
    <p:extLst>
      <p:ext uri="{BB962C8B-B14F-4D97-AF65-F5344CB8AC3E}">
        <p14:creationId xmlns:p14="http://schemas.microsoft.com/office/powerpoint/2010/main" val="987739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Evolution of Drug Therapy in </a:t>
            </a:r>
            <a:r>
              <a:rPr lang="en-US" dirty="0" smtClean="0"/>
              <a:t>Cancer 2020</a:t>
            </a:r>
            <a:r>
              <a:rPr lang="en-US" dirty="0"/>
              <a:t/>
            </a:r>
            <a:br>
              <a:rPr lang="en-US" dirty="0"/>
            </a:br>
            <a:r>
              <a:rPr lang="en-US" b="1" dirty="0" smtClean="0"/>
              <a:t>Optimize </a:t>
            </a:r>
            <a:r>
              <a:rPr lang="en-US" b="1" dirty="0"/>
              <a:t>Targeting Cancer </a:t>
            </a:r>
          </a:p>
        </p:txBody>
      </p:sp>
      <p:sp>
        <p:nvSpPr>
          <p:cNvPr id="3" name="Content Placeholder 2"/>
          <p:cNvSpPr>
            <a:spLocks noGrp="1"/>
          </p:cNvSpPr>
          <p:nvPr>
            <p:ph idx="1"/>
          </p:nvPr>
        </p:nvSpPr>
        <p:spPr>
          <a:xfrm>
            <a:off x="838200" y="1825625"/>
            <a:ext cx="11069782" cy="4351338"/>
          </a:xfrm>
        </p:spPr>
        <p:txBody>
          <a:bodyPr>
            <a:normAutofit/>
          </a:bodyPr>
          <a:lstStyle/>
          <a:p>
            <a:r>
              <a:rPr lang="en-US" dirty="0"/>
              <a:t>Identifying </a:t>
            </a:r>
            <a:r>
              <a:rPr lang="en-US" b="1" dirty="0"/>
              <a:t>new drug targets </a:t>
            </a:r>
            <a:r>
              <a:rPr lang="en-US" dirty="0"/>
              <a:t>for cancer(s</a:t>
            </a:r>
            <a:r>
              <a:rPr lang="en-US" dirty="0" smtClean="0"/>
              <a:t>).</a:t>
            </a:r>
            <a:endParaRPr lang="en-US" dirty="0"/>
          </a:p>
          <a:p>
            <a:r>
              <a:rPr lang="en-US" b="1" dirty="0" smtClean="0"/>
              <a:t>Expanding applications </a:t>
            </a:r>
            <a:r>
              <a:rPr lang="en-US" dirty="0"/>
              <a:t>of </a:t>
            </a:r>
            <a:r>
              <a:rPr lang="en-US" dirty="0" smtClean="0"/>
              <a:t>available drugs </a:t>
            </a:r>
            <a:r>
              <a:rPr lang="en-US" dirty="0"/>
              <a:t>directed at specific </a:t>
            </a:r>
            <a:r>
              <a:rPr lang="en-US" dirty="0" smtClean="0"/>
              <a:t>targets in cancer.</a:t>
            </a:r>
            <a:endParaRPr lang="en-US" dirty="0"/>
          </a:p>
          <a:p>
            <a:r>
              <a:rPr lang="en-US" dirty="0"/>
              <a:t>Determining the </a:t>
            </a:r>
            <a:r>
              <a:rPr lang="en-US" b="1" dirty="0"/>
              <a:t>optimal approach </a:t>
            </a:r>
            <a:r>
              <a:rPr lang="en-US" dirty="0"/>
              <a:t>to use targeted therapy in treatment of select </a:t>
            </a:r>
            <a:r>
              <a:rPr lang="en-US" dirty="0" smtClean="0"/>
              <a:t>cancers.</a:t>
            </a:r>
            <a:endParaRPr lang="en-US" dirty="0"/>
          </a:p>
          <a:p>
            <a:r>
              <a:rPr lang="en-US" dirty="0" smtClean="0"/>
              <a:t>Developing </a:t>
            </a:r>
            <a:r>
              <a:rPr lang="en-US" dirty="0"/>
              <a:t>new strategies to </a:t>
            </a:r>
            <a:r>
              <a:rPr lang="en-US" b="1" dirty="0"/>
              <a:t>deliver drug </a:t>
            </a:r>
            <a:r>
              <a:rPr lang="en-US" dirty="0" smtClean="0"/>
              <a:t>to patients. </a:t>
            </a:r>
            <a:endParaRPr lang="en-US" dirty="0"/>
          </a:p>
        </p:txBody>
      </p:sp>
      <p:sp>
        <p:nvSpPr>
          <p:cNvPr id="4" name="Rectangle 3"/>
          <p:cNvSpPr/>
          <p:nvPr/>
        </p:nvSpPr>
        <p:spPr>
          <a:xfrm>
            <a:off x="689810" y="4001294"/>
            <a:ext cx="10900611" cy="91038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429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Decitabine and Cedazuridine (INQOVI)</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Mechanism of action:</a:t>
            </a:r>
          </a:p>
          <a:p>
            <a:r>
              <a:rPr lang="en-US" dirty="0" smtClean="0"/>
              <a:t>Decitabine: nucleoside metabolic inhibitor (</a:t>
            </a:r>
            <a:r>
              <a:rPr lang="en-US" dirty="0" err="1" smtClean="0"/>
              <a:t>hypomethylating</a:t>
            </a:r>
            <a:r>
              <a:rPr lang="en-US" dirty="0" smtClean="0"/>
              <a:t> agent) </a:t>
            </a:r>
          </a:p>
          <a:p>
            <a:r>
              <a:rPr lang="en-US" dirty="0" smtClean="0"/>
              <a:t>Cedazuridine: cytidine deaminase inhibitor</a:t>
            </a:r>
          </a:p>
          <a:p>
            <a:pPr marL="0" indent="0">
              <a:buNone/>
            </a:pPr>
            <a:r>
              <a:rPr lang="en-US" dirty="0" smtClean="0"/>
              <a:t>Indication:</a:t>
            </a:r>
          </a:p>
          <a:p>
            <a:r>
              <a:rPr lang="en-US" dirty="0" smtClean="0"/>
              <a:t>Treatment of adult patients with MDS, including previously treated and untreated, de novo and secondary MDS with the following FAB subtypes</a:t>
            </a:r>
          </a:p>
          <a:p>
            <a:pPr lvl="1"/>
            <a:r>
              <a:rPr lang="en-US" dirty="0" smtClean="0"/>
              <a:t>Refractory anemia</a:t>
            </a:r>
          </a:p>
          <a:p>
            <a:pPr lvl="1"/>
            <a:r>
              <a:rPr lang="en-US" dirty="0" smtClean="0"/>
              <a:t>Refractory anemia with ringed </a:t>
            </a:r>
            <a:r>
              <a:rPr lang="en-US" dirty="0" err="1" smtClean="0"/>
              <a:t>sideroblasts</a:t>
            </a:r>
            <a:endParaRPr lang="en-US" dirty="0" smtClean="0"/>
          </a:p>
          <a:p>
            <a:pPr lvl="1"/>
            <a:r>
              <a:rPr lang="en-US" dirty="0" smtClean="0"/>
              <a:t>Refractory anemia with excess blasts</a:t>
            </a:r>
          </a:p>
          <a:p>
            <a:pPr lvl="1"/>
            <a:r>
              <a:rPr lang="en-US" dirty="0" smtClean="0"/>
              <a:t>Chronic </a:t>
            </a:r>
            <a:r>
              <a:rPr lang="en-US" dirty="0" err="1" smtClean="0"/>
              <a:t>myelomonocytic</a:t>
            </a:r>
            <a:r>
              <a:rPr lang="en-US" dirty="0" smtClean="0"/>
              <a:t> leukemia</a:t>
            </a:r>
          </a:p>
          <a:p>
            <a:pPr marL="0" indent="0">
              <a:buNone/>
            </a:pPr>
            <a:r>
              <a:rPr lang="en-US" dirty="0" smtClean="0"/>
              <a:t>Dose:</a:t>
            </a:r>
          </a:p>
          <a:p>
            <a:r>
              <a:rPr lang="en-US" dirty="0" smtClean="0"/>
              <a:t>The combination product is taken PO daily x 5 every 28 days</a:t>
            </a:r>
            <a:endParaRPr lang="en-US" dirty="0"/>
          </a:p>
        </p:txBody>
      </p:sp>
    </p:spTree>
    <p:extLst>
      <p:ext uri="{BB962C8B-B14F-4D97-AF65-F5344CB8AC3E}">
        <p14:creationId xmlns:p14="http://schemas.microsoft.com/office/powerpoint/2010/main" val="367535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0253" y="2614386"/>
            <a:ext cx="10515600" cy="1325563"/>
          </a:xfrm>
        </p:spPr>
        <p:txBody>
          <a:bodyPr/>
          <a:lstStyle/>
          <a:p>
            <a:r>
              <a:rPr lang="en-US" b="1" dirty="0" smtClean="0"/>
              <a:t>New Targets for Cancer Therapy</a:t>
            </a:r>
            <a:endParaRPr lang="en-US" b="1" dirty="0"/>
          </a:p>
        </p:txBody>
      </p:sp>
    </p:spTree>
    <p:extLst>
      <p:ext uri="{BB962C8B-B14F-4D97-AF65-F5344CB8AC3E}">
        <p14:creationId xmlns:p14="http://schemas.microsoft.com/office/powerpoint/2010/main" val="2401780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5975" y="947737"/>
            <a:ext cx="8020050" cy="4962525"/>
          </a:xfrm>
          <a:prstGeom prst="rect">
            <a:avLst/>
          </a:prstGeom>
        </p:spPr>
      </p:pic>
    </p:spTree>
    <p:extLst>
      <p:ext uri="{BB962C8B-B14F-4D97-AF65-F5344CB8AC3E}">
        <p14:creationId xmlns:p14="http://schemas.microsoft.com/office/powerpoint/2010/main" val="146843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Pertuzumab, trastuzumab, hyaluronidase-</a:t>
            </a:r>
            <a:r>
              <a:rPr lang="en-US" dirty="0" err="1" smtClean="0"/>
              <a:t>zzxf</a:t>
            </a:r>
            <a:r>
              <a:rPr lang="en-US" dirty="0" smtClean="0"/>
              <a:t> (PHESGO)</a:t>
            </a:r>
            <a:endParaRPr lang="en-US" dirty="0"/>
          </a:p>
        </p:txBody>
      </p:sp>
      <p:sp>
        <p:nvSpPr>
          <p:cNvPr id="3" name="Content Placeholder 2"/>
          <p:cNvSpPr>
            <a:spLocks noGrp="1"/>
          </p:cNvSpPr>
          <p:nvPr>
            <p:ph idx="1"/>
          </p:nvPr>
        </p:nvSpPr>
        <p:spPr/>
        <p:txBody>
          <a:bodyPr>
            <a:normAutofit/>
          </a:bodyPr>
          <a:lstStyle/>
          <a:p>
            <a:r>
              <a:rPr lang="en-US" dirty="0" smtClean="0"/>
              <a:t>Mechanism:</a:t>
            </a:r>
          </a:p>
          <a:p>
            <a:r>
              <a:rPr lang="en-US" dirty="0" smtClean="0"/>
              <a:t>Indications:</a:t>
            </a:r>
          </a:p>
          <a:p>
            <a:pPr lvl="1"/>
            <a:r>
              <a:rPr lang="en-US" dirty="0" smtClean="0"/>
              <a:t>Early breast cancer in combination with chemotherapy</a:t>
            </a:r>
          </a:p>
          <a:p>
            <a:pPr lvl="2"/>
            <a:r>
              <a:rPr lang="en-US" dirty="0" smtClean="0"/>
              <a:t>Neoadjuvant treatment of adults with HER+ locally advanced, inflammatory, or early stage breast cancer as part of complete regimen </a:t>
            </a:r>
          </a:p>
          <a:p>
            <a:pPr lvl="2"/>
            <a:r>
              <a:rPr lang="en-US" dirty="0" smtClean="0"/>
              <a:t>Adjuvant treatment of adult patients with HER+ early breast cancer at high risk of recurrence</a:t>
            </a:r>
          </a:p>
          <a:p>
            <a:pPr lvl="1"/>
            <a:r>
              <a:rPr lang="en-US" dirty="0" smtClean="0"/>
              <a:t>Metastatic breast cancer</a:t>
            </a:r>
          </a:p>
          <a:p>
            <a:pPr lvl="2"/>
            <a:r>
              <a:rPr lang="en-US" dirty="0" smtClean="0"/>
              <a:t>In combination with docetaxel for the treatment of adult patients with HER+ metastatic breast cancer who have not received prior anti-HER2 therapy or chemotherapy of metastatic disease.</a:t>
            </a:r>
          </a:p>
        </p:txBody>
      </p:sp>
    </p:spTree>
    <p:extLst>
      <p:ext uri="{BB962C8B-B14F-4D97-AF65-F5344CB8AC3E}">
        <p14:creationId xmlns:p14="http://schemas.microsoft.com/office/powerpoint/2010/main" val="6217846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Pertuzumab, trastuzumab, hyaluronidase-</a:t>
            </a:r>
            <a:r>
              <a:rPr lang="en-US" dirty="0" err="1"/>
              <a:t>zzxf</a:t>
            </a:r>
            <a:r>
              <a:rPr lang="en-US" dirty="0"/>
              <a:t> (PHESGO)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484499"/>
              </p:ext>
            </p:extLst>
          </p:nvPr>
        </p:nvGraphicFramePr>
        <p:xfrm>
          <a:off x="838200" y="1825625"/>
          <a:ext cx="10515600" cy="2748280"/>
        </p:xfrm>
        <a:graphic>
          <a:graphicData uri="http://schemas.openxmlformats.org/drawingml/2006/table">
            <a:tbl>
              <a:tblPr firstRow="1" bandRow="1">
                <a:tableStyleId>{5C22544A-7EE6-4342-B048-85BDC9FD1C3A}</a:tableStyleId>
              </a:tblPr>
              <a:tblGrid>
                <a:gridCol w="1819719">
                  <a:extLst>
                    <a:ext uri="{9D8B030D-6E8A-4147-A177-3AD203B41FA5}">
                      <a16:colId xmlns:a16="http://schemas.microsoft.com/office/drawing/2014/main" val="994040487"/>
                    </a:ext>
                  </a:extLst>
                </a:gridCol>
                <a:gridCol w="3373331">
                  <a:extLst>
                    <a:ext uri="{9D8B030D-6E8A-4147-A177-3AD203B41FA5}">
                      <a16:colId xmlns:a16="http://schemas.microsoft.com/office/drawing/2014/main" val="3623784959"/>
                    </a:ext>
                  </a:extLst>
                </a:gridCol>
                <a:gridCol w="5322550">
                  <a:extLst>
                    <a:ext uri="{9D8B030D-6E8A-4147-A177-3AD203B41FA5}">
                      <a16:colId xmlns:a16="http://schemas.microsoft.com/office/drawing/2014/main" val="1330361894"/>
                    </a:ext>
                  </a:extLst>
                </a:gridCol>
              </a:tblGrid>
              <a:tr h="370840">
                <a:tc>
                  <a:txBody>
                    <a:bodyPr/>
                    <a:lstStyle/>
                    <a:p>
                      <a:r>
                        <a:rPr lang="en-US" dirty="0" smtClean="0"/>
                        <a:t>Dose</a:t>
                      </a:r>
                      <a:endParaRPr lang="en-US" dirty="0"/>
                    </a:p>
                  </a:txBody>
                  <a:tcPr/>
                </a:tc>
                <a:tc>
                  <a:txBody>
                    <a:bodyPr/>
                    <a:lstStyle/>
                    <a:p>
                      <a:r>
                        <a:rPr lang="en-US" dirty="0" smtClean="0"/>
                        <a:t>Strength</a:t>
                      </a:r>
                      <a:endParaRPr lang="en-US" dirty="0"/>
                    </a:p>
                  </a:txBody>
                  <a:tcPr/>
                </a:tc>
                <a:tc>
                  <a:txBody>
                    <a:bodyPr/>
                    <a:lstStyle/>
                    <a:p>
                      <a:r>
                        <a:rPr lang="en-US" dirty="0" smtClean="0"/>
                        <a:t>Administration</a:t>
                      </a:r>
                      <a:endParaRPr lang="en-US" dirty="0"/>
                    </a:p>
                  </a:txBody>
                  <a:tcPr/>
                </a:tc>
                <a:extLst>
                  <a:ext uri="{0D108BD9-81ED-4DB2-BD59-A6C34878D82A}">
                    <a16:rowId xmlns:a16="http://schemas.microsoft.com/office/drawing/2014/main" val="1559845590"/>
                  </a:ext>
                </a:extLst>
              </a:tr>
              <a:tr h="370840">
                <a:tc>
                  <a:txBody>
                    <a:bodyPr/>
                    <a:lstStyle/>
                    <a:p>
                      <a:r>
                        <a:rPr lang="en-US" dirty="0" smtClean="0"/>
                        <a:t>Initial Dose</a:t>
                      </a:r>
                      <a:endParaRPr lang="en-US" dirty="0"/>
                    </a:p>
                  </a:txBody>
                  <a:tcPr/>
                </a:tc>
                <a:tc>
                  <a:txBody>
                    <a:bodyPr/>
                    <a:lstStyle/>
                    <a:p>
                      <a:r>
                        <a:rPr lang="en-US" dirty="0" smtClean="0"/>
                        <a:t>1200 mg pertuzumab</a:t>
                      </a:r>
                    </a:p>
                    <a:p>
                      <a:r>
                        <a:rPr lang="en-US" dirty="0" smtClean="0"/>
                        <a:t>600 mg trastuzumab</a:t>
                      </a:r>
                    </a:p>
                    <a:p>
                      <a:r>
                        <a:rPr lang="en-US" dirty="0" smtClean="0"/>
                        <a:t>30000</a:t>
                      </a:r>
                      <a:r>
                        <a:rPr lang="en-US" baseline="0" dirty="0" smtClean="0"/>
                        <a:t> units hyaluronidase</a:t>
                      </a:r>
                    </a:p>
                    <a:p>
                      <a:r>
                        <a:rPr lang="en-US" baseline="0" dirty="0" smtClean="0"/>
                        <a:t>(in 15 mL)</a:t>
                      </a:r>
                      <a:endParaRPr lang="en-US" dirty="0"/>
                    </a:p>
                  </a:txBody>
                  <a:tcPr/>
                </a:tc>
                <a:tc>
                  <a:txBody>
                    <a:bodyPr/>
                    <a:lstStyle/>
                    <a:p>
                      <a:r>
                        <a:rPr lang="en-US" dirty="0" smtClean="0"/>
                        <a:t>Administer subcutaneously in the thigh over approximately 8 minutes</a:t>
                      </a:r>
                      <a:endParaRPr lang="en-US" dirty="0"/>
                    </a:p>
                  </a:txBody>
                  <a:tcPr/>
                </a:tc>
                <a:extLst>
                  <a:ext uri="{0D108BD9-81ED-4DB2-BD59-A6C34878D82A}">
                    <a16:rowId xmlns:a16="http://schemas.microsoft.com/office/drawing/2014/main" val="1726162653"/>
                  </a:ext>
                </a:extLst>
              </a:tr>
              <a:tr h="370840">
                <a:tc>
                  <a:txBody>
                    <a:bodyPr/>
                    <a:lstStyle/>
                    <a:p>
                      <a:r>
                        <a:rPr lang="en-US" dirty="0" smtClean="0"/>
                        <a:t>Maintenance</a:t>
                      </a:r>
                    </a:p>
                    <a:p>
                      <a:r>
                        <a:rPr lang="en-US" dirty="0" smtClean="0"/>
                        <a:t>Dose</a:t>
                      </a:r>
                    </a:p>
                    <a:p>
                      <a:r>
                        <a:rPr lang="en-US" dirty="0" smtClean="0"/>
                        <a:t>(q 3 weeks)</a:t>
                      </a:r>
                      <a:endParaRPr lang="en-US" dirty="0"/>
                    </a:p>
                  </a:txBody>
                  <a:tcPr/>
                </a:tc>
                <a:tc>
                  <a:txBody>
                    <a:bodyPr/>
                    <a:lstStyle/>
                    <a:p>
                      <a:r>
                        <a:rPr lang="en-US" dirty="0" smtClean="0"/>
                        <a:t>600 mg pertuzumab</a:t>
                      </a:r>
                    </a:p>
                    <a:p>
                      <a:r>
                        <a:rPr lang="en-US" dirty="0" smtClean="0"/>
                        <a:t>600 mg trastuzumab</a:t>
                      </a:r>
                    </a:p>
                    <a:p>
                      <a:r>
                        <a:rPr lang="en-US" dirty="0" smtClean="0"/>
                        <a:t>20000 units hyaluronidase</a:t>
                      </a:r>
                    </a:p>
                    <a:p>
                      <a:r>
                        <a:rPr lang="en-US" dirty="0" smtClean="0"/>
                        <a:t>(in 10 mL)</a:t>
                      </a:r>
                      <a:endParaRPr lang="en-US" dirty="0"/>
                    </a:p>
                  </a:txBody>
                  <a:tcPr/>
                </a:tc>
                <a:tc>
                  <a:txBody>
                    <a:bodyPr/>
                    <a:lstStyle/>
                    <a:p>
                      <a:r>
                        <a:rPr lang="en-US" dirty="0" smtClean="0"/>
                        <a:t>Administer subcutaneously</a:t>
                      </a:r>
                      <a:r>
                        <a:rPr lang="en-US" baseline="0" dirty="0" smtClean="0"/>
                        <a:t> in the thigh over approximately 5 minutes (every 3 weeks)</a:t>
                      </a:r>
                      <a:endParaRPr lang="en-US" dirty="0"/>
                    </a:p>
                  </a:txBody>
                  <a:tcPr/>
                </a:tc>
                <a:extLst>
                  <a:ext uri="{0D108BD9-81ED-4DB2-BD59-A6C34878D82A}">
                    <a16:rowId xmlns:a16="http://schemas.microsoft.com/office/drawing/2014/main" val="921581861"/>
                  </a:ext>
                </a:extLst>
              </a:tr>
            </a:tbl>
          </a:graphicData>
        </a:graphic>
      </p:graphicFrame>
      <p:sp>
        <p:nvSpPr>
          <p:cNvPr id="5" name="Rectangle 4"/>
          <p:cNvSpPr/>
          <p:nvPr/>
        </p:nvSpPr>
        <p:spPr>
          <a:xfrm>
            <a:off x="933351" y="4742562"/>
            <a:ext cx="10044187" cy="1212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PHESGO is for subcutaneous use only (thigh). Do NOT administer intravenously.</a:t>
            </a:r>
          </a:p>
          <a:p>
            <a:pPr marL="285750" indent="-285750">
              <a:buFont typeface="Arial" panose="020B0604020202020204" pitchFamily="34" charset="0"/>
              <a:buChar char="•"/>
            </a:pPr>
            <a:r>
              <a:rPr lang="en-US" dirty="0" smtClean="0">
                <a:solidFill>
                  <a:schemeClr val="tx1"/>
                </a:solidFill>
              </a:rPr>
              <a:t>PHESGO has different dosage and administration instructions than the intravenous pertuzumab, intravenous trastuzumab and subcutaneous trastuzumab.</a:t>
            </a:r>
            <a:endParaRPr lang="en-US" dirty="0">
              <a:solidFill>
                <a:schemeClr val="tx1"/>
              </a:solidFill>
            </a:endParaRPr>
          </a:p>
        </p:txBody>
      </p:sp>
    </p:spTree>
    <p:extLst>
      <p:ext uri="{BB962C8B-B14F-4D97-AF65-F5344CB8AC3E}">
        <p14:creationId xmlns:p14="http://schemas.microsoft.com/office/powerpoint/2010/main" val="2854483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52787" y="1980448"/>
            <a:ext cx="5534025" cy="4276725"/>
          </a:xfrm>
          <a:prstGeom prst="rect">
            <a:avLst/>
          </a:prstGeom>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475068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5178</Words>
  <Application>Microsoft Office PowerPoint</Application>
  <PresentationFormat>Widescreen</PresentationFormat>
  <Paragraphs>903</Paragraphs>
  <Slides>93</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Avenir Book</vt:lpstr>
      <vt:lpstr>Calibri</vt:lpstr>
      <vt:lpstr>Calibri Light</vt:lpstr>
      <vt:lpstr>Helvetica LT Std</vt:lpstr>
      <vt:lpstr>Office Theme</vt:lpstr>
      <vt:lpstr>Drug Therapy in Cancer Care: Looking at the Advances of the Last Year </vt:lpstr>
      <vt:lpstr>Disclosures </vt:lpstr>
      <vt:lpstr>Once upon a time chemotherapy was the foundation of systemic cancer treatment…</vt:lpstr>
      <vt:lpstr>Oncology New Drug Approvals from the FDA  (September 2019- August 2020*)</vt:lpstr>
      <vt:lpstr>My goal for today….</vt:lpstr>
      <vt:lpstr>Learning Objectives</vt:lpstr>
      <vt:lpstr>The Evolution of Drug Therapy in Cancer: Identification of New Targets for Treatment</vt:lpstr>
      <vt:lpstr>The Evolution of Drug Therapy in Cancer 2020 Optimize Targeting Cancer </vt:lpstr>
      <vt:lpstr>New Targets for Cancer Therapy</vt:lpstr>
      <vt:lpstr>Fibroblast Growth Factor Receptor (FGFR)</vt:lpstr>
      <vt:lpstr>Fibroblast Growth Factor Receptor</vt:lpstr>
      <vt:lpstr>Erdafitinib (Balversa)</vt:lpstr>
      <vt:lpstr>Erdafitinib: Phase II Trial in Urothelial Cancer</vt:lpstr>
      <vt:lpstr>Erdafitinib: Phase II Trial in Urothelial Cancer</vt:lpstr>
      <vt:lpstr>Erdafitinib: Warnings and Precautions</vt:lpstr>
      <vt:lpstr>Erdafitinib: Consideration for Practice</vt:lpstr>
      <vt:lpstr>MET Kinase</vt:lpstr>
      <vt:lpstr>MET Signaling Pathway</vt:lpstr>
      <vt:lpstr>Capmatinib </vt:lpstr>
      <vt:lpstr>Capmatinib (Tabrecta) </vt:lpstr>
      <vt:lpstr>Capmatinib:  GEOMETRY mono-1 trial</vt:lpstr>
      <vt:lpstr>Capmatinib:  GEOMETRY mono-1 trial</vt:lpstr>
      <vt:lpstr>Capmatinib: GEOMETRY mono-1 trial </vt:lpstr>
      <vt:lpstr>Capmatinib: Warning and Precautions</vt:lpstr>
      <vt:lpstr>RET</vt:lpstr>
      <vt:lpstr>Targeting RET-Dependent Cancers </vt:lpstr>
      <vt:lpstr>Selpercatinib (Retevmo) </vt:lpstr>
      <vt:lpstr>Selpercatinib: LIBRETTO-001</vt:lpstr>
      <vt:lpstr>Selpercatinib: LIBRETTO-001 Efficacy Results: Lung Cancer</vt:lpstr>
      <vt:lpstr>Selpercatinib: LIBRETTO-001 Efficacy Results: Lung Cancer</vt:lpstr>
      <vt:lpstr>Selpercatinib: LIBRETTO-001 Efficacy Results: Medullary Thyroid Cancer</vt:lpstr>
      <vt:lpstr>Selpercatinib: LIBRETTO-001 Efficacy Results: Medullary Thyroid Cancer</vt:lpstr>
      <vt:lpstr>Selpercatinib: LIBRETTO-001 Efficacy Results: Thyroid Cancer</vt:lpstr>
      <vt:lpstr>Selpercatinib: Warning and Precautions</vt:lpstr>
      <vt:lpstr>The Evolution of Drug Therapy in Cancer 2020 Optimize Targeting Cancer </vt:lpstr>
      <vt:lpstr>Exportin 1 (XPO1)</vt:lpstr>
      <vt:lpstr>Selective Inhibitors of Nuclear Export (SINE)</vt:lpstr>
      <vt:lpstr>Selinexor (Xpovio)</vt:lpstr>
      <vt:lpstr>Selinexor (+ dexamethasone): STORM Trial </vt:lpstr>
      <vt:lpstr>Selinexor (+dexamethasone): STORM Trial </vt:lpstr>
      <vt:lpstr>Selinexor (+dexamethasone): STORM Trial </vt:lpstr>
      <vt:lpstr>Selinexor</vt:lpstr>
      <vt:lpstr>Selinexor: SADAL Phase 2b</vt:lpstr>
      <vt:lpstr>Selinexor: Warnings and Precautions</vt:lpstr>
      <vt:lpstr>The Evolution of Drug Therapy in Cancer 2020 Optimize Targeting Cancer </vt:lpstr>
      <vt:lpstr>Optimization of Targets for Cancer Treatment </vt:lpstr>
      <vt:lpstr>Androgen Receptor </vt:lpstr>
      <vt:lpstr>Target: Androgen Receptor</vt:lpstr>
      <vt:lpstr>Darolutamide (Nubeqa)</vt:lpstr>
      <vt:lpstr>Darolutamide: Phase III Non-metastatic Castration-Resistant Prostate Cancer </vt:lpstr>
      <vt:lpstr>Darolutamide Clinical Practice</vt:lpstr>
      <vt:lpstr>Comparison of Antiandrogens: Indications*</vt:lpstr>
      <vt:lpstr>Bruton’s Tyrosine Kinase Signaling Pathway</vt:lpstr>
      <vt:lpstr>Bruton’s Tyrosine Kinase (BTK) Signaling Pathway </vt:lpstr>
      <vt:lpstr>The Development of Zanubrutinib</vt:lpstr>
      <vt:lpstr>Zanubrutinib (Brukinsa)</vt:lpstr>
      <vt:lpstr>Target: CD19</vt:lpstr>
      <vt:lpstr>CD19 </vt:lpstr>
      <vt:lpstr>Tafasitamab (Monjuvi)</vt:lpstr>
      <vt:lpstr>Tafasitamab-cxix (Monjuvi)</vt:lpstr>
      <vt:lpstr>Tafasitamab: The L-MIND Clinical Trial </vt:lpstr>
      <vt:lpstr>CD38</vt:lpstr>
      <vt:lpstr>Immunological Roles of CD38 in Infection</vt:lpstr>
      <vt:lpstr>Isatuximav-irfc </vt:lpstr>
      <vt:lpstr>Isatuximab-irfc (Sarclisa)</vt:lpstr>
      <vt:lpstr>Isatuximab-irfc (Sarclisa): ICARIA-MM</vt:lpstr>
      <vt:lpstr>Isatuximab-irfc (Sarclisa): ICARIA-MM</vt:lpstr>
      <vt:lpstr>Isatuximab-irfc (Sarclisa)</vt:lpstr>
      <vt:lpstr>Evolution of Antibody-Drug Conjugates (ADC) </vt:lpstr>
      <vt:lpstr>The Evolution of the Monoclonal Antibody: Antibody-Drug Conjugates (ADC)</vt:lpstr>
      <vt:lpstr>Fam-trastuzumab deruxtecan-nxki</vt:lpstr>
      <vt:lpstr>Fam-trastuzumab deruxtecan-nxki</vt:lpstr>
      <vt:lpstr>Enfortumab vedotin-ejfv (Padcev)</vt:lpstr>
      <vt:lpstr>Enfortumab vedotin-ejfv (Padcev)</vt:lpstr>
      <vt:lpstr>Enfortumab vedotin-ejfv  Response in Urothelial Cancer (UC)</vt:lpstr>
      <vt:lpstr>Enfortumab vedontin-ejfu: Urothelial Cancer</vt:lpstr>
      <vt:lpstr>Enfortumab vedontin-ejfu: Urothelial Cancer</vt:lpstr>
      <vt:lpstr>Enfortumab vedotin-ejfv (Padcev)</vt:lpstr>
      <vt:lpstr>Sacituzumab govitecan-hziy</vt:lpstr>
      <vt:lpstr>Targeting Trop-2: Beyond TNBC</vt:lpstr>
      <vt:lpstr>Payload: SN-38 </vt:lpstr>
      <vt:lpstr>Sacituzumab govitecan-hziy:  Phase 1/2 Clinical Trial</vt:lpstr>
      <vt:lpstr>Sacituzumab govitecan:TROPiCS-02</vt:lpstr>
      <vt:lpstr>TROPiCS-02: Phase III Study </vt:lpstr>
      <vt:lpstr>Belantamab mafodotin-blmf (Blenrep)</vt:lpstr>
      <vt:lpstr>Belantamab mafodotin (DREAMM-2)</vt:lpstr>
      <vt:lpstr>Belantamab mafodotin-blmf (Blenrep)</vt:lpstr>
      <vt:lpstr>The Evolution of Drug Therapy in Cancer 2020 Optimize Targeting Cancer </vt:lpstr>
      <vt:lpstr>Decitabine and Cedazuridine (INQOVI)</vt:lpstr>
      <vt:lpstr>PowerPoint Presentation</vt:lpstr>
      <vt:lpstr>Pertuzumab, trastuzumab, hyaluronidase-zzxf (PHESGO)</vt:lpstr>
      <vt:lpstr>Pertuzumab, trastuzumab, hyaluronidase-zzxf (PHESGO)</vt:lpstr>
      <vt:lpstr>Questions?</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Oncology: Overview of Cancer Care</dc:title>
  <dc:creator>Schwartz, Rowena (schwarr5)</dc:creator>
  <cp:lastModifiedBy>Schwartz, Rowena (schwarr5)</cp:lastModifiedBy>
  <cp:revision>19</cp:revision>
  <dcterms:created xsi:type="dcterms:W3CDTF">2020-08-29T16:04:56Z</dcterms:created>
  <dcterms:modified xsi:type="dcterms:W3CDTF">2020-09-02T15:35:37Z</dcterms:modified>
</cp:coreProperties>
</file>