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79" r:id="rId3"/>
    <p:sldId id="257" r:id="rId4"/>
    <p:sldId id="274" r:id="rId5"/>
    <p:sldId id="258" r:id="rId6"/>
    <p:sldId id="259" r:id="rId7"/>
    <p:sldId id="260" r:id="rId8"/>
    <p:sldId id="261" r:id="rId9"/>
    <p:sldId id="262" r:id="rId10"/>
    <p:sldId id="271" r:id="rId11"/>
    <p:sldId id="263" r:id="rId12"/>
    <p:sldId id="266" r:id="rId13"/>
    <p:sldId id="264" r:id="rId14"/>
    <p:sldId id="265" r:id="rId15"/>
    <p:sldId id="267" r:id="rId16"/>
    <p:sldId id="270" r:id="rId17"/>
    <p:sldId id="268" r:id="rId18"/>
    <p:sldId id="275" r:id="rId19"/>
    <p:sldId id="276" r:id="rId20"/>
    <p:sldId id="278" r:id="rId21"/>
    <p:sldId id="269" r:id="rId22"/>
    <p:sldId id="277" r:id="rId23"/>
    <p:sldId id="273"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031" autoAdjust="0"/>
    <p:restoredTop sz="86389" autoAdjust="0"/>
  </p:normalViewPr>
  <p:slideViewPr>
    <p:cSldViewPr snapToGrid="0" snapToObjects="1">
      <p:cViewPr varScale="1">
        <p:scale>
          <a:sx n="80" d="100"/>
          <a:sy n="80" d="100"/>
        </p:scale>
        <p:origin x="-1800" y="-96"/>
      </p:cViewPr>
      <p:guideLst>
        <p:guide orient="horz" pos="2160"/>
        <p:guide pos="2880"/>
      </p:guideLst>
    </p:cSldViewPr>
  </p:slideViewPr>
  <p:outlineViewPr>
    <p:cViewPr>
      <p:scale>
        <a:sx n="33" d="100"/>
        <a:sy n="33" d="100"/>
      </p:scale>
      <p:origin x="0" y="3620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BCF333-E829-0341-A601-7B7E2541AD6C}" type="datetimeFigureOut">
              <a:rPr lang="en-US" smtClean="0"/>
              <a:t>18/06/15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1ABF70-F7EC-7641-9662-CD0FB2849BA1}" type="slidenum">
              <a:rPr lang="en-US" smtClean="0"/>
              <a:t>‹#›</a:t>
            </a:fld>
            <a:endParaRPr lang="en-US"/>
          </a:p>
        </p:txBody>
      </p:sp>
    </p:spTree>
    <p:extLst>
      <p:ext uri="{BB962C8B-B14F-4D97-AF65-F5344CB8AC3E}">
        <p14:creationId xmlns:p14="http://schemas.microsoft.com/office/powerpoint/2010/main" val="134122559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 Id="rId3" Type="http://schemas.openxmlformats.org/officeDocument/2006/relationships/hyperlink" Target="http://www.bailii.org/cgi-bin/redirect.cgi?path=/eu/cases/ECHR/2005/406.html" TargetMode="Externa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 evidence free zone!</a:t>
            </a:r>
          </a:p>
          <a:p>
            <a:r>
              <a:rPr lang="en-US" dirty="0" smtClean="0"/>
              <a:t>Lawyers prefer anecdote to evidence</a:t>
            </a:r>
            <a:endParaRPr lang="en-US" dirty="0"/>
          </a:p>
        </p:txBody>
      </p:sp>
      <p:sp>
        <p:nvSpPr>
          <p:cNvPr id="4" name="Slide Number Placeholder 3"/>
          <p:cNvSpPr>
            <a:spLocks noGrp="1"/>
          </p:cNvSpPr>
          <p:nvPr>
            <p:ph type="sldNum" sz="quarter" idx="10"/>
          </p:nvPr>
        </p:nvSpPr>
        <p:spPr/>
        <p:txBody>
          <a:bodyPr/>
          <a:lstStyle/>
          <a:p>
            <a:fld id="{491ABF70-F7EC-7641-9662-CD0FB2849BA1}" type="slidenum">
              <a:rPr lang="en-US" smtClean="0"/>
              <a:t>1</a:t>
            </a:fld>
            <a:endParaRPr lang="en-US"/>
          </a:p>
        </p:txBody>
      </p:sp>
    </p:spTree>
    <p:extLst>
      <p:ext uri="{BB962C8B-B14F-4D97-AF65-F5344CB8AC3E}">
        <p14:creationId xmlns:p14="http://schemas.microsoft.com/office/powerpoint/2010/main" val="20427203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It can be seen that the hospital’s local CCG/Local Authority will not necessarily be the supervisory body. For example, where a patient</a:t>
            </a:r>
            <a:r>
              <a:rPr lang="en-US" baseline="0" dirty="0" smtClean="0"/>
              <a:t> who lives i</a:t>
            </a:r>
            <a:r>
              <a:rPr lang="en-US" dirty="0" smtClean="0"/>
              <a:t>n London has in-patient hospital treatment in Manchester, the Local Authority in London is their supervisory body. All forms and requests should be directed there. </a:t>
            </a:r>
          </a:p>
          <a:p>
            <a:endParaRPr lang="en-US" dirty="0"/>
          </a:p>
        </p:txBody>
      </p:sp>
      <p:sp>
        <p:nvSpPr>
          <p:cNvPr id="4" name="Slide Number Placeholder 3"/>
          <p:cNvSpPr>
            <a:spLocks noGrp="1"/>
          </p:cNvSpPr>
          <p:nvPr>
            <p:ph type="sldNum" sz="quarter" idx="10"/>
          </p:nvPr>
        </p:nvSpPr>
        <p:spPr/>
        <p:txBody>
          <a:bodyPr/>
          <a:lstStyle/>
          <a:p>
            <a:fld id="{491ABF70-F7EC-7641-9662-CD0FB2849BA1}" type="slidenum">
              <a:rPr lang="en-US" smtClean="0"/>
              <a:t>14</a:t>
            </a:fld>
            <a:endParaRPr lang="en-US"/>
          </a:p>
        </p:txBody>
      </p:sp>
    </p:spTree>
    <p:extLst>
      <p:ext uri="{BB962C8B-B14F-4D97-AF65-F5344CB8AC3E}">
        <p14:creationId xmlns:p14="http://schemas.microsoft.com/office/powerpoint/2010/main" val="8147694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MIG has a learning disability at the lower end of the moderate range or the upper end of the severe range. She also has problems with her sight and her hearing. She communicates with difficulty and has limited understanding, spending much of her time listening to music on her iPod. She needs help crossing the road because she is unaware of danger. </a:t>
            </a:r>
            <a:r>
              <a:rPr lang="en-US" sz="1200" kern="1200" dirty="0" smtClean="0">
                <a:solidFill>
                  <a:schemeClr val="tx1"/>
                </a:solidFill>
                <a:effectLst/>
                <a:latin typeface="+mn-lt"/>
                <a:ea typeface="+mn-ea"/>
                <a:cs typeface="+mn-cs"/>
              </a:rPr>
              <a:t>At the time of the final hearing before Parker J in 2010, MIG (then aged 18) was living with a foster mother with whom she had been placed when she was removed from home. She was devoted to her foster mother (whom she regarded as her “mummy”). </a:t>
            </a:r>
            <a:endParaRPr lang="en-US" dirty="0" smtClean="0"/>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MEG has a learning disability at the upper end of the moderate range, bordering on the mild. Her communication skills are better than her sister’s and her emotional understanding is quite sophisticated. Nevertheless, she may have autistic traits and she exhibits challenging behaviour. </a:t>
            </a:r>
            <a:r>
              <a:rPr lang="en-US" sz="1200" kern="1200" dirty="0" smtClean="0">
                <a:solidFill>
                  <a:schemeClr val="tx1"/>
                </a:solidFill>
                <a:effectLst/>
                <a:latin typeface="+mn-lt"/>
                <a:ea typeface="+mn-ea"/>
                <a:cs typeface="+mn-cs"/>
              </a:rPr>
              <a:t>MEG (then aged 17) had originally been placed with a foster </a:t>
            </a:r>
            <a:r>
              <a:rPr lang="en-US" sz="1200" kern="1200" dirty="0" err="1" smtClean="0">
                <a:solidFill>
                  <a:schemeClr val="tx1"/>
                </a:solidFill>
                <a:effectLst/>
                <a:latin typeface="+mn-lt"/>
                <a:ea typeface="+mn-ea"/>
                <a:cs typeface="+mn-cs"/>
              </a:rPr>
              <a:t>carer</a:t>
            </a:r>
            <a:r>
              <a:rPr lang="en-US" sz="1200" kern="1200" dirty="0" smtClean="0">
                <a:solidFill>
                  <a:schemeClr val="tx1"/>
                </a:solidFill>
                <a:effectLst/>
                <a:latin typeface="+mn-lt"/>
                <a:ea typeface="+mn-ea"/>
                <a:cs typeface="+mn-cs"/>
              </a:rPr>
              <a:t>, who was unable to manage her severe aggressive outbursts, and so she was moved to a residential home. She mourned the loss of that relationship and wished she was still living with her foster </a:t>
            </a:r>
            <a:r>
              <a:rPr lang="en-US" sz="1200" kern="1200" dirty="0" err="1" smtClean="0">
                <a:solidFill>
                  <a:schemeClr val="tx1"/>
                </a:solidFill>
                <a:effectLst/>
                <a:latin typeface="+mn-lt"/>
                <a:ea typeface="+mn-ea"/>
                <a:cs typeface="+mn-cs"/>
              </a:rPr>
              <a:t>carer</a:t>
            </a:r>
            <a:r>
              <a:rPr lang="en-US" sz="1200" kern="1200" dirty="0" smtClean="0">
                <a:solidFill>
                  <a:schemeClr val="tx1"/>
                </a:solidFill>
                <a:effectLst/>
                <a:latin typeface="+mn-lt"/>
                <a:ea typeface="+mn-ea"/>
                <a:cs typeface="+mn-cs"/>
              </a:rPr>
              <a:t>. She had occasional outbursts of challenging behaviour towards the other three residents and sometimes required physical restraint. She was also receiving </a:t>
            </a:r>
            <a:r>
              <a:rPr lang="en-US" sz="1200" kern="1200" dirty="0" err="1" smtClean="0">
                <a:solidFill>
                  <a:schemeClr val="tx1"/>
                </a:solidFill>
                <a:effectLst/>
                <a:latin typeface="+mn-lt"/>
                <a:ea typeface="+mn-ea"/>
                <a:cs typeface="+mn-cs"/>
              </a:rPr>
              <a:t>tranquillising</a:t>
            </a:r>
            <a:r>
              <a:rPr lang="en-US" sz="1200" kern="1200" dirty="0" smtClean="0">
                <a:solidFill>
                  <a:schemeClr val="tx1"/>
                </a:solidFill>
                <a:effectLst/>
                <a:latin typeface="+mn-lt"/>
                <a:ea typeface="+mn-ea"/>
                <a:cs typeface="+mn-cs"/>
              </a:rPr>
              <a:t> medication. Her care needs were met only as a result of continuous supervision and control. She showed no wish to go out on her own and so did not need to be prevented from doing so. She was accompanied by staff whenever she left. She attended the same further education unit as MIG and had a much fuller social life than her sister.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 was aged 38 at the time of the Court of Protection hearing. He was born with cerebral palsy and Down’s syndrome and required 24 hour care to meet his personal care needs. Until he was 37 he lived with his mother, who was his principal </a:t>
            </a:r>
            <a:r>
              <a:rPr lang="en-US" dirty="0" err="1" smtClean="0"/>
              <a:t>carer</a:t>
            </a:r>
            <a:r>
              <a:rPr lang="en-US" dirty="0" smtClean="0"/>
              <a:t>, but her health began to deteriorate and the local social services authority concluded that she was no longer able to look after P. In 2009 they obtained orders from the Court of Protection that it was in P’s best interests to live in accommodation arranged by the local authority.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491ABF70-F7EC-7641-9662-CD0FB2849BA1}" type="slidenum">
              <a:rPr lang="en-US" smtClean="0"/>
              <a:t>15</a:t>
            </a:fld>
            <a:endParaRPr lang="en-US"/>
          </a:p>
        </p:txBody>
      </p:sp>
    </p:spTree>
    <p:extLst>
      <p:ext uri="{BB962C8B-B14F-4D97-AF65-F5344CB8AC3E}">
        <p14:creationId xmlns:p14="http://schemas.microsoft.com/office/powerpoint/2010/main" val="8165211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Hospital  settings </a:t>
            </a:r>
          </a:p>
          <a:p>
            <a:r>
              <a:rPr lang="en-US" sz="1200" kern="1200" dirty="0" smtClean="0">
                <a:solidFill>
                  <a:schemeClr val="tx1"/>
                </a:solidFill>
                <a:effectLst/>
                <a:latin typeface="+mn-lt"/>
                <a:ea typeface="+mn-ea"/>
                <a:cs typeface="+mn-cs"/>
              </a:rPr>
              <a:t>NHS Trust v FG [2014] EWCOP 30 </a:t>
            </a:r>
            <a:endParaRPr lang="en-US" dirty="0" smtClean="0">
              <a:effectLst/>
            </a:endParaRPr>
          </a:p>
          <a:p>
            <a:r>
              <a:rPr lang="en-US" sz="1200" i="1" kern="1200" dirty="0" smtClean="0">
                <a:solidFill>
                  <a:schemeClr val="tx1"/>
                </a:solidFill>
                <a:effectLst/>
                <a:latin typeface="+mn-lt"/>
                <a:ea typeface="+mn-ea"/>
                <a:cs typeface="+mn-cs"/>
              </a:rPr>
              <a:t>What may amount to a deprivation of liberty is a fact sensitive issue which must be determined in each individual case. The 'acid test' for the determination of a deprivation of liberty was propounded by Lady Hale in P v Cheshire West and </a:t>
            </a:r>
            <a:r>
              <a:rPr lang="en-US" sz="1200" i="1" kern="1200" dirty="0" err="1" smtClean="0">
                <a:solidFill>
                  <a:schemeClr val="tx1"/>
                </a:solidFill>
                <a:effectLst/>
                <a:latin typeface="+mn-lt"/>
                <a:ea typeface="+mn-ea"/>
                <a:cs typeface="+mn-cs"/>
              </a:rPr>
              <a:t>othrs</a:t>
            </a:r>
            <a:r>
              <a:rPr lang="en-US" sz="1200" i="1" kern="1200" dirty="0" smtClean="0">
                <a:solidFill>
                  <a:schemeClr val="tx1"/>
                </a:solidFill>
                <a:effectLst/>
                <a:latin typeface="+mn-lt"/>
                <a:ea typeface="+mn-ea"/>
                <a:cs typeface="+mn-cs"/>
              </a:rPr>
              <a:t> [2014] UKSC 19 at paragraph 49. </a:t>
            </a:r>
          </a:p>
          <a:p>
            <a:endParaRPr lang="en-US" sz="1200" i="1"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96. It will commonly be the case that when at the acute hospital P: </a:t>
            </a:r>
            <a:endParaRPr lang="en-US" dirty="0" smtClean="0">
              <a:effectLst/>
            </a:endParaRPr>
          </a:p>
          <a:p>
            <a:r>
              <a:rPr lang="en-US" sz="1200" i="1" kern="1200" dirty="0" err="1" smtClean="0">
                <a:solidFill>
                  <a:schemeClr val="tx1"/>
                </a:solidFill>
                <a:effectLst/>
                <a:latin typeface="+mn-lt"/>
                <a:ea typeface="+mn-ea"/>
                <a:cs typeface="+mn-cs"/>
              </a:rPr>
              <a:t>i</a:t>
            </a:r>
            <a:r>
              <a:rPr lang="en-US" sz="1200" i="1" kern="1200" dirty="0" smtClean="0">
                <a:solidFill>
                  <a:schemeClr val="tx1"/>
                </a:solidFill>
                <a:effectLst/>
                <a:latin typeface="+mn-lt"/>
                <a:ea typeface="+mn-ea"/>
                <a:cs typeface="+mn-cs"/>
              </a:rPr>
              <a:t>) will have obstetric and midwifery staff constantly present throughout her </a:t>
            </a:r>
            <a:r>
              <a:rPr lang="en-US" sz="1200" i="1" kern="1200" dirty="0" err="1" smtClean="0">
                <a:solidFill>
                  <a:schemeClr val="tx1"/>
                </a:solidFill>
                <a:effectLst/>
                <a:latin typeface="+mn-lt"/>
                <a:ea typeface="+mn-ea"/>
                <a:cs typeface="+mn-cs"/>
              </a:rPr>
              <a:t>labour</a:t>
            </a:r>
            <a:r>
              <a:rPr lang="en-US" sz="1200" i="1" kern="1200" dirty="0" smtClean="0">
                <a:solidFill>
                  <a:schemeClr val="tx1"/>
                </a:solidFill>
                <a:effectLst/>
                <a:latin typeface="+mn-lt"/>
                <a:ea typeface="+mn-ea"/>
                <a:cs typeface="+mn-cs"/>
              </a:rPr>
              <a:t> and delivery; </a:t>
            </a:r>
            <a:endParaRPr lang="en-US" dirty="0" smtClean="0">
              <a:effectLst/>
            </a:endParaRPr>
          </a:p>
          <a:p>
            <a:r>
              <a:rPr lang="en-US" sz="1200" i="1" kern="1200" dirty="0" smtClean="0">
                <a:solidFill>
                  <a:schemeClr val="tx1"/>
                </a:solidFill>
                <a:effectLst/>
                <a:latin typeface="+mn-lt"/>
                <a:ea typeface="+mn-ea"/>
                <a:cs typeface="+mn-cs"/>
              </a:rPr>
              <a:t>ii) will be under the continuous control of obstetric and midwifery staff who, because she lacks capacity to make decisions about her medical case, will take decisions on her behalf in her best interests; </a:t>
            </a:r>
            <a:endParaRPr lang="en-US" dirty="0" smtClean="0">
              <a:effectLst/>
            </a:endParaRPr>
          </a:p>
          <a:p>
            <a:r>
              <a:rPr lang="en-US" sz="1200" i="1" kern="1200" dirty="0" smtClean="0">
                <a:solidFill>
                  <a:schemeClr val="tx1"/>
                </a:solidFill>
                <a:effectLst/>
                <a:latin typeface="+mn-lt"/>
                <a:ea typeface="+mn-ea"/>
                <a:cs typeface="+mn-cs"/>
              </a:rPr>
              <a:t>iii) will often not be permitted to leave the delivery suite. </a:t>
            </a:r>
            <a:endParaRPr lang="en-US" dirty="0" smtClean="0">
              <a:effectLst/>
            </a:endParaRPr>
          </a:p>
          <a:p>
            <a:r>
              <a:rPr lang="en-US" sz="1200" i="1" kern="1200" dirty="0" smtClean="0">
                <a:solidFill>
                  <a:schemeClr val="tx1"/>
                </a:solidFill>
                <a:effectLst/>
                <a:latin typeface="+mn-lt"/>
                <a:ea typeface="+mn-ea"/>
                <a:cs typeface="+mn-cs"/>
              </a:rPr>
              <a:t>97. Those factors may, when applying the acid test, lead to a conclusion that P is or will suffer a deprivation of her liberty when at the acute hospital. If the Trusts are to deprive P of her liberty, they have a duty not to do so unlawfully: s6 HRA 1998. </a:t>
            </a:r>
            <a:endParaRPr lang="en-US" dirty="0" smtClean="0">
              <a:effectLst/>
            </a:endParaRPr>
          </a:p>
        </p:txBody>
      </p:sp>
      <p:sp>
        <p:nvSpPr>
          <p:cNvPr id="4" name="Slide Number Placeholder 3"/>
          <p:cNvSpPr>
            <a:spLocks noGrp="1"/>
          </p:cNvSpPr>
          <p:nvPr>
            <p:ph type="sldNum" sz="quarter" idx="10"/>
          </p:nvPr>
        </p:nvSpPr>
        <p:spPr/>
        <p:txBody>
          <a:bodyPr/>
          <a:lstStyle/>
          <a:p>
            <a:fld id="{491ABF70-F7EC-7641-9662-CD0FB2849BA1}" type="slidenum">
              <a:rPr lang="en-US" smtClean="0"/>
              <a:t>17</a:t>
            </a:fld>
            <a:endParaRPr lang="en-US"/>
          </a:p>
        </p:txBody>
      </p:sp>
    </p:spTree>
    <p:extLst>
      <p:ext uri="{BB962C8B-B14F-4D97-AF65-F5344CB8AC3E}">
        <p14:creationId xmlns:p14="http://schemas.microsoft.com/office/powerpoint/2010/main" val="34148371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1ABF70-F7EC-7641-9662-CD0FB2849BA1}" type="slidenum">
              <a:rPr lang="en-US" smtClean="0"/>
              <a:t>18</a:t>
            </a:fld>
            <a:endParaRPr lang="en-US"/>
          </a:p>
        </p:txBody>
      </p:sp>
    </p:spTree>
    <p:extLst>
      <p:ext uri="{BB962C8B-B14F-4D97-AF65-F5344CB8AC3E}">
        <p14:creationId xmlns:p14="http://schemas.microsoft.com/office/powerpoint/2010/main" val="28079946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But – remember </a:t>
            </a:r>
            <a:r>
              <a:rPr lang="en-US" dirty="0" err="1" smtClean="0"/>
              <a:t>Bournewood</a:t>
            </a:r>
            <a:r>
              <a:rPr lang="en-US" baseline="0" dirty="0" smtClean="0"/>
              <a:t> Hospital. They argued that HL was free to leave at any time, but made no effort.</a:t>
            </a:r>
            <a:endParaRPr lang="en-US" dirty="0"/>
          </a:p>
        </p:txBody>
      </p:sp>
      <p:sp>
        <p:nvSpPr>
          <p:cNvPr id="4" name="Slide Number Placeholder 3"/>
          <p:cNvSpPr>
            <a:spLocks noGrp="1"/>
          </p:cNvSpPr>
          <p:nvPr>
            <p:ph type="sldNum" sz="quarter" idx="10"/>
          </p:nvPr>
        </p:nvSpPr>
        <p:spPr/>
        <p:txBody>
          <a:bodyPr/>
          <a:lstStyle/>
          <a:p>
            <a:fld id="{491ABF70-F7EC-7641-9662-CD0FB2849BA1}" type="slidenum">
              <a:rPr lang="en-US" smtClean="0"/>
              <a:t>19</a:t>
            </a:fld>
            <a:endParaRPr lang="en-US"/>
          </a:p>
        </p:txBody>
      </p:sp>
    </p:spTree>
    <p:extLst>
      <p:ext uri="{BB962C8B-B14F-4D97-AF65-F5344CB8AC3E}">
        <p14:creationId xmlns:p14="http://schemas.microsoft.com/office/powerpoint/2010/main" val="418987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smtClean="0">
                <a:solidFill>
                  <a:schemeClr val="tx1"/>
                </a:solidFill>
                <a:effectLst/>
                <a:latin typeface="+mn-lt"/>
                <a:ea typeface="+mn-ea"/>
                <a:cs typeface="+mn-cs"/>
              </a:rPr>
              <a:t>AB, a 34 year old woman, had a 7cm aneurysm of her aortic root.</a:t>
            </a:r>
            <a:r>
              <a:rPr lang="en-US" sz="1200" b="0" kern="1200" baseline="0" dirty="0" smtClean="0">
                <a:solidFill>
                  <a:schemeClr val="tx1"/>
                </a:solidFill>
                <a:effectLst/>
                <a:latin typeface="+mn-lt"/>
                <a:ea typeface="+mn-ea"/>
                <a:cs typeface="+mn-cs"/>
              </a:rPr>
              <a:t> She needed the root replaced and to have dental extractions first</a:t>
            </a:r>
            <a:r>
              <a:rPr lang="en-US" sz="1200" b="0" kern="1200" dirty="0" smtClean="0">
                <a:solidFill>
                  <a:schemeClr val="tx1"/>
                </a:solidFill>
                <a:effectLst/>
                <a:latin typeface="+mn-lt"/>
                <a:ea typeface="+mn-ea"/>
                <a:cs typeface="+mn-cs"/>
              </a:rPr>
              <a:t>. She was detained under s.3 MHA 1983 at a low secure private hospital, her diagnoses including mild/borderline learning disability, a working diagnosis of autism, and a schizophrenic illness with prominent persecutory thinking. In consequence, she lacked the capacity to make decisions as to her medical treatment (and to conduct proceedings in relation to her medical treatment). </a:t>
            </a:r>
            <a:endParaRPr lang="en-US" dirty="0" smtClean="0"/>
          </a:p>
          <a:p>
            <a:r>
              <a:rPr lang="en-US" sz="1200" b="0" kern="1200" dirty="0" smtClean="0">
                <a:solidFill>
                  <a:schemeClr val="tx1"/>
                </a:solidFill>
                <a:effectLst/>
                <a:latin typeface="+mn-lt"/>
                <a:ea typeface="+mn-ea"/>
                <a:cs typeface="+mn-cs"/>
              </a:rPr>
              <a:t>The local health board made an application to the Court of Protection for declarations and decisions in relation to AB’s capacity and best interests as regards heart surgery, as well as (prior) dental surgery to remove her lower teeth. The intention was that AB would be granted leave under s.17 MHA 1983 by her Responsible Clinician to attend at the general hospital for purposes of undergoing both treatments.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Given that – albeit in </a:t>
            </a:r>
            <a:r>
              <a:rPr lang="en-US" sz="1200" b="0" kern="1200" dirty="0" err="1" smtClean="0">
                <a:solidFill>
                  <a:schemeClr val="tx1"/>
                </a:solidFill>
                <a:effectLst/>
                <a:latin typeface="+mn-lt"/>
                <a:ea typeface="+mn-ea"/>
                <a:cs typeface="+mn-cs"/>
              </a:rPr>
              <a:t>stellarly</a:t>
            </a:r>
            <a:r>
              <a:rPr lang="en-US" sz="1200" b="0" kern="1200" dirty="0" smtClean="0">
                <a:solidFill>
                  <a:schemeClr val="tx1"/>
                </a:solidFill>
                <a:effectLst/>
                <a:latin typeface="+mn-lt"/>
                <a:ea typeface="+mn-ea"/>
                <a:cs typeface="+mn-cs"/>
              </a:rPr>
              <a:t> badly drafted form – Parliament has provided a mechanism for the MHA and the MCA to operate in parallel without recourse to the courts, we look with interest to whether this issue is revisited in due course.</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491ABF70-F7EC-7641-9662-CD0FB2849BA1}" type="slidenum">
              <a:rPr lang="en-US" smtClean="0"/>
              <a:t>20</a:t>
            </a:fld>
            <a:endParaRPr lang="en-US"/>
          </a:p>
        </p:txBody>
      </p:sp>
    </p:spTree>
    <p:extLst>
      <p:ext uri="{BB962C8B-B14F-4D97-AF65-F5344CB8AC3E}">
        <p14:creationId xmlns:p14="http://schemas.microsoft.com/office/powerpoint/2010/main" val="8828467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Law Commission consultation paper to be released 7</a:t>
            </a:r>
            <a:r>
              <a:rPr lang="en-US" baseline="30000" dirty="0" smtClean="0"/>
              <a:t>th</a:t>
            </a:r>
            <a:r>
              <a:rPr lang="en-US" dirty="0" smtClean="0"/>
              <a:t> July</a:t>
            </a:r>
            <a:endParaRPr lang="en-US" dirty="0"/>
          </a:p>
        </p:txBody>
      </p:sp>
      <p:sp>
        <p:nvSpPr>
          <p:cNvPr id="4" name="Slide Number Placeholder 3"/>
          <p:cNvSpPr>
            <a:spLocks noGrp="1"/>
          </p:cNvSpPr>
          <p:nvPr>
            <p:ph type="sldNum" sz="quarter" idx="10"/>
          </p:nvPr>
        </p:nvSpPr>
        <p:spPr/>
        <p:txBody>
          <a:bodyPr/>
          <a:lstStyle/>
          <a:p>
            <a:fld id="{491ABF70-F7EC-7641-9662-CD0FB2849BA1}" type="slidenum">
              <a:rPr lang="en-US" smtClean="0"/>
              <a:t>21</a:t>
            </a:fld>
            <a:endParaRPr lang="en-US"/>
          </a:p>
        </p:txBody>
      </p:sp>
    </p:spTree>
    <p:extLst>
      <p:ext uri="{BB962C8B-B14F-4D97-AF65-F5344CB8AC3E}">
        <p14:creationId xmlns:p14="http://schemas.microsoft.com/office/powerpoint/2010/main" val="35726874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 first time to my knowledge that the Law Commission has engaged with the ICM community in drafting legislation.</a:t>
            </a:r>
            <a:endParaRPr lang="en-US" dirty="0"/>
          </a:p>
        </p:txBody>
      </p:sp>
      <p:sp>
        <p:nvSpPr>
          <p:cNvPr id="4" name="Slide Number Placeholder 3"/>
          <p:cNvSpPr>
            <a:spLocks noGrp="1"/>
          </p:cNvSpPr>
          <p:nvPr>
            <p:ph type="sldNum" sz="quarter" idx="10"/>
          </p:nvPr>
        </p:nvSpPr>
        <p:spPr/>
        <p:txBody>
          <a:bodyPr/>
          <a:lstStyle/>
          <a:p>
            <a:fld id="{491ABF70-F7EC-7641-9662-CD0FB2849BA1}" type="slidenum">
              <a:rPr lang="en-US" smtClean="0"/>
              <a:t>22</a:t>
            </a:fld>
            <a:endParaRPr lang="en-US"/>
          </a:p>
        </p:txBody>
      </p:sp>
    </p:spTree>
    <p:extLst>
      <p:ext uri="{BB962C8B-B14F-4D97-AF65-F5344CB8AC3E}">
        <p14:creationId xmlns:p14="http://schemas.microsoft.com/office/powerpoint/2010/main" val="17471562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err="1" smtClean="0">
                <a:solidFill>
                  <a:schemeClr val="tx1"/>
                </a:solidFill>
                <a:latin typeface="+mn-lt"/>
                <a:ea typeface="+mn-ea"/>
                <a:cs typeface="+mn-cs"/>
              </a:rPr>
              <a:t>Storck</a:t>
            </a:r>
            <a:r>
              <a:rPr lang="en-US" sz="1200" i="1" kern="1200" dirty="0" smtClean="0">
                <a:solidFill>
                  <a:schemeClr val="tx1"/>
                </a:solidFill>
                <a:latin typeface="+mn-lt"/>
                <a:ea typeface="+mn-ea"/>
                <a:cs typeface="+mn-cs"/>
              </a:rPr>
              <a:t> v Germany </a:t>
            </a:r>
            <a:r>
              <a:rPr lang="en-US" sz="1200" kern="1200" dirty="0" smtClean="0">
                <a:solidFill>
                  <a:schemeClr val="tx1"/>
                </a:solidFill>
                <a:latin typeface="+mn-lt"/>
                <a:ea typeface="+mn-ea"/>
                <a:cs typeface="+mn-cs"/>
              </a:rPr>
              <a:t>The applicant alleged, in particular, that her confinement to different psychiatric hospitals and her medical treatment violated Articles 5 and 8 of the Convention.</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Objective and Subjective element: (</a:t>
            </a:r>
            <a:r>
              <a:rPr lang="en-US" sz="1200" i="1" kern="1200" dirty="0" err="1" smtClean="0">
                <a:solidFill>
                  <a:schemeClr val="tx1"/>
                </a:solidFill>
                <a:latin typeface="+mn-lt"/>
                <a:ea typeface="+mn-ea"/>
                <a:cs typeface="+mn-cs"/>
              </a:rPr>
              <a:t>Storck</a:t>
            </a:r>
            <a:r>
              <a:rPr lang="en-US" sz="1200" i="1" kern="1200" dirty="0" smtClean="0">
                <a:solidFill>
                  <a:schemeClr val="tx1"/>
                </a:solidFill>
                <a:latin typeface="+mn-lt"/>
                <a:ea typeface="+mn-ea"/>
                <a:cs typeface="+mn-cs"/>
              </a:rPr>
              <a:t> v Germany </a:t>
            </a:r>
            <a:r>
              <a:rPr lang="en-US" sz="1200" i="0" u="sng" kern="1200" dirty="0" smtClean="0">
                <a:solidFill>
                  <a:schemeClr val="tx1"/>
                </a:solidFill>
                <a:latin typeface="+mn-lt"/>
                <a:ea typeface="+mn-ea"/>
                <a:cs typeface="+mn-cs"/>
              </a:rPr>
              <a:t>(2005) 43 EHRR 96 at para [74])</a:t>
            </a:r>
            <a:endParaRPr lang="en-US" dirty="0" smtClean="0"/>
          </a:p>
          <a:p>
            <a:endParaRPr lang="en-US" dirty="0" smtClean="0"/>
          </a:p>
          <a:p>
            <a:r>
              <a:rPr lang="en-US" dirty="0" smtClean="0"/>
              <a:t>Imputable to the State: </a:t>
            </a:r>
            <a:r>
              <a:rPr lang="en-US" sz="1200" kern="1200" dirty="0" smtClean="0">
                <a:solidFill>
                  <a:schemeClr val="tx1"/>
                </a:solidFill>
                <a:latin typeface="+mn-lt"/>
                <a:ea typeface="+mn-ea"/>
                <a:cs typeface="+mn-cs"/>
              </a:rPr>
              <a:t>(</a:t>
            </a:r>
            <a:r>
              <a:rPr lang="en-US" sz="1200" i="1" kern="1200" dirty="0" err="1" smtClean="0">
                <a:solidFill>
                  <a:schemeClr val="tx1"/>
                </a:solidFill>
                <a:latin typeface="+mn-lt"/>
                <a:ea typeface="+mn-ea"/>
                <a:cs typeface="+mn-cs"/>
              </a:rPr>
              <a:t>Storck</a:t>
            </a:r>
            <a:r>
              <a:rPr lang="en-US" sz="1200" i="1" kern="1200" dirty="0" smtClean="0">
                <a:solidFill>
                  <a:schemeClr val="tx1"/>
                </a:solidFill>
                <a:latin typeface="+mn-lt"/>
                <a:ea typeface="+mn-ea"/>
                <a:cs typeface="+mn-cs"/>
              </a:rPr>
              <a:t> v Germany </a:t>
            </a:r>
            <a:r>
              <a:rPr lang="en-US" sz="1200" i="0" u="sng" kern="1200" dirty="0" smtClean="0">
                <a:solidFill>
                  <a:schemeClr val="tx1"/>
                </a:solidFill>
                <a:latin typeface="+mn-lt"/>
                <a:ea typeface="+mn-ea"/>
                <a:cs typeface="+mn-cs"/>
                <a:hlinkClick r:id="rId3"/>
              </a:rPr>
              <a:t>(2005) 43 EHRR 96 at para [89])</a:t>
            </a:r>
            <a:endParaRPr lang="en-US" dirty="0"/>
          </a:p>
        </p:txBody>
      </p:sp>
      <p:sp>
        <p:nvSpPr>
          <p:cNvPr id="4" name="Slide Number Placeholder 3"/>
          <p:cNvSpPr>
            <a:spLocks noGrp="1"/>
          </p:cNvSpPr>
          <p:nvPr>
            <p:ph type="sldNum" sz="quarter" idx="10"/>
          </p:nvPr>
        </p:nvSpPr>
        <p:spPr/>
        <p:txBody>
          <a:bodyPr/>
          <a:lstStyle/>
          <a:p>
            <a:fld id="{491ABF70-F7EC-7641-9662-CD0FB2849BA1}" type="slidenum">
              <a:rPr lang="en-US" smtClean="0"/>
              <a:t>5</a:t>
            </a:fld>
            <a:endParaRPr lang="en-US"/>
          </a:p>
        </p:txBody>
      </p:sp>
    </p:spTree>
    <p:extLst>
      <p:ext uri="{BB962C8B-B14F-4D97-AF65-F5344CB8AC3E}">
        <p14:creationId xmlns:p14="http://schemas.microsoft.com/office/powerpoint/2010/main" val="3958810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 had lived in </a:t>
            </a:r>
            <a:r>
              <a:rPr lang="en-US" dirty="0" err="1" smtClean="0"/>
              <a:t>Bournewood</a:t>
            </a:r>
            <a:r>
              <a:rPr lang="en-US" dirty="0" smtClean="0"/>
              <a:t> Hospital from the age of 13 for over thirty years. </a:t>
            </a:r>
          </a:p>
          <a:p>
            <a:r>
              <a:rPr lang="en-US" dirty="0" smtClean="0"/>
              <a:t>1994 he was discharged into the community to live in an adult foster placement with </a:t>
            </a:r>
            <a:r>
              <a:rPr lang="en-US" dirty="0" err="1" smtClean="0"/>
              <a:t>carers</a:t>
            </a:r>
            <a:r>
              <a:rPr lang="en-US" dirty="0" smtClean="0"/>
              <a:t> </a:t>
            </a:r>
            <a:r>
              <a:rPr lang="en-US" dirty="0" err="1" smtClean="0"/>
              <a:t>Mr</a:t>
            </a:r>
            <a:r>
              <a:rPr lang="en-US" dirty="0" smtClean="0"/>
              <a:t> and </a:t>
            </a:r>
            <a:r>
              <a:rPr lang="en-US" dirty="0" err="1" smtClean="0"/>
              <a:t>Mrs</a:t>
            </a:r>
            <a:r>
              <a:rPr lang="en-US" dirty="0" smtClean="0"/>
              <a:t> 'E'. </a:t>
            </a:r>
          </a:p>
          <a:p>
            <a:r>
              <a:rPr lang="en-US" dirty="0" smtClean="0"/>
              <a:t>- </a:t>
            </a:r>
            <a:r>
              <a:rPr lang="en-US" dirty="0" smtClean="0"/>
              <a:t> Informal psychiatric patient </a:t>
            </a:r>
          </a:p>
          <a:p>
            <a:r>
              <a:rPr lang="en-US" dirty="0" smtClean="0"/>
              <a:t>-  Deprived of his liberty </a:t>
            </a:r>
          </a:p>
          <a:p>
            <a:r>
              <a:rPr lang="en-US" dirty="0" smtClean="0"/>
              <a:t>-  Unable to consent </a:t>
            </a:r>
          </a:p>
          <a:p>
            <a:pPr marL="171450" indent="-171450">
              <a:buFontTx/>
              <a:buChar char="-"/>
            </a:pPr>
            <a:r>
              <a:rPr lang="en-US" dirty="0" smtClean="0"/>
              <a:t> AND NB compliant </a:t>
            </a:r>
            <a:endParaRPr lang="en-US" dirty="0" smtClean="0"/>
          </a:p>
          <a:p>
            <a:pPr marL="0" indent="0">
              <a:buFontTx/>
              <a:buNone/>
            </a:pPr>
            <a:endParaRPr lang="en-US" dirty="0" smtClean="0"/>
          </a:p>
          <a:p>
            <a:pPr marL="0" indent="0">
              <a:buFontTx/>
              <a:buNone/>
            </a:pPr>
            <a:r>
              <a:rPr lang="en-US" dirty="0" smtClean="0"/>
              <a:t>First Court refused application, CoA overturned:</a:t>
            </a:r>
            <a:r>
              <a:rPr lang="en-US" baseline="0" dirty="0" smtClean="0"/>
              <a:t> </a:t>
            </a:r>
            <a:r>
              <a:rPr lang="en-US" baseline="0" dirty="0" err="1" smtClean="0"/>
              <a:t>Dentention</a:t>
            </a:r>
            <a:r>
              <a:rPr lang="en-US" baseline="0" dirty="0" smtClean="0"/>
              <a:t> unlawful awarded damages of £1, </a:t>
            </a:r>
            <a:r>
              <a:rPr lang="en-US" baseline="0" dirty="0" err="1" smtClean="0"/>
              <a:t>HoL</a:t>
            </a:r>
            <a:r>
              <a:rPr lang="en-US" baseline="0" dirty="0" smtClean="0"/>
              <a:t> overturned CoA, </a:t>
            </a:r>
            <a:r>
              <a:rPr lang="en-US" baseline="0" dirty="0" err="1" smtClean="0"/>
              <a:t>ECtHR</a:t>
            </a:r>
            <a:r>
              <a:rPr lang="en-US" baseline="0" dirty="0" smtClean="0"/>
              <a:t> overturned </a:t>
            </a:r>
            <a:r>
              <a:rPr lang="en-US" baseline="0" dirty="0" err="1" smtClean="0"/>
              <a:t>HoL</a:t>
            </a:r>
            <a:endParaRPr lang="en-US" dirty="0" smtClean="0"/>
          </a:p>
          <a:p>
            <a:endParaRPr lang="en-US" dirty="0"/>
          </a:p>
        </p:txBody>
      </p:sp>
      <p:sp>
        <p:nvSpPr>
          <p:cNvPr id="4" name="Slide Number Placeholder 3"/>
          <p:cNvSpPr>
            <a:spLocks noGrp="1"/>
          </p:cNvSpPr>
          <p:nvPr>
            <p:ph type="sldNum" sz="quarter" idx="10"/>
          </p:nvPr>
        </p:nvSpPr>
        <p:spPr/>
        <p:txBody>
          <a:bodyPr/>
          <a:lstStyle/>
          <a:p>
            <a:fld id="{491ABF70-F7EC-7641-9662-CD0FB2849BA1}" type="slidenum">
              <a:rPr lang="en-US" smtClean="0"/>
              <a:t>6</a:t>
            </a:fld>
            <a:endParaRPr lang="en-US"/>
          </a:p>
        </p:txBody>
      </p:sp>
    </p:spTree>
    <p:extLst>
      <p:ext uri="{BB962C8B-B14F-4D97-AF65-F5344CB8AC3E}">
        <p14:creationId xmlns:p14="http://schemas.microsoft.com/office/powerpoint/2010/main" val="20601607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1ABF70-F7EC-7641-9662-CD0FB2849BA1}" type="slidenum">
              <a:rPr lang="en-US" smtClean="0"/>
              <a:t>7</a:t>
            </a:fld>
            <a:endParaRPr lang="en-US"/>
          </a:p>
        </p:txBody>
      </p:sp>
    </p:spTree>
    <p:extLst>
      <p:ext uri="{BB962C8B-B14F-4D97-AF65-F5344CB8AC3E}">
        <p14:creationId xmlns:p14="http://schemas.microsoft.com/office/powerpoint/2010/main" val="2060160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1ABF70-F7EC-7641-9662-CD0FB2849BA1}" type="slidenum">
              <a:rPr lang="en-US" smtClean="0"/>
              <a:t>8</a:t>
            </a:fld>
            <a:endParaRPr lang="en-US"/>
          </a:p>
        </p:txBody>
      </p:sp>
    </p:spTree>
    <p:extLst>
      <p:ext uri="{BB962C8B-B14F-4D97-AF65-F5344CB8AC3E}">
        <p14:creationId xmlns:p14="http://schemas.microsoft.com/office/powerpoint/2010/main" val="20601607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MCA 4A (1) </a:t>
            </a:r>
            <a:r>
              <a:rPr lang="en-US" sz="1200" kern="1200" dirty="0" smtClean="0">
                <a:solidFill>
                  <a:schemeClr val="tx1"/>
                </a:solidFill>
                <a:latin typeface="+mn-lt"/>
                <a:ea typeface="+mn-ea"/>
                <a:cs typeface="+mn-cs"/>
              </a:rPr>
              <a:t>This Act does not </a:t>
            </a:r>
            <a:r>
              <a:rPr lang="en-US" sz="1200" kern="1200" dirty="0" err="1" smtClean="0">
                <a:solidFill>
                  <a:schemeClr val="tx1"/>
                </a:solidFill>
                <a:latin typeface="+mn-lt"/>
                <a:ea typeface="+mn-ea"/>
                <a:cs typeface="+mn-cs"/>
              </a:rPr>
              <a:t>authorise</a:t>
            </a:r>
            <a:r>
              <a:rPr lang="en-US" sz="1200" kern="1200" dirty="0" smtClean="0">
                <a:solidFill>
                  <a:schemeClr val="tx1"/>
                </a:solidFill>
                <a:latin typeface="+mn-lt"/>
                <a:ea typeface="+mn-ea"/>
                <a:cs typeface="+mn-cs"/>
              </a:rPr>
              <a:t> any person (“D”) to deprive any other person (“P”) of his liberty.</a:t>
            </a:r>
          </a:p>
          <a:p>
            <a:r>
              <a:rPr lang="en-US" sz="1200" kern="1200" dirty="0" smtClean="0">
                <a:solidFill>
                  <a:schemeClr val="tx1"/>
                </a:solidFill>
                <a:latin typeface="+mn-lt"/>
                <a:ea typeface="+mn-ea"/>
                <a:cs typeface="+mn-cs"/>
              </a:rPr>
              <a:t>(2)</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But that is subject to—</a:t>
            </a:r>
          </a:p>
          <a:p>
            <a:r>
              <a:rPr lang="en-US" sz="1200" kern="1200" dirty="0" smtClean="0">
                <a:solidFill>
                  <a:schemeClr val="tx1"/>
                </a:solidFill>
                <a:latin typeface="+mn-lt"/>
                <a:ea typeface="+mn-ea"/>
                <a:cs typeface="+mn-cs"/>
              </a:rPr>
              <a:t>(a)the following provisions of this section, and</a:t>
            </a:r>
          </a:p>
          <a:p>
            <a:r>
              <a:rPr lang="en-US" sz="1200" kern="1200" dirty="0" smtClean="0">
                <a:solidFill>
                  <a:schemeClr val="tx1"/>
                </a:solidFill>
                <a:latin typeface="+mn-lt"/>
                <a:ea typeface="+mn-ea"/>
                <a:cs typeface="+mn-cs"/>
              </a:rPr>
              <a:t>(b)section 4B.</a:t>
            </a:r>
          </a:p>
          <a:p>
            <a:r>
              <a:rPr lang="en-US" sz="1200" kern="1200" dirty="0" smtClean="0">
                <a:solidFill>
                  <a:schemeClr val="tx1"/>
                </a:solidFill>
                <a:latin typeface="+mn-lt"/>
                <a:ea typeface="+mn-ea"/>
                <a:cs typeface="+mn-cs"/>
              </a:rPr>
              <a:t>(3)D may deprive P of his liberty if, by doing so, D is giving effect to a relevant decision of the court.</a:t>
            </a:r>
          </a:p>
          <a:p>
            <a:r>
              <a:rPr lang="en-US" sz="1200" kern="1200" dirty="0" smtClean="0">
                <a:solidFill>
                  <a:schemeClr val="tx1"/>
                </a:solidFill>
                <a:latin typeface="+mn-lt"/>
                <a:ea typeface="+mn-ea"/>
                <a:cs typeface="+mn-cs"/>
              </a:rPr>
              <a:t>(4)A relevant decision of the court is a decision made by an order under section 16(2)(a) in relation to a matter concerning P's personal welfare.</a:t>
            </a:r>
          </a:p>
          <a:p>
            <a:r>
              <a:rPr lang="en-US" sz="1200" kern="1200" dirty="0" smtClean="0">
                <a:solidFill>
                  <a:schemeClr val="tx1"/>
                </a:solidFill>
                <a:latin typeface="+mn-lt"/>
                <a:ea typeface="+mn-ea"/>
                <a:cs typeface="+mn-cs"/>
              </a:rPr>
              <a:t>(5)D may deprive P of his liberty if the deprivation is </a:t>
            </a:r>
            <a:r>
              <a:rPr lang="en-US" sz="1200" kern="1200" dirty="0" err="1" smtClean="0">
                <a:solidFill>
                  <a:schemeClr val="tx1"/>
                </a:solidFill>
                <a:latin typeface="+mn-lt"/>
                <a:ea typeface="+mn-ea"/>
                <a:cs typeface="+mn-cs"/>
              </a:rPr>
              <a:t>authorised</a:t>
            </a:r>
            <a:r>
              <a:rPr lang="en-US" sz="1200" kern="1200" dirty="0" smtClean="0">
                <a:solidFill>
                  <a:schemeClr val="tx1"/>
                </a:solidFill>
                <a:latin typeface="+mn-lt"/>
                <a:ea typeface="+mn-ea"/>
                <a:cs typeface="+mn-cs"/>
              </a:rPr>
              <a:t> by Schedule A1 (hospital and care home residents: deprivation of liberty).</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4B (1)</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If the following conditions are met, D is </a:t>
            </a:r>
            <a:r>
              <a:rPr lang="en-US" sz="1200" kern="1200" dirty="0" err="1" smtClean="0">
                <a:solidFill>
                  <a:schemeClr val="tx1"/>
                </a:solidFill>
                <a:latin typeface="+mn-lt"/>
                <a:ea typeface="+mn-ea"/>
                <a:cs typeface="+mn-cs"/>
              </a:rPr>
              <a:t>authorised</a:t>
            </a:r>
            <a:r>
              <a:rPr lang="en-US" sz="1200" kern="1200" dirty="0" smtClean="0">
                <a:solidFill>
                  <a:schemeClr val="tx1"/>
                </a:solidFill>
                <a:latin typeface="+mn-lt"/>
                <a:ea typeface="+mn-ea"/>
                <a:cs typeface="+mn-cs"/>
              </a:rPr>
              <a:t> to deprive P of his liberty while a decision as respects any relevant issue is sought from the court.</a:t>
            </a:r>
          </a:p>
          <a:p>
            <a:r>
              <a:rPr lang="en-US" sz="1200" kern="1200" dirty="0" smtClean="0">
                <a:solidFill>
                  <a:schemeClr val="tx1"/>
                </a:solidFill>
                <a:latin typeface="+mn-lt"/>
                <a:ea typeface="+mn-ea"/>
                <a:cs typeface="+mn-cs"/>
              </a:rPr>
              <a:t>(2)</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first condition is that there is a question about whether D is </a:t>
            </a:r>
            <a:r>
              <a:rPr lang="en-US" sz="1200" kern="1200" dirty="0" err="1" smtClean="0">
                <a:solidFill>
                  <a:schemeClr val="tx1"/>
                </a:solidFill>
                <a:latin typeface="+mn-lt"/>
                <a:ea typeface="+mn-ea"/>
                <a:cs typeface="+mn-cs"/>
              </a:rPr>
              <a:t>authorised</a:t>
            </a:r>
            <a:r>
              <a:rPr lang="en-US" sz="1200" kern="1200" dirty="0" smtClean="0">
                <a:solidFill>
                  <a:schemeClr val="tx1"/>
                </a:solidFill>
                <a:latin typeface="+mn-lt"/>
                <a:ea typeface="+mn-ea"/>
                <a:cs typeface="+mn-cs"/>
              </a:rPr>
              <a:t> to deprive P of his liberty under section 4A.</a:t>
            </a:r>
          </a:p>
          <a:p>
            <a:r>
              <a:rPr lang="en-US" sz="1200" kern="1200" dirty="0" smtClean="0">
                <a:solidFill>
                  <a:schemeClr val="tx1"/>
                </a:solidFill>
                <a:latin typeface="+mn-lt"/>
                <a:ea typeface="+mn-ea"/>
                <a:cs typeface="+mn-cs"/>
              </a:rPr>
              <a:t>(3)</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second condition is that the deprivation of liberty—</a:t>
            </a:r>
          </a:p>
          <a:p>
            <a:r>
              <a:rPr lang="en-US" sz="1200" kern="1200" dirty="0" smtClean="0">
                <a:solidFill>
                  <a:schemeClr val="tx1"/>
                </a:solidFill>
                <a:latin typeface="+mn-lt"/>
                <a:ea typeface="+mn-ea"/>
                <a:cs typeface="+mn-cs"/>
              </a:rPr>
              <a:t>(a)</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is wholly or partly for the purpose of—</a:t>
            </a:r>
          </a:p>
          <a:p>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i</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giving P life-sustaining treatment, or</a:t>
            </a:r>
          </a:p>
          <a:p>
            <a:r>
              <a:rPr lang="fi-FI" sz="1200" kern="1200" dirty="0" smtClean="0">
                <a:solidFill>
                  <a:schemeClr val="tx1"/>
                </a:solidFill>
                <a:latin typeface="+mn-lt"/>
                <a:ea typeface="+mn-ea"/>
                <a:cs typeface="+mn-cs"/>
              </a:rPr>
              <a:t>(ii)</a:t>
            </a:r>
            <a:r>
              <a:rPr lang="fi-FI" sz="1200" kern="1200" baseline="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doing</a:t>
            </a:r>
            <a:r>
              <a:rPr lang="fi-FI" sz="1200" kern="120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any</a:t>
            </a:r>
            <a:r>
              <a:rPr lang="fi-FI" sz="1200" kern="120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vital</a:t>
            </a:r>
            <a:r>
              <a:rPr lang="fi-FI" sz="1200" kern="1200" dirty="0" smtClean="0">
                <a:solidFill>
                  <a:schemeClr val="tx1"/>
                </a:solidFill>
                <a:latin typeface="+mn-lt"/>
                <a:ea typeface="+mn-ea"/>
                <a:cs typeface="+mn-cs"/>
              </a:rPr>
              <a:t> act, </a:t>
            </a:r>
            <a:r>
              <a:rPr lang="fi-FI" sz="1200" kern="1200" dirty="0" err="1" smtClean="0">
                <a:solidFill>
                  <a:schemeClr val="tx1"/>
                </a:solidFill>
                <a:latin typeface="+mn-lt"/>
                <a:ea typeface="+mn-ea"/>
                <a:cs typeface="+mn-cs"/>
              </a:rPr>
              <a:t>or</a:t>
            </a:r>
            <a:endParaRPr lang="fi-FI" sz="1200" kern="1200" dirty="0" smtClean="0">
              <a:solidFill>
                <a:schemeClr val="tx1"/>
              </a:solidFill>
              <a:latin typeface="+mn-lt"/>
              <a:ea typeface="+mn-ea"/>
              <a:cs typeface="+mn-cs"/>
            </a:endParaRPr>
          </a:p>
          <a:p>
            <a:r>
              <a:rPr lang="fi-FI" sz="1200" kern="1200" dirty="0" smtClean="0">
                <a:solidFill>
                  <a:schemeClr val="tx1"/>
                </a:solidFill>
                <a:latin typeface="+mn-lt"/>
                <a:ea typeface="+mn-ea"/>
                <a:cs typeface="+mn-cs"/>
              </a:rPr>
              <a:t>(b)</a:t>
            </a:r>
            <a:r>
              <a:rPr lang="fi-FI" sz="1200" kern="1200" baseline="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consists</a:t>
            </a:r>
            <a:r>
              <a:rPr lang="fi-FI" sz="1200" kern="120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wholly</a:t>
            </a:r>
            <a:r>
              <a:rPr lang="fi-FI" sz="1200" kern="120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or</a:t>
            </a:r>
            <a:r>
              <a:rPr lang="fi-FI" sz="1200" kern="120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partly</a:t>
            </a:r>
            <a:r>
              <a:rPr lang="fi-FI" sz="1200" kern="1200" dirty="0" smtClean="0">
                <a:solidFill>
                  <a:schemeClr val="tx1"/>
                </a:solidFill>
                <a:latin typeface="+mn-lt"/>
                <a:ea typeface="+mn-ea"/>
                <a:cs typeface="+mn-cs"/>
              </a:rPr>
              <a:t> of—</a:t>
            </a:r>
          </a:p>
          <a:p>
            <a:r>
              <a:rPr lang="fi-FI" sz="1200" kern="1200" dirty="0" smtClean="0">
                <a:solidFill>
                  <a:schemeClr val="tx1"/>
                </a:solidFill>
                <a:latin typeface="+mn-lt"/>
                <a:ea typeface="+mn-ea"/>
                <a:cs typeface="+mn-cs"/>
              </a:rPr>
              <a:t>(i)</a:t>
            </a:r>
            <a:r>
              <a:rPr lang="fi-FI" sz="1200" kern="1200" baseline="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giving</a:t>
            </a:r>
            <a:r>
              <a:rPr lang="fi-FI" sz="1200" kern="1200" dirty="0" smtClean="0">
                <a:solidFill>
                  <a:schemeClr val="tx1"/>
                </a:solidFill>
                <a:latin typeface="+mn-lt"/>
                <a:ea typeface="+mn-ea"/>
                <a:cs typeface="+mn-cs"/>
              </a:rPr>
              <a:t> P </a:t>
            </a:r>
            <a:r>
              <a:rPr lang="fi-FI" sz="1200" kern="1200" dirty="0" err="1" smtClean="0">
                <a:solidFill>
                  <a:schemeClr val="tx1"/>
                </a:solidFill>
                <a:latin typeface="+mn-lt"/>
                <a:ea typeface="+mn-ea"/>
                <a:cs typeface="+mn-cs"/>
              </a:rPr>
              <a:t>life-sustaining</a:t>
            </a:r>
            <a:r>
              <a:rPr lang="fi-FI" sz="1200" kern="120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treatment</a:t>
            </a:r>
            <a:r>
              <a:rPr lang="fi-FI" sz="1200" kern="120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or</a:t>
            </a:r>
            <a:endParaRPr lang="fi-FI" sz="1200" kern="1200" dirty="0" smtClean="0">
              <a:solidFill>
                <a:schemeClr val="tx1"/>
              </a:solidFill>
              <a:latin typeface="+mn-lt"/>
              <a:ea typeface="+mn-ea"/>
              <a:cs typeface="+mn-cs"/>
            </a:endParaRPr>
          </a:p>
          <a:p>
            <a:r>
              <a:rPr lang="fi-FI" sz="1200" kern="1200" dirty="0" smtClean="0">
                <a:solidFill>
                  <a:schemeClr val="tx1"/>
                </a:solidFill>
                <a:latin typeface="+mn-lt"/>
                <a:ea typeface="+mn-ea"/>
                <a:cs typeface="+mn-cs"/>
              </a:rPr>
              <a:t>(ii)</a:t>
            </a:r>
            <a:r>
              <a:rPr lang="fi-FI" sz="1200" kern="1200" baseline="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doing</a:t>
            </a:r>
            <a:r>
              <a:rPr lang="fi-FI" sz="1200" kern="120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any</a:t>
            </a:r>
            <a:r>
              <a:rPr lang="fi-FI" sz="1200" kern="120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vital</a:t>
            </a:r>
            <a:r>
              <a:rPr lang="fi-FI" sz="1200" kern="1200" dirty="0" smtClean="0">
                <a:solidFill>
                  <a:schemeClr val="tx1"/>
                </a:solidFill>
                <a:latin typeface="+mn-lt"/>
                <a:ea typeface="+mn-ea"/>
                <a:cs typeface="+mn-cs"/>
              </a:rPr>
              <a:t> act.</a:t>
            </a:r>
          </a:p>
          <a:p>
            <a:r>
              <a:rPr lang="fi-FI" sz="1200" kern="1200" dirty="0" smtClean="0">
                <a:solidFill>
                  <a:schemeClr val="tx1"/>
                </a:solidFill>
                <a:latin typeface="+mn-lt"/>
                <a:ea typeface="+mn-ea"/>
                <a:cs typeface="+mn-cs"/>
              </a:rPr>
              <a:t>(4)</a:t>
            </a:r>
            <a:r>
              <a:rPr lang="fi-FI" sz="1200" kern="1200" baseline="0" dirty="0" smtClean="0">
                <a:solidFill>
                  <a:schemeClr val="tx1"/>
                </a:solidFill>
                <a:latin typeface="+mn-lt"/>
                <a:ea typeface="+mn-ea"/>
                <a:cs typeface="+mn-cs"/>
              </a:rPr>
              <a:t> </a:t>
            </a:r>
            <a:r>
              <a:rPr lang="fi-FI" sz="1200" kern="1200" dirty="0" smtClean="0">
                <a:solidFill>
                  <a:schemeClr val="tx1"/>
                </a:solidFill>
                <a:latin typeface="+mn-lt"/>
                <a:ea typeface="+mn-ea"/>
                <a:cs typeface="+mn-cs"/>
              </a:rPr>
              <a:t>The </a:t>
            </a:r>
            <a:r>
              <a:rPr lang="fi-FI" sz="1200" kern="1200" dirty="0" err="1" smtClean="0">
                <a:solidFill>
                  <a:schemeClr val="tx1"/>
                </a:solidFill>
                <a:latin typeface="+mn-lt"/>
                <a:ea typeface="+mn-ea"/>
                <a:cs typeface="+mn-cs"/>
              </a:rPr>
              <a:t>third</a:t>
            </a:r>
            <a:r>
              <a:rPr lang="fi-FI" sz="1200" kern="120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condition</a:t>
            </a:r>
            <a:r>
              <a:rPr lang="fi-FI" sz="1200" kern="1200" dirty="0" smtClean="0">
                <a:solidFill>
                  <a:schemeClr val="tx1"/>
                </a:solidFill>
                <a:latin typeface="+mn-lt"/>
                <a:ea typeface="+mn-ea"/>
                <a:cs typeface="+mn-cs"/>
              </a:rPr>
              <a:t> is </a:t>
            </a:r>
            <a:r>
              <a:rPr lang="fi-FI" sz="1200" kern="1200" dirty="0" err="1" smtClean="0">
                <a:solidFill>
                  <a:schemeClr val="tx1"/>
                </a:solidFill>
                <a:latin typeface="+mn-lt"/>
                <a:ea typeface="+mn-ea"/>
                <a:cs typeface="+mn-cs"/>
              </a:rPr>
              <a:t>that</a:t>
            </a:r>
            <a:r>
              <a:rPr lang="fi-FI" sz="1200" kern="1200" dirty="0" smtClean="0">
                <a:solidFill>
                  <a:schemeClr val="tx1"/>
                </a:solidFill>
                <a:latin typeface="+mn-lt"/>
                <a:ea typeface="+mn-ea"/>
                <a:cs typeface="+mn-cs"/>
              </a:rPr>
              <a:t> the </a:t>
            </a:r>
            <a:r>
              <a:rPr lang="fi-FI" sz="1200" kern="1200" dirty="0" err="1" smtClean="0">
                <a:solidFill>
                  <a:schemeClr val="tx1"/>
                </a:solidFill>
                <a:latin typeface="+mn-lt"/>
                <a:ea typeface="+mn-ea"/>
                <a:cs typeface="+mn-cs"/>
              </a:rPr>
              <a:t>deprivation</a:t>
            </a:r>
            <a:r>
              <a:rPr lang="fi-FI" sz="1200" kern="1200" dirty="0" smtClean="0">
                <a:solidFill>
                  <a:schemeClr val="tx1"/>
                </a:solidFill>
                <a:latin typeface="+mn-lt"/>
                <a:ea typeface="+mn-ea"/>
                <a:cs typeface="+mn-cs"/>
              </a:rPr>
              <a:t> of </a:t>
            </a:r>
            <a:r>
              <a:rPr lang="fi-FI" sz="1200" kern="1200" dirty="0" err="1" smtClean="0">
                <a:solidFill>
                  <a:schemeClr val="tx1"/>
                </a:solidFill>
                <a:latin typeface="+mn-lt"/>
                <a:ea typeface="+mn-ea"/>
                <a:cs typeface="+mn-cs"/>
              </a:rPr>
              <a:t>liberty</a:t>
            </a:r>
            <a:r>
              <a:rPr lang="fi-FI" sz="1200" kern="1200" dirty="0" smtClean="0">
                <a:solidFill>
                  <a:schemeClr val="tx1"/>
                </a:solidFill>
                <a:latin typeface="+mn-lt"/>
                <a:ea typeface="+mn-ea"/>
                <a:cs typeface="+mn-cs"/>
              </a:rPr>
              <a:t> is </a:t>
            </a:r>
            <a:r>
              <a:rPr lang="fi-FI" sz="1200" kern="1200" dirty="0" err="1" smtClean="0">
                <a:solidFill>
                  <a:schemeClr val="tx1"/>
                </a:solidFill>
                <a:latin typeface="+mn-lt"/>
                <a:ea typeface="+mn-ea"/>
                <a:cs typeface="+mn-cs"/>
              </a:rPr>
              <a:t>necessary</a:t>
            </a:r>
            <a:r>
              <a:rPr lang="fi-FI" sz="1200" kern="1200" dirty="0" smtClean="0">
                <a:solidFill>
                  <a:schemeClr val="tx1"/>
                </a:solidFill>
                <a:latin typeface="+mn-lt"/>
                <a:ea typeface="+mn-ea"/>
                <a:cs typeface="+mn-cs"/>
              </a:rPr>
              <a:t> in </a:t>
            </a:r>
            <a:r>
              <a:rPr lang="fi-FI" sz="1200" kern="1200" dirty="0" err="1" smtClean="0">
                <a:solidFill>
                  <a:schemeClr val="tx1"/>
                </a:solidFill>
                <a:latin typeface="+mn-lt"/>
                <a:ea typeface="+mn-ea"/>
                <a:cs typeface="+mn-cs"/>
              </a:rPr>
              <a:t>order</a:t>
            </a:r>
            <a:r>
              <a:rPr lang="fi-FI" sz="1200" kern="1200" dirty="0" smtClean="0">
                <a:solidFill>
                  <a:schemeClr val="tx1"/>
                </a:solidFill>
                <a:latin typeface="+mn-lt"/>
                <a:ea typeface="+mn-ea"/>
                <a:cs typeface="+mn-cs"/>
              </a:rPr>
              <a:t> to—</a:t>
            </a:r>
          </a:p>
          <a:p>
            <a:r>
              <a:rPr lang="fi-FI" sz="1200" kern="1200" dirty="0" smtClean="0">
                <a:solidFill>
                  <a:schemeClr val="tx1"/>
                </a:solidFill>
                <a:latin typeface="+mn-lt"/>
                <a:ea typeface="+mn-ea"/>
                <a:cs typeface="+mn-cs"/>
              </a:rPr>
              <a:t>(a)</a:t>
            </a:r>
            <a:r>
              <a:rPr lang="fi-FI" sz="1200" kern="1200" baseline="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give</a:t>
            </a:r>
            <a:r>
              <a:rPr lang="fi-FI" sz="1200" kern="1200" dirty="0" smtClean="0">
                <a:solidFill>
                  <a:schemeClr val="tx1"/>
                </a:solidFill>
                <a:latin typeface="+mn-lt"/>
                <a:ea typeface="+mn-ea"/>
                <a:cs typeface="+mn-cs"/>
              </a:rPr>
              <a:t> the </a:t>
            </a:r>
            <a:r>
              <a:rPr lang="fi-FI" sz="1200" kern="1200" dirty="0" err="1" smtClean="0">
                <a:solidFill>
                  <a:schemeClr val="tx1"/>
                </a:solidFill>
                <a:latin typeface="+mn-lt"/>
                <a:ea typeface="+mn-ea"/>
                <a:cs typeface="+mn-cs"/>
              </a:rPr>
              <a:t>life-sustaining</a:t>
            </a:r>
            <a:r>
              <a:rPr lang="fi-FI" sz="1200" kern="120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treatment</a:t>
            </a:r>
            <a:r>
              <a:rPr lang="fi-FI" sz="1200" kern="120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or</a:t>
            </a:r>
            <a:endParaRPr lang="fi-FI" sz="1200" kern="1200" dirty="0" smtClean="0">
              <a:solidFill>
                <a:schemeClr val="tx1"/>
              </a:solidFill>
              <a:latin typeface="+mn-lt"/>
              <a:ea typeface="+mn-ea"/>
              <a:cs typeface="+mn-cs"/>
            </a:endParaRPr>
          </a:p>
          <a:p>
            <a:r>
              <a:rPr lang="fi-FI" sz="1200" kern="1200" dirty="0" smtClean="0">
                <a:solidFill>
                  <a:schemeClr val="tx1"/>
                </a:solidFill>
                <a:latin typeface="+mn-lt"/>
                <a:ea typeface="+mn-ea"/>
                <a:cs typeface="+mn-cs"/>
              </a:rPr>
              <a:t>(b)</a:t>
            </a:r>
            <a:r>
              <a:rPr lang="fi-FI" sz="1200" kern="1200" baseline="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do</a:t>
            </a:r>
            <a:r>
              <a:rPr lang="fi-FI" sz="1200" kern="1200" dirty="0" smtClean="0">
                <a:solidFill>
                  <a:schemeClr val="tx1"/>
                </a:solidFill>
                <a:latin typeface="+mn-lt"/>
                <a:ea typeface="+mn-ea"/>
                <a:cs typeface="+mn-cs"/>
              </a:rPr>
              <a:t> the </a:t>
            </a:r>
            <a:r>
              <a:rPr lang="fi-FI" sz="1200" kern="1200" dirty="0" err="1" smtClean="0">
                <a:solidFill>
                  <a:schemeClr val="tx1"/>
                </a:solidFill>
                <a:latin typeface="+mn-lt"/>
                <a:ea typeface="+mn-ea"/>
                <a:cs typeface="+mn-cs"/>
              </a:rPr>
              <a:t>vital</a:t>
            </a:r>
            <a:r>
              <a:rPr lang="fi-FI" sz="1200" kern="1200" dirty="0" smtClean="0">
                <a:solidFill>
                  <a:schemeClr val="tx1"/>
                </a:solidFill>
                <a:latin typeface="+mn-lt"/>
                <a:ea typeface="+mn-ea"/>
                <a:cs typeface="+mn-cs"/>
              </a:rPr>
              <a:t> act.</a:t>
            </a:r>
          </a:p>
          <a:p>
            <a:r>
              <a:rPr lang="fi-FI" sz="1200" kern="1200" dirty="0" smtClean="0">
                <a:solidFill>
                  <a:schemeClr val="tx1"/>
                </a:solidFill>
                <a:latin typeface="+mn-lt"/>
                <a:ea typeface="+mn-ea"/>
                <a:cs typeface="+mn-cs"/>
              </a:rPr>
              <a:t>(5)</a:t>
            </a:r>
            <a:r>
              <a:rPr lang="fi-FI" sz="1200" kern="1200" baseline="0" dirty="0" smtClean="0">
                <a:solidFill>
                  <a:schemeClr val="tx1"/>
                </a:solidFill>
                <a:latin typeface="+mn-lt"/>
                <a:ea typeface="+mn-ea"/>
                <a:cs typeface="+mn-cs"/>
              </a:rPr>
              <a:t> </a:t>
            </a:r>
            <a:r>
              <a:rPr lang="fi-FI" sz="1200" kern="1200" dirty="0" smtClean="0">
                <a:solidFill>
                  <a:schemeClr val="tx1"/>
                </a:solidFill>
                <a:latin typeface="+mn-lt"/>
                <a:ea typeface="+mn-ea"/>
                <a:cs typeface="+mn-cs"/>
              </a:rPr>
              <a:t>A </a:t>
            </a:r>
            <a:r>
              <a:rPr lang="fi-FI" sz="1200" kern="1200" dirty="0" err="1" smtClean="0">
                <a:solidFill>
                  <a:schemeClr val="tx1"/>
                </a:solidFill>
                <a:latin typeface="+mn-lt"/>
                <a:ea typeface="+mn-ea"/>
                <a:cs typeface="+mn-cs"/>
              </a:rPr>
              <a:t>vital</a:t>
            </a:r>
            <a:r>
              <a:rPr lang="fi-FI" sz="1200" kern="1200" dirty="0" smtClean="0">
                <a:solidFill>
                  <a:schemeClr val="tx1"/>
                </a:solidFill>
                <a:latin typeface="+mn-lt"/>
                <a:ea typeface="+mn-ea"/>
                <a:cs typeface="+mn-cs"/>
              </a:rPr>
              <a:t> act is </a:t>
            </a:r>
            <a:r>
              <a:rPr lang="fi-FI" sz="1200" kern="1200" dirty="0" err="1" smtClean="0">
                <a:solidFill>
                  <a:schemeClr val="tx1"/>
                </a:solidFill>
                <a:latin typeface="+mn-lt"/>
                <a:ea typeface="+mn-ea"/>
                <a:cs typeface="+mn-cs"/>
              </a:rPr>
              <a:t>any</a:t>
            </a:r>
            <a:r>
              <a:rPr lang="fi-FI" sz="1200" kern="1200" dirty="0" smtClean="0">
                <a:solidFill>
                  <a:schemeClr val="tx1"/>
                </a:solidFill>
                <a:latin typeface="+mn-lt"/>
                <a:ea typeface="+mn-ea"/>
                <a:cs typeface="+mn-cs"/>
              </a:rPr>
              <a:t> act </a:t>
            </a:r>
            <a:r>
              <a:rPr lang="fi-FI" sz="1200" kern="1200" dirty="0" err="1" smtClean="0">
                <a:solidFill>
                  <a:schemeClr val="tx1"/>
                </a:solidFill>
                <a:latin typeface="+mn-lt"/>
                <a:ea typeface="+mn-ea"/>
                <a:cs typeface="+mn-cs"/>
              </a:rPr>
              <a:t>which</a:t>
            </a:r>
            <a:r>
              <a:rPr lang="fi-FI" sz="1200" kern="1200" dirty="0" smtClean="0">
                <a:solidFill>
                  <a:schemeClr val="tx1"/>
                </a:solidFill>
                <a:latin typeface="+mn-lt"/>
                <a:ea typeface="+mn-ea"/>
                <a:cs typeface="+mn-cs"/>
              </a:rPr>
              <a:t> the person </a:t>
            </a:r>
            <a:r>
              <a:rPr lang="fi-FI" sz="1200" kern="1200" dirty="0" err="1" smtClean="0">
                <a:solidFill>
                  <a:schemeClr val="tx1"/>
                </a:solidFill>
                <a:latin typeface="+mn-lt"/>
                <a:ea typeface="+mn-ea"/>
                <a:cs typeface="+mn-cs"/>
              </a:rPr>
              <a:t>doing</a:t>
            </a:r>
            <a:r>
              <a:rPr lang="fi-FI" sz="1200" kern="120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it</a:t>
            </a:r>
            <a:r>
              <a:rPr lang="fi-FI" sz="1200" kern="120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reasonably</a:t>
            </a:r>
            <a:r>
              <a:rPr lang="fi-FI" sz="1200" kern="120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believes</a:t>
            </a:r>
            <a:r>
              <a:rPr lang="fi-FI" sz="1200" kern="1200" dirty="0" smtClean="0">
                <a:solidFill>
                  <a:schemeClr val="tx1"/>
                </a:solidFill>
                <a:latin typeface="+mn-lt"/>
                <a:ea typeface="+mn-ea"/>
                <a:cs typeface="+mn-cs"/>
              </a:rPr>
              <a:t> to </a:t>
            </a:r>
            <a:r>
              <a:rPr lang="fi-FI" sz="1200" kern="1200" dirty="0" err="1" smtClean="0">
                <a:solidFill>
                  <a:schemeClr val="tx1"/>
                </a:solidFill>
                <a:latin typeface="+mn-lt"/>
                <a:ea typeface="+mn-ea"/>
                <a:cs typeface="+mn-cs"/>
              </a:rPr>
              <a:t>be</a:t>
            </a:r>
            <a:r>
              <a:rPr lang="fi-FI" sz="1200" kern="120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necessary</a:t>
            </a:r>
            <a:r>
              <a:rPr lang="fi-FI" sz="1200" kern="1200" dirty="0" smtClean="0">
                <a:solidFill>
                  <a:schemeClr val="tx1"/>
                </a:solidFill>
                <a:latin typeface="+mn-lt"/>
                <a:ea typeface="+mn-ea"/>
                <a:cs typeface="+mn-cs"/>
              </a:rPr>
              <a:t> to </a:t>
            </a:r>
            <a:r>
              <a:rPr lang="fi-FI" sz="1200" kern="1200" dirty="0" err="1" smtClean="0">
                <a:solidFill>
                  <a:schemeClr val="tx1"/>
                </a:solidFill>
                <a:latin typeface="+mn-lt"/>
                <a:ea typeface="+mn-ea"/>
                <a:cs typeface="+mn-cs"/>
              </a:rPr>
              <a:t>prevent</a:t>
            </a:r>
            <a:r>
              <a:rPr lang="fi-FI" sz="1200" kern="1200" dirty="0" smtClean="0">
                <a:solidFill>
                  <a:schemeClr val="tx1"/>
                </a:solidFill>
                <a:latin typeface="+mn-lt"/>
                <a:ea typeface="+mn-ea"/>
                <a:cs typeface="+mn-cs"/>
              </a:rPr>
              <a:t> a </a:t>
            </a:r>
            <a:r>
              <a:rPr lang="fi-FI" sz="1200" kern="1200" dirty="0" err="1" smtClean="0">
                <a:solidFill>
                  <a:schemeClr val="tx1"/>
                </a:solidFill>
                <a:latin typeface="+mn-lt"/>
                <a:ea typeface="+mn-ea"/>
                <a:cs typeface="+mn-cs"/>
              </a:rPr>
              <a:t>serious</a:t>
            </a:r>
            <a:r>
              <a:rPr lang="fi-FI" sz="1200" kern="120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deterioration</a:t>
            </a:r>
            <a:r>
              <a:rPr lang="fi-FI" sz="1200" kern="1200" dirty="0" smtClean="0">
                <a:solidFill>
                  <a:schemeClr val="tx1"/>
                </a:solidFill>
                <a:latin typeface="+mn-lt"/>
                <a:ea typeface="+mn-ea"/>
                <a:cs typeface="+mn-cs"/>
              </a:rPr>
              <a:t> in </a:t>
            </a:r>
            <a:r>
              <a:rPr lang="fi-FI" sz="1200" kern="1200" dirty="0" err="1" smtClean="0">
                <a:solidFill>
                  <a:schemeClr val="tx1"/>
                </a:solidFill>
                <a:latin typeface="+mn-lt"/>
                <a:ea typeface="+mn-ea"/>
                <a:cs typeface="+mn-cs"/>
              </a:rPr>
              <a:t>P's</a:t>
            </a:r>
            <a:r>
              <a:rPr lang="fi-FI" sz="1200" kern="1200" dirty="0" smtClean="0">
                <a:solidFill>
                  <a:schemeClr val="tx1"/>
                </a:solidFill>
                <a:latin typeface="+mn-lt"/>
                <a:ea typeface="+mn-ea"/>
                <a:cs typeface="+mn-cs"/>
              </a:rPr>
              <a:t> </a:t>
            </a:r>
            <a:r>
              <a:rPr lang="fi-FI" sz="1200" kern="1200" dirty="0" err="1" smtClean="0">
                <a:solidFill>
                  <a:schemeClr val="tx1"/>
                </a:solidFill>
                <a:latin typeface="+mn-lt"/>
                <a:ea typeface="+mn-ea"/>
                <a:cs typeface="+mn-cs"/>
              </a:rPr>
              <a:t>condition</a:t>
            </a:r>
            <a:r>
              <a:rPr lang="fi-FI" sz="1200" kern="1200" dirty="0" smtClean="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491ABF70-F7EC-7641-9662-CD0FB2849BA1}" type="slidenum">
              <a:rPr lang="en-US" smtClean="0"/>
              <a:t>9</a:t>
            </a:fld>
            <a:endParaRPr lang="en-US"/>
          </a:p>
        </p:txBody>
      </p:sp>
    </p:spTree>
    <p:extLst>
      <p:ext uri="{BB962C8B-B14F-4D97-AF65-F5344CB8AC3E}">
        <p14:creationId xmlns:p14="http://schemas.microsoft.com/office/powerpoint/2010/main" val="5305559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1ABF70-F7EC-7641-9662-CD0FB2849BA1}" type="slidenum">
              <a:rPr lang="en-US" smtClean="0"/>
              <a:t>10</a:t>
            </a:fld>
            <a:endParaRPr lang="en-US"/>
          </a:p>
        </p:txBody>
      </p:sp>
    </p:spTree>
    <p:extLst>
      <p:ext uri="{BB962C8B-B14F-4D97-AF65-F5344CB8AC3E}">
        <p14:creationId xmlns:p14="http://schemas.microsoft.com/office/powerpoint/2010/main" val="39900206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1ABF70-F7EC-7641-9662-CD0FB2849BA1}" type="slidenum">
              <a:rPr lang="en-US" smtClean="0"/>
              <a:t>11</a:t>
            </a:fld>
            <a:endParaRPr lang="en-US"/>
          </a:p>
        </p:txBody>
      </p:sp>
    </p:spTree>
    <p:extLst>
      <p:ext uri="{BB962C8B-B14F-4D97-AF65-F5344CB8AC3E}">
        <p14:creationId xmlns:p14="http://schemas.microsoft.com/office/powerpoint/2010/main" val="3990020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91ABF70-F7EC-7641-9662-CD0FB2849BA1}" type="slidenum">
              <a:rPr lang="en-US" smtClean="0"/>
              <a:t>12</a:t>
            </a:fld>
            <a:endParaRPr lang="en-US"/>
          </a:p>
        </p:txBody>
      </p:sp>
    </p:spTree>
    <p:extLst>
      <p:ext uri="{BB962C8B-B14F-4D97-AF65-F5344CB8AC3E}">
        <p14:creationId xmlns:p14="http://schemas.microsoft.com/office/powerpoint/2010/main" val="39900206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6" name="Group 10"/>
          <p:cNvGrpSpPr/>
          <p:nvPr/>
        </p:nvGrpSpPr>
        <p:grpSpPr>
          <a:xfrm>
            <a:off x="-1" y="33796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5" name="Snip Single Corner Rectangle 14"/>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3" name="Teardrop 12"/>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en-US" smtClean="0"/>
              <a:t>Click to edit Master title style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B1115196-1C6F-4784-83AC-30756D8F10B3}" type="datetimeFigureOut">
              <a:rPr lang="en-US" smtClean="0"/>
              <a:t>18/06/15</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10"/>
          <p:cNvGrpSpPr/>
          <p:nvPr/>
        </p:nvGrpSpPr>
        <p:grpSpPr>
          <a:xfrm>
            <a:off x="228600" y="228600"/>
            <a:ext cx="4251960" cy="6387352"/>
            <a:chOff x="228600" y="228600"/>
            <a:chExt cx="4251960" cy="6387352"/>
          </a:xfrm>
        </p:grpSpPr>
        <p:sp>
          <p:nvSpPr>
            <p:cNvPr id="12" name="Snip Diagonal Corner Rectangle 11"/>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Teardrop 12"/>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2176272"/>
            <a:ext cx="3657600" cy="1161288"/>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flipH="1">
            <a:off x="4654475" y="228600"/>
            <a:ext cx="4251960" cy="6391656"/>
          </a:xfrm>
          <a:prstGeom prst="snip2DiagRect">
            <a:avLst>
              <a:gd name="adj1" fmla="val 0"/>
              <a:gd name="adj2" fmla="val 4017"/>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530352" y="3342401"/>
            <a:ext cx="3657600" cy="2595282"/>
          </a:xfrm>
        </p:spPr>
        <p:txBody>
          <a:bodyPr>
            <a:normAutofit/>
          </a:bodyPr>
          <a:lstStyle>
            <a:lvl1pPr marL="0" indent="0">
              <a:lnSpc>
                <a:spcPct val="110000"/>
              </a:lnSpc>
              <a:spcBef>
                <a:spcPts val="60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758952" y="6300216"/>
            <a:ext cx="1298448" cy="365125"/>
          </a:xfrm>
        </p:spPr>
        <p:txBody>
          <a:bodyPr/>
          <a:lstStyle/>
          <a:p>
            <a:fld id="{B1115196-1C6F-4784-83AC-30756D8F10B3}" type="datetimeFigureOut">
              <a:rPr lang="en-US" smtClean="0"/>
              <a:t>18/06/15</a:t>
            </a:fld>
            <a:endParaRPr lang="en-US"/>
          </a:p>
        </p:txBody>
      </p:sp>
      <p:sp>
        <p:nvSpPr>
          <p:cNvPr id="6" name="Footer Placeholder 5"/>
          <p:cNvSpPr>
            <a:spLocks noGrp="1"/>
          </p:cNvSpPr>
          <p:nvPr>
            <p:ph type="ftr" sz="quarter" idx="11"/>
          </p:nvPr>
        </p:nvSpPr>
        <p:spPr>
          <a:xfrm>
            <a:off x="2057400" y="6300216"/>
            <a:ext cx="2340864" cy="365125"/>
          </a:xfrm>
        </p:spPr>
        <p:txBody>
          <a:bodyPr/>
          <a:lstStyle/>
          <a:p>
            <a:endParaRPr lang="en-US"/>
          </a:p>
        </p:txBody>
      </p:sp>
      <p:sp>
        <p:nvSpPr>
          <p:cNvPr id="7" name="Slide Number Placeholder 6"/>
          <p:cNvSpPr>
            <a:spLocks noGrp="1"/>
          </p:cNvSpPr>
          <p:nvPr>
            <p:ph type="sldNum" sz="quarter" idx="12"/>
          </p:nvPr>
        </p:nvSpPr>
        <p:spPr>
          <a:xfrm>
            <a:off x="301752" y="6300216"/>
            <a:ext cx="448056" cy="365125"/>
          </a:xfrm>
        </p:spPr>
        <p:txBody>
          <a:bodyPr/>
          <a:lstStyle>
            <a:lvl1pPr algn="l">
              <a:defRPr/>
            </a:lvl1pPr>
          </a:lstStyle>
          <a:p>
            <a:fld id="{19371D3E-5A18-49EB-AD2A-429AF165759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9" name="Snip Diagonal Corner Rectangle 8"/>
          <p:cNvSpPr/>
          <p:nvPr/>
        </p:nvSpPr>
        <p:spPr>
          <a:xfrm flipV="1">
            <a:off x="228600" y="4648200"/>
            <a:ext cx="8686800" cy="1963271"/>
          </a:xfrm>
          <a:prstGeom prst="snip2DiagRect">
            <a:avLst>
              <a:gd name="adj1" fmla="val 0"/>
              <a:gd name="adj2" fmla="val 937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200" y="4648200"/>
            <a:ext cx="8153400" cy="609600"/>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en-US" smtClean="0"/>
              <a:t>Click to edit Master title style</a:t>
            </a:r>
            <a:endParaRPr/>
          </a:p>
        </p:txBody>
      </p:sp>
      <p:sp>
        <p:nvSpPr>
          <p:cNvPr id="3" name="Date Placeholder 2"/>
          <p:cNvSpPr>
            <a:spLocks noGrp="1"/>
          </p:cNvSpPr>
          <p:nvPr>
            <p:ph type="dt" sz="half" idx="10"/>
          </p:nvPr>
        </p:nvSpPr>
        <p:spPr/>
        <p:txBody>
          <a:bodyPr/>
          <a:lstStyle/>
          <a:p>
            <a:fld id="{B1115196-1C6F-4784-83AC-30756D8F10B3}" type="datetimeFigureOut">
              <a:rPr lang="en-US" smtClean="0"/>
              <a:t>18/06/15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
        <p:nvSpPr>
          <p:cNvPr id="7" name="Text Placeholder 3"/>
          <p:cNvSpPr>
            <a:spLocks noGrp="1"/>
          </p:cNvSpPr>
          <p:nvPr>
            <p:ph type="body" sz="half" idx="2"/>
          </p:nvPr>
        </p:nvSpPr>
        <p:spPr>
          <a:xfrm>
            <a:off x="457200" y="5257799"/>
            <a:ext cx="8156448" cy="820272"/>
          </a:xfrm>
        </p:spPr>
        <p:txBody>
          <a:bodyPr>
            <a:normAutofit/>
          </a:bodyPr>
          <a:lstStyle>
            <a:lvl1pPr marL="0" indent="0">
              <a:lnSpc>
                <a:spcPct val="110000"/>
              </a:lnSpc>
              <a:spcBef>
                <a:spcPct val="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8" name="Picture Placeholder 2"/>
          <p:cNvSpPr>
            <a:spLocks noGrp="1"/>
          </p:cNvSpPr>
          <p:nvPr>
            <p:ph type="pic" idx="1"/>
          </p:nvPr>
        </p:nvSpPr>
        <p:spPr>
          <a:xfrm flipH="1">
            <a:off x="228600" y="228600"/>
            <a:ext cx="8677835" cy="4267200"/>
          </a:xfrm>
          <a:prstGeom prst="snip2DiagRect">
            <a:avLst>
              <a:gd name="adj1" fmla="val 0"/>
              <a:gd name="adj2" fmla="val 4332"/>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1115196-1C6F-4784-83AC-30756D8F10B3}" type="datetimeFigureOut">
              <a:rPr lang="en-US" smtClean="0"/>
              <a:t>18/06/15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t>18/06/15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8" name="Snip Diagonal Corner Rectangle 7"/>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467600" y="838201"/>
            <a:ext cx="1219200" cy="51054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779462" y="838201"/>
            <a:ext cx="6307138" cy="5105400"/>
          </a:xfrm>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t>18/06/15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t>18/06/15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6" name="Group 14"/>
          <p:cNvGrpSpPr/>
          <p:nvPr/>
        </p:nvGrpSpPr>
        <p:grpSpPr>
          <a:xfrm>
            <a:off x="-1" y="33796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7" name="Snip Single Corner Rectangle 16"/>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8" name="Straight Connector 17"/>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6" name="Teardrop 15"/>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en-US" smtClean="0"/>
              <a:t>Click to edit Master title style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B1115196-1C6F-4784-83AC-30756D8F10B3}" type="datetimeFigureOut">
              <a:rPr lang="en-US" smtClean="0"/>
              <a:t>18/06/15</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
        <p:nvSpPr>
          <p:cNvPr id="12" name="Picture Placeholder 11"/>
          <p:cNvSpPr>
            <a:spLocks noGrp="1"/>
          </p:cNvSpPr>
          <p:nvPr>
            <p:ph type="pic" sz="quarter" idx="12"/>
          </p:nvPr>
        </p:nvSpPr>
        <p:spPr>
          <a:xfrm>
            <a:off x="0" y="676835"/>
            <a:ext cx="7543800" cy="2587752"/>
          </a:xfrm>
          <a:effectLst>
            <a:outerShdw blurRad="50800" dist="63500" dir="2700000" algn="tl" rotWithShape="0">
              <a:prstClr val="black">
                <a:alpha val="50000"/>
              </a:prstClr>
            </a:outerShdw>
          </a:effectLst>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6" name="Group 6"/>
          <p:cNvGrpSpPr/>
          <p:nvPr/>
        </p:nvGrpSpPr>
        <p:grpSpPr>
          <a:xfrm flipH="1">
            <a:off x="1600199" y="2126877"/>
            <a:ext cx="7543801" cy="2604247"/>
            <a:chOff x="-1" y="3379694"/>
            <a:chExt cx="7543801" cy="2604247"/>
          </a:xfrm>
        </p:grpSpPr>
        <p:grpSp>
          <p:nvGrpSpPr>
            <p:cNvPr id="7" name="Group 11"/>
            <p:cNvGrpSpPr/>
            <p:nvPr/>
          </p:nvGrpSpPr>
          <p:grpSpPr>
            <a:xfrm>
              <a:off x="-1" y="3379694"/>
              <a:ext cx="7543801" cy="2604247"/>
              <a:chOff x="-1" y="3379694"/>
              <a:chExt cx="7543801" cy="2604247"/>
            </a:xfrm>
          </p:grpSpPr>
          <p:sp>
            <p:nvSpPr>
              <p:cNvPr id="10" name="Snip Single Corner Rectangle 9"/>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1" name="Straight Connector 10"/>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9" name="Teardrop 8"/>
            <p:cNvSpPr/>
            <p:nvPr/>
          </p:nvSpPr>
          <p:spPr>
            <a:xfrm flipH="1">
              <a:off x="22859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1736105" y="2653553"/>
            <a:ext cx="5870448" cy="14721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tx1">
                    <a:lumMod val="90000"/>
                    <a:lumOff val="10000"/>
                  </a:schemeClr>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1736105" y="4134881"/>
            <a:ext cx="5870448" cy="576072"/>
          </a:xfrm>
        </p:spPr>
        <p:txBody>
          <a:bodyPr vert="horz" lIns="91440" tIns="45720" rIns="91440" bIns="45720" rtlCol="0">
            <a:normAutofit/>
          </a:bodyPr>
          <a:lstStyle>
            <a:lvl1pPr marL="0" indent="0" algn="l" defTabSz="914400" rtl="0" eaLnBrk="1" latinLnBrk="0" hangingPunct="1">
              <a:spcBef>
                <a:spcPts val="0"/>
              </a:spcBef>
              <a:buClr>
                <a:schemeClr val="accent1"/>
              </a:buClr>
              <a:buSzPct val="90000"/>
              <a:buFont typeface="Wingdings 2" pitchFamily="18" charset="2"/>
              <a:buNone/>
              <a:defRPr sz="1400" kern="1200">
                <a:solidFill>
                  <a:schemeClr val="tx1">
                    <a:lumMod val="90000"/>
                    <a:lumOff val="10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5" name="Footer Placeholder 4"/>
          <p:cNvSpPr>
            <a:spLocks noGrp="1"/>
          </p:cNvSpPr>
          <p:nvPr>
            <p:ph type="ftr" sz="quarter" idx="11"/>
          </p:nvPr>
        </p:nvSpPr>
        <p:spPr>
          <a:xfrm rot="16200000">
            <a:off x="8033590" y="3475037"/>
            <a:ext cx="1828801" cy="365125"/>
          </a:xfrm>
        </p:spPr>
        <p:txBody>
          <a:bodyPr vert="horz" lIns="91440" tIns="0" rIns="91440" bIns="0" rtlCol="0" anchor="t" anchorCtr="0"/>
          <a:lstStyle>
            <a:lvl1pPr marL="0" algn="l" defTabSz="914400" rtl="0" eaLnBrk="1" latinLnBrk="0" hangingPunct="1">
              <a:defRPr sz="1100" b="1" kern="1200">
                <a:solidFill>
                  <a:schemeClr val="bg1">
                    <a:lumMod val="75000"/>
                  </a:schemeClr>
                </a:solidFill>
                <a:latin typeface="+mn-lt"/>
                <a:ea typeface="+mn-ea"/>
                <a:cs typeface="+mn-cs"/>
              </a:defRPr>
            </a:lvl1pPr>
          </a:lstStyle>
          <a:p>
            <a:endParaRPr lang="en-US"/>
          </a:p>
        </p:txBody>
      </p:sp>
      <p:sp>
        <p:nvSpPr>
          <p:cNvPr id="4" name="Date Placeholder 3"/>
          <p:cNvSpPr>
            <a:spLocks noGrp="1"/>
          </p:cNvSpPr>
          <p:nvPr>
            <p:ph type="dt" sz="half" idx="10"/>
          </p:nvPr>
        </p:nvSpPr>
        <p:spPr>
          <a:xfrm rot="16200000">
            <a:off x="7658009" y="3475037"/>
            <a:ext cx="1828800" cy="365125"/>
          </a:xfrm>
        </p:spPr>
        <p:txBody>
          <a:bodyPr vert="horz" lIns="91440" tIns="0" rIns="91440" bIns="0" rtlCol="0" anchor="b" anchorCtr="0"/>
          <a:lstStyle>
            <a:lvl1pPr marL="0" algn="l" defTabSz="914400" rtl="0" eaLnBrk="1" latinLnBrk="0" hangingPunct="1">
              <a:defRPr sz="1400" b="1" kern="1200">
                <a:solidFill>
                  <a:schemeClr val="bg1">
                    <a:lumMod val="50000"/>
                  </a:schemeClr>
                </a:solidFill>
                <a:latin typeface="+mn-lt"/>
                <a:ea typeface="+mn-ea"/>
                <a:cs typeface="+mn-cs"/>
              </a:defRPr>
            </a:lvl1pPr>
          </a:lstStyle>
          <a:p>
            <a:fld id="{B1115196-1C6F-4784-83AC-30756D8F10B3}" type="datetimeFigureOut">
              <a:rPr lang="en-US" smtClean="0"/>
              <a:t>18/06/15</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Snip Diagonal Corner Rectangle 10"/>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Snip Diagonal Corner Rectangle 11"/>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779461" y="1981201"/>
            <a:ext cx="3657600" cy="3975100"/>
          </a:xfrm>
        </p:spPr>
        <p:txBody>
          <a:bodyPr>
            <a:normAutofit/>
          </a:bodyPr>
          <a:lstStyle>
            <a:lvl1pPr>
              <a:defRPr sz="2200"/>
            </a:lvl1pPr>
            <a:lvl2pPr>
              <a:defRPr sz="20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Content Placeholder 3"/>
          <p:cNvSpPr>
            <a:spLocks noGrp="1"/>
          </p:cNvSpPr>
          <p:nvPr>
            <p:ph sz="half" idx="2"/>
          </p:nvPr>
        </p:nvSpPr>
        <p:spPr>
          <a:xfrm>
            <a:off x="4705351" y="1981201"/>
            <a:ext cx="3657600" cy="3975100"/>
          </a:xfrm>
        </p:spPr>
        <p:txBody>
          <a:bodyPr>
            <a:normAutofit/>
          </a:bodyPr>
          <a:lstStyle>
            <a:lvl1pPr>
              <a:defRPr sz="2200"/>
            </a:lvl1pPr>
            <a:lvl2pPr>
              <a:defRPr sz="2000"/>
            </a:lvl2pPr>
            <a:lvl3pPr>
              <a:defRPr sz="1800"/>
            </a:lvl3pPr>
            <a:lvl4pPr>
              <a:defRPr sz="1800"/>
            </a:lvl4pPr>
            <a:lvl5pPr>
              <a:defRPr sz="1800"/>
            </a:lvl5pPr>
            <a:lvl6pPr marL="1946275" indent="-344488">
              <a:defRPr sz="1800"/>
            </a:lvl6pPr>
            <a:lvl7pPr marL="1946275" indent="-344488">
              <a:defRPr sz="1800"/>
            </a:lvl7pPr>
            <a:lvl8pPr marL="1946275" indent="-344488">
              <a:defRPr sz="1800"/>
            </a:lvl8pPr>
            <a:lvl9pPr marL="1946275"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B1115196-1C6F-4784-83AC-30756D8F10B3}" type="datetimeFigureOut">
              <a:rPr lang="en-US" smtClean="0"/>
              <a:t>18/06/15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Snip Diagonal Corner Rectangle 11"/>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Snip Diagonal Corner Rectangle 12"/>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9463"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779463" y="2743200"/>
            <a:ext cx="3657600" cy="3213100"/>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Text Placeholder 4"/>
          <p:cNvSpPr>
            <a:spLocks noGrp="1"/>
          </p:cNvSpPr>
          <p:nvPr>
            <p:ph type="body" sz="quarter" idx="3"/>
          </p:nvPr>
        </p:nvSpPr>
        <p:spPr>
          <a:xfrm>
            <a:off x="4705351"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5351" y="2743200"/>
            <a:ext cx="3657600" cy="3213100"/>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7" name="Date Placeholder 6"/>
          <p:cNvSpPr>
            <a:spLocks noGrp="1"/>
          </p:cNvSpPr>
          <p:nvPr>
            <p:ph type="dt" sz="half" idx="10"/>
          </p:nvPr>
        </p:nvSpPr>
        <p:spPr/>
        <p:txBody>
          <a:bodyPr/>
          <a:lstStyle/>
          <a:p>
            <a:fld id="{B1115196-1C6F-4784-83AC-30756D8F10B3}" type="datetimeFigureOut">
              <a:rPr lang="en-US" smtClean="0"/>
              <a:t>18/06/15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115196-1C6F-4784-83AC-30756D8F10B3}" type="datetimeFigureOut">
              <a:rPr lang="en-US" smtClean="0"/>
              <a:t>18/06/15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nip Diagonal Corner Rectangle 5"/>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115196-1C6F-4784-83AC-30756D8F10B3}" type="datetimeFigureOut">
              <a:rPr lang="en-US" smtClean="0"/>
              <a:t>18/06/15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1" name="Group 11"/>
          <p:cNvGrpSpPr/>
          <p:nvPr/>
        </p:nvGrpSpPr>
        <p:grpSpPr>
          <a:xfrm>
            <a:off x="228600" y="228600"/>
            <a:ext cx="4251960" cy="6387352"/>
            <a:chOff x="228600" y="228600"/>
            <a:chExt cx="4251960" cy="6387352"/>
          </a:xfrm>
        </p:grpSpPr>
        <p:sp>
          <p:nvSpPr>
            <p:cNvPr id="13" name="Snip Diagonal Corner Rectangle 12"/>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Teardrop 13"/>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5" name="Snip Diagonal Corner Rectangle 14"/>
          <p:cNvSpPr/>
          <p:nvPr/>
        </p:nvSpPr>
        <p:spPr>
          <a:xfrm flipV="1">
            <a:off x="46482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525780" y="2177303"/>
            <a:ext cx="3657600" cy="1162050"/>
          </a:xfrm>
        </p:spPr>
        <p:txBody>
          <a:bodyPr anchor="b">
            <a:normAutofit/>
          </a:bodyPr>
          <a:lstStyle>
            <a:lvl1pPr algn="l">
              <a:defRPr sz="3000" b="0">
                <a:solidFill>
                  <a:schemeClr val="accent1"/>
                </a:solidFill>
              </a:defRPr>
            </a:lvl1pPr>
          </a:lstStyle>
          <a:p>
            <a:r>
              <a:rPr lang="en-US" smtClean="0"/>
              <a:t>Click to edit Master title style</a:t>
            </a:r>
            <a:endParaRPr/>
          </a:p>
        </p:txBody>
      </p:sp>
      <p:sp>
        <p:nvSpPr>
          <p:cNvPr id="3" name="Content Placeholder 2"/>
          <p:cNvSpPr>
            <a:spLocks noGrp="1"/>
          </p:cNvSpPr>
          <p:nvPr>
            <p:ph idx="1"/>
          </p:nvPr>
        </p:nvSpPr>
        <p:spPr>
          <a:xfrm>
            <a:off x="4945380" y="609600"/>
            <a:ext cx="3657600" cy="53340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Text Placeholder 3"/>
          <p:cNvSpPr>
            <a:spLocks noGrp="1"/>
          </p:cNvSpPr>
          <p:nvPr>
            <p:ph type="body" sz="half" idx="2"/>
          </p:nvPr>
        </p:nvSpPr>
        <p:spPr>
          <a:xfrm>
            <a:off x="525780" y="3352799"/>
            <a:ext cx="3657600" cy="2590801"/>
          </a:xfrm>
        </p:spPr>
        <p:txBody>
          <a:bodyPr>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62000" y="6297706"/>
            <a:ext cx="1295400" cy="365125"/>
          </a:xfrm>
        </p:spPr>
        <p:txBody>
          <a:bodyPr/>
          <a:lstStyle/>
          <a:p>
            <a:fld id="{B1115196-1C6F-4784-83AC-30756D8F10B3}" type="datetimeFigureOut">
              <a:rPr lang="en-US" smtClean="0"/>
              <a:t>18/06/15</a:t>
            </a:fld>
            <a:endParaRPr lang="en-US"/>
          </a:p>
        </p:txBody>
      </p:sp>
      <p:sp>
        <p:nvSpPr>
          <p:cNvPr id="6" name="Footer Placeholder 5"/>
          <p:cNvSpPr>
            <a:spLocks noGrp="1"/>
          </p:cNvSpPr>
          <p:nvPr>
            <p:ph type="ftr" sz="quarter" idx="11"/>
          </p:nvPr>
        </p:nvSpPr>
        <p:spPr>
          <a:xfrm>
            <a:off x="2057400" y="6297706"/>
            <a:ext cx="2339788" cy="365125"/>
          </a:xfrm>
        </p:spPr>
        <p:txBody>
          <a:bodyPr/>
          <a:lstStyle/>
          <a:p>
            <a:endParaRPr lang="en-US"/>
          </a:p>
        </p:txBody>
      </p:sp>
      <p:sp>
        <p:nvSpPr>
          <p:cNvPr id="7" name="Slide Number Placeholder 6"/>
          <p:cNvSpPr>
            <a:spLocks noGrp="1"/>
          </p:cNvSpPr>
          <p:nvPr>
            <p:ph type="sldNum" sz="quarter" idx="12"/>
          </p:nvPr>
        </p:nvSpPr>
        <p:spPr>
          <a:xfrm>
            <a:off x="304800" y="6297706"/>
            <a:ext cx="443753" cy="365125"/>
          </a:xfrm>
        </p:spPr>
        <p:txBody>
          <a:bodyPr/>
          <a:lstStyle>
            <a:lvl1pPr algn="l">
              <a:defRPr/>
            </a:lvl1pPr>
          </a:lstStyle>
          <a:p>
            <a:fld id="{19371D3E-5A18-49EB-AD2A-429AF165759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9463" y="295833"/>
            <a:ext cx="7583488" cy="1143000"/>
          </a:xfrm>
          <a:prstGeom prst="rect">
            <a:avLst/>
          </a:prstGeom>
        </p:spPr>
        <p:txBody>
          <a:bodyPr vert="horz" lIns="91440" tIns="45720" rIns="91440" bIns="45720" rtlCol="0" anchor="b" anchorCtr="0">
            <a:normAutofit/>
          </a:bodyPr>
          <a:lstStyle/>
          <a:p>
            <a:r>
              <a:rPr lang="en-US" smtClean="0"/>
              <a:t>Click to edit Master title style</a:t>
            </a:r>
            <a:endParaRPr/>
          </a:p>
        </p:txBody>
      </p:sp>
      <p:sp>
        <p:nvSpPr>
          <p:cNvPr id="3" name="Text Placeholder 2"/>
          <p:cNvSpPr>
            <a:spLocks noGrp="1"/>
          </p:cNvSpPr>
          <p:nvPr>
            <p:ph type="body" idx="1"/>
          </p:nvPr>
        </p:nvSpPr>
        <p:spPr>
          <a:xfrm>
            <a:off x="779463" y="1949824"/>
            <a:ext cx="7583488" cy="4007224"/>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2"/>
          </p:nvPr>
        </p:nvSpPr>
        <p:spPr>
          <a:xfrm>
            <a:off x="228600" y="6243918"/>
            <a:ext cx="2133600"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fld id="{B1115196-1C6F-4784-83AC-30756D8F10B3}" type="datetimeFigureOut">
              <a:rPr lang="en-US" smtClean="0"/>
              <a:t>18/06/15</a:t>
            </a:fld>
            <a:endParaRPr lang="en-US"/>
          </a:p>
        </p:txBody>
      </p:sp>
      <p:sp>
        <p:nvSpPr>
          <p:cNvPr id="5" name="Footer Placeholder 4"/>
          <p:cNvSpPr>
            <a:spLocks noGrp="1"/>
          </p:cNvSpPr>
          <p:nvPr>
            <p:ph type="ftr" sz="quarter" idx="3"/>
          </p:nvPr>
        </p:nvSpPr>
        <p:spPr>
          <a:xfrm>
            <a:off x="5867400" y="6248400"/>
            <a:ext cx="2895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endParaRPr lang="en-US"/>
          </a:p>
        </p:txBody>
      </p:sp>
      <p:sp>
        <p:nvSpPr>
          <p:cNvPr id="6" name="Slide Number Placeholder 5"/>
          <p:cNvSpPr>
            <a:spLocks noGrp="1"/>
          </p:cNvSpPr>
          <p:nvPr>
            <p:ph type="sldNum" sz="quarter" idx="4"/>
          </p:nvPr>
        </p:nvSpPr>
        <p:spPr>
          <a:xfrm>
            <a:off x="4305300" y="6248400"/>
            <a:ext cx="533400" cy="365125"/>
          </a:xfrm>
          <a:prstGeom prst="rect">
            <a:avLst/>
          </a:prstGeom>
        </p:spPr>
        <p:txBody>
          <a:bodyPr vert="horz" lIns="91440" tIns="45720" rIns="91440" bIns="45720" rtlCol="0" anchor="ctr"/>
          <a:lstStyle>
            <a:lvl1pPr algn="ctr">
              <a:defRPr sz="1100" b="1">
                <a:solidFill>
                  <a:schemeClr val="bg1">
                    <a:lumMod val="65000"/>
                  </a:schemeClr>
                </a:solidFill>
              </a:defRPr>
            </a:lvl1pPr>
          </a:lstStyle>
          <a:p>
            <a:fld id="{19371D3E-5A18-49EB-AD2A-429AF165759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00" rtl="0" eaLnBrk="1" latinLnBrk="0" hangingPunct="1">
        <a:spcBef>
          <a:spcPct val="0"/>
        </a:spcBef>
        <a:buNone/>
        <a:defRPr sz="3800" kern="1200">
          <a:solidFill>
            <a:schemeClr val="tx1">
              <a:lumMod val="90000"/>
              <a:lumOff val="10000"/>
            </a:schemeClr>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2" pitchFamily="18" charset="2"/>
        <a:buChar char=""/>
        <a:defRPr sz="2200" kern="1200">
          <a:solidFill>
            <a:schemeClr val="tx1">
              <a:lumMod val="90000"/>
              <a:lumOff val="10000"/>
            </a:schemeClr>
          </a:solidFill>
          <a:latin typeface="+mn-lt"/>
          <a:ea typeface="+mn-ea"/>
          <a:cs typeface="+mn-cs"/>
        </a:defRPr>
      </a:lvl1pPr>
      <a:lvl2pPr marL="685800" indent="-336550" algn="l" defTabSz="914400" rtl="0" eaLnBrk="1" latinLnBrk="0" hangingPunct="1">
        <a:spcBef>
          <a:spcPts val="600"/>
        </a:spcBef>
        <a:buClr>
          <a:schemeClr val="accent1"/>
        </a:buClr>
        <a:buSzPct val="90000"/>
        <a:buFont typeface="Wingdings 2" pitchFamily="18" charset="2"/>
        <a:buChar char=""/>
        <a:defRPr sz="2000" kern="1200">
          <a:solidFill>
            <a:schemeClr val="tx1">
              <a:lumMod val="90000"/>
              <a:lumOff val="10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3pPr>
      <a:lvl4pPr marL="1371600" indent="-3365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5pPr>
      <a:lvl6pPr marL="20558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7pPr>
      <a:lvl8pPr marL="2743200"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2" pitchFamily="18" charset="2"/>
        <a:buChar char=""/>
        <a:defRPr lang="en-US" sz="1800" kern="1200" dirty="0">
          <a:solidFill>
            <a:schemeClr val="tx1">
              <a:lumMod val="90000"/>
              <a:lumOff val="1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2.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Deprivation of Liberty</a:t>
            </a:r>
            <a:endParaRPr lang="en-US" dirty="0"/>
          </a:p>
        </p:txBody>
      </p:sp>
      <p:sp>
        <p:nvSpPr>
          <p:cNvPr id="3" name="Subtitle 2"/>
          <p:cNvSpPr>
            <a:spLocks noGrp="1"/>
          </p:cNvSpPr>
          <p:nvPr>
            <p:ph type="subTitle" idx="1"/>
          </p:nvPr>
        </p:nvSpPr>
        <p:spPr/>
        <p:txBody>
          <a:bodyPr>
            <a:normAutofit fontScale="85000" lnSpcReduction="20000"/>
          </a:bodyPr>
          <a:lstStyle/>
          <a:p>
            <a:r>
              <a:rPr lang="en-US" dirty="0" err="1" smtClean="0"/>
              <a:t>Dr</a:t>
            </a:r>
            <a:r>
              <a:rPr lang="en-US" dirty="0" smtClean="0"/>
              <a:t> Chris Danbury</a:t>
            </a:r>
          </a:p>
          <a:p>
            <a:r>
              <a:rPr lang="en-US" dirty="0" smtClean="0"/>
              <a:t>Consultant </a:t>
            </a:r>
            <a:r>
              <a:rPr lang="en-US" dirty="0" err="1" smtClean="0"/>
              <a:t>Intensivist</a:t>
            </a:r>
            <a:r>
              <a:rPr lang="en-US" dirty="0" smtClean="0"/>
              <a:t>, Royal Berkshire Hospital </a:t>
            </a:r>
            <a:r>
              <a:rPr lang="en-US" dirty="0" smtClean="0"/>
              <a:t> </a:t>
            </a:r>
          </a:p>
          <a:p>
            <a:r>
              <a:rPr lang="en-US" dirty="0" smtClean="0"/>
              <a:t>Visiting </a:t>
            </a:r>
            <a:r>
              <a:rPr lang="en-US" dirty="0" smtClean="0"/>
              <a:t>Fellow in Health Law, University of Reading</a:t>
            </a:r>
          </a:p>
        </p:txBody>
      </p:sp>
    </p:spTree>
    <p:extLst>
      <p:ext uri="{BB962C8B-B14F-4D97-AF65-F5344CB8AC3E}">
        <p14:creationId xmlns:p14="http://schemas.microsoft.com/office/powerpoint/2010/main" val="78951191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DOLS Safeguarding</a:t>
            </a:r>
            <a:endParaRPr lang="en-US" dirty="0"/>
          </a:p>
        </p:txBody>
      </p:sp>
      <p:sp>
        <p:nvSpPr>
          <p:cNvPr id="3" name="Content Placeholder 2"/>
          <p:cNvSpPr>
            <a:spLocks noGrp="1"/>
          </p:cNvSpPr>
          <p:nvPr>
            <p:ph idx="1"/>
          </p:nvPr>
        </p:nvSpPr>
        <p:spPr/>
        <p:txBody>
          <a:bodyPr>
            <a:normAutofit/>
          </a:bodyPr>
          <a:lstStyle/>
          <a:p>
            <a:r>
              <a:rPr lang="en-US" dirty="0" smtClean="0"/>
              <a:t>To </a:t>
            </a:r>
            <a:r>
              <a:rPr lang="en-US" dirty="0"/>
              <a:t>secure professional assessment, by people independent of the hospital or care home in question, </a:t>
            </a:r>
            <a:r>
              <a:rPr lang="en-US" dirty="0" smtClean="0"/>
              <a:t>of</a:t>
            </a:r>
          </a:p>
          <a:p>
            <a:pPr lvl="1"/>
            <a:r>
              <a:rPr lang="en-US" dirty="0" smtClean="0"/>
              <a:t> </a:t>
            </a:r>
            <a:r>
              <a:rPr lang="en-US" dirty="0"/>
              <a:t>(a) whether the person concerned lacks the capacity to make his own decision about whether to be accommodated in the hospital or care home for the purpose of care or </a:t>
            </a:r>
            <a:r>
              <a:rPr lang="en-US" dirty="0" smtClean="0"/>
              <a:t>treatment</a:t>
            </a:r>
            <a:endParaRPr lang="en-US" dirty="0"/>
          </a:p>
          <a:p>
            <a:pPr lvl="1"/>
            <a:r>
              <a:rPr lang="en-US" dirty="0" smtClean="0"/>
              <a:t>(</a:t>
            </a:r>
            <a:r>
              <a:rPr lang="en-US" dirty="0"/>
              <a:t>b) whether it is in his best interests to be detained </a:t>
            </a:r>
          </a:p>
        </p:txBody>
      </p:sp>
    </p:spTree>
    <p:extLst>
      <p:ext uri="{BB962C8B-B14F-4D97-AF65-F5344CB8AC3E}">
        <p14:creationId xmlns:p14="http://schemas.microsoft.com/office/powerpoint/2010/main" val="283305807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DOLS Safeguarding</a:t>
            </a:r>
            <a:endParaRPr lang="en-US" dirty="0"/>
          </a:p>
        </p:txBody>
      </p:sp>
      <p:sp>
        <p:nvSpPr>
          <p:cNvPr id="3" name="Content Placeholder 2"/>
          <p:cNvSpPr>
            <a:spLocks noGrp="1"/>
          </p:cNvSpPr>
          <p:nvPr>
            <p:ph idx="1"/>
          </p:nvPr>
        </p:nvSpPr>
        <p:spPr/>
        <p:txBody>
          <a:bodyPr>
            <a:normAutofit lnSpcReduction="10000"/>
          </a:bodyPr>
          <a:lstStyle/>
          <a:p>
            <a:r>
              <a:rPr lang="en-US" dirty="0"/>
              <a:t>Provides that a person may not be deprived of their liberty in a </a:t>
            </a:r>
            <a:r>
              <a:rPr lang="en-US" dirty="0" smtClean="0"/>
              <a:t>hospital … </a:t>
            </a:r>
            <a:r>
              <a:rPr lang="en-US" dirty="0"/>
              <a:t>unless a standard </a:t>
            </a:r>
            <a:r>
              <a:rPr lang="en-US" dirty="0" err="1"/>
              <a:t>authorisation</a:t>
            </a:r>
            <a:r>
              <a:rPr lang="en-US" dirty="0"/>
              <a:t> or an urgent </a:t>
            </a:r>
            <a:r>
              <a:rPr lang="en-US" dirty="0" err="1"/>
              <a:t>authorisation</a:t>
            </a:r>
            <a:r>
              <a:rPr lang="en-US" dirty="0"/>
              <a:t> is in force. </a:t>
            </a:r>
          </a:p>
          <a:p>
            <a:r>
              <a:rPr lang="en-US" dirty="0"/>
              <a:t>Applies to </a:t>
            </a:r>
            <a:r>
              <a:rPr lang="en-US" dirty="0" smtClean="0"/>
              <a:t>… </a:t>
            </a:r>
            <a:r>
              <a:rPr lang="en-US" dirty="0"/>
              <a:t>NHS, independent and voluntary sector hospitals </a:t>
            </a:r>
            <a:r>
              <a:rPr lang="en-US" dirty="0" smtClean="0"/>
              <a:t>… </a:t>
            </a:r>
            <a:r>
              <a:rPr lang="en-US" dirty="0"/>
              <a:t>to anybody being treated or cared for in those </a:t>
            </a:r>
            <a:r>
              <a:rPr lang="en-US" dirty="0" smtClean="0"/>
              <a:t>environments… </a:t>
            </a:r>
            <a:endParaRPr lang="en-US" dirty="0"/>
          </a:p>
          <a:p>
            <a:r>
              <a:rPr lang="en-US" dirty="0"/>
              <a:t>Requires that managing authorities </a:t>
            </a:r>
            <a:r>
              <a:rPr lang="en-US" b="1" u="sng" dirty="0"/>
              <a:t>must</a:t>
            </a:r>
            <a:r>
              <a:rPr lang="en-US" dirty="0"/>
              <a:t> request a standard </a:t>
            </a:r>
            <a:r>
              <a:rPr lang="en-US" dirty="0" err="1"/>
              <a:t>authorisation</a:t>
            </a:r>
            <a:r>
              <a:rPr lang="en-US" dirty="0"/>
              <a:t> when one is necessary. </a:t>
            </a:r>
          </a:p>
          <a:p>
            <a:r>
              <a:rPr lang="en-US" dirty="0"/>
              <a:t>Provides for a standard </a:t>
            </a:r>
            <a:r>
              <a:rPr lang="en-US" dirty="0" err="1"/>
              <a:t>authorisation</a:t>
            </a:r>
            <a:r>
              <a:rPr lang="en-US" dirty="0"/>
              <a:t> to be given by the supervisory body. </a:t>
            </a:r>
          </a:p>
        </p:txBody>
      </p:sp>
    </p:spTree>
    <p:extLst>
      <p:ext uri="{BB962C8B-B14F-4D97-AF65-F5344CB8AC3E}">
        <p14:creationId xmlns:p14="http://schemas.microsoft.com/office/powerpoint/2010/main" val="139500447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DOLS Safeguarding</a:t>
            </a:r>
            <a:endParaRPr lang="en-US" dirty="0"/>
          </a:p>
        </p:txBody>
      </p:sp>
      <p:sp>
        <p:nvSpPr>
          <p:cNvPr id="3" name="Content Placeholder 2"/>
          <p:cNvSpPr>
            <a:spLocks noGrp="1"/>
          </p:cNvSpPr>
          <p:nvPr>
            <p:ph idx="1"/>
          </p:nvPr>
        </p:nvSpPr>
        <p:spPr/>
        <p:txBody>
          <a:bodyPr>
            <a:normAutofit/>
          </a:bodyPr>
          <a:lstStyle/>
          <a:p>
            <a:r>
              <a:rPr lang="en-US" dirty="0"/>
              <a:t>if it is necessary to deprive a person of their liberty before a standard </a:t>
            </a:r>
            <a:r>
              <a:rPr lang="en-US" dirty="0" err="1"/>
              <a:t>authorisation</a:t>
            </a:r>
            <a:r>
              <a:rPr lang="en-US" dirty="0"/>
              <a:t> can be given, the managing authority must give itself an urgent </a:t>
            </a:r>
            <a:r>
              <a:rPr lang="en-US" dirty="0" err="1"/>
              <a:t>authorisation</a:t>
            </a:r>
            <a:r>
              <a:rPr lang="en-US" dirty="0" smtClean="0"/>
              <a:t>.</a:t>
            </a:r>
          </a:p>
          <a:p>
            <a:r>
              <a:rPr lang="en-US" dirty="0" smtClean="0"/>
              <a:t> </a:t>
            </a:r>
            <a:r>
              <a:rPr lang="en-US" dirty="0"/>
              <a:t>This may last for a maximum of seven calendar days, by which time a standard </a:t>
            </a:r>
            <a:r>
              <a:rPr lang="en-US" dirty="0" err="1"/>
              <a:t>authorisation</a:t>
            </a:r>
            <a:r>
              <a:rPr lang="en-US" dirty="0"/>
              <a:t> must be in place. </a:t>
            </a:r>
          </a:p>
        </p:txBody>
      </p:sp>
    </p:spTree>
    <p:extLst>
      <p:ext uri="{BB962C8B-B14F-4D97-AF65-F5344CB8AC3E}">
        <p14:creationId xmlns:p14="http://schemas.microsoft.com/office/powerpoint/2010/main" val="363009933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Managing Authority</a:t>
            </a:r>
            <a:endParaRPr lang="en-US" dirty="0"/>
          </a:p>
        </p:txBody>
      </p:sp>
      <p:sp>
        <p:nvSpPr>
          <p:cNvPr id="3" name="Content Placeholder 2"/>
          <p:cNvSpPr>
            <a:spLocks noGrp="1"/>
          </p:cNvSpPr>
          <p:nvPr>
            <p:ph idx="1"/>
          </p:nvPr>
        </p:nvSpPr>
        <p:spPr/>
        <p:txBody>
          <a:bodyPr/>
          <a:lstStyle/>
          <a:p>
            <a:r>
              <a:rPr lang="en-US" dirty="0"/>
              <a:t>In the case of NHS hospitals, the NHS trust or authority that manages the hospital is the managing authority. </a:t>
            </a:r>
          </a:p>
          <a:p>
            <a:endParaRPr lang="en-US" dirty="0"/>
          </a:p>
        </p:txBody>
      </p:sp>
    </p:spTree>
    <p:extLst>
      <p:ext uri="{BB962C8B-B14F-4D97-AF65-F5344CB8AC3E}">
        <p14:creationId xmlns:p14="http://schemas.microsoft.com/office/powerpoint/2010/main" val="239059367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Supervisory Authority</a:t>
            </a:r>
            <a:endParaRPr lang="en-US" dirty="0"/>
          </a:p>
        </p:txBody>
      </p:sp>
      <p:sp>
        <p:nvSpPr>
          <p:cNvPr id="3" name="Content Placeholder 2"/>
          <p:cNvSpPr>
            <a:spLocks noGrp="1"/>
          </p:cNvSpPr>
          <p:nvPr>
            <p:ph idx="1"/>
          </p:nvPr>
        </p:nvSpPr>
        <p:spPr/>
        <p:txBody>
          <a:bodyPr>
            <a:normAutofit/>
          </a:bodyPr>
          <a:lstStyle/>
          <a:p>
            <a:r>
              <a:rPr lang="en-US" dirty="0" smtClean="0"/>
              <a:t>It used to be the PCT, until they got abolished</a:t>
            </a:r>
          </a:p>
          <a:p>
            <a:r>
              <a:rPr lang="en-US" dirty="0" smtClean="0"/>
              <a:t>Is now the Local Authority:</a:t>
            </a:r>
          </a:p>
          <a:p>
            <a:pPr lvl="1"/>
            <a:r>
              <a:rPr lang="en-US" dirty="0" smtClean="0"/>
              <a:t>But it</a:t>
            </a:r>
            <a:r>
              <a:rPr lang="fr-FR" dirty="0" smtClean="0"/>
              <a:t>’</a:t>
            </a:r>
            <a:r>
              <a:rPr lang="en-US" dirty="0" smtClean="0"/>
              <a:t>s the Local Authority where the patient is usually resident</a:t>
            </a:r>
            <a:endParaRPr lang="en-US" dirty="0"/>
          </a:p>
          <a:p>
            <a:endParaRPr lang="en-US" dirty="0"/>
          </a:p>
        </p:txBody>
      </p:sp>
    </p:spTree>
    <p:extLst>
      <p:ext uri="{BB962C8B-B14F-4D97-AF65-F5344CB8AC3E}">
        <p14:creationId xmlns:p14="http://schemas.microsoft.com/office/powerpoint/2010/main" val="40555628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Cheshire West</a:t>
            </a:r>
            <a:endParaRPr lang="en-US" dirty="0"/>
          </a:p>
        </p:txBody>
      </p:sp>
      <p:sp>
        <p:nvSpPr>
          <p:cNvPr id="3" name="Content Placeholder 2"/>
          <p:cNvSpPr>
            <a:spLocks noGrp="1"/>
          </p:cNvSpPr>
          <p:nvPr>
            <p:ph idx="1"/>
          </p:nvPr>
        </p:nvSpPr>
        <p:spPr/>
        <p:txBody>
          <a:bodyPr>
            <a:normAutofit/>
          </a:bodyPr>
          <a:lstStyle/>
          <a:p>
            <a:r>
              <a:rPr lang="en-US" dirty="0"/>
              <a:t>This case is </a:t>
            </a:r>
            <a:r>
              <a:rPr lang="en-US" dirty="0" smtClean="0"/>
              <a:t>about … whether </a:t>
            </a:r>
            <a:r>
              <a:rPr lang="en-US" dirty="0"/>
              <a:t>the living arrangements made for </a:t>
            </a:r>
            <a:r>
              <a:rPr lang="en-US" dirty="0" smtClean="0"/>
              <a:t>… incapacitated </a:t>
            </a:r>
            <a:r>
              <a:rPr lang="en-US" dirty="0"/>
              <a:t>person amount to a deprivation of liberty</a:t>
            </a:r>
            <a:r>
              <a:rPr lang="en-US" dirty="0" smtClean="0"/>
              <a:t>.</a:t>
            </a:r>
          </a:p>
        </p:txBody>
      </p:sp>
    </p:spTree>
    <p:extLst>
      <p:ext uri="{BB962C8B-B14F-4D97-AF65-F5344CB8AC3E}">
        <p14:creationId xmlns:p14="http://schemas.microsoft.com/office/powerpoint/2010/main" val="212383329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Cheshire West</a:t>
            </a:r>
            <a:endParaRPr lang="en-US" dirty="0"/>
          </a:p>
        </p:txBody>
      </p:sp>
      <p:sp>
        <p:nvSpPr>
          <p:cNvPr id="3" name="Content Placeholder 2"/>
          <p:cNvSpPr>
            <a:spLocks noGrp="1"/>
          </p:cNvSpPr>
          <p:nvPr>
            <p:ph idx="1"/>
          </p:nvPr>
        </p:nvSpPr>
        <p:spPr/>
        <p:txBody>
          <a:bodyPr/>
          <a:lstStyle/>
          <a:p>
            <a:r>
              <a:rPr lang="en-US" dirty="0" smtClean="0"/>
              <a:t>Does </a:t>
            </a:r>
            <a:r>
              <a:rPr lang="en-US" dirty="0"/>
              <a:t>liberty mean something different to an adult who is (for reasons of disability) unable to take advantage of it? Or does liberty mean the same for all? </a:t>
            </a:r>
          </a:p>
          <a:p>
            <a:r>
              <a:rPr lang="en-US" dirty="0" smtClean="0"/>
              <a:t>If </a:t>
            </a:r>
            <a:r>
              <a:rPr lang="en-US" dirty="0"/>
              <a:t>Strasbourg has not pronounced upon the situations of those such as P, MIG and MEG, what should the Supreme Court do? </a:t>
            </a:r>
          </a:p>
          <a:p>
            <a:endParaRPr lang="en-US" dirty="0"/>
          </a:p>
        </p:txBody>
      </p:sp>
    </p:spTree>
    <p:extLst>
      <p:ext uri="{BB962C8B-B14F-4D97-AF65-F5344CB8AC3E}">
        <p14:creationId xmlns:p14="http://schemas.microsoft.com/office/powerpoint/2010/main" val="372493137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Cheshire West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Liberty does mean the same or all </a:t>
            </a:r>
            <a:endParaRPr lang="en-US" dirty="0"/>
          </a:p>
          <a:p>
            <a:r>
              <a:rPr lang="en-US" dirty="0" smtClean="0"/>
              <a:t>It is possible and right to identify a universal test</a:t>
            </a:r>
            <a:endParaRPr lang="en-US" dirty="0"/>
          </a:p>
          <a:p>
            <a:r>
              <a:rPr lang="en-US" dirty="0" smtClean="0"/>
              <a:t>The ‘acid test</a:t>
            </a:r>
            <a:r>
              <a:rPr lang="en-US" dirty="0"/>
              <a:t>’</a:t>
            </a:r>
            <a:r>
              <a:rPr lang="en-US" dirty="0" smtClean="0"/>
              <a:t>: </a:t>
            </a:r>
          </a:p>
          <a:p>
            <a:pPr lvl="1"/>
            <a:r>
              <a:rPr lang="en-US" dirty="0" smtClean="0"/>
              <a:t>continuous supervision and control </a:t>
            </a:r>
          </a:p>
          <a:p>
            <a:pPr lvl="1"/>
            <a:r>
              <a:rPr lang="en-US" dirty="0" smtClean="0"/>
              <a:t>a </a:t>
            </a:r>
            <a:r>
              <a:rPr lang="en-US" dirty="0"/>
              <a:t>lack of freedom to </a:t>
            </a:r>
            <a:r>
              <a:rPr lang="en-US" dirty="0" smtClean="0"/>
              <a:t>leave:</a:t>
            </a:r>
          </a:p>
          <a:p>
            <a:r>
              <a:rPr lang="en-US" b="1" dirty="0" smtClean="0"/>
              <a:t>Irrelevant</a:t>
            </a:r>
            <a:r>
              <a:rPr lang="en-US" dirty="0" smtClean="0"/>
              <a:t> </a:t>
            </a:r>
            <a:endParaRPr lang="en-US" dirty="0"/>
          </a:p>
          <a:p>
            <a:pPr lvl="1"/>
            <a:r>
              <a:rPr lang="en-US" dirty="0" smtClean="0"/>
              <a:t>compliance </a:t>
            </a:r>
            <a:r>
              <a:rPr lang="en-US" dirty="0"/>
              <a:t>or lack of objection; </a:t>
            </a:r>
          </a:p>
          <a:p>
            <a:pPr lvl="1"/>
            <a:r>
              <a:rPr lang="en-US" dirty="0" smtClean="0"/>
              <a:t>the </a:t>
            </a:r>
            <a:r>
              <a:rPr lang="en-US" dirty="0"/>
              <a:t>relative normality of the placement (whatever the comparison made); and </a:t>
            </a:r>
          </a:p>
          <a:p>
            <a:pPr lvl="1"/>
            <a:r>
              <a:rPr lang="en-US" dirty="0" smtClean="0"/>
              <a:t>the </a:t>
            </a:r>
            <a:r>
              <a:rPr lang="en-US" dirty="0"/>
              <a:t>reason or purpose behind a particular placement </a:t>
            </a:r>
          </a:p>
          <a:p>
            <a:endParaRPr lang="en-US" dirty="0"/>
          </a:p>
        </p:txBody>
      </p:sp>
    </p:spTree>
    <p:extLst>
      <p:ext uri="{BB962C8B-B14F-4D97-AF65-F5344CB8AC3E}">
        <p14:creationId xmlns:p14="http://schemas.microsoft.com/office/powerpoint/2010/main" val="236955550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Since Cheshire West</a:t>
            </a:r>
            <a:endParaRPr lang="en-US" dirty="0"/>
          </a:p>
        </p:txBody>
      </p:sp>
      <p:sp>
        <p:nvSpPr>
          <p:cNvPr id="3" name="Content Placeholder 2"/>
          <p:cNvSpPr>
            <a:spLocks noGrp="1"/>
          </p:cNvSpPr>
          <p:nvPr>
            <p:ph idx="1"/>
          </p:nvPr>
        </p:nvSpPr>
        <p:spPr/>
        <p:txBody>
          <a:bodyPr/>
          <a:lstStyle/>
          <a:p>
            <a:r>
              <a:rPr lang="en-US" dirty="0" smtClean="0"/>
              <a:t>2013-14: 13000 DOLS applications completed</a:t>
            </a:r>
          </a:p>
          <a:p>
            <a:pPr lvl="1"/>
            <a:r>
              <a:rPr lang="en-US" dirty="0" smtClean="0"/>
              <a:t>59% Granted, 38% Refused, 3% Not been signed off</a:t>
            </a:r>
          </a:p>
          <a:p>
            <a:pPr lvl="1"/>
            <a:endParaRPr lang="en-US" dirty="0" smtClean="0"/>
          </a:p>
          <a:p>
            <a:r>
              <a:rPr lang="en-US" dirty="0" smtClean="0"/>
              <a:t>2014-15: 113000 DOLS applications completed</a:t>
            </a:r>
          </a:p>
          <a:p>
            <a:pPr lvl="1"/>
            <a:r>
              <a:rPr lang="en-US" dirty="0" smtClean="0"/>
              <a:t>36% Granted, 10 Refused, 54% Not been signed off</a:t>
            </a:r>
            <a:endParaRPr lang="en-US" dirty="0"/>
          </a:p>
        </p:txBody>
      </p:sp>
    </p:spTree>
    <p:extLst>
      <p:ext uri="{BB962C8B-B14F-4D97-AF65-F5344CB8AC3E}">
        <p14:creationId xmlns:p14="http://schemas.microsoft.com/office/powerpoint/2010/main" val="84249329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Since Cheshire West</a:t>
            </a:r>
            <a:endParaRPr lang="en-US" dirty="0"/>
          </a:p>
        </p:txBody>
      </p:sp>
      <p:sp>
        <p:nvSpPr>
          <p:cNvPr id="3" name="Content Placeholder 2"/>
          <p:cNvSpPr>
            <a:spLocks noGrp="1"/>
          </p:cNvSpPr>
          <p:nvPr>
            <p:ph idx="1"/>
          </p:nvPr>
        </p:nvSpPr>
        <p:spPr/>
        <p:txBody>
          <a:bodyPr/>
          <a:lstStyle/>
          <a:p>
            <a:r>
              <a:rPr lang="en-US" dirty="0" smtClean="0"/>
              <a:t>Law Society Guidance</a:t>
            </a:r>
          </a:p>
          <a:p>
            <a:pPr lvl="1"/>
            <a:r>
              <a:rPr lang="en-US" b="1" dirty="0"/>
              <a:t>Identifying a deprivation of liberty: a practical guide </a:t>
            </a:r>
            <a:r>
              <a:rPr lang="en-US" i="1" dirty="0"/>
              <a:t>The hospital setting </a:t>
            </a:r>
            <a:endParaRPr lang="en-US" dirty="0"/>
          </a:p>
          <a:p>
            <a:r>
              <a:rPr lang="en-US" dirty="0" smtClean="0"/>
              <a:t>Consent to be admitted to ICU – not Deprivation of Liberty</a:t>
            </a:r>
          </a:p>
          <a:p>
            <a:r>
              <a:rPr lang="en-US" dirty="0" smtClean="0"/>
              <a:t>Genuinely willing to let the patient be removed from the ICU – not a Deprivation of Liberty</a:t>
            </a:r>
            <a:endParaRPr lang="en-US" dirty="0"/>
          </a:p>
        </p:txBody>
      </p:sp>
    </p:spTree>
    <p:extLst>
      <p:ext uri="{BB962C8B-B14F-4D97-AF65-F5344CB8AC3E}">
        <p14:creationId xmlns:p14="http://schemas.microsoft.com/office/powerpoint/2010/main" val="17111180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G_0400.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0200" y="495300"/>
            <a:ext cx="5930900" cy="5867400"/>
          </a:xfrm>
          <a:prstGeom prst="rect">
            <a:avLst/>
          </a:prstGeom>
        </p:spPr>
      </p:pic>
    </p:spTree>
    <p:extLst>
      <p:ext uri="{BB962C8B-B14F-4D97-AF65-F5344CB8AC3E}">
        <p14:creationId xmlns:p14="http://schemas.microsoft.com/office/powerpoint/2010/main" val="4166454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i="1" dirty="0"/>
              <a:t>A Local Health Board v AB </a:t>
            </a:r>
            <a:r>
              <a:rPr lang="en-US" sz="3200" dirty="0"/>
              <a:t>[2015] EWCOP 31 </a:t>
            </a:r>
            <a:endParaRPr lang="en-US" sz="3200" dirty="0"/>
          </a:p>
        </p:txBody>
      </p:sp>
      <p:sp>
        <p:nvSpPr>
          <p:cNvPr id="3" name="Content Placeholder 2"/>
          <p:cNvSpPr>
            <a:spLocks noGrp="1"/>
          </p:cNvSpPr>
          <p:nvPr>
            <p:ph idx="1"/>
          </p:nvPr>
        </p:nvSpPr>
        <p:spPr/>
        <p:txBody>
          <a:bodyPr>
            <a:normAutofit/>
          </a:bodyPr>
          <a:lstStyle/>
          <a:p>
            <a:r>
              <a:rPr lang="en-US" dirty="0"/>
              <a:t>If there ever had been reason to doubt that Schedule 1A to the MCA 2005 is irredeemably flawed, this case is it. </a:t>
            </a:r>
            <a:endParaRPr lang="en-US" dirty="0" smtClean="0"/>
          </a:p>
          <a:p>
            <a:r>
              <a:rPr lang="en-US" dirty="0"/>
              <a:t>AB was either within Case A or Case B of Schedule 1A to the MCA </a:t>
            </a:r>
            <a:r>
              <a:rPr lang="en-US" dirty="0" smtClean="0"/>
              <a:t>2005.</a:t>
            </a:r>
            <a:endParaRPr lang="en-US" dirty="0"/>
          </a:p>
          <a:p>
            <a:r>
              <a:rPr lang="en-US" dirty="0"/>
              <a:t>In either case, the Court of Protection could not exercise its powers so as to </a:t>
            </a:r>
            <a:r>
              <a:rPr lang="en-US" dirty="0" err="1"/>
              <a:t>authorise</a:t>
            </a:r>
            <a:r>
              <a:rPr lang="en-US" dirty="0"/>
              <a:t> the deprivation of her liberty </a:t>
            </a:r>
            <a:endParaRPr lang="en-US" dirty="0"/>
          </a:p>
          <a:p>
            <a:r>
              <a:rPr lang="en-US" dirty="0"/>
              <a:t>It was therefore </a:t>
            </a:r>
            <a:r>
              <a:rPr lang="en-US" dirty="0" smtClean="0"/>
              <a:t>necessary</a:t>
            </a:r>
            <a:r>
              <a:rPr lang="en-US" dirty="0"/>
              <a:t> </a:t>
            </a:r>
            <a:r>
              <a:rPr lang="en-US" dirty="0" smtClean="0"/>
              <a:t>for </a:t>
            </a:r>
            <a:r>
              <a:rPr lang="en-US" dirty="0"/>
              <a:t>declarations and decisions as to AB’s best interests </a:t>
            </a:r>
            <a:r>
              <a:rPr lang="en-US" dirty="0" smtClean="0"/>
              <a:t>to </a:t>
            </a:r>
            <a:r>
              <a:rPr lang="en-US" dirty="0"/>
              <a:t>be granted under the inherent jurisdiction of the High Court </a:t>
            </a:r>
            <a:r>
              <a:rPr lang="en-US" dirty="0" smtClean="0"/>
              <a:t>.</a:t>
            </a:r>
            <a:endParaRPr lang="en-US" dirty="0"/>
          </a:p>
          <a:p>
            <a:endParaRPr lang="en-US" dirty="0"/>
          </a:p>
          <a:p>
            <a:endParaRPr lang="en-US" dirty="0"/>
          </a:p>
        </p:txBody>
      </p:sp>
    </p:spTree>
    <p:extLst>
      <p:ext uri="{BB962C8B-B14F-4D97-AF65-F5344CB8AC3E}">
        <p14:creationId xmlns:p14="http://schemas.microsoft.com/office/powerpoint/2010/main" val="300828925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17</a:t>
            </a:r>
            <a:r>
              <a:rPr lang="en-US" baseline="30000" dirty="0" smtClean="0"/>
              <a:t>th</a:t>
            </a:r>
            <a:r>
              <a:rPr lang="en-US" dirty="0" smtClean="0"/>
              <a:t> June 2015</a:t>
            </a:r>
            <a:endParaRPr lang="en-US" dirty="0"/>
          </a:p>
        </p:txBody>
      </p:sp>
      <p:sp>
        <p:nvSpPr>
          <p:cNvPr id="3" name="Content Placeholder 2"/>
          <p:cNvSpPr>
            <a:spLocks noGrp="1"/>
          </p:cNvSpPr>
          <p:nvPr>
            <p:ph idx="1"/>
          </p:nvPr>
        </p:nvSpPr>
        <p:spPr/>
        <p:txBody>
          <a:bodyPr>
            <a:normAutofit/>
          </a:bodyPr>
          <a:lstStyle/>
          <a:p>
            <a:pPr marL="0" indent="0">
              <a:buNone/>
            </a:pPr>
            <a:r>
              <a:rPr lang="en-US" b="1" dirty="0"/>
              <a:t>The Minister for Community and Social Care (Alistair Burt</a:t>
            </a:r>
            <a:r>
              <a:rPr lang="en-US" b="1" dirty="0" smtClean="0"/>
              <a:t>):</a:t>
            </a:r>
          </a:p>
          <a:p>
            <a:pPr marL="0" indent="0">
              <a:buNone/>
            </a:pPr>
            <a:r>
              <a:rPr lang="en-US" dirty="0" smtClean="0"/>
              <a:t>… I </a:t>
            </a:r>
            <a:r>
              <a:rPr lang="en-US" dirty="0"/>
              <a:t>have proposed, and the Law Commission has agreed, an acceleration of the review to ensure that it will now be completed, in the form of detailed policy proposals and a draft Bill, by the end of </a:t>
            </a:r>
            <a:r>
              <a:rPr lang="en-US" dirty="0" smtClean="0"/>
              <a:t>2016 … bearing </a:t>
            </a:r>
            <a:r>
              <a:rPr lang="en-US" dirty="0"/>
              <a:t>in mind the complexity of the issue, I do not think we can afford to get the next bite at this </a:t>
            </a:r>
            <a:r>
              <a:rPr lang="en-US" dirty="0" smtClean="0"/>
              <a:t>wrong</a:t>
            </a:r>
            <a:endParaRPr lang="en-US" dirty="0"/>
          </a:p>
        </p:txBody>
      </p:sp>
    </p:spTree>
    <p:extLst>
      <p:ext uri="{BB962C8B-B14F-4D97-AF65-F5344CB8AC3E}">
        <p14:creationId xmlns:p14="http://schemas.microsoft.com/office/powerpoint/2010/main" val="821786765"/>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Future</a:t>
            </a:r>
            <a:endParaRPr lang="en-US" dirty="0"/>
          </a:p>
        </p:txBody>
      </p:sp>
      <p:sp>
        <p:nvSpPr>
          <p:cNvPr id="3" name="Content Placeholder 2"/>
          <p:cNvSpPr>
            <a:spLocks noGrp="1"/>
          </p:cNvSpPr>
          <p:nvPr>
            <p:ph idx="1"/>
          </p:nvPr>
        </p:nvSpPr>
        <p:spPr/>
        <p:txBody>
          <a:bodyPr/>
          <a:lstStyle/>
          <a:p>
            <a:r>
              <a:rPr lang="en-US" dirty="0" smtClean="0"/>
              <a:t>Who knows?</a:t>
            </a:r>
          </a:p>
          <a:p>
            <a:endParaRPr lang="en-US" dirty="0"/>
          </a:p>
          <a:p>
            <a:r>
              <a:rPr lang="en-US" dirty="0" smtClean="0"/>
              <a:t>But … </a:t>
            </a:r>
            <a:endParaRPr lang="en-US" dirty="0"/>
          </a:p>
        </p:txBody>
      </p:sp>
    </p:spTree>
    <p:extLst>
      <p:ext uri="{BB962C8B-B14F-4D97-AF65-F5344CB8AC3E}">
        <p14:creationId xmlns:p14="http://schemas.microsoft.com/office/powerpoint/2010/main" val="33674047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IMG_0397.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4000" y="2095500"/>
            <a:ext cx="3556000" cy="2667000"/>
          </a:xfrm>
          <a:prstGeom prst="rect">
            <a:avLst/>
          </a:prstGeom>
        </p:spPr>
      </p:pic>
    </p:spTree>
    <p:extLst>
      <p:ext uri="{BB962C8B-B14F-4D97-AF65-F5344CB8AC3E}">
        <p14:creationId xmlns:p14="http://schemas.microsoft.com/office/powerpoint/2010/main" val="160785768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Deprivation of Liberty</a:t>
            </a:r>
            <a:endParaRPr lang="en-US" dirty="0"/>
          </a:p>
        </p:txBody>
      </p:sp>
      <p:sp>
        <p:nvSpPr>
          <p:cNvPr id="3" name="Content Placeholder 2"/>
          <p:cNvSpPr>
            <a:spLocks noGrp="1"/>
          </p:cNvSpPr>
          <p:nvPr>
            <p:ph idx="1"/>
          </p:nvPr>
        </p:nvSpPr>
        <p:spPr/>
        <p:txBody>
          <a:bodyPr>
            <a:normAutofit/>
          </a:bodyPr>
          <a:lstStyle/>
          <a:p>
            <a:r>
              <a:rPr lang="en-US" sz="2400" dirty="0"/>
              <a:t>Article 5 ECHR </a:t>
            </a:r>
          </a:p>
          <a:p>
            <a:r>
              <a:rPr lang="en-US" sz="2400" i="1" dirty="0" smtClean="0"/>
              <a:t>HL </a:t>
            </a:r>
            <a:r>
              <a:rPr lang="en-US" sz="2400" i="1" dirty="0"/>
              <a:t>v United Kingdom</a:t>
            </a:r>
            <a:r>
              <a:rPr lang="en-US" sz="2400" dirty="0"/>
              <a:t>: the ‘</a:t>
            </a:r>
            <a:r>
              <a:rPr lang="en-US" sz="2400" dirty="0" err="1"/>
              <a:t>Bournewood</a:t>
            </a:r>
            <a:r>
              <a:rPr lang="en-US" sz="2400" dirty="0"/>
              <a:t> Gap’ </a:t>
            </a:r>
          </a:p>
          <a:p>
            <a:r>
              <a:rPr lang="en-US" sz="2400" dirty="0" smtClean="0"/>
              <a:t>English </a:t>
            </a:r>
            <a:r>
              <a:rPr lang="en-US" sz="2400" dirty="0"/>
              <a:t>response: ‘DOLS’: Schedule A1 to the MCA 2005 </a:t>
            </a:r>
          </a:p>
          <a:p>
            <a:r>
              <a:rPr lang="en-US" sz="2400" dirty="0" smtClean="0"/>
              <a:t>Cheshire West</a:t>
            </a:r>
          </a:p>
          <a:p>
            <a:r>
              <a:rPr lang="en-US" sz="2400" dirty="0" smtClean="0"/>
              <a:t>What next?</a:t>
            </a:r>
            <a:endParaRPr lang="en-US" dirty="0"/>
          </a:p>
        </p:txBody>
      </p:sp>
    </p:spTree>
    <p:extLst>
      <p:ext uri="{BB962C8B-B14F-4D97-AF65-F5344CB8AC3E}">
        <p14:creationId xmlns:p14="http://schemas.microsoft.com/office/powerpoint/2010/main" val="358375401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440px-Camp_delta.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2936" y="1215573"/>
            <a:ext cx="7284636" cy="4817794"/>
          </a:xfrm>
          <a:prstGeom prst="rect">
            <a:avLst/>
          </a:prstGeom>
        </p:spPr>
      </p:pic>
      <p:sp>
        <p:nvSpPr>
          <p:cNvPr id="3" name="TextBox 2"/>
          <p:cNvSpPr txBox="1"/>
          <p:nvPr/>
        </p:nvSpPr>
        <p:spPr>
          <a:xfrm>
            <a:off x="1042936" y="326571"/>
            <a:ext cx="6885493" cy="830997"/>
          </a:xfrm>
          <a:prstGeom prst="rect">
            <a:avLst/>
          </a:prstGeom>
          <a:noFill/>
        </p:spPr>
        <p:txBody>
          <a:bodyPr wrap="square" rtlCol="0">
            <a:spAutoFit/>
          </a:bodyPr>
          <a:lstStyle/>
          <a:p>
            <a:pPr algn="ctr"/>
            <a:r>
              <a:rPr lang="en-US" sz="2400" dirty="0"/>
              <a:t>Camp Delta recreation and exercise area in Guantánamo Bay</a:t>
            </a:r>
          </a:p>
        </p:txBody>
      </p:sp>
    </p:spTree>
    <p:extLst>
      <p:ext uri="{BB962C8B-B14F-4D97-AF65-F5344CB8AC3E}">
        <p14:creationId xmlns:p14="http://schemas.microsoft.com/office/powerpoint/2010/main" val="252613284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Article 5  ECHR </a:t>
            </a:r>
            <a:endParaRPr lang="en-US" dirty="0"/>
          </a:p>
        </p:txBody>
      </p:sp>
      <p:sp>
        <p:nvSpPr>
          <p:cNvPr id="3" name="Content Placeholder 2"/>
          <p:cNvSpPr>
            <a:spLocks noGrp="1"/>
          </p:cNvSpPr>
          <p:nvPr>
            <p:ph idx="1"/>
          </p:nvPr>
        </p:nvSpPr>
        <p:spPr/>
        <p:txBody>
          <a:bodyPr>
            <a:normAutofit fontScale="92500" lnSpcReduction="10000"/>
          </a:bodyPr>
          <a:lstStyle/>
          <a:p>
            <a:pPr marL="0" indent="0" algn="ctr">
              <a:buNone/>
            </a:pPr>
            <a:r>
              <a:rPr lang="en-US" sz="2400" dirty="0" smtClean="0"/>
              <a:t>Everyone </a:t>
            </a:r>
            <a:r>
              <a:rPr lang="en-US" sz="2400" dirty="0"/>
              <a:t>has the right to liberty and security of person. No one shall be deprived of his liberty save </a:t>
            </a:r>
            <a:r>
              <a:rPr lang="en-US" sz="2400" dirty="0" smtClean="0"/>
              <a:t>… in </a:t>
            </a:r>
            <a:r>
              <a:rPr lang="en-US" sz="2400" dirty="0"/>
              <a:t>accordance with a procedure prescribed by law</a:t>
            </a:r>
            <a:endParaRPr lang="en-US" sz="2400" dirty="0" smtClean="0"/>
          </a:p>
          <a:p>
            <a:r>
              <a:rPr lang="en-US" sz="2400" dirty="0" smtClean="0"/>
              <a:t>Objective </a:t>
            </a:r>
            <a:r>
              <a:rPr lang="en-US" sz="2400" dirty="0"/>
              <a:t>element </a:t>
            </a:r>
            <a:endParaRPr lang="en-US" sz="2400" dirty="0" smtClean="0"/>
          </a:p>
          <a:p>
            <a:pPr lvl="1"/>
            <a:r>
              <a:rPr lang="en-US" dirty="0"/>
              <a:t>I</a:t>
            </a:r>
            <a:r>
              <a:rPr lang="en-US" dirty="0" smtClean="0"/>
              <a:t>n </a:t>
            </a:r>
            <a:r>
              <a:rPr lang="en-US" dirty="0"/>
              <a:t>a particular restricted space for a not negligible length of time </a:t>
            </a:r>
          </a:p>
          <a:p>
            <a:r>
              <a:rPr lang="en-US" sz="2400" dirty="0" smtClean="0"/>
              <a:t>Subjective </a:t>
            </a:r>
            <a:r>
              <a:rPr lang="en-US" sz="2400" dirty="0"/>
              <a:t>element </a:t>
            </a:r>
            <a:endParaRPr lang="en-US" sz="2400" dirty="0" smtClean="0"/>
          </a:p>
          <a:p>
            <a:pPr lvl="1"/>
            <a:r>
              <a:rPr lang="en-US" dirty="0"/>
              <a:t>the person has not validly consented to the confinement in question </a:t>
            </a:r>
          </a:p>
          <a:p>
            <a:r>
              <a:rPr lang="en-US" sz="2400" dirty="0" smtClean="0"/>
              <a:t>Imputable </a:t>
            </a:r>
            <a:r>
              <a:rPr lang="en-US" sz="2400" dirty="0"/>
              <a:t>to the state </a:t>
            </a:r>
            <a:endParaRPr lang="en-US" sz="2400" dirty="0" smtClean="0"/>
          </a:p>
          <a:p>
            <a:pPr lvl="1"/>
            <a:r>
              <a:rPr lang="en-US" dirty="0" smtClean="0"/>
              <a:t>The direct </a:t>
            </a:r>
            <a:r>
              <a:rPr lang="en-US" dirty="0"/>
              <a:t>involvement of public </a:t>
            </a:r>
            <a:r>
              <a:rPr lang="en-US" dirty="0" smtClean="0"/>
              <a:t>authorities</a:t>
            </a:r>
            <a:endParaRPr lang="en-US" dirty="0"/>
          </a:p>
          <a:p>
            <a:endParaRPr lang="en-US" dirty="0"/>
          </a:p>
        </p:txBody>
      </p:sp>
    </p:spTree>
    <p:extLst>
      <p:ext uri="{BB962C8B-B14F-4D97-AF65-F5344CB8AC3E}">
        <p14:creationId xmlns:p14="http://schemas.microsoft.com/office/powerpoint/2010/main" val="355228427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T</a:t>
            </a:r>
            <a:r>
              <a:rPr lang="en-US" sz="4000" dirty="0" smtClean="0"/>
              <a:t>he </a:t>
            </a:r>
            <a:r>
              <a:rPr lang="en-US" sz="4000" dirty="0"/>
              <a:t>‘</a:t>
            </a:r>
            <a:r>
              <a:rPr lang="en-US" sz="4000" dirty="0" err="1"/>
              <a:t>Bournewood</a:t>
            </a:r>
            <a:r>
              <a:rPr lang="en-US" sz="4000" dirty="0"/>
              <a:t> Gap’ </a:t>
            </a:r>
            <a:br>
              <a:rPr lang="en-US" sz="4000"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a:t>HL </a:t>
            </a:r>
            <a:r>
              <a:rPr lang="en-US" dirty="0" smtClean="0"/>
              <a:t>is an autistic man with profound </a:t>
            </a:r>
            <a:r>
              <a:rPr lang="en-US" dirty="0"/>
              <a:t>learning disabilities. </a:t>
            </a:r>
            <a:endParaRPr lang="en-US" dirty="0" smtClean="0"/>
          </a:p>
          <a:p>
            <a:r>
              <a:rPr lang="en-US" dirty="0" smtClean="0"/>
              <a:t>On </a:t>
            </a:r>
            <a:r>
              <a:rPr lang="en-US" dirty="0"/>
              <a:t>22 July 1997 </a:t>
            </a:r>
            <a:r>
              <a:rPr lang="en-US" dirty="0" smtClean="0"/>
              <a:t>he became </a:t>
            </a:r>
            <a:r>
              <a:rPr lang="en-US" dirty="0"/>
              <a:t>agitated at a day </a:t>
            </a:r>
            <a:r>
              <a:rPr lang="en-US" dirty="0" err="1" smtClean="0"/>
              <a:t>centre</a:t>
            </a:r>
            <a:r>
              <a:rPr lang="en-US" dirty="0" smtClean="0"/>
              <a:t>, </a:t>
            </a:r>
            <a:r>
              <a:rPr lang="en-US" dirty="0"/>
              <a:t>and was admitted to the Accident and Emergency Department at </a:t>
            </a:r>
            <a:r>
              <a:rPr lang="en-US" dirty="0" err="1"/>
              <a:t>Bournewood</a:t>
            </a:r>
            <a:r>
              <a:rPr lang="en-US" dirty="0"/>
              <a:t> Hospital under sedation. </a:t>
            </a:r>
            <a:endParaRPr lang="en-US" dirty="0" smtClean="0"/>
          </a:p>
          <a:p>
            <a:r>
              <a:rPr lang="en-US" dirty="0" smtClean="0"/>
              <a:t>Due </a:t>
            </a:r>
            <a:r>
              <a:rPr lang="en-US" dirty="0"/>
              <a:t>to </a:t>
            </a:r>
            <a:r>
              <a:rPr lang="en-US" dirty="0" smtClean="0"/>
              <a:t>sedation, </a:t>
            </a:r>
            <a:r>
              <a:rPr lang="en-US" dirty="0"/>
              <a:t>HL was compliant and did not resist admission, so doctors chose not to admit him using powers of detention under the Mental Health Act. </a:t>
            </a:r>
            <a:endParaRPr lang="en-US" dirty="0" smtClean="0"/>
          </a:p>
          <a:p>
            <a:r>
              <a:rPr lang="en-US" dirty="0" smtClean="0"/>
              <a:t>HL </a:t>
            </a:r>
            <a:r>
              <a:rPr lang="en-US" dirty="0"/>
              <a:t>never attempted to leave the hospital, but his </a:t>
            </a:r>
            <a:r>
              <a:rPr lang="en-US" dirty="0" err="1"/>
              <a:t>carers</a:t>
            </a:r>
            <a:r>
              <a:rPr lang="en-US" dirty="0"/>
              <a:t> were prevented from visiting him in order to prevent him leaving with them</a:t>
            </a:r>
            <a:r>
              <a:rPr lang="en-US" dirty="0" smtClean="0"/>
              <a:t>.</a:t>
            </a:r>
          </a:p>
          <a:p>
            <a:r>
              <a:rPr lang="en-US" dirty="0" err="1"/>
              <a:t>Mr</a:t>
            </a:r>
            <a:r>
              <a:rPr lang="en-US" dirty="0"/>
              <a:t> and </a:t>
            </a:r>
            <a:r>
              <a:rPr lang="en-US" dirty="0" err="1"/>
              <a:t>Mrs</a:t>
            </a:r>
            <a:r>
              <a:rPr lang="en-US" dirty="0"/>
              <a:t> '</a:t>
            </a:r>
            <a:r>
              <a:rPr lang="en-US" dirty="0" smtClean="0"/>
              <a:t>E’, his </a:t>
            </a:r>
            <a:r>
              <a:rPr lang="en-US" dirty="0" err="1" smtClean="0"/>
              <a:t>carers</a:t>
            </a:r>
            <a:r>
              <a:rPr lang="en-US" dirty="0" smtClean="0"/>
              <a:t>, </a:t>
            </a:r>
            <a:r>
              <a:rPr lang="en-US" dirty="0"/>
              <a:t>sought from the court a judicial review</a:t>
            </a:r>
          </a:p>
        </p:txBody>
      </p:sp>
    </p:spTree>
    <p:extLst>
      <p:ext uri="{BB962C8B-B14F-4D97-AF65-F5344CB8AC3E}">
        <p14:creationId xmlns:p14="http://schemas.microsoft.com/office/powerpoint/2010/main" val="123493063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T</a:t>
            </a:r>
            <a:r>
              <a:rPr lang="en-US" sz="4000" dirty="0" smtClean="0"/>
              <a:t>he </a:t>
            </a:r>
            <a:r>
              <a:rPr lang="en-US" sz="4000" dirty="0"/>
              <a:t>‘</a:t>
            </a:r>
            <a:r>
              <a:rPr lang="en-US" sz="4000" dirty="0" err="1"/>
              <a:t>Bournewood</a:t>
            </a:r>
            <a:r>
              <a:rPr lang="en-US" sz="4000" dirty="0"/>
              <a:t> Gap’ </a:t>
            </a:r>
            <a:r>
              <a:rPr lang="en-US" sz="4000" dirty="0" smtClean="0"/>
              <a:t>: The House of Lords</a:t>
            </a:r>
            <a:endParaRPr lang="en-US" dirty="0"/>
          </a:p>
        </p:txBody>
      </p:sp>
      <p:sp>
        <p:nvSpPr>
          <p:cNvPr id="3" name="Content Placeholder 2"/>
          <p:cNvSpPr>
            <a:spLocks noGrp="1"/>
          </p:cNvSpPr>
          <p:nvPr>
            <p:ph idx="1"/>
          </p:nvPr>
        </p:nvSpPr>
        <p:spPr/>
        <p:txBody>
          <a:bodyPr>
            <a:normAutofit/>
          </a:bodyPr>
          <a:lstStyle/>
          <a:p>
            <a:r>
              <a:rPr lang="en-US" dirty="0"/>
              <a:t>C</a:t>
            </a:r>
            <a:r>
              <a:rPr lang="en-US" dirty="0" smtClean="0"/>
              <a:t>oncluded </a:t>
            </a:r>
            <a:r>
              <a:rPr lang="en-US" dirty="0"/>
              <a:t>by a majority verdict that he had not been detained in the meaning of the common law </a:t>
            </a:r>
            <a:r>
              <a:rPr lang="en-US" dirty="0" smtClean="0"/>
              <a:t>… </a:t>
            </a:r>
            <a:r>
              <a:rPr lang="en-US" dirty="0"/>
              <a:t>because there must be actual and not just potential restraint </a:t>
            </a:r>
            <a:r>
              <a:rPr lang="en-US" dirty="0" smtClean="0"/>
              <a:t>.... </a:t>
            </a:r>
          </a:p>
          <a:p>
            <a:r>
              <a:rPr lang="en-US" dirty="0" smtClean="0"/>
              <a:t>Lord </a:t>
            </a:r>
            <a:r>
              <a:rPr lang="en-US" dirty="0" err="1"/>
              <a:t>Steyn</a:t>
            </a:r>
            <a:r>
              <a:rPr lang="en-US" dirty="0"/>
              <a:t> dissented from this aspect of the judgment, stating that the Trust's argument that HL, not being formally detained, was always free to go 'stretched credulity to breaking point' and was 'a fairytale'.</a:t>
            </a:r>
          </a:p>
        </p:txBody>
      </p:sp>
    </p:spTree>
    <p:extLst>
      <p:ext uri="{BB962C8B-B14F-4D97-AF65-F5344CB8AC3E}">
        <p14:creationId xmlns:p14="http://schemas.microsoft.com/office/powerpoint/2010/main" val="373294513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T</a:t>
            </a:r>
            <a:r>
              <a:rPr lang="en-US" sz="4000" dirty="0" smtClean="0"/>
              <a:t>he </a:t>
            </a:r>
            <a:r>
              <a:rPr lang="en-US" sz="4000" dirty="0"/>
              <a:t>‘</a:t>
            </a:r>
            <a:r>
              <a:rPr lang="en-US" sz="4000" dirty="0" err="1"/>
              <a:t>Bournewood</a:t>
            </a:r>
            <a:r>
              <a:rPr lang="en-US" sz="4000" dirty="0"/>
              <a:t> Gap’ </a:t>
            </a:r>
            <a:r>
              <a:rPr lang="en-US" sz="4000" dirty="0" smtClean="0"/>
              <a:t>: European Court of Human Rights</a:t>
            </a:r>
            <a:endParaRPr lang="en-US" dirty="0"/>
          </a:p>
        </p:txBody>
      </p:sp>
      <p:sp>
        <p:nvSpPr>
          <p:cNvPr id="3" name="Content Placeholder 2"/>
          <p:cNvSpPr>
            <a:spLocks noGrp="1"/>
          </p:cNvSpPr>
          <p:nvPr>
            <p:ph idx="1"/>
          </p:nvPr>
        </p:nvSpPr>
        <p:spPr/>
        <p:txBody>
          <a:bodyPr>
            <a:normAutofit/>
          </a:bodyPr>
          <a:lstStyle/>
          <a:p>
            <a:r>
              <a:rPr lang="en-US" dirty="0" smtClean="0"/>
              <a:t>Concurred </a:t>
            </a:r>
            <a:r>
              <a:rPr lang="en-US" dirty="0"/>
              <a:t>with Lord </a:t>
            </a:r>
            <a:r>
              <a:rPr lang="en-US" dirty="0" err="1"/>
              <a:t>Steyn</a:t>
            </a:r>
            <a:r>
              <a:rPr lang="en-US" dirty="0"/>
              <a:t> that HL had in fact been </a:t>
            </a:r>
            <a:r>
              <a:rPr lang="en-US" dirty="0" smtClean="0"/>
              <a:t>detained</a:t>
            </a:r>
            <a:endParaRPr lang="en-US" dirty="0"/>
          </a:p>
          <a:p>
            <a:r>
              <a:rPr lang="en-US" dirty="0"/>
              <a:t>T</a:t>
            </a:r>
            <a:r>
              <a:rPr lang="en-US" dirty="0" smtClean="0"/>
              <a:t>he </a:t>
            </a:r>
            <a:r>
              <a:rPr lang="en-US" dirty="0"/>
              <a:t>distinction relied upon by the House of Lords between actual and potential restraint was not 'of central importance under the </a:t>
            </a:r>
            <a:r>
              <a:rPr lang="en-US" dirty="0" smtClean="0"/>
              <a:t>Convention’</a:t>
            </a:r>
          </a:p>
          <a:p>
            <a:r>
              <a:rPr lang="en-US" dirty="0"/>
              <a:t>T</a:t>
            </a:r>
            <a:r>
              <a:rPr lang="en-US" dirty="0" smtClean="0"/>
              <a:t>he </a:t>
            </a:r>
            <a:r>
              <a:rPr lang="en-US" dirty="0"/>
              <a:t>common law doctrine of necessity did not provide the requisite safeguards for informal detention of compliant but </a:t>
            </a:r>
            <a:r>
              <a:rPr lang="en-US" dirty="0" smtClean="0"/>
              <a:t>incapacitated individuals</a:t>
            </a:r>
            <a:endParaRPr lang="en-US" dirty="0"/>
          </a:p>
        </p:txBody>
      </p:sp>
    </p:spTree>
    <p:extLst>
      <p:ext uri="{BB962C8B-B14F-4D97-AF65-F5344CB8AC3E}">
        <p14:creationId xmlns:p14="http://schemas.microsoft.com/office/powerpoint/2010/main" val="192731699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a:t>English response: ‘DOLS’: Schedule A1 to the MCA 2005 </a:t>
            </a:r>
            <a:endParaRPr lang="en-US" dirty="0"/>
          </a:p>
        </p:txBody>
      </p:sp>
      <p:sp>
        <p:nvSpPr>
          <p:cNvPr id="3" name="Content Placeholder 2"/>
          <p:cNvSpPr>
            <a:spLocks noGrp="1"/>
          </p:cNvSpPr>
          <p:nvPr>
            <p:ph idx="1"/>
          </p:nvPr>
        </p:nvSpPr>
        <p:spPr/>
        <p:txBody>
          <a:bodyPr/>
          <a:lstStyle/>
          <a:p>
            <a:r>
              <a:rPr lang="en-US" dirty="0" smtClean="0"/>
              <a:t>Mental Capacity Act 2005 as amended by the Mental Health Act 2007 </a:t>
            </a:r>
          </a:p>
          <a:p>
            <a:pPr lvl="1"/>
            <a:r>
              <a:rPr lang="en-US" dirty="0" smtClean="0"/>
              <a:t>Sections:</a:t>
            </a:r>
          </a:p>
          <a:p>
            <a:pPr lvl="2"/>
            <a:r>
              <a:rPr lang="en-US" dirty="0" smtClean="0"/>
              <a:t> 4A </a:t>
            </a:r>
          </a:p>
          <a:p>
            <a:pPr lvl="3"/>
            <a:r>
              <a:rPr lang="en-US" dirty="0">
                <a:solidFill>
                  <a:schemeClr val="tx1"/>
                </a:solidFill>
              </a:rPr>
              <a:t>D may deprive P of his liberty if the deprivation is </a:t>
            </a:r>
            <a:r>
              <a:rPr lang="en-US" dirty="0" err="1">
                <a:solidFill>
                  <a:schemeClr val="tx1"/>
                </a:solidFill>
              </a:rPr>
              <a:t>authorised</a:t>
            </a:r>
            <a:r>
              <a:rPr lang="en-US" dirty="0">
                <a:solidFill>
                  <a:schemeClr val="tx1"/>
                </a:solidFill>
              </a:rPr>
              <a:t> by Schedule A1 </a:t>
            </a:r>
            <a:endParaRPr lang="en-US" dirty="0" smtClean="0"/>
          </a:p>
          <a:p>
            <a:pPr lvl="2"/>
            <a:r>
              <a:rPr lang="en-US" dirty="0"/>
              <a:t>Schedule 1A (hospital and care home residents: deprivation of </a:t>
            </a:r>
            <a:r>
              <a:rPr lang="en-US" dirty="0" smtClean="0"/>
              <a:t>liberty)</a:t>
            </a:r>
          </a:p>
          <a:p>
            <a:endParaRPr lang="en-US" dirty="0"/>
          </a:p>
        </p:txBody>
      </p:sp>
    </p:spTree>
    <p:extLst>
      <p:ext uri="{BB962C8B-B14F-4D97-AF65-F5344CB8AC3E}">
        <p14:creationId xmlns:p14="http://schemas.microsoft.com/office/powerpoint/2010/main" val="1934350935"/>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ixel">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Pixel">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Pixel">
      <a:fillStyleLst>
        <a:solidFill>
          <a:schemeClr val="phClr"/>
        </a:solidFill>
        <a:solidFill>
          <a:schemeClr val="phClr">
            <a:satMod val="150000"/>
          </a:schemeClr>
        </a:solidFill>
        <a:solidFill>
          <a:schemeClr val="phClr">
            <a:shade val="80000"/>
            <a:lumMod val="90000"/>
          </a:scheme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50800" cap="flat" cmpd="sng" algn="ctr">
          <a:solidFill>
            <a:schemeClr val="phClr">
              <a:alpha val="80000"/>
            </a:schemeClr>
          </a:solidFill>
          <a:prstDash val="solid"/>
        </a:ln>
      </a:lnStyleLst>
      <a:effectStyleLst>
        <a:effectStyle>
          <a:effectLst/>
        </a:effectStyle>
        <a:effectStyle>
          <a:effectLst>
            <a:outerShdw blurRad="50800" dist="63500" dir="2700000" sx="102000" sy="102000" rotWithShape="0">
              <a:srgbClr val="000000">
                <a:alpha val="50000"/>
              </a:srgbClr>
            </a:outerShdw>
          </a:effectLst>
          <a:scene3d>
            <a:camera prst="orthographicFront">
              <a:rot lat="0" lon="0" rev="0"/>
            </a:camera>
            <a:lightRig rig="glow" dir="tl"/>
          </a:scene3d>
          <a:sp3d>
            <a:bevelT w="0" h="0"/>
          </a:sp3d>
        </a:effectStyle>
        <a:effectStyle>
          <a:effectLst>
            <a:outerShdw blurRad="63500" dist="38100" dir="3600000" sx="103000" sy="103000" rotWithShape="0">
              <a:srgbClr val="000000">
                <a:alpha val="60000"/>
              </a:srgbClr>
            </a:outerShdw>
          </a:effectLst>
          <a:scene3d>
            <a:camera prst="orthographicFront">
              <a:rot lat="0" lon="0" rev="0"/>
            </a:camera>
            <a:lightRig rig="flat" dir="t">
              <a:rot lat="0" lon="0" rev="5400000"/>
            </a:lightRig>
          </a:scene3d>
          <a:sp3d prstMaterial="softmetal">
            <a:bevelT w="63500" h="38100"/>
          </a:sp3d>
        </a:effectStyle>
      </a:effectStyleLst>
      <a:bgFillStyleLst>
        <a:solidFill>
          <a:schemeClr val="phClr"/>
        </a:solidFill>
        <a:gradFill rotWithShape="1">
          <a:gsLst>
            <a:gs pos="0">
              <a:schemeClr val="phClr">
                <a:tint val="100000"/>
                <a:shade val="95000"/>
                <a:satMod val="350000"/>
              </a:schemeClr>
            </a:gs>
            <a:gs pos="100000">
              <a:schemeClr val="phClr">
                <a:shade val="20000"/>
                <a:satMod val="150000"/>
              </a:schemeClr>
            </a:gs>
          </a:gsLst>
          <a:lin ang="5400000" scaled="0"/>
        </a:gradFill>
        <a:blipFill rotWithShape="1">
          <a:blip xmlns:r="http://schemas.openxmlformats.org/officeDocument/2006/relationships" r:embed="rId1">
            <a:duotone>
              <a:schemeClr val="phClr">
                <a:shade val="1000"/>
                <a:satMod val="400000"/>
              </a:schemeClr>
              <a:schemeClr val="phClr">
                <a:tint val="50000"/>
                <a:satMod val="4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Pixel.thmx</Template>
  <TotalTime>3665</TotalTime>
  <Words>2528</Words>
  <Application>Microsoft Macintosh PowerPoint</Application>
  <PresentationFormat>On-screen Show (4:3)</PresentationFormat>
  <Paragraphs>169</Paragraphs>
  <Slides>23</Slides>
  <Notes>17</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Pixel</vt:lpstr>
      <vt:lpstr>Deprivation of Liberty</vt:lpstr>
      <vt:lpstr>PowerPoint Presentation</vt:lpstr>
      <vt:lpstr>Deprivation of Liberty</vt:lpstr>
      <vt:lpstr>PowerPoint Presentation</vt:lpstr>
      <vt:lpstr>Article 5  ECHR </vt:lpstr>
      <vt:lpstr>The ‘Bournewood Gap’  </vt:lpstr>
      <vt:lpstr>The ‘Bournewood Gap’ : The House of Lords</vt:lpstr>
      <vt:lpstr>The ‘Bournewood Gap’ : European Court of Human Rights</vt:lpstr>
      <vt:lpstr>English response: ‘DOLS’: Schedule A1 to the MCA 2005 </vt:lpstr>
      <vt:lpstr>DOLS Safeguarding</vt:lpstr>
      <vt:lpstr>DOLS Safeguarding</vt:lpstr>
      <vt:lpstr>DOLS Safeguarding</vt:lpstr>
      <vt:lpstr>Managing Authority</vt:lpstr>
      <vt:lpstr>Supervisory Authority</vt:lpstr>
      <vt:lpstr>Cheshire West</vt:lpstr>
      <vt:lpstr>Cheshire West</vt:lpstr>
      <vt:lpstr>Cheshire West</vt:lpstr>
      <vt:lpstr>Since Cheshire West</vt:lpstr>
      <vt:lpstr>Since Cheshire West</vt:lpstr>
      <vt:lpstr>A Local Health Board v AB [2015] EWCOP 31 </vt:lpstr>
      <vt:lpstr>17th June 2015</vt:lpstr>
      <vt:lpstr>The Future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DoLS</dc:title>
  <dc:creator>Chris Danbury</dc:creator>
  <cp:lastModifiedBy>Chris Danbury</cp:lastModifiedBy>
  <cp:revision>45</cp:revision>
  <dcterms:created xsi:type="dcterms:W3CDTF">2015-01-20T11:23:37Z</dcterms:created>
  <dcterms:modified xsi:type="dcterms:W3CDTF">2015-06-19T10:08:59Z</dcterms:modified>
</cp:coreProperties>
</file>