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2"/>
  </p:notesMasterIdLst>
  <p:sldIdLst>
    <p:sldId id="256" r:id="rId2"/>
    <p:sldId id="258" r:id="rId3"/>
    <p:sldId id="265" r:id="rId4"/>
    <p:sldId id="262" r:id="rId5"/>
    <p:sldId id="263" r:id="rId6"/>
    <p:sldId id="264" r:id="rId7"/>
    <p:sldId id="260" r:id="rId8"/>
    <p:sldId id="266" r:id="rId9"/>
    <p:sldId id="261" r:id="rId10"/>
    <p:sldId id="257" r:id="rId11"/>
  </p:sldIdLst>
  <p:sldSz cx="6858000" cy="9144000" type="screen4x3"/>
  <p:notesSz cx="6858000" cy="9144000"/>
  <p:embeddedFontLst>
    <p:embeddedFont>
      <p:font typeface="Georgia" panose="02040502050405020303" pitchFamily="18" charset="0"/>
      <p:regular r:id="rId13"/>
      <p:bold r:id="rId14"/>
      <p:italic r:id="rId15"/>
      <p:boldItalic r:id="rId16"/>
    </p:embeddedFont>
    <p:embeddedFont>
      <p:font typeface="Lobster" pitchFamily="2" charset="77"/>
      <p:regular r:id="rId17"/>
    </p:embeddedFon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7"/>
    <p:restoredTop sz="94648"/>
  </p:normalViewPr>
  <p:slideViewPr>
    <p:cSldViewPr snapToGrid="0">
      <p:cViewPr>
        <p:scale>
          <a:sx n="100" d="100"/>
          <a:sy n="100" d="100"/>
        </p:scale>
        <p:origin x="14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43399" y="685800"/>
            <a:ext cx="2571899"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17500" algn="l" rtl="0">
              <a:spcBef>
                <a:spcPts val="0"/>
              </a:spcBef>
              <a:spcAft>
                <a:spcPts val="0"/>
              </a:spcAft>
              <a:buSzPts val="1400"/>
              <a:buChar char="●"/>
              <a:defRPr/>
            </a:lvl1pPr>
            <a:lvl2pPr marL="914400" marR="0" lvl="1" indent="-317500" algn="l" rtl="0">
              <a:spcBef>
                <a:spcPts val="0"/>
              </a:spcBef>
              <a:spcAft>
                <a:spcPts val="0"/>
              </a:spcAft>
              <a:buSzPts val="1400"/>
              <a:buChar char="○"/>
              <a:defRPr/>
            </a:lvl2pPr>
            <a:lvl3pPr marL="1371600" marR="0" lvl="2" indent="-317500" algn="l" rtl="0">
              <a:spcBef>
                <a:spcPts val="0"/>
              </a:spcBef>
              <a:spcAft>
                <a:spcPts val="0"/>
              </a:spcAft>
              <a:buSzPts val="1400"/>
              <a:buChar char="■"/>
              <a:defRPr/>
            </a:lvl3pPr>
            <a:lvl4pPr marL="1828800" marR="0" lvl="3" indent="-317500" algn="l" rtl="0">
              <a:spcBef>
                <a:spcPts val="0"/>
              </a:spcBef>
              <a:spcAft>
                <a:spcPts val="0"/>
              </a:spcAft>
              <a:buSzPts val="1400"/>
              <a:buChar char="●"/>
              <a:defRPr/>
            </a:lvl4pPr>
            <a:lvl5pPr marL="2286000" marR="0" lvl="4" indent="-317500" algn="l" rtl="0">
              <a:spcBef>
                <a:spcPts val="0"/>
              </a:spcBef>
              <a:spcAft>
                <a:spcPts val="0"/>
              </a:spcAft>
              <a:buSzPts val="1400"/>
              <a:buChar char="○"/>
              <a:defRPr/>
            </a:lvl5pPr>
            <a:lvl6pPr marL="2743200" marR="0" lvl="5" indent="-317500" algn="l" rtl="0">
              <a:spcBef>
                <a:spcPts val="0"/>
              </a:spcBef>
              <a:spcAft>
                <a:spcPts val="0"/>
              </a:spcAft>
              <a:buSzPts val="1400"/>
              <a:buChar char="■"/>
              <a:defRPr/>
            </a:lvl6pPr>
            <a:lvl7pPr marL="3200400" marR="0" lvl="6" indent="-317500" algn="l" rtl="0">
              <a:spcBef>
                <a:spcPts val="0"/>
              </a:spcBef>
              <a:spcAft>
                <a:spcPts val="0"/>
              </a:spcAft>
              <a:buSzPts val="1400"/>
              <a:buChar char="●"/>
              <a:defRPr/>
            </a:lvl7pPr>
            <a:lvl8pPr marL="3657600" marR="0" lvl="7" indent="-317500" algn="l" rtl="0">
              <a:spcBef>
                <a:spcPts val="0"/>
              </a:spcBef>
              <a:spcAft>
                <a:spcPts val="0"/>
              </a:spcAft>
              <a:buSzPts val="1400"/>
              <a:buChar char="○"/>
              <a:defRPr/>
            </a:lvl8pPr>
            <a:lvl9pPr marL="4114800" marR="0" lvl="8" indent="-317500" algn="l" rtl="0">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 name="Google Shape;25;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8cf695945_15:notes"/>
          <p:cNvSpPr>
            <a:spLocks noGrp="1" noRot="1" noChangeAspect="1"/>
          </p:cNvSpPr>
          <p:nvPr>
            <p:ph type="sldImg" idx="2"/>
          </p:nvPr>
        </p:nvSpPr>
        <p:spPr>
          <a:xfrm>
            <a:off x="2143399" y="685800"/>
            <a:ext cx="2571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 name="Google Shape;33;g8cf69594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14350" y="2814830"/>
            <a:ext cx="5829299" cy="20619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a:buNone/>
              <a:defRPr/>
            </a:lvl1pPr>
            <a:lvl2pPr marL="0" marR="0" lvl="1" indent="0" algn="ctr" rtl="0">
              <a:lnSpc>
                <a:spcPct val="100000"/>
              </a:lnSpc>
              <a:spcBef>
                <a:spcPts val="0"/>
              </a:spcBef>
              <a:spcAft>
                <a:spcPts val="0"/>
              </a:spcAft>
              <a:buClr>
                <a:schemeClr val="dk1"/>
              </a:buClr>
              <a:buSzPts val="1400"/>
              <a:buFont typeface="Arial"/>
              <a:buNone/>
              <a:defRPr/>
            </a:lvl2pPr>
            <a:lvl3pPr marL="0" marR="0" lvl="2" indent="0" algn="ctr" rtl="0">
              <a:spcBef>
                <a:spcPts val="0"/>
              </a:spcBef>
              <a:spcAft>
                <a:spcPts val="0"/>
              </a:spcAft>
              <a:buClr>
                <a:schemeClr val="dk1"/>
              </a:buClr>
              <a:buSzPts val="1400"/>
              <a:buFont typeface="Arial"/>
              <a:buNone/>
              <a:defRPr/>
            </a:lvl3pPr>
            <a:lvl4pPr marL="0" marR="0" lvl="3" indent="0" algn="ctr" rtl="0">
              <a:spcBef>
                <a:spcPts val="0"/>
              </a:spcBef>
              <a:spcAft>
                <a:spcPts val="0"/>
              </a:spcAft>
              <a:buClr>
                <a:schemeClr val="dk1"/>
              </a:buClr>
              <a:buSzPts val="1400"/>
              <a:buFont typeface="Arial"/>
              <a:buNone/>
              <a:defRPr/>
            </a:lvl4pPr>
            <a:lvl5pPr marL="0" marR="0" lvl="4" indent="0" algn="ctr" rtl="0">
              <a:spcBef>
                <a:spcPts val="0"/>
              </a:spcBef>
              <a:spcAft>
                <a:spcPts val="0"/>
              </a:spcAft>
              <a:buClr>
                <a:schemeClr val="dk1"/>
              </a:buClr>
              <a:buSzPts val="1400"/>
              <a:buFont typeface="Arial"/>
              <a:buNone/>
              <a:defRPr/>
            </a:lvl5pPr>
            <a:lvl6pPr marL="0" marR="0" lvl="5" indent="0" algn="ctr" rtl="0">
              <a:spcBef>
                <a:spcPts val="0"/>
              </a:spcBef>
              <a:spcAft>
                <a:spcPts val="0"/>
              </a:spcAft>
              <a:buClr>
                <a:schemeClr val="dk1"/>
              </a:buClr>
              <a:buSzPts val="1400"/>
              <a:buFont typeface="Arial"/>
              <a:buNone/>
              <a:defRPr/>
            </a:lvl6pPr>
            <a:lvl7pPr marL="0" marR="0" lvl="6" indent="0" algn="ctr" rtl="0">
              <a:spcBef>
                <a:spcPts val="0"/>
              </a:spcBef>
              <a:spcAft>
                <a:spcPts val="0"/>
              </a:spcAft>
              <a:buClr>
                <a:schemeClr val="dk1"/>
              </a:buClr>
              <a:buSzPts val="1400"/>
              <a:buFont typeface="Arial"/>
              <a:buNone/>
              <a:defRPr/>
            </a:lvl7pPr>
            <a:lvl8pPr marL="0" marR="0" lvl="7" indent="0" algn="ctr" rtl="0">
              <a:spcBef>
                <a:spcPts val="0"/>
              </a:spcBef>
              <a:spcAft>
                <a:spcPts val="0"/>
              </a:spcAft>
              <a:buClr>
                <a:schemeClr val="dk1"/>
              </a:buClr>
              <a:buSzPts val="1400"/>
              <a:buFont typeface="Arial"/>
              <a:buNone/>
              <a:defRPr/>
            </a:lvl8pPr>
            <a:lvl9pPr marL="0" marR="0" lvl="8" indent="0" algn="ctr" rtl="0">
              <a:spcBef>
                <a:spcPts val="0"/>
              </a:spcBef>
              <a:spcAft>
                <a:spcPts val="0"/>
              </a:spcAft>
              <a:buClr>
                <a:schemeClr val="dk1"/>
              </a:buClr>
              <a:buSzPts val="1400"/>
              <a:buFont typeface="Arial"/>
              <a:buNone/>
              <a:defRPr/>
            </a:lvl9pPr>
          </a:lstStyle>
          <a:p>
            <a:endParaRPr/>
          </a:p>
        </p:txBody>
      </p:sp>
      <p:sp>
        <p:nvSpPr>
          <p:cNvPr id="10" name="Google Shape;10;p2"/>
          <p:cNvSpPr txBox="1">
            <a:spLocks noGrp="1"/>
          </p:cNvSpPr>
          <p:nvPr>
            <p:ph type="subTitle" idx="1"/>
          </p:nvPr>
        </p:nvSpPr>
        <p:spPr>
          <a:xfrm>
            <a:off x="514350" y="5048983"/>
            <a:ext cx="5829299" cy="1395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a:lvl1pPr>
            <a:lvl2pPr marL="0" marR="0" lvl="1" indent="0" algn="ctr" rtl="0">
              <a:lnSpc>
                <a:spcPct val="100000"/>
              </a:lnSpc>
              <a:spcBef>
                <a:spcPts val="0"/>
              </a:spcBef>
              <a:spcAft>
                <a:spcPts val="0"/>
              </a:spcAft>
              <a:buClr>
                <a:schemeClr val="dk2"/>
              </a:buClr>
              <a:buSzPts val="1400"/>
              <a:buFont typeface="Arial"/>
              <a:buNone/>
              <a:defRPr/>
            </a:lvl2pPr>
            <a:lvl3pPr marL="0" marR="0" lvl="2" indent="0" algn="ctr" rtl="0">
              <a:lnSpc>
                <a:spcPct val="100000"/>
              </a:lnSpc>
              <a:spcBef>
                <a:spcPts val="0"/>
              </a:spcBef>
              <a:spcAft>
                <a:spcPts val="0"/>
              </a:spcAft>
              <a:buClr>
                <a:schemeClr val="dk2"/>
              </a:buClr>
              <a:buSzPts val="1400"/>
              <a:buFont typeface="Arial"/>
              <a:buNone/>
              <a:defRPr/>
            </a:lvl3pPr>
            <a:lvl4pPr marL="0" marR="0" lvl="3" indent="0" algn="ctr" rtl="0">
              <a:lnSpc>
                <a:spcPct val="100000"/>
              </a:lnSpc>
              <a:spcBef>
                <a:spcPts val="0"/>
              </a:spcBef>
              <a:spcAft>
                <a:spcPts val="0"/>
              </a:spcAft>
              <a:buClr>
                <a:schemeClr val="dk2"/>
              </a:buClr>
              <a:buSzPts val="1400"/>
              <a:buFont typeface="Arial"/>
              <a:buNone/>
              <a:defRPr/>
            </a:lvl4pPr>
            <a:lvl5pPr marL="0" marR="0" lvl="4" indent="0" algn="ctr" rtl="0">
              <a:lnSpc>
                <a:spcPct val="100000"/>
              </a:lnSpc>
              <a:spcBef>
                <a:spcPts val="0"/>
              </a:spcBef>
              <a:spcAft>
                <a:spcPts val="0"/>
              </a:spcAft>
              <a:buClr>
                <a:schemeClr val="dk2"/>
              </a:buClr>
              <a:buSzPts val="1400"/>
              <a:buFont typeface="Arial"/>
              <a:buNone/>
              <a:defRPr/>
            </a:lvl5pPr>
            <a:lvl6pPr marL="0" marR="0" lvl="5" indent="0" algn="ctr" rtl="0">
              <a:lnSpc>
                <a:spcPct val="100000"/>
              </a:lnSpc>
              <a:spcBef>
                <a:spcPts val="0"/>
              </a:spcBef>
              <a:spcAft>
                <a:spcPts val="0"/>
              </a:spcAft>
              <a:buClr>
                <a:schemeClr val="dk2"/>
              </a:buClr>
              <a:buSzPts val="1400"/>
              <a:buFont typeface="Arial"/>
              <a:buNone/>
              <a:defRPr/>
            </a:lvl6pPr>
            <a:lvl7pPr marL="0" marR="0" lvl="6" indent="0" algn="ctr" rtl="0">
              <a:lnSpc>
                <a:spcPct val="100000"/>
              </a:lnSpc>
              <a:spcBef>
                <a:spcPts val="0"/>
              </a:spcBef>
              <a:spcAft>
                <a:spcPts val="0"/>
              </a:spcAft>
              <a:buClr>
                <a:schemeClr val="dk2"/>
              </a:buClr>
              <a:buSzPts val="1400"/>
              <a:buFont typeface="Arial"/>
              <a:buNone/>
              <a:defRPr/>
            </a:lvl7pPr>
            <a:lvl8pPr marL="0" marR="0" lvl="7" indent="0" algn="ctr" rtl="0">
              <a:lnSpc>
                <a:spcPct val="100000"/>
              </a:lnSpc>
              <a:spcBef>
                <a:spcPts val="0"/>
              </a:spcBef>
              <a:spcAft>
                <a:spcPts val="0"/>
              </a:spcAft>
              <a:buClr>
                <a:schemeClr val="dk2"/>
              </a:buClr>
              <a:buSzPts val="1400"/>
              <a:buFont typeface="Arial"/>
              <a:buNone/>
              <a:defRPr/>
            </a:lvl8pPr>
            <a:lvl9pPr marL="0" marR="0" lvl="8" indent="0" algn="ctr" rtl="0">
              <a:lnSpc>
                <a:spcPct val="100000"/>
              </a:lnSpc>
              <a:spcBef>
                <a:spcPts val="0"/>
              </a:spcBef>
              <a:spcAft>
                <a:spcPts val="0"/>
              </a:spcAft>
              <a:buClr>
                <a:schemeClr val="dk2"/>
              </a:buClr>
              <a:buSzPts val="1400"/>
              <a:buFont typeface="Arial"/>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2900" y="366183"/>
            <a:ext cx="6172199" cy="1524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342900" y="2133600"/>
            <a:ext cx="6172199" cy="6623399"/>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42900" y="366183"/>
            <a:ext cx="6172199" cy="1524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342900" y="2133600"/>
            <a:ext cx="2995800" cy="6623399"/>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
        <p:nvSpPr>
          <p:cNvPr id="17" name="Google Shape;17;p4"/>
          <p:cNvSpPr txBox="1">
            <a:spLocks noGrp="1"/>
          </p:cNvSpPr>
          <p:nvPr>
            <p:ph type="body" idx="2"/>
          </p:nvPr>
        </p:nvSpPr>
        <p:spPr>
          <a:xfrm>
            <a:off x="3519205" y="2133600"/>
            <a:ext cx="2995800" cy="6623399"/>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42900" y="366183"/>
            <a:ext cx="6172199" cy="1524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
        <p:cNvGrpSpPr/>
        <p:nvPr/>
      </p:nvGrpSpPr>
      <p:grpSpPr>
        <a:xfrm>
          <a:off x="0" y="0"/>
          <a:ext cx="0" cy="0"/>
          <a:chOff x="0" y="0"/>
          <a:chExt cx="0" cy="0"/>
        </a:xfrm>
      </p:grpSpPr>
      <p:sp>
        <p:nvSpPr>
          <p:cNvPr id="21" name="Google Shape;21;p6"/>
          <p:cNvSpPr txBox="1">
            <a:spLocks noGrp="1"/>
          </p:cNvSpPr>
          <p:nvPr>
            <p:ph type="body" idx="1"/>
          </p:nvPr>
        </p:nvSpPr>
        <p:spPr>
          <a:xfrm>
            <a:off x="342900" y="7833438"/>
            <a:ext cx="6172199" cy="923700"/>
          </a:xfrm>
          <a:prstGeom prst="rect">
            <a:avLst/>
          </a:prstGeom>
          <a:noFill/>
          <a:ln>
            <a:noFill/>
          </a:ln>
        </p:spPr>
        <p:txBody>
          <a:bodyPr spcFirstLastPara="1" wrap="square" lIns="91425" tIns="91425" rIns="91425" bIns="91425" anchor="t" anchorCtr="0">
            <a:noAutofit/>
          </a:bodyPr>
          <a:lstStyle>
            <a:lvl1pPr marL="457200" lvl="0" indent="-228600" algn="ctr" rtl="0">
              <a:spcBef>
                <a:spcPts val="360"/>
              </a:spcBef>
              <a:spcAft>
                <a:spcPts val="0"/>
              </a:spcAft>
              <a:buSzPts val="1400"/>
              <a:buFont typeface="Arial"/>
              <a:buNone/>
              <a:defRPr/>
            </a:lvl1pPr>
            <a:lvl2pPr marL="914400" lvl="1" indent="-228600" rtl="0">
              <a:spcBef>
                <a:spcPts val="480"/>
              </a:spcBef>
              <a:spcAft>
                <a:spcPts val="0"/>
              </a:spcAft>
              <a:buSzPts val="1400"/>
              <a:buNone/>
              <a:defRPr/>
            </a:lvl2pPr>
            <a:lvl3pPr marL="1371600" lvl="2" indent="-228600" rtl="0">
              <a:spcBef>
                <a:spcPts val="480"/>
              </a:spcBef>
              <a:spcAft>
                <a:spcPts val="0"/>
              </a:spcAft>
              <a:buSzPts val="1400"/>
              <a:buNone/>
              <a:defRPr/>
            </a:lvl3pPr>
            <a:lvl4pPr marL="1828800" lvl="3" indent="-228600" rtl="0">
              <a:spcBef>
                <a:spcPts val="360"/>
              </a:spcBef>
              <a:spcAft>
                <a:spcPts val="0"/>
              </a:spcAft>
              <a:buSzPts val="1400"/>
              <a:buNone/>
              <a:defRPr/>
            </a:lvl4pPr>
            <a:lvl5pPr marL="2286000" lvl="4" indent="-228600" rtl="0">
              <a:spcBef>
                <a:spcPts val="360"/>
              </a:spcBef>
              <a:spcAft>
                <a:spcPts val="0"/>
              </a:spcAft>
              <a:buSzPts val="1400"/>
              <a:buNone/>
              <a:defRPr/>
            </a:lvl5pPr>
            <a:lvl6pPr marL="2743200" lvl="5" indent="-228600" rtl="0">
              <a:spcBef>
                <a:spcPts val="360"/>
              </a:spcBef>
              <a:spcAft>
                <a:spcPts val="0"/>
              </a:spcAft>
              <a:buSzPts val="1400"/>
              <a:buNone/>
              <a:defRPr/>
            </a:lvl6pPr>
            <a:lvl7pPr marL="3200400" lvl="6" indent="-228600" rtl="0">
              <a:spcBef>
                <a:spcPts val="360"/>
              </a:spcBef>
              <a:spcAft>
                <a:spcPts val="0"/>
              </a:spcAft>
              <a:buSzPts val="1400"/>
              <a:buNone/>
              <a:defRPr/>
            </a:lvl7pPr>
            <a:lvl8pPr marL="3657600" lvl="7" indent="-228600" rtl="0">
              <a:spcBef>
                <a:spcPts val="360"/>
              </a:spcBef>
              <a:spcAft>
                <a:spcPts val="0"/>
              </a:spcAft>
              <a:buSzPts val="1400"/>
              <a:buNone/>
              <a:defRPr/>
            </a:lvl8pPr>
            <a:lvl9pPr marL="4114800" lvl="8" indent="-228600" rtl="0">
              <a:spcBef>
                <a:spcPts val="36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900" y="366183"/>
            <a:ext cx="6172199" cy="15240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a:lvl1pPr>
            <a:lvl2pPr marL="0" marR="0" lvl="1" indent="0" algn="l" rtl="0">
              <a:lnSpc>
                <a:spcPct val="100000"/>
              </a:lnSpc>
              <a:spcBef>
                <a:spcPts val="0"/>
              </a:spcBef>
              <a:spcAft>
                <a:spcPts val="0"/>
              </a:spcAft>
              <a:buClr>
                <a:schemeClr val="dk1"/>
              </a:buClr>
              <a:buSzPts val="1400"/>
              <a:buFont typeface="Arial"/>
              <a:buNone/>
              <a:defRPr/>
            </a:lvl2pPr>
            <a:lvl3pPr marL="0" marR="0" lvl="2" indent="0" algn="l" rtl="0">
              <a:spcBef>
                <a:spcPts val="0"/>
              </a:spcBef>
              <a:spcAft>
                <a:spcPts val="0"/>
              </a:spcAft>
              <a:buClr>
                <a:schemeClr val="dk1"/>
              </a:buClr>
              <a:buSzPts val="1400"/>
              <a:buFont typeface="Arial"/>
              <a:buNone/>
              <a:defRPr/>
            </a:lvl3pPr>
            <a:lvl4pPr marL="0" marR="0" lvl="3" indent="0" algn="l" rtl="0">
              <a:spcBef>
                <a:spcPts val="0"/>
              </a:spcBef>
              <a:spcAft>
                <a:spcPts val="0"/>
              </a:spcAft>
              <a:buClr>
                <a:schemeClr val="dk1"/>
              </a:buClr>
              <a:buSzPts val="1400"/>
              <a:buFont typeface="Arial"/>
              <a:buNone/>
              <a:defRPr/>
            </a:lvl4pPr>
            <a:lvl5pPr marL="0" marR="0" lvl="4" indent="0" algn="l" rtl="0">
              <a:spcBef>
                <a:spcPts val="0"/>
              </a:spcBef>
              <a:spcAft>
                <a:spcPts val="0"/>
              </a:spcAft>
              <a:buClr>
                <a:schemeClr val="dk1"/>
              </a:buClr>
              <a:buSzPts val="1400"/>
              <a:buFont typeface="Arial"/>
              <a:buNone/>
              <a:defRPr/>
            </a:lvl5pPr>
            <a:lvl6pPr marL="0" marR="0" lvl="5" indent="0" algn="l" rtl="0">
              <a:spcBef>
                <a:spcPts val="0"/>
              </a:spcBef>
              <a:spcAft>
                <a:spcPts val="0"/>
              </a:spcAft>
              <a:buClr>
                <a:schemeClr val="dk1"/>
              </a:buClr>
              <a:buSzPts val="1400"/>
              <a:buFont typeface="Arial"/>
              <a:buNone/>
              <a:defRPr/>
            </a:lvl6pPr>
            <a:lvl7pPr marL="0" marR="0" lvl="6" indent="0" algn="l" rtl="0">
              <a:spcBef>
                <a:spcPts val="0"/>
              </a:spcBef>
              <a:spcAft>
                <a:spcPts val="0"/>
              </a:spcAft>
              <a:buClr>
                <a:schemeClr val="dk1"/>
              </a:buClr>
              <a:buSzPts val="1400"/>
              <a:buFont typeface="Arial"/>
              <a:buNone/>
              <a:defRPr/>
            </a:lvl7pPr>
            <a:lvl8pPr marL="0" marR="0" lvl="7" indent="0" algn="l" rtl="0">
              <a:spcBef>
                <a:spcPts val="0"/>
              </a:spcBef>
              <a:spcAft>
                <a:spcPts val="0"/>
              </a:spcAft>
              <a:buClr>
                <a:schemeClr val="dk1"/>
              </a:buClr>
              <a:buSzPts val="1400"/>
              <a:buFont typeface="Arial"/>
              <a:buNone/>
              <a:defRPr/>
            </a:lvl8pPr>
            <a:lvl9pPr marL="0" marR="0" lvl="8" indent="0" algn="l" rtl="0">
              <a:spcBef>
                <a:spcPts val="0"/>
              </a:spcBef>
              <a:spcAft>
                <a:spcPts val="0"/>
              </a:spcAft>
              <a:buClr>
                <a:schemeClr val="dk1"/>
              </a:buClr>
              <a:buSzPts val="1400"/>
              <a:buFont typeface="Arial"/>
              <a:buNone/>
              <a:defRPr/>
            </a:lvl9pPr>
          </a:lstStyle>
          <a:p>
            <a:endParaRPr/>
          </a:p>
        </p:txBody>
      </p:sp>
      <p:sp>
        <p:nvSpPr>
          <p:cNvPr id="7" name="Google Shape;7;p1"/>
          <p:cNvSpPr txBox="1">
            <a:spLocks noGrp="1"/>
          </p:cNvSpPr>
          <p:nvPr>
            <p:ph type="body" idx="1"/>
          </p:nvPr>
        </p:nvSpPr>
        <p:spPr>
          <a:xfrm>
            <a:off x="342900" y="2133600"/>
            <a:ext cx="6172199" cy="66233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a:lvl1pPr>
            <a:lvl2pPr marL="914400" marR="0" lvl="1" indent="-228600" algn="l" rtl="0">
              <a:lnSpc>
                <a:spcPct val="100000"/>
              </a:lnSpc>
              <a:spcBef>
                <a:spcPts val="480"/>
              </a:spcBef>
              <a:spcAft>
                <a:spcPts val="0"/>
              </a:spcAft>
              <a:buClr>
                <a:schemeClr val="dk1"/>
              </a:buClr>
              <a:buSzPts val="1400"/>
              <a:buFont typeface="Arial"/>
              <a:buNone/>
              <a:defRPr/>
            </a:lvl2pPr>
            <a:lvl3pPr marL="1371600" marR="0" lvl="2" indent="-228600" algn="l" rtl="0">
              <a:lnSpc>
                <a:spcPct val="100000"/>
              </a:lnSpc>
              <a:spcBef>
                <a:spcPts val="480"/>
              </a:spcBef>
              <a:spcAft>
                <a:spcPts val="0"/>
              </a:spcAft>
              <a:buClr>
                <a:schemeClr val="dk1"/>
              </a:buClr>
              <a:buSzPts val="1400"/>
              <a:buFont typeface="Arial"/>
              <a:buNone/>
              <a:defRPr/>
            </a:lvl3pPr>
            <a:lvl4pPr marL="1828800" marR="0" lvl="3" indent="-228600" algn="l" rtl="0">
              <a:lnSpc>
                <a:spcPct val="100000"/>
              </a:lnSpc>
              <a:spcBef>
                <a:spcPts val="360"/>
              </a:spcBef>
              <a:spcAft>
                <a:spcPts val="0"/>
              </a:spcAft>
              <a:buClr>
                <a:schemeClr val="dk1"/>
              </a:buClr>
              <a:buSzPts val="1400"/>
              <a:buFont typeface="Arial"/>
              <a:buNone/>
              <a:defRPr/>
            </a:lvl4pPr>
            <a:lvl5pPr marL="2286000" marR="0" lvl="4" indent="-228600" algn="l" rtl="0">
              <a:lnSpc>
                <a:spcPct val="100000"/>
              </a:lnSpc>
              <a:spcBef>
                <a:spcPts val="360"/>
              </a:spcBef>
              <a:spcAft>
                <a:spcPts val="0"/>
              </a:spcAft>
              <a:buClr>
                <a:schemeClr val="dk1"/>
              </a:buClr>
              <a:buSzPts val="1400"/>
              <a:buFont typeface="Arial"/>
              <a:buNone/>
              <a:defRPr/>
            </a:lvl5pPr>
            <a:lvl6pPr marL="2743200" marR="0" lvl="5" indent="-228600" algn="l" rtl="0">
              <a:lnSpc>
                <a:spcPct val="100000"/>
              </a:lnSpc>
              <a:spcBef>
                <a:spcPts val="360"/>
              </a:spcBef>
              <a:spcAft>
                <a:spcPts val="0"/>
              </a:spcAft>
              <a:buClr>
                <a:schemeClr val="dk1"/>
              </a:buClr>
              <a:buSzPts val="1400"/>
              <a:buFont typeface="Arial"/>
              <a:buNone/>
              <a:defRPr/>
            </a:lvl6pPr>
            <a:lvl7pPr marL="3200400" marR="0" lvl="6" indent="-228600" algn="l" rtl="0">
              <a:lnSpc>
                <a:spcPct val="100000"/>
              </a:lnSpc>
              <a:spcBef>
                <a:spcPts val="360"/>
              </a:spcBef>
              <a:spcAft>
                <a:spcPts val="0"/>
              </a:spcAft>
              <a:buClr>
                <a:schemeClr val="dk1"/>
              </a:buClr>
              <a:buSzPts val="1400"/>
              <a:buFont typeface="Arial"/>
              <a:buNone/>
              <a:defRPr/>
            </a:lvl7pPr>
            <a:lvl8pPr marL="3657600" marR="0" lvl="7" indent="-228600" algn="l" rtl="0">
              <a:lnSpc>
                <a:spcPct val="100000"/>
              </a:lnSpc>
              <a:spcBef>
                <a:spcPts val="360"/>
              </a:spcBef>
              <a:spcAft>
                <a:spcPts val="0"/>
              </a:spcAft>
              <a:buClr>
                <a:schemeClr val="dk1"/>
              </a:buClr>
              <a:buSzPts val="1400"/>
              <a:buFont typeface="Arial"/>
              <a:buNone/>
              <a:defRPr/>
            </a:lvl8pPr>
            <a:lvl9pPr marL="4114800" marR="0" lvl="8" indent="-228600" algn="l" rtl="0">
              <a:lnSpc>
                <a:spcPct val="100000"/>
              </a:lnSpc>
              <a:spcBef>
                <a:spcPts val="360"/>
              </a:spcBef>
              <a:spcAft>
                <a:spcPts val="0"/>
              </a:spcAft>
              <a:buClr>
                <a:schemeClr val="dk1"/>
              </a:buClr>
              <a:buSzPts val="1400"/>
              <a:buFont typeface="Arial"/>
              <a:buN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ffvbusiness@gmail.com" TargetMode="External"/><Relationship Id="rId13" Type="http://schemas.openxmlformats.org/officeDocument/2006/relationships/hyperlink" Target="mailto:ewgalloway@verizon.net" TargetMode="External"/><Relationship Id="rId3" Type="http://schemas.openxmlformats.org/officeDocument/2006/relationships/image" Target="../media/image1.jpg"/><Relationship Id="rId7" Type="http://schemas.openxmlformats.org/officeDocument/2006/relationships/hyperlink" Target="mailto:lorenjacobs@yahoo.com" TargetMode="External"/><Relationship Id="rId12" Type="http://schemas.openxmlformats.org/officeDocument/2006/relationships/hyperlink" Target="mailto:dickels.treasurer@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wduncan311@yahoo.com" TargetMode="External"/><Relationship Id="rId11" Type="http://schemas.openxmlformats.org/officeDocument/2006/relationships/hyperlink" Target="mailto:riverdancer1943@gmail.com" TargetMode="External"/><Relationship Id="rId5" Type="http://schemas.openxmlformats.org/officeDocument/2006/relationships/hyperlink" Target="mailto:antonadams@comcast.net" TargetMode="External"/><Relationship Id="rId15" Type="http://schemas.openxmlformats.org/officeDocument/2006/relationships/hyperlink" Target="mailto:larry.born@yahoo.com" TargetMode="External"/><Relationship Id="rId10" Type="http://schemas.openxmlformats.org/officeDocument/2006/relationships/hyperlink" Target="mailto:traci.martin1970@gmail.com" TargetMode="External"/><Relationship Id="rId4" Type="http://schemas.openxmlformats.org/officeDocument/2006/relationships/hyperlink" Target="mailto:Ericagoode10@gmail.com" TargetMode="External"/><Relationship Id="rId9" Type="http://schemas.openxmlformats.org/officeDocument/2006/relationships/hyperlink" Target="mailto:gabby.safley@gmail.com" TargetMode="External"/><Relationship Id="rId14" Type="http://schemas.openxmlformats.org/officeDocument/2006/relationships/hyperlink" Target="mailto:billtanger@verizon.ne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hosmy.virginiageneralassembly.gov/"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2915025" y="366125"/>
            <a:ext cx="3642300" cy="98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Font typeface="Lobster"/>
              <a:buNone/>
            </a:pPr>
            <a:r>
              <a:rPr lang="en" sz="2400" dirty="0">
                <a:solidFill>
                  <a:schemeClr val="dk1"/>
                </a:solidFill>
                <a:latin typeface="Lobster"/>
                <a:ea typeface="Lobster"/>
                <a:cs typeface="Lobster"/>
                <a:sym typeface="Lobster"/>
              </a:rPr>
              <a:t>Fishing Pole Pack &amp; Paddle</a:t>
            </a:r>
            <a:endParaRPr sz="2400" dirty="0">
              <a:solidFill>
                <a:schemeClr val="dk1"/>
              </a:solidFill>
              <a:latin typeface="Lobster"/>
              <a:ea typeface="Lobster"/>
              <a:cs typeface="Lobster"/>
              <a:sym typeface="Lobster"/>
            </a:endParaRPr>
          </a:p>
          <a:p>
            <a:pPr marL="0" marR="0" lvl="0" indent="0" algn="ctr" rtl="0">
              <a:lnSpc>
                <a:spcPct val="100000"/>
              </a:lnSpc>
              <a:spcBef>
                <a:spcPts val="0"/>
              </a:spcBef>
              <a:spcAft>
                <a:spcPts val="0"/>
              </a:spcAft>
              <a:buClr>
                <a:schemeClr val="dk1"/>
              </a:buClr>
              <a:buFont typeface="Lobster"/>
              <a:buNone/>
            </a:pPr>
            <a:r>
              <a:rPr lang="en" sz="2400" dirty="0">
                <a:solidFill>
                  <a:schemeClr val="dk1"/>
                </a:solidFill>
                <a:latin typeface="Lobster"/>
                <a:ea typeface="Lobster"/>
                <a:cs typeface="Lobster"/>
                <a:sym typeface="Lobster"/>
              </a:rPr>
              <a:t>(Winter 2024)</a:t>
            </a:r>
            <a:endParaRPr sz="2400" dirty="0">
              <a:solidFill>
                <a:schemeClr val="dk1"/>
              </a:solidFill>
              <a:latin typeface="Lobster"/>
              <a:ea typeface="Lobster"/>
              <a:cs typeface="Lobster"/>
              <a:sym typeface="Lobster"/>
            </a:endParaRPr>
          </a:p>
        </p:txBody>
      </p:sp>
      <p:pic>
        <p:nvPicPr>
          <p:cNvPr id="28" name="Google Shape;28;p8"/>
          <p:cNvPicPr preferRelativeResize="0"/>
          <p:nvPr/>
        </p:nvPicPr>
        <p:blipFill rotWithShape="1">
          <a:blip r:embed="rId3">
            <a:alphaModFix/>
          </a:blip>
          <a:srcRect/>
          <a:stretch/>
        </p:blipFill>
        <p:spPr>
          <a:xfrm>
            <a:off x="342900" y="366125"/>
            <a:ext cx="2466900" cy="1108800"/>
          </a:xfrm>
          <a:prstGeom prst="rect">
            <a:avLst/>
          </a:prstGeom>
          <a:noFill/>
          <a:ln>
            <a:noFill/>
          </a:ln>
        </p:spPr>
      </p:pic>
      <p:sp>
        <p:nvSpPr>
          <p:cNvPr id="29" name="Google Shape;29;p8"/>
          <p:cNvSpPr txBox="1"/>
          <p:nvPr/>
        </p:nvSpPr>
        <p:spPr>
          <a:xfrm>
            <a:off x="342900" y="1702325"/>
            <a:ext cx="2695500" cy="700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b="1" dirty="0">
                <a:solidFill>
                  <a:schemeClr val="dk1"/>
                </a:solidFill>
              </a:rPr>
              <a:t>FFV State Officers</a:t>
            </a:r>
            <a:endParaRPr sz="900" b="1" dirty="0">
              <a:solidFill>
                <a:schemeClr val="dk1"/>
              </a:solidFill>
            </a:endParaRPr>
          </a:p>
          <a:p>
            <a:pPr marL="0" lvl="0" indent="0" algn="ctr" rtl="0">
              <a:spcBef>
                <a:spcPts val="0"/>
              </a:spcBef>
              <a:spcAft>
                <a:spcPts val="0"/>
              </a:spcAft>
              <a:buClr>
                <a:schemeClr val="dk1"/>
              </a:buClr>
              <a:buSzPts val="1100"/>
              <a:buFont typeface="Arial"/>
              <a:buNone/>
            </a:pP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President: Erica Goode</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4"/>
              </a:rPr>
              <a:t>Ericagoode10@gmail.com</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Vice Presidents:</a:t>
            </a:r>
            <a:r>
              <a:rPr lang="en" sz="900" dirty="0">
                <a:solidFill>
                  <a:schemeClr val="dk1"/>
                </a:solidFill>
              </a:rPr>
              <a:t> </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Tony Adams: </a:t>
            </a:r>
            <a:r>
              <a:rPr lang="en" sz="900" u="sng" dirty="0">
                <a:solidFill>
                  <a:schemeClr val="hlink"/>
                </a:solidFill>
                <a:hlinkClick r:id="rId5"/>
              </a:rPr>
              <a:t>antonadams@comcast.net</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Bill Duncan: </a:t>
            </a:r>
            <a:r>
              <a:rPr lang="en" sz="900" u="sng" dirty="0">
                <a:solidFill>
                  <a:schemeClr val="hlink"/>
                </a:solidFill>
                <a:hlinkClick r:id="rId6"/>
              </a:rPr>
              <a:t>wduncan311@yahoo.com</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Herb Coleman: </a:t>
            </a:r>
            <a:r>
              <a:rPr lang="en" sz="1050" dirty="0" err="1">
                <a:solidFill>
                  <a:srgbClr val="2962FF"/>
                </a:solidFill>
                <a:highlight>
                  <a:srgbClr val="FFFFFF"/>
                </a:highlight>
                <a:latin typeface="Roboto"/>
                <a:ea typeface="Roboto"/>
                <a:cs typeface="Roboto"/>
                <a:sym typeface="Roboto"/>
              </a:rPr>
              <a:t>herb@clachanproperties.com</a:t>
            </a:r>
            <a:r>
              <a:rPr lang="en" sz="900" dirty="0">
                <a:solidFill>
                  <a:schemeClr val="dk1"/>
                </a:solidFill>
              </a:rPr>
              <a:t>: </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Bill </a:t>
            </a:r>
            <a:r>
              <a:rPr lang="en" sz="900" dirty="0" err="1">
                <a:solidFill>
                  <a:schemeClr val="dk1"/>
                </a:solidFill>
              </a:rPr>
              <a:t>Tanger</a:t>
            </a:r>
            <a:r>
              <a:rPr lang="en" sz="900" dirty="0">
                <a:solidFill>
                  <a:schemeClr val="dk1"/>
                </a:solidFill>
              </a:rPr>
              <a:t>: </a:t>
            </a:r>
            <a:r>
              <a:rPr lang="en" sz="1050" dirty="0">
                <a:solidFill>
                  <a:srgbClr val="2962FF"/>
                </a:solidFill>
                <a:highlight>
                  <a:srgbClr val="FFFFFF"/>
                </a:highlight>
                <a:latin typeface="Roboto"/>
                <a:ea typeface="Roboto"/>
                <a:cs typeface="Roboto"/>
                <a:sym typeface="Roboto"/>
              </a:rPr>
              <a:t>riverdancer1943@gmail.com</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Secretary: Lauren Jacobs</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ighlight>
                  <a:srgbClr val="FFFFFF"/>
                </a:highlight>
                <a:latin typeface="Roboto"/>
                <a:ea typeface="Roboto"/>
                <a:cs typeface="Roboto"/>
                <a:sym typeface="Roboto"/>
                <a:hlinkClick r:id="rId7"/>
              </a:rPr>
              <a:t>lorenjacobs@yahoo.com</a:t>
            </a:r>
            <a:r>
              <a:rPr lang="en" sz="900" dirty="0">
                <a:solidFill>
                  <a:schemeClr val="dk1"/>
                </a:solidFill>
              </a:rPr>
              <a:t> </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State Treasurer: Mitch Sims</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1050" dirty="0" err="1">
                <a:solidFill>
                  <a:srgbClr val="2962FF"/>
                </a:solidFill>
                <a:highlight>
                  <a:srgbClr val="FFFFFF"/>
                </a:highlight>
                <a:latin typeface="Roboto"/>
                <a:ea typeface="Roboto"/>
                <a:cs typeface="Roboto"/>
                <a:sym typeface="Roboto"/>
              </a:rPr>
              <a:t>mitchsims@yahoo.com</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*Chapter Treasurers, please e-mail deposit amounts to Bryon, each time you deposit in State Account.* </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Membership Chair:  </a:t>
            </a:r>
            <a:r>
              <a:rPr lang="en" sz="900" b="1" dirty="0" err="1">
                <a:solidFill>
                  <a:schemeClr val="dk1"/>
                </a:solidFill>
              </a:rPr>
              <a:t>Ginnie</a:t>
            </a:r>
            <a:r>
              <a:rPr lang="en" sz="900" b="1" dirty="0">
                <a:solidFill>
                  <a:schemeClr val="dk1"/>
                </a:solidFill>
              </a:rPr>
              <a:t> Peck</a:t>
            </a:r>
            <a:endParaRPr sz="900" b="1" dirty="0">
              <a:solidFill>
                <a:schemeClr val="dk1"/>
              </a:solidFill>
            </a:endParaRPr>
          </a:p>
          <a:p>
            <a:pPr marL="0" lvl="0" indent="0" algn="ctr" rtl="0">
              <a:spcBef>
                <a:spcPts val="0"/>
              </a:spcBef>
              <a:spcAft>
                <a:spcPts val="0"/>
              </a:spcAft>
              <a:buClr>
                <a:schemeClr val="dk1"/>
              </a:buClr>
              <a:buSzPts val="1100"/>
              <a:buFont typeface="Arial"/>
              <a:buNone/>
            </a:pPr>
            <a:r>
              <a:rPr lang="en" sz="900" dirty="0">
                <a:solidFill>
                  <a:schemeClr val="dk1"/>
                </a:solidFill>
              </a:rPr>
              <a:t>**Chapter Treasurers, please e-mail updated membership info to </a:t>
            </a:r>
            <a:r>
              <a:rPr lang="en" sz="900" dirty="0" err="1">
                <a:solidFill>
                  <a:schemeClr val="dk1"/>
                </a:solidFill>
              </a:rPr>
              <a:t>Ginnie</a:t>
            </a:r>
            <a:r>
              <a:rPr lang="en" sz="900" dirty="0">
                <a:solidFill>
                  <a:schemeClr val="dk1"/>
                </a:solidFill>
              </a:rPr>
              <a:t> @:</a:t>
            </a:r>
            <a:endParaRPr sz="900" dirty="0">
              <a:solidFill>
                <a:schemeClr val="dk1"/>
              </a:solidFill>
            </a:endParaRPr>
          </a:p>
          <a:p>
            <a:pPr marL="0" lvl="0" indent="0" algn="ctr"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8"/>
              </a:rPr>
              <a:t>ffvbusiness@gmail.com</a:t>
            </a:r>
            <a:r>
              <a:rPr lang="en" sz="900" dirty="0">
                <a:solidFill>
                  <a:schemeClr val="dk1"/>
                </a:solidFill>
              </a:rPr>
              <a:t> </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Newsletter Editor: Gabby Safley</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9"/>
              </a:rPr>
              <a:t>gabby.safley@gmail.com</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Webmaster: Traci Martin</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10"/>
              </a:rPr>
              <a:t>traci.martin1970@gmail.com</a:t>
            </a:r>
            <a:r>
              <a:rPr lang="en" sz="900" dirty="0">
                <a:solidFill>
                  <a:schemeClr val="dk1"/>
                </a:solidFill>
              </a:rPr>
              <a:t> </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Conservation Chair: Bill </a:t>
            </a:r>
            <a:r>
              <a:rPr lang="en" sz="900" b="1" dirty="0" err="1">
                <a:solidFill>
                  <a:schemeClr val="dk1"/>
                </a:solidFill>
              </a:rPr>
              <a:t>Tanger</a:t>
            </a:r>
            <a:endParaRPr sz="900" b="1"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11"/>
              </a:rPr>
              <a:t>riverdancer1943@gmail.com</a:t>
            </a:r>
            <a:r>
              <a:rPr lang="en" sz="900" dirty="0">
                <a:solidFill>
                  <a:schemeClr val="dk1"/>
                </a:solidFill>
              </a:rPr>
              <a:t> </a:t>
            </a:r>
            <a:endParaRPr sz="900" dirty="0">
              <a:solidFill>
                <a:schemeClr val="dk1"/>
              </a:solidFill>
            </a:endParaRPr>
          </a:p>
          <a:p>
            <a:pPr marL="0" lvl="0" indent="0" algn="l" rtl="0">
              <a:spcBef>
                <a:spcPts val="0"/>
              </a:spcBef>
              <a:spcAft>
                <a:spcPts val="0"/>
              </a:spcAft>
              <a:buClr>
                <a:schemeClr val="dk1"/>
              </a:buClr>
              <a:buSzPts val="1100"/>
              <a:buFont typeface="Arial"/>
              <a:buNone/>
            </a:pP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Annual Dues: </a:t>
            </a:r>
            <a:r>
              <a:rPr lang="en" sz="900" dirty="0">
                <a:solidFill>
                  <a:schemeClr val="dk1"/>
                </a:solidFill>
              </a:rPr>
              <a:t> Due January each year</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$20.00 per Individual or per Family (spouse &amp; children 0-18)</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Individual chapters may have additional annual dues.</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Contact your CHAPTER Treasurer to pay dues</a:t>
            </a:r>
            <a:endParaRPr sz="900" dirty="0">
              <a:solidFill>
                <a:schemeClr val="dk1"/>
              </a:solidFill>
            </a:endParaRPr>
          </a:p>
          <a:p>
            <a:pPr marL="457200" lvl="0" indent="-285750" algn="l" rtl="0">
              <a:spcBef>
                <a:spcPts val="0"/>
              </a:spcBef>
              <a:spcAft>
                <a:spcPts val="0"/>
              </a:spcAft>
              <a:buClr>
                <a:schemeClr val="dk1"/>
              </a:buClr>
              <a:buSzPts val="900"/>
              <a:buChar char="●"/>
            </a:pPr>
            <a:r>
              <a:rPr lang="en" sz="900" dirty="0">
                <a:solidFill>
                  <a:schemeClr val="dk1"/>
                </a:solidFill>
              </a:rPr>
              <a:t>Please, DO NOT send dues to Membership Chair or State Treasurer</a:t>
            </a:r>
            <a:endParaRPr sz="900" dirty="0">
              <a:solidFill>
                <a:schemeClr val="dk1"/>
              </a:solidFill>
            </a:endParaRPr>
          </a:p>
          <a:p>
            <a:pPr marL="0" lvl="0" indent="0" algn="l" rtl="0">
              <a:spcBef>
                <a:spcPts val="0"/>
              </a:spcBef>
              <a:spcAft>
                <a:spcPts val="0"/>
              </a:spcAft>
              <a:buNone/>
            </a:pP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u="sng" dirty="0">
                <a:solidFill>
                  <a:schemeClr val="dk1"/>
                </a:solidFill>
              </a:rPr>
              <a:t>Chapter Treasurers:</a:t>
            </a:r>
            <a:endParaRPr sz="900" b="1" u="sng"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George Dickel Chapter:</a:t>
            </a:r>
            <a:r>
              <a:rPr lang="en" sz="900" dirty="0">
                <a:solidFill>
                  <a:schemeClr val="dk1"/>
                </a:solidFill>
              </a:rPr>
              <a:t> </a:t>
            </a:r>
            <a:r>
              <a:rPr lang="en" sz="900" dirty="0" err="1">
                <a:solidFill>
                  <a:schemeClr val="dk1"/>
                </a:solidFill>
              </a:rPr>
              <a:t>Ginnie</a:t>
            </a:r>
            <a:r>
              <a:rPr lang="en" sz="900" dirty="0">
                <a:solidFill>
                  <a:schemeClr val="dk1"/>
                </a:solidFill>
              </a:rPr>
              <a:t> Peck</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linkClick r:id="rId12"/>
              </a:rPr>
              <a:t>dickels.treasurer@gmail.com</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b="1" dirty="0">
                <a:solidFill>
                  <a:schemeClr val="dk1"/>
                </a:solidFill>
              </a:rPr>
              <a:t>Randy Carter Chapter:</a:t>
            </a:r>
            <a:r>
              <a:rPr lang="en" sz="900" dirty="0">
                <a:solidFill>
                  <a:schemeClr val="dk1"/>
                </a:solidFill>
              </a:rPr>
              <a:t> Ed Galloway</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r>
              <a:rPr lang="en" sz="900" u="sng" dirty="0">
                <a:solidFill>
                  <a:schemeClr val="hlink"/>
                </a:solidFill>
                <a:highlight>
                  <a:schemeClr val="lt1"/>
                </a:highlight>
                <a:hlinkClick r:id="rId13"/>
              </a:rPr>
              <a:t>ewgalloway@verizon.net</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b="1" dirty="0">
                <a:solidFill>
                  <a:schemeClr val="dk1"/>
                </a:solidFill>
                <a:highlight>
                  <a:schemeClr val="lt1"/>
                </a:highlight>
              </a:rPr>
              <a:t>Roanoke Valley Chapter:</a:t>
            </a:r>
            <a:r>
              <a:rPr lang="en" sz="900" dirty="0">
                <a:solidFill>
                  <a:schemeClr val="dk1"/>
                </a:solidFill>
                <a:highlight>
                  <a:schemeClr val="lt1"/>
                </a:highlight>
              </a:rPr>
              <a:t> Bill </a:t>
            </a:r>
            <a:r>
              <a:rPr lang="en" sz="900" dirty="0" err="1">
                <a:solidFill>
                  <a:schemeClr val="dk1"/>
                </a:solidFill>
                <a:highlight>
                  <a:schemeClr val="lt1"/>
                </a:highlight>
              </a:rPr>
              <a:t>Tanger</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dirty="0">
                <a:solidFill>
                  <a:schemeClr val="dk1"/>
                </a:solidFill>
                <a:highlight>
                  <a:schemeClr val="lt1"/>
                </a:highlight>
              </a:rPr>
              <a:t>	</a:t>
            </a:r>
            <a:r>
              <a:rPr lang="en" sz="900" u="sng" dirty="0">
                <a:solidFill>
                  <a:schemeClr val="hlink"/>
                </a:solidFill>
                <a:highlight>
                  <a:schemeClr val="lt1"/>
                </a:highlight>
                <a:hlinkClick r:id="rId14"/>
              </a:rPr>
              <a:t>billtanger@verizon.net</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b="1" dirty="0">
                <a:solidFill>
                  <a:schemeClr val="dk1"/>
                </a:solidFill>
                <a:highlight>
                  <a:schemeClr val="lt1"/>
                </a:highlight>
              </a:rPr>
              <a:t>Scotts Creek Chapter:</a:t>
            </a:r>
            <a:r>
              <a:rPr lang="en" sz="900" dirty="0">
                <a:solidFill>
                  <a:schemeClr val="dk1"/>
                </a:solidFill>
                <a:highlight>
                  <a:schemeClr val="lt1"/>
                </a:highlight>
              </a:rPr>
              <a:t> Rick Mattox</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dirty="0">
                <a:solidFill>
                  <a:schemeClr val="dk1"/>
                </a:solidFill>
                <a:highlight>
                  <a:schemeClr val="lt1"/>
                </a:highlight>
              </a:rPr>
              <a:t>	</a:t>
            </a:r>
            <a:r>
              <a:rPr lang="en" sz="900" u="sng" dirty="0" err="1">
                <a:solidFill>
                  <a:schemeClr val="hlink"/>
                </a:solidFill>
                <a:highlight>
                  <a:schemeClr val="lt1"/>
                </a:highlight>
              </a:rPr>
              <a:t>rickmattoxrva@outlook,com</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b="1" dirty="0">
                <a:solidFill>
                  <a:schemeClr val="dk1"/>
                </a:solidFill>
                <a:highlight>
                  <a:schemeClr val="lt1"/>
                </a:highlight>
              </a:rPr>
              <a:t>Steve Keller Chapter:</a:t>
            </a:r>
            <a:r>
              <a:rPr lang="en" sz="900" dirty="0">
                <a:solidFill>
                  <a:schemeClr val="dk1"/>
                </a:solidFill>
                <a:highlight>
                  <a:schemeClr val="lt1"/>
                </a:highlight>
              </a:rPr>
              <a:t> Larry Born</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900" dirty="0">
                <a:solidFill>
                  <a:schemeClr val="dk1"/>
                </a:solidFill>
                <a:highlight>
                  <a:schemeClr val="lt1"/>
                </a:highlight>
              </a:rPr>
              <a:t>	</a:t>
            </a:r>
            <a:r>
              <a:rPr lang="en" sz="900" u="sng" dirty="0">
                <a:solidFill>
                  <a:schemeClr val="hlink"/>
                </a:solidFill>
                <a:highlight>
                  <a:schemeClr val="lt1"/>
                </a:highlight>
                <a:hlinkClick r:id="rId15"/>
              </a:rPr>
              <a:t>larry.born@yahoo.com</a:t>
            </a:r>
            <a:endParaRPr sz="9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900" dirty="0">
              <a:solidFill>
                <a:schemeClr val="dk1"/>
              </a:solidFill>
              <a:highlight>
                <a:schemeClr val="lt1"/>
              </a:highlight>
            </a:endParaRPr>
          </a:p>
          <a:p>
            <a:pPr marL="0" lvl="0" indent="0" algn="l" rtl="0">
              <a:spcBef>
                <a:spcPts val="0"/>
              </a:spcBef>
              <a:spcAft>
                <a:spcPts val="0"/>
              </a:spcAft>
              <a:buNone/>
            </a:pPr>
            <a:endParaRPr sz="1000" b="1" dirty="0">
              <a:solidFill>
                <a:schemeClr val="dk1"/>
              </a:solidFill>
            </a:endParaRPr>
          </a:p>
          <a:p>
            <a:pPr marL="0" lvl="0" indent="0" algn="l" rtl="0">
              <a:spcBef>
                <a:spcPts val="0"/>
              </a:spcBef>
              <a:spcAft>
                <a:spcPts val="0"/>
              </a:spcAft>
              <a:buNone/>
            </a:pPr>
            <a:endParaRPr sz="1100" dirty="0"/>
          </a:p>
        </p:txBody>
      </p:sp>
      <p:sp>
        <p:nvSpPr>
          <p:cNvPr id="30" name="Google Shape;30;p8"/>
          <p:cNvSpPr txBox="1"/>
          <p:nvPr/>
        </p:nvSpPr>
        <p:spPr>
          <a:xfrm>
            <a:off x="3038400" y="1474925"/>
            <a:ext cx="3476700" cy="72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Georgia"/>
                <a:ea typeface="Georgia"/>
                <a:cs typeface="Georgia"/>
                <a:sym typeface="Georgia"/>
              </a:rPr>
              <a:t>President’s Paddle</a:t>
            </a:r>
            <a:endParaRPr sz="1200" b="1" dirty="0">
              <a:latin typeface="Georgia"/>
              <a:ea typeface="Georgia"/>
              <a:cs typeface="Georgia"/>
              <a:sym typeface="Georgia"/>
            </a:endParaRPr>
          </a:p>
          <a:p>
            <a:pPr marL="0" marR="0" algn="l">
              <a:spcBef>
                <a:spcPts val="0"/>
              </a:spcBef>
              <a:spcAft>
                <a:spcPts val="800"/>
              </a:spcAft>
            </a:pPr>
            <a:endParaRPr lang="en-US" sz="1100" b="0" i="0" dirty="0">
              <a:solidFill>
                <a:srgbClr val="222222"/>
              </a:solidFill>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800"/>
              </a:spcAft>
            </a:pPr>
            <a:r>
              <a:rPr lang="en-US" sz="1100" b="0" i="0" dirty="0">
                <a:solidFill>
                  <a:srgbClr val="222222"/>
                </a:solidFill>
                <a:effectLst/>
                <a:latin typeface="Times New Roman" panose="02020603050405020304" pitchFamily="18" charset="0"/>
                <a:cs typeface="Times New Roman" panose="02020603050405020304" pitchFamily="18" charset="0"/>
              </a:rPr>
              <a:t>Reflecting on this past year, we have a lot to be proud of, with a particular highlight being the significant achievement of purchasing Allen's Creek. This milestone stands as a pivotal moment for FFV, symbolizing not only growth and commitment but also providing a solid foundation for our future endeavors. A heartfelt thanks goes out to Bill </a:t>
            </a:r>
            <a:r>
              <a:rPr lang="en-US" sz="1100" b="0" i="0" dirty="0" err="1">
                <a:solidFill>
                  <a:srgbClr val="222222"/>
                </a:solidFill>
                <a:effectLst/>
                <a:latin typeface="Times New Roman" panose="02020603050405020304" pitchFamily="18" charset="0"/>
                <a:cs typeface="Times New Roman" panose="02020603050405020304" pitchFamily="18" charset="0"/>
              </a:rPr>
              <a:t>Tanger</a:t>
            </a:r>
            <a:r>
              <a:rPr lang="en-US" sz="1100" b="0" i="0" dirty="0">
                <a:solidFill>
                  <a:srgbClr val="222222"/>
                </a:solidFill>
                <a:effectLst/>
                <a:latin typeface="Times New Roman" panose="02020603050405020304" pitchFamily="18" charset="0"/>
                <a:cs typeface="Times New Roman" panose="02020603050405020304" pitchFamily="18" charset="0"/>
              </a:rPr>
              <a:t> for spearheading this project and all the others who played a role in making this possible. As we celebrate this achievement, I find myself reminiscing about those individuals before us who, through their vision and efforts, set things in motion, paving the way for the successes we enjoy today.</a:t>
            </a:r>
            <a:r>
              <a:rPr lang="en-US" sz="1100" b="0" i="0" dirty="0">
                <a:solidFill>
                  <a:srgbClr val="374151"/>
                </a:solidFill>
                <a:effectLst/>
                <a:latin typeface="Times New Roman" panose="02020603050405020304" pitchFamily="18" charset="0"/>
                <a:cs typeface="Times New Roman" panose="02020603050405020304" pitchFamily="18" charset="0"/>
              </a:rPr>
              <a:t> </a:t>
            </a:r>
            <a:r>
              <a:rPr lang="en-US" sz="1100" b="0" i="0" dirty="0">
                <a:solidFill>
                  <a:srgbClr val="222222"/>
                </a:solidFill>
                <a:effectLst/>
                <a:latin typeface="Times New Roman" panose="02020603050405020304" pitchFamily="18" charset="0"/>
                <a:cs typeface="Times New Roman" panose="02020603050405020304" pitchFamily="18" charset="0"/>
              </a:rPr>
              <a:t>Their contributions weave an integral part of the rich tapestry that defines the history of the Float Fishermen of Virginia.</a:t>
            </a:r>
          </a:p>
          <a:p>
            <a:pPr marL="0" marR="0" algn="l">
              <a:lnSpc>
                <a:spcPct val="150000"/>
              </a:lnSpc>
              <a:spcBef>
                <a:spcPts val="0"/>
              </a:spcBef>
              <a:spcAft>
                <a:spcPts val="800"/>
              </a:spcAft>
            </a:pPr>
            <a:r>
              <a:rPr lang="en-US" sz="1100" b="0" i="0" dirty="0">
                <a:solidFill>
                  <a:srgbClr val="222222"/>
                </a:solidFill>
                <a:effectLst/>
                <a:latin typeface="Times New Roman" panose="02020603050405020304" pitchFamily="18" charset="0"/>
                <a:cs typeface="Times New Roman" panose="02020603050405020304" pitchFamily="18" charset="0"/>
              </a:rPr>
              <a:t>Thanks to all who attended the winter meeting! As we eagerly anticipate the warmer months and the adventures that await us on the water, check out the exciting lineup of events and activities at the end of this newsletter.</a:t>
            </a:r>
          </a:p>
          <a:p>
            <a:pPr marL="0" marR="0" algn="l">
              <a:lnSpc>
                <a:spcPct val="150000"/>
              </a:lnSpc>
              <a:spcBef>
                <a:spcPts val="0"/>
              </a:spcBef>
              <a:spcAft>
                <a:spcPts val="800"/>
              </a:spcAft>
            </a:pPr>
            <a:r>
              <a:rPr lang="en-US" sz="1100" b="0" i="0" dirty="0">
                <a:solidFill>
                  <a:srgbClr val="222222"/>
                </a:solidFill>
                <a:effectLst/>
                <a:latin typeface="Times New Roman" panose="02020603050405020304" pitchFamily="18" charset="0"/>
                <a:cs typeface="Times New Roman" panose="02020603050405020304" pitchFamily="18" charset="0"/>
              </a:rPr>
              <a:t>Looking forward to seeing everyone at the Memorial Day float, don’t forget to bring a new friend and pay your dues! Please reach out anytime with ideas, questions, etc.</a:t>
            </a:r>
          </a:p>
          <a:p>
            <a:pPr marL="0" marR="0" algn="l">
              <a:lnSpc>
                <a:spcPct val="150000"/>
              </a:lnSpc>
              <a:spcBef>
                <a:spcPts val="0"/>
              </a:spcBef>
              <a:spcAft>
                <a:spcPts val="800"/>
              </a:spcAft>
            </a:pPr>
            <a:r>
              <a:rPr lang="en-US" sz="1100" b="0" i="0" dirty="0">
                <a:solidFill>
                  <a:srgbClr val="222222"/>
                </a:solidFill>
                <a:effectLst/>
                <a:latin typeface="Times New Roman" panose="02020603050405020304" pitchFamily="18" charset="0"/>
                <a:cs typeface="Times New Roman" panose="02020603050405020304" pitchFamily="18" charset="0"/>
              </a:rPr>
              <a:t>Until then, stay adventurous, stay connected, and I'll see you on the river!</a:t>
            </a:r>
          </a:p>
          <a:p>
            <a:pPr marL="0" lvl="0" indent="0" algn="l" rtl="0">
              <a:spcBef>
                <a:spcPts val="0"/>
              </a:spcBef>
              <a:spcAft>
                <a:spcPts val="0"/>
              </a:spcAft>
              <a:buNone/>
            </a:pPr>
            <a:r>
              <a:rPr lang="en-US" sz="1100" dirty="0">
                <a:latin typeface="Georgia"/>
                <a:ea typeface="Georgia"/>
                <a:cs typeface="Georgia"/>
                <a:sym typeface="Georgia"/>
              </a:rPr>
              <a:t>		---- Erica Goode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9"/>
          <p:cNvSpPr txBox="1"/>
          <p:nvPr/>
        </p:nvSpPr>
        <p:spPr>
          <a:xfrm>
            <a:off x="342900" y="1590675"/>
            <a:ext cx="6172200" cy="27813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300" dirty="0">
                <a:solidFill>
                  <a:schemeClr val="dk1"/>
                </a:solidFill>
                <a:latin typeface="Georgia"/>
                <a:ea typeface="Georgia"/>
                <a:cs typeface="Georgia"/>
                <a:sym typeface="Georgia"/>
              </a:rPr>
              <a:t>The opinions expressed in FPP&amp;P are those of the author’s and not necessarily those of FFV or its members.  The editor is responsible for editing the content of the newsletter and its construction.  Members are responsible for providing content.  Please send submissions to the editor via email attachment.  The following formats are preferred: Word, RFT, and/or JPEG.  The newsletter goes out quarterly: Feb 1, May 1, August 1, Nov 1.  </a:t>
            </a:r>
            <a:r>
              <a:rPr lang="en" sz="1300" b="1" dirty="0">
                <a:solidFill>
                  <a:schemeClr val="dk1"/>
                </a:solidFill>
                <a:latin typeface="Georgia"/>
                <a:ea typeface="Georgia"/>
                <a:cs typeface="Georgia"/>
                <a:sym typeface="Georgia"/>
              </a:rPr>
              <a:t>All Submissions MUST be received by the 15th of the preceding month.</a:t>
            </a:r>
            <a:endParaRPr sz="1300" b="1" dirty="0">
              <a:solidFill>
                <a:schemeClr val="dk1"/>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300" b="1" dirty="0">
              <a:solidFill>
                <a:schemeClr val="dk1"/>
              </a:solidFill>
              <a:latin typeface="Georgia"/>
              <a:ea typeface="Georgia"/>
              <a:cs typeface="Georgia"/>
              <a:sym typeface="Georgia"/>
            </a:endParaRPr>
          </a:p>
          <a:p>
            <a:pPr marL="0" lvl="0" indent="0" algn="l" rtl="0">
              <a:lnSpc>
                <a:spcPct val="120000"/>
              </a:lnSpc>
              <a:spcBef>
                <a:spcPts val="0"/>
              </a:spcBef>
              <a:spcAft>
                <a:spcPts val="0"/>
              </a:spcAft>
              <a:buClr>
                <a:schemeClr val="dk1"/>
              </a:buClr>
              <a:buSzPts val="1100"/>
              <a:buFont typeface="Arial"/>
              <a:buNone/>
            </a:pPr>
            <a:r>
              <a:rPr lang="en" sz="1300" b="1" dirty="0">
                <a:solidFill>
                  <a:schemeClr val="dk1"/>
                </a:solidFill>
                <a:latin typeface="Georgia"/>
                <a:ea typeface="Georgia"/>
                <a:cs typeface="Georgia"/>
                <a:sym typeface="Georgia"/>
              </a:rPr>
              <a:t>If you receive this newsletter via US Mail, we do not have a current email address for you.  Contact your local treasurer or the Membership Chair to update your information.</a:t>
            </a:r>
            <a:endParaRPr sz="1300" b="1" dirty="0">
              <a:solidFill>
                <a:schemeClr val="dk1"/>
              </a:solidFill>
              <a:latin typeface="Georgia"/>
              <a:ea typeface="Georgia"/>
              <a:cs typeface="Georgia"/>
              <a:sym typeface="Georgia"/>
            </a:endParaRPr>
          </a:p>
        </p:txBody>
      </p:sp>
      <p:sp>
        <p:nvSpPr>
          <p:cNvPr id="36" name="Google Shape;36;p9"/>
          <p:cNvSpPr txBox="1"/>
          <p:nvPr/>
        </p:nvSpPr>
        <p:spPr>
          <a:xfrm>
            <a:off x="342900" y="4848225"/>
            <a:ext cx="1857300" cy="7047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FFV Membership Chair</a:t>
            </a:r>
            <a:endParaRPr sz="1000">
              <a:solidFill>
                <a:schemeClr val="dk1"/>
              </a:solidFill>
              <a:latin typeface="Georgia"/>
              <a:ea typeface="Georgia"/>
              <a:cs typeface="Georgia"/>
              <a:sym typeface="Georgia"/>
            </a:endParaRPr>
          </a:p>
          <a:p>
            <a:pPr marL="0" lvl="0" indent="0" algn="l" rtl="0">
              <a:lnSpc>
                <a:spcPct val="120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794 Farrar Bridge Lane</a:t>
            </a:r>
            <a:endParaRPr sz="1000">
              <a:solidFill>
                <a:schemeClr val="dk1"/>
              </a:solidFill>
              <a:latin typeface="Georgia"/>
              <a:ea typeface="Georgia"/>
              <a:cs typeface="Georgia"/>
              <a:sym typeface="Georgia"/>
            </a:endParaRPr>
          </a:p>
          <a:p>
            <a:pPr marL="0" lvl="0" indent="0" algn="l" rtl="0">
              <a:lnSpc>
                <a:spcPct val="138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Shipman, VA 22971</a:t>
            </a:r>
            <a:endParaRPr sz="1000">
              <a:solidFill>
                <a:schemeClr val="dk1"/>
              </a:solidFill>
              <a:latin typeface="Georgia"/>
              <a:ea typeface="Georgia"/>
              <a:cs typeface="Georgia"/>
              <a:sym typeface="Georgia"/>
            </a:endParaRPr>
          </a:p>
        </p:txBody>
      </p:sp>
      <p:sp>
        <p:nvSpPr>
          <p:cNvPr id="37" name="Google Shape;37;p9"/>
          <p:cNvSpPr txBox="1"/>
          <p:nvPr/>
        </p:nvSpPr>
        <p:spPr>
          <a:xfrm>
            <a:off x="342900" y="487025"/>
            <a:ext cx="6172200" cy="962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obster"/>
                <a:ea typeface="Lobster"/>
                <a:cs typeface="Lobster"/>
                <a:sym typeface="Lobster"/>
              </a:rPr>
              <a:t>Editor’s Note</a:t>
            </a:r>
            <a:endParaRPr sz="4000">
              <a:latin typeface="Lobster"/>
              <a:ea typeface="Lobster"/>
              <a:cs typeface="Lobster"/>
              <a:sym typeface="Lobs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D62C-0D65-6630-9824-F709C0C5EC31}"/>
              </a:ext>
            </a:extLst>
          </p:cNvPr>
          <p:cNvSpPr>
            <a:spLocks noGrp="1"/>
          </p:cNvSpPr>
          <p:nvPr>
            <p:ph type="title"/>
          </p:nvPr>
        </p:nvSpPr>
        <p:spPr>
          <a:xfrm>
            <a:off x="3867767" y="366125"/>
            <a:ext cx="2518286" cy="1108742"/>
          </a:xfrm>
        </p:spPr>
        <p:txBody>
          <a:bodyPr/>
          <a:lstStyle/>
          <a:p>
            <a:r>
              <a:rPr lang="en-US" sz="2400" dirty="0">
                <a:latin typeface="Lobster" pitchFamily="2" charset="77"/>
              </a:rPr>
              <a:t>December 2, 2023 Meeting Minutes</a:t>
            </a:r>
            <a:br>
              <a:rPr lang="en-US" sz="2400" dirty="0">
                <a:latin typeface="Lobster" pitchFamily="2" charset="77"/>
              </a:rPr>
            </a:br>
            <a:r>
              <a:rPr lang="en-US" sz="1200" dirty="0">
                <a:latin typeface="Lobster" pitchFamily="2" charset="77"/>
              </a:rPr>
              <a:t>Provided by: Rick Mattox</a:t>
            </a:r>
          </a:p>
        </p:txBody>
      </p:sp>
      <p:sp>
        <p:nvSpPr>
          <p:cNvPr id="3" name="Text Placeholder 2">
            <a:extLst>
              <a:ext uri="{FF2B5EF4-FFF2-40B4-BE49-F238E27FC236}">
                <a16:creationId xmlns:a16="http://schemas.microsoft.com/office/drawing/2014/main" id="{32BF4F2A-8282-77BE-A451-1F5CE4BFEA63}"/>
              </a:ext>
            </a:extLst>
          </p:cNvPr>
          <p:cNvSpPr>
            <a:spLocks noGrp="1"/>
          </p:cNvSpPr>
          <p:nvPr>
            <p:ph type="body" idx="1"/>
          </p:nvPr>
        </p:nvSpPr>
        <p:spPr>
          <a:xfrm>
            <a:off x="342901" y="2133600"/>
            <a:ext cx="3086099" cy="6759677"/>
          </a:xfrm>
        </p:spPr>
        <p:txBody>
          <a:bodyPr/>
          <a:lstStyle/>
          <a:p>
            <a:pPr marL="228600" marR="0">
              <a:spcBef>
                <a:spcPts val="0"/>
              </a:spcBef>
              <a:spcAft>
                <a:spcPts val="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Call to order:</a:t>
            </a:r>
            <a:r>
              <a:rPr lang="en-US" sz="1100" u="sng" dirty="0">
                <a:latin typeface="Arial" panose="020B0604020202020204" pitchFamily="34" charset="0"/>
                <a:ea typeface="Times New Roman" panose="02020603050405020304" pitchFamily="18" charset="0"/>
                <a:cs typeface="Arial" panose="020B0604020202020204" pitchFamily="34" charset="0"/>
              </a:rPr>
              <a:t> </a:t>
            </a:r>
            <a:r>
              <a:rPr lang="en-US" sz="1100" u="sng" dirty="0">
                <a:effectLst/>
                <a:latin typeface="Arial" panose="020B0604020202020204" pitchFamily="34" charset="0"/>
                <a:ea typeface="Times New Roman" panose="02020603050405020304" pitchFamily="18" charset="0"/>
                <a:cs typeface="Arial" panose="020B0604020202020204" pitchFamily="34" charset="0"/>
              </a:rPr>
              <a:t>Erica Goode</a:t>
            </a:r>
          </a:p>
          <a:p>
            <a:pPr marL="228600" marR="0">
              <a:spcBef>
                <a:spcPts val="0"/>
              </a:spcBef>
              <a:spcAft>
                <a:spcPts val="0"/>
              </a:spcAft>
            </a:pP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a:effectLst/>
                <a:latin typeface="Arial" panose="020B0604020202020204" pitchFamily="34" charset="0"/>
                <a:ea typeface="Times New Roman" panose="02020603050405020304" pitchFamily="18" charset="0"/>
                <a:cs typeface="Arial" panose="020B0604020202020204" pitchFamily="34" charset="0"/>
              </a:rPr>
              <a:t>Erica called the meeting to order at 11:01am.</a:t>
            </a:r>
          </a:p>
          <a:p>
            <a:pPr marL="228600" marR="0">
              <a:spcBef>
                <a:spcPts val="0"/>
              </a:spcBef>
              <a:spcAft>
                <a:spcPts val="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Secretary Report (Approve minutes):</a:t>
            </a:r>
            <a:r>
              <a:rPr lang="en-US" sz="1100" u="sng" dirty="0">
                <a:effectLst/>
                <a:latin typeface="Arial" panose="020B0604020202020204" pitchFamily="34" charset="0"/>
                <a:cs typeface="Arial" panose="020B0604020202020204" pitchFamily="34" charset="0"/>
              </a:rPr>
              <a:t> </a:t>
            </a:r>
            <a:r>
              <a:rPr lang="en-US" sz="1100" u="sng" dirty="0">
                <a:effectLst/>
                <a:latin typeface="Arial" panose="020B0604020202020204" pitchFamily="34" charset="0"/>
                <a:ea typeface="Times New Roman" panose="02020603050405020304" pitchFamily="18" charset="0"/>
              </a:rPr>
              <a:t>Loren Jacobs</a:t>
            </a:r>
            <a:r>
              <a:rPr lang="en-US" sz="1100" u="sng" dirty="0">
                <a:effectLst/>
              </a:rPr>
              <a:t> </a:t>
            </a:r>
          </a:p>
          <a:p>
            <a:pPr marL="228600" marR="0">
              <a:spcBef>
                <a:spcPts val="0"/>
              </a:spcBef>
              <a:spcAft>
                <a:spcPts val="0"/>
              </a:spcAft>
            </a:pPr>
            <a:r>
              <a:rPr lang="en-US" sz="1100" dirty="0">
                <a:effectLst/>
                <a:latin typeface="Arial" panose="020B0604020202020204" pitchFamily="34" charset="0"/>
                <a:ea typeface="Times New Roman" panose="02020603050405020304" pitchFamily="18" charset="0"/>
              </a:rPr>
              <a:t>	</a:t>
            </a:r>
            <a:r>
              <a:rPr lang="en-US" sz="1100" dirty="0" err="1">
                <a:effectLst/>
                <a:latin typeface="Arial" panose="020B0604020202020204" pitchFamily="34" charset="0"/>
                <a:ea typeface="Times New Roman" panose="02020603050405020304" pitchFamily="18" charset="0"/>
              </a:rPr>
              <a:t>Ginnie</a:t>
            </a:r>
            <a:r>
              <a:rPr lang="en-US" sz="1100" dirty="0">
                <a:effectLst/>
                <a:latin typeface="Arial" panose="020B0604020202020204" pitchFamily="34" charset="0"/>
                <a:ea typeface="Times New Roman" panose="02020603050405020304" pitchFamily="18" charset="0"/>
              </a:rPr>
              <a:t> motioned to approve minutes. Motioned, seconded, and approved.</a:t>
            </a:r>
            <a:endParaRPr lang="en-US" sz="1100" dirty="0">
              <a:effectLst/>
            </a:endParaRPr>
          </a:p>
          <a:p>
            <a:pPr marL="228600"/>
            <a:r>
              <a:rPr lang="en-US" sz="1100" u="sng" dirty="0">
                <a:effectLst/>
                <a:latin typeface="Arial" panose="020B0604020202020204" pitchFamily="34" charset="0"/>
                <a:ea typeface="Times New Roman" panose="02020603050405020304" pitchFamily="18" charset="0"/>
                <a:cs typeface="Arial" panose="020B0604020202020204" pitchFamily="34" charset="0"/>
              </a:rPr>
              <a:t>Treasurer’s Report:</a:t>
            </a:r>
            <a:r>
              <a:rPr lang="en-US" sz="1100" u="sng" dirty="0">
                <a:effectLst/>
                <a:latin typeface="Arial" panose="020B0604020202020204" pitchFamily="34" charset="0"/>
                <a:cs typeface="Arial" panose="020B0604020202020204" pitchFamily="34" charset="0"/>
              </a:rPr>
              <a:t> </a:t>
            </a:r>
            <a:r>
              <a:rPr lang="en-US" sz="1100" u="sng" dirty="0">
                <a:effectLst/>
                <a:latin typeface="Arial" panose="020B0604020202020204" pitchFamily="34" charset="0"/>
                <a:ea typeface="Times New Roman" panose="02020603050405020304" pitchFamily="18" charset="0"/>
                <a:cs typeface="Arial" panose="020B0604020202020204" pitchFamily="34" charset="0"/>
              </a:rPr>
              <a:t>Mitch Sims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Checking account balance: $11,442</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Two CDs:		   $8,640</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Total:		   $20,082</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Currently looking into expenses. Year to date, we are in the red by $880. Mitch indicated that river tax is not covering expenses for Labor Day and Memorial Day meetings. It was indicated that river tax is intended to off-set some of the cost as opposed to financing the total cost of the meetings. Do we continue to have live music? Do we raise dues? Looking into changing current investments. Decision to table dues increase until next year was made in order to determine if the change in investments can cover current deficiency.</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Possible investment changes: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Move money from checking to money market</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Shopping new CD options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Mitch will email officers with results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Aluminum Collection</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$880 has been raised so far to fund the kids float </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Keep collecting those cans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Thanks to Andy and Katherine!</a:t>
            </a:r>
          </a:p>
          <a:p>
            <a:pPr marL="228600"/>
            <a:r>
              <a:rPr lang="en-US" sz="1100" u="sng" dirty="0">
                <a:effectLst/>
                <a:latin typeface="Arial" panose="020B0604020202020204" pitchFamily="34" charset="0"/>
                <a:ea typeface="Times New Roman" panose="02020603050405020304" pitchFamily="18" charset="0"/>
                <a:cs typeface="Arial" panose="020B0604020202020204" pitchFamily="34" charset="0"/>
              </a:rPr>
              <a:t>Membership Report:</a:t>
            </a:r>
            <a:r>
              <a:rPr lang="en-US" sz="1100" u="sng" dirty="0">
                <a:effectLst/>
                <a:latin typeface="Arial" panose="020B0604020202020204" pitchFamily="34" charset="0"/>
                <a:cs typeface="Arial" panose="020B0604020202020204" pitchFamily="34" charset="0"/>
              </a:rPr>
              <a:t> </a:t>
            </a:r>
            <a:r>
              <a:rPr lang="en-US" sz="1100" u="sng" dirty="0" err="1">
                <a:effectLst/>
                <a:latin typeface="Arial" panose="020B0604020202020204" pitchFamily="34" charset="0"/>
                <a:ea typeface="Times New Roman" panose="02020603050405020304" pitchFamily="18" charset="0"/>
                <a:cs typeface="Arial" panose="020B0604020202020204" pitchFamily="34" charset="0"/>
              </a:rPr>
              <a:t>Ginnie</a:t>
            </a:r>
            <a:r>
              <a:rPr lang="en-US" sz="1100" u="sng" dirty="0">
                <a:effectLst/>
                <a:latin typeface="Arial" panose="020B0604020202020204" pitchFamily="34" charset="0"/>
                <a:ea typeface="Times New Roman" panose="02020603050405020304" pitchFamily="18" charset="0"/>
                <a:cs typeface="Arial" panose="020B0604020202020204" pitchFamily="34" charset="0"/>
              </a:rPr>
              <a:t> Peck</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Total paid membership: 141</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Looking into using </a:t>
            </a:r>
            <a:r>
              <a:rPr lang="en-US" sz="1100" dirty="0" err="1">
                <a:latin typeface="Arial" panose="020B0604020202020204" pitchFamily="34" charset="0"/>
                <a:ea typeface="Times New Roman" panose="02020603050405020304" pitchFamily="18" charset="0"/>
                <a:cs typeface="Arial" panose="020B0604020202020204" pitchFamily="34" charset="0"/>
              </a:rPr>
              <a:t>Zelle</a:t>
            </a:r>
            <a:r>
              <a:rPr lang="en-US" sz="1100" dirty="0">
                <a:latin typeface="Arial" panose="020B0604020202020204" pitchFamily="34" charset="0"/>
                <a:ea typeface="Times New Roman" panose="02020603050405020304" pitchFamily="18" charset="0"/>
                <a:cs typeface="Arial" panose="020B0604020202020204" pitchFamily="34" charset="0"/>
              </a:rPr>
              <a:t> to allow easier dues payments and an electronic option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Google Shape;28;p8">
            <a:extLst>
              <a:ext uri="{FF2B5EF4-FFF2-40B4-BE49-F238E27FC236}">
                <a16:creationId xmlns:a16="http://schemas.microsoft.com/office/drawing/2014/main" id="{71837875-9628-D362-7CC5-97D343DBC3E8}"/>
              </a:ext>
            </a:extLst>
          </p:cNvPr>
          <p:cNvPicPr preferRelativeResize="0"/>
          <p:nvPr/>
        </p:nvPicPr>
        <p:blipFill rotWithShape="1">
          <a:blip r:embed="rId2">
            <a:alphaModFix/>
          </a:blip>
          <a:srcRect/>
          <a:stretch/>
        </p:blipFill>
        <p:spPr>
          <a:xfrm>
            <a:off x="342901" y="366125"/>
            <a:ext cx="2459293" cy="1108800"/>
          </a:xfrm>
          <a:prstGeom prst="rect">
            <a:avLst/>
          </a:prstGeom>
          <a:noFill/>
          <a:ln>
            <a:noFill/>
          </a:ln>
        </p:spPr>
      </p:pic>
      <p:sp>
        <p:nvSpPr>
          <p:cNvPr id="10" name="Text Placeholder 2">
            <a:extLst>
              <a:ext uri="{FF2B5EF4-FFF2-40B4-BE49-F238E27FC236}">
                <a16:creationId xmlns:a16="http://schemas.microsoft.com/office/drawing/2014/main" id="{880428F2-14F2-A437-CE03-38F5881E8033}"/>
              </a:ext>
            </a:extLst>
          </p:cNvPr>
          <p:cNvSpPr txBox="1">
            <a:spLocks/>
          </p:cNvSpPr>
          <p:nvPr/>
        </p:nvSpPr>
        <p:spPr>
          <a:xfrm>
            <a:off x="3405410" y="2133542"/>
            <a:ext cx="3086099" cy="6623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9pPr>
          </a:lstStyle>
          <a:p>
            <a:pPr marL="228600"/>
            <a:r>
              <a:rPr lang="en-US" sz="1100" u="sng" dirty="0">
                <a:latin typeface="Arial" panose="020B0604020202020204" pitchFamily="34" charset="0"/>
                <a:ea typeface="Times New Roman" panose="02020603050405020304" pitchFamily="18" charset="0"/>
                <a:cs typeface="Arial" panose="020B0604020202020204" pitchFamily="34" charset="0"/>
              </a:rPr>
              <a:t>Membership Report: </a:t>
            </a:r>
            <a:r>
              <a:rPr lang="en-US" sz="1100" u="sng" dirty="0" err="1">
                <a:latin typeface="Arial" panose="020B0604020202020204" pitchFamily="34" charset="0"/>
                <a:ea typeface="Times New Roman" panose="02020603050405020304" pitchFamily="18" charset="0"/>
                <a:cs typeface="Arial" panose="020B0604020202020204" pitchFamily="34" charset="0"/>
              </a:rPr>
              <a:t>Ginnie</a:t>
            </a:r>
            <a:r>
              <a:rPr lang="en-US" sz="1100" u="sng" dirty="0">
                <a:latin typeface="Arial" panose="020B0604020202020204" pitchFamily="34" charset="0"/>
                <a:ea typeface="Times New Roman" panose="02020603050405020304" pitchFamily="18" charset="0"/>
                <a:cs typeface="Arial" panose="020B0604020202020204" pitchFamily="34" charset="0"/>
              </a:rPr>
              <a:t> Peck Cont.</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Setting up a Venmo or QR code for river tax to allow for both cash and cashless options.</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a:t>
            </a:r>
            <a:br>
              <a:rPr lang="en-US" sz="1100" dirty="0">
                <a:latin typeface="Arial" panose="020B0604020202020204" pitchFamily="34" charset="0"/>
                <a:ea typeface="Times New Roman" panose="02020603050405020304" pitchFamily="18" charset="0"/>
                <a:cs typeface="Arial" panose="020B0604020202020204" pitchFamily="34" charset="0"/>
              </a:rPr>
            </a:br>
            <a:r>
              <a:rPr lang="en-US" sz="1100" dirty="0">
                <a:latin typeface="Arial" panose="020B0604020202020204" pitchFamily="34" charset="0"/>
                <a:ea typeface="Times New Roman" panose="02020603050405020304" pitchFamily="18" charset="0"/>
                <a:cs typeface="Arial" panose="020B0604020202020204" pitchFamily="34" charset="0"/>
              </a:rPr>
              <a:t>Chapter treasurers please use and submit the official spreadsheet</a:t>
            </a:r>
          </a:p>
          <a:p>
            <a:pPr marL="228600"/>
            <a:r>
              <a:rPr lang="en-US" sz="1100" u="sng" dirty="0">
                <a:latin typeface="Arial" panose="020B0604020202020204" pitchFamily="34" charset="0"/>
                <a:ea typeface="Times New Roman" panose="02020603050405020304" pitchFamily="18" charset="0"/>
                <a:cs typeface="Arial" panose="020B0604020202020204" pitchFamily="34" charset="0"/>
              </a:rPr>
              <a:t>Newsletter Report: Gabby Safley</a:t>
            </a: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Gabby is not here but will hopefully continue. Thanks Gabby! </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(Thanks y’all! –GLS)</a:t>
            </a:r>
          </a:p>
          <a:p>
            <a:pPr marL="228600"/>
            <a:r>
              <a:rPr lang="en-US" sz="1100" u="sng" dirty="0">
                <a:latin typeface="Arial" panose="020B0604020202020204" pitchFamily="34" charset="0"/>
                <a:ea typeface="Times New Roman" panose="02020603050405020304" pitchFamily="18" charset="0"/>
                <a:cs typeface="Arial" panose="020B0604020202020204" pitchFamily="34" charset="0"/>
              </a:rPr>
              <a:t>Webmaster Report: Traci Martin</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If you have photos or information that needs to be changed on the website email or text Traci.</a:t>
            </a:r>
          </a:p>
          <a:p>
            <a:pPr marL="228600"/>
            <a:r>
              <a:rPr lang="en-US" sz="1100" u="sng" dirty="0">
                <a:latin typeface="Arial" panose="020B0604020202020204" pitchFamily="34" charset="0"/>
                <a:ea typeface="Times New Roman" panose="02020603050405020304" pitchFamily="18" charset="0"/>
                <a:cs typeface="Arial" panose="020B0604020202020204" pitchFamily="34" charset="0"/>
              </a:rPr>
              <a:t>Conservation Chair Report: Bill </a:t>
            </a:r>
            <a:r>
              <a:rPr lang="en-US" sz="1100" u="sng" dirty="0" err="1">
                <a:latin typeface="Arial" panose="020B0604020202020204" pitchFamily="34" charset="0"/>
                <a:ea typeface="Times New Roman" panose="02020603050405020304" pitchFamily="18" charset="0"/>
                <a:cs typeface="Arial" panose="020B0604020202020204" pitchFamily="34" charset="0"/>
              </a:rPr>
              <a:t>Tanger</a:t>
            </a:r>
            <a:endParaRPr lang="en-US" sz="1100" u="sng" dirty="0">
              <a:latin typeface="Arial" panose="020B0604020202020204" pitchFamily="34" charset="0"/>
              <a:ea typeface="Times New Roman" panose="02020603050405020304" pitchFamily="18" charset="0"/>
              <a:cs typeface="Arial" panose="020B0604020202020204" pitchFamily="34" charset="0"/>
            </a:endParaRP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Legislative Session ends in February</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FORVA has </a:t>
            </a:r>
            <a:r>
              <a:rPr lang="en-US" sz="1100" i="1" dirty="0">
                <a:latin typeface="Arial" panose="020B0604020202020204" pitchFamily="34" charset="0"/>
                <a:ea typeface="Times New Roman" panose="02020603050405020304" pitchFamily="18" charset="0"/>
                <a:cs typeface="Arial" panose="020B0604020202020204" pitchFamily="34" charset="0"/>
              </a:rPr>
              <a:t>No Tires In The River Legislation</a:t>
            </a:r>
            <a:r>
              <a:rPr lang="en-US" sz="1100" dirty="0">
                <a:latin typeface="Arial" panose="020B0604020202020204" pitchFamily="34" charset="0"/>
                <a:ea typeface="Times New Roman" panose="02020603050405020304" pitchFamily="18" charset="0"/>
                <a:cs typeface="Arial" panose="020B0604020202020204" pitchFamily="34" charset="0"/>
              </a:rPr>
              <a:t>: Expensive landfill fees cause tires to be dumped in Virginia rivers. The bill proposes that if you sell tires in this (VA) state, you have to be willing to take them back at no cost. Talk to your county supervisor to see if we can get the bill on the legislative agenda.</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	Use the following link to determine your legislator: </a:t>
            </a:r>
            <a:r>
              <a:rPr lang="en-US" sz="1100" u="sng" dirty="0">
                <a:solidFill>
                  <a:srgbClr val="0563C1"/>
                </a:solidFill>
                <a:effectLst/>
                <a:latin typeface="+mn-lt"/>
                <a:ea typeface="Times New Roman" panose="02020603050405020304" pitchFamily="18" charset="0"/>
                <a:hlinkClick r:id="rId3"/>
              </a:rPr>
              <a:t>https://Whosmy.virginiageneralassembly.gov</a:t>
            </a:r>
            <a:endParaRPr lang="en-US" sz="1100" u="sng" dirty="0">
              <a:solidFill>
                <a:srgbClr val="0563C1"/>
              </a:solidFill>
              <a:effectLst/>
              <a:latin typeface="+mn-lt"/>
              <a:ea typeface="Times New Roman" panose="02020603050405020304" pitchFamily="18" charset="0"/>
            </a:endParaRPr>
          </a:p>
          <a:p>
            <a:pPr marL="228600"/>
            <a:r>
              <a:rPr lang="en-US" sz="1100" dirty="0">
                <a:effectLst/>
                <a:latin typeface="+mn-lt"/>
                <a:ea typeface="Times New Roman" panose="02020603050405020304" pitchFamily="18" charset="0"/>
              </a:rPr>
              <a:t>	Sign up for the Bay Journal – Free online</a:t>
            </a:r>
          </a:p>
          <a:p>
            <a:pPr marL="228600"/>
            <a:r>
              <a:rPr lang="en-US" sz="1100" u="sng" dirty="0">
                <a:latin typeface="+mn-lt"/>
                <a:ea typeface="Times New Roman" panose="02020603050405020304" pitchFamily="18" charset="0"/>
              </a:rPr>
              <a:t>FFV Foundation Report: Bill </a:t>
            </a:r>
            <a:r>
              <a:rPr lang="en-US" sz="1100" u="sng" dirty="0" err="1">
                <a:latin typeface="+mn-lt"/>
                <a:ea typeface="Times New Roman" panose="02020603050405020304" pitchFamily="18" charset="0"/>
              </a:rPr>
              <a:t>Tanger</a:t>
            </a:r>
            <a:endParaRPr lang="en-US" sz="1100" u="sng" dirty="0">
              <a:latin typeface="+mn-lt"/>
              <a:ea typeface="Times New Roman" panose="02020603050405020304" pitchFamily="18" charset="0"/>
            </a:endParaRPr>
          </a:p>
          <a:p>
            <a:pPr marL="228600"/>
            <a:r>
              <a:rPr lang="en-US" sz="1100" dirty="0">
                <a:effectLst/>
                <a:latin typeface="+mn-lt"/>
                <a:ea typeface="Times New Roman" panose="02020603050405020304" pitchFamily="18" charset="0"/>
              </a:rPr>
              <a:t>	Allen’s Creek (Amhurst County)</a:t>
            </a:r>
          </a:p>
          <a:p>
            <a:pPr marL="228600"/>
            <a:r>
              <a:rPr lang="en-US" sz="1100" dirty="0">
                <a:latin typeface="+mn-lt"/>
                <a:ea typeface="Times New Roman" panose="02020603050405020304" pitchFamily="18" charset="0"/>
              </a:rPr>
              <a:t>	Volunteers hauled away </a:t>
            </a:r>
            <a:r>
              <a:rPr lang="en-US" sz="1100" u="sng" dirty="0">
                <a:latin typeface="+mn-lt"/>
                <a:ea typeface="Times New Roman" panose="02020603050405020304" pitchFamily="18" charset="0"/>
              </a:rPr>
              <a:t>5 tons of trash </a:t>
            </a:r>
            <a:endParaRPr lang="en-US" sz="1100" dirty="0">
              <a:latin typeface="+mn-lt"/>
              <a:ea typeface="Times New Roman" panose="02020603050405020304" pitchFamily="18" charset="0"/>
            </a:endParaRPr>
          </a:p>
          <a:p>
            <a:pPr marL="228600"/>
            <a:r>
              <a:rPr lang="en-US" sz="1100" dirty="0">
                <a:effectLst/>
                <a:latin typeface="+mn-lt"/>
                <a:ea typeface="Times New Roman" panose="02020603050405020304" pitchFamily="18" charset="0"/>
              </a:rPr>
              <a:t>	Currently working on getting a plan in place to decide if the house on the property is worth rehabbing.</a:t>
            </a:r>
          </a:p>
          <a:p>
            <a:pPr marL="228600"/>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a:p>
            <a:pPr marL="228600"/>
            <a:r>
              <a:rPr lang="en-US" sz="900" dirty="0">
                <a:latin typeface="Arial" panose="020B0604020202020204" pitchFamily="34" charset="0"/>
                <a:ea typeface="Times New Roman" panose="02020603050405020304" pitchFamily="18" charset="0"/>
                <a:cs typeface="Arial" panose="020B0604020202020204" pitchFamily="34" charset="0"/>
              </a:rPr>
              <a:t>	</a:t>
            </a:r>
          </a:p>
          <a:p>
            <a:pPr marL="228600"/>
            <a:endParaRPr lang="en-US" sz="900" u="sng"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2188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8D2-892E-A729-3FF2-2B21A2F21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66726-9A97-161F-8710-27370945E5CD}"/>
              </a:ext>
            </a:extLst>
          </p:cNvPr>
          <p:cNvSpPr>
            <a:spLocks noGrp="1"/>
          </p:cNvSpPr>
          <p:nvPr>
            <p:ph type="title"/>
          </p:nvPr>
        </p:nvSpPr>
        <p:spPr>
          <a:xfrm>
            <a:off x="3867767" y="366125"/>
            <a:ext cx="2518286" cy="1108742"/>
          </a:xfrm>
        </p:spPr>
        <p:txBody>
          <a:bodyPr/>
          <a:lstStyle/>
          <a:p>
            <a:r>
              <a:rPr lang="en-US" sz="2400" dirty="0">
                <a:latin typeface="Lobster" pitchFamily="2" charset="77"/>
              </a:rPr>
              <a:t>December 2, 2023 Meeting Minutes</a:t>
            </a:r>
            <a:br>
              <a:rPr lang="en-US" sz="2400" dirty="0">
                <a:latin typeface="Lobster" pitchFamily="2" charset="77"/>
              </a:rPr>
            </a:br>
            <a:r>
              <a:rPr lang="en-US" sz="1200" dirty="0">
                <a:latin typeface="Lobster" pitchFamily="2" charset="77"/>
              </a:rPr>
              <a:t>Provided by: Rick Mattox</a:t>
            </a:r>
          </a:p>
        </p:txBody>
      </p:sp>
      <p:sp>
        <p:nvSpPr>
          <p:cNvPr id="3" name="Text Placeholder 2">
            <a:extLst>
              <a:ext uri="{FF2B5EF4-FFF2-40B4-BE49-F238E27FC236}">
                <a16:creationId xmlns:a16="http://schemas.microsoft.com/office/drawing/2014/main" id="{9A8A9ADD-D242-4FDC-E010-9C7A43339808}"/>
              </a:ext>
            </a:extLst>
          </p:cNvPr>
          <p:cNvSpPr>
            <a:spLocks noGrp="1"/>
          </p:cNvSpPr>
          <p:nvPr>
            <p:ph type="body" idx="1"/>
          </p:nvPr>
        </p:nvSpPr>
        <p:spPr>
          <a:xfrm>
            <a:off x="342901" y="2133600"/>
            <a:ext cx="3086099" cy="6759677"/>
          </a:xfrm>
        </p:spPr>
        <p:txBody>
          <a:bodyPr/>
          <a:lstStyle/>
          <a:p>
            <a:pPr marL="228600"/>
            <a:r>
              <a:rPr lang="en-US" sz="1100" u="sng" dirty="0">
                <a:latin typeface="Arial" panose="020B0604020202020204" pitchFamily="34" charset="0"/>
                <a:ea typeface="Times New Roman" panose="02020603050405020304" pitchFamily="18" charset="0"/>
                <a:cs typeface="Arial" panose="020B0604020202020204" pitchFamily="34" charset="0"/>
              </a:rPr>
              <a:t>Trip Schedule:</a:t>
            </a:r>
          </a:p>
          <a:p>
            <a:pPr marL="228600"/>
            <a:r>
              <a:rPr lang="en-US" sz="1100" dirty="0">
                <a:effectLst/>
                <a:latin typeface="Arial" panose="020B0604020202020204" pitchFamily="34" charset="0"/>
                <a:ea typeface="Times New Roman" panose="02020603050405020304" pitchFamily="18" charset="0"/>
                <a:cs typeface="Arial" panose="020B0604020202020204" pitchFamily="34" charset="0"/>
              </a:rPr>
              <a:t>Dickel Spring Fling: 	4/19-4/21</a:t>
            </a:r>
          </a:p>
          <a:p>
            <a:pPr marL="228600"/>
            <a:r>
              <a:rPr lang="en-US" sz="1100" dirty="0">
                <a:latin typeface="Arial" panose="020B0604020202020204" pitchFamily="34" charset="0"/>
                <a:ea typeface="Times New Roman" panose="02020603050405020304" pitchFamily="18" charset="0"/>
                <a:cs typeface="Arial" panose="020B0604020202020204" pitchFamily="34" charset="0"/>
              </a:rPr>
              <a:t>R5 Cajun Weekend:	4/46-4/28</a:t>
            </a:r>
          </a:p>
          <a:p>
            <a:pPr marL="228600"/>
            <a:r>
              <a:rPr lang="en-US" sz="1100" dirty="0">
                <a:effectLst/>
                <a:latin typeface="Arial" panose="020B0604020202020204" pitchFamily="34" charset="0"/>
                <a:ea typeface="Times New Roman" panose="02020603050405020304" pitchFamily="18" charset="0"/>
                <a:cs typeface="Arial" panose="020B0604020202020204" pitchFamily="34" charset="0"/>
              </a:rPr>
              <a:t>Memorial Weekend</a:t>
            </a:r>
            <a:r>
              <a:rPr lang="en-US" sz="1100" dirty="0">
                <a:latin typeface="Arial" panose="020B0604020202020204" pitchFamily="34" charset="0"/>
                <a:ea typeface="Times New Roman" panose="02020603050405020304" pitchFamily="18" charset="0"/>
                <a:cs typeface="Arial" panose="020B0604020202020204" pitchFamily="34" charset="0"/>
              </a:rPr>
              <a:t>:	5/24-5/27</a:t>
            </a:r>
            <a:endParaRPr lang="en-US" sz="1100" dirty="0">
              <a:latin typeface="+mn-lt"/>
              <a:ea typeface="Times New Roman" panose="02020603050405020304" pitchFamily="18" charset="0"/>
              <a:cs typeface="Arial" panose="020B0604020202020204" pitchFamily="34" charset="0"/>
            </a:endParaRPr>
          </a:p>
          <a:p>
            <a:pPr marL="228600"/>
            <a:r>
              <a:rPr lang="en-US" sz="1100" dirty="0">
                <a:effectLst/>
                <a:latin typeface="+mn-lt"/>
                <a:ea typeface="Times New Roman" panose="02020603050405020304" pitchFamily="18" charset="0"/>
                <a:cs typeface="Arial" panose="020B0604020202020204" pitchFamily="34" charset="0"/>
              </a:rPr>
              <a:t>	-</a:t>
            </a:r>
            <a:r>
              <a:rPr lang="en-US" sz="1100" dirty="0">
                <a:effectLst/>
                <a:latin typeface="+mn-lt"/>
                <a:ea typeface="Times New Roman" panose="02020603050405020304" pitchFamily="18" charset="0"/>
              </a:rPr>
              <a:t>Location:	Slate</a:t>
            </a:r>
          </a:p>
          <a:p>
            <a:pPr marL="228600"/>
            <a:r>
              <a:rPr lang="en-US" sz="1100" dirty="0">
                <a:latin typeface="+mn-lt"/>
                <a:ea typeface="Times New Roman" panose="02020603050405020304" pitchFamily="18" charset="0"/>
              </a:rPr>
              <a:t>	-</a:t>
            </a:r>
            <a:r>
              <a:rPr lang="en-US" sz="1100" dirty="0">
                <a:effectLst/>
                <a:latin typeface="+mn-lt"/>
                <a:ea typeface="Times New Roman" panose="02020603050405020304" pitchFamily="18" charset="0"/>
              </a:rPr>
              <a:t>Port-o-johns: (2)</a:t>
            </a:r>
            <a:r>
              <a:rPr lang="en-US" sz="1100" dirty="0" err="1">
                <a:effectLst/>
                <a:latin typeface="+mn-lt"/>
                <a:ea typeface="Times New Roman" panose="02020603050405020304" pitchFamily="18" charset="0"/>
              </a:rPr>
              <a:t>Ginnie</a:t>
            </a:r>
            <a:r>
              <a:rPr lang="en-US" sz="1100" dirty="0">
                <a:effectLst/>
                <a:latin typeface="+mn-lt"/>
                <a:ea typeface="Times New Roman" panose="02020603050405020304" pitchFamily="18" charset="0"/>
              </a:rPr>
              <a:t>)</a:t>
            </a:r>
          </a:p>
          <a:p>
            <a:pPr marL="228600"/>
            <a:r>
              <a:rPr lang="en-US" sz="1100" dirty="0">
                <a:latin typeface="+mn-lt"/>
                <a:ea typeface="Times New Roman" panose="02020603050405020304" pitchFamily="18" charset="0"/>
              </a:rPr>
              <a:t>	-</a:t>
            </a:r>
            <a:r>
              <a:rPr lang="en-US" sz="1100" dirty="0">
                <a:effectLst/>
                <a:latin typeface="+mn-lt"/>
                <a:ea typeface="Times New Roman" panose="02020603050405020304" pitchFamily="18" charset="0"/>
              </a:rPr>
              <a:t>Dinner: Mike McEwen will be cooking a delicious BBQ dinner.</a:t>
            </a:r>
          </a:p>
          <a:p>
            <a:pPr marL="228600"/>
            <a:r>
              <a:rPr lang="en-US" sz="1100" dirty="0">
                <a:latin typeface="+mn-lt"/>
                <a:ea typeface="Times New Roman" panose="02020603050405020304" pitchFamily="18" charset="0"/>
              </a:rPr>
              <a:t>	-</a:t>
            </a:r>
            <a:r>
              <a:rPr lang="en-US" sz="1100" dirty="0">
                <a:effectLst/>
                <a:latin typeface="+mn-lt"/>
                <a:ea typeface="Times New Roman" panose="02020603050405020304" pitchFamily="18" charset="0"/>
              </a:rPr>
              <a:t>A $10 individual and $20 for family donation will be taken up for those eating. Feel free to bring a side </a:t>
            </a:r>
          </a:p>
          <a:p>
            <a:pPr marL="228600"/>
            <a:r>
              <a:rPr lang="en-US" sz="1100" dirty="0">
                <a:latin typeface="+mn-lt"/>
                <a:ea typeface="Times New Roman" panose="02020603050405020304" pitchFamily="18" charset="0"/>
              </a:rPr>
              <a:t>	-</a:t>
            </a:r>
            <a:r>
              <a:rPr lang="en-US" sz="1100" dirty="0">
                <a:effectLst/>
                <a:latin typeface="+mn-lt"/>
                <a:ea typeface="Times New Roman" panose="02020603050405020304" pitchFamily="18" charset="0"/>
              </a:rPr>
              <a:t>Band will be determined based on budget remaining after porta potty rental</a:t>
            </a:r>
          </a:p>
          <a:p>
            <a:pPr marL="228600"/>
            <a:r>
              <a:rPr lang="en-US" sz="1100" dirty="0">
                <a:latin typeface="+mn-lt"/>
                <a:ea typeface="Times New Roman" panose="02020603050405020304" pitchFamily="18" charset="0"/>
              </a:rPr>
              <a:t>	-</a:t>
            </a:r>
            <a:r>
              <a:rPr lang="en-US" sz="1100" dirty="0">
                <a:effectLst/>
                <a:latin typeface="+mn-lt"/>
                <a:ea typeface="Times New Roman" panose="02020603050405020304" pitchFamily="18" charset="0"/>
              </a:rPr>
              <a:t>Budget: $500</a:t>
            </a:r>
          </a:p>
          <a:p>
            <a:pPr marL="228600"/>
            <a:r>
              <a:rPr lang="en-US" sz="1100" dirty="0">
                <a:latin typeface="+mn-lt"/>
                <a:ea typeface="Times New Roman" panose="02020603050405020304" pitchFamily="18" charset="0"/>
              </a:rPr>
              <a:t>Kids Float:		6/8</a:t>
            </a:r>
          </a:p>
          <a:p>
            <a:pPr marL="228600"/>
            <a:r>
              <a:rPr lang="en-US" sz="1100" dirty="0">
                <a:effectLst/>
                <a:latin typeface="+mn-lt"/>
                <a:ea typeface="Times New Roman" panose="02020603050405020304" pitchFamily="18" charset="0"/>
              </a:rPr>
              <a:t>Labor Day Weekend:	8/30-9/2</a:t>
            </a:r>
          </a:p>
          <a:p>
            <a:pPr marL="457200" marR="0" lvl="1" indent="0">
              <a:spcBef>
                <a:spcPts val="0"/>
              </a:spcBef>
              <a:spcAft>
                <a:spcPts val="0"/>
              </a:spcAft>
            </a:pPr>
            <a:r>
              <a:rPr lang="en-US" sz="1100" dirty="0">
                <a:effectLst/>
                <a:latin typeface="+mn-lt"/>
                <a:ea typeface="Times New Roman" panose="02020603050405020304" pitchFamily="18" charset="0"/>
              </a:rPr>
              <a:t>-Location: Solitude</a:t>
            </a:r>
          </a:p>
          <a:p>
            <a:pPr marL="457200" marR="0" lvl="1" indent="0">
              <a:spcBef>
                <a:spcPts val="0"/>
              </a:spcBef>
              <a:spcAft>
                <a:spcPts val="0"/>
              </a:spcAft>
            </a:pPr>
            <a:r>
              <a:rPr lang="en-US" sz="1100" dirty="0">
                <a:effectLst/>
                <a:latin typeface="+mn-lt"/>
                <a:ea typeface="Times New Roman" panose="02020603050405020304" pitchFamily="18" charset="0"/>
              </a:rPr>
              <a:t>-Port-o-johns: 3</a:t>
            </a:r>
          </a:p>
          <a:p>
            <a:pPr marL="457200" marR="0" lvl="1" indent="0">
              <a:spcBef>
                <a:spcPts val="0"/>
              </a:spcBef>
              <a:spcAft>
                <a:spcPts val="0"/>
              </a:spcAft>
            </a:pPr>
            <a:r>
              <a:rPr lang="en-US" sz="1100" dirty="0">
                <a:effectLst/>
                <a:latin typeface="+mn-lt"/>
                <a:ea typeface="Times New Roman" panose="02020603050405020304" pitchFamily="18" charset="0"/>
              </a:rPr>
              <a:t>-Band: Band will be determined based on budget remaining after porta potty rental</a:t>
            </a:r>
          </a:p>
          <a:p>
            <a:pPr marL="457200" marR="0" lvl="1" indent="0">
              <a:spcBef>
                <a:spcPts val="0"/>
              </a:spcBef>
              <a:spcAft>
                <a:spcPts val="0"/>
              </a:spcAft>
            </a:pPr>
            <a:r>
              <a:rPr lang="en-US" sz="1100" dirty="0">
                <a:effectLst/>
                <a:latin typeface="+mn-lt"/>
                <a:ea typeface="Times New Roman" panose="02020603050405020304" pitchFamily="18" charset="0"/>
              </a:rPr>
              <a:t>-Budget: $500</a:t>
            </a:r>
          </a:p>
          <a:p>
            <a:pPr marL="228600"/>
            <a:endParaRPr lang="en-US" sz="1100" dirty="0">
              <a:effectLst/>
              <a:latin typeface="+mn-lt"/>
              <a:ea typeface="Times New Roman" panose="02020603050405020304" pitchFamily="18" charset="0"/>
            </a:endParaRPr>
          </a:p>
          <a:p>
            <a:pPr marL="228600"/>
            <a:r>
              <a:rPr lang="en-US" sz="1100" dirty="0">
                <a:latin typeface="+mn-lt"/>
                <a:ea typeface="Times New Roman" panose="02020603050405020304" pitchFamily="18" charset="0"/>
              </a:rPr>
              <a:t>Dickel Bash:		10/11-10/13</a:t>
            </a:r>
          </a:p>
          <a:p>
            <a:pPr marL="228600"/>
            <a:r>
              <a:rPr lang="en-US" sz="1100" dirty="0">
                <a:effectLst/>
                <a:latin typeface="+mn-lt"/>
                <a:ea typeface="Times New Roman" panose="02020603050405020304" pitchFamily="18" charset="0"/>
              </a:rPr>
              <a:t>Winter Meeting:	12/7 11:00am</a:t>
            </a:r>
          </a:p>
          <a:p>
            <a:pPr marL="228600"/>
            <a:r>
              <a:rPr lang="en-US" sz="1100" dirty="0">
                <a:latin typeface="+mn-lt"/>
                <a:ea typeface="Times New Roman" panose="02020603050405020304" pitchFamily="18" charset="0"/>
              </a:rPr>
              <a:t>	      - Location: Slate</a:t>
            </a:r>
          </a:p>
          <a:p>
            <a:pPr marL="228600"/>
            <a:r>
              <a:rPr lang="en-US" sz="1100" dirty="0">
                <a:effectLst/>
                <a:latin typeface="+mn-lt"/>
                <a:ea typeface="Times New Roman" panose="02020603050405020304" pitchFamily="18" charset="0"/>
              </a:rPr>
              <a:t>	</a:t>
            </a:r>
            <a:r>
              <a:rPr lang="en-US" sz="1100" dirty="0">
                <a:latin typeface="+mn-lt"/>
                <a:ea typeface="Times New Roman" panose="02020603050405020304" pitchFamily="18" charset="0"/>
              </a:rPr>
              <a:t>      - $100 to owners of Slate and Solitude</a:t>
            </a:r>
          </a:p>
          <a:p>
            <a:pPr marL="228600"/>
            <a:r>
              <a:rPr lang="en-US" sz="1100" dirty="0">
                <a:latin typeface="+mn-lt"/>
                <a:ea typeface="Times New Roman" panose="02020603050405020304" pitchFamily="18" charset="0"/>
              </a:rPr>
              <a:t>	         as a curtesy for allowing us to use </a:t>
            </a:r>
          </a:p>
          <a:p>
            <a:pPr marL="228600"/>
            <a:r>
              <a:rPr lang="en-US" sz="1100" dirty="0">
                <a:effectLst/>
                <a:latin typeface="+mn-lt"/>
                <a:ea typeface="Times New Roman" panose="02020603050405020304" pitchFamily="18" charset="0"/>
              </a:rPr>
              <a:t>	         their property.</a:t>
            </a:r>
          </a:p>
          <a:p>
            <a:pPr marL="228600"/>
            <a:endParaRPr lang="en-US" sz="1100" dirty="0">
              <a:effectLst/>
              <a:latin typeface="+mn-lt"/>
              <a:ea typeface="Times New Roman" panose="02020603050405020304" pitchFamily="18" charset="0"/>
            </a:endParaRPr>
          </a:p>
          <a:p>
            <a:pPr marL="228600"/>
            <a:r>
              <a:rPr lang="en-US" sz="1100" dirty="0">
                <a:latin typeface="+mn-lt"/>
                <a:ea typeface="Times New Roman" panose="02020603050405020304" pitchFamily="18" charset="0"/>
              </a:rPr>
              <a:t>Old Business:	N/A</a:t>
            </a:r>
          </a:p>
          <a:p>
            <a:pPr marL="228600"/>
            <a:r>
              <a:rPr lang="en-US" sz="1100" dirty="0">
                <a:effectLst/>
                <a:latin typeface="+mn-lt"/>
                <a:ea typeface="Times New Roman" panose="02020603050405020304" pitchFamily="18" charset="0"/>
              </a:rPr>
              <a:t>New Business: N/A</a:t>
            </a:r>
          </a:p>
          <a:p>
            <a:pPr marL="228600"/>
            <a:r>
              <a:rPr lang="en-US" sz="1100" dirty="0">
                <a:latin typeface="+mn-lt"/>
                <a:ea typeface="Times New Roman" panose="02020603050405020304" pitchFamily="18" charset="0"/>
              </a:rPr>
              <a:t>Adjourn: Rick motioned to adjourn, motion </a:t>
            </a:r>
            <a:r>
              <a:rPr lang="en-US" sz="1100" dirty="0" err="1">
                <a:latin typeface="+mn-lt"/>
                <a:ea typeface="Times New Roman" panose="02020603050405020304" pitchFamily="18" charset="0"/>
              </a:rPr>
              <a:t>accpted</a:t>
            </a:r>
            <a:endParaRPr lang="en-US" sz="1100" dirty="0">
              <a:effectLst/>
              <a:latin typeface="+mn-lt"/>
              <a:ea typeface="Times New Roman" panose="02020603050405020304" pitchFamily="18" charset="0"/>
            </a:endParaRPr>
          </a:p>
          <a:p>
            <a:pPr marL="228600"/>
            <a:endParaRPr lang="en-US" sz="1100" dirty="0">
              <a:effectLst/>
              <a:latin typeface="+mn-lt"/>
              <a:ea typeface="Times New Roman" panose="02020603050405020304" pitchFamily="18" charset="0"/>
              <a:cs typeface="Arial" panose="020B0604020202020204" pitchFamily="34" charset="0"/>
            </a:endParaRPr>
          </a:p>
          <a:p>
            <a:pPr marL="228600"/>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Google Shape;28;p8">
            <a:extLst>
              <a:ext uri="{FF2B5EF4-FFF2-40B4-BE49-F238E27FC236}">
                <a16:creationId xmlns:a16="http://schemas.microsoft.com/office/drawing/2014/main" id="{FEB0CBB9-F8CC-1B2B-8A05-AE2FDAEA2A60}"/>
              </a:ext>
            </a:extLst>
          </p:cNvPr>
          <p:cNvPicPr preferRelativeResize="0"/>
          <p:nvPr/>
        </p:nvPicPr>
        <p:blipFill rotWithShape="1">
          <a:blip r:embed="rId2">
            <a:alphaModFix/>
          </a:blip>
          <a:srcRect/>
          <a:stretch/>
        </p:blipFill>
        <p:spPr>
          <a:xfrm>
            <a:off x="342901" y="366125"/>
            <a:ext cx="2459293" cy="1108800"/>
          </a:xfrm>
          <a:prstGeom prst="rect">
            <a:avLst/>
          </a:prstGeom>
          <a:noFill/>
          <a:ln>
            <a:noFill/>
          </a:ln>
        </p:spPr>
      </p:pic>
      <p:sp>
        <p:nvSpPr>
          <p:cNvPr id="10" name="Text Placeholder 2">
            <a:extLst>
              <a:ext uri="{FF2B5EF4-FFF2-40B4-BE49-F238E27FC236}">
                <a16:creationId xmlns:a16="http://schemas.microsoft.com/office/drawing/2014/main" id="{F68E2B93-D36E-9DDF-8A07-012970017022}"/>
              </a:ext>
            </a:extLst>
          </p:cNvPr>
          <p:cNvSpPr txBox="1">
            <a:spLocks/>
          </p:cNvSpPr>
          <p:nvPr/>
        </p:nvSpPr>
        <p:spPr>
          <a:xfrm>
            <a:off x="3405410" y="2133542"/>
            <a:ext cx="3086099" cy="6623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9pPr>
          </a:lstStyle>
          <a:p>
            <a:pPr marL="228600"/>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a:p>
            <a:pPr marL="228600"/>
            <a:r>
              <a:rPr lang="en-US" sz="900" dirty="0">
                <a:latin typeface="Arial" panose="020B0604020202020204" pitchFamily="34" charset="0"/>
                <a:ea typeface="Times New Roman" panose="02020603050405020304" pitchFamily="18" charset="0"/>
                <a:cs typeface="Arial" panose="020B0604020202020204" pitchFamily="34" charset="0"/>
              </a:rPr>
              <a:t>	</a:t>
            </a:r>
          </a:p>
          <a:p>
            <a:pPr marL="228600"/>
            <a:endParaRPr lang="en-US" sz="900" u="sng"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a:p>
            <a:pPr marL="228600"/>
            <a:endParaRPr lang="en-US" sz="9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657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F316-7167-9688-826E-F1A9BB7C81FD}"/>
              </a:ext>
            </a:extLst>
          </p:cNvPr>
          <p:cNvSpPr>
            <a:spLocks noGrp="1"/>
          </p:cNvSpPr>
          <p:nvPr>
            <p:ph type="title"/>
          </p:nvPr>
        </p:nvSpPr>
        <p:spPr>
          <a:xfrm>
            <a:off x="3429000" y="366183"/>
            <a:ext cx="3086099" cy="1524000"/>
          </a:xfrm>
        </p:spPr>
        <p:txBody>
          <a:bodyPr/>
          <a:lstStyle/>
          <a:p>
            <a:r>
              <a:rPr lang="en-US" sz="2500" dirty="0">
                <a:latin typeface="Lobster" pitchFamily="2" charset="77"/>
              </a:rPr>
              <a:t>Our Friend Wright Ellis</a:t>
            </a:r>
            <a:br>
              <a:rPr lang="en-US" sz="2500" dirty="0">
                <a:latin typeface="Lobster" pitchFamily="2" charset="77"/>
              </a:rPr>
            </a:br>
            <a:br>
              <a:rPr lang="en-US" dirty="0">
                <a:latin typeface="Lobster" pitchFamily="2" charset="77"/>
              </a:rPr>
            </a:br>
            <a:r>
              <a:rPr lang="en-US" dirty="0">
                <a:latin typeface="Lobster" pitchFamily="2" charset="77"/>
              </a:rPr>
              <a:t>Submission from: Bill Powell</a:t>
            </a:r>
            <a:br>
              <a:rPr lang="en-US" dirty="0">
                <a:latin typeface="Lobster" pitchFamily="2" charset="77"/>
              </a:rPr>
            </a:br>
            <a:endParaRPr lang="en-US" sz="2400" dirty="0">
              <a:latin typeface="Lobster" pitchFamily="2" charset="77"/>
            </a:endParaRPr>
          </a:p>
        </p:txBody>
      </p:sp>
      <p:pic>
        <p:nvPicPr>
          <p:cNvPr id="4" name="Google Shape;28;p8">
            <a:extLst>
              <a:ext uri="{FF2B5EF4-FFF2-40B4-BE49-F238E27FC236}">
                <a16:creationId xmlns:a16="http://schemas.microsoft.com/office/drawing/2014/main" id="{27B68CD5-7DF7-21AA-9BB9-BF7B2ACFFE80}"/>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sp>
        <p:nvSpPr>
          <p:cNvPr id="5" name="TextBox 4">
            <a:extLst>
              <a:ext uri="{FF2B5EF4-FFF2-40B4-BE49-F238E27FC236}">
                <a16:creationId xmlns:a16="http://schemas.microsoft.com/office/drawing/2014/main" id="{C3CDF7CD-4970-D12E-A6EB-45D8096DC887}"/>
              </a:ext>
            </a:extLst>
          </p:cNvPr>
          <p:cNvSpPr txBox="1"/>
          <p:nvPr/>
        </p:nvSpPr>
        <p:spPr>
          <a:xfrm>
            <a:off x="342900" y="2096660"/>
            <a:ext cx="5895854" cy="3323987"/>
          </a:xfrm>
          <a:prstGeom prst="rect">
            <a:avLst/>
          </a:prstGeom>
          <a:noFill/>
        </p:spPr>
        <p:txBody>
          <a:bodyPr wrap="square" rtlCol="0">
            <a:spAutoFit/>
          </a:bodyPr>
          <a:lstStyle/>
          <a:p>
            <a:r>
              <a:rPr lang="en-US" dirty="0"/>
              <a:t>One of the long-time members of R-5, Wright Ellis, has passed on the afternoon of January 21, 2024.</a:t>
            </a:r>
          </a:p>
          <a:p>
            <a:endParaRPr lang="en-US" dirty="0"/>
          </a:p>
          <a:p>
            <a:r>
              <a:rPr lang="en-US" dirty="0"/>
              <a:t>Wright always was cheerful and great to be around. According to the club records, he had been a member of the Randy Carter Chapter. Of Float Fishermen of Virginia since 1993. </a:t>
            </a:r>
          </a:p>
          <a:p>
            <a:endParaRPr lang="en-US" dirty="0"/>
          </a:p>
          <a:p>
            <a:r>
              <a:rPr lang="en-US" dirty="0"/>
              <a:t>We will miss him.</a:t>
            </a:r>
          </a:p>
          <a:p>
            <a:endParaRPr lang="en-US" dirty="0"/>
          </a:p>
          <a:p>
            <a:r>
              <a:rPr lang="en-US" dirty="0"/>
              <a:t>Details on a memorial service have not been made yet.</a:t>
            </a:r>
          </a:p>
          <a:p>
            <a:endParaRPr lang="en-US" dirty="0"/>
          </a:p>
          <a:p>
            <a:r>
              <a:rPr lang="en-US" dirty="0"/>
              <a:t>-------------------------------------------------------------------------------------------------</a:t>
            </a:r>
          </a:p>
          <a:p>
            <a:endParaRPr lang="en-US" dirty="0"/>
          </a:p>
          <a:p>
            <a:r>
              <a:rPr lang="en-US" dirty="0"/>
              <a:t>As of January 21, 2024 there is no official obituary to include in the Newsletter. - GLS</a:t>
            </a:r>
          </a:p>
        </p:txBody>
      </p:sp>
    </p:spTree>
    <p:extLst>
      <p:ext uri="{BB962C8B-B14F-4D97-AF65-F5344CB8AC3E}">
        <p14:creationId xmlns:p14="http://schemas.microsoft.com/office/powerpoint/2010/main" val="85741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AD56-F703-BCF9-8B19-8D08CC9582A1}"/>
              </a:ext>
            </a:extLst>
          </p:cNvPr>
          <p:cNvSpPr>
            <a:spLocks noGrp="1"/>
          </p:cNvSpPr>
          <p:nvPr>
            <p:ph type="title"/>
          </p:nvPr>
        </p:nvSpPr>
        <p:spPr>
          <a:xfrm>
            <a:off x="3429000" y="366183"/>
            <a:ext cx="3086099" cy="1524000"/>
          </a:xfrm>
        </p:spPr>
        <p:txBody>
          <a:bodyPr/>
          <a:lstStyle/>
          <a:p>
            <a:r>
              <a:rPr lang="en-US" sz="3200" dirty="0">
                <a:latin typeface="Lobster" pitchFamily="2" charset="77"/>
              </a:rPr>
              <a:t>Currents and Eddies</a:t>
            </a:r>
            <a:br>
              <a:rPr lang="en-US" sz="2400" dirty="0">
                <a:latin typeface="Lobster" pitchFamily="2" charset="77"/>
              </a:rPr>
            </a:br>
            <a:r>
              <a:rPr lang="en-US" sz="1600" dirty="0">
                <a:latin typeface="Lobster" pitchFamily="2" charset="77"/>
              </a:rPr>
              <a:t>Courtesy of Bill </a:t>
            </a:r>
            <a:r>
              <a:rPr lang="en-US" sz="1600" dirty="0" err="1">
                <a:latin typeface="Lobster" pitchFamily="2" charset="77"/>
              </a:rPr>
              <a:t>Tanger</a:t>
            </a:r>
            <a:br>
              <a:rPr lang="en-US" sz="1600" dirty="0">
                <a:latin typeface="Lobster" pitchFamily="2" charset="77"/>
              </a:rPr>
            </a:br>
            <a:r>
              <a:rPr lang="en-US" sz="1200" dirty="0">
                <a:latin typeface="Lobster" pitchFamily="2" charset="77"/>
              </a:rPr>
              <a:t>January 11, 2024</a:t>
            </a:r>
            <a:br>
              <a:rPr lang="en-US" sz="1600" dirty="0">
                <a:latin typeface="Lobster" pitchFamily="2" charset="77"/>
              </a:rPr>
            </a:br>
            <a:endParaRPr lang="en-US" sz="1600" dirty="0">
              <a:latin typeface="Lobster" pitchFamily="2" charset="77"/>
            </a:endParaRPr>
          </a:p>
        </p:txBody>
      </p:sp>
      <p:pic>
        <p:nvPicPr>
          <p:cNvPr id="4" name="Google Shape;28;p8">
            <a:extLst>
              <a:ext uri="{FF2B5EF4-FFF2-40B4-BE49-F238E27FC236}">
                <a16:creationId xmlns:a16="http://schemas.microsoft.com/office/drawing/2014/main" id="{A6CFC899-95DF-CCC0-BAE0-6E609F314B68}"/>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sp>
        <p:nvSpPr>
          <p:cNvPr id="7" name="TextBox 6">
            <a:extLst>
              <a:ext uri="{FF2B5EF4-FFF2-40B4-BE49-F238E27FC236}">
                <a16:creationId xmlns:a16="http://schemas.microsoft.com/office/drawing/2014/main" id="{CD45D02A-5A0E-05BF-B908-849C075EF055}"/>
              </a:ext>
            </a:extLst>
          </p:cNvPr>
          <p:cNvSpPr txBox="1"/>
          <p:nvPr/>
        </p:nvSpPr>
        <p:spPr>
          <a:xfrm>
            <a:off x="342900" y="1890183"/>
            <a:ext cx="3086100" cy="7386638"/>
          </a:xfrm>
          <a:prstGeom prst="rect">
            <a:avLst/>
          </a:prstGeom>
          <a:noFill/>
        </p:spPr>
        <p:txBody>
          <a:bodyPr wrap="square" rtlCol="0">
            <a:spAutoFit/>
          </a:bodyPr>
          <a:lstStyle/>
          <a:p>
            <a:r>
              <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Craigs Creek: Fighting a lawsuit against the state of Virginia that attempts to stop navigation on the creek. Could set a statewide precedent. Have created Friends of Craigs Creek, with membership now at 165. FFV has filed an amicus brief supporting our efforts. Trial coming up Monday, February 12, in Craig County Courthouse.</a:t>
            </a:r>
          </a:p>
          <a:p>
            <a:endPar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James River - Allens Creek: New acces</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s created by FFV and FORVA. Now share ownership of a critical access to the James. No other access for 20 miles upstream. Need volunteers. ---- FFV &amp; FORVA</a:t>
            </a:r>
          </a:p>
          <a:p>
            <a:endPar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James River Balcony Falls Take-out (Amherst County): FORVA is working to find a political jurisdiction willing to partner on access development. Possible Amherst County. ---- Bill </a:t>
            </a:r>
            <a:r>
              <a:rPr lang="en-US" sz="1150" dirty="0" err="1">
                <a:solidFill>
                  <a:schemeClr val="tx1"/>
                </a:solidFill>
                <a:latin typeface="Arial" panose="020B0604020202020204" pitchFamily="34" charset="0"/>
                <a:ea typeface="Times New Roman" panose="02020603050405020304" pitchFamily="18" charset="0"/>
                <a:cs typeface="Arial" panose="020B0604020202020204" pitchFamily="34" charset="0"/>
              </a:rPr>
              <a:t>Tanger</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 FFV</a:t>
            </a:r>
          </a:p>
          <a:p>
            <a:endPar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Roanoke River – Niagara Dam Relicensing (Roanoke County): Working on recreational access issues along the river. APCO not very helpful. ---- Bill </a:t>
            </a:r>
            <a:r>
              <a:rPr lang="en-US" sz="1150" dirty="0" err="1">
                <a:solidFill>
                  <a:schemeClr val="tx1"/>
                </a:solidFill>
                <a:latin typeface="Arial" panose="020B0604020202020204" pitchFamily="34" charset="0"/>
                <a:ea typeface="Times New Roman" panose="02020603050405020304" pitchFamily="18" charset="0"/>
                <a:cs typeface="Arial" panose="020B0604020202020204" pitchFamily="34" charset="0"/>
              </a:rPr>
              <a:t>Tanger</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 Ro River Blueway Committee</a:t>
            </a:r>
          </a:p>
          <a:p>
            <a:endPar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Blackwater River (Franklin County): Improving our 6-acre access on the Blackwater River at Round Hill Road in Franklin County. Just put in a parking lot, gate, ramp, and power poles with solar lights. Kiosk and VDOT erosion control underway. ---- Bill </a:t>
            </a:r>
            <a:r>
              <a:rPr lang="en-US" sz="1150" dirty="0" err="1">
                <a:solidFill>
                  <a:schemeClr val="tx1"/>
                </a:solidFill>
                <a:latin typeface="Arial" panose="020B0604020202020204" pitchFamily="34" charset="0"/>
                <a:ea typeface="Times New Roman" panose="02020603050405020304" pitchFamily="18" charset="0"/>
                <a:cs typeface="Arial" panose="020B0604020202020204" pitchFamily="34" charset="0"/>
              </a:rPr>
              <a:t>Tanger</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 Creek Freaks</a:t>
            </a:r>
          </a:p>
          <a:p>
            <a:endParaRPr lang="en-US" sz="115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Big Otter River (Bedford County): Working on possible </a:t>
            </a:r>
            <a:r>
              <a:rPr lang="en-US" sz="1150" dirty="0" err="1">
                <a:solidFill>
                  <a:schemeClr val="tx1"/>
                </a:solidFill>
                <a:latin typeface="Arial" panose="020B0604020202020204" pitchFamily="34" charset="0"/>
                <a:ea typeface="Times New Roman" panose="02020603050405020304" pitchFamily="18" charset="0"/>
                <a:cs typeface="Arial" panose="020B0604020202020204" pitchFamily="34" charset="0"/>
              </a:rPr>
              <a:t>blueway</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 access sites; Bedford County is supportive but no funds. ---- Bill </a:t>
            </a:r>
            <a:r>
              <a:rPr lang="en-US" sz="1150" dirty="0" err="1">
                <a:solidFill>
                  <a:schemeClr val="tx1"/>
                </a:solidFill>
                <a:latin typeface="Arial" panose="020B0604020202020204" pitchFamily="34" charset="0"/>
                <a:ea typeface="Times New Roman" panose="02020603050405020304" pitchFamily="18" charset="0"/>
                <a:cs typeface="Arial" panose="020B0604020202020204" pitchFamily="34" charset="0"/>
              </a:rPr>
              <a:t>Tanger</a:t>
            </a:r>
            <a:r>
              <a:rPr lang="en-US" sz="1150" dirty="0">
                <a:solidFill>
                  <a:schemeClr val="tx1"/>
                </a:solidFill>
                <a:latin typeface="Arial" panose="020B0604020202020204" pitchFamily="34" charset="0"/>
                <a:ea typeface="Times New Roman" panose="02020603050405020304" pitchFamily="18" charset="0"/>
                <a:cs typeface="Arial" panose="020B0604020202020204" pitchFamily="34" charset="0"/>
              </a:rPr>
              <a:t> &amp; Tom Phillips</a:t>
            </a:r>
            <a:endParaRPr lang="en-US" sz="115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8" name="TextBox 7">
            <a:extLst>
              <a:ext uri="{FF2B5EF4-FFF2-40B4-BE49-F238E27FC236}">
                <a16:creationId xmlns:a16="http://schemas.microsoft.com/office/drawing/2014/main" id="{B7FD361E-A246-8935-E59F-A9A70B5CCC37}"/>
              </a:ext>
            </a:extLst>
          </p:cNvPr>
          <p:cNvSpPr txBox="1"/>
          <p:nvPr/>
        </p:nvSpPr>
        <p:spPr>
          <a:xfrm>
            <a:off x="3428999" y="1890183"/>
            <a:ext cx="3086100" cy="5224507"/>
          </a:xfrm>
          <a:prstGeom prst="rect">
            <a:avLst/>
          </a:prstGeom>
          <a:noFill/>
        </p:spPr>
        <p:txBody>
          <a:bodyPr wrap="square" rtlCol="0">
            <a:spAutoFit/>
          </a:bodyPr>
          <a:lstStyle/>
          <a:p>
            <a:r>
              <a:rPr lang="en-US" sz="11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New River – Price Park (Montgomery County): Improving a 50-acre park along </a:t>
            </a:r>
            <a:r>
              <a:rPr lang="en-US" sz="115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Stroubles</a:t>
            </a:r>
            <a:r>
              <a:rPr lang="en-US" sz="11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Creek in Montgomery County. </a:t>
            </a:r>
          </a:p>
          <a:p>
            <a:r>
              <a:rPr lang="en-US" sz="11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Randi Lemmon and Bill </a:t>
            </a:r>
            <a:r>
              <a:rPr lang="en-US" sz="115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Tanger</a:t>
            </a:r>
            <a:endParaRPr lang="en-US" sz="11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Blackwater River (Franklin county): New access on the Blackwater </a:t>
            </a:r>
            <a:r>
              <a:rPr lang="en-US" sz="1150" dirty="0" err="1">
                <a:latin typeface="Arial" panose="020B0604020202020204" pitchFamily="34" charset="0"/>
                <a:cs typeface="Arial" panose="020B0604020202020204" pitchFamily="34" charset="0"/>
              </a:rPr>
              <a:t>Riverr</a:t>
            </a:r>
            <a:r>
              <a:rPr lang="en-US" sz="1150" dirty="0">
                <a:latin typeface="Arial" panose="020B0604020202020204" pitchFamily="34" charset="0"/>
                <a:cs typeface="Arial" panose="020B0604020202020204" pitchFamily="34" charset="0"/>
              </a:rPr>
              <a:t> at Rt 122 under development for a parking lot and an access ramp. Need volunteers to cut and clear brush. ---- Bill </a:t>
            </a:r>
            <a:r>
              <a:rPr lang="en-US" sz="1150" dirty="0" err="1">
                <a:latin typeface="Arial" panose="020B0604020202020204" pitchFamily="34" charset="0"/>
                <a:cs typeface="Arial" panose="020B0604020202020204" pitchFamily="34" charset="0"/>
              </a:rPr>
              <a:t>Tanger</a:t>
            </a:r>
            <a:r>
              <a:rPr lang="en-US" sz="1150" dirty="0">
                <a:latin typeface="Arial" panose="020B0604020202020204" pitchFamily="34" charset="0"/>
                <a:cs typeface="Arial" panose="020B0604020202020204" pitchFamily="34" charset="0"/>
              </a:rPr>
              <a:t>, FFV; Pat &amp; Ray Williams; Creek Freaks of Franklin County</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Roanoke River (Salem City): Tucker Lane stormwater issue (Roanoke River). May be filing suit against City of Salem to get corrective action.</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Statewide: Working on No Tires in the River bill to end incentives for people to throw tires in the river rather than pay landfill fees. Contact me if interested in helping. We need letters to legislators. Senator Chris Head is sponsor of the bill. Delegate Sam Rasoul is a co-patron.</a:t>
            </a:r>
            <a:endParaRPr lang="en-US" sz="1150" dirty="0">
              <a:latin typeface="Arial" panose="020B0604020202020204" pitchFamily="34" charset="0"/>
            </a:endParaRPr>
          </a:p>
          <a:p>
            <a:endParaRPr lang="en-US" sz="1150" dirty="0">
              <a:latin typeface="Arial" panose="020B0604020202020204" pitchFamily="34" charset="0"/>
            </a:endParaRPr>
          </a:p>
          <a:p>
            <a:endParaRPr lang="en-US" sz="1150" dirty="0">
              <a:latin typeface="Arial" panose="020B0604020202020204" pitchFamily="34" charset="0"/>
            </a:endParaRPr>
          </a:p>
          <a:p>
            <a:endParaRPr lang="en-US" sz="1150" dirty="0">
              <a:latin typeface="Arial" panose="020B0604020202020204" pitchFamily="34" charset="0"/>
            </a:endParaRPr>
          </a:p>
          <a:p>
            <a:endParaRPr lang="en-US" sz="1150" dirty="0">
              <a:latin typeface="Arial" panose="020B0604020202020204" pitchFamily="34" charset="0"/>
            </a:endParaRPr>
          </a:p>
          <a:p>
            <a:r>
              <a:rPr lang="en-US" sz="1150" dirty="0">
                <a:latin typeface="Arial" panose="020B0604020202020204" pitchFamily="34" charset="0"/>
              </a:rPr>
              <a:t>FFV – Currents – Projects – 1-11-24</a:t>
            </a:r>
          </a:p>
        </p:txBody>
      </p:sp>
      <p:pic>
        <p:nvPicPr>
          <p:cNvPr id="6" name="Picture 5">
            <a:extLst>
              <a:ext uri="{FF2B5EF4-FFF2-40B4-BE49-F238E27FC236}">
                <a16:creationId xmlns:a16="http://schemas.microsoft.com/office/drawing/2014/main" id="{5A8E79CE-9141-B67F-9098-BFD08FF6AB77}"/>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05" y="6335297"/>
            <a:ext cx="1233170" cy="425450"/>
          </a:xfrm>
          <a:prstGeom prst="rect">
            <a:avLst/>
          </a:prstGeom>
          <a:noFill/>
          <a:ln>
            <a:noFill/>
          </a:ln>
        </p:spPr>
      </p:pic>
    </p:spTree>
    <p:extLst>
      <p:ext uri="{BB962C8B-B14F-4D97-AF65-F5344CB8AC3E}">
        <p14:creationId xmlns:p14="http://schemas.microsoft.com/office/powerpoint/2010/main" val="2537787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27CD-7959-789C-35C9-DC39EC4096FB}"/>
              </a:ext>
            </a:extLst>
          </p:cNvPr>
          <p:cNvSpPr>
            <a:spLocks noGrp="1"/>
          </p:cNvSpPr>
          <p:nvPr>
            <p:ph type="title"/>
          </p:nvPr>
        </p:nvSpPr>
        <p:spPr>
          <a:xfrm>
            <a:off x="3429000" y="366183"/>
            <a:ext cx="3086099" cy="1524000"/>
          </a:xfrm>
        </p:spPr>
        <p:txBody>
          <a:bodyPr/>
          <a:lstStyle/>
          <a:p>
            <a:r>
              <a:rPr lang="en-US" sz="2400" dirty="0">
                <a:latin typeface="Lobster" pitchFamily="2" charset="77"/>
              </a:rPr>
              <a:t>Craigs Creek Court Report of January 5, 2024</a:t>
            </a:r>
            <a:br>
              <a:rPr lang="en-US" sz="2400" dirty="0">
                <a:latin typeface="Lobster" pitchFamily="2" charset="77"/>
              </a:rPr>
            </a:br>
            <a:r>
              <a:rPr lang="en-US" sz="1600" dirty="0">
                <a:latin typeface="Lobster" pitchFamily="2" charset="77"/>
              </a:rPr>
              <a:t>Courtesy of Bill </a:t>
            </a:r>
            <a:r>
              <a:rPr lang="en-US" sz="1600" dirty="0" err="1">
                <a:latin typeface="Lobster" pitchFamily="2" charset="77"/>
              </a:rPr>
              <a:t>Tanger</a:t>
            </a:r>
            <a:endParaRPr lang="en-US" sz="2400" dirty="0"/>
          </a:p>
        </p:txBody>
      </p:sp>
      <p:pic>
        <p:nvPicPr>
          <p:cNvPr id="4" name="Google Shape;28;p8">
            <a:extLst>
              <a:ext uri="{FF2B5EF4-FFF2-40B4-BE49-F238E27FC236}">
                <a16:creationId xmlns:a16="http://schemas.microsoft.com/office/drawing/2014/main" id="{6CD708CF-12AC-E948-2F09-9C87EBA87502}"/>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sp>
        <p:nvSpPr>
          <p:cNvPr id="5" name="TextBox 4">
            <a:extLst>
              <a:ext uri="{FF2B5EF4-FFF2-40B4-BE49-F238E27FC236}">
                <a16:creationId xmlns:a16="http://schemas.microsoft.com/office/drawing/2014/main" id="{BDC1974F-EECC-18C5-32A8-D16BE2F8B5C9}"/>
              </a:ext>
            </a:extLst>
          </p:cNvPr>
          <p:cNvSpPr txBox="1"/>
          <p:nvPr/>
        </p:nvSpPr>
        <p:spPr>
          <a:xfrm>
            <a:off x="342900" y="2403987"/>
            <a:ext cx="3086100" cy="6986528"/>
          </a:xfrm>
          <a:prstGeom prst="rect">
            <a:avLst/>
          </a:prstGeom>
          <a:noFill/>
        </p:spPr>
        <p:txBody>
          <a:bodyPr wrap="square" rtlCol="0">
            <a:spAutoFit/>
          </a:bodyPr>
          <a:lstStyle/>
          <a:p>
            <a:r>
              <a:rPr lang="en-US" sz="1150" dirty="0">
                <a:latin typeface="Arial" panose="020B0604020202020204" pitchFamily="34" charset="0"/>
              </a:rPr>
              <a:t>Attending the hearing for Friends: Bill </a:t>
            </a:r>
            <a:r>
              <a:rPr lang="en-US" sz="1150" dirty="0" err="1">
                <a:latin typeface="Arial" panose="020B0604020202020204" pitchFamily="34" charset="0"/>
              </a:rPr>
              <a:t>Tanger</a:t>
            </a:r>
            <a:r>
              <a:rPr lang="en-US" sz="1150" dirty="0">
                <a:latin typeface="Arial" panose="020B0604020202020204" pitchFamily="34" charset="0"/>
              </a:rPr>
              <a:t>, Terry Grimes, Barry Mobley, Ned Savage, Deb Hedrick, Mr. </a:t>
            </a:r>
            <a:r>
              <a:rPr lang="en-US" sz="1150" dirty="0" err="1">
                <a:latin typeface="Arial" panose="020B0604020202020204" pitchFamily="34" charset="0"/>
              </a:rPr>
              <a:t>Pillis</a:t>
            </a:r>
            <a:r>
              <a:rPr lang="en-US" sz="1150" dirty="0">
                <a:latin typeface="Arial" panose="020B0604020202020204" pitchFamily="34" charset="0"/>
              </a:rPr>
              <a:t> and Ms. </a:t>
            </a:r>
            <a:r>
              <a:rPr lang="en-US" sz="1150" dirty="0" err="1">
                <a:latin typeface="Arial" panose="020B0604020202020204" pitchFamily="34" charset="0"/>
              </a:rPr>
              <a:t>Pillis</a:t>
            </a:r>
            <a:r>
              <a:rPr lang="en-US" sz="1150" dirty="0">
                <a:latin typeface="Arial" panose="020B0604020202020204" pitchFamily="34" charset="0"/>
              </a:rPr>
              <a:t>.</a:t>
            </a:r>
          </a:p>
          <a:p>
            <a:endParaRPr lang="en-US" sz="1150" dirty="0">
              <a:latin typeface="Arial" panose="020B0604020202020204" pitchFamily="34" charset="0"/>
            </a:endParaRPr>
          </a:p>
          <a:p>
            <a:r>
              <a:rPr lang="en-US" sz="1150" dirty="0">
                <a:latin typeface="Arial" panose="020B0604020202020204" pitchFamily="34" charset="0"/>
              </a:rPr>
              <a:t>Attending for the Lemons: Steven and Tucker Lemon and Ray Ferris</a:t>
            </a:r>
          </a:p>
          <a:p>
            <a:endParaRPr lang="en-US" sz="1150" dirty="0">
              <a:latin typeface="Arial" panose="020B0604020202020204" pitchFamily="34" charset="0"/>
            </a:endParaRPr>
          </a:p>
          <a:p>
            <a:r>
              <a:rPr lang="en-US" sz="1150" dirty="0">
                <a:latin typeface="Arial" panose="020B0604020202020204" pitchFamily="34" charset="0"/>
              </a:rPr>
              <a:t>The legal battle over Craigs Creek use continues.</a:t>
            </a:r>
          </a:p>
          <a:p>
            <a:endParaRPr lang="en-US" sz="1150" dirty="0">
              <a:latin typeface="Arial" panose="020B0604020202020204" pitchFamily="34" charset="0"/>
            </a:endParaRPr>
          </a:p>
          <a:p>
            <a:r>
              <a:rPr lang="en-US" sz="1150" dirty="0">
                <a:effectLst/>
                <a:latin typeface="+mn-lt"/>
                <a:ea typeface="Calibri" panose="020F0502020204030204" pitchFamily="34" charset="0"/>
                <a:cs typeface="Times New Roman" panose="02020603050405020304" pitchFamily="18" charset="0"/>
              </a:rPr>
              <a:t>The Lemons attempted to add new evidence to the record refuting the judge’s decision at the last hearing that Craigs Creek was in the eastern half of Botetourt County.  Craigs Creek flows east of the continental divide (in the Appalachians) and into the James River, Chesapeake Bay and Atlantic.  Water west of the divide flows west into the New, Ohio and Mississippi and on into the Gulf of Mexico. </a:t>
            </a:r>
          </a:p>
          <a:p>
            <a:endParaRPr lang="en-US" sz="1150" dirty="0">
              <a:latin typeface="+mn-lt"/>
              <a:cs typeface="Times New Roman" panose="02020603050405020304" pitchFamily="18" charset="0"/>
            </a:endParaRPr>
          </a:p>
          <a:p>
            <a:r>
              <a:rPr lang="en-US" sz="1150" kern="100" dirty="0">
                <a:effectLst/>
                <a:latin typeface="+mn-lt"/>
                <a:ea typeface="Calibri" panose="020F0502020204030204" pitchFamily="34" charset="0"/>
                <a:cs typeface="Times New Roman" panose="02020603050405020304" pitchFamily="18" charset="0"/>
              </a:rPr>
              <a:t>After much discussion and some contentious argument, the judge reiterated his decision that Craigs Creek is in the eastern watershed of Botetourt County.  This is a good move by the judge. </a:t>
            </a:r>
          </a:p>
          <a:p>
            <a:endParaRPr lang="en-US" sz="1150" kern="100" dirty="0">
              <a:latin typeface="+mn-lt"/>
              <a:ea typeface="Calibri" panose="020F0502020204030204" pitchFamily="34" charset="0"/>
              <a:cs typeface="Times New Roman" panose="02020603050405020304" pitchFamily="18" charset="0"/>
            </a:endParaRPr>
          </a:p>
          <a:p>
            <a:r>
              <a:rPr lang="en-US" sz="1150" dirty="0">
                <a:effectLst/>
                <a:latin typeface="Arial" panose="020B0604020202020204" pitchFamily="34" charset="0"/>
                <a:ea typeface="Calibri" panose="020F0502020204030204" pitchFamily="34" charset="0"/>
                <a:cs typeface="Arial" panose="020B0604020202020204" pitchFamily="34" charset="0"/>
              </a:rPr>
              <a:t>The second issue was over the question of whether Craigs Creek has been used as a commons, and what date that use began. </a:t>
            </a:r>
            <a:r>
              <a:rPr lang="en-US" sz="1150" dirty="0">
                <a:effectLst/>
                <a:latin typeface="+mn-lt"/>
                <a:ea typeface="Calibri" panose="020F0502020204030204" pitchFamily="34" charset="0"/>
                <a:cs typeface="Times New Roman" panose="02020603050405020304" pitchFamily="18" charset="0"/>
              </a:rPr>
              <a:t>Judge </a:t>
            </a:r>
            <a:r>
              <a:rPr lang="en-US" sz="1150" dirty="0" err="1">
                <a:effectLst/>
                <a:latin typeface="+mn-lt"/>
                <a:ea typeface="Calibri" panose="020F0502020204030204" pitchFamily="34" charset="0"/>
                <a:cs typeface="Times New Roman" panose="02020603050405020304" pitchFamily="18" charset="0"/>
              </a:rPr>
              <a:t>Branscom</a:t>
            </a:r>
            <a:r>
              <a:rPr lang="en-US" sz="1150" dirty="0">
                <a:effectLst/>
                <a:latin typeface="+mn-lt"/>
                <a:ea typeface="Calibri" panose="020F0502020204030204" pitchFamily="34" charset="0"/>
                <a:cs typeface="Times New Roman" panose="02020603050405020304" pitchFamily="18" charset="0"/>
              </a:rPr>
              <a:t> ruled that the burden of proof as to whether the creek was used as a commons would be on VMRC. He said the Lemons did not have to prove that it was not used as a commons,</a:t>
            </a:r>
            <a:r>
              <a:rPr lang="en-US" sz="1150" dirty="0">
                <a:effectLst/>
                <a:latin typeface="+mn-lt"/>
              </a:rPr>
              <a:t> </a:t>
            </a:r>
            <a:r>
              <a:rPr lang="en-US" sz="1150" dirty="0">
                <a:effectLst/>
                <a:latin typeface="Arial" panose="020B0604020202020204" pitchFamily="34" charset="0"/>
                <a:ea typeface="Calibri" panose="020F0502020204030204" pitchFamily="34" charset="0"/>
                <a:cs typeface="Arial" panose="020B0604020202020204" pitchFamily="34" charset="0"/>
              </a:rPr>
              <a:t>putting the burden the state’s attorney, Rosalie </a:t>
            </a:r>
            <a:r>
              <a:rPr lang="en-US" sz="1150" dirty="0" err="1">
                <a:effectLst/>
                <a:latin typeface="Arial" panose="020B0604020202020204" pitchFamily="34" charset="0"/>
                <a:ea typeface="Calibri" panose="020F0502020204030204" pitchFamily="34" charset="0"/>
                <a:cs typeface="Arial" panose="020B0604020202020204" pitchFamily="34" charset="0"/>
              </a:rPr>
              <a:t>Fessier</a:t>
            </a:r>
            <a:r>
              <a:rPr lang="en-US" sz="1150" dirty="0">
                <a:effectLst/>
                <a:latin typeface="Arial" panose="020B0604020202020204" pitchFamily="34" charset="0"/>
                <a:ea typeface="Calibri" panose="020F0502020204030204" pitchFamily="34" charset="0"/>
                <a:cs typeface="Arial" panose="020B0604020202020204" pitchFamily="34" charset="0"/>
              </a:rPr>
              <a:t>. </a:t>
            </a:r>
            <a:endParaRPr lang="en-US" sz="1150" kern="100" dirty="0">
              <a:effectLst/>
              <a:latin typeface="Arial" panose="020B0604020202020204" pitchFamily="34" charset="0"/>
              <a:ea typeface="Calibri" panose="020F0502020204030204" pitchFamily="34" charset="0"/>
              <a:cs typeface="Arial" panose="020B0604020202020204" pitchFamily="34" charset="0"/>
            </a:endParaRPr>
          </a:p>
          <a:p>
            <a:endParaRPr lang="en-US" sz="1150" dirty="0">
              <a:latin typeface="+mn-lt"/>
            </a:endParaRPr>
          </a:p>
          <a:p>
            <a:endParaRPr lang="en-US" sz="1100" dirty="0"/>
          </a:p>
        </p:txBody>
      </p:sp>
      <p:sp>
        <p:nvSpPr>
          <p:cNvPr id="3" name="TextBox 2">
            <a:extLst>
              <a:ext uri="{FF2B5EF4-FFF2-40B4-BE49-F238E27FC236}">
                <a16:creationId xmlns:a16="http://schemas.microsoft.com/office/drawing/2014/main" id="{E8039201-4166-4BE8-8B90-5AD27AE3D271}"/>
              </a:ext>
            </a:extLst>
          </p:cNvPr>
          <p:cNvSpPr txBox="1"/>
          <p:nvPr/>
        </p:nvSpPr>
        <p:spPr>
          <a:xfrm>
            <a:off x="3429000" y="2403987"/>
            <a:ext cx="3086099" cy="6463308"/>
          </a:xfrm>
          <a:prstGeom prst="rect">
            <a:avLst/>
          </a:prstGeom>
          <a:noFill/>
        </p:spPr>
        <p:txBody>
          <a:bodyPr wrap="square" rtlCol="0">
            <a:spAutoFit/>
          </a:bodyPr>
          <a:lstStyle/>
          <a:p>
            <a:r>
              <a:rPr lang="en-US" sz="1150" dirty="0">
                <a:effectLst/>
                <a:latin typeface="Arial" panose="020B0604020202020204" pitchFamily="34" charset="0"/>
                <a:ea typeface="Calibri" panose="020F0502020204030204" pitchFamily="34" charset="0"/>
                <a:cs typeface="Arial" panose="020B0604020202020204" pitchFamily="34" charset="0"/>
              </a:rPr>
              <a:t>I believe such proof is available and that we should prevail.  In any case the judge put off addressing that issue until the trial. The trial is now slated for Monday, February 12 and 13 in Craig County.  Start time is 9:30 am. </a:t>
            </a:r>
          </a:p>
          <a:p>
            <a:endParaRPr lang="en-US" sz="1150" dirty="0">
              <a:latin typeface="Arial" panose="020B0604020202020204" pitchFamily="34" charset="0"/>
              <a:cs typeface="Arial" panose="020B0604020202020204" pitchFamily="34" charset="0"/>
            </a:endParaRPr>
          </a:p>
          <a:p>
            <a:r>
              <a:rPr lang="en-US" sz="1150" dirty="0">
                <a:effectLst/>
                <a:latin typeface="Arial" panose="020B0604020202020204" pitchFamily="34" charset="0"/>
                <a:ea typeface="Calibri" panose="020F0502020204030204" pitchFamily="34" charset="0"/>
                <a:cs typeface="Arial" panose="020B0604020202020204" pitchFamily="34" charset="0"/>
              </a:rPr>
              <a:t>An interesting issue arose over the amicus brief that FORVA filed in support of the VMRC position.  The Lemons objected to the court accepting the brief and claimed it was not “certified” properly.  This can be fixed, if true.  The Lemons also stated that there were facts that were incorrect  but did not specify which ones.  Judge </a:t>
            </a:r>
            <a:r>
              <a:rPr lang="en-US" sz="1150" dirty="0" err="1">
                <a:effectLst/>
                <a:latin typeface="Arial" panose="020B0604020202020204" pitchFamily="34" charset="0"/>
                <a:ea typeface="Calibri" panose="020F0502020204030204" pitchFamily="34" charset="0"/>
                <a:cs typeface="Arial" panose="020B0604020202020204" pitchFamily="34" charset="0"/>
              </a:rPr>
              <a:t>Branscom</a:t>
            </a:r>
            <a:r>
              <a:rPr lang="en-US" sz="1150" dirty="0">
                <a:effectLst/>
                <a:latin typeface="Arial" panose="020B0604020202020204" pitchFamily="34" charset="0"/>
                <a:ea typeface="Calibri" panose="020F0502020204030204" pitchFamily="34" charset="0"/>
                <a:cs typeface="Arial" panose="020B0604020202020204" pitchFamily="34" charset="0"/>
              </a:rPr>
              <a:t> ruled that would be addressed at the trial. </a:t>
            </a:r>
          </a:p>
          <a:p>
            <a:endParaRPr lang="en-US" sz="1150" dirty="0">
              <a:effectLst/>
              <a:latin typeface="+mn-lt"/>
              <a:ea typeface="Calibri" panose="020F0502020204030204" pitchFamily="34" charset="0"/>
              <a:cs typeface="Times New Roman" panose="02020603050405020304" pitchFamily="18" charset="0"/>
            </a:endParaRPr>
          </a:p>
          <a:p>
            <a:r>
              <a:rPr lang="en-US" sz="1150" dirty="0">
                <a:effectLst/>
                <a:latin typeface="+mn-lt"/>
                <a:ea typeface="Calibri" panose="020F0502020204030204" pitchFamily="34" charset="0"/>
                <a:cs typeface="Times New Roman" panose="02020603050405020304" pitchFamily="18" charset="0"/>
              </a:rPr>
              <a:t>This is the first time the Lemons seemed to be aware of the amicus briefs.  There are three:  one done by Botetourt County, one done by the Float Fishermen of </a:t>
            </a:r>
            <a:r>
              <a:rPr lang="en-US" sz="1150" dirty="0" err="1">
                <a:effectLst/>
                <a:latin typeface="+mn-lt"/>
                <a:ea typeface="Calibri" panose="020F0502020204030204" pitchFamily="34" charset="0"/>
                <a:cs typeface="Times New Roman" panose="02020603050405020304" pitchFamily="18" charset="0"/>
              </a:rPr>
              <a:t>Va</a:t>
            </a:r>
            <a:r>
              <a:rPr lang="en-US" sz="1150" dirty="0">
                <a:effectLst/>
                <a:latin typeface="+mn-lt"/>
                <a:ea typeface="Calibri" panose="020F0502020204030204" pitchFamily="34" charset="0"/>
                <a:cs typeface="Times New Roman" panose="02020603050405020304" pitchFamily="18" charset="0"/>
              </a:rPr>
              <a:t>, and the most recent one done by FORVA.  Evidently the amicus briefs are starting to have an impact. </a:t>
            </a:r>
          </a:p>
          <a:p>
            <a:endParaRPr lang="en-US" sz="1150" dirty="0">
              <a:effectLst/>
              <a:latin typeface="+mn-lt"/>
              <a:ea typeface="Calibri" panose="020F0502020204030204" pitchFamily="34" charset="0"/>
              <a:cs typeface="Times New Roman" panose="02020603050405020304" pitchFamily="18" charset="0"/>
            </a:endParaRPr>
          </a:p>
          <a:p>
            <a:r>
              <a:rPr lang="en-US" sz="1150" dirty="0">
                <a:effectLst/>
                <a:latin typeface="+mn-lt"/>
                <a:ea typeface="Calibri" panose="020F0502020204030204" pitchFamily="34" charset="0"/>
                <a:cs typeface="Times New Roman" panose="02020603050405020304" pitchFamily="18" charset="0"/>
              </a:rPr>
              <a:t>I am proposing, if we can raise the money, to do a fourth amicus from Craig County.  The county does not have the funds so we would need to raise them.  I am guessing about $8,000 in attorney fees.  Please let me know your thoughts on this. </a:t>
            </a:r>
          </a:p>
          <a:p>
            <a:endParaRPr lang="en-US" sz="1150" dirty="0">
              <a:latin typeface="+mn-lt"/>
              <a:cs typeface="Times New Roman" panose="02020603050405020304" pitchFamily="18" charset="0"/>
            </a:endParaRPr>
          </a:p>
          <a:p>
            <a:r>
              <a:rPr lang="en-US" sz="1150" dirty="0">
                <a:latin typeface="+mn-lt"/>
                <a:cs typeface="Times New Roman" panose="02020603050405020304" pitchFamily="18" charset="0"/>
              </a:rPr>
              <a:t>Please put the trial date on your calendars. At this deciding event, your presence matters.</a:t>
            </a:r>
          </a:p>
          <a:p>
            <a:endParaRPr lang="en-US" sz="1150" dirty="0">
              <a:latin typeface="+mn-lt"/>
              <a:cs typeface="Times New Roman" panose="02020603050405020304" pitchFamily="18" charset="0"/>
            </a:endParaRPr>
          </a:p>
          <a:p>
            <a:r>
              <a:rPr lang="en-US" sz="1150" dirty="0">
                <a:latin typeface="+mn-lt"/>
                <a:cs typeface="Times New Roman" panose="02020603050405020304" pitchFamily="18" charset="0"/>
              </a:rPr>
              <a:t>---- Bill </a:t>
            </a:r>
            <a:r>
              <a:rPr lang="en-US" sz="1150" dirty="0" err="1">
                <a:latin typeface="+mn-lt"/>
                <a:cs typeface="Times New Roman" panose="02020603050405020304" pitchFamily="18" charset="0"/>
              </a:rPr>
              <a:t>Tanger</a:t>
            </a:r>
            <a:r>
              <a:rPr lang="en-US" sz="1150" dirty="0">
                <a:latin typeface="+mn-lt"/>
                <a:cs typeface="Times New Roman" panose="02020603050405020304" pitchFamily="18" charset="0"/>
              </a:rPr>
              <a:t> (exhausted, but still kicking)</a:t>
            </a:r>
            <a:endParaRPr lang="en-US" sz="1150" dirty="0">
              <a:latin typeface="+mn-lt"/>
              <a:cs typeface="Arial" panose="020B0604020202020204" pitchFamily="34" charset="0"/>
            </a:endParaRPr>
          </a:p>
        </p:txBody>
      </p:sp>
    </p:spTree>
    <p:extLst>
      <p:ext uri="{BB962C8B-B14F-4D97-AF65-F5344CB8AC3E}">
        <p14:creationId xmlns:p14="http://schemas.microsoft.com/office/powerpoint/2010/main" val="178873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E8FE-621E-BA94-D70B-9C0F7C06229E}"/>
              </a:ext>
            </a:extLst>
          </p:cNvPr>
          <p:cNvSpPr>
            <a:spLocks noGrp="1"/>
          </p:cNvSpPr>
          <p:nvPr>
            <p:ph type="title"/>
          </p:nvPr>
        </p:nvSpPr>
        <p:spPr>
          <a:xfrm>
            <a:off x="3429000" y="366183"/>
            <a:ext cx="3086099" cy="1524000"/>
          </a:xfrm>
        </p:spPr>
        <p:txBody>
          <a:bodyPr/>
          <a:lstStyle/>
          <a:p>
            <a:r>
              <a:rPr lang="en-US" sz="2400" dirty="0">
                <a:latin typeface="Lobster" pitchFamily="2" charset="77"/>
              </a:rPr>
              <a:t>Allens Creek Rehab Report</a:t>
            </a:r>
            <a:br>
              <a:rPr lang="en-US" sz="2400" dirty="0">
                <a:latin typeface="Lobster" pitchFamily="2" charset="77"/>
              </a:rPr>
            </a:br>
            <a:r>
              <a:rPr lang="en-US" sz="1600" dirty="0">
                <a:latin typeface="Lobster" pitchFamily="2" charset="77"/>
              </a:rPr>
              <a:t>Courtesy of Bill </a:t>
            </a:r>
            <a:r>
              <a:rPr lang="en-US" sz="1600" dirty="0" err="1">
                <a:latin typeface="Lobster" pitchFamily="2" charset="77"/>
              </a:rPr>
              <a:t>Tanger</a:t>
            </a:r>
            <a:r>
              <a:rPr lang="en-US" sz="1600" dirty="0">
                <a:latin typeface="Lobster" pitchFamily="2" charset="77"/>
              </a:rPr>
              <a:t> &amp; Howard Kirkland</a:t>
            </a:r>
            <a:br>
              <a:rPr lang="en-US" sz="1600" dirty="0">
                <a:latin typeface="Lobster" pitchFamily="2" charset="77"/>
              </a:rPr>
            </a:br>
            <a:r>
              <a:rPr lang="en-US" sz="1200" dirty="0">
                <a:latin typeface="Lobster" pitchFamily="2" charset="77"/>
              </a:rPr>
              <a:t>January 13, 2024</a:t>
            </a:r>
          </a:p>
        </p:txBody>
      </p:sp>
      <p:pic>
        <p:nvPicPr>
          <p:cNvPr id="4" name="Google Shape;28;p8">
            <a:extLst>
              <a:ext uri="{FF2B5EF4-FFF2-40B4-BE49-F238E27FC236}">
                <a16:creationId xmlns:a16="http://schemas.microsoft.com/office/drawing/2014/main" id="{1A3A6ADE-D2A6-081D-52D6-9545AABDDAA5}"/>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sp>
        <p:nvSpPr>
          <p:cNvPr id="6" name="TextBox 5">
            <a:extLst>
              <a:ext uri="{FF2B5EF4-FFF2-40B4-BE49-F238E27FC236}">
                <a16:creationId xmlns:a16="http://schemas.microsoft.com/office/drawing/2014/main" id="{F1CA118F-C7BA-9608-BB29-82DE344ADB93}"/>
              </a:ext>
            </a:extLst>
          </p:cNvPr>
          <p:cNvSpPr txBox="1"/>
          <p:nvPr/>
        </p:nvSpPr>
        <p:spPr>
          <a:xfrm>
            <a:off x="342900" y="2074605"/>
            <a:ext cx="2914649" cy="6463308"/>
          </a:xfrm>
          <a:prstGeom prst="rect">
            <a:avLst/>
          </a:prstGeom>
          <a:noFill/>
        </p:spPr>
        <p:txBody>
          <a:bodyPr wrap="square" rtlCol="0">
            <a:spAutoFit/>
          </a:bodyPr>
          <a:lstStyle/>
          <a:p>
            <a:r>
              <a:rPr lang="en-US" sz="1150" dirty="0"/>
              <a:t>Hello river people:</a:t>
            </a:r>
          </a:p>
          <a:p>
            <a:endParaRPr lang="en-US" sz="1150" dirty="0"/>
          </a:p>
          <a:p>
            <a:r>
              <a:rPr lang="en-US" sz="1150" dirty="0">
                <a:effectLst/>
                <a:latin typeface="+mn-lt"/>
                <a:ea typeface="Calibri" panose="020F0502020204030204" pitchFamily="34" charset="0"/>
                <a:cs typeface="Times New Roman" panose="02020603050405020304" pitchFamily="18" charset="0"/>
              </a:rPr>
              <a:t>On Saturday, Jan 13, Howard Kirkland and I spent a lovely day at Allens Creek.  Sunny, 50 some degrees, dry and very pleasant. </a:t>
            </a:r>
          </a:p>
          <a:p>
            <a:endParaRPr lang="en-US" sz="1150" dirty="0">
              <a:latin typeface="+mn-lt"/>
              <a:cs typeface="Times New Roman" panose="02020603050405020304" pitchFamily="18" charset="0"/>
            </a:endParaRPr>
          </a:p>
          <a:p>
            <a:r>
              <a:rPr lang="en-US" sz="1150" dirty="0">
                <a:effectLst/>
                <a:latin typeface="+mn-lt"/>
                <a:ea typeface="Calibri" panose="020F0502020204030204" pitchFamily="34" charset="0"/>
                <a:cs typeface="Times New Roman" panose="02020603050405020304" pitchFamily="18" charset="0"/>
              </a:rPr>
              <a:t>The best news is that we electrical detectives found some missing wire connections and </a:t>
            </a:r>
            <a:r>
              <a:rPr lang="en-US" sz="1150" b="1" dirty="0">
                <a:effectLst/>
                <a:latin typeface="+mn-lt"/>
                <a:ea typeface="Calibri" panose="020F0502020204030204" pitchFamily="34" charset="0"/>
                <a:cs typeface="Times New Roman" panose="02020603050405020304" pitchFamily="18" charset="0"/>
              </a:rPr>
              <a:t>we now have a light in all five rooms downstairs!</a:t>
            </a:r>
            <a:r>
              <a:rPr lang="en-US" sz="1150" dirty="0">
                <a:effectLst/>
                <a:latin typeface="+mn-lt"/>
                <a:ea typeface="Calibri" panose="020F0502020204030204" pitchFamily="34" charset="0"/>
                <a:cs typeface="Times New Roman" panose="02020603050405020304" pitchFamily="18" charset="0"/>
              </a:rPr>
              <a:t>  We now can see better and can use power tools. </a:t>
            </a:r>
          </a:p>
          <a:p>
            <a:endParaRPr lang="en-US" sz="1150" dirty="0">
              <a:latin typeface="+mn-lt"/>
              <a:cs typeface="Times New Roman" panose="02020603050405020304" pitchFamily="18" charset="0"/>
            </a:endParaRPr>
          </a:p>
          <a:p>
            <a:r>
              <a:rPr lang="en-US" sz="1150" dirty="0">
                <a:effectLst/>
                <a:latin typeface="+mn-lt"/>
                <a:ea typeface="Calibri" panose="020F0502020204030204" pitchFamily="34" charset="0"/>
                <a:cs typeface="Times New Roman" panose="02020603050405020304" pitchFamily="18" charset="0"/>
              </a:rPr>
              <a:t>We will be testing some new equipment that can track wiring behind the wall.  Kind of like a stud sensor, but not. This should allow more accurate detective work</a:t>
            </a:r>
            <a:r>
              <a:rPr lang="en-US" sz="1150" dirty="0">
                <a:effectLst/>
                <a:latin typeface="+mn-lt"/>
              </a:rPr>
              <a:t> </a:t>
            </a:r>
          </a:p>
          <a:p>
            <a:endParaRPr lang="en-US" sz="1150" dirty="0">
              <a:latin typeface="+mn-lt"/>
            </a:endParaRPr>
          </a:p>
          <a:p>
            <a:r>
              <a:rPr lang="en-US" sz="1150" dirty="0">
                <a:effectLst/>
                <a:latin typeface="+mn-lt"/>
                <a:ea typeface="Calibri" panose="020F0502020204030204" pitchFamily="34" charset="0"/>
                <a:cs typeface="Times New Roman" panose="02020603050405020304" pitchFamily="18" charset="0"/>
              </a:rPr>
              <a:t>Outside in front we tore up some of the collapsed concrete walkway that was directing water into the basement.  The best solution for this looks like removing the dirt near the wall, putting in some waterproofing materials and then putting in some French drains to run any rainwater away from the house.  We shall see. </a:t>
            </a:r>
            <a:endParaRPr lang="en-US" sz="1150" dirty="0">
              <a:effectLst/>
              <a:latin typeface="+mn-lt"/>
            </a:endParaRPr>
          </a:p>
          <a:p>
            <a:endParaRPr lang="en-US" sz="1150" dirty="0">
              <a:latin typeface="+mn-lt"/>
            </a:endParaRPr>
          </a:p>
          <a:p>
            <a:r>
              <a:rPr lang="en-US" sz="1150" dirty="0">
                <a:effectLst/>
                <a:latin typeface="+mn-lt"/>
                <a:ea typeface="Calibri" panose="020F0502020204030204" pitchFamily="34" charset="0"/>
                <a:cs typeface="Times New Roman" panose="02020603050405020304" pitchFamily="18" charset="0"/>
              </a:rPr>
              <a:t>The basement was wet from the rain, but when dry we should clean out the dirt to expose the floor.  We suspect there is a concrete floor that has been covered with dirt over the years.  Originally the homeowners lived in the basement while they built the house.  It had a basement stove at one time. </a:t>
            </a:r>
            <a:endParaRPr lang="en-US" sz="1150" dirty="0">
              <a:latin typeface="+mn-lt"/>
            </a:endParaRPr>
          </a:p>
        </p:txBody>
      </p:sp>
      <p:sp>
        <p:nvSpPr>
          <p:cNvPr id="8" name="TextBox 7">
            <a:extLst>
              <a:ext uri="{FF2B5EF4-FFF2-40B4-BE49-F238E27FC236}">
                <a16:creationId xmlns:a16="http://schemas.microsoft.com/office/drawing/2014/main" id="{83A98976-F858-01A6-A8BE-B426D18A266A}"/>
              </a:ext>
            </a:extLst>
          </p:cNvPr>
          <p:cNvSpPr txBox="1"/>
          <p:nvPr/>
        </p:nvSpPr>
        <p:spPr>
          <a:xfrm>
            <a:off x="3257549" y="2074606"/>
            <a:ext cx="3257550" cy="1862048"/>
          </a:xfrm>
          <a:prstGeom prst="rect">
            <a:avLst/>
          </a:prstGeom>
          <a:noFill/>
        </p:spPr>
        <p:txBody>
          <a:bodyPr wrap="square">
            <a:spAutoFit/>
          </a:bodyPr>
          <a:lstStyle/>
          <a:p>
            <a:r>
              <a:rPr lang="en-US" sz="1150" dirty="0">
                <a:effectLst/>
                <a:latin typeface="Arial" panose="020B0604020202020204" pitchFamily="34" charset="0"/>
                <a:ea typeface="Calibri" panose="020F0502020204030204" pitchFamily="34" charset="0"/>
                <a:cs typeface="Arial" panose="020B0604020202020204" pitchFamily="34" charset="0"/>
              </a:rPr>
              <a:t>Anyway, it was a very productive day at Allens Creek. </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Next scheduled work expedition will be Saturday, January 27. Start time 10:00am.</a:t>
            </a:r>
          </a:p>
          <a:p>
            <a:r>
              <a:rPr lang="en-US" sz="1150" dirty="0">
                <a:latin typeface="Arial" panose="020B0604020202020204" pitchFamily="34" charset="0"/>
                <a:cs typeface="Arial" panose="020B0604020202020204" pitchFamily="34" charset="0"/>
              </a:rPr>
              <a:t>Weather depending.</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 Bill </a:t>
            </a:r>
            <a:r>
              <a:rPr lang="en-US" sz="1150" dirty="0" err="1">
                <a:latin typeface="Arial" panose="020B0604020202020204" pitchFamily="34" charset="0"/>
                <a:cs typeface="Arial" panose="020B0604020202020204" pitchFamily="34" charset="0"/>
              </a:rPr>
              <a:t>Tanger</a:t>
            </a:r>
            <a:r>
              <a:rPr lang="en-US" sz="1150" dirty="0">
                <a:latin typeface="Arial" panose="020B0604020202020204" pitchFamily="34" charset="0"/>
                <a:cs typeface="Arial" panose="020B0604020202020204" pitchFamily="34" charset="0"/>
              </a:rPr>
              <a:t> &amp; Howard Kirkland</a:t>
            </a:r>
          </a:p>
          <a:p>
            <a:endParaRPr lang="en-US" sz="115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Allens CK – Rehab Report – 1-13-2024</a:t>
            </a:r>
          </a:p>
        </p:txBody>
      </p:sp>
    </p:spTree>
    <p:extLst>
      <p:ext uri="{BB962C8B-B14F-4D97-AF65-F5344CB8AC3E}">
        <p14:creationId xmlns:p14="http://schemas.microsoft.com/office/powerpoint/2010/main" val="134689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B119-E900-A5BB-2E2B-7D86E6BFA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7378E-B615-28D7-D797-772A2216A6C1}"/>
              </a:ext>
            </a:extLst>
          </p:cNvPr>
          <p:cNvSpPr>
            <a:spLocks noGrp="1"/>
          </p:cNvSpPr>
          <p:nvPr>
            <p:ph type="title"/>
          </p:nvPr>
        </p:nvSpPr>
        <p:spPr>
          <a:xfrm>
            <a:off x="3429000" y="366183"/>
            <a:ext cx="3086099" cy="1524000"/>
          </a:xfrm>
        </p:spPr>
        <p:txBody>
          <a:bodyPr/>
          <a:lstStyle/>
          <a:p>
            <a:br>
              <a:rPr lang="en-US" sz="2400" dirty="0">
                <a:latin typeface="Lobster" pitchFamily="2" charset="77"/>
              </a:rPr>
            </a:br>
            <a:r>
              <a:rPr lang="en-US" sz="2400" dirty="0">
                <a:latin typeface="Lobster" pitchFamily="2" charset="77"/>
              </a:rPr>
              <a:t>A Float Family</a:t>
            </a:r>
            <a:br>
              <a:rPr lang="en-US" sz="2400" dirty="0">
                <a:latin typeface="Lobster" pitchFamily="2" charset="77"/>
              </a:rPr>
            </a:br>
            <a:r>
              <a:rPr lang="en-US" sz="1600" dirty="0">
                <a:latin typeface="Lobster" pitchFamily="2" charset="77"/>
              </a:rPr>
              <a:t>Courtesy of our FFV Members</a:t>
            </a:r>
            <a:br>
              <a:rPr lang="en-US" sz="1600" dirty="0">
                <a:latin typeface="Lobster" pitchFamily="2" charset="77"/>
              </a:rPr>
            </a:br>
            <a:br>
              <a:rPr lang="en-US" sz="1200" dirty="0">
                <a:latin typeface="Lobster" pitchFamily="2" charset="77"/>
              </a:rPr>
            </a:br>
            <a:br>
              <a:rPr lang="en-US" sz="1200" dirty="0">
                <a:latin typeface="Lobster" pitchFamily="2" charset="77"/>
              </a:rPr>
            </a:br>
            <a:endParaRPr lang="en-US" sz="1200" dirty="0">
              <a:latin typeface="Lobster" pitchFamily="2" charset="77"/>
            </a:endParaRPr>
          </a:p>
        </p:txBody>
      </p:sp>
      <p:pic>
        <p:nvPicPr>
          <p:cNvPr id="4" name="Google Shape;28;p8">
            <a:extLst>
              <a:ext uri="{FF2B5EF4-FFF2-40B4-BE49-F238E27FC236}">
                <a16:creationId xmlns:a16="http://schemas.microsoft.com/office/drawing/2014/main" id="{0803D602-9794-77BA-B572-FDE1FAB0BFB9}"/>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pic>
        <p:nvPicPr>
          <p:cNvPr id="5" name="Picture 4">
            <a:extLst>
              <a:ext uri="{FF2B5EF4-FFF2-40B4-BE49-F238E27FC236}">
                <a16:creationId xmlns:a16="http://schemas.microsoft.com/office/drawing/2014/main" id="{7F7171CF-689A-8CF6-E23B-64AB674CB578}"/>
              </a:ext>
            </a:extLst>
          </p:cNvPr>
          <p:cNvPicPr>
            <a:picLocks noChangeAspect="1"/>
          </p:cNvPicPr>
          <p:nvPr/>
        </p:nvPicPr>
        <p:blipFill>
          <a:blip r:embed="rId3"/>
          <a:stretch>
            <a:fillRect/>
          </a:stretch>
        </p:blipFill>
        <p:spPr>
          <a:xfrm>
            <a:off x="342900" y="1768032"/>
            <a:ext cx="3738623" cy="2803968"/>
          </a:xfrm>
          <a:prstGeom prst="rect">
            <a:avLst/>
          </a:prstGeom>
        </p:spPr>
      </p:pic>
      <p:pic>
        <p:nvPicPr>
          <p:cNvPr id="9" name="Picture 8">
            <a:extLst>
              <a:ext uri="{FF2B5EF4-FFF2-40B4-BE49-F238E27FC236}">
                <a16:creationId xmlns:a16="http://schemas.microsoft.com/office/drawing/2014/main" id="{A43BCBFD-56F0-9D01-D12B-231422C36A1D}"/>
              </a:ext>
            </a:extLst>
          </p:cNvPr>
          <p:cNvPicPr>
            <a:picLocks noChangeAspect="1"/>
          </p:cNvPicPr>
          <p:nvPr/>
        </p:nvPicPr>
        <p:blipFill>
          <a:blip r:embed="rId4"/>
          <a:stretch>
            <a:fillRect/>
          </a:stretch>
        </p:blipFill>
        <p:spPr>
          <a:xfrm>
            <a:off x="2488557" y="5011598"/>
            <a:ext cx="4026542" cy="3019907"/>
          </a:xfrm>
          <a:prstGeom prst="rect">
            <a:avLst/>
          </a:prstGeom>
        </p:spPr>
      </p:pic>
      <p:sp>
        <p:nvSpPr>
          <p:cNvPr id="10" name="TextBox 9">
            <a:extLst>
              <a:ext uri="{FF2B5EF4-FFF2-40B4-BE49-F238E27FC236}">
                <a16:creationId xmlns:a16="http://schemas.microsoft.com/office/drawing/2014/main" id="{5554D707-3024-C973-B092-1C6197C44138}"/>
              </a:ext>
            </a:extLst>
          </p:cNvPr>
          <p:cNvSpPr txBox="1"/>
          <p:nvPr/>
        </p:nvSpPr>
        <p:spPr>
          <a:xfrm>
            <a:off x="2488557" y="8057093"/>
            <a:ext cx="3738623" cy="261610"/>
          </a:xfrm>
          <a:prstGeom prst="rect">
            <a:avLst/>
          </a:prstGeom>
          <a:noFill/>
        </p:spPr>
        <p:txBody>
          <a:bodyPr wrap="square" rtlCol="0">
            <a:spAutoFit/>
          </a:bodyPr>
          <a:lstStyle/>
          <a:p>
            <a:r>
              <a:rPr lang="en-US" sz="1100" dirty="0"/>
              <a:t>New Years Eve Camping Fun – Amanda Reeve</a:t>
            </a:r>
          </a:p>
        </p:txBody>
      </p:sp>
      <p:sp>
        <p:nvSpPr>
          <p:cNvPr id="11" name="TextBox 10">
            <a:extLst>
              <a:ext uri="{FF2B5EF4-FFF2-40B4-BE49-F238E27FC236}">
                <a16:creationId xmlns:a16="http://schemas.microsoft.com/office/drawing/2014/main" id="{C2A529D3-A5F3-F83A-0F01-ECF52FE82B0C}"/>
              </a:ext>
            </a:extLst>
          </p:cNvPr>
          <p:cNvSpPr txBox="1"/>
          <p:nvPr/>
        </p:nvSpPr>
        <p:spPr>
          <a:xfrm>
            <a:off x="342899" y="4596340"/>
            <a:ext cx="3738623" cy="261610"/>
          </a:xfrm>
          <a:prstGeom prst="rect">
            <a:avLst/>
          </a:prstGeom>
          <a:noFill/>
        </p:spPr>
        <p:txBody>
          <a:bodyPr wrap="square" rtlCol="0">
            <a:spAutoFit/>
          </a:bodyPr>
          <a:lstStyle/>
          <a:p>
            <a:r>
              <a:rPr lang="en-US" sz="1100" dirty="0"/>
              <a:t>New Years Eve Camping Fun – Amanda Reeve</a:t>
            </a:r>
          </a:p>
        </p:txBody>
      </p:sp>
    </p:spTree>
    <p:extLst>
      <p:ext uri="{BB962C8B-B14F-4D97-AF65-F5344CB8AC3E}">
        <p14:creationId xmlns:p14="http://schemas.microsoft.com/office/powerpoint/2010/main" val="180143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FFEF-8A05-5542-EA55-ECE4FA547347}"/>
              </a:ext>
            </a:extLst>
          </p:cNvPr>
          <p:cNvSpPr>
            <a:spLocks noGrp="1"/>
          </p:cNvSpPr>
          <p:nvPr>
            <p:ph type="title"/>
          </p:nvPr>
        </p:nvSpPr>
        <p:spPr>
          <a:xfrm>
            <a:off x="3429000" y="366183"/>
            <a:ext cx="3086099" cy="1524000"/>
          </a:xfrm>
        </p:spPr>
        <p:txBody>
          <a:bodyPr/>
          <a:lstStyle/>
          <a:p>
            <a:r>
              <a:rPr lang="en-US" sz="2400" dirty="0">
                <a:latin typeface="Lobster" pitchFamily="2" charset="77"/>
              </a:rPr>
              <a:t>2024 FFV Event Schedule </a:t>
            </a:r>
            <a:br>
              <a:rPr lang="en-US" sz="2400" dirty="0">
                <a:latin typeface="Lobster" pitchFamily="2" charset="77"/>
              </a:rPr>
            </a:br>
            <a:endParaRPr lang="en-US" sz="2400" dirty="0">
              <a:latin typeface="Lobster" pitchFamily="2" charset="77"/>
            </a:endParaRPr>
          </a:p>
        </p:txBody>
      </p:sp>
      <p:sp>
        <p:nvSpPr>
          <p:cNvPr id="3" name="Text Placeholder 2">
            <a:extLst>
              <a:ext uri="{FF2B5EF4-FFF2-40B4-BE49-F238E27FC236}">
                <a16:creationId xmlns:a16="http://schemas.microsoft.com/office/drawing/2014/main" id="{B79A94D9-8151-8BD9-DACF-479DFFF641E5}"/>
              </a:ext>
            </a:extLst>
          </p:cNvPr>
          <p:cNvSpPr>
            <a:spLocks noGrp="1"/>
          </p:cNvSpPr>
          <p:nvPr>
            <p:ph type="body" idx="1"/>
          </p:nvPr>
        </p:nvSpPr>
        <p:spPr>
          <a:xfrm>
            <a:off x="342900" y="1890183"/>
            <a:ext cx="6172199" cy="6623399"/>
          </a:xfrm>
        </p:spPr>
        <p:txBody>
          <a:bodyPr/>
          <a:lstStyle/>
          <a:p>
            <a:pPr>
              <a:lnSpc>
                <a:spcPct val="150000"/>
              </a:lnSpc>
            </a:pPr>
            <a:r>
              <a:rPr lang="en-US" sz="1250" dirty="0"/>
              <a:t>Event/Location:				Date:</a:t>
            </a:r>
          </a:p>
          <a:p>
            <a:pPr>
              <a:lnSpc>
                <a:spcPct val="150000"/>
              </a:lnSpc>
            </a:pPr>
            <a:r>
              <a:rPr lang="en-US" sz="1250" dirty="0"/>
              <a:t>Dickel Spring Fling				April 19-21</a:t>
            </a:r>
            <a:r>
              <a:rPr lang="en-US" sz="1250" baseline="30000" dirty="0"/>
              <a:t>st</a:t>
            </a:r>
            <a:r>
              <a:rPr lang="en-US" sz="1250" dirty="0"/>
              <a:t> , 2024</a:t>
            </a:r>
          </a:p>
          <a:p>
            <a:pPr>
              <a:lnSpc>
                <a:spcPct val="150000"/>
              </a:lnSpc>
            </a:pPr>
            <a:r>
              <a:rPr lang="en-US" sz="1250" dirty="0"/>
              <a:t>R5 Cajun Weekend				April 26-28</a:t>
            </a:r>
            <a:r>
              <a:rPr lang="en-US" sz="1250" baseline="30000" dirty="0"/>
              <a:t>th</a:t>
            </a:r>
            <a:r>
              <a:rPr lang="en-US" sz="1250" dirty="0"/>
              <a:t>, 2024</a:t>
            </a:r>
          </a:p>
          <a:p>
            <a:pPr>
              <a:lnSpc>
                <a:spcPct val="150000"/>
              </a:lnSpc>
            </a:pPr>
            <a:r>
              <a:rPr lang="en-US" sz="1250" dirty="0"/>
              <a:t>	Location: R5</a:t>
            </a:r>
          </a:p>
          <a:p>
            <a:pPr>
              <a:lnSpc>
                <a:spcPct val="150000"/>
              </a:lnSpc>
            </a:pPr>
            <a:r>
              <a:rPr lang="en-US" sz="1250" dirty="0"/>
              <a:t>Memorial Weekend (Meeting at 9:00am)		May 24</a:t>
            </a:r>
            <a:r>
              <a:rPr lang="en-US" sz="1250" baseline="30000" dirty="0"/>
              <a:t>th</a:t>
            </a:r>
            <a:r>
              <a:rPr lang="en-US" sz="1250" dirty="0"/>
              <a:t>-27</a:t>
            </a:r>
            <a:r>
              <a:rPr lang="en-US" sz="1250" baseline="30000" dirty="0"/>
              <a:t>th</a:t>
            </a:r>
            <a:r>
              <a:rPr lang="en-US" sz="1250" dirty="0"/>
              <a:t>, 2024</a:t>
            </a:r>
          </a:p>
          <a:p>
            <a:pPr>
              <a:lnSpc>
                <a:spcPct val="150000"/>
              </a:lnSpc>
            </a:pPr>
            <a:r>
              <a:rPr lang="en-US" sz="1250" dirty="0"/>
              <a:t>	Location: Slate</a:t>
            </a:r>
          </a:p>
          <a:p>
            <a:pPr>
              <a:lnSpc>
                <a:spcPct val="150000"/>
              </a:lnSpc>
            </a:pPr>
            <a:r>
              <a:rPr lang="en-US" sz="1250" dirty="0"/>
              <a:t>Kids Float:				June 8</a:t>
            </a:r>
            <a:r>
              <a:rPr lang="en-US" sz="1250" baseline="30000" dirty="0"/>
              <a:t>th</a:t>
            </a:r>
            <a:r>
              <a:rPr lang="en-US" sz="1250" dirty="0"/>
              <a:t>, 2024</a:t>
            </a:r>
          </a:p>
          <a:p>
            <a:pPr>
              <a:lnSpc>
                <a:spcPct val="150000"/>
              </a:lnSpc>
            </a:pPr>
            <a:r>
              <a:rPr lang="en-US" sz="1250" dirty="0"/>
              <a:t>	Location: Warren Ferry to </a:t>
            </a:r>
            <a:r>
              <a:rPr lang="en-US" sz="1250" dirty="0" err="1"/>
              <a:t>Hattons</a:t>
            </a:r>
            <a:r>
              <a:rPr lang="en-US" sz="1250" dirty="0"/>
              <a:t> Ferry</a:t>
            </a:r>
          </a:p>
          <a:p>
            <a:pPr>
              <a:lnSpc>
                <a:spcPct val="150000"/>
              </a:lnSpc>
            </a:pPr>
            <a:r>
              <a:rPr lang="en-US" sz="1250" dirty="0"/>
              <a:t>Labor Day Weekend (Meeting at 9:00am) 	            Aug. 30</a:t>
            </a:r>
            <a:r>
              <a:rPr lang="en-US" sz="1250" baseline="30000" dirty="0"/>
              <a:t>th</a:t>
            </a:r>
            <a:r>
              <a:rPr lang="en-US" sz="1250" dirty="0"/>
              <a:t>-Sept. 2</a:t>
            </a:r>
            <a:r>
              <a:rPr lang="en-US" sz="1250" baseline="30000" dirty="0"/>
              <a:t>nd</a:t>
            </a:r>
            <a:r>
              <a:rPr lang="en-US" sz="1250" dirty="0"/>
              <a:t>, 2024</a:t>
            </a:r>
          </a:p>
          <a:p>
            <a:pPr>
              <a:lnSpc>
                <a:spcPct val="150000"/>
              </a:lnSpc>
            </a:pPr>
            <a:r>
              <a:rPr lang="en-US" sz="1250" dirty="0"/>
              <a:t>	Location: Solitude</a:t>
            </a:r>
          </a:p>
          <a:p>
            <a:pPr>
              <a:lnSpc>
                <a:spcPct val="150000"/>
              </a:lnSpc>
            </a:pPr>
            <a:r>
              <a:rPr lang="en-US" sz="1250" dirty="0" err="1"/>
              <a:t>Dickle</a:t>
            </a:r>
            <a:r>
              <a:rPr lang="en-US" sz="1250" dirty="0"/>
              <a:t> Bash				Oct. 11-13</a:t>
            </a:r>
            <a:r>
              <a:rPr lang="en-US" sz="1250" baseline="30000" dirty="0"/>
              <a:t>th</a:t>
            </a:r>
            <a:r>
              <a:rPr lang="en-US" sz="1250" dirty="0"/>
              <a:t>, 2024</a:t>
            </a:r>
          </a:p>
          <a:p>
            <a:pPr>
              <a:lnSpc>
                <a:spcPct val="150000"/>
              </a:lnSpc>
            </a:pPr>
            <a:r>
              <a:rPr lang="en-US" sz="1250" dirty="0"/>
              <a:t>     Location: Slate</a:t>
            </a:r>
          </a:p>
          <a:p>
            <a:pPr>
              <a:lnSpc>
                <a:spcPct val="150000"/>
              </a:lnSpc>
            </a:pPr>
            <a:r>
              <a:rPr lang="en-US" sz="1250" dirty="0"/>
              <a:t>Winter Meeting (11:00am)			December 7, 2024</a:t>
            </a:r>
          </a:p>
          <a:p>
            <a:pPr>
              <a:lnSpc>
                <a:spcPct val="150000"/>
              </a:lnSpc>
            </a:pPr>
            <a:r>
              <a:rPr lang="en-US" sz="1250" dirty="0"/>
              <a:t>     Location: Slate</a:t>
            </a:r>
          </a:p>
          <a:p>
            <a:pPr algn="ctr"/>
            <a:endParaRPr lang="en-US" sz="1250" dirty="0"/>
          </a:p>
        </p:txBody>
      </p:sp>
      <p:pic>
        <p:nvPicPr>
          <p:cNvPr id="4" name="Google Shape;28;p8">
            <a:extLst>
              <a:ext uri="{FF2B5EF4-FFF2-40B4-BE49-F238E27FC236}">
                <a16:creationId xmlns:a16="http://schemas.microsoft.com/office/drawing/2014/main" id="{8065B060-C26E-7B3E-EA67-6A113F221CC2}"/>
              </a:ext>
            </a:extLst>
          </p:cNvPr>
          <p:cNvPicPr preferRelativeResize="0"/>
          <p:nvPr/>
        </p:nvPicPr>
        <p:blipFill rotWithShape="1">
          <a:blip r:embed="rId2">
            <a:alphaModFix/>
          </a:blip>
          <a:srcRect/>
          <a:stretch/>
        </p:blipFill>
        <p:spPr>
          <a:xfrm>
            <a:off x="342900" y="366125"/>
            <a:ext cx="2466900" cy="1108800"/>
          </a:xfrm>
          <a:prstGeom prst="rect">
            <a:avLst/>
          </a:prstGeom>
          <a:noFill/>
          <a:ln>
            <a:noFill/>
          </a:ln>
        </p:spPr>
      </p:pic>
    </p:spTree>
    <p:extLst>
      <p:ext uri="{BB962C8B-B14F-4D97-AF65-F5344CB8AC3E}">
        <p14:creationId xmlns:p14="http://schemas.microsoft.com/office/powerpoint/2010/main" val="2059684203"/>
      </p:ext>
    </p:extLst>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17782</TotalTime>
  <Words>2850</Words>
  <Application>Microsoft Macintosh PowerPoint</Application>
  <PresentationFormat>On-screen Show (4:3)</PresentationFormat>
  <Paragraphs>230</Paragraphs>
  <Slides>10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Times New Roman</vt:lpstr>
      <vt:lpstr>Roboto</vt:lpstr>
      <vt:lpstr>Georgia</vt:lpstr>
      <vt:lpstr>Lobster</vt:lpstr>
      <vt:lpstr>simple-light</vt:lpstr>
      <vt:lpstr>Fishing Pole Pack &amp; Paddle (Winter 2024)</vt:lpstr>
      <vt:lpstr>December 2, 2023 Meeting Minutes Provided by: Rick Mattox</vt:lpstr>
      <vt:lpstr>December 2, 2023 Meeting Minutes Provided by: Rick Mattox</vt:lpstr>
      <vt:lpstr>Our Friend Wright Ellis  Submission from: Bill Powell </vt:lpstr>
      <vt:lpstr>Currents and Eddies Courtesy of Bill Tanger January 11, 2024 </vt:lpstr>
      <vt:lpstr>Craigs Creek Court Report of January 5, 2024 Courtesy of Bill Tanger</vt:lpstr>
      <vt:lpstr>Allens Creek Rehab Report Courtesy of Bill Tanger &amp; Howard Kirkland January 13, 2024</vt:lpstr>
      <vt:lpstr> A Float Family Courtesy of our FFV Members   </vt:lpstr>
      <vt:lpstr>2024 FFV Event Schedule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Fishing Pole Pack &amp; Paddle (Issue &amp; 2023)</dc:title>
  <cp:lastModifiedBy>Gabby Safley</cp:lastModifiedBy>
  <cp:revision>24</cp:revision>
  <dcterms:modified xsi:type="dcterms:W3CDTF">2024-02-02T18:32:18Z</dcterms:modified>
</cp:coreProperties>
</file>