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69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62" r:id="rId4"/>
    <p:sldId id="287" r:id="rId5"/>
    <p:sldId id="274" r:id="rId6"/>
    <p:sldId id="292" r:id="rId7"/>
    <p:sldId id="282" r:id="rId8"/>
    <p:sldId id="286" r:id="rId9"/>
    <p:sldId id="277" r:id="rId10"/>
    <p:sldId id="285" r:id="rId11"/>
    <p:sldId id="293" r:id="rId12"/>
    <p:sldId id="294" r:id="rId13"/>
    <p:sldId id="288" r:id="rId14"/>
    <p:sldId id="296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57"/>
    <p:restoredTop sz="94718"/>
  </p:normalViewPr>
  <p:slideViewPr>
    <p:cSldViewPr snapToGrid="0" snapToObjects="1">
      <p:cViewPr varScale="1">
        <p:scale>
          <a:sx n="89" d="100"/>
          <a:sy n="89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51" d="100"/>
          <a:sy n="151" d="100"/>
        </p:scale>
        <p:origin x="1672" y="-2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DBFFCE-BE79-F646-9FBA-6DD8C3CB375F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E19F4E-D5DC-CA4C-B63B-4CD47A164F0F}">
      <dgm:prSet phldrT="[Text]"/>
      <dgm:spPr/>
      <dgm:t>
        <a:bodyPr/>
        <a:lstStyle/>
        <a:p>
          <a:r>
            <a:rPr lang="en-US" smtClean="0"/>
            <a:t>fulfillment</a:t>
          </a:r>
          <a:endParaRPr lang="en-US"/>
        </a:p>
      </dgm:t>
    </dgm:pt>
    <dgm:pt modelId="{9261DDD0-87BD-FA42-A709-1BBCE4E96902}" type="parTrans" cxnId="{28E11C96-7237-F14C-B92F-B44F575687C8}">
      <dgm:prSet/>
      <dgm:spPr/>
      <dgm:t>
        <a:bodyPr/>
        <a:lstStyle/>
        <a:p>
          <a:endParaRPr lang="en-US"/>
        </a:p>
      </dgm:t>
    </dgm:pt>
    <dgm:pt modelId="{C29D513D-A583-0A4D-A484-3415735AA813}" type="sibTrans" cxnId="{28E11C96-7237-F14C-B92F-B44F575687C8}">
      <dgm:prSet/>
      <dgm:spPr/>
      <dgm:t>
        <a:bodyPr/>
        <a:lstStyle/>
        <a:p>
          <a:endParaRPr lang="en-US"/>
        </a:p>
      </dgm:t>
    </dgm:pt>
    <dgm:pt modelId="{EE67FA2A-4F67-C04B-9844-C863BACE6956}">
      <dgm:prSet phldrT="[Text]"/>
      <dgm:spPr/>
      <dgm:t>
        <a:bodyPr/>
        <a:lstStyle/>
        <a:p>
          <a:r>
            <a:rPr lang="en-US" smtClean="0"/>
            <a:t>recognition</a:t>
          </a:r>
          <a:r>
            <a:rPr lang="en-US" baseline="0" smtClean="0"/>
            <a:t> &amp; respect</a:t>
          </a:r>
          <a:endParaRPr lang="en-US"/>
        </a:p>
      </dgm:t>
    </dgm:pt>
    <dgm:pt modelId="{F9920122-52AD-F841-BB5D-6642502B1D17}" type="parTrans" cxnId="{6C21FD70-F184-704F-A46B-F81EA08C777A}">
      <dgm:prSet/>
      <dgm:spPr/>
      <dgm:t>
        <a:bodyPr/>
        <a:lstStyle/>
        <a:p>
          <a:endParaRPr lang="en-US"/>
        </a:p>
      </dgm:t>
    </dgm:pt>
    <dgm:pt modelId="{F9F6A38A-5473-884A-B0DB-BDFD7BD539B0}" type="sibTrans" cxnId="{6C21FD70-F184-704F-A46B-F81EA08C777A}">
      <dgm:prSet/>
      <dgm:spPr/>
      <dgm:t>
        <a:bodyPr/>
        <a:lstStyle/>
        <a:p>
          <a:endParaRPr lang="en-US"/>
        </a:p>
      </dgm:t>
    </dgm:pt>
    <dgm:pt modelId="{1C677FA4-EE76-4D4A-A0E1-F6B3A34F0C84}">
      <dgm:prSet phldrT="[Text]"/>
      <dgm:spPr/>
      <dgm:t>
        <a:bodyPr/>
        <a:lstStyle/>
        <a:p>
          <a:r>
            <a:rPr lang="en-US" smtClean="0"/>
            <a:t>love &amp; belonging</a:t>
          </a:r>
        </a:p>
      </dgm:t>
    </dgm:pt>
    <dgm:pt modelId="{35815EAF-420B-4343-AECE-C1375B464BEE}" type="parTrans" cxnId="{BC93D269-7FA5-5B4E-917B-A3E74B0AF5EC}">
      <dgm:prSet/>
      <dgm:spPr/>
      <dgm:t>
        <a:bodyPr/>
        <a:lstStyle/>
        <a:p>
          <a:endParaRPr lang="en-US"/>
        </a:p>
      </dgm:t>
    </dgm:pt>
    <dgm:pt modelId="{A238FE66-F3A2-5E41-93F6-E1BE1BDBBB85}" type="sibTrans" cxnId="{BC93D269-7FA5-5B4E-917B-A3E74B0AF5EC}">
      <dgm:prSet/>
      <dgm:spPr/>
      <dgm:t>
        <a:bodyPr/>
        <a:lstStyle/>
        <a:p>
          <a:endParaRPr lang="en-US"/>
        </a:p>
      </dgm:t>
    </dgm:pt>
    <dgm:pt modelId="{C448BD6C-2BA1-0643-9EB0-3A9387094AC7}">
      <dgm:prSet/>
      <dgm:spPr/>
      <dgm:t>
        <a:bodyPr/>
        <a:lstStyle/>
        <a:p>
          <a:r>
            <a:rPr lang="en-US" smtClean="0"/>
            <a:t>security &amp; safety</a:t>
          </a:r>
          <a:endParaRPr lang="en-US"/>
        </a:p>
      </dgm:t>
    </dgm:pt>
    <dgm:pt modelId="{B934EC15-0396-934F-9375-2D5E6ACDD702}" type="parTrans" cxnId="{7C5117F7-0162-C94F-BE63-3B2B25800835}">
      <dgm:prSet/>
      <dgm:spPr/>
      <dgm:t>
        <a:bodyPr/>
        <a:lstStyle/>
        <a:p>
          <a:endParaRPr lang="en-US"/>
        </a:p>
      </dgm:t>
    </dgm:pt>
    <dgm:pt modelId="{F4754BA6-B495-3E4F-91BB-87789F31C199}" type="sibTrans" cxnId="{7C5117F7-0162-C94F-BE63-3B2B25800835}">
      <dgm:prSet/>
      <dgm:spPr/>
      <dgm:t>
        <a:bodyPr/>
        <a:lstStyle/>
        <a:p>
          <a:endParaRPr lang="en-US"/>
        </a:p>
      </dgm:t>
    </dgm:pt>
    <dgm:pt modelId="{A68D9E94-1FB7-394B-9BE9-97DD261BAA67}">
      <dgm:prSet/>
      <dgm:spPr/>
      <dgm:t>
        <a:bodyPr/>
        <a:lstStyle/>
        <a:p>
          <a:r>
            <a:rPr lang="en-US" dirty="0" smtClean="0"/>
            <a:t>survival</a:t>
          </a:r>
          <a:endParaRPr lang="en-US" dirty="0"/>
        </a:p>
      </dgm:t>
    </dgm:pt>
    <dgm:pt modelId="{19413DCB-7158-4446-B448-955AC7BA333C}" type="parTrans" cxnId="{9BE9152C-8AB9-9641-8142-8B3E0EC9D7A8}">
      <dgm:prSet/>
      <dgm:spPr/>
      <dgm:t>
        <a:bodyPr/>
        <a:lstStyle/>
        <a:p>
          <a:endParaRPr lang="en-US"/>
        </a:p>
      </dgm:t>
    </dgm:pt>
    <dgm:pt modelId="{E36450C5-2F50-1B42-A06B-B2F030577CEA}" type="sibTrans" cxnId="{9BE9152C-8AB9-9641-8142-8B3E0EC9D7A8}">
      <dgm:prSet/>
      <dgm:spPr/>
      <dgm:t>
        <a:bodyPr/>
        <a:lstStyle/>
        <a:p>
          <a:endParaRPr lang="en-US"/>
        </a:p>
      </dgm:t>
    </dgm:pt>
    <dgm:pt modelId="{7DFBE827-069A-4843-AB18-5288C723DABF}" type="pres">
      <dgm:prSet presAssocID="{81DBFFCE-BE79-F646-9FBA-6DD8C3CB375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FE4306-AF3A-334C-9671-9BACD120C8DF}" type="pres">
      <dgm:prSet presAssocID="{94E19F4E-D5DC-CA4C-B63B-4CD47A164F0F}" presName="Name8" presStyleCnt="0"/>
      <dgm:spPr/>
    </dgm:pt>
    <dgm:pt modelId="{705BC701-1ABC-AB47-B999-3A68E4A41813}" type="pres">
      <dgm:prSet presAssocID="{94E19F4E-D5DC-CA4C-B63B-4CD47A164F0F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A3F83D-BDAD-2E4A-9694-03C9D5C73BA4}" type="pres">
      <dgm:prSet presAssocID="{94E19F4E-D5DC-CA4C-B63B-4CD47A164F0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E18A84-8CAA-E946-92E5-A13F31CFD2FB}" type="pres">
      <dgm:prSet presAssocID="{EE67FA2A-4F67-C04B-9844-C863BACE6956}" presName="Name8" presStyleCnt="0"/>
      <dgm:spPr/>
    </dgm:pt>
    <dgm:pt modelId="{B12C1177-023A-084F-BCF4-89B0584F56EE}" type="pres">
      <dgm:prSet presAssocID="{EE67FA2A-4F67-C04B-9844-C863BACE6956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B48133-B8CC-384A-A124-3006856ADA74}" type="pres">
      <dgm:prSet presAssocID="{EE67FA2A-4F67-C04B-9844-C863BACE695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7564B-9CC2-C646-AB7A-72030B558C0A}" type="pres">
      <dgm:prSet presAssocID="{1C677FA4-EE76-4D4A-A0E1-F6B3A34F0C84}" presName="Name8" presStyleCnt="0"/>
      <dgm:spPr/>
    </dgm:pt>
    <dgm:pt modelId="{56B74418-32D8-4648-972B-39E080CA091B}" type="pres">
      <dgm:prSet presAssocID="{1C677FA4-EE76-4D4A-A0E1-F6B3A34F0C84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503764-B0C1-5345-B42F-490A6C2F061A}" type="pres">
      <dgm:prSet presAssocID="{1C677FA4-EE76-4D4A-A0E1-F6B3A34F0C8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23923A-87C9-0F47-BC8B-586FEBBB3D33}" type="pres">
      <dgm:prSet presAssocID="{C448BD6C-2BA1-0643-9EB0-3A9387094AC7}" presName="Name8" presStyleCnt="0"/>
      <dgm:spPr/>
    </dgm:pt>
    <dgm:pt modelId="{7F3901AA-1171-244A-814F-42E72C7C7A89}" type="pres">
      <dgm:prSet presAssocID="{C448BD6C-2BA1-0643-9EB0-3A9387094AC7}" presName="level" presStyleLbl="node1" presStyleIdx="3" presStyleCnt="5" custLinFactNeighborY="285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6A3A84-FB47-2346-A23C-E629A63B1CAA}" type="pres">
      <dgm:prSet presAssocID="{C448BD6C-2BA1-0643-9EB0-3A9387094AC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69BF8-93A5-594A-AD4B-625123A15119}" type="pres">
      <dgm:prSet presAssocID="{A68D9E94-1FB7-394B-9BE9-97DD261BAA67}" presName="Name8" presStyleCnt="0"/>
      <dgm:spPr/>
    </dgm:pt>
    <dgm:pt modelId="{35E52B82-08E8-9744-A50F-FD01E02A6CD5}" type="pres">
      <dgm:prSet presAssocID="{A68D9E94-1FB7-394B-9BE9-97DD261BAA67}" presName="level" presStyleLbl="node1" presStyleIdx="4" presStyleCnt="5" custLinFactY="6174" custLinFactNeighborX="460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818779-629A-F54E-92EF-E53B1B2509EC}" type="pres">
      <dgm:prSet presAssocID="{A68D9E94-1FB7-394B-9BE9-97DD261BAA6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29D53F-32B9-A64F-B095-55080D5BDB36}" type="presOf" srcId="{94E19F4E-D5DC-CA4C-B63B-4CD47A164F0F}" destId="{B8A3F83D-BDAD-2E4A-9694-03C9D5C73BA4}" srcOrd="1" destOrd="0" presId="urn:microsoft.com/office/officeart/2005/8/layout/pyramid1"/>
    <dgm:cxn modelId="{751527CD-7CF9-6B40-9BDB-7FE7130BAA44}" type="presOf" srcId="{C448BD6C-2BA1-0643-9EB0-3A9387094AC7}" destId="{7F3901AA-1171-244A-814F-42E72C7C7A89}" srcOrd="0" destOrd="0" presId="urn:microsoft.com/office/officeart/2005/8/layout/pyramid1"/>
    <dgm:cxn modelId="{C1666CDD-D8D0-F944-999E-9B9F6EC2C9DD}" type="presOf" srcId="{A68D9E94-1FB7-394B-9BE9-97DD261BAA67}" destId="{22818779-629A-F54E-92EF-E53B1B2509EC}" srcOrd="1" destOrd="0" presId="urn:microsoft.com/office/officeart/2005/8/layout/pyramid1"/>
    <dgm:cxn modelId="{6C21FD70-F184-704F-A46B-F81EA08C777A}" srcId="{81DBFFCE-BE79-F646-9FBA-6DD8C3CB375F}" destId="{EE67FA2A-4F67-C04B-9844-C863BACE6956}" srcOrd="1" destOrd="0" parTransId="{F9920122-52AD-F841-BB5D-6642502B1D17}" sibTransId="{F9F6A38A-5473-884A-B0DB-BDFD7BD539B0}"/>
    <dgm:cxn modelId="{606C1C0C-D04C-F042-9EE0-7F2C56D93BE5}" type="presOf" srcId="{A68D9E94-1FB7-394B-9BE9-97DD261BAA67}" destId="{35E52B82-08E8-9744-A50F-FD01E02A6CD5}" srcOrd="0" destOrd="0" presId="urn:microsoft.com/office/officeart/2005/8/layout/pyramid1"/>
    <dgm:cxn modelId="{92BD25F9-64DF-4744-AA97-7D44EDF7D228}" type="presOf" srcId="{81DBFFCE-BE79-F646-9FBA-6DD8C3CB375F}" destId="{7DFBE827-069A-4843-AB18-5288C723DABF}" srcOrd="0" destOrd="0" presId="urn:microsoft.com/office/officeart/2005/8/layout/pyramid1"/>
    <dgm:cxn modelId="{BC93D269-7FA5-5B4E-917B-A3E74B0AF5EC}" srcId="{81DBFFCE-BE79-F646-9FBA-6DD8C3CB375F}" destId="{1C677FA4-EE76-4D4A-A0E1-F6B3A34F0C84}" srcOrd="2" destOrd="0" parTransId="{35815EAF-420B-4343-AECE-C1375B464BEE}" sibTransId="{A238FE66-F3A2-5E41-93F6-E1BE1BDBBB85}"/>
    <dgm:cxn modelId="{5DCACA68-AAD6-3E48-A606-0F2386BCAE8D}" type="presOf" srcId="{94E19F4E-D5DC-CA4C-B63B-4CD47A164F0F}" destId="{705BC701-1ABC-AB47-B999-3A68E4A41813}" srcOrd="0" destOrd="0" presId="urn:microsoft.com/office/officeart/2005/8/layout/pyramid1"/>
    <dgm:cxn modelId="{C00B7FD5-4FE5-304F-98B5-2A2431AA1CAC}" type="presOf" srcId="{C448BD6C-2BA1-0643-9EB0-3A9387094AC7}" destId="{B16A3A84-FB47-2346-A23C-E629A63B1CAA}" srcOrd="1" destOrd="0" presId="urn:microsoft.com/office/officeart/2005/8/layout/pyramid1"/>
    <dgm:cxn modelId="{9BE9152C-8AB9-9641-8142-8B3E0EC9D7A8}" srcId="{81DBFFCE-BE79-F646-9FBA-6DD8C3CB375F}" destId="{A68D9E94-1FB7-394B-9BE9-97DD261BAA67}" srcOrd="4" destOrd="0" parTransId="{19413DCB-7158-4446-B448-955AC7BA333C}" sibTransId="{E36450C5-2F50-1B42-A06B-B2F030577CEA}"/>
    <dgm:cxn modelId="{E5CEA12E-D7C6-2B4B-8067-7AC816FFCE15}" type="presOf" srcId="{EE67FA2A-4F67-C04B-9844-C863BACE6956}" destId="{B12C1177-023A-084F-BCF4-89B0584F56EE}" srcOrd="0" destOrd="0" presId="urn:microsoft.com/office/officeart/2005/8/layout/pyramid1"/>
    <dgm:cxn modelId="{1A3B3D81-CAF4-9245-BC44-FBD3BC5606DD}" type="presOf" srcId="{1C677FA4-EE76-4D4A-A0E1-F6B3A34F0C84}" destId="{56B74418-32D8-4648-972B-39E080CA091B}" srcOrd="0" destOrd="0" presId="urn:microsoft.com/office/officeart/2005/8/layout/pyramid1"/>
    <dgm:cxn modelId="{46BEC552-8B86-624A-9B25-6A84D577F47F}" type="presOf" srcId="{1C677FA4-EE76-4D4A-A0E1-F6B3A34F0C84}" destId="{CC503764-B0C1-5345-B42F-490A6C2F061A}" srcOrd="1" destOrd="0" presId="urn:microsoft.com/office/officeart/2005/8/layout/pyramid1"/>
    <dgm:cxn modelId="{011B48EC-C5F3-964A-8284-6B54155068AD}" type="presOf" srcId="{EE67FA2A-4F67-C04B-9844-C863BACE6956}" destId="{96B48133-B8CC-384A-A124-3006856ADA74}" srcOrd="1" destOrd="0" presId="urn:microsoft.com/office/officeart/2005/8/layout/pyramid1"/>
    <dgm:cxn modelId="{28E11C96-7237-F14C-B92F-B44F575687C8}" srcId="{81DBFFCE-BE79-F646-9FBA-6DD8C3CB375F}" destId="{94E19F4E-D5DC-CA4C-B63B-4CD47A164F0F}" srcOrd="0" destOrd="0" parTransId="{9261DDD0-87BD-FA42-A709-1BBCE4E96902}" sibTransId="{C29D513D-A583-0A4D-A484-3415735AA813}"/>
    <dgm:cxn modelId="{7C5117F7-0162-C94F-BE63-3B2B25800835}" srcId="{81DBFFCE-BE79-F646-9FBA-6DD8C3CB375F}" destId="{C448BD6C-2BA1-0643-9EB0-3A9387094AC7}" srcOrd="3" destOrd="0" parTransId="{B934EC15-0396-934F-9375-2D5E6ACDD702}" sibTransId="{F4754BA6-B495-3E4F-91BB-87789F31C199}"/>
    <dgm:cxn modelId="{4F205B7E-A1E4-2247-8A7F-E4073297DB03}" type="presParOf" srcId="{7DFBE827-069A-4843-AB18-5288C723DABF}" destId="{29FE4306-AF3A-334C-9671-9BACD120C8DF}" srcOrd="0" destOrd="0" presId="urn:microsoft.com/office/officeart/2005/8/layout/pyramid1"/>
    <dgm:cxn modelId="{C3F31BA7-24A7-204D-9F38-C0710308869F}" type="presParOf" srcId="{29FE4306-AF3A-334C-9671-9BACD120C8DF}" destId="{705BC701-1ABC-AB47-B999-3A68E4A41813}" srcOrd="0" destOrd="0" presId="urn:microsoft.com/office/officeart/2005/8/layout/pyramid1"/>
    <dgm:cxn modelId="{6D51FEAA-6129-954E-B30F-95D9D970419F}" type="presParOf" srcId="{29FE4306-AF3A-334C-9671-9BACD120C8DF}" destId="{B8A3F83D-BDAD-2E4A-9694-03C9D5C73BA4}" srcOrd="1" destOrd="0" presId="urn:microsoft.com/office/officeart/2005/8/layout/pyramid1"/>
    <dgm:cxn modelId="{F4E7924B-FD42-3B4D-8A67-552D74419FBB}" type="presParOf" srcId="{7DFBE827-069A-4843-AB18-5288C723DABF}" destId="{CDE18A84-8CAA-E946-92E5-A13F31CFD2FB}" srcOrd="1" destOrd="0" presId="urn:microsoft.com/office/officeart/2005/8/layout/pyramid1"/>
    <dgm:cxn modelId="{5D992467-A33F-3248-A1E1-024A201737FD}" type="presParOf" srcId="{CDE18A84-8CAA-E946-92E5-A13F31CFD2FB}" destId="{B12C1177-023A-084F-BCF4-89B0584F56EE}" srcOrd="0" destOrd="0" presId="urn:microsoft.com/office/officeart/2005/8/layout/pyramid1"/>
    <dgm:cxn modelId="{BAC09E5E-E5F3-884D-8F12-C85E826D3E0C}" type="presParOf" srcId="{CDE18A84-8CAA-E946-92E5-A13F31CFD2FB}" destId="{96B48133-B8CC-384A-A124-3006856ADA74}" srcOrd="1" destOrd="0" presId="urn:microsoft.com/office/officeart/2005/8/layout/pyramid1"/>
    <dgm:cxn modelId="{9CAA5317-5BAE-A14A-A08A-957A5A0EFADC}" type="presParOf" srcId="{7DFBE827-069A-4843-AB18-5288C723DABF}" destId="{0AA7564B-9CC2-C646-AB7A-72030B558C0A}" srcOrd="2" destOrd="0" presId="urn:microsoft.com/office/officeart/2005/8/layout/pyramid1"/>
    <dgm:cxn modelId="{B2130D72-5EC9-9F4E-AE13-8BB3EAC11D55}" type="presParOf" srcId="{0AA7564B-9CC2-C646-AB7A-72030B558C0A}" destId="{56B74418-32D8-4648-972B-39E080CA091B}" srcOrd="0" destOrd="0" presId="urn:microsoft.com/office/officeart/2005/8/layout/pyramid1"/>
    <dgm:cxn modelId="{86D127DB-945D-2F4D-A65C-4EFB99FB2F18}" type="presParOf" srcId="{0AA7564B-9CC2-C646-AB7A-72030B558C0A}" destId="{CC503764-B0C1-5345-B42F-490A6C2F061A}" srcOrd="1" destOrd="0" presId="urn:microsoft.com/office/officeart/2005/8/layout/pyramid1"/>
    <dgm:cxn modelId="{EAB19F0A-E2D9-604B-8D33-81E185AD5D26}" type="presParOf" srcId="{7DFBE827-069A-4843-AB18-5288C723DABF}" destId="{9023923A-87C9-0F47-BC8B-586FEBBB3D33}" srcOrd="3" destOrd="0" presId="urn:microsoft.com/office/officeart/2005/8/layout/pyramid1"/>
    <dgm:cxn modelId="{AF6C6E99-31E9-A341-984E-646AAD41C8AE}" type="presParOf" srcId="{9023923A-87C9-0F47-BC8B-586FEBBB3D33}" destId="{7F3901AA-1171-244A-814F-42E72C7C7A89}" srcOrd="0" destOrd="0" presId="urn:microsoft.com/office/officeart/2005/8/layout/pyramid1"/>
    <dgm:cxn modelId="{EFCE333B-FF0D-C24A-9F1C-D7BDF95136C5}" type="presParOf" srcId="{9023923A-87C9-0F47-BC8B-586FEBBB3D33}" destId="{B16A3A84-FB47-2346-A23C-E629A63B1CAA}" srcOrd="1" destOrd="0" presId="urn:microsoft.com/office/officeart/2005/8/layout/pyramid1"/>
    <dgm:cxn modelId="{AEF5FDD7-5B18-8E4E-BE24-C1DD7CD0CD3B}" type="presParOf" srcId="{7DFBE827-069A-4843-AB18-5288C723DABF}" destId="{E6569BF8-93A5-594A-AD4B-625123A15119}" srcOrd="4" destOrd="0" presId="urn:microsoft.com/office/officeart/2005/8/layout/pyramid1"/>
    <dgm:cxn modelId="{91C777F2-9A43-7046-8B0D-CC6D4183D47B}" type="presParOf" srcId="{E6569BF8-93A5-594A-AD4B-625123A15119}" destId="{35E52B82-08E8-9744-A50F-FD01E02A6CD5}" srcOrd="0" destOrd="0" presId="urn:microsoft.com/office/officeart/2005/8/layout/pyramid1"/>
    <dgm:cxn modelId="{48847EC4-349C-0C42-9C3C-6F2ED2AFE30D}" type="presParOf" srcId="{E6569BF8-93A5-594A-AD4B-625123A15119}" destId="{22818779-629A-F54E-92EF-E53B1B2509E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A13F31-4C48-644D-970C-48EFA84FCF14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4A9ED5-751C-9540-8609-E019E5DDCA15}">
      <dgm:prSet phldrT="[Text]"/>
      <dgm:spPr/>
      <dgm:t>
        <a:bodyPr/>
        <a:lstStyle/>
        <a:p>
          <a:r>
            <a:rPr lang="en-US" smtClean="0"/>
            <a:t>Child’s personal</a:t>
          </a:r>
          <a:r>
            <a:rPr lang="en-US" baseline="0" smtClean="0"/>
            <a:t> network</a:t>
          </a:r>
          <a:endParaRPr lang="en-US"/>
        </a:p>
      </dgm:t>
    </dgm:pt>
    <dgm:pt modelId="{094C1004-23DD-0D46-B6F7-0C17BB7E3F7D}" type="parTrans" cxnId="{5CC56EBE-8843-D541-B74F-719BDCA3B956}">
      <dgm:prSet/>
      <dgm:spPr/>
      <dgm:t>
        <a:bodyPr/>
        <a:lstStyle/>
        <a:p>
          <a:endParaRPr lang="en-US"/>
        </a:p>
      </dgm:t>
    </dgm:pt>
    <dgm:pt modelId="{93BAE10F-7D73-D346-89A9-424934FA974C}" type="sibTrans" cxnId="{5CC56EBE-8843-D541-B74F-719BDCA3B956}">
      <dgm:prSet/>
      <dgm:spPr/>
      <dgm:t>
        <a:bodyPr/>
        <a:lstStyle/>
        <a:p>
          <a:endParaRPr lang="en-US"/>
        </a:p>
      </dgm:t>
    </dgm:pt>
    <dgm:pt modelId="{2AE4E4E1-D9CB-404E-86C3-3CD7D303335E}">
      <dgm:prSet phldrT="[Text]"/>
      <dgm:spPr/>
      <dgm:t>
        <a:bodyPr/>
        <a:lstStyle/>
        <a:p>
          <a:r>
            <a:rPr lang="en-US" smtClean="0"/>
            <a:t>Home health community</a:t>
          </a:r>
          <a:endParaRPr lang="en-US"/>
        </a:p>
      </dgm:t>
    </dgm:pt>
    <dgm:pt modelId="{2A37C5CD-B069-E148-A898-A1AEE1E0BFDD}" type="parTrans" cxnId="{E4F20BAC-8827-F747-A1C1-8257652C9D2B}">
      <dgm:prSet/>
      <dgm:spPr/>
      <dgm:t>
        <a:bodyPr/>
        <a:lstStyle/>
        <a:p>
          <a:endParaRPr lang="en-US"/>
        </a:p>
      </dgm:t>
    </dgm:pt>
    <dgm:pt modelId="{741BE7C0-DAF3-D042-BED8-41D2EE1C0695}" type="sibTrans" cxnId="{E4F20BAC-8827-F747-A1C1-8257652C9D2B}">
      <dgm:prSet/>
      <dgm:spPr/>
      <dgm:t>
        <a:bodyPr/>
        <a:lstStyle/>
        <a:p>
          <a:endParaRPr lang="en-US"/>
        </a:p>
      </dgm:t>
    </dgm:pt>
    <dgm:pt modelId="{E9BCB235-0619-F940-B0D9-0A25552B6127}">
      <dgm:prSet phldrT="[Text]"/>
      <dgm:spPr/>
      <dgm:t>
        <a:bodyPr/>
        <a:lstStyle/>
        <a:p>
          <a:r>
            <a:rPr lang="en-US" smtClean="0"/>
            <a:t>ID/DD</a:t>
          </a:r>
          <a:r>
            <a:rPr lang="en-US" baseline="0" smtClean="0"/>
            <a:t> community</a:t>
          </a:r>
          <a:endParaRPr lang="en-US"/>
        </a:p>
      </dgm:t>
    </dgm:pt>
    <dgm:pt modelId="{198B7773-10D5-7347-BBE3-6E7F4F759C57}" type="parTrans" cxnId="{858BDB54-8549-BA4F-8017-89143CFA863D}">
      <dgm:prSet/>
      <dgm:spPr/>
      <dgm:t>
        <a:bodyPr/>
        <a:lstStyle/>
        <a:p>
          <a:endParaRPr lang="en-US"/>
        </a:p>
      </dgm:t>
    </dgm:pt>
    <dgm:pt modelId="{B2BC3D8C-E44D-DC49-8204-1691C43AFC7F}" type="sibTrans" cxnId="{858BDB54-8549-BA4F-8017-89143CFA863D}">
      <dgm:prSet/>
      <dgm:spPr/>
      <dgm:t>
        <a:bodyPr/>
        <a:lstStyle/>
        <a:p>
          <a:endParaRPr lang="en-US"/>
        </a:p>
      </dgm:t>
    </dgm:pt>
    <dgm:pt modelId="{3D80C5A1-5FB4-3D49-AB0E-CA0A533D1389}">
      <dgm:prSet/>
      <dgm:spPr/>
      <dgm:t>
        <a:bodyPr/>
        <a:lstStyle/>
        <a:p>
          <a:r>
            <a:rPr lang="en-US" smtClean="0"/>
            <a:t>General public</a:t>
          </a:r>
          <a:endParaRPr lang="en-US"/>
        </a:p>
      </dgm:t>
    </dgm:pt>
    <dgm:pt modelId="{588070EC-23CA-184E-86E6-C5DA9F575E3E}" type="parTrans" cxnId="{3AA05747-0713-2845-ABAB-16334560DAC1}">
      <dgm:prSet/>
      <dgm:spPr/>
      <dgm:t>
        <a:bodyPr/>
        <a:lstStyle/>
        <a:p>
          <a:endParaRPr lang="en-US"/>
        </a:p>
      </dgm:t>
    </dgm:pt>
    <dgm:pt modelId="{E1F46218-85F8-6740-BB09-10FB5DB306C1}" type="sibTrans" cxnId="{3AA05747-0713-2845-ABAB-16334560DAC1}">
      <dgm:prSet/>
      <dgm:spPr/>
      <dgm:t>
        <a:bodyPr/>
        <a:lstStyle/>
        <a:p>
          <a:endParaRPr lang="en-US"/>
        </a:p>
      </dgm:t>
    </dgm:pt>
    <dgm:pt modelId="{68E1EC0C-3AD8-5D4E-9EC5-110755517864}" type="pres">
      <dgm:prSet presAssocID="{73A13F31-4C48-644D-970C-48EFA84FCF1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FD234E05-682D-1044-A23F-8C1117E6970A}" type="pres">
      <dgm:prSet presAssocID="{73A13F31-4C48-644D-970C-48EFA84FCF14}" presName="pyramid" presStyleLbl="node1" presStyleIdx="0" presStyleCnt="1" custScaleX="165461"/>
      <dgm:spPr/>
    </dgm:pt>
    <dgm:pt modelId="{DBB1CCF1-8005-BF46-88F9-9A0FDEC94EDA}" type="pres">
      <dgm:prSet presAssocID="{73A13F31-4C48-644D-970C-48EFA84FCF14}" presName="theList" presStyleCnt="0"/>
      <dgm:spPr/>
    </dgm:pt>
    <dgm:pt modelId="{E926663E-AC0B-504D-AF79-32BCA62F7702}" type="pres">
      <dgm:prSet presAssocID="{E84A9ED5-751C-9540-8609-E019E5DDCA15}" presName="aNode" presStyleLbl="fgAcc1" presStyleIdx="0" presStyleCnt="4" custAng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FF7155-DB6B-8749-948A-C9E6069D6277}" type="pres">
      <dgm:prSet presAssocID="{E84A9ED5-751C-9540-8609-E019E5DDCA15}" presName="aSpace" presStyleCnt="0"/>
      <dgm:spPr/>
    </dgm:pt>
    <dgm:pt modelId="{0B47E5CA-F2B9-7B4C-BDAF-F8971BC085EA}" type="pres">
      <dgm:prSet presAssocID="{2AE4E4E1-D9CB-404E-86C3-3CD7D303335E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49CB26-403B-4947-8010-86B5F8C1DB1F}" type="pres">
      <dgm:prSet presAssocID="{2AE4E4E1-D9CB-404E-86C3-3CD7D303335E}" presName="aSpace" presStyleCnt="0"/>
      <dgm:spPr/>
    </dgm:pt>
    <dgm:pt modelId="{F033E93E-131B-D644-869F-6EA13E1745D2}" type="pres">
      <dgm:prSet presAssocID="{E9BCB235-0619-F940-B0D9-0A25552B6127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FE271A-6EF1-144E-B3A4-3A104B81AF74}" type="pres">
      <dgm:prSet presAssocID="{E9BCB235-0619-F940-B0D9-0A25552B6127}" presName="aSpace" presStyleCnt="0"/>
      <dgm:spPr/>
    </dgm:pt>
    <dgm:pt modelId="{DCF145F5-6928-F24E-B337-CBDE71AEFB88}" type="pres">
      <dgm:prSet presAssocID="{3D80C5A1-5FB4-3D49-AB0E-CA0A533D1389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C34BA-49C2-FA43-8B4E-5A876831B790}" type="pres">
      <dgm:prSet presAssocID="{3D80C5A1-5FB4-3D49-AB0E-CA0A533D1389}" presName="aSpace" presStyleCnt="0"/>
      <dgm:spPr/>
    </dgm:pt>
  </dgm:ptLst>
  <dgm:cxnLst>
    <dgm:cxn modelId="{B1FF3120-10FC-E14F-B3DF-D9F75B487AED}" type="presOf" srcId="{E9BCB235-0619-F940-B0D9-0A25552B6127}" destId="{F033E93E-131B-D644-869F-6EA13E1745D2}" srcOrd="0" destOrd="0" presId="urn:microsoft.com/office/officeart/2005/8/layout/pyramid2"/>
    <dgm:cxn modelId="{B8DAB64B-0F92-C545-A690-15C488E4ABDF}" type="presOf" srcId="{2AE4E4E1-D9CB-404E-86C3-3CD7D303335E}" destId="{0B47E5CA-F2B9-7B4C-BDAF-F8971BC085EA}" srcOrd="0" destOrd="0" presId="urn:microsoft.com/office/officeart/2005/8/layout/pyramid2"/>
    <dgm:cxn modelId="{5CC56EBE-8843-D541-B74F-719BDCA3B956}" srcId="{73A13F31-4C48-644D-970C-48EFA84FCF14}" destId="{E84A9ED5-751C-9540-8609-E019E5DDCA15}" srcOrd="0" destOrd="0" parTransId="{094C1004-23DD-0D46-B6F7-0C17BB7E3F7D}" sibTransId="{93BAE10F-7D73-D346-89A9-424934FA974C}"/>
    <dgm:cxn modelId="{E4F20BAC-8827-F747-A1C1-8257652C9D2B}" srcId="{73A13F31-4C48-644D-970C-48EFA84FCF14}" destId="{2AE4E4E1-D9CB-404E-86C3-3CD7D303335E}" srcOrd="1" destOrd="0" parTransId="{2A37C5CD-B069-E148-A898-A1AEE1E0BFDD}" sibTransId="{741BE7C0-DAF3-D042-BED8-41D2EE1C0695}"/>
    <dgm:cxn modelId="{3AA05747-0713-2845-ABAB-16334560DAC1}" srcId="{73A13F31-4C48-644D-970C-48EFA84FCF14}" destId="{3D80C5A1-5FB4-3D49-AB0E-CA0A533D1389}" srcOrd="3" destOrd="0" parTransId="{588070EC-23CA-184E-86E6-C5DA9F575E3E}" sibTransId="{E1F46218-85F8-6740-BB09-10FB5DB306C1}"/>
    <dgm:cxn modelId="{56F2E4A4-3B3C-E641-8DA1-0460A23D9951}" type="presOf" srcId="{E84A9ED5-751C-9540-8609-E019E5DDCA15}" destId="{E926663E-AC0B-504D-AF79-32BCA62F7702}" srcOrd="0" destOrd="0" presId="urn:microsoft.com/office/officeart/2005/8/layout/pyramid2"/>
    <dgm:cxn modelId="{5FD0F1BB-D204-894A-989A-E5E0D8B93E11}" type="presOf" srcId="{3D80C5A1-5FB4-3D49-AB0E-CA0A533D1389}" destId="{DCF145F5-6928-F24E-B337-CBDE71AEFB88}" srcOrd="0" destOrd="0" presId="urn:microsoft.com/office/officeart/2005/8/layout/pyramid2"/>
    <dgm:cxn modelId="{072436B9-8E31-BF46-B87C-C52F141EE226}" type="presOf" srcId="{73A13F31-4C48-644D-970C-48EFA84FCF14}" destId="{68E1EC0C-3AD8-5D4E-9EC5-110755517864}" srcOrd="0" destOrd="0" presId="urn:microsoft.com/office/officeart/2005/8/layout/pyramid2"/>
    <dgm:cxn modelId="{858BDB54-8549-BA4F-8017-89143CFA863D}" srcId="{73A13F31-4C48-644D-970C-48EFA84FCF14}" destId="{E9BCB235-0619-F940-B0D9-0A25552B6127}" srcOrd="2" destOrd="0" parTransId="{198B7773-10D5-7347-BBE3-6E7F4F759C57}" sibTransId="{B2BC3D8C-E44D-DC49-8204-1691C43AFC7F}"/>
    <dgm:cxn modelId="{B9D72BED-1D4B-4846-837B-4A2C9A751F79}" type="presParOf" srcId="{68E1EC0C-3AD8-5D4E-9EC5-110755517864}" destId="{FD234E05-682D-1044-A23F-8C1117E6970A}" srcOrd="0" destOrd="0" presId="urn:microsoft.com/office/officeart/2005/8/layout/pyramid2"/>
    <dgm:cxn modelId="{A2DDAD28-B81F-2747-8B93-E7DA1F475BB8}" type="presParOf" srcId="{68E1EC0C-3AD8-5D4E-9EC5-110755517864}" destId="{DBB1CCF1-8005-BF46-88F9-9A0FDEC94EDA}" srcOrd="1" destOrd="0" presId="urn:microsoft.com/office/officeart/2005/8/layout/pyramid2"/>
    <dgm:cxn modelId="{D32B27AD-C6CE-E445-B88C-A37C2B7071B9}" type="presParOf" srcId="{DBB1CCF1-8005-BF46-88F9-9A0FDEC94EDA}" destId="{E926663E-AC0B-504D-AF79-32BCA62F7702}" srcOrd="0" destOrd="0" presId="urn:microsoft.com/office/officeart/2005/8/layout/pyramid2"/>
    <dgm:cxn modelId="{505B7FFA-8BFC-B448-875A-7D46CB68CFCF}" type="presParOf" srcId="{DBB1CCF1-8005-BF46-88F9-9A0FDEC94EDA}" destId="{27FF7155-DB6B-8749-948A-C9E6069D6277}" srcOrd="1" destOrd="0" presId="urn:microsoft.com/office/officeart/2005/8/layout/pyramid2"/>
    <dgm:cxn modelId="{E5B125FF-CC9A-394C-9025-0953A0BACDCB}" type="presParOf" srcId="{DBB1CCF1-8005-BF46-88F9-9A0FDEC94EDA}" destId="{0B47E5CA-F2B9-7B4C-BDAF-F8971BC085EA}" srcOrd="2" destOrd="0" presId="urn:microsoft.com/office/officeart/2005/8/layout/pyramid2"/>
    <dgm:cxn modelId="{B9D1D06A-BAD7-6F47-B5E8-857AF1644F4F}" type="presParOf" srcId="{DBB1CCF1-8005-BF46-88F9-9A0FDEC94EDA}" destId="{A749CB26-403B-4947-8010-86B5F8C1DB1F}" srcOrd="3" destOrd="0" presId="urn:microsoft.com/office/officeart/2005/8/layout/pyramid2"/>
    <dgm:cxn modelId="{1515B447-F0A4-BF43-A324-F189CAFC3423}" type="presParOf" srcId="{DBB1CCF1-8005-BF46-88F9-9A0FDEC94EDA}" destId="{F033E93E-131B-D644-869F-6EA13E1745D2}" srcOrd="4" destOrd="0" presId="urn:microsoft.com/office/officeart/2005/8/layout/pyramid2"/>
    <dgm:cxn modelId="{F736FCA9-975A-7649-BFB1-72700CB870D7}" type="presParOf" srcId="{DBB1CCF1-8005-BF46-88F9-9A0FDEC94EDA}" destId="{AFFE271A-6EF1-144E-B3A4-3A104B81AF74}" srcOrd="5" destOrd="0" presId="urn:microsoft.com/office/officeart/2005/8/layout/pyramid2"/>
    <dgm:cxn modelId="{5DE9B64A-703B-234C-B5ED-1AA67D70B6D0}" type="presParOf" srcId="{DBB1CCF1-8005-BF46-88F9-9A0FDEC94EDA}" destId="{DCF145F5-6928-F24E-B337-CBDE71AEFB88}" srcOrd="6" destOrd="0" presId="urn:microsoft.com/office/officeart/2005/8/layout/pyramid2"/>
    <dgm:cxn modelId="{E53A6003-596E-654F-9BBB-8905F1621127}" type="presParOf" srcId="{DBB1CCF1-8005-BF46-88F9-9A0FDEC94EDA}" destId="{4EAC34BA-49C2-FA43-8B4E-5A876831B790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8DBCA-0606-B744-BBD6-81A3010E4C39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68BBD-F896-F64E-A32D-EB23B385E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08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ACEE00-6575-DD47-8B78-C913FA9820D7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B755-5CE8-7741-9DAB-62A0AEF0B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0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85750" indent="-285750">
              <a:buFont typeface="Arial" charset="0"/>
              <a:buChar char="•"/>
            </a:pPr>
            <a:endParaRPr lang="en-US" sz="1800" dirty="0" smtClean="0">
              <a:noFill/>
            </a:endParaRP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185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04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500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643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71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6418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886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83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062132"/>
          </a:xfrm>
        </p:spPr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9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endParaRPr lang="en-US" dirty="0"/>
          </a:p>
          <a:p>
            <a:pPr marL="171450" indent="-17145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46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7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38435-2CA1-469B-9BE4-A4FF901588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6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18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96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B755-5CE8-7741-9DAB-62A0AEF0BDC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48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89E3-524D-E04C-8F9D-58ACA42DF599}" type="datetime1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9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68CC-58FB-B84A-88E8-114F171BFFF8}" type="datetime1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2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5C261-9FDA-3845-84D7-74ACE849F49E}" type="datetime1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2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8C97-69D9-3F47-93EF-46D98B6E92AF}" type="datetime1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36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204F-7EE7-364E-8011-43B1DEB8A5BE}" type="datetime1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47A82-0C4B-E045-BE39-678C5CFDAC6F}" type="datetime1">
              <a:rPr lang="en-US" smtClean="0"/>
              <a:t>11/9/2018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06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8BC5-2353-3948-B337-2DBC05359825}" type="datetime1">
              <a:rPr lang="en-US" smtClean="0"/>
              <a:t>11/9/2018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091E-9F01-FD4F-A1C1-3EF38019B588}" type="datetime1">
              <a:rPr lang="en-US" smtClean="0"/>
              <a:t>11/9/2018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9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5CCE-3E72-6A4A-B970-3ECBE350B3D2}" type="datetime1">
              <a:rPr lang="en-US" smtClean="0"/>
              <a:t>11/9/2018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2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6CB8-7379-6849-8722-2951AD566FE3}" type="datetime1">
              <a:rPr lang="en-US" smtClean="0"/>
              <a:t>11/9/2018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0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E614-517A-8948-9AC7-7A82DB7A3E70}" type="datetime1">
              <a:rPr lang="en-US" smtClean="0"/>
              <a:t>11/9/2018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1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7703-BC8B-A24C-A50D-E9BF011FF3EB}" type="datetime1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0A1D8-AB75-F349-BEB9-F88567384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31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nrosenau@pealcenter.or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9710" y="599090"/>
            <a:ext cx="9806152" cy="276548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Igniting the spark:  </a:t>
            </a:r>
            <a:br>
              <a:rPr lang="en-US" dirty="0"/>
            </a:br>
            <a:r>
              <a:rPr lang="en-US" sz="4400" i="1" dirty="0"/>
              <a:t>Finding </a:t>
            </a:r>
            <a:r>
              <a:rPr lang="en-US" sz="4400" i="1" dirty="0" err="1"/>
              <a:t>Lifesharing</a:t>
            </a:r>
            <a:r>
              <a:rPr lang="en-US" sz="4400" i="1" dirty="0"/>
              <a:t> families for children with</a:t>
            </a:r>
            <a:br>
              <a:rPr lang="en-US" sz="4400" i="1" dirty="0"/>
            </a:br>
            <a:r>
              <a:rPr lang="en-US" sz="4400" i="1" dirty="0"/>
              <a:t> medical complexity</a:t>
            </a:r>
            <a:br>
              <a:rPr lang="en-US" sz="4400" i="1" dirty="0"/>
            </a:b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83724"/>
            <a:ext cx="9144000" cy="237323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en-US" sz="4400" i="1" dirty="0"/>
          </a:p>
          <a:p>
            <a:r>
              <a:rPr lang="en-US" sz="4400" dirty="0" smtClean="0"/>
              <a:t>Nancy Rosenau, PhD</a:t>
            </a:r>
          </a:p>
          <a:p>
            <a:r>
              <a:rPr lang="en-US" sz="4400" dirty="0" smtClean="0"/>
              <a:t>Imagine Different Coalition</a:t>
            </a:r>
          </a:p>
          <a:p>
            <a:r>
              <a:rPr lang="en-US" sz="4400" dirty="0" smtClean="0"/>
              <a:t>October 2018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62536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u="sng" smtClean="0"/>
              <a:t>Funding</a:t>
            </a:r>
            <a:r>
              <a:rPr lang="en-US" smtClean="0"/>
              <a:t>: </a:t>
            </a:r>
            <a:r>
              <a:rPr lang="en-US" sz="4000" smtClean="0"/>
              <a:t>Different sources for children and adults </a:t>
            </a:r>
            <a:endParaRPr lang="en-US" sz="400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 smtClean="0"/>
          </a:p>
          <a:p>
            <a:pPr marL="0" indent="0">
              <a:buNone/>
            </a:pPr>
            <a:r>
              <a:rPr lang="en-US" sz="3600" b="1" dirty="0" smtClean="0"/>
              <a:t>Child </a:t>
            </a:r>
            <a:r>
              <a:rPr lang="en-US" sz="3600" b="1" dirty="0"/>
              <a:t>entitlements not available to </a:t>
            </a:r>
            <a:r>
              <a:rPr lang="en-US" sz="3600" b="1" dirty="0" smtClean="0"/>
              <a:t>adults</a:t>
            </a:r>
            <a:endParaRPr lang="en-US" sz="3600" b="1" dirty="0"/>
          </a:p>
          <a:p>
            <a:pPr lvl="1"/>
            <a:r>
              <a:rPr lang="en-US" sz="3200" dirty="0"/>
              <a:t>EPSDT: all medically necessary </a:t>
            </a:r>
            <a:r>
              <a:rPr lang="en-US" sz="3200" dirty="0" smtClean="0"/>
              <a:t>needs</a:t>
            </a:r>
          </a:p>
          <a:p>
            <a:pPr lvl="1"/>
            <a:r>
              <a:rPr lang="en-US" sz="3200" dirty="0" smtClean="0"/>
              <a:t>IDEA:  school program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sz="3600" b="1" dirty="0" smtClean="0"/>
              <a:t>Available to all ages </a:t>
            </a:r>
          </a:p>
          <a:p>
            <a:pPr lvl="1"/>
            <a:r>
              <a:rPr lang="en-US" sz="3200" dirty="0" smtClean="0"/>
              <a:t>HCBS waiver:  Home and Community-Based </a:t>
            </a:r>
            <a:r>
              <a:rPr lang="en-US" sz="3200" dirty="0"/>
              <a:t>S</a:t>
            </a:r>
            <a:r>
              <a:rPr lang="en-US" sz="3200" dirty="0" smtClean="0"/>
              <a:t>ervices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73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6839"/>
            <a:ext cx="10515600" cy="1070780"/>
          </a:xfrm>
        </p:spPr>
        <p:txBody>
          <a:bodyPr>
            <a:normAutofit/>
          </a:bodyPr>
          <a:lstStyle/>
          <a:p>
            <a:r>
              <a:rPr lang="en-US" b="1" u="sng" smtClean="0"/>
              <a:t>Resources</a:t>
            </a:r>
            <a:r>
              <a:rPr lang="en-US" smtClean="0"/>
              <a:t>:  Enabling family life</a:t>
            </a:r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431393"/>
              </p:ext>
            </p:extLst>
          </p:nvPr>
        </p:nvGraphicFramePr>
        <p:xfrm>
          <a:off x="473529" y="1097556"/>
          <a:ext cx="10880271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5834"/>
                <a:gridCol w="9494437"/>
              </a:tblGrid>
              <a:tr h="50264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Source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Services</a:t>
                      </a:r>
                      <a:r>
                        <a:rPr lang="en-US" sz="2800" baseline="0" dirty="0" smtClean="0"/>
                        <a:t> and supports</a:t>
                      </a:r>
                      <a:endParaRPr lang="en-US" sz="2800" dirty="0"/>
                    </a:p>
                  </a:txBody>
                  <a:tcPr/>
                </a:tc>
              </a:tr>
              <a:tr h="183847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EPSDT</a:t>
                      </a:r>
                    </a:p>
                    <a:p>
                      <a:r>
                        <a:rPr lang="en-US" sz="2400" dirty="0" smtClean="0"/>
                        <a:t>0-21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Health care providers,</a:t>
                      </a:r>
                      <a:r>
                        <a:rPr lang="en-US" sz="2400" baseline="0" dirty="0" smtClean="0"/>
                        <a:t> e.g.,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baseline="0" dirty="0" smtClean="0"/>
                        <a:t> in-home shift n</a:t>
                      </a:r>
                      <a:r>
                        <a:rPr lang="en-US" sz="2400" dirty="0" smtClean="0"/>
                        <a:t>ursing, aides, medical daycare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r>
                        <a:rPr lang="en-US" sz="2400" baseline="0" dirty="0" smtClean="0"/>
                        <a:t>Therapies, e.g., OT, PT, Speech</a:t>
                      </a:r>
                    </a:p>
                    <a:p>
                      <a:r>
                        <a:rPr lang="en-US" sz="2400" baseline="0" dirty="0" smtClean="0"/>
                        <a:t>Durable medical </a:t>
                      </a:r>
                      <a:r>
                        <a:rPr lang="en-US" sz="2400" dirty="0" smtClean="0"/>
                        <a:t>equipment,</a:t>
                      </a:r>
                      <a:r>
                        <a:rPr lang="en-US" sz="2400" baseline="0" dirty="0" smtClean="0"/>
                        <a:t> e.g., </a:t>
                      </a:r>
                      <a:r>
                        <a:rPr lang="en-US" sz="2400" dirty="0" smtClean="0"/>
                        <a:t>wheelchair, vent, feeding</a:t>
                      </a:r>
                      <a:r>
                        <a:rPr lang="en-US" sz="2400" baseline="0" dirty="0" smtClean="0"/>
                        <a:t> pump </a:t>
                      </a:r>
                    </a:p>
                    <a:p>
                      <a:r>
                        <a:rPr lang="en-US" sz="2400" baseline="0" dirty="0" smtClean="0"/>
                        <a:t>Assistive technology and equipment, e.g., lift</a:t>
                      </a:r>
                    </a:p>
                    <a:p>
                      <a:r>
                        <a:rPr lang="en-US" sz="2400" dirty="0" smtClean="0"/>
                        <a:t>Medical supplies,</a:t>
                      </a:r>
                      <a:r>
                        <a:rPr lang="en-US" sz="2400" baseline="0" dirty="0" smtClean="0"/>
                        <a:t> e.g., diapers, wipes, tubing </a:t>
                      </a:r>
                      <a:endParaRPr lang="en-US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Medical </a:t>
                      </a:r>
                      <a:r>
                        <a:rPr lang="en-US" sz="2400" baseline="0" dirty="0" smtClean="0"/>
                        <a:t>transportation</a:t>
                      </a:r>
                    </a:p>
                  </a:txBody>
                  <a:tcPr/>
                </a:tc>
              </a:tr>
              <a:tr h="199464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HCBS Waivers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In-home support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Community participation support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Home accessibility adaptations, e.g., ceiling track, door widening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err="1" smtClean="0"/>
                        <a:t>Lifesharing</a:t>
                      </a:r>
                      <a:endParaRPr lang="en-US" sz="24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Respite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Vehicle accessibility adaptations, e.g., van lift, assistance purchase vehicle </a:t>
                      </a:r>
                      <a:endParaRPr lang="en-US" sz="2400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Housing:, e.g., subsidized housing voucher</a:t>
                      </a:r>
                      <a:endParaRPr lang="en-US" sz="2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03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8000" y="365125"/>
            <a:ext cx="11501120" cy="132556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PA </a:t>
            </a:r>
            <a:r>
              <a:rPr lang="en-US" dirty="0" err="1" smtClean="0"/>
              <a:t>Lifesharing</a:t>
            </a:r>
            <a:r>
              <a:rPr lang="en-US" dirty="0" smtClean="0"/>
              <a:t> provider agency issues:  </a:t>
            </a:r>
            <a:br>
              <a:rPr lang="en-US" dirty="0" smtClean="0"/>
            </a:br>
            <a:r>
              <a:rPr lang="en-US" sz="4000" dirty="0" smtClean="0"/>
              <a:t>Building capacity to serve children with medical complexities</a:t>
            </a:r>
            <a:endParaRPr lang="en-US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Building knowledge and experience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Finding </a:t>
            </a:r>
            <a:r>
              <a:rPr lang="en-US" sz="3000" dirty="0"/>
              <a:t>host families </a:t>
            </a:r>
          </a:p>
          <a:p>
            <a:pPr lvl="1"/>
            <a:r>
              <a:rPr lang="en-US" sz="2800" dirty="0" smtClean="0"/>
              <a:t>Recruitment, </a:t>
            </a:r>
            <a:endParaRPr lang="en-US" sz="2800" dirty="0"/>
          </a:p>
          <a:p>
            <a:pPr lvl="1"/>
            <a:r>
              <a:rPr lang="en-US" sz="2800" dirty="0"/>
              <a:t>Vetting </a:t>
            </a:r>
          </a:p>
          <a:p>
            <a:pPr lvl="1"/>
            <a:r>
              <a:rPr lang="en-US" sz="2800" dirty="0"/>
              <a:t>Preparation </a:t>
            </a:r>
          </a:p>
          <a:p>
            <a:pPr lvl="1"/>
            <a:r>
              <a:rPr lang="en-US" sz="2800" dirty="0"/>
              <a:t>Matching of children, their families, and alternate </a:t>
            </a:r>
            <a:r>
              <a:rPr lang="en-US" sz="2800" dirty="0" smtClean="0"/>
              <a:t>families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Supporting families</a:t>
            </a:r>
            <a:endParaRPr lang="en-US" sz="3000" dirty="0"/>
          </a:p>
          <a:p>
            <a:pPr lvl="1"/>
            <a:r>
              <a:rPr lang="en-US" sz="2800" dirty="0" smtClean="0"/>
              <a:t>Funding—availability of waivers</a:t>
            </a:r>
          </a:p>
          <a:p>
            <a:pPr lvl="1"/>
            <a:r>
              <a:rPr lang="en-US" sz="2800" dirty="0" smtClean="0"/>
              <a:t>Rates (considering exclusion of some services for LS participants)</a:t>
            </a:r>
          </a:p>
          <a:p>
            <a:pPr lvl="1"/>
            <a:r>
              <a:rPr lang="en-US" sz="2800" dirty="0" smtClean="0"/>
              <a:t>Collaboration with other services and supports</a:t>
            </a:r>
          </a:p>
          <a:p>
            <a:pPr lvl="1"/>
            <a:r>
              <a:rPr lang="en-US" sz="2800" dirty="0" smtClean="0"/>
              <a:t>Administrative costs (given volume, timing)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09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91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Administrative issues:  The business of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72672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 smtClean="0">
                <a:latin typeface="+mj-lt"/>
              </a:rPr>
              <a:t>TEXAS experience—range of host family provider agencies</a:t>
            </a:r>
            <a:endParaRPr lang="en-US" sz="3500" dirty="0">
              <a:latin typeface="+mj-lt"/>
            </a:endParaRPr>
          </a:p>
          <a:p>
            <a:pPr lvl="1"/>
            <a:r>
              <a:rPr lang="en-US" sz="3500" dirty="0">
                <a:latin typeface="+mj-lt"/>
              </a:rPr>
              <a:t>L</a:t>
            </a:r>
            <a:r>
              <a:rPr lang="en-US" sz="3500" dirty="0" smtClean="0">
                <a:latin typeface="+mj-lt"/>
              </a:rPr>
              <a:t>arge multi-state agencies Statewide agencies</a:t>
            </a:r>
          </a:p>
          <a:p>
            <a:pPr lvl="1"/>
            <a:r>
              <a:rPr lang="en-US" sz="3500" dirty="0" smtClean="0">
                <a:latin typeface="+mj-lt"/>
              </a:rPr>
              <a:t>Small local host family specialization</a:t>
            </a:r>
          </a:p>
          <a:p>
            <a:pPr lvl="1"/>
            <a:endParaRPr lang="en-US" sz="3500" dirty="0">
              <a:latin typeface="+mj-lt"/>
            </a:endParaRPr>
          </a:p>
          <a:p>
            <a:r>
              <a:rPr lang="en-US" sz="3500" dirty="0" smtClean="0">
                <a:latin typeface="+mj-lt"/>
              </a:rPr>
              <a:t>Business advantages of </a:t>
            </a:r>
            <a:r>
              <a:rPr lang="en-US" sz="3500" dirty="0" err="1" smtClean="0">
                <a:latin typeface="+mj-lt"/>
              </a:rPr>
              <a:t>Lifesharing</a:t>
            </a:r>
            <a:r>
              <a:rPr lang="en-US" sz="3500" dirty="0" smtClean="0">
                <a:latin typeface="+mj-lt"/>
              </a:rPr>
              <a:t> compared to facilities</a:t>
            </a:r>
            <a:endParaRPr lang="en-US" sz="3500" dirty="0" smtClean="0">
              <a:solidFill>
                <a:srgbClr val="FF0000"/>
              </a:solidFill>
              <a:latin typeface="+mj-lt"/>
            </a:endParaRPr>
          </a:p>
          <a:p>
            <a:pPr lvl="1"/>
            <a:r>
              <a:rPr lang="en-US" sz="3500" dirty="0" smtClean="0">
                <a:latin typeface="+mj-lt"/>
              </a:rPr>
              <a:t>Reduced overhead: building ownership and maintenance</a:t>
            </a:r>
          </a:p>
          <a:p>
            <a:pPr lvl="1"/>
            <a:r>
              <a:rPr lang="en-US" sz="3500" dirty="0" smtClean="0">
                <a:latin typeface="+mj-lt"/>
              </a:rPr>
              <a:t>Reduced staffing issues:</a:t>
            </a:r>
          </a:p>
          <a:p>
            <a:pPr lvl="2"/>
            <a:r>
              <a:rPr lang="en-US" sz="3100" dirty="0" smtClean="0">
                <a:latin typeface="+mj-lt"/>
              </a:rPr>
              <a:t>Filling positions</a:t>
            </a:r>
          </a:p>
          <a:p>
            <a:pPr lvl="2"/>
            <a:r>
              <a:rPr lang="en-US" sz="3100" dirty="0" smtClean="0">
                <a:latin typeface="+mj-lt"/>
              </a:rPr>
              <a:t>Turnover</a:t>
            </a:r>
          </a:p>
          <a:p>
            <a:pPr lvl="2"/>
            <a:r>
              <a:rPr lang="en-US" sz="3100" dirty="0">
                <a:latin typeface="+mj-lt"/>
              </a:rPr>
              <a:t>R</a:t>
            </a:r>
            <a:r>
              <a:rPr lang="en-US" sz="3100" dirty="0" smtClean="0">
                <a:latin typeface="+mj-lt"/>
              </a:rPr>
              <a:t>etraining costs</a:t>
            </a:r>
          </a:p>
          <a:p>
            <a:pPr lvl="1"/>
            <a:r>
              <a:rPr lang="en-US" sz="3500" dirty="0" smtClean="0">
                <a:latin typeface="+mj-lt"/>
              </a:rPr>
              <a:t>Reduced expenses when not in use (e.g., vacancies)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58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mtClean="0"/>
              <a:t>Promising developments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Significant cross-department interest </a:t>
            </a:r>
            <a:r>
              <a:rPr lang="en-US" sz="3600" dirty="0" smtClean="0"/>
              <a:t>in children with medical complexities</a:t>
            </a:r>
          </a:p>
          <a:p>
            <a:endParaRPr lang="en-US" sz="3600" dirty="0" smtClean="0"/>
          </a:p>
          <a:p>
            <a:pPr lvl="1">
              <a:buFont typeface="Wingdings" charset="2"/>
              <a:buChar char="Ø"/>
            </a:pPr>
            <a:r>
              <a:rPr lang="en-US" sz="3600" dirty="0" smtClean="0"/>
              <a:t>DHS Workgroup on Children with Medical Complexities</a:t>
            </a:r>
          </a:p>
          <a:p>
            <a:pPr lvl="1">
              <a:buFont typeface="Wingdings" charset="2"/>
              <a:buChar char="Ø"/>
            </a:pPr>
            <a:endParaRPr lang="en-US" sz="3600" dirty="0" smtClean="0"/>
          </a:p>
          <a:p>
            <a:pPr lvl="1">
              <a:buFont typeface="Wingdings" charset="2"/>
              <a:buChar char="Ø"/>
            </a:pPr>
            <a:r>
              <a:rPr lang="en-US" sz="3600" dirty="0" smtClean="0"/>
              <a:t>Imagine Different recommendations</a:t>
            </a:r>
          </a:p>
          <a:p>
            <a:pPr lvl="2">
              <a:buFont typeface="Wingdings" charset="2"/>
              <a:buChar char="Ø"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9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1409680" cy="132556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mtClean="0"/>
              <a:t>Imagine different</a:t>
            </a:r>
            <a:r>
              <a:rPr lang="en-US" smtClean="0">
                <a:sym typeface="Wingdings"/>
              </a:rPr>
              <a:t> Achieve different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693298" cy="4351338"/>
          </a:xfrm>
          <a:ln>
            <a:solidFill>
              <a:schemeClr val="accent5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100" u="sng" dirty="0" smtClean="0"/>
              <a:t>CALL TO ACTION</a:t>
            </a:r>
          </a:p>
          <a:p>
            <a:pPr lvl="1"/>
            <a:r>
              <a:rPr lang="en-US" sz="4100" dirty="0" smtClean="0"/>
              <a:t>Need </a:t>
            </a:r>
            <a:r>
              <a:rPr lang="en-US" sz="4100" dirty="0" err="1" smtClean="0"/>
              <a:t>Lifesharing</a:t>
            </a:r>
            <a:r>
              <a:rPr lang="en-US" sz="4100" dirty="0" smtClean="0"/>
              <a:t> families</a:t>
            </a:r>
          </a:p>
          <a:p>
            <a:pPr lvl="1"/>
            <a:r>
              <a:rPr lang="en-US" sz="4100" dirty="0" smtClean="0"/>
              <a:t>Need </a:t>
            </a:r>
            <a:r>
              <a:rPr lang="en-US" sz="4100" dirty="0" err="1" smtClean="0"/>
              <a:t>Lifesharing</a:t>
            </a:r>
            <a:r>
              <a:rPr lang="en-US" sz="4100" dirty="0" smtClean="0"/>
              <a:t> providers</a:t>
            </a:r>
          </a:p>
          <a:p>
            <a:pPr lvl="1"/>
            <a:endParaRPr lang="en-US" sz="4100" dirty="0" smtClean="0"/>
          </a:p>
          <a:p>
            <a:pPr marL="0" indent="0">
              <a:buNone/>
            </a:pPr>
            <a:r>
              <a:rPr lang="en-US" sz="4100" dirty="0" smtClean="0"/>
              <a:t>Contact details: </a:t>
            </a:r>
            <a:r>
              <a:rPr lang="en-US" sz="4100" dirty="0" smtClean="0">
                <a:solidFill>
                  <a:schemeClr val="accent5"/>
                </a:solidFill>
                <a:hlinkClick r:id="rId3"/>
              </a:rPr>
              <a:t>nrosenau@pealcenter.org</a:t>
            </a:r>
            <a:endParaRPr lang="en-US" sz="41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sz="4100" dirty="0" smtClean="0"/>
          </a:p>
          <a:p>
            <a:pPr marL="0" indent="0">
              <a:buNone/>
            </a:pPr>
            <a:r>
              <a:rPr lang="en-US" sz="4100" dirty="0" smtClean="0"/>
              <a:t>Sign up sheet</a:t>
            </a:r>
          </a:p>
          <a:p>
            <a:pPr marL="0" indent="0">
              <a:buNone/>
            </a:pPr>
            <a:r>
              <a:rPr lang="en-US" sz="4100" dirty="0" smtClean="0"/>
              <a:t>Stay after</a:t>
            </a:r>
          </a:p>
          <a:p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384800" y="1825625"/>
            <a:ext cx="6482080" cy="4351338"/>
          </a:xfrm>
          <a:ln>
            <a:solidFill>
              <a:schemeClr val="accent5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500" u="sng" dirty="0" smtClean="0"/>
              <a:t>JOIN IMAGINE DIFFERENT COALITION</a:t>
            </a:r>
          </a:p>
          <a:p>
            <a:endParaRPr lang="en-US" sz="3500" dirty="0"/>
          </a:p>
          <a:p>
            <a:r>
              <a:rPr lang="en-US" sz="3900" dirty="0"/>
              <a:t>Website:  </a:t>
            </a:r>
            <a:r>
              <a:rPr lang="en-US" sz="3900" b="1" dirty="0" err="1">
                <a:solidFill>
                  <a:schemeClr val="accent5">
                    <a:lumMod val="75000"/>
                  </a:schemeClr>
                </a:solidFill>
              </a:rPr>
              <a:t>www.imaginedifferent.org</a:t>
            </a:r>
            <a:endParaRPr lang="en-US" sz="3900" b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3900" dirty="0"/>
          </a:p>
          <a:p>
            <a:r>
              <a:rPr lang="en-US" sz="3900" dirty="0"/>
              <a:t>Imagine Different . . . Achieve Different Workbooks:</a:t>
            </a:r>
          </a:p>
          <a:p>
            <a:pPr lvl="1"/>
            <a:r>
              <a:rPr lang="en-US" sz="3900" dirty="0"/>
              <a:t>A Workbook for System Representatives</a:t>
            </a:r>
          </a:p>
          <a:p>
            <a:pPr lvl="1"/>
            <a:r>
              <a:rPr lang="en-US" sz="3900" dirty="0"/>
              <a:t>A Workbook for Families</a:t>
            </a:r>
          </a:p>
          <a:p>
            <a:pPr lvl="1"/>
            <a:r>
              <a:rPr lang="en-US" sz="3900" dirty="0"/>
              <a:t>A Workbook for </a:t>
            </a:r>
            <a:r>
              <a:rPr lang="en-US" sz="3900" dirty="0" smtClean="0"/>
              <a:t>Facilitators</a:t>
            </a:r>
            <a:endParaRPr lang="en-US" sz="39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8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mtClean="0"/>
              <a:t>The need: Children growing up in PA facilities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Pediatric care facilities:   230 children  (0-18)</a:t>
            </a:r>
          </a:p>
          <a:p>
            <a:r>
              <a:rPr lang="en-US" sz="3200" dirty="0" smtClean="0"/>
              <a:t>ICFs:  20-30 children (0-18)</a:t>
            </a:r>
          </a:p>
          <a:p>
            <a:r>
              <a:rPr lang="en-US" sz="3200" dirty="0" smtClean="0"/>
              <a:t>Children with medical complexity “CMC”</a:t>
            </a:r>
          </a:p>
          <a:p>
            <a:pPr lvl="1"/>
            <a:r>
              <a:rPr lang="en-US" sz="2800" dirty="0" smtClean="0"/>
              <a:t>Chronic condition</a:t>
            </a:r>
          </a:p>
          <a:p>
            <a:pPr lvl="1"/>
            <a:r>
              <a:rPr lang="en-US" sz="2800" dirty="0" smtClean="0"/>
              <a:t>Functional limitations</a:t>
            </a:r>
          </a:p>
          <a:p>
            <a:pPr lvl="1"/>
            <a:r>
              <a:rPr lang="en-US" sz="2800" dirty="0" smtClean="0"/>
              <a:t>Often dependent on technology</a:t>
            </a:r>
          </a:p>
          <a:p>
            <a:pPr lvl="1"/>
            <a:r>
              <a:rPr lang="en-US" sz="2800" dirty="0" smtClean="0"/>
              <a:t>High health care use</a:t>
            </a:r>
          </a:p>
          <a:p>
            <a:pPr lvl="1"/>
            <a:r>
              <a:rPr lang="en-US" sz="2800" dirty="0"/>
              <a:t>Substantial service needs</a:t>
            </a:r>
          </a:p>
          <a:p>
            <a:pPr lvl="1"/>
            <a:r>
              <a:rPr lang="en-US" sz="2800" dirty="0" smtClean="0"/>
              <a:t>Significant </a:t>
            </a:r>
            <a:r>
              <a:rPr lang="en-US" sz="2800" dirty="0"/>
              <a:t>impact on family</a:t>
            </a:r>
          </a:p>
          <a:p>
            <a:pPr lvl="1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56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mtClean="0"/>
              <a:t>Why family instead of a facility?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6337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Developmental imperative:  </a:t>
            </a:r>
            <a:r>
              <a:rPr lang="en-US" i="1" dirty="0" smtClean="0"/>
              <a:t>“A childhood lasts a lifetime”</a:t>
            </a:r>
          </a:p>
          <a:p>
            <a:r>
              <a:rPr lang="en-US" dirty="0" smtClean="0"/>
              <a:t>Parenting role: protection, structure, nurturance, continuity</a:t>
            </a:r>
          </a:p>
          <a:p>
            <a:r>
              <a:rPr lang="en-US" dirty="0" smtClean="0"/>
              <a:t>Problems inherent in congregate care: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absence of primary caregiver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ratio of child to caregiver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turnover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regimented schedule—lack of spontaneity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inferior cognitive, </a:t>
            </a:r>
            <a:r>
              <a:rPr lang="en-US" dirty="0" smtClean="0"/>
              <a:t>linguistic, </a:t>
            </a:r>
          </a:p>
          <a:p>
            <a:pPr marL="457200" lvl="1" indent="0">
              <a:buNone/>
            </a:pPr>
            <a:r>
              <a:rPr lang="en-US" dirty="0" smtClean="0"/>
              <a:t>       and socioemotional </a:t>
            </a:r>
            <a:r>
              <a:rPr lang="en-US" dirty="0"/>
              <a:t>stimulation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19413334"/>
              </p:ext>
            </p:extLst>
          </p:nvPr>
        </p:nvGraphicFramePr>
        <p:xfrm>
          <a:off x="6027576" y="2802847"/>
          <a:ext cx="6164424" cy="3918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321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Why might a </a:t>
            </a:r>
            <a:r>
              <a:rPr lang="en-US" dirty="0" err="1" smtClean="0"/>
              <a:t>Lifesharing</a:t>
            </a:r>
            <a:r>
              <a:rPr lang="en-US" dirty="0" smtClean="0"/>
              <a:t> family be able to do what a birth family couldn’t?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948483"/>
              </p:ext>
            </p:extLst>
          </p:nvPr>
        </p:nvGraphicFramePr>
        <p:xfrm>
          <a:off x="1073427" y="1828800"/>
          <a:ext cx="9872870" cy="4817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3667"/>
                <a:gridCol w="1756948"/>
                <a:gridCol w="1942255"/>
              </a:tblGrid>
              <a:tr h="1312497">
                <a:tc>
                  <a:txBody>
                    <a:bodyPr/>
                    <a:lstStyle/>
                    <a:p>
                      <a:r>
                        <a:rPr lang="en-US" sz="2800" smtClean="0"/>
                        <a:t>CONSIDER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smtClean="0"/>
                        <a:t>Birth</a:t>
                      </a:r>
                      <a:r>
                        <a:rPr lang="en-US" sz="2800" baseline="0" smtClean="0"/>
                        <a:t> family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err="1" smtClean="0"/>
                        <a:t>Lifesharing</a:t>
                      </a:r>
                      <a:r>
                        <a:rPr lang="en-US" sz="2800" smtClean="0"/>
                        <a:t> family</a:t>
                      </a:r>
                      <a:endParaRPr lang="en-US" sz="2800"/>
                    </a:p>
                  </a:txBody>
                  <a:tcPr/>
                </a:tc>
              </a:tr>
              <a:tr h="3215053">
                <a:tc>
                  <a:txBody>
                    <a:bodyPr/>
                    <a:lstStyle/>
                    <a:p>
                      <a:pPr marL="457200" indent="-457200">
                        <a:buFont typeface="Arial" charset="0"/>
                        <a:buChar char="•"/>
                      </a:pPr>
                      <a:r>
                        <a:rPr lang="en-US" sz="2800" dirty="0" smtClean="0"/>
                        <a:t>Choice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dirty="0" smtClean="0"/>
                        <a:t>to</a:t>
                      </a:r>
                      <a:r>
                        <a:rPr lang="en-US" sz="2800" baseline="0" dirty="0" smtClean="0"/>
                        <a:t> have child with disabilities</a:t>
                      </a:r>
                    </a:p>
                    <a:p>
                      <a:pPr marL="914400" lvl="1" indent="-457200">
                        <a:buFont typeface="Arial" charset="0"/>
                        <a:buChar char="•"/>
                      </a:pPr>
                      <a:r>
                        <a:rPr lang="en-US" sz="2800" baseline="0" dirty="0" smtClean="0"/>
                        <a:t>When family circumstances enable</a:t>
                      </a:r>
                    </a:p>
                    <a:p>
                      <a:pPr marL="457200" indent="-457200">
                        <a:buFont typeface="Arial" charset="0"/>
                        <a:buChar char="•"/>
                      </a:pPr>
                      <a:endParaRPr lang="en-US" sz="2800" baseline="0" dirty="0" smtClean="0"/>
                    </a:p>
                    <a:p>
                      <a:pPr marL="457200" indent="-457200">
                        <a:buFont typeface="Arial" charset="0"/>
                        <a:buChar char="•"/>
                      </a:pPr>
                      <a:r>
                        <a:rPr lang="en-US" sz="2800" baseline="0" dirty="0" smtClean="0"/>
                        <a:t>Time to prepare </a:t>
                      </a:r>
                    </a:p>
                    <a:p>
                      <a:pPr marL="914400" lvl="1" indent="-457200">
                        <a:buFont typeface="Arial" charset="0"/>
                        <a:buChar char="•"/>
                      </a:pPr>
                      <a:r>
                        <a:rPr lang="en-US" sz="2800" baseline="0" dirty="0" smtClean="0"/>
                        <a:t>Emotionally</a:t>
                      </a:r>
                    </a:p>
                    <a:p>
                      <a:pPr marL="914400" lvl="1" indent="-457200">
                        <a:buFont typeface="Arial" charset="0"/>
                        <a:buChar char="•"/>
                      </a:pPr>
                      <a:r>
                        <a:rPr lang="en-US" sz="2800" baseline="0" dirty="0" smtClean="0"/>
                        <a:t>Practically</a:t>
                      </a:r>
                    </a:p>
                    <a:p>
                      <a:pPr marL="914400" lvl="1" indent="-457200">
                        <a:buFont typeface="Arial" charset="0"/>
                        <a:buChar char="•"/>
                      </a:pPr>
                      <a:endParaRPr lang="en-US" sz="2800" baseline="0" dirty="0" smtClean="0"/>
                    </a:p>
                    <a:p>
                      <a:pPr marL="457200" indent="-457200">
                        <a:buFont typeface="Arial" charset="0"/>
                        <a:buChar char="•"/>
                      </a:pPr>
                      <a:r>
                        <a:rPr lang="en-US" sz="2800" baseline="0" dirty="0" smtClean="0"/>
                        <a:t>Support as a condition of acceptance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en-US" sz="2800" dirty="0" smtClean="0"/>
                        <a:t>X</a:t>
                      </a:r>
                    </a:p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en-US" sz="2800" dirty="0" smtClean="0"/>
                        <a:t>X</a:t>
                      </a:r>
                    </a:p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endParaRPr lang="en-US" sz="2800" dirty="0" smtClean="0"/>
                    </a:p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en-US" sz="2800" dirty="0" smtClean="0"/>
                        <a:t>X</a:t>
                      </a:r>
                    </a:p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en-US" sz="2800" dirty="0" smtClean="0"/>
                        <a:t>X</a:t>
                      </a:r>
                    </a:p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en-US" sz="2800" dirty="0" smtClean="0"/>
                        <a:t>X</a:t>
                      </a:r>
                    </a:p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endParaRPr lang="en-US" sz="2800" dirty="0" smtClean="0"/>
                    </a:p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en-US" sz="2800" dirty="0" smtClean="0"/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537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1100668" y="254001"/>
            <a:ext cx="9255126" cy="1321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4400" dirty="0">
                <a:latin typeface="+mj-lt"/>
              </a:rPr>
              <a:t>But aren’t </a:t>
            </a:r>
            <a:r>
              <a:rPr lang="en-US" sz="4400" dirty="0" smtClean="0">
                <a:latin typeface="+mj-lt"/>
              </a:rPr>
              <a:t>the medical needs </a:t>
            </a:r>
            <a:r>
              <a:rPr lang="en-US" sz="4400" dirty="0">
                <a:latin typeface="+mj-lt"/>
              </a:rPr>
              <a:t>of some children too difficult to live in a family? </a:t>
            </a:r>
            <a:endParaRPr lang="en-US" altLang="en-US" sz="44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1100669" y="1761067"/>
            <a:ext cx="9255126" cy="4411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buNone/>
            </a:pPr>
            <a:r>
              <a:rPr lang="en-US" altLang="en-US" dirty="0">
                <a:latin typeface="+mn-lt"/>
              </a:rPr>
              <a:t>Depends </a:t>
            </a:r>
            <a:r>
              <a:rPr lang="en-US" altLang="en-US" dirty="0" smtClean="0">
                <a:latin typeface="+mn-lt"/>
              </a:rPr>
              <a:t>on: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>
                <a:latin typeface="+mn-lt"/>
              </a:rPr>
              <a:t>A</a:t>
            </a:r>
            <a:r>
              <a:rPr lang="en-US" altLang="en-US" dirty="0" smtClean="0">
                <a:latin typeface="+mn-lt"/>
              </a:rPr>
              <a:t>dequacy </a:t>
            </a:r>
            <a:r>
              <a:rPr lang="en-US" altLang="en-US" dirty="0">
                <a:latin typeface="+mn-lt"/>
              </a:rPr>
              <a:t>of </a:t>
            </a:r>
            <a:r>
              <a:rPr lang="en-US" altLang="en-US" dirty="0" smtClean="0">
                <a:latin typeface="+mn-lt"/>
              </a:rPr>
              <a:t>support to families, </a:t>
            </a:r>
            <a:r>
              <a:rPr lang="en-US" altLang="en-US" i="1" dirty="0">
                <a:latin typeface="+mn-lt"/>
              </a:rPr>
              <a:t>not</a:t>
            </a:r>
            <a:r>
              <a:rPr lang="en-US" altLang="en-US" dirty="0">
                <a:latin typeface="+mn-lt"/>
              </a:rPr>
              <a:t> the disability of the </a:t>
            </a:r>
            <a:r>
              <a:rPr lang="en-US" altLang="en-US" dirty="0" smtClean="0">
                <a:latin typeface="+mn-lt"/>
              </a:rPr>
              <a:t>child</a:t>
            </a:r>
            <a:endParaRPr lang="en-US" altLang="en-US" dirty="0">
              <a:latin typeface="+mn-lt"/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 smtClean="0">
                <a:latin typeface="+mn-lt"/>
              </a:rPr>
              <a:t>A family’s </a:t>
            </a:r>
            <a:r>
              <a:rPr lang="en-US" altLang="en-US" dirty="0">
                <a:latin typeface="+mn-lt"/>
              </a:rPr>
              <a:t>willingness to accept the intrusiveness of </a:t>
            </a:r>
            <a:r>
              <a:rPr lang="en-US" altLang="en-US" dirty="0" smtClean="0">
                <a:latin typeface="+mn-lt"/>
              </a:rPr>
              <a:t>support</a:t>
            </a:r>
            <a:endParaRPr lang="en-US" altLang="en-US" dirty="0">
              <a:latin typeface="+mn-lt"/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>
                <a:latin typeface="+mn-lt"/>
              </a:rPr>
              <a:t>A</a:t>
            </a:r>
            <a:r>
              <a:rPr lang="en-US" altLang="en-US" dirty="0" smtClean="0">
                <a:latin typeface="+mn-lt"/>
              </a:rPr>
              <a:t>vailability </a:t>
            </a:r>
            <a:r>
              <a:rPr lang="en-US" altLang="en-US" dirty="0">
                <a:latin typeface="+mn-lt"/>
              </a:rPr>
              <a:t>of </a:t>
            </a:r>
            <a:r>
              <a:rPr lang="en-US" altLang="en-US" dirty="0" smtClean="0">
                <a:latin typeface="+mn-lt"/>
              </a:rPr>
              <a:t>another family for children who can’t live at home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 smtClean="0">
                <a:latin typeface="+mn-lt"/>
              </a:rPr>
              <a:t>Availability of facilitator to find </a:t>
            </a:r>
            <a:r>
              <a:rPr lang="en-US" altLang="en-US" dirty="0">
                <a:latin typeface="+mn-lt"/>
              </a:rPr>
              <a:t>a</a:t>
            </a:r>
            <a:r>
              <a:rPr lang="en-US" altLang="en-US" dirty="0" smtClean="0">
                <a:latin typeface="+mn-lt"/>
              </a:rPr>
              <a:t> path from facility to family life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6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Systems that enable children with medical complexities to move from facilities to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509" y="2506662"/>
            <a:ext cx="6846856" cy="3085755"/>
          </a:xfrm>
          <a:ln>
            <a:solidFill>
              <a:srgbClr val="0070C0"/>
            </a:solidFill>
          </a:ln>
        </p:spPr>
        <p:txBody>
          <a:bodyPr>
            <a:normAutofit fontScale="92500" lnSpcReduction="20000"/>
          </a:bodyPr>
          <a:lstStyle/>
          <a:p>
            <a:pPr marL="971550" lvl="1" indent="-514350">
              <a:buFont typeface="+mj-lt"/>
              <a:buAutoNum type="arabicPeriod"/>
            </a:pPr>
            <a:endParaRPr lang="en-US" sz="4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4000" dirty="0" smtClean="0"/>
              <a:t>Pathways out</a:t>
            </a:r>
          </a:p>
          <a:p>
            <a:pPr marL="971550" lvl="1" indent="-514350">
              <a:buFont typeface="+mj-lt"/>
              <a:buAutoNum type="arabicPeriod"/>
            </a:pPr>
            <a:endParaRPr lang="en-US" sz="4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4000" dirty="0" smtClean="0"/>
              <a:t>Funding sources</a:t>
            </a:r>
          </a:p>
          <a:p>
            <a:pPr marL="971550" lvl="1" indent="-514350">
              <a:buFont typeface="+mj-lt"/>
              <a:buAutoNum type="arabicPeriod"/>
            </a:pPr>
            <a:endParaRPr lang="en-US" sz="4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4000" dirty="0" smtClean="0"/>
              <a:t>Resource access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50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u="sng" dirty="0" smtClean="0"/>
              <a:t>Pathway</a:t>
            </a:r>
            <a:r>
              <a:rPr lang="en-US" dirty="0" smtClean="0"/>
              <a:t>:  When children can’t live at home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2373"/>
              </p:ext>
            </p:extLst>
          </p:nvPr>
        </p:nvGraphicFramePr>
        <p:xfrm>
          <a:off x="838200" y="1891128"/>
          <a:ext cx="10515600" cy="4830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2770"/>
                <a:gridCol w="5552830"/>
              </a:tblGrid>
              <a:tr h="62669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Foster</a:t>
                      </a:r>
                      <a:r>
                        <a:rPr lang="en-US" sz="2800" baseline="0" dirty="0" smtClean="0"/>
                        <a:t> care (OCYF)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Lifesharing</a:t>
                      </a:r>
                      <a:r>
                        <a:rPr lang="en-US" sz="2800" dirty="0" smtClean="0"/>
                        <a:t> (ODP)</a:t>
                      </a:r>
                      <a:endParaRPr lang="en-US" sz="2800" dirty="0"/>
                    </a:p>
                  </a:txBody>
                  <a:tcPr/>
                </a:tc>
              </a:tr>
              <a:tr h="626692"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2800" dirty="0" smtClean="0"/>
                        <a:t>Involuntary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2800" smtClean="0"/>
                        <a:t>Voluntary  </a:t>
                      </a:r>
                      <a:endParaRPr lang="en-US" sz="2800"/>
                    </a:p>
                  </a:txBody>
                  <a:tcPr/>
                </a:tc>
              </a:tr>
              <a:tr h="626692"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2800" dirty="0" smtClean="0"/>
                        <a:t>Not disability focused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2800" smtClean="0"/>
                        <a:t>Disability focused</a:t>
                      </a:r>
                      <a:endParaRPr lang="en-US" sz="2800"/>
                    </a:p>
                  </a:txBody>
                  <a:tcPr/>
                </a:tc>
              </a:tr>
              <a:tr h="1081687"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2800" dirty="0" smtClean="0"/>
                        <a:t>Caseworker</a:t>
                      </a:r>
                      <a:r>
                        <a:rPr lang="en-US" sz="2800" baseline="0" dirty="0" smtClean="0"/>
                        <a:t> arranges placement</a:t>
                      </a:r>
                    </a:p>
                    <a:p>
                      <a:pPr marL="742950" lvl="1" indent="-285750">
                        <a:buFont typeface="Arial" charset="0"/>
                        <a:buChar char="•"/>
                      </a:pPr>
                      <a:r>
                        <a:rPr lang="en-US" sz="2800" baseline="0" dirty="0" smtClean="0"/>
                        <a:t>Court approved/reviewed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2800" smtClean="0"/>
                        <a:t>Parent elects</a:t>
                      </a:r>
                      <a:r>
                        <a:rPr lang="en-US" sz="2800" baseline="0" smtClean="0"/>
                        <a:t> to use a</a:t>
                      </a:r>
                      <a:r>
                        <a:rPr lang="en-US" sz="2800" smtClean="0"/>
                        <a:t> host family</a:t>
                      </a:r>
                    </a:p>
                  </a:txBody>
                  <a:tcPr/>
                </a:tc>
              </a:tr>
              <a:tr h="951979"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2800" dirty="0" smtClean="0"/>
                        <a:t>Controlled</a:t>
                      </a:r>
                      <a:r>
                        <a:rPr lang="en-US" sz="2800" baseline="0" dirty="0" smtClean="0"/>
                        <a:t> v</a:t>
                      </a:r>
                      <a:r>
                        <a:rPr lang="en-US" sz="2800" dirty="0" smtClean="0"/>
                        <a:t>isitation</a:t>
                      </a:r>
                      <a:r>
                        <a:rPr lang="en-US" sz="2800" baseline="0" dirty="0" smtClean="0"/>
                        <a:t> with parent(s)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2800" baseline="0" smtClean="0"/>
                        <a:t>Relationship with parent(s)</a:t>
                      </a:r>
                    </a:p>
                    <a:p>
                      <a:pPr marL="8001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2800" baseline="0" smtClean="0"/>
                        <a:t>N</a:t>
                      </a:r>
                      <a:r>
                        <a:rPr lang="en-US" sz="2800" smtClean="0"/>
                        <a:t>egotiated “shared parenting”</a:t>
                      </a:r>
                    </a:p>
                  </a:txBody>
                  <a:tcPr/>
                </a:tc>
              </a:tr>
              <a:tr h="626692"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2800" dirty="0" smtClean="0"/>
                        <a:t>Intended</a:t>
                      </a:r>
                      <a:r>
                        <a:rPr lang="en-US" sz="2800" baseline="0" dirty="0" smtClean="0"/>
                        <a:t> to be s</a:t>
                      </a:r>
                      <a:r>
                        <a:rPr lang="en-US" sz="2800" dirty="0" smtClean="0"/>
                        <a:t>hort</a:t>
                      </a:r>
                      <a:r>
                        <a:rPr lang="en-US" sz="2800" baseline="0" dirty="0" smtClean="0"/>
                        <a:t> term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2800" dirty="0" smtClean="0"/>
                        <a:t>Long-term</a:t>
                      </a:r>
                      <a:r>
                        <a:rPr lang="en-US" sz="2800" baseline="0" dirty="0" smtClean="0"/>
                        <a:t> relationship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099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5253111" cy="105435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Finding host families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202147"/>
              </p:ext>
            </p:extLst>
          </p:nvPr>
        </p:nvGraphicFramePr>
        <p:xfrm>
          <a:off x="838200" y="1642187"/>
          <a:ext cx="10515600" cy="48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84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587" y="95392"/>
            <a:ext cx="11428343" cy="10192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u="sng" smtClean="0">
                <a:solidFill>
                  <a:schemeClr val="accent1">
                    <a:lumMod val="75000"/>
                  </a:schemeClr>
                </a:solidFill>
              </a:rPr>
              <a:t>Relationships in </a:t>
            </a:r>
            <a:r>
              <a:rPr lang="en-US" sz="3600" b="1" u="sng" err="1" smtClean="0">
                <a:solidFill>
                  <a:schemeClr val="accent1">
                    <a:lumMod val="75000"/>
                  </a:schemeClr>
                </a:solidFill>
              </a:rPr>
              <a:t>Lifesharing</a:t>
            </a:r>
            <a:r>
              <a:rPr lang="en-US" sz="3600" b="1" u="sng" smtClean="0">
                <a:solidFill>
                  <a:schemeClr val="accent1">
                    <a:lumMod val="75000"/>
                  </a:schemeClr>
                </a:solidFill>
              </a:rPr>
              <a:t> host family arrangements</a:t>
            </a:r>
            <a:endParaRPr lang="en-US" sz="3600" b="1" u="sng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752895" y="1985433"/>
            <a:ext cx="1649896" cy="1243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/>
              <a:t>C</a:t>
            </a:r>
            <a:r>
              <a:rPr lang="en-US" sz="3600" b="1" smtClean="0"/>
              <a:t>hild</a:t>
            </a:r>
            <a:endParaRPr lang="en-US" sz="3600" b="1"/>
          </a:p>
        </p:txBody>
      </p:sp>
      <p:sp>
        <p:nvSpPr>
          <p:cNvPr id="8" name="Rounded Rectangle 7"/>
          <p:cNvSpPr/>
          <p:nvPr/>
        </p:nvSpPr>
        <p:spPr>
          <a:xfrm>
            <a:off x="305704" y="1256494"/>
            <a:ext cx="3246355" cy="22455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Child’s  family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Delegates care as legal decision-maker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Share 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parenting </a:t>
            </a:r>
          </a:p>
          <a:p>
            <a:pPr marL="285750" indent="-285750">
              <a:buFont typeface="Arial" charset="0"/>
              <a:buChar char="•"/>
            </a:pPr>
            <a:endParaRPr lang="en-US" sz="2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582656" y="1256494"/>
            <a:ext cx="4017924" cy="230931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LS-host family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Nurturing environment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r>
              <a:rPr lang="en-US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hild-specific readiness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Share 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parenting</a:t>
            </a:r>
          </a:p>
          <a:p>
            <a:pPr marL="285750" indent="-285750">
              <a:buFont typeface="Arial" charset="0"/>
              <a:buChar char="•"/>
            </a:pPr>
            <a:endParaRPr lang="en-US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08246" y="4056983"/>
            <a:ext cx="6513246" cy="245230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LS provider agency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Recruitment, evaluation, and selection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  <a:r>
              <a:rPr lang="en-US" sz="20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atching of child, host family, and child’s family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Child-specific training and preparation of host family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Individualized support to child and host family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Monitoring and problem solving</a:t>
            </a:r>
            <a:endParaRPr lang="en-US" sz="20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Left-Right Arrow 12"/>
          <p:cNvSpPr/>
          <p:nvPr/>
        </p:nvSpPr>
        <p:spPr>
          <a:xfrm>
            <a:off x="3735824" y="1412639"/>
            <a:ext cx="3647521" cy="4994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-Down Arrow 18"/>
          <p:cNvSpPr/>
          <p:nvPr/>
        </p:nvSpPr>
        <p:spPr>
          <a:xfrm>
            <a:off x="5334064" y="3302681"/>
            <a:ext cx="451039" cy="680997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-Up Arrow 19"/>
          <p:cNvSpPr/>
          <p:nvPr/>
        </p:nvSpPr>
        <p:spPr>
          <a:xfrm>
            <a:off x="9350141" y="4097604"/>
            <a:ext cx="1543145" cy="1508069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-Up Arrow 20"/>
          <p:cNvSpPr/>
          <p:nvPr/>
        </p:nvSpPr>
        <p:spPr>
          <a:xfrm rot="5400000">
            <a:off x="948256" y="3612358"/>
            <a:ext cx="1474403" cy="1642901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-Down Arrow 22"/>
          <p:cNvSpPr/>
          <p:nvPr/>
        </p:nvSpPr>
        <p:spPr>
          <a:xfrm rot="5400000">
            <a:off x="6706367" y="2172023"/>
            <a:ext cx="484632" cy="86932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-Down Arrow 23"/>
          <p:cNvSpPr/>
          <p:nvPr/>
        </p:nvSpPr>
        <p:spPr>
          <a:xfrm rot="5400000">
            <a:off x="3924136" y="2146520"/>
            <a:ext cx="517045" cy="86932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0A1D8-AB75-F349-BEB9-F885673844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95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973</TotalTime>
  <Words>748</Words>
  <Application>Microsoft Office PowerPoint</Application>
  <PresentationFormat>Widescreen</PresentationFormat>
  <Paragraphs>203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Igniting the spark:   Finding Lifesharing families for children with  medical complexity </vt:lpstr>
      <vt:lpstr>The need: Children growing up in PA facilities</vt:lpstr>
      <vt:lpstr>Why family instead of a facility?</vt:lpstr>
      <vt:lpstr>Why might a Lifesharing family be able to do what a birth family couldn’t?</vt:lpstr>
      <vt:lpstr>PowerPoint Presentation</vt:lpstr>
      <vt:lpstr>Systems that enable children with medical complexities to move from facilities to families</vt:lpstr>
      <vt:lpstr>Pathway:  When children can’t live at home</vt:lpstr>
      <vt:lpstr>Finding host families</vt:lpstr>
      <vt:lpstr>Relationships in Lifesharing host family arrangements</vt:lpstr>
      <vt:lpstr>Funding: Different sources for children and adults </vt:lpstr>
      <vt:lpstr>Resources:  Enabling family life</vt:lpstr>
      <vt:lpstr>PA Lifesharing provider agency issues:   Building capacity to serve children with medical complexities</vt:lpstr>
      <vt:lpstr>Administrative issues:  The business of families</vt:lpstr>
      <vt:lpstr>Promising developments</vt:lpstr>
      <vt:lpstr>Imagine different Achieve different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Rosenau</dc:creator>
  <cp:lastModifiedBy>Zarko, Sunday</cp:lastModifiedBy>
  <cp:revision>164</cp:revision>
  <cp:lastPrinted>2018-10-12T14:10:21Z</cp:lastPrinted>
  <dcterms:created xsi:type="dcterms:W3CDTF">2018-08-08T19:54:26Z</dcterms:created>
  <dcterms:modified xsi:type="dcterms:W3CDTF">2018-11-09T20:14:39Z</dcterms:modified>
</cp:coreProperties>
</file>