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5"/>
  </p:notesMasterIdLst>
  <p:sldIdLst>
    <p:sldId id="686" r:id="rId2"/>
    <p:sldId id="261" r:id="rId3"/>
    <p:sldId id="901" r:id="rId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69"/>
    <a:srgbClr val="56949A"/>
    <a:srgbClr val="4E0000"/>
    <a:srgbClr val="E4B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1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D50D9E-3698-4C86-8435-CF1848FA39C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D8BC73-2812-452F-B660-5E8605E8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3738"/>
            <a:ext cx="4613275" cy="3459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B4F24-E931-4EC4-A4A7-1B9C0CD1D63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0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231"/>
            <a:ext cx="9144000" cy="68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2209800"/>
            <a:ext cx="63246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4A69"/>
                </a:solidFill>
                <a:uFillTx/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81200" y="152401"/>
            <a:ext cx="5751513" cy="1143000"/>
          </a:xfrm>
        </p:spPr>
        <p:txBody>
          <a:bodyPr anchor="ctr"/>
          <a:lstStyle>
            <a:lvl1pPr marL="0" indent="0">
              <a:buNone/>
              <a:defRPr sz="2000" b="0">
                <a:solidFill>
                  <a:srgbClr val="56949A"/>
                </a:solidFill>
                <a:uFillTx/>
              </a:defRPr>
            </a:lvl1pPr>
            <a:lvl2pPr marL="457200" indent="0">
              <a:buNone/>
              <a:defRPr sz="18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400">
                <a:uFillTx/>
              </a:defRPr>
            </a:lvl4pPr>
            <a:lvl5pPr marL="1828800" indent="0">
              <a:buNone/>
              <a:defRPr sz="1400">
                <a:uFillTx/>
              </a:defRPr>
            </a:lvl5pPr>
            <a:lvl6pPr marL="2286000" indent="0">
              <a:buNone/>
              <a:defRPr sz="1400">
                <a:uFillTx/>
              </a:defRPr>
            </a:lvl6pPr>
            <a:lvl7pPr marL="2743200" indent="0">
              <a:buNone/>
              <a:defRPr sz="1400">
                <a:uFillTx/>
              </a:defRPr>
            </a:lvl7pPr>
            <a:lvl8pPr marL="3200400" indent="0">
              <a:buNone/>
              <a:defRPr sz="1400">
                <a:uFillTx/>
              </a:defRPr>
            </a:lvl8pPr>
            <a:lvl9pPr marL="3657600" indent="0">
              <a:buNone/>
              <a:defRPr sz="1400">
                <a:uFillTx/>
              </a:defRPr>
            </a:lvl9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511319"/>
            <a:ext cx="3048000" cy="1660881"/>
          </a:xfrm>
        </p:spPr>
        <p:txBody>
          <a:bodyPr anchor="b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5425" indent="0">
              <a:buNone/>
              <a:defRPr>
                <a:solidFill>
                  <a:schemeClr val="bg1"/>
                </a:solidFill>
              </a:defRPr>
            </a:lvl2pPr>
            <a:lvl3pPr marL="403225" indent="0">
              <a:buNone/>
              <a:defRPr>
                <a:solidFill>
                  <a:schemeClr val="bg1"/>
                </a:solidFill>
              </a:defRPr>
            </a:lvl3pPr>
            <a:lvl4pPr marL="569912" indent="0">
              <a:buNone/>
              <a:defRPr>
                <a:solidFill>
                  <a:schemeClr val="bg1"/>
                </a:solidFill>
              </a:defRPr>
            </a:lvl4pPr>
            <a:lvl5pPr marL="7461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601596"/>
            <a:ext cx="9144000" cy="264341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468269" y="6586756"/>
            <a:ext cx="61196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200" dirty="0">
                <a:solidFill>
                  <a:srgbClr val="FFFFFF"/>
                </a:solidFill>
                <a:cs typeface="Arial" charset="0"/>
              </a:rPr>
              <a:t>SAVANNAH RIVER SITE  •  AIKEN, SC  •  www.SRRemediation.com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28800" y="114414"/>
            <a:ext cx="0" cy="1180986"/>
          </a:xfrm>
          <a:prstGeom prst="line">
            <a:avLst/>
          </a:prstGeom>
          <a:ln w="28575">
            <a:solidFill>
              <a:srgbClr val="004A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0339C75-A4DD-4782-9213-46AF20D72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4094" r="18448" b="3510"/>
          <a:stretch/>
        </p:blipFill>
        <p:spPr>
          <a:xfrm>
            <a:off x="7586250" y="3362917"/>
            <a:ext cx="1396383" cy="1402672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733DBA-66FF-4235-B273-2F3B7077C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3"/>
          <a:stretch/>
        </p:blipFill>
        <p:spPr>
          <a:xfrm>
            <a:off x="7583601" y="4953000"/>
            <a:ext cx="1399032" cy="1389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0BEB35-524B-4E96-ABC2-68474D88A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t="-641" r="24720" b="641"/>
          <a:stretch/>
        </p:blipFill>
        <p:spPr>
          <a:xfrm>
            <a:off x="7584140" y="1776474"/>
            <a:ext cx="1398493" cy="1399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412A1D-1699-448F-9C93-A1C8C340B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t="1191" r="12760" b="-1"/>
          <a:stretch/>
        </p:blipFill>
        <p:spPr>
          <a:xfrm>
            <a:off x="7583601" y="197222"/>
            <a:ext cx="1399032" cy="1391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DE34E7-627B-443E-A6A2-E7132897285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447800" cy="118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403225" indent="-177800">
              <a:defRPr sz="1800"/>
            </a:lvl2pPr>
            <a:lvl3pPr marL="569913" indent="-166688">
              <a:defRPr sz="1800"/>
            </a:lvl3pPr>
            <a:lvl4pPr marL="746125" indent="-176213">
              <a:defRPr sz="1600"/>
            </a:lvl4pPr>
            <a:lvl5pPr marL="914400" indent="-168275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7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600">
                <a:uFillTx/>
              </a:defRPr>
            </a:lvl2pPr>
            <a:lvl3pPr>
              <a:defRPr sz="1600">
                <a:uFillTx/>
              </a:defRPr>
            </a:lvl3pPr>
            <a:lvl4pPr>
              <a:defRPr sz="1400">
                <a:uFillTx/>
              </a:defRPr>
            </a:lvl4pPr>
            <a:lvl5pPr>
              <a:defRPr sz="14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 marL="225425" indent="-225425">
              <a:defRPr lang="en-US" sz="2000" dirty="0" smtClean="0">
                <a:solidFill>
                  <a:schemeClr val="tx1"/>
                </a:solidFill>
                <a:uFillTx/>
                <a:latin typeface="+mn-lt"/>
                <a:ea typeface="ＭＳ Ｐゴシック" charset="0"/>
                <a:cs typeface="+mn-cs"/>
              </a:defRPr>
            </a:lvl1pPr>
            <a:lvl2pPr>
              <a:defRPr sz="1600">
                <a:uFillTx/>
              </a:defRPr>
            </a:lvl2pPr>
            <a:lvl3pPr>
              <a:defRPr sz="1600">
                <a:uFillTx/>
              </a:defRPr>
            </a:lvl3pPr>
            <a:lvl4pPr>
              <a:defRPr sz="1400">
                <a:uFillTx/>
              </a:defRPr>
            </a:lvl4pPr>
            <a:lvl5pPr>
              <a:defRPr sz="14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1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8875"/>
            <a:ext cx="5105400" cy="868362"/>
          </a:xfrm>
        </p:spPr>
        <p:txBody>
          <a:bodyPr/>
          <a:lstStyle>
            <a:lvl1pPr>
              <a:defRPr sz="2400">
                <a:uFillTx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600">
                <a:uFillTx/>
              </a:defRPr>
            </a:lvl2pPr>
            <a:lvl3pPr>
              <a:defRPr sz="1600">
                <a:uFillTx/>
              </a:defRPr>
            </a:lvl3pPr>
            <a:lvl4pPr>
              <a:defRPr sz="1400">
                <a:uFillTx/>
              </a:defRPr>
            </a:lvl4pPr>
            <a:lvl5pPr>
              <a:defRPr sz="14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25425" indent="-225425">
              <a:defRPr lang="en-US" sz="2000" dirty="0" smtClean="0">
                <a:solidFill>
                  <a:schemeClr val="tx1"/>
                </a:solidFill>
                <a:uFillTx/>
                <a:latin typeface="+mn-lt"/>
                <a:ea typeface="ＭＳ Ｐゴシック" charset="0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defRPr lang="en-US" sz="1600" dirty="0" smtClean="0">
                <a:solidFill>
                  <a:schemeClr val="tx1"/>
                </a:solidFill>
                <a:uFillTx/>
                <a:latin typeface="+mn-lt"/>
                <a:ea typeface="ＭＳ Ｐゴシック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defRPr lang="en-US" sz="1600" dirty="0" smtClean="0">
                <a:solidFill>
                  <a:schemeClr val="tx1"/>
                </a:solidFill>
                <a:uFillTx/>
                <a:latin typeface="+mn-lt"/>
                <a:ea typeface="ＭＳ Ｐゴシック" charset="0"/>
              </a:defRPr>
            </a:lvl3pPr>
            <a:lvl4pPr>
              <a:defRPr sz="1400">
                <a:uFillTx/>
              </a:defRPr>
            </a:lvl4pPr>
            <a:lvl5pPr>
              <a:defRPr sz="14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3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74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50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6949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11779"/>
            <a:ext cx="9144000" cy="254158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481969" y="6614966"/>
            <a:ext cx="6096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>
                <a:uFillTx/>
              </a:defRPr>
            </a:pPr>
            <a:fld id="{BC303CE1-B6CA-47CA-B246-187B79E0137D}" type="slidenum">
              <a:rPr lang="en-US" sz="1200" b="1" smtClean="0">
                <a:solidFill>
                  <a:schemeClr val="accent1"/>
                </a:solidFill>
                <a:cs typeface="+mn-cs"/>
              </a:rPr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>
                  <a:uFillTx/>
                </a:defRPr>
              </a:pPr>
              <a:t>‹#›</a:t>
            </a:fld>
            <a:endParaRPr lang="en-US" sz="1200" b="1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52388"/>
            <a:ext cx="6265863" cy="68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534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1541" y="6611779"/>
            <a:ext cx="763221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200" dirty="0">
                <a:solidFill>
                  <a:schemeClr val="bg1"/>
                </a:solidFill>
                <a:cs typeface="+mn-cs"/>
              </a:rPr>
              <a:t>SAVANNAH RIVER SITE  •  AIKEN, SC  •  www.SRRemediation.com</a:t>
            </a:r>
            <a:r>
              <a:rPr lang="en-US" sz="1000" u="none" spc="200" baseline="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000" spc="200" baseline="0" dirty="0">
                <a:solidFill>
                  <a:schemeClr val="bg1"/>
                </a:solidFill>
                <a:cs typeface="+mn-cs"/>
              </a:rPr>
              <a:t>• </a:t>
            </a:r>
            <a:r>
              <a:rPr lang="en-US" sz="1000" i="1" spc="200" baseline="0" dirty="0">
                <a:solidFill>
                  <a:schemeClr val="bg1"/>
                </a:solidFill>
                <a:cs typeface="+mn-cs"/>
              </a:rPr>
              <a:t>We do the right thing.</a:t>
            </a:r>
            <a:endParaRPr lang="en-US" sz="1000" i="1" spc="200" dirty="0">
              <a:solidFill>
                <a:schemeClr val="bg1"/>
              </a:solidFill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557244" y="55771"/>
            <a:ext cx="0" cy="7266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B64744-CD45-4DCB-A346-19981B26A4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362200" cy="6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5B577"/>
          </a:solidFill>
          <a:latin typeface="Trebuchet MS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5B577"/>
          </a:solidFill>
          <a:latin typeface="Trebuchet MS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5B577"/>
          </a:solidFill>
          <a:latin typeface="Trebuchet MS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5B577"/>
          </a:solidFill>
          <a:latin typeface="Trebuchet MS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5B577"/>
          </a:solidFill>
          <a:uFillTx/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5B577"/>
          </a:solidFill>
          <a:uFillTx/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5B577"/>
          </a:solidFill>
          <a:uFillTx/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5B577"/>
          </a:solidFill>
          <a:uFillTx/>
          <a:latin typeface="Trebuchet MS" pitchFamily="34" charset="0"/>
        </a:defRPr>
      </a:lvl9pPr>
    </p:titleStyle>
    <p:bodyStyle>
      <a:lvl1pPr marL="225425" indent="-225425" algn="l" rtl="0" eaLnBrk="1" fontAlgn="base" hangingPunct="1">
        <a:spcBef>
          <a:spcPts val="800"/>
        </a:spcBef>
        <a:spcAft>
          <a:spcPct val="0"/>
        </a:spcAft>
        <a:buClr>
          <a:srgbClr val="3C8C93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03225" indent="-177800" algn="l" rtl="0" eaLnBrk="1" fontAlgn="base" hangingPunct="1">
        <a:spcBef>
          <a:spcPct val="0"/>
        </a:spcBef>
        <a:spcAft>
          <a:spcPct val="0"/>
        </a:spcAft>
        <a:buClr>
          <a:srgbClr val="3C8C93"/>
        </a:buClr>
        <a:buFont typeface="Arial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569913" indent="-166688" algn="l" rtl="0" eaLnBrk="1" fontAlgn="base" hangingPunct="1">
        <a:spcBef>
          <a:spcPct val="0"/>
        </a:spcBef>
        <a:spcAft>
          <a:spcPct val="0"/>
        </a:spcAft>
        <a:buClr>
          <a:srgbClr val="3C8C93"/>
        </a:buClr>
        <a:buFont typeface="Trebuchet MS" pitchFamily="34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746125" indent="-176213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914400" indent="-168275" algn="l" rtl="0" eaLnBrk="1" fontAlgn="base" hangingPunct="1">
        <a:spcBef>
          <a:spcPct val="0"/>
        </a:spcBef>
        <a:spcAft>
          <a:spcPct val="0"/>
        </a:spcAft>
        <a:buFont typeface="Trebuchet MS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1" y="2255202"/>
            <a:ext cx="6460071" cy="1658797"/>
          </a:xfrm>
        </p:spPr>
        <p:txBody>
          <a:bodyPr/>
          <a:lstStyle/>
          <a:p>
            <a:pPr algn="ctr"/>
            <a:r>
              <a:rPr lang="en-US" sz="3600" dirty="0"/>
              <a:t>Integration of Liquid Waste processing systems</a:t>
            </a:r>
            <a:br>
              <a:rPr lang="en-US" sz="3600" dirty="0"/>
            </a:br>
            <a:r>
              <a:rPr lang="en-US" sz="800" dirty="0"/>
              <a:t/>
            </a:r>
            <a:br>
              <a:rPr lang="en-US" sz="800" dirty="0"/>
            </a:b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4A69"/>
                </a:solidFill>
              </a:rPr>
              <a:t>September 12, 2019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4526595"/>
            <a:ext cx="3962400" cy="1390604"/>
          </a:xfrm>
        </p:spPr>
        <p:txBody>
          <a:bodyPr/>
          <a:lstStyle/>
          <a:p>
            <a:r>
              <a:rPr lang="en-US" sz="2400" dirty="0"/>
              <a:t>Tom Foster</a:t>
            </a:r>
          </a:p>
          <a:p>
            <a:r>
              <a:rPr lang="en-US" sz="1600" dirty="0"/>
              <a:t>President and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97683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C6E1A-59A5-4155-9EA0-F00DFADF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Liquid Waste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3E3023-B645-46AA-959A-18F95122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9" t="9513" r="5919" b="16805"/>
          <a:stretch/>
        </p:blipFill>
        <p:spPr>
          <a:xfrm>
            <a:off x="0" y="1142999"/>
            <a:ext cx="9144000" cy="545714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FB1060C9-6A6A-48C4-BC3B-F9998D354F6F}"/>
              </a:ext>
            </a:extLst>
          </p:cNvPr>
          <p:cNvSpPr/>
          <p:nvPr/>
        </p:nvSpPr>
        <p:spPr>
          <a:xfrm>
            <a:off x="444137" y="5091953"/>
            <a:ext cx="1048487" cy="228600"/>
          </a:xfrm>
          <a:prstGeom prst="wedgeRectCallout">
            <a:avLst>
              <a:gd name="adj1" fmla="val -6949"/>
              <a:gd name="adj2" fmla="val 18841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 Tank 21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D49DE973-B0C3-473D-9FBF-0E97EE6EE8FC}"/>
              </a:ext>
            </a:extLst>
          </p:cNvPr>
          <p:cNvSpPr/>
          <p:nvPr/>
        </p:nvSpPr>
        <p:spPr>
          <a:xfrm>
            <a:off x="5715000" y="6172200"/>
            <a:ext cx="937866" cy="324394"/>
          </a:xfrm>
          <a:prstGeom prst="wedgeRectCallout">
            <a:avLst>
              <a:gd name="adj1" fmla="val -80873"/>
              <a:gd name="adj2" fmla="val -15930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 49 SWPF Feed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D6CDC8EB-5389-4A05-A8E2-EAF12EC258C1}"/>
              </a:ext>
            </a:extLst>
          </p:cNvPr>
          <p:cNvSpPr/>
          <p:nvPr/>
        </p:nvSpPr>
        <p:spPr>
          <a:xfrm>
            <a:off x="6436658" y="4894729"/>
            <a:ext cx="1592645" cy="352466"/>
          </a:xfrm>
          <a:prstGeom prst="wedgeRectCallout">
            <a:avLst>
              <a:gd name="adj1" fmla="val -54741"/>
              <a:gd name="adj2" fmla="val 16592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Modular Caustic Side Solvent Extraction Unit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8638D60C-F374-4722-9663-96A15A136B22}"/>
              </a:ext>
            </a:extLst>
          </p:cNvPr>
          <p:cNvSpPr/>
          <p:nvPr/>
        </p:nvSpPr>
        <p:spPr>
          <a:xfrm>
            <a:off x="7839701" y="1777254"/>
            <a:ext cx="810538" cy="495300"/>
          </a:xfrm>
          <a:prstGeom prst="wedgeRectCallout">
            <a:avLst>
              <a:gd name="adj1" fmla="val -42589"/>
              <a:gd name="adj2" fmla="val 19938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Waste Processing Facility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EC87A2A0-8451-4381-AAD9-BD86EA3B8F2C}"/>
              </a:ext>
            </a:extLst>
          </p:cNvPr>
          <p:cNvSpPr/>
          <p:nvPr/>
        </p:nvSpPr>
        <p:spPr>
          <a:xfrm>
            <a:off x="5673315" y="1594894"/>
            <a:ext cx="1441588" cy="310106"/>
          </a:xfrm>
          <a:prstGeom prst="wedgeRectCallout">
            <a:avLst>
              <a:gd name="adj1" fmla="val -107420"/>
              <a:gd name="adj2" fmla="val -1257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Saltstone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Processing Facility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1D224C71-AE8F-4E4B-B3FD-8CC822834D4D}"/>
              </a:ext>
            </a:extLst>
          </p:cNvPr>
          <p:cNvSpPr/>
          <p:nvPr/>
        </p:nvSpPr>
        <p:spPr>
          <a:xfrm>
            <a:off x="3349214" y="5051612"/>
            <a:ext cx="747657" cy="497542"/>
          </a:xfrm>
          <a:prstGeom prst="wedgeRectCallout">
            <a:avLst>
              <a:gd name="adj1" fmla="val 83249"/>
              <a:gd name="adj2" fmla="val 7989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Actinide Removal Process 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CED2C725-F921-42BA-B55A-3AD19A5A6C67}"/>
              </a:ext>
            </a:extLst>
          </p:cNvPr>
          <p:cNvSpPr/>
          <p:nvPr/>
        </p:nvSpPr>
        <p:spPr>
          <a:xfrm>
            <a:off x="2667000" y="3505200"/>
            <a:ext cx="747657" cy="228600"/>
          </a:xfrm>
          <a:prstGeom prst="wedgeRectCallout">
            <a:avLst>
              <a:gd name="adj1" fmla="val 75547"/>
              <a:gd name="adj2" fmla="val 21175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Canyon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4995B1BA-C20F-4FAA-B1A1-C8779D98B803}"/>
              </a:ext>
            </a:extLst>
          </p:cNvPr>
          <p:cNvSpPr/>
          <p:nvPr/>
        </p:nvSpPr>
        <p:spPr>
          <a:xfrm>
            <a:off x="5679141" y="2339788"/>
            <a:ext cx="1061293" cy="533400"/>
          </a:xfrm>
          <a:prstGeom prst="wedgeRectCallout">
            <a:avLst>
              <a:gd name="adj1" fmla="val -83324"/>
              <a:gd name="adj2" fmla="val 2032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Defense Waste Processing Facility 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B9067681-7AB3-4766-8EFA-55C2CD4FE6FC}"/>
              </a:ext>
            </a:extLst>
          </p:cNvPr>
          <p:cNvSpPr/>
          <p:nvPr/>
        </p:nvSpPr>
        <p:spPr>
          <a:xfrm>
            <a:off x="1784200" y="1322285"/>
            <a:ext cx="1052457" cy="304800"/>
          </a:xfrm>
          <a:prstGeom prst="wedgeRectCallout">
            <a:avLst>
              <a:gd name="adj1" fmla="val 110300"/>
              <a:gd name="adj2" fmla="val 890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Saltstone Disposal Units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BA76723-6A85-414A-AEE7-1122FA104EA3}"/>
              </a:ext>
            </a:extLst>
          </p:cNvPr>
          <p:cNvSpPr/>
          <p:nvPr/>
        </p:nvSpPr>
        <p:spPr>
          <a:xfrm>
            <a:off x="3501577" y="1219192"/>
            <a:ext cx="640117" cy="5109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E251863-3333-4318-8F87-2ED93777B000}"/>
              </a:ext>
            </a:extLst>
          </p:cNvPr>
          <p:cNvSpPr/>
          <p:nvPr/>
        </p:nvSpPr>
        <p:spPr>
          <a:xfrm>
            <a:off x="7189692" y="2976283"/>
            <a:ext cx="977155" cy="5109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C4F3127-7C1A-47D0-AB39-B19062053325}"/>
              </a:ext>
            </a:extLst>
          </p:cNvPr>
          <p:cNvSpPr/>
          <p:nvPr/>
        </p:nvSpPr>
        <p:spPr>
          <a:xfrm>
            <a:off x="4096871" y="1506072"/>
            <a:ext cx="851646" cy="33169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082DDCF-C097-412C-AF87-E611E6B8C67C}"/>
              </a:ext>
            </a:extLst>
          </p:cNvPr>
          <p:cNvSpPr/>
          <p:nvPr/>
        </p:nvSpPr>
        <p:spPr>
          <a:xfrm>
            <a:off x="4383739" y="2554942"/>
            <a:ext cx="977155" cy="5109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2030E84-34AC-445C-9259-1255D293DA56}"/>
              </a:ext>
            </a:extLst>
          </p:cNvPr>
          <p:cNvSpPr/>
          <p:nvPr/>
        </p:nvSpPr>
        <p:spPr>
          <a:xfrm rot="1807404">
            <a:off x="3488165" y="4101346"/>
            <a:ext cx="858090" cy="50506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A31A3F9-4CF9-491F-9B66-9FB44BB944EB}"/>
              </a:ext>
            </a:extLst>
          </p:cNvPr>
          <p:cNvSpPr/>
          <p:nvPr/>
        </p:nvSpPr>
        <p:spPr>
          <a:xfrm>
            <a:off x="749411" y="5647117"/>
            <a:ext cx="434955" cy="29583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7C49808-CD2E-44D5-8D58-2BDD12EF4182}"/>
              </a:ext>
            </a:extLst>
          </p:cNvPr>
          <p:cNvSpPr/>
          <p:nvPr/>
        </p:nvSpPr>
        <p:spPr>
          <a:xfrm>
            <a:off x="4505622" y="5656083"/>
            <a:ext cx="514613" cy="39509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695A6EA-8F2C-4022-A20A-4E674901BFBB}"/>
              </a:ext>
            </a:extLst>
          </p:cNvPr>
          <p:cNvSpPr/>
          <p:nvPr/>
        </p:nvSpPr>
        <p:spPr>
          <a:xfrm>
            <a:off x="5163670" y="5549154"/>
            <a:ext cx="358588" cy="2958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89B6235-60BE-4510-8130-BCF69ACA07E5}"/>
              </a:ext>
            </a:extLst>
          </p:cNvPr>
          <p:cNvSpPr/>
          <p:nvPr/>
        </p:nvSpPr>
        <p:spPr>
          <a:xfrm rot="1475898">
            <a:off x="5734691" y="5568895"/>
            <a:ext cx="761492" cy="4132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35D5547-0C11-4163-B61A-FFB69BEC4A62}"/>
              </a:ext>
            </a:extLst>
          </p:cNvPr>
          <p:cNvSpPr/>
          <p:nvPr/>
        </p:nvSpPr>
        <p:spPr>
          <a:xfrm>
            <a:off x="5644709" y="3243229"/>
            <a:ext cx="539224" cy="35246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xmlns="" id="{46136562-A1AD-4B72-B2F2-704A5108AF9F}"/>
              </a:ext>
            </a:extLst>
          </p:cNvPr>
          <p:cNvSpPr/>
          <p:nvPr/>
        </p:nvSpPr>
        <p:spPr>
          <a:xfrm>
            <a:off x="6183933" y="3866606"/>
            <a:ext cx="796066" cy="324394"/>
          </a:xfrm>
          <a:prstGeom prst="wedgeRectCallout">
            <a:avLst>
              <a:gd name="adj1" fmla="val -62276"/>
              <a:gd name="adj2" fmla="val -14588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Point Pump Pit</a:t>
            </a:r>
          </a:p>
        </p:txBody>
      </p:sp>
    </p:spTree>
    <p:extLst>
      <p:ext uri="{BB962C8B-B14F-4D97-AF65-F5344CB8AC3E}">
        <p14:creationId xmlns:p14="http://schemas.microsoft.com/office/powerpoint/2010/main" val="100413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SRS Liquid Waste Program Dependencies</a:t>
            </a:r>
          </a:p>
        </p:txBody>
      </p:sp>
      <p:grpSp>
        <p:nvGrpSpPr>
          <p:cNvPr id="3" name="Group 2"/>
          <p:cNvGrpSpPr/>
          <p:nvPr/>
        </p:nvGrpSpPr>
        <p:grpSpPr>
          <a:xfrm rot="505539">
            <a:off x="4293462" y="2454164"/>
            <a:ext cx="1933575" cy="1951038"/>
            <a:chOff x="684213" y="1196975"/>
            <a:chExt cx="1933575" cy="1951038"/>
          </a:xfrm>
        </p:grpSpPr>
        <p:pic>
          <p:nvPicPr>
            <p:cNvPr id="4" name="Picture 1" descr="Gear_Dark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196975"/>
              <a:ext cx="1933575" cy="195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25300" y="1544820"/>
              <a:ext cx="1066800" cy="1066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1933296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DWPF Canisters</a:t>
              </a:r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109450" y="2476500"/>
            <a:ext cx="1472042" cy="1485337"/>
            <a:chOff x="684213" y="1196975"/>
            <a:chExt cx="1933575" cy="1951038"/>
          </a:xfrm>
        </p:grpSpPr>
        <p:pic>
          <p:nvPicPr>
            <p:cNvPr id="7" name="Picture 1" descr="Gear_DarkBlu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196975"/>
              <a:ext cx="1933575" cy="195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25300" y="1544820"/>
              <a:ext cx="1066800" cy="1066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6864541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Effluent Treatment Project (ETP)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57214" y="976449"/>
            <a:ext cx="1976269" cy="1973063"/>
            <a:chOff x="4058534" y="868499"/>
            <a:chExt cx="1976269" cy="1973063"/>
          </a:xfrm>
        </p:grpSpPr>
        <p:pic>
          <p:nvPicPr>
            <p:cNvPr id="10" name="Picture 3" descr="Gear_Lt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534" y="868499"/>
              <a:ext cx="1976269" cy="19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397489" y="1184594"/>
              <a:ext cx="1154025" cy="1154025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6986935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HLW Sludge Batch Feed Preparation</a:t>
              </a: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110498" y="1167262"/>
            <a:ext cx="1947901" cy="1960664"/>
            <a:chOff x="2743200" y="1143000"/>
            <a:chExt cx="1938338" cy="1951038"/>
          </a:xfrm>
        </p:grpSpPr>
        <p:pic>
          <p:nvPicPr>
            <p:cNvPr id="16" name="Picture 5" descr="Gear_teal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143000"/>
              <a:ext cx="1938338" cy="195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124200" y="1524000"/>
              <a:ext cx="1066800" cy="1066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7057488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HLW Sludge Bulk Waste Removal</a:t>
              </a: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265952">
            <a:off x="3433575" y="2667000"/>
            <a:ext cx="1119918" cy="1117148"/>
            <a:chOff x="2743200" y="3429000"/>
            <a:chExt cx="1925638" cy="1920875"/>
          </a:xfrm>
        </p:grpSpPr>
        <p:pic>
          <p:nvPicPr>
            <p:cNvPr id="19" name="Picture 2" descr="Gear_Gray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429000"/>
              <a:ext cx="1925638" cy="192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117260" y="3761560"/>
              <a:ext cx="1066800" cy="1066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0358197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Glass Waste Storage</a:t>
              </a: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 rot="178774">
            <a:off x="1750447" y="2670816"/>
            <a:ext cx="1791141" cy="1807317"/>
            <a:chOff x="684213" y="1196975"/>
            <a:chExt cx="1933575" cy="1951038"/>
          </a:xfrm>
        </p:grpSpPr>
        <p:pic>
          <p:nvPicPr>
            <p:cNvPr id="22" name="Picture 1" descr="Gear_DarkBlu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196975"/>
              <a:ext cx="1933575" cy="195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025300" y="1544820"/>
              <a:ext cx="1066800" cy="1066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0921836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HLW Tank Cleaning</a:t>
              </a: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700502" y="3646274"/>
            <a:ext cx="2100098" cy="2113858"/>
            <a:chOff x="2743200" y="1143000"/>
            <a:chExt cx="1938338" cy="1951038"/>
          </a:xfrm>
        </p:grpSpPr>
        <p:pic>
          <p:nvPicPr>
            <p:cNvPr id="25" name="Picture 5" descr="Gear_teal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143000"/>
              <a:ext cx="1938338" cy="195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021796" y="1416577"/>
              <a:ext cx="1185714" cy="1199501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6322359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HLW Salt Waste Removal &amp; Batch Feed Preparation</a:t>
              </a: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440381" y="4040042"/>
            <a:ext cx="1614995" cy="1612375"/>
            <a:chOff x="4675917" y="3520135"/>
            <a:chExt cx="1976269" cy="1973063"/>
          </a:xfrm>
        </p:grpSpPr>
        <p:pic>
          <p:nvPicPr>
            <p:cNvPr id="28" name="Picture 3" descr="Gear_LtBlu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917" y="3520135"/>
              <a:ext cx="1976269" cy="19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 rot="4221757">
              <a:off x="4990676" y="3869184"/>
              <a:ext cx="1154025" cy="1154025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8078901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ARP/MCU</a:t>
              </a: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 rot="21020595">
            <a:off x="5680697" y="3581118"/>
            <a:ext cx="1487178" cy="1500609"/>
            <a:chOff x="684213" y="1196975"/>
            <a:chExt cx="1933575" cy="1951038"/>
          </a:xfrm>
        </p:grpSpPr>
        <p:pic>
          <p:nvPicPr>
            <p:cNvPr id="31" name="Picture 1" descr="Gear_DarkBlu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196975"/>
              <a:ext cx="1933575" cy="195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025300" y="1544820"/>
              <a:ext cx="1066800" cy="1066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1933296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LLW (Saltstone)</a:t>
              </a: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770936" y="4184993"/>
            <a:ext cx="1283334" cy="1280160"/>
            <a:chOff x="2743200" y="3429000"/>
            <a:chExt cx="1925638" cy="1920875"/>
          </a:xfrm>
        </p:grpSpPr>
        <p:pic>
          <p:nvPicPr>
            <p:cNvPr id="34" name="Picture 2" descr="Gear_Gray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429000"/>
              <a:ext cx="1925638" cy="192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117260" y="3761560"/>
              <a:ext cx="1066800" cy="1066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7923363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Saltstone Disposal Units (SDU)</a:t>
              </a: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6552052" y="1183604"/>
            <a:ext cx="1282545" cy="1301627"/>
            <a:chOff x="685800" y="3393245"/>
            <a:chExt cx="1935163" cy="1954213"/>
          </a:xfrm>
        </p:grpSpPr>
        <p:pic>
          <p:nvPicPr>
            <p:cNvPr id="37" name="Picture 4" descr="Gear_Red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393245"/>
              <a:ext cx="1935163" cy="195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018360" y="3782380"/>
              <a:ext cx="1066800" cy="1066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1933296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H-Canyon</a:t>
              </a: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259040" y="1401628"/>
            <a:ext cx="1636473" cy="1633819"/>
            <a:chOff x="4800600" y="1143000"/>
            <a:chExt cx="1957388" cy="1954213"/>
          </a:xfrm>
        </p:grpSpPr>
        <p:pic>
          <p:nvPicPr>
            <p:cNvPr id="40" name="Picture 3" descr="Gear_LtBlue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143000"/>
              <a:ext cx="1957388" cy="195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81600" y="1524000"/>
              <a:ext cx="1143000" cy="11430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1933296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HLW Evaporation</a:t>
              </a:r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 rot="265952">
            <a:off x="77559" y="2207822"/>
            <a:ext cx="2093253" cy="2088075"/>
            <a:chOff x="2743200" y="3429000"/>
            <a:chExt cx="1925638" cy="1920875"/>
          </a:xfrm>
        </p:grpSpPr>
        <p:pic>
          <p:nvPicPr>
            <p:cNvPr id="43" name="Picture 2" descr="Gear_Gray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429000"/>
              <a:ext cx="1925638" cy="192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117260" y="3761560"/>
              <a:ext cx="1066800" cy="1066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9891697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HLW Tank Closure</a:t>
              </a: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443184" y="3940142"/>
            <a:ext cx="1359493" cy="1357288"/>
            <a:chOff x="4675917" y="3520135"/>
            <a:chExt cx="1976269" cy="1973063"/>
          </a:xfrm>
        </p:grpSpPr>
        <p:pic>
          <p:nvPicPr>
            <p:cNvPr id="47" name="Picture 3" descr="Gear_LtBlu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917" y="3520135"/>
              <a:ext cx="1976269" cy="19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4990676" y="3869184"/>
              <a:ext cx="1154025" cy="1154025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8078901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Tank Closure Cesium Removal</a:t>
              </a:r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4324346" y="4412991"/>
            <a:ext cx="1976269" cy="1973063"/>
            <a:chOff x="4675917" y="3520135"/>
            <a:chExt cx="1976269" cy="1973063"/>
          </a:xfrm>
        </p:grpSpPr>
        <p:pic>
          <p:nvPicPr>
            <p:cNvPr id="50" name="Picture 3" descr="Gear_LtBlu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917" y="3520135"/>
              <a:ext cx="1976269" cy="19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 rot="6837446">
              <a:off x="4990676" y="3869184"/>
              <a:ext cx="1154025" cy="1154025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8078901"/>
                </a:avLst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669D"/>
                  </a:solidFill>
                  <a:latin typeface="Trebuchet MS" pitchFamily="34" charset="0"/>
                  <a:ea typeface="ＭＳ Ｐゴシック" charset="0"/>
                  <a:cs typeface="Calibri"/>
                </a:rPr>
                <a:t>SWPF </a:t>
              </a:r>
            </a:p>
          </p:txBody>
        </p:sp>
      </p:grpSp>
      <p:sp>
        <p:nvSpPr>
          <p:cNvPr id="52" name="Arc 51"/>
          <p:cNvSpPr/>
          <p:nvPr/>
        </p:nvSpPr>
        <p:spPr>
          <a:xfrm rot="10562110">
            <a:off x="4526989" y="5136975"/>
            <a:ext cx="1464102" cy="1056283"/>
          </a:xfrm>
          <a:prstGeom prst="arc">
            <a:avLst>
              <a:gd name="adj1" fmla="val 12313186"/>
              <a:gd name="adj2" fmla="val 2025912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10562110">
            <a:off x="4565089" y="5276675"/>
            <a:ext cx="1464102" cy="1056283"/>
          </a:xfrm>
          <a:prstGeom prst="arc">
            <a:avLst>
              <a:gd name="adj1" fmla="val 12568472"/>
              <a:gd name="adj2" fmla="val 1995170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0562110">
            <a:off x="4603189" y="5416375"/>
            <a:ext cx="1464102" cy="1056283"/>
          </a:xfrm>
          <a:prstGeom prst="arc">
            <a:avLst>
              <a:gd name="adj1" fmla="val 13550748"/>
              <a:gd name="adj2" fmla="val 1941096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7446"/>
      </p:ext>
    </p:extLst>
  </p:cSld>
  <p:clrMapOvr>
    <a:masterClrMapping/>
  </p:clrMapOvr>
</p:sld>
</file>

<file path=ppt/theme/theme1.xml><?xml version="1.0" encoding="utf-8"?>
<a:theme xmlns:a="http://schemas.openxmlformats.org/drawingml/2006/main" name="2_SRR_2015_Template">
  <a:themeElements>
    <a:clrScheme name="SR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R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50662823-90F4-4CF9-AEC7-B1D3D65EF48A}" vid="{C3879414-F99E-4FB6-862B-752A6627C6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srr_presentation_template</Template>
  <TotalTime>961</TotalTime>
  <Words>116</Words>
  <Application>Microsoft Office PowerPoint</Application>
  <PresentationFormat>On-screen Show (4:3)</PresentationFormat>
  <Paragraphs>32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ＭＳ Ｐゴシック</vt:lpstr>
      <vt:lpstr>ＭＳ Ｐゴシック</vt:lpstr>
      <vt:lpstr>Arial</vt:lpstr>
      <vt:lpstr>Calibri</vt:lpstr>
      <vt:lpstr>Trebuchet MS</vt:lpstr>
      <vt:lpstr>Wingdings</vt:lpstr>
      <vt:lpstr>2_SRR_2015_Template</vt:lpstr>
      <vt:lpstr>Integration of Liquid Waste processing systems  </vt:lpstr>
      <vt:lpstr>Integrated Liquid Waste System</vt:lpstr>
      <vt:lpstr>SRS Liquid Waste Program Dependencies</vt:lpstr>
    </vt:vector>
  </TitlesOfParts>
  <Company>Savannah River Nuclear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Hart</dc:creator>
  <cp:lastModifiedBy>Petrasek, Albert</cp:lastModifiedBy>
  <cp:revision>41</cp:revision>
  <cp:lastPrinted>2019-09-05T19:09:44Z</cp:lastPrinted>
  <dcterms:created xsi:type="dcterms:W3CDTF">2019-04-09T15:53:56Z</dcterms:created>
  <dcterms:modified xsi:type="dcterms:W3CDTF">2019-09-09T23:13:41Z</dcterms:modified>
</cp:coreProperties>
</file>