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80AC-36D1-46CA-9DAF-E2252B1C2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C9E7AC-863D-4CB3-B5A6-CA7C02E90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F6EB24-9023-41C9-99E4-1F03C168190C}"/>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9B810129-D108-4E26-AA22-2CD5D129F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FB3F1-243D-4E4E-9499-FE28BCE60B67}"/>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389194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A545-3E85-42C7-B7D7-E9DC80EA5C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67A45-CDA1-4752-9BCC-0B50C84AB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870F3-C7F4-444A-8E40-0DE02DCA008E}"/>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6521E791-8C63-44BA-B8E9-AC2A44B70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C19A9-C02C-4275-B655-4B87DBD19832}"/>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39163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72668-24AA-4260-9842-DDDBA6A52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27C75D-DE58-4F13-84D7-0CABBCC255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C5888-C0E1-4D93-BD59-0B608FA9FDC9}"/>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3A8A53FB-C5C8-481A-9F57-9D2D98A9F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35DC7-97F9-4FF6-8317-13DD1F61B45B}"/>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137785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5D30-685B-4526-81A0-CE8E00FE2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A17CE-B12C-4D3E-AB0B-DEB4660776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3CD61-35BD-4F10-AD40-F88B9FDBF1E7}"/>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0DE07EB5-9CCF-4BD2-B480-0485F7032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AB67-1CDA-40EC-8504-B47D4E4A5CA5}"/>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46396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D591-D26E-4248-96DB-2A68F344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0B2757-36D5-446B-AD9A-FF2205BDB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3B2B3-FB26-44D5-A318-C7CB4693AF3C}"/>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A2CF3C11-4F3D-4D39-BD8F-5EF541035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2A71A-5292-4455-8A30-4ADB35F2B6F4}"/>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95584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9352-42F4-4956-97AE-EDE400FA4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E06DE-9F87-4CE4-85AD-43E987882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95213-6C0A-4ADD-A150-41596FED90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77C50-5E11-4C1D-9686-BE4C70C5E1C1}"/>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6" name="Footer Placeholder 5">
            <a:extLst>
              <a:ext uri="{FF2B5EF4-FFF2-40B4-BE49-F238E27FC236}">
                <a16:creationId xmlns:a16="http://schemas.microsoft.com/office/drawing/2014/main" id="{C89A6A19-0783-4AD2-A844-230B98CB2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D65C7-1D31-41FA-9AD0-74D3C990D017}"/>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83978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AD93-22FD-4A66-9791-CBEA237B9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64524-C453-4B5D-9769-27F2F8FAE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C4687-84FC-4C18-9586-760A73A37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28CF2-C455-4B05-87C2-3472E7FAD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219174-F452-4452-8D4F-89959B876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ECC06A-A268-4948-BE13-B62555E73541}"/>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8" name="Footer Placeholder 7">
            <a:extLst>
              <a:ext uri="{FF2B5EF4-FFF2-40B4-BE49-F238E27FC236}">
                <a16:creationId xmlns:a16="http://schemas.microsoft.com/office/drawing/2014/main" id="{9898D627-2C65-4155-B5A4-EAAEAE58B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1C6F82-2777-4130-B7D0-9A8E1C0D5281}"/>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87904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BB92-7D1F-4BA5-B934-9439A2B1DA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EEF4FA-5E59-494A-AF9F-F91B55B16D56}"/>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4" name="Footer Placeholder 3">
            <a:extLst>
              <a:ext uri="{FF2B5EF4-FFF2-40B4-BE49-F238E27FC236}">
                <a16:creationId xmlns:a16="http://schemas.microsoft.com/office/drawing/2014/main" id="{444C6664-1E94-48F3-A0E0-30A6A993F9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01DDE8-353C-4928-8926-7B7E0EB2F096}"/>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1705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58487-7D71-413E-ABD8-FA8FF1A18E18}"/>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3" name="Footer Placeholder 2">
            <a:extLst>
              <a:ext uri="{FF2B5EF4-FFF2-40B4-BE49-F238E27FC236}">
                <a16:creationId xmlns:a16="http://schemas.microsoft.com/office/drawing/2014/main" id="{472793E8-B1BB-4129-AACF-3637AF1C67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9A243-F216-4D1D-82BD-A84D9F850105}"/>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1029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97ED-735B-411B-B9CE-EBC0599A3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25040-2E71-4103-8FB3-61E25C93E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A73D4-5384-4FC0-88FC-9235E2899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D126F-0050-42C4-84AF-1B71B9A1E333}"/>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6" name="Footer Placeholder 5">
            <a:extLst>
              <a:ext uri="{FF2B5EF4-FFF2-40B4-BE49-F238E27FC236}">
                <a16:creationId xmlns:a16="http://schemas.microsoft.com/office/drawing/2014/main" id="{9B03E55F-77E0-4411-80AA-8BDFE437B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2D2A1-0440-4759-BFDF-5C0E01D12239}"/>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79234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E5F-883D-4C02-A9B6-42E404D3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9F4EA6-1649-43D2-AFE3-348542814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E9B342-7953-4303-B19F-27B580320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EE815-A82C-48DA-B8AD-DC013FCC53E4}"/>
              </a:ext>
            </a:extLst>
          </p:cNvPr>
          <p:cNvSpPr>
            <a:spLocks noGrp="1"/>
          </p:cNvSpPr>
          <p:nvPr>
            <p:ph type="dt" sz="half" idx="10"/>
          </p:nvPr>
        </p:nvSpPr>
        <p:spPr/>
        <p:txBody>
          <a:bodyPr/>
          <a:lstStyle/>
          <a:p>
            <a:fld id="{B6D010CC-46CD-4D40-BCDA-37B7847827DE}" type="datetimeFigureOut">
              <a:rPr lang="en-US" smtClean="0"/>
              <a:t>12/11/2020</a:t>
            </a:fld>
            <a:endParaRPr lang="en-US"/>
          </a:p>
        </p:txBody>
      </p:sp>
      <p:sp>
        <p:nvSpPr>
          <p:cNvPr id="6" name="Footer Placeholder 5">
            <a:extLst>
              <a:ext uri="{FF2B5EF4-FFF2-40B4-BE49-F238E27FC236}">
                <a16:creationId xmlns:a16="http://schemas.microsoft.com/office/drawing/2014/main" id="{F183F831-9DB8-4031-B99F-B38CEE0C9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D3F68-A851-4F18-B401-11F7F87D4CE9}"/>
              </a:ext>
            </a:extLst>
          </p:cNvPr>
          <p:cNvSpPr>
            <a:spLocks noGrp="1"/>
          </p:cNvSpPr>
          <p:nvPr>
            <p:ph type="sldNum" sz="quarter" idx="12"/>
          </p:nvPr>
        </p:nvSpPr>
        <p:spPr/>
        <p:txBody>
          <a:bodyPr/>
          <a:lstStyle/>
          <a:p>
            <a:fld id="{E2ACFD4B-363C-4780-A7D4-C2FFBDC75005}" type="slidenum">
              <a:rPr lang="en-US" smtClean="0"/>
              <a:t>‹#›</a:t>
            </a:fld>
            <a:endParaRPr lang="en-US"/>
          </a:p>
        </p:txBody>
      </p:sp>
    </p:spTree>
    <p:extLst>
      <p:ext uri="{BB962C8B-B14F-4D97-AF65-F5344CB8AC3E}">
        <p14:creationId xmlns:p14="http://schemas.microsoft.com/office/powerpoint/2010/main" val="265803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19077-8407-48BC-B8BD-C06D84A80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23F34-E342-4BA0-8B80-1EC9503AB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1B118-3B19-427B-BC21-029CCFD41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010CC-46CD-4D40-BCDA-37B7847827DE}" type="datetimeFigureOut">
              <a:rPr lang="en-US" smtClean="0"/>
              <a:t>12/11/2020</a:t>
            </a:fld>
            <a:endParaRPr lang="en-US"/>
          </a:p>
        </p:txBody>
      </p:sp>
      <p:sp>
        <p:nvSpPr>
          <p:cNvPr id="5" name="Footer Placeholder 4">
            <a:extLst>
              <a:ext uri="{FF2B5EF4-FFF2-40B4-BE49-F238E27FC236}">
                <a16:creationId xmlns:a16="http://schemas.microsoft.com/office/drawing/2014/main" id="{B3B59B9D-95EC-453D-B2BD-0AF91D1E8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406718-DB4D-437B-9946-BCD7301C9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CFD4B-363C-4780-A7D4-C2FFBDC75005}" type="slidenum">
              <a:rPr lang="en-US" smtClean="0"/>
              <a:t>‹#›</a:t>
            </a:fld>
            <a:endParaRPr lang="en-US"/>
          </a:p>
        </p:txBody>
      </p:sp>
    </p:spTree>
    <p:extLst>
      <p:ext uri="{BB962C8B-B14F-4D97-AF65-F5344CB8AC3E}">
        <p14:creationId xmlns:p14="http://schemas.microsoft.com/office/powerpoint/2010/main" val="36922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542partners.com.au/2016/04/how-the-wrong-business-structure-can-cost-you-million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triotsoftware.com/blog/accounting/what-are-business-expenses/" TargetMode="External"/><Relationship Id="rId2" Type="http://schemas.openxmlformats.org/officeDocument/2006/relationships/hyperlink" Target="https://www.patriotsoftware.com/blog/accounting/sole-proprietor/" TargetMode="External"/><Relationship Id="rId1" Type="http://schemas.openxmlformats.org/officeDocument/2006/relationships/slideLayout" Target="../slideLayouts/slideLayout2.xml"/><Relationship Id="rId5" Type="http://schemas.openxmlformats.org/officeDocument/2006/relationships/hyperlink" Target="https://homepreneurs.wordpress.com/2012/04/09/home-business-structures/"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blogasiainfo.com/2016/09/29/who-are-the-telcos-getting-it-right-with-digital-partnership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mallbiztipster.com/the-business-of-business-part-2/"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kar.org/post/may-21-community-cinema-limited-partnership"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icserver.org/c/corporatio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mycorporation.com/2013/11/business-basics-s-corporation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rtunebuilders.com/beginners-guide-starting-an-llc-part-1/"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3E6B68-EEDC-4AE0-895D-4504F5B9D0DD}"/>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CFFEB0E-4C87-4BA8-9EDB-484FBD3C468A}"/>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latin typeface="+mj-lt"/>
                <a:ea typeface="+mj-ea"/>
                <a:cs typeface="+mj-cs"/>
              </a:rPr>
              <a:t>What is the right </a:t>
            </a:r>
          </a:p>
          <a:p>
            <a:pPr algn="ctr">
              <a:lnSpc>
                <a:spcPct val="90000"/>
              </a:lnSpc>
              <a:spcBef>
                <a:spcPct val="0"/>
              </a:spcBef>
              <a:spcAft>
                <a:spcPts val="600"/>
              </a:spcAft>
            </a:pPr>
            <a:r>
              <a:rPr lang="en-US" sz="6000" b="1" dirty="0">
                <a:solidFill>
                  <a:srgbClr val="FFFFFF"/>
                </a:solidFill>
                <a:latin typeface="+mj-lt"/>
                <a:ea typeface="+mj-ea"/>
                <a:cs typeface="+mj-cs"/>
              </a:rPr>
              <a:t>Business Structure for You?</a:t>
            </a:r>
          </a:p>
        </p:txBody>
      </p:sp>
      <p:pic>
        <p:nvPicPr>
          <p:cNvPr id="8" name="Picture 7" descr="A picture containing background pattern&#10;&#10;Description automatically generated">
            <a:extLst>
              <a:ext uri="{FF2B5EF4-FFF2-40B4-BE49-F238E27FC236}">
                <a16:creationId xmlns:a16="http://schemas.microsoft.com/office/drawing/2014/main" id="{68240A56-F60A-4BDC-8118-D34AF18EC180}"/>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125101" y="5760710"/>
            <a:ext cx="1241862" cy="109728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1201818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5B08730-9B61-4680-A6AB-4877ECE12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03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2E07651-982A-4F03-8521-ABCE0F77BED8}"/>
              </a:ext>
            </a:extLst>
          </p:cNvPr>
          <p:cNvSpPr>
            <a:spLocks noGrp="1"/>
          </p:cNvSpPr>
          <p:nvPr>
            <p:ph type="title"/>
          </p:nvPr>
        </p:nvSpPr>
        <p:spPr>
          <a:xfrm>
            <a:off x="958506" y="800392"/>
            <a:ext cx="10264697" cy="1212102"/>
          </a:xfrm>
        </p:spPr>
        <p:txBody>
          <a:bodyPr>
            <a:normAutofit/>
          </a:bodyPr>
          <a:lstStyle/>
          <a:p>
            <a:pPr algn="ctr">
              <a:lnSpc>
                <a:spcPct val="90000"/>
              </a:lnSpc>
              <a:spcBef>
                <a:spcPct val="0"/>
              </a:spcBef>
              <a:spcAft>
                <a:spcPts val="600"/>
              </a:spcAft>
            </a:pPr>
            <a:r>
              <a:rPr lang="en-US" sz="4000" b="1" dirty="0">
                <a:solidFill>
                  <a:srgbClr val="FFFFFF"/>
                </a:solidFill>
                <a:latin typeface="+mj-lt"/>
                <a:ea typeface="+mj-ea"/>
                <a:cs typeface="+mj-cs"/>
              </a:rPr>
              <a:t>What is the right </a:t>
            </a:r>
            <a:br>
              <a:rPr lang="en-US" sz="4000" b="1" dirty="0">
                <a:solidFill>
                  <a:srgbClr val="FFFFFF"/>
                </a:solidFill>
                <a:latin typeface="+mj-lt"/>
                <a:ea typeface="+mj-ea"/>
                <a:cs typeface="+mj-cs"/>
              </a:rPr>
            </a:br>
            <a:r>
              <a:rPr lang="en-US" sz="4000" b="1" dirty="0">
                <a:solidFill>
                  <a:srgbClr val="FFFFFF"/>
                </a:solidFill>
                <a:latin typeface="+mj-lt"/>
                <a:ea typeface="+mj-ea"/>
                <a:cs typeface="+mj-cs"/>
              </a:rPr>
              <a:t>Business Structure for You?</a:t>
            </a:r>
          </a:p>
        </p:txBody>
      </p:sp>
      <p:sp>
        <p:nvSpPr>
          <p:cNvPr id="3" name="Content Placeholder 2">
            <a:extLst>
              <a:ext uri="{FF2B5EF4-FFF2-40B4-BE49-F238E27FC236}">
                <a16:creationId xmlns:a16="http://schemas.microsoft.com/office/drawing/2014/main" id="{57C379B6-A470-4AB0-B3BA-C7DE97CC7999}"/>
              </a:ext>
            </a:extLst>
          </p:cNvPr>
          <p:cNvSpPr>
            <a:spLocks noGrp="1"/>
          </p:cNvSpPr>
          <p:nvPr>
            <p:ph idx="1"/>
          </p:nvPr>
        </p:nvSpPr>
        <p:spPr>
          <a:xfrm>
            <a:off x="1367624" y="2490436"/>
            <a:ext cx="9708995" cy="3567173"/>
          </a:xfrm>
        </p:spPr>
        <p:txBody>
          <a:bodyPr anchor="ctr">
            <a:normAutofit/>
          </a:bodyPr>
          <a:lstStyle/>
          <a:p>
            <a:r>
              <a:rPr lang="en-US" sz="2400" b="0" i="0">
                <a:effectLst/>
                <a:latin typeface="gangster-grotesk"/>
              </a:rPr>
              <a:t>The type of business structure you choose determines many components of your business, including day-to-day operations, how much you pay in taxes, and the paperwork you must file. You should choose a business structure that gives you the right balance of benefits and protection.</a:t>
            </a:r>
          </a:p>
          <a:p>
            <a:r>
              <a:rPr lang="en-US" sz="2400" b="0" i="0">
                <a:effectLst/>
                <a:latin typeface="gangster-grotesk"/>
              </a:rPr>
              <a:t>Each type of small business structure treats </a:t>
            </a:r>
            <a:r>
              <a:rPr lang="en-US" sz="2400">
                <a:latin typeface="gangster-grotesk"/>
              </a:rPr>
              <a:t>tax liability</a:t>
            </a:r>
            <a:r>
              <a:rPr lang="en-US" sz="2400" b="0" i="0">
                <a:effectLst/>
                <a:latin typeface="gangster-grotesk"/>
              </a:rPr>
              <a:t> differently. Some businesses are taxed at the personal income level or are double-taxed at both the business and personal income levels. Read on to learn the various types of business structures to see which is the best fit for your small business.</a:t>
            </a:r>
          </a:p>
          <a:p>
            <a:endParaRPr lang="en-US" sz="2400"/>
          </a:p>
        </p:txBody>
      </p:sp>
    </p:spTree>
    <p:extLst>
      <p:ext uri="{BB962C8B-B14F-4D97-AF65-F5344CB8AC3E}">
        <p14:creationId xmlns:p14="http://schemas.microsoft.com/office/powerpoint/2010/main" val="50473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8FFD35-AE3F-444F-8DD5-218EDAF4D6E4}"/>
              </a:ext>
            </a:extLst>
          </p:cNvPr>
          <p:cNvSpPr>
            <a:spLocks noGrp="1"/>
          </p:cNvSpPr>
          <p:nvPr>
            <p:ph type="title"/>
          </p:nvPr>
        </p:nvSpPr>
        <p:spPr>
          <a:xfrm>
            <a:off x="1047280" y="759805"/>
            <a:ext cx="10306520" cy="1325563"/>
          </a:xfrm>
        </p:spPr>
        <p:txBody>
          <a:bodyPr>
            <a:normAutofit/>
          </a:bodyPr>
          <a:lstStyle/>
          <a:p>
            <a:r>
              <a:rPr lang="en-US" sz="4000" b="0" i="0" dirty="0">
                <a:solidFill>
                  <a:srgbClr val="FFFFFF"/>
                </a:solidFill>
                <a:effectLst/>
                <a:latin typeface="balboa-condensed"/>
              </a:rPr>
              <a:t>Sole Proprietorship</a:t>
            </a:r>
            <a:br>
              <a:rPr lang="en-US" sz="4000" b="0" i="0" dirty="0">
                <a:solidFill>
                  <a:srgbClr val="FFFFFF"/>
                </a:solidFill>
                <a:effectLst/>
                <a:latin typeface="balboa-condensed"/>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EC025282-2D90-4573-87BC-6E0D031750FA}"/>
              </a:ext>
            </a:extLst>
          </p:cNvPr>
          <p:cNvSpPr>
            <a:spLocks noGrp="1"/>
          </p:cNvSpPr>
          <p:nvPr>
            <p:ph idx="1"/>
          </p:nvPr>
        </p:nvSpPr>
        <p:spPr>
          <a:xfrm>
            <a:off x="1424904" y="2494450"/>
            <a:ext cx="4053545" cy="3563159"/>
          </a:xfrm>
        </p:spPr>
        <p:txBody>
          <a:bodyPr>
            <a:normAutofit/>
          </a:bodyPr>
          <a:lstStyle/>
          <a:p>
            <a:r>
              <a:rPr lang="en-US" sz="1300" b="0" i="0" dirty="0">
                <a:effectLst/>
                <a:latin typeface="gangster-grotesk"/>
              </a:rPr>
              <a:t>The most common business structure type is a sole proprietorship. A sole proprietorship is owned and operated by one person, a </a:t>
            </a:r>
            <a:r>
              <a:rPr lang="en-US" sz="1300" b="0" i="0" u="none" strike="noStrike" dirty="0">
                <a:effectLst/>
                <a:latin typeface="gangster-grotesk"/>
                <a:hlinkClick r:id="rId2"/>
              </a:rPr>
              <a:t>sole proprietor</a:t>
            </a:r>
            <a:r>
              <a:rPr lang="en-US" sz="1300" b="0" i="0" dirty="0">
                <a:effectLst/>
                <a:latin typeface="gangster-grotesk"/>
              </a:rPr>
              <a:t>. A sole proprietorship is a good option if you are looking to have complete control of your business.</a:t>
            </a:r>
          </a:p>
          <a:p>
            <a:r>
              <a:rPr lang="en-US" sz="1300" b="0" i="0" dirty="0">
                <a:effectLst/>
                <a:latin typeface="gangster-grotesk"/>
              </a:rPr>
              <a:t>Sole proprietorships do not produce a separate business entity. Your business assets and liabilities are not separate. Sole proprietors include both their </a:t>
            </a:r>
            <a:r>
              <a:rPr lang="en-US" sz="1300" b="0" i="0" u="none" strike="noStrike" dirty="0">
                <a:effectLst/>
                <a:latin typeface="gangster-grotesk"/>
                <a:hlinkClick r:id="rId3"/>
              </a:rPr>
              <a:t>business expenses</a:t>
            </a:r>
            <a:r>
              <a:rPr lang="en-US" sz="1300" b="0" i="0" dirty="0">
                <a:effectLst/>
                <a:latin typeface="gangster-grotesk"/>
              </a:rPr>
              <a:t> and personal income on their personal tax return.</a:t>
            </a:r>
          </a:p>
          <a:p>
            <a:r>
              <a:rPr lang="en-US" sz="1300" b="0" i="0" dirty="0">
                <a:effectLst/>
                <a:latin typeface="gangster-grotesk"/>
              </a:rPr>
              <a:t>Sole proprietors are liable for the business’s liabilities, debt, and losses. If your business goes into debt, your personal assets may be at risk.</a:t>
            </a:r>
          </a:p>
          <a:p>
            <a:r>
              <a:rPr lang="en-US" sz="1300" b="0" i="0" dirty="0">
                <a:effectLst/>
                <a:latin typeface="balboa-condensed"/>
              </a:rPr>
              <a:t>Partnerships</a:t>
            </a:r>
          </a:p>
          <a:p>
            <a:endParaRPr lang="en-US" sz="1300" dirty="0"/>
          </a:p>
        </p:txBody>
      </p:sp>
      <p:pic>
        <p:nvPicPr>
          <p:cNvPr id="5" name="Picture 4" descr="A picture containing text&#10;&#10;Description automatically generated">
            <a:extLst>
              <a:ext uri="{FF2B5EF4-FFF2-40B4-BE49-F238E27FC236}">
                <a16:creationId xmlns:a16="http://schemas.microsoft.com/office/drawing/2014/main" id="{93317886-67FD-4275-921F-643EA8E49CA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84" r="4627" b="2"/>
          <a:stretch/>
        </p:blipFill>
        <p:spPr>
          <a:xfrm>
            <a:off x="6098892" y="2492376"/>
            <a:ext cx="4802404" cy="3563372"/>
          </a:xfrm>
          <a:prstGeom prst="rect">
            <a:avLst/>
          </a:prstGeom>
        </p:spPr>
      </p:pic>
    </p:spTree>
    <p:extLst>
      <p:ext uri="{BB962C8B-B14F-4D97-AF65-F5344CB8AC3E}">
        <p14:creationId xmlns:p14="http://schemas.microsoft.com/office/powerpoint/2010/main" val="240717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83C7F6-3B88-4CCE-BD9F-793119D554F5}"/>
              </a:ext>
            </a:extLst>
          </p:cNvPr>
          <p:cNvSpPr>
            <a:spLocks noGrp="1"/>
          </p:cNvSpPr>
          <p:nvPr>
            <p:ph type="title"/>
          </p:nvPr>
        </p:nvSpPr>
        <p:spPr>
          <a:xfrm>
            <a:off x="1047280" y="759805"/>
            <a:ext cx="10306520" cy="1325563"/>
          </a:xfrm>
        </p:spPr>
        <p:txBody>
          <a:bodyPr>
            <a:normAutofit/>
          </a:bodyPr>
          <a:lstStyle/>
          <a:p>
            <a:r>
              <a:rPr lang="en-US" sz="4000" b="0" i="0">
                <a:solidFill>
                  <a:srgbClr val="FFFFFF"/>
                </a:solidFill>
                <a:effectLst/>
                <a:latin typeface="balboa-condensed"/>
              </a:rPr>
              <a:t>Partnerships</a:t>
            </a:r>
            <a:br>
              <a:rPr lang="en-US" sz="4000" b="0" i="0">
                <a:solidFill>
                  <a:srgbClr val="FFFFFF"/>
                </a:solidFill>
                <a:effectLst/>
                <a:latin typeface="balboa-condensed"/>
              </a:rPr>
            </a:br>
            <a:endParaRPr lang="en-US" sz="4000">
              <a:solidFill>
                <a:srgbClr val="FFFFFF"/>
              </a:solidFill>
            </a:endParaRPr>
          </a:p>
        </p:txBody>
      </p:sp>
      <p:sp>
        <p:nvSpPr>
          <p:cNvPr id="3" name="Content Placeholder 2">
            <a:extLst>
              <a:ext uri="{FF2B5EF4-FFF2-40B4-BE49-F238E27FC236}">
                <a16:creationId xmlns:a16="http://schemas.microsoft.com/office/drawing/2014/main" id="{337215E3-D79C-42D8-99BD-E3542A241863}"/>
              </a:ext>
            </a:extLst>
          </p:cNvPr>
          <p:cNvSpPr>
            <a:spLocks noGrp="1"/>
          </p:cNvSpPr>
          <p:nvPr>
            <p:ph idx="1"/>
          </p:nvPr>
        </p:nvSpPr>
        <p:spPr>
          <a:xfrm>
            <a:off x="1424904" y="2494450"/>
            <a:ext cx="4053545" cy="3563159"/>
          </a:xfrm>
        </p:spPr>
        <p:txBody>
          <a:bodyPr>
            <a:normAutofit/>
          </a:bodyPr>
          <a:lstStyle/>
          <a:p>
            <a:r>
              <a:rPr lang="en-US" sz="2400" b="0" i="0">
                <a:effectLst/>
                <a:latin typeface="gangster-grotesk"/>
              </a:rPr>
              <a:t>A partnership is a business that two or more individuals own and operate together. </a:t>
            </a:r>
            <a:r>
              <a:rPr lang="en-US" sz="2400">
                <a:latin typeface="gangster-grotesk"/>
              </a:rPr>
              <a:t>Partnerships</a:t>
            </a:r>
            <a:r>
              <a:rPr lang="en-US" sz="2400" b="0" i="0">
                <a:effectLst/>
                <a:latin typeface="gangster-grotesk"/>
              </a:rPr>
              <a:t> can be considered either general partnerships or limited partnerships.</a:t>
            </a:r>
            <a:endParaRPr lang="en-US" sz="2400"/>
          </a:p>
        </p:txBody>
      </p:sp>
      <p:pic>
        <p:nvPicPr>
          <p:cNvPr id="5" name="Picture 4" descr="Logo, company name&#10;&#10;Description automatically generated">
            <a:extLst>
              <a:ext uri="{FF2B5EF4-FFF2-40B4-BE49-F238E27FC236}">
                <a16:creationId xmlns:a16="http://schemas.microsoft.com/office/drawing/2014/main" id="{9CED749D-3B77-4D5F-B5A2-840399D7C9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35" r="2" b="2"/>
          <a:stretch/>
        </p:blipFill>
        <p:spPr>
          <a:xfrm>
            <a:off x="6098892" y="2492376"/>
            <a:ext cx="4802404" cy="3563372"/>
          </a:xfrm>
          <a:prstGeom prst="rect">
            <a:avLst/>
          </a:prstGeom>
        </p:spPr>
      </p:pic>
    </p:spTree>
    <p:extLst>
      <p:ext uri="{BB962C8B-B14F-4D97-AF65-F5344CB8AC3E}">
        <p14:creationId xmlns:p14="http://schemas.microsoft.com/office/powerpoint/2010/main" val="16979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0B0CB1C-C86B-46E5-ADCA-F0B41F4AE7FA}"/>
              </a:ext>
            </a:extLst>
          </p:cNvPr>
          <p:cNvSpPr>
            <a:spLocks noGrp="1"/>
          </p:cNvSpPr>
          <p:nvPr>
            <p:ph type="title"/>
          </p:nvPr>
        </p:nvSpPr>
        <p:spPr>
          <a:xfrm>
            <a:off x="1047280" y="759805"/>
            <a:ext cx="10306520" cy="1325563"/>
          </a:xfrm>
        </p:spPr>
        <p:txBody>
          <a:bodyPr>
            <a:normAutofit/>
          </a:bodyPr>
          <a:lstStyle/>
          <a:p>
            <a:r>
              <a:rPr lang="en-US" sz="4000" b="0" i="0" dirty="0">
                <a:solidFill>
                  <a:srgbClr val="FFFFFF"/>
                </a:solidFill>
                <a:effectLst/>
                <a:latin typeface="balboa-condensed"/>
              </a:rPr>
              <a:t>General Partnership</a:t>
            </a:r>
            <a:br>
              <a:rPr lang="en-US" sz="4000" b="0" i="0" dirty="0">
                <a:solidFill>
                  <a:srgbClr val="FFFFFF"/>
                </a:solidFill>
                <a:effectLst/>
                <a:latin typeface="balboa-condensed"/>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18A43107-2E2A-4BF5-95E4-F55C7642FA46}"/>
              </a:ext>
            </a:extLst>
          </p:cNvPr>
          <p:cNvSpPr>
            <a:spLocks noGrp="1"/>
          </p:cNvSpPr>
          <p:nvPr>
            <p:ph idx="1"/>
          </p:nvPr>
        </p:nvSpPr>
        <p:spPr>
          <a:xfrm>
            <a:off x="1424904" y="2494450"/>
            <a:ext cx="4053545" cy="3563159"/>
          </a:xfrm>
        </p:spPr>
        <p:txBody>
          <a:bodyPr>
            <a:normAutofit/>
          </a:bodyPr>
          <a:lstStyle/>
          <a:p>
            <a:r>
              <a:rPr lang="en-US" sz="1700" b="0" i="0">
                <a:effectLst/>
                <a:latin typeface="gangster-grotesk"/>
              </a:rPr>
              <a:t>A general partnership is owned by two or more people. In general partnerships, the partners manage the business and assume responsibility for the partnership’s debts. Partners have equal shares of all </a:t>
            </a:r>
            <a:r>
              <a:rPr lang="en-US" sz="1700" u="sng">
                <a:latin typeface="gangster-grotesk"/>
              </a:rPr>
              <a:t>profits and losses</a:t>
            </a:r>
            <a:r>
              <a:rPr lang="en-US" sz="1700" b="0" i="0">
                <a:effectLst/>
                <a:latin typeface="gangster-grotesk"/>
              </a:rPr>
              <a:t>.</a:t>
            </a:r>
          </a:p>
          <a:p>
            <a:r>
              <a:rPr lang="en-US" sz="1700" b="0" i="0">
                <a:effectLst/>
                <a:latin typeface="gangster-grotesk"/>
              </a:rPr>
              <a:t>General partnerships allow partners to work as co-owners. Consider creating a </a:t>
            </a:r>
            <a:r>
              <a:rPr lang="en-US" sz="1700">
                <a:latin typeface="gangster-grotesk"/>
              </a:rPr>
              <a:t>partnership agreement</a:t>
            </a:r>
            <a:r>
              <a:rPr lang="en-US" sz="1700" b="0" i="0">
                <a:effectLst/>
                <a:latin typeface="gangster-grotesk"/>
              </a:rPr>
              <a:t> to lay out the specific shares for each partner if you plan on starting a general partnership.</a:t>
            </a:r>
          </a:p>
          <a:p>
            <a:r>
              <a:rPr lang="en-US" sz="1700" b="0" i="0">
                <a:effectLst/>
                <a:latin typeface="gangster-grotesk"/>
              </a:rPr>
              <a:t>Profits in general partnerships are only taxed at the personal income level.</a:t>
            </a:r>
          </a:p>
          <a:p>
            <a:endParaRPr lang="en-US" sz="1700"/>
          </a:p>
        </p:txBody>
      </p:sp>
      <p:pic>
        <p:nvPicPr>
          <p:cNvPr id="5" name="Picture 4" descr="Text&#10;&#10;Description automatically generated">
            <a:extLst>
              <a:ext uri="{FF2B5EF4-FFF2-40B4-BE49-F238E27FC236}">
                <a16:creationId xmlns:a16="http://schemas.microsoft.com/office/drawing/2014/main" id="{DD39E264-31C4-48D2-835E-B3A1824B29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 t="1426" r="-1662" b="-8952"/>
          <a:stretch/>
        </p:blipFill>
        <p:spPr>
          <a:xfrm>
            <a:off x="5446696" y="2543175"/>
            <a:ext cx="6105119" cy="3231324"/>
          </a:xfrm>
          <a:prstGeom prst="rect">
            <a:avLst/>
          </a:prstGeom>
        </p:spPr>
      </p:pic>
    </p:spTree>
    <p:extLst>
      <p:ext uri="{BB962C8B-B14F-4D97-AF65-F5344CB8AC3E}">
        <p14:creationId xmlns:p14="http://schemas.microsoft.com/office/powerpoint/2010/main" val="345606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ED3803C-C26A-4F72-9F62-B2D7D78CBEFE}"/>
              </a:ext>
            </a:extLst>
          </p:cNvPr>
          <p:cNvSpPr>
            <a:spLocks noGrp="1"/>
          </p:cNvSpPr>
          <p:nvPr>
            <p:ph type="title"/>
          </p:nvPr>
        </p:nvSpPr>
        <p:spPr>
          <a:xfrm>
            <a:off x="1047280" y="759805"/>
            <a:ext cx="10306520" cy="1325563"/>
          </a:xfrm>
        </p:spPr>
        <p:txBody>
          <a:bodyPr>
            <a:normAutofit/>
          </a:bodyPr>
          <a:lstStyle/>
          <a:p>
            <a:r>
              <a:rPr lang="en-US" sz="4000" b="0" i="0" dirty="0">
                <a:solidFill>
                  <a:srgbClr val="FFFFFF"/>
                </a:solidFill>
                <a:effectLst/>
                <a:latin typeface="balboa-condensed"/>
              </a:rPr>
              <a:t>Limited Partnership</a:t>
            </a:r>
            <a:br>
              <a:rPr lang="en-US" sz="4000" b="0" i="0" dirty="0">
                <a:solidFill>
                  <a:srgbClr val="FFFFFF"/>
                </a:solidFill>
                <a:effectLst/>
                <a:latin typeface="balboa-condensed"/>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E8430192-A7CB-415B-AC27-60BF87E9A205}"/>
              </a:ext>
            </a:extLst>
          </p:cNvPr>
          <p:cNvSpPr>
            <a:spLocks noGrp="1"/>
          </p:cNvSpPr>
          <p:nvPr>
            <p:ph idx="1"/>
          </p:nvPr>
        </p:nvSpPr>
        <p:spPr>
          <a:xfrm>
            <a:off x="1424904" y="2494450"/>
            <a:ext cx="4053545" cy="3563159"/>
          </a:xfrm>
        </p:spPr>
        <p:txBody>
          <a:bodyPr>
            <a:normAutofit/>
          </a:bodyPr>
          <a:lstStyle/>
          <a:p>
            <a:r>
              <a:rPr lang="en-US" sz="1700" b="0" i="0" dirty="0">
                <a:effectLst/>
                <a:latin typeface="gangster-grotesk"/>
              </a:rPr>
              <a:t>A </a:t>
            </a:r>
            <a:r>
              <a:rPr lang="en-US" sz="1700" dirty="0">
                <a:latin typeface="gangster-grotesk"/>
              </a:rPr>
              <a:t>limited partnership</a:t>
            </a:r>
            <a:r>
              <a:rPr lang="en-US" sz="1700" b="0" i="0" dirty="0">
                <a:effectLst/>
                <a:latin typeface="gangster-grotesk"/>
              </a:rPr>
              <a:t> has both general and limited partners. You need at least one general and one limited partner to start a limited partnership.</a:t>
            </a:r>
          </a:p>
          <a:p>
            <a:r>
              <a:rPr lang="en-US" sz="1700" b="0" i="0" dirty="0">
                <a:effectLst/>
                <a:latin typeface="gangster-grotesk"/>
              </a:rPr>
              <a:t>Limited partners only serve as investors for the business and typically have no business decision rights. General partners own and operate the business while assuming liabilities for the partnership. As a general partner, you have control and responsibility. Limited partners get ownership without taking on the responsibility and risks.</a:t>
            </a:r>
          </a:p>
          <a:p>
            <a:endParaRPr lang="en-US" sz="1700" dirty="0"/>
          </a:p>
        </p:txBody>
      </p:sp>
      <p:pic>
        <p:nvPicPr>
          <p:cNvPr id="5" name="Picture 4" descr="Logo&#10;&#10;Description automatically generated">
            <a:extLst>
              <a:ext uri="{FF2B5EF4-FFF2-40B4-BE49-F238E27FC236}">
                <a16:creationId xmlns:a16="http://schemas.microsoft.com/office/drawing/2014/main" id="{A571A312-11B0-4E37-B2B8-58A206F04E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40"/>
          <a:stretch/>
        </p:blipFill>
        <p:spPr>
          <a:xfrm>
            <a:off x="6098892" y="2492376"/>
            <a:ext cx="4802404" cy="3563372"/>
          </a:xfrm>
          <a:prstGeom prst="rect">
            <a:avLst/>
          </a:prstGeom>
        </p:spPr>
      </p:pic>
    </p:spTree>
    <p:extLst>
      <p:ext uri="{BB962C8B-B14F-4D97-AF65-F5344CB8AC3E}">
        <p14:creationId xmlns:p14="http://schemas.microsoft.com/office/powerpoint/2010/main" val="359128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CD3F7AC-32C3-4493-971B-B78276B5B772}"/>
              </a:ext>
            </a:extLst>
          </p:cNvPr>
          <p:cNvSpPr>
            <a:spLocks noGrp="1"/>
          </p:cNvSpPr>
          <p:nvPr>
            <p:ph type="title"/>
          </p:nvPr>
        </p:nvSpPr>
        <p:spPr>
          <a:xfrm>
            <a:off x="1047280" y="759805"/>
            <a:ext cx="10306520" cy="1325563"/>
          </a:xfrm>
        </p:spPr>
        <p:txBody>
          <a:bodyPr>
            <a:normAutofit/>
          </a:bodyPr>
          <a:lstStyle/>
          <a:p>
            <a:r>
              <a:rPr lang="en-US" sz="4000" b="0" i="0">
                <a:solidFill>
                  <a:srgbClr val="FFFFFF"/>
                </a:solidFill>
                <a:effectLst/>
                <a:latin typeface="balboa-condensed"/>
              </a:rPr>
              <a:t>Corporation</a:t>
            </a:r>
            <a:br>
              <a:rPr lang="en-US" sz="4000" b="0" i="0">
                <a:solidFill>
                  <a:srgbClr val="FFFFFF"/>
                </a:solidFill>
                <a:effectLst/>
                <a:latin typeface="balboa-condensed"/>
              </a:rPr>
            </a:br>
            <a:endParaRPr lang="en-US" sz="4000">
              <a:solidFill>
                <a:srgbClr val="FFFFFF"/>
              </a:solidFill>
            </a:endParaRPr>
          </a:p>
        </p:txBody>
      </p:sp>
      <p:sp>
        <p:nvSpPr>
          <p:cNvPr id="3" name="Content Placeholder 2">
            <a:extLst>
              <a:ext uri="{FF2B5EF4-FFF2-40B4-BE49-F238E27FC236}">
                <a16:creationId xmlns:a16="http://schemas.microsoft.com/office/drawing/2014/main" id="{BDD37642-F991-4CB5-83EF-A4A41DBD2AB0}"/>
              </a:ext>
            </a:extLst>
          </p:cNvPr>
          <p:cNvSpPr>
            <a:spLocks noGrp="1"/>
          </p:cNvSpPr>
          <p:nvPr>
            <p:ph idx="1"/>
          </p:nvPr>
        </p:nvSpPr>
        <p:spPr>
          <a:xfrm>
            <a:off x="1424904" y="2494450"/>
            <a:ext cx="4053545" cy="3563159"/>
          </a:xfrm>
        </p:spPr>
        <p:txBody>
          <a:bodyPr>
            <a:normAutofit/>
          </a:bodyPr>
          <a:lstStyle/>
          <a:p>
            <a:r>
              <a:rPr lang="en-US" sz="1300" b="0" i="0">
                <a:effectLst/>
                <a:latin typeface="gangster-grotesk"/>
              </a:rPr>
              <a:t>A </a:t>
            </a:r>
            <a:r>
              <a:rPr lang="en-US" sz="1300">
                <a:latin typeface="gangster-grotesk"/>
              </a:rPr>
              <a:t>corporation</a:t>
            </a:r>
            <a:r>
              <a:rPr lang="en-US" sz="1300" b="0" i="0">
                <a:effectLst/>
                <a:latin typeface="gangster-grotesk"/>
              </a:rPr>
              <a:t>, or C Corp, is separate from its owners. Laws treat corporations as independent legal entities.</a:t>
            </a:r>
          </a:p>
          <a:p>
            <a:r>
              <a:rPr lang="en-US" sz="1300" b="0" i="0">
                <a:effectLst/>
                <a:latin typeface="gangster-grotesk"/>
              </a:rPr>
              <a:t>Corporations provide you with the strongest protection from personal liability. However, corporations are more complicated than other business structures. A corporation structure is a good option if you plan to expand your business and add shareholders.</a:t>
            </a:r>
          </a:p>
          <a:p>
            <a:r>
              <a:rPr lang="en-US" sz="1300" b="0" i="0">
                <a:effectLst/>
                <a:latin typeface="gangster-grotesk"/>
              </a:rPr>
              <a:t>Corporations require extensive recordkeeping and reporting. You are required to comply with more regulations and tax requirements.</a:t>
            </a:r>
          </a:p>
          <a:p>
            <a:r>
              <a:rPr lang="en-US" sz="1300" b="0" i="0">
                <a:effectLst/>
                <a:latin typeface="gangster-grotesk"/>
              </a:rPr>
              <a:t>Corporations are double-taxed. Double taxation occurs when you pay income taxes twice on the same source of earned income. In the case of corporations, the company is taxed as a business entity and each shareholder’s personal income is taxed.</a:t>
            </a:r>
          </a:p>
          <a:p>
            <a:endParaRPr lang="en-US" sz="1300"/>
          </a:p>
        </p:txBody>
      </p:sp>
      <p:pic>
        <p:nvPicPr>
          <p:cNvPr id="5" name="Picture 4" descr="A picture containing text, outdoor, sign, street&#10;&#10;Description automatically generated">
            <a:extLst>
              <a:ext uri="{FF2B5EF4-FFF2-40B4-BE49-F238E27FC236}">
                <a16:creationId xmlns:a16="http://schemas.microsoft.com/office/drawing/2014/main" id="{8576371A-A81E-4F68-A982-3C9D571F62C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7" r="-674" b="9"/>
          <a:stretch/>
        </p:blipFill>
        <p:spPr>
          <a:xfrm>
            <a:off x="5478449" y="2492376"/>
            <a:ext cx="6170626" cy="3563159"/>
          </a:xfrm>
          <a:prstGeom prst="rect">
            <a:avLst/>
          </a:prstGeom>
        </p:spPr>
      </p:pic>
    </p:spTree>
    <p:extLst>
      <p:ext uri="{BB962C8B-B14F-4D97-AF65-F5344CB8AC3E}">
        <p14:creationId xmlns:p14="http://schemas.microsoft.com/office/powerpoint/2010/main" val="256761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CD3E5E1-B5DC-4225-8F46-67E39D23F471}"/>
              </a:ext>
            </a:extLst>
          </p:cNvPr>
          <p:cNvSpPr>
            <a:spLocks noGrp="1"/>
          </p:cNvSpPr>
          <p:nvPr>
            <p:ph type="title"/>
          </p:nvPr>
        </p:nvSpPr>
        <p:spPr>
          <a:xfrm>
            <a:off x="1047280" y="759805"/>
            <a:ext cx="10306520" cy="1325563"/>
          </a:xfrm>
        </p:spPr>
        <p:txBody>
          <a:bodyPr>
            <a:normAutofit/>
          </a:bodyPr>
          <a:lstStyle/>
          <a:p>
            <a:r>
              <a:rPr lang="en-US" sz="4000" b="0" i="0" dirty="0">
                <a:solidFill>
                  <a:srgbClr val="FFFFFF"/>
                </a:solidFill>
                <a:effectLst/>
                <a:latin typeface="balboa-condensed"/>
              </a:rPr>
              <a:t>S Corporation</a:t>
            </a:r>
            <a:br>
              <a:rPr lang="en-US" sz="4000" b="0" i="0" dirty="0">
                <a:solidFill>
                  <a:srgbClr val="FFFFFF"/>
                </a:solidFill>
                <a:effectLst/>
                <a:latin typeface="balboa-condensed"/>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FCE11582-8D95-4364-8146-7371B81F322D}"/>
              </a:ext>
            </a:extLst>
          </p:cNvPr>
          <p:cNvSpPr>
            <a:spLocks noGrp="1"/>
          </p:cNvSpPr>
          <p:nvPr>
            <p:ph idx="1"/>
          </p:nvPr>
        </p:nvSpPr>
        <p:spPr>
          <a:xfrm>
            <a:off x="1424904" y="2494450"/>
            <a:ext cx="4053545" cy="3563159"/>
          </a:xfrm>
        </p:spPr>
        <p:txBody>
          <a:bodyPr>
            <a:normAutofit/>
          </a:bodyPr>
          <a:lstStyle/>
          <a:p>
            <a:r>
              <a:rPr lang="en-US" sz="1700" b="0" i="0">
                <a:effectLst/>
                <a:latin typeface="gangster-grotesk"/>
              </a:rPr>
              <a:t>An S corporation, or </a:t>
            </a:r>
            <a:r>
              <a:rPr lang="en-US" sz="1700">
                <a:latin typeface="gangster-grotesk"/>
              </a:rPr>
              <a:t>S Corp</a:t>
            </a:r>
            <a:r>
              <a:rPr lang="en-US" sz="1700" b="0" i="0">
                <a:effectLst/>
                <a:latin typeface="gangster-grotesk"/>
              </a:rPr>
              <a:t>, is a type of corporation where profits and losses are passed through directly to the owner’s personal income without being subject to corporate tax rates.</a:t>
            </a:r>
          </a:p>
          <a:p>
            <a:r>
              <a:rPr lang="en-US" sz="1700" b="0" i="0">
                <a:effectLst/>
                <a:latin typeface="gangster-grotesk"/>
              </a:rPr>
              <a:t>Shareholders must be U.S. citizens. An S Corp can’t have more than 100 shareholders.</a:t>
            </a:r>
          </a:p>
          <a:p>
            <a:r>
              <a:rPr lang="en-US" sz="1700" b="0" i="0">
                <a:effectLst/>
                <a:latin typeface="gangster-grotesk"/>
              </a:rPr>
              <a:t>Only the owners, or shareholders, of the business are taxed. You can avoid double taxation by electing to operate as an S Corp through the IRS.</a:t>
            </a:r>
          </a:p>
          <a:p>
            <a:endParaRPr lang="en-US" sz="1700"/>
          </a:p>
        </p:txBody>
      </p:sp>
      <p:pic>
        <p:nvPicPr>
          <p:cNvPr id="5" name="Picture 4" descr="Logo&#10;&#10;Description automatically generated">
            <a:extLst>
              <a:ext uri="{FF2B5EF4-FFF2-40B4-BE49-F238E27FC236}">
                <a16:creationId xmlns:a16="http://schemas.microsoft.com/office/drawing/2014/main" id="{CEADECBE-ACBA-46E4-A0CD-03E2A4D33A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722" r="6565" b="1"/>
          <a:stretch/>
        </p:blipFill>
        <p:spPr>
          <a:xfrm>
            <a:off x="6094476" y="2354089"/>
            <a:ext cx="4487174" cy="4239474"/>
          </a:xfrm>
          <a:prstGeom prst="rect">
            <a:avLst/>
          </a:prstGeom>
        </p:spPr>
      </p:pic>
    </p:spTree>
    <p:extLst>
      <p:ext uri="{BB962C8B-B14F-4D97-AF65-F5344CB8AC3E}">
        <p14:creationId xmlns:p14="http://schemas.microsoft.com/office/powerpoint/2010/main" val="408282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F88A2AB-3CD9-4841-A11C-CB73996D3EB7}"/>
              </a:ext>
            </a:extLst>
          </p:cNvPr>
          <p:cNvSpPr>
            <a:spLocks noGrp="1"/>
          </p:cNvSpPr>
          <p:nvPr>
            <p:ph type="title"/>
          </p:nvPr>
        </p:nvSpPr>
        <p:spPr>
          <a:xfrm>
            <a:off x="1047280" y="759805"/>
            <a:ext cx="10306520" cy="1325563"/>
          </a:xfrm>
        </p:spPr>
        <p:txBody>
          <a:bodyPr>
            <a:normAutofit/>
          </a:bodyPr>
          <a:lstStyle/>
          <a:p>
            <a:r>
              <a:rPr lang="en-US" sz="4000" b="0" i="0">
                <a:solidFill>
                  <a:srgbClr val="FFFFFF"/>
                </a:solidFill>
                <a:effectLst/>
                <a:latin typeface="balboa-condensed"/>
              </a:rPr>
              <a:t>Limited Liability </a:t>
            </a:r>
            <a:r>
              <a:rPr lang="en-US" sz="4000">
                <a:solidFill>
                  <a:srgbClr val="FFFFFF"/>
                </a:solidFill>
                <a:latin typeface="balboa-condensed"/>
              </a:rPr>
              <a:t>C</a:t>
            </a:r>
            <a:r>
              <a:rPr lang="en-US" sz="4000" b="0" i="0">
                <a:solidFill>
                  <a:srgbClr val="FFFFFF"/>
                </a:solidFill>
                <a:effectLst/>
                <a:latin typeface="balboa-condensed"/>
              </a:rPr>
              <a:t>ompany</a:t>
            </a:r>
            <a:br>
              <a:rPr lang="en-US" sz="4000" b="0" i="0">
                <a:solidFill>
                  <a:srgbClr val="FFFFFF"/>
                </a:solidFill>
                <a:effectLst/>
                <a:latin typeface="balboa-condensed"/>
              </a:rPr>
            </a:br>
            <a:endParaRPr lang="en-US" sz="4000">
              <a:solidFill>
                <a:srgbClr val="FFFFFF"/>
              </a:solidFill>
            </a:endParaRPr>
          </a:p>
        </p:txBody>
      </p:sp>
      <p:sp>
        <p:nvSpPr>
          <p:cNvPr id="3" name="Content Placeholder 2">
            <a:extLst>
              <a:ext uri="{FF2B5EF4-FFF2-40B4-BE49-F238E27FC236}">
                <a16:creationId xmlns:a16="http://schemas.microsoft.com/office/drawing/2014/main" id="{C986A527-21D3-4757-BB6F-41E57B40F287}"/>
              </a:ext>
            </a:extLst>
          </p:cNvPr>
          <p:cNvSpPr>
            <a:spLocks noGrp="1"/>
          </p:cNvSpPr>
          <p:nvPr>
            <p:ph idx="1"/>
          </p:nvPr>
        </p:nvSpPr>
        <p:spPr>
          <a:xfrm>
            <a:off x="1424904" y="2494450"/>
            <a:ext cx="4053545" cy="3563159"/>
          </a:xfrm>
        </p:spPr>
        <p:txBody>
          <a:bodyPr>
            <a:normAutofit/>
          </a:bodyPr>
          <a:lstStyle/>
          <a:p>
            <a:r>
              <a:rPr lang="en-US" sz="1100" b="0" i="0" dirty="0">
                <a:effectLst/>
                <a:latin typeface="gangster-grotesk"/>
              </a:rPr>
              <a:t>A limited liability company (LLC) lets you take advantage of the sole proprietorship, corporation, and partnership business structures.</a:t>
            </a:r>
          </a:p>
          <a:p>
            <a:r>
              <a:rPr lang="en-US" sz="1100" b="0" i="0" dirty="0">
                <a:effectLst/>
                <a:latin typeface="gangster-grotesk"/>
              </a:rPr>
              <a:t>LLCs are flexible business structures. Your </a:t>
            </a:r>
            <a:r>
              <a:rPr lang="en-US" sz="1100" dirty="0">
                <a:latin typeface="gangster-grotesk"/>
              </a:rPr>
              <a:t>LLC</a:t>
            </a:r>
            <a:r>
              <a:rPr lang="en-US" sz="1100" b="0" i="0" u="none" strike="noStrike" dirty="0">
                <a:effectLst/>
                <a:latin typeface="gangster-grotesk"/>
              </a:rPr>
              <a:t> </a:t>
            </a:r>
            <a:r>
              <a:rPr lang="en-US" sz="1100" u="none" strike="noStrike" dirty="0">
                <a:latin typeface="gangster-grotesk"/>
              </a:rPr>
              <a:t> </a:t>
            </a:r>
            <a:r>
              <a:rPr lang="en-US" sz="1100" b="0" i="0" dirty="0">
                <a:effectLst/>
                <a:latin typeface="gangster-grotesk"/>
              </a:rPr>
              <a:t>separates business and personal liabilities. All owners have shared tax responsibilities.</a:t>
            </a:r>
          </a:p>
          <a:p>
            <a:r>
              <a:rPr lang="en-US" sz="1100" b="0" i="0" dirty="0">
                <a:effectLst/>
                <a:latin typeface="gangster-grotesk"/>
              </a:rPr>
              <a:t>An LLC provides you with liability protection, like corporations, without double taxation. Your business avoids double corporate taxation since you can </a:t>
            </a:r>
            <a:r>
              <a:rPr lang="en-US" sz="1100" dirty="0">
                <a:latin typeface="gangster-grotesk"/>
              </a:rPr>
              <a:t>pass through taxes</a:t>
            </a:r>
            <a:r>
              <a:rPr lang="en-US" sz="1100" b="0" i="0" dirty="0">
                <a:effectLst/>
                <a:latin typeface="gangster-grotesk"/>
              </a:rPr>
              <a:t> to the personal income level.</a:t>
            </a:r>
          </a:p>
          <a:p>
            <a:r>
              <a:rPr lang="en-US" sz="1100" b="0" i="0" dirty="0">
                <a:effectLst/>
                <a:latin typeface="gangster-grotesk"/>
              </a:rPr>
              <a:t>Unlike other business structures, owners in LLCs are not liable for their business’s debts.</a:t>
            </a:r>
          </a:p>
          <a:p>
            <a:r>
              <a:rPr lang="en-US" sz="1100" b="0" i="0" dirty="0">
                <a:effectLst/>
                <a:latin typeface="gangster-grotesk"/>
              </a:rPr>
              <a:t>In many states, LLCs have a limited life. Your state may require you to dissolve or reform your LLC if someone joins or leaves. Each state treats LLCs differently, so tax liabilities vary depending on location. Check with your state for specific LLC regulations.</a:t>
            </a:r>
          </a:p>
          <a:p>
            <a:endParaRPr lang="en-US" sz="1100" dirty="0"/>
          </a:p>
        </p:txBody>
      </p:sp>
      <p:pic>
        <p:nvPicPr>
          <p:cNvPr id="5" name="Picture 4" descr="A picture containing graphical user interface&#10;&#10;Description automatically generated">
            <a:extLst>
              <a:ext uri="{FF2B5EF4-FFF2-40B4-BE49-F238E27FC236}">
                <a16:creationId xmlns:a16="http://schemas.microsoft.com/office/drawing/2014/main" id="{8CA1CB12-DEC8-4C22-9B37-0E50AAEA4D7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321" b="2356"/>
          <a:stretch/>
        </p:blipFill>
        <p:spPr>
          <a:xfrm>
            <a:off x="6098892" y="2492376"/>
            <a:ext cx="4802404" cy="3563372"/>
          </a:xfrm>
          <a:prstGeom prst="rect">
            <a:avLst/>
          </a:prstGeom>
        </p:spPr>
      </p:pic>
    </p:spTree>
    <p:extLst>
      <p:ext uri="{BB962C8B-B14F-4D97-AF65-F5344CB8AC3E}">
        <p14:creationId xmlns:p14="http://schemas.microsoft.com/office/powerpoint/2010/main" val="350114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790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balboa-condensed</vt:lpstr>
      <vt:lpstr>Calibri</vt:lpstr>
      <vt:lpstr>Calibri Light</vt:lpstr>
      <vt:lpstr>gangster-grotesk</vt:lpstr>
      <vt:lpstr>Office Theme</vt:lpstr>
      <vt:lpstr>PowerPoint Presentation</vt:lpstr>
      <vt:lpstr>What is the right  Business Structure for You?</vt:lpstr>
      <vt:lpstr>Sole Proprietorship </vt:lpstr>
      <vt:lpstr>Partnerships </vt:lpstr>
      <vt:lpstr>General Partnership </vt:lpstr>
      <vt:lpstr>Limited Partnership </vt:lpstr>
      <vt:lpstr>Corporation </vt:lpstr>
      <vt:lpstr>S Corporation </vt:lpstr>
      <vt:lpstr>Limited Liability Company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1</cp:revision>
  <dcterms:created xsi:type="dcterms:W3CDTF">2020-12-11T21:48:41Z</dcterms:created>
  <dcterms:modified xsi:type="dcterms:W3CDTF">2020-12-11T21:50:36Z</dcterms:modified>
</cp:coreProperties>
</file>