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Roboto"/>
      <p:regular r:id="rId16"/>
      <p:bold r:id="rId17"/>
      <p:italic r:id="rId18"/>
      <p:boldItalic r:id="rId19"/>
    </p:embeddedFont>
    <p:embeddedFont>
      <p:font typeface="Merriweather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regular.fntdata"/><Relationship Id="rId11" Type="http://schemas.openxmlformats.org/officeDocument/2006/relationships/slide" Target="slides/slide6.xml"/><Relationship Id="rId22" Type="http://schemas.openxmlformats.org/officeDocument/2006/relationships/font" Target="fonts/Merriweather-italic.fntdata"/><Relationship Id="rId10" Type="http://schemas.openxmlformats.org/officeDocument/2006/relationships/slide" Target="slides/slide5.xml"/><Relationship Id="rId21" Type="http://schemas.openxmlformats.org/officeDocument/2006/relationships/font" Target="fonts/Merriweather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Merriweather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boldItalic.fntdata"/><Relationship Id="rId6" Type="http://schemas.openxmlformats.org/officeDocument/2006/relationships/slide" Target="slides/slide1.xml"/><Relationship Id="rId18" Type="http://schemas.openxmlformats.org/officeDocument/2006/relationships/font" Target="fonts/Robo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26e67d8ce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26e67d8ce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d7f41598f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d7f41598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af757cf20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af757cf20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af757cf201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af757cf201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d7f41598fb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d7f41598fb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cd42bcecb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cd42bcecb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c98d9927a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c98d9927a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 the Thermostat: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2026 Midterms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9150" y="773575"/>
            <a:ext cx="2804999" cy="4043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30" name="Google Shape;130;p22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Now on Substack: sabatoscrystalball.substack.com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1" name="Google Shape;13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1502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State of Play: Views of Trump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Elections During his Second Term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165825" y="1413425"/>
            <a:ext cx="4406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approval very similar to where he was in 2018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Economic approval lags overall approval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Splintered Democrats nonetheless performing well electorally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4" name="Google Shape;74;p14" title="do-americans-b-style-color-16877a-approve-b-or-b-style-color-d95f02-disapprove-b-of-donald-trump- (1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2175" y="1348100"/>
            <a:ext cx="4209424" cy="3795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White House Party Typically Struggles</a:t>
            </a: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97425" y="1420800"/>
            <a:ext cx="44745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Midterms: Lower turnout and desire for balance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Extraordinary circumstances? 1998 and 2002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Last five midterms have been “normal”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4748863" y="4242825"/>
            <a:ext cx="273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Vital Statistics on Congress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4981" y="1715625"/>
            <a:ext cx="3996575" cy="24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11700" y="81750"/>
            <a:ext cx="86973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Redistricting Fight Clouds Battlefield, but Democrats Still Favored </a:t>
            </a:r>
            <a:endParaRPr/>
          </a:p>
        </p:txBody>
      </p:sp>
      <p:sp>
        <p:nvSpPr>
          <p:cNvPr id="88" name="Google Shape;88;p16"/>
          <p:cNvSpPr txBox="1"/>
          <p:nvPr/>
        </p:nvSpPr>
        <p:spPr>
          <a:xfrm>
            <a:off x="165825" y="1413425"/>
            <a:ext cx="397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Redistricting effect fairly balanced so far, although the story is still being written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Ratings: 212 at least Leans D, 208 at least Leans R, just 15 Toss-ups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400" y="1986675"/>
            <a:ext cx="4533900" cy="252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Longer-Term Senate Picture: </a:t>
            </a:r>
            <a:br>
              <a:rPr lang="en"/>
            </a:br>
            <a:r>
              <a:rPr lang="en"/>
              <a:t>Republicans Finally Locked Up the Red States</a:t>
            </a:r>
            <a:endParaRPr/>
          </a:p>
        </p:txBody>
      </p:sp>
      <p:sp>
        <p:nvSpPr>
          <p:cNvPr id="95" name="Google Shape;95;p17"/>
          <p:cNvSpPr txBox="1"/>
          <p:nvPr/>
        </p:nvSpPr>
        <p:spPr>
          <a:xfrm>
            <a:off x="165825" y="1413425"/>
            <a:ext cx="30186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hold all 50 seats in 25 3-time Trump states; Ds hold 37/38 seats in 19 non-Trump states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hold 10/12 in 6 states that split, but still in minority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5500" y="1413425"/>
            <a:ext cx="5477400" cy="365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 Republicans Remain Favored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but Democrats Have a Path</a:t>
            </a:r>
            <a:endParaRPr/>
          </a:p>
        </p:txBody>
      </p:sp>
      <p:sp>
        <p:nvSpPr>
          <p:cNvPr id="102" name="Google Shape;102;p18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defending 22/35 seats, but few are truly competitive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GA/MI D defense, ME/NC R defense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need at least 2 double-digit Trump seats: AK-OH?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3" name="Google Shape;10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3800" y="1272075"/>
            <a:ext cx="5139075" cy="3871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Open Seats; Significant Turnover?</a:t>
            </a:r>
            <a:endParaRPr/>
          </a:p>
        </p:txBody>
      </p:sp>
      <p:sp>
        <p:nvSpPr>
          <p:cNvPr id="109" name="Google Shape;109;p19"/>
          <p:cNvSpPr txBox="1"/>
          <p:nvPr/>
        </p:nvSpPr>
        <p:spPr>
          <a:xfrm>
            <a:off x="165825" y="1413425"/>
            <a:ext cx="3438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Both parties defending 18 seats in 2026, including many key swing states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At least half of the races will be open seats, and incumbency tends to still matter in governor races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0" name="Google Shape;1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1675" y="1331500"/>
            <a:ext cx="5122976" cy="366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type="title"/>
          </p:nvPr>
        </p:nvSpPr>
        <p:spPr>
          <a:xfrm>
            <a:off x="311725" y="163425"/>
            <a:ext cx="8520600" cy="9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2028 Presidential Derby: </a:t>
            </a:r>
            <a:br>
              <a:rPr lang="en"/>
            </a:br>
            <a:r>
              <a:rPr lang="en"/>
              <a:t>Vance (?) for Rs, Cast of Thousands for Ds</a:t>
            </a:r>
            <a:endParaRPr/>
          </a:p>
        </p:txBody>
      </p:sp>
      <p:pic>
        <p:nvPicPr>
          <p:cNvPr id="116" name="Google Shape;11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4750" y="1571725"/>
            <a:ext cx="4967576" cy="279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70513"/>
            <a:ext cx="3559949" cy="200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Reapportionment Picture for 2030</a:t>
            </a:r>
            <a:endParaRPr/>
          </a:p>
        </p:txBody>
      </p:sp>
      <p:sp>
        <p:nvSpPr>
          <p:cNvPr id="123" name="Google Shape;123;p21"/>
          <p:cNvSpPr txBox="1"/>
          <p:nvPr/>
        </p:nvSpPr>
        <p:spPr>
          <a:xfrm>
            <a:off x="165825" y="1413425"/>
            <a:ext cx="3234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Dems’ “Rust Belt Path” to 270 electoral votes likely closes in 2030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 becomes a Dem necessity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Long way to go to 2030, though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4" name="Google Shape;12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2275" y="1413425"/>
            <a:ext cx="4810977" cy="371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