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handoutMasterIdLst>
    <p:handoutMasterId r:id="rId19"/>
  </p:handoutMasterIdLst>
  <p:sldIdLst>
    <p:sldId id="293" r:id="rId2"/>
    <p:sldId id="260" r:id="rId3"/>
    <p:sldId id="262" r:id="rId4"/>
    <p:sldId id="263" r:id="rId5"/>
    <p:sldId id="300" r:id="rId6"/>
    <p:sldId id="304" r:id="rId7"/>
    <p:sldId id="308" r:id="rId8"/>
    <p:sldId id="315" r:id="rId9"/>
    <p:sldId id="330" r:id="rId10"/>
    <p:sldId id="316" r:id="rId11"/>
    <p:sldId id="331" r:id="rId12"/>
    <p:sldId id="312" r:id="rId13"/>
    <p:sldId id="329" r:id="rId14"/>
    <p:sldId id="327" r:id="rId15"/>
    <p:sldId id="332" r:id="rId16"/>
    <p:sldId id="317" r:id="rId17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56"/>
    <p:restoredTop sz="66190" autoAdjust="0"/>
  </p:normalViewPr>
  <p:slideViewPr>
    <p:cSldViewPr>
      <p:cViewPr varScale="1">
        <p:scale>
          <a:sx n="82" d="100"/>
          <a:sy n="82" d="100"/>
        </p:scale>
        <p:origin x="110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65A-436F-ADA0-AD75FE0A5511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5A-436F-ADA0-AD75FE0A55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3/10/26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3/10/26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 general points. Then House and Senate Dynamics.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Partisanship and polarization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Information explosion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Centralization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Social movements affecting parties</a:t>
            </a:r>
          </a:p>
          <a:p>
            <a:pPr marL="0" indent="0">
              <a:buFont typeface="+mj-lt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 Dynamics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Senate Dynamics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48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/>
            <a:endParaRPr lang="en-US" sz="1200" b="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61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70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25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11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313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29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7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09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41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54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9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3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78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3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90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0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9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7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1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1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5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29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7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2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7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286223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67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30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4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9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6001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20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5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2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6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7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3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4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18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783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377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2971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30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276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0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28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tiff"/><Relationship Id="rId3" Type="http://schemas.openxmlformats.org/officeDocument/2006/relationships/image" Target="../media/image29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6.png"/><Relationship Id="rId7" Type="http://schemas.openxmlformats.org/officeDocument/2006/relationships/image" Target="../media/image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9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3.jpeg"/><Relationship Id="rId3" Type="http://schemas.openxmlformats.org/officeDocument/2006/relationships/image" Target="../media/image1.tiff"/><Relationship Id="rId7" Type="http://schemas.openxmlformats.org/officeDocument/2006/relationships/image" Target="../media/image7.tif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11" Type="http://schemas.openxmlformats.org/officeDocument/2006/relationships/image" Target="../media/image11.jpeg"/><Relationship Id="rId5" Type="http://schemas.openxmlformats.org/officeDocument/2006/relationships/image" Target="../media/image5.tiff"/><Relationship Id="rId10" Type="http://schemas.openxmlformats.org/officeDocument/2006/relationships/image" Target="../media/image10.jpeg"/><Relationship Id="rId4" Type="http://schemas.openxmlformats.org/officeDocument/2006/relationships/image" Target="../media/image4.tiff"/><Relationship Id="rId9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tiff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1100" y="1371600"/>
            <a:ext cx="9829800" cy="1470025"/>
          </a:xfrm>
        </p:spPr>
        <p:txBody>
          <a:bodyPr>
            <a:normAutofit/>
          </a:bodyPr>
          <a:lstStyle/>
          <a:p>
            <a:r>
              <a:rPr lang="en-US" dirty="0"/>
              <a:t>Political Dynamics of </a:t>
            </a:r>
            <a:br>
              <a:rPr lang="en-US" dirty="0"/>
            </a:br>
            <a:r>
              <a:rPr lang="en-US" dirty="0"/>
              <a:t>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Josh Huder, Ph.D.</a:t>
            </a:r>
          </a:p>
          <a:p>
            <a:r>
              <a:rPr lang="en-US" dirty="0">
                <a:solidFill>
                  <a:schemeClr val="tx2"/>
                </a:solidFill>
              </a:rPr>
              <a:t>Senior Fellow</a:t>
            </a:r>
          </a:p>
          <a:p>
            <a:r>
              <a:rPr lang="en-US" dirty="0">
                <a:solidFill>
                  <a:schemeClr val="tx2"/>
                </a:solidFill>
              </a:rPr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AA6C637-C866-C4A4-285A-64763967F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851" y="4253206"/>
            <a:ext cx="3810000" cy="254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29FD22-A960-8E33-F2DA-97AC8B908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174" y="501674"/>
            <a:ext cx="7053652" cy="1188720"/>
          </a:xfrm>
        </p:spPr>
        <p:txBody>
          <a:bodyPr/>
          <a:lstStyle/>
          <a:p>
            <a:r>
              <a:rPr lang="en-US" dirty="0"/>
              <a:t>House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303E1-F6D3-381E-C32B-B0CE8E4F8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71" y="1825579"/>
            <a:ext cx="3298506" cy="22924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D57E3-CCB1-AA5D-E964-EA6F11720E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9174" y="2971800"/>
            <a:ext cx="3128057" cy="16736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831442-BB92-3FF0-3F81-867BCE26C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4253206"/>
            <a:ext cx="2343669" cy="2292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81F73-3437-E756-61B5-46D16EE73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5810" y="1825579"/>
            <a:ext cx="2928082" cy="28643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4B8004-08D8-1474-BB97-D4334E7A89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91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5FC36-AFB4-A0B9-F336-EB606D57D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58708"/>
            <a:ext cx="7729728" cy="1188720"/>
          </a:xfrm>
        </p:spPr>
        <p:txBody>
          <a:bodyPr/>
          <a:lstStyle/>
          <a:p>
            <a:r>
              <a:rPr lang="en-US" dirty="0"/>
              <a:t>The Senate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88A68D-5DEB-3194-113F-7E79DCD848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69229" y="4648334"/>
            <a:ext cx="2753747" cy="32396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Punchbowl News</a:t>
            </a:r>
          </a:p>
        </p:txBody>
      </p:sp>
      <p:pic>
        <p:nvPicPr>
          <p:cNvPr id="2050" name="Picture 2" descr="The Senate and House pick their leaders for the 119th">
            <a:extLst>
              <a:ext uri="{FF2B5EF4-FFF2-40B4-BE49-F238E27FC236}">
                <a16:creationId xmlns:a16="http://schemas.microsoft.com/office/drawing/2014/main" id="{D6E02ABD-97A1-C10D-E477-55F395C6B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894" y="1751990"/>
            <a:ext cx="4342396" cy="28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A80D1B-4CFB-C60A-B2C1-B48A398C0DDB}"/>
              </a:ext>
            </a:extLst>
          </p:cNvPr>
          <p:cNvSpPr txBox="1"/>
          <p:nvPr/>
        </p:nvSpPr>
        <p:spPr>
          <a:xfrm>
            <a:off x="762000" y="2026682"/>
            <a:ext cx="73914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Senate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53 Republicans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45 Democrats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2 Independents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0"/>
            <a:r>
              <a:rPr lang="en-US" sz="2000" dirty="0"/>
              <a:t>Leadership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Majority Leader John Thune (R-SD)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Majority Whip John Barrasso (R-WY)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Republican Conference Chair Tom Cotton (R-AR)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Minority Leader Chuck Schumer (D-NY)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Minority Whip Dick Durbin (D-IL)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Steering and Policy Chair Amy Klobuchar (D-MN)</a:t>
            </a:r>
          </a:p>
          <a:p>
            <a:endParaRPr lang="en-US" dirty="0"/>
          </a:p>
        </p:txBody>
      </p:sp>
      <p:pic>
        <p:nvPicPr>
          <p:cNvPr id="2052" name="Picture 4" descr="Senate Democrats elect new leadership team amid a slim GOP majority in  Congress">
            <a:extLst>
              <a:ext uri="{FF2B5EF4-FFF2-40B4-BE49-F238E27FC236}">
                <a16:creationId xmlns:a16="http://schemas.microsoft.com/office/drawing/2014/main" id="{C867DEFC-1F14-D91B-9F4E-5D4CF21F4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894" y="4717995"/>
            <a:ext cx="2971800" cy="19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1ED83D-1C41-1427-E12C-75A4D688E200}"/>
              </a:ext>
            </a:extLst>
          </p:cNvPr>
          <p:cNvSpPr txBox="1"/>
          <p:nvPr/>
        </p:nvSpPr>
        <p:spPr>
          <a:xfrm>
            <a:off x="10717694" y="6455450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Yahoo</a:t>
            </a:r>
          </a:p>
        </p:txBody>
      </p:sp>
    </p:spTree>
    <p:extLst>
      <p:ext uri="{BB962C8B-B14F-4D97-AF65-F5344CB8AC3E}">
        <p14:creationId xmlns:p14="http://schemas.microsoft.com/office/powerpoint/2010/main" val="99572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9C75-47C4-6507-6347-A6C1EFF9B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523612"/>
            <a:ext cx="7467600" cy="1188720"/>
          </a:xfrm>
        </p:spPr>
        <p:txBody>
          <a:bodyPr/>
          <a:lstStyle/>
          <a:p>
            <a:r>
              <a:rPr lang="en-US" dirty="0"/>
              <a:t>Senate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35EA70-780C-3DC7-5F85-974611C0D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594" y="4296448"/>
            <a:ext cx="2438399" cy="1371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10E6ED-86B7-DDC2-2D6B-293709AF2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902" y="4537507"/>
            <a:ext cx="3091243" cy="2320493"/>
          </a:xfrm>
          <a:prstGeom prst="rect">
            <a:avLst/>
          </a:prstGeom>
        </p:spPr>
      </p:pic>
      <p:pic>
        <p:nvPicPr>
          <p:cNvPr id="2050" name="Picture 2" descr="Can John Thune rise in Trump's GOP? | AP News">
            <a:extLst>
              <a:ext uri="{FF2B5EF4-FFF2-40B4-BE49-F238E27FC236}">
                <a16:creationId xmlns:a16="http://schemas.microsoft.com/office/drawing/2014/main" id="{17B8BD56-2FF4-2490-8CA7-D4D13ADAC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24" y="1854776"/>
            <a:ext cx="4105757" cy="273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ck Scott drops tax increase proposal from revised 'Rescue America' plan |  CNN Politics">
            <a:extLst>
              <a:ext uri="{FF2B5EF4-FFF2-40B4-BE49-F238E27FC236}">
                <a16:creationId xmlns:a16="http://schemas.microsoft.com/office/drawing/2014/main" id="{24093944-3EDE-1026-507A-6D9B8AB20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24" y="4326153"/>
            <a:ext cx="205686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0F0F00-FAFA-9347-ACE8-D5888DBAF0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A33876-9759-21B8-0F2E-76F1250C58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61" y="2146018"/>
            <a:ext cx="3827549" cy="2551699"/>
          </a:xfrm>
          <a:prstGeom prst="rect">
            <a:avLst/>
          </a:prstGeom>
        </p:spPr>
      </p:pic>
      <p:pic>
        <p:nvPicPr>
          <p:cNvPr id="2054" name="Picture 6" descr="Rand Paul lights into McConnell over 'secret' judicial deal - POLITICO">
            <a:extLst>
              <a:ext uri="{FF2B5EF4-FFF2-40B4-BE49-F238E27FC236}">
                <a16:creationId xmlns:a16="http://schemas.microsoft.com/office/drawing/2014/main" id="{FC6E191C-08BE-CFB8-FABE-6D1CEAE85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045" y="5501898"/>
            <a:ext cx="2057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57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DB991-F8C3-7E55-6918-D43C9B047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88187"/>
            <a:ext cx="7729728" cy="1188720"/>
          </a:xfrm>
        </p:spPr>
        <p:txBody>
          <a:bodyPr/>
          <a:lstStyle/>
          <a:p>
            <a:r>
              <a:rPr lang="en-US" dirty="0"/>
              <a:t>NASA policy in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BE42-C31A-680A-6E6A-02C20799D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209800"/>
            <a:ext cx="9982200" cy="44196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dirty="0"/>
              <a:t>NASA reauthorization passed out of House Science, Space, and Technology Committee unanimously in February 2026.</a:t>
            </a:r>
          </a:p>
          <a:p>
            <a:pPr lvl="2">
              <a:buClrTx/>
            </a:pPr>
            <a:r>
              <a:rPr lang="en-US" dirty="0"/>
              <a:t>House NASA reauthorization passed September 2024 with big bipartisan majority: 366-21.</a:t>
            </a:r>
          </a:p>
          <a:p>
            <a:pPr>
              <a:buClrTx/>
            </a:pPr>
            <a:r>
              <a:rPr lang="en-US" dirty="0"/>
              <a:t>Reauthorization bill introduced by Senators Cruz (R-TX), Cantwell (D-WA), Moran (R-KS), Peters (D-MI), Duckworth (D-IL), Schmidt (R-MO), and Lujan (D-NM).</a:t>
            </a:r>
          </a:p>
          <a:p>
            <a:pPr lvl="2">
              <a:buClrTx/>
            </a:pPr>
            <a:r>
              <a:rPr lang="en-US" dirty="0"/>
              <a:t>Very similar to bill introduced by Cantwell in Dec. 2024.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Chair Babin’s statement on President’s budget request: “For over two decades, Congress has charted a bipartisan, sustainable path for space exploration… This proposal marks the beginning of the budget process – not a final decision.”</a:t>
            </a:r>
          </a:p>
        </p:txBody>
      </p:sp>
    </p:spTree>
    <p:extLst>
      <p:ext uri="{BB962C8B-B14F-4D97-AF65-F5344CB8AC3E}">
        <p14:creationId xmlns:p14="http://schemas.microsoft.com/office/powerpoint/2010/main" val="207924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33768-B27F-7892-B695-74640607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457200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Behind the budget agreement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4AFD31-8BCF-6A8A-C93A-A5013689E0FF}"/>
              </a:ext>
            </a:extLst>
          </p:cNvPr>
          <p:cNvSpPr txBox="1"/>
          <p:nvPr/>
        </p:nvSpPr>
        <p:spPr>
          <a:xfrm>
            <a:off x="685800" y="1922514"/>
            <a:ext cx="64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Republicans got cuts; Democrats got details.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Most agencies received a ”haircut” (except defense)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Bills carry program-by-program requirements to spend dollars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boosted transparency, reporting requirements, funding tables, etc.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Limitations on RIFs, reorganizations.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6002857-D12D-6F5A-012C-CE7F3A89D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523" y="4800601"/>
            <a:ext cx="3086101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3C6F21A-E240-5C33-D9DC-EC5B3A8B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61" y="4205650"/>
            <a:ext cx="2888274" cy="162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3941EC-5BF2-2564-3ECA-2AB916C2E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2681664"/>
            <a:ext cx="4690429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82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04DE4-E597-5F0A-B195-86B0C3D2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2026: A more proactive congress?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46C279-A4FA-44D2-458C-F515607F1596}"/>
              </a:ext>
            </a:extLst>
          </p:cNvPr>
          <p:cNvSpPr txBox="1"/>
          <p:nvPr/>
        </p:nvSpPr>
        <p:spPr>
          <a:xfrm>
            <a:off x="1066800" y="2590800"/>
            <a:ext cx="97536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Quiet reassertion of Congress?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Effect of public opinion/election outlook, going forward.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Hope for reconciliation 2.0?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059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E825-EB61-D47C-D0CC-6026FDD0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87747"/>
            <a:ext cx="7729728" cy="1188720"/>
          </a:xfrm>
        </p:spPr>
        <p:txBody>
          <a:bodyPr/>
          <a:lstStyle/>
          <a:p>
            <a:r>
              <a:rPr lang="en-US" dirty="0"/>
              <a:t>NASA congressional dynamics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923DE-F787-E67C-5C41-B761AF14A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57399"/>
            <a:ext cx="5334000" cy="4662349"/>
          </a:xfrm>
        </p:spPr>
        <p:txBody>
          <a:bodyPr>
            <a:normAutofit fontScale="85000" lnSpcReduction="20000"/>
          </a:bodyPr>
          <a:lstStyle/>
          <a:p>
            <a:pPr>
              <a:buClrTx/>
            </a:pPr>
            <a:r>
              <a:rPr lang="en-US" dirty="0"/>
              <a:t>House Science, Space, and Technology (15 new, 6 R,  9 Ds)</a:t>
            </a:r>
          </a:p>
          <a:p>
            <a:pPr lvl="1">
              <a:buClrTx/>
            </a:pPr>
            <a:r>
              <a:rPr lang="en-US" dirty="0"/>
              <a:t>New Chair, Rep. Brian Babin (TX-36). Represents Johnson Space Center</a:t>
            </a:r>
          </a:p>
          <a:p>
            <a:pPr lvl="2">
              <a:buClrTx/>
            </a:pPr>
            <a:r>
              <a:rPr lang="en-US" dirty="0"/>
              <a:t>Returning to Moon before China “top priority”</a:t>
            </a:r>
          </a:p>
          <a:p>
            <a:pPr lvl="1">
              <a:buClrTx/>
            </a:pPr>
            <a:r>
              <a:rPr lang="en-US" dirty="0"/>
              <a:t>Ranking Member, Rep. Zoe Lofgren (CA-18)</a:t>
            </a:r>
          </a:p>
          <a:p>
            <a:pPr lvl="2">
              <a:buClrTx/>
            </a:pPr>
            <a:r>
              <a:rPr lang="en-US" dirty="0"/>
              <a:t>Chair and RM sought GAO inquiry on implementation of Part 450 regulations for commercial space launches.</a:t>
            </a:r>
          </a:p>
          <a:p>
            <a:pPr lvl="2">
              <a:buClrTx/>
            </a:pPr>
            <a:r>
              <a:rPr lang="en-US" dirty="0"/>
              <a:t>Bipartisan NASA reauthorization a priority</a:t>
            </a:r>
          </a:p>
          <a:p>
            <a:pPr lvl="1">
              <a:buClrTx/>
            </a:pPr>
            <a:endParaRPr lang="en-US" dirty="0"/>
          </a:p>
          <a:p>
            <a:pPr lvl="1">
              <a:buClrTx/>
            </a:pPr>
            <a:r>
              <a:rPr lang="en-US" dirty="0"/>
              <a:t>New Science and Aeronautics Subcommittee Chair</a:t>
            </a:r>
          </a:p>
          <a:p>
            <a:pPr lvl="2">
              <a:buClrTx/>
            </a:pPr>
            <a:r>
              <a:rPr lang="en-US" dirty="0"/>
              <a:t>Rep. Mike Haridopolos (FL-8). 1st term member. Represents Kennedy Space Center</a:t>
            </a:r>
          </a:p>
          <a:p>
            <a:pPr lvl="3">
              <a:buClrTx/>
            </a:pPr>
            <a:r>
              <a:rPr lang="en-US" dirty="0"/>
              <a:t>Fully behind current Moon-then-Mars plan.</a:t>
            </a:r>
          </a:p>
          <a:p>
            <a:pPr lvl="4">
              <a:buClrTx/>
            </a:pPr>
            <a:r>
              <a:rPr lang="en-US" dirty="0"/>
              <a:t>Bipartisan support from Democratic committee staff.</a:t>
            </a:r>
          </a:p>
          <a:p>
            <a:pPr lvl="3">
              <a:buClrTx/>
            </a:pPr>
            <a:r>
              <a:rPr lang="en-US" dirty="0"/>
              <a:t>Said it is the “golden age for Space”</a:t>
            </a:r>
          </a:p>
          <a:p>
            <a:pPr lvl="3">
              <a:buClrTx/>
            </a:pPr>
            <a:r>
              <a:rPr lang="en-US" dirty="0"/>
              <a:t>Commercial space advocate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1E032F8-923B-7D59-1A06-2798B23F49E5}"/>
              </a:ext>
            </a:extLst>
          </p:cNvPr>
          <p:cNvSpPr txBox="1">
            <a:spLocks/>
          </p:cNvSpPr>
          <p:nvPr/>
        </p:nvSpPr>
        <p:spPr>
          <a:xfrm>
            <a:off x="6096000" y="2057400"/>
            <a:ext cx="5334000" cy="46623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783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377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2971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30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276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0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28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dirty="0"/>
              <a:t>Senate Commerce, Science, and Transportation (5 New, 3 R, 2 D)</a:t>
            </a:r>
          </a:p>
          <a:p>
            <a:pPr lvl="1">
              <a:buClrTx/>
            </a:pPr>
            <a:r>
              <a:rPr lang="en-US" dirty="0"/>
              <a:t>Chair, Senator Ted Cruz (R-TX)</a:t>
            </a:r>
          </a:p>
          <a:p>
            <a:pPr lvl="1">
              <a:buClrTx/>
            </a:pPr>
            <a:r>
              <a:rPr lang="en-US" dirty="0"/>
              <a:t>Ranking Member, Senator Maria Cantwell (D-WA)</a:t>
            </a:r>
          </a:p>
          <a:p>
            <a:pPr lvl="1">
              <a:buClrTx/>
            </a:pPr>
            <a:r>
              <a:rPr lang="en-US" dirty="0"/>
              <a:t>Committee leadership want to prioritize NASA reauthorization.</a:t>
            </a:r>
          </a:p>
          <a:p>
            <a:pPr lvl="1"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Appropriations</a:t>
            </a:r>
          </a:p>
          <a:p>
            <a:pPr lvl="1">
              <a:buClrTx/>
            </a:pPr>
            <a:r>
              <a:rPr lang="en-US" dirty="0"/>
              <a:t>House: Chair Tom Cole (R-OK)</a:t>
            </a:r>
          </a:p>
          <a:p>
            <a:pPr lvl="2">
              <a:buClrTx/>
            </a:pPr>
            <a:r>
              <a:rPr lang="en-US" dirty="0"/>
              <a:t>CJS: Chair Hal Rogers (R-KY); RM Grace Meng (D-NY)</a:t>
            </a:r>
          </a:p>
          <a:p>
            <a:pPr lvl="1">
              <a:buClrTx/>
            </a:pPr>
            <a:r>
              <a:rPr lang="en-US" dirty="0"/>
              <a:t>Senate:  Chair Susan Collins (R-ME); RM Patty Murray (D-WA)</a:t>
            </a:r>
          </a:p>
          <a:p>
            <a:pPr lvl="2">
              <a:buClrTx/>
            </a:pPr>
            <a:r>
              <a:rPr lang="en-US" dirty="0"/>
              <a:t>CJS: Chair Jerry Moran (R-KS); RM Chris Van Hollen (D-MD)</a:t>
            </a:r>
          </a:p>
          <a:p>
            <a:pPr lvl="2">
              <a:buClrTx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DF424C-BF8E-2846-4161-B44B68375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31136" y="182881"/>
            <a:ext cx="7729728" cy="1188720"/>
          </a:xfrm>
        </p:spPr>
        <p:txBody>
          <a:bodyPr/>
          <a:lstStyle/>
          <a:p>
            <a:r>
              <a:rPr lang="en-US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210504"/>
            <a:ext cx="1028700" cy="1133475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36A994B-FFA0-C0D3-1B32-E1AAD8AECB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490773"/>
              </p:ext>
            </p:extLst>
          </p:nvPr>
        </p:nvGraphicFramePr>
        <p:xfrm>
          <a:off x="2286000" y="1606608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4572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33601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801" y="45720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199" y="457200"/>
            <a:ext cx="8229600" cy="1143000"/>
          </a:xfrm>
        </p:spPr>
        <p:txBody>
          <a:bodyPr/>
          <a:lstStyle/>
          <a:p>
            <a:r>
              <a:rPr lang="en-US" dirty="0"/>
              <a:t>2024 Presidential Election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340E3-D9C5-416A-A43F-ABAF3FE7B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801" y="466725"/>
            <a:ext cx="1028700" cy="113347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B677A1CE-F7FB-2FAD-D7BE-B7256ADB8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2133600"/>
            <a:ext cx="6553656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0A5FE-C233-403B-8804-B74680BF6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2041"/>
            <a:ext cx="7729728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A9BDA1-11CE-4402-91B3-789A6C525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1F1C52-4319-43EC-828F-8B2E8E2D26B1}"/>
              </a:ext>
            </a:extLst>
          </p:cNvPr>
          <p:cNvSpPr txBox="1"/>
          <p:nvPr/>
        </p:nvSpPr>
        <p:spPr>
          <a:xfrm>
            <a:off x="838200" y="2057402"/>
            <a:ext cx="102870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Media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Broadcast media.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1950s:  ABC, CBS, NBC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Internet &amp; Social Media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AD6DDD-053C-4732-9B84-50F4C333C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359" y="2127890"/>
            <a:ext cx="1371600" cy="6814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396C5E-DBDC-4BD1-8B8F-EEB35CA37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2759" y="3028223"/>
            <a:ext cx="1422400" cy="1422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3D2048-E03F-4865-8991-53B67DED85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1773" y="1999979"/>
            <a:ext cx="1701800" cy="1193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314DA4-A7E9-4589-9213-3353FEDFFD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1773" y="3299918"/>
            <a:ext cx="2480811" cy="75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F1D40D-867F-4185-B55C-4994CBBB99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6659" y="3053623"/>
            <a:ext cx="2933700" cy="685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CB464-A3EE-4E66-858A-10FEB277DA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068" y="1767640"/>
            <a:ext cx="1176565" cy="1176565"/>
          </a:xfrm>
          <a:prstGeom prst="rect">
            <a:avLst/>
          </a:prstGeom>
        </p:spPr>
      </p:pic>
      <p:pic>
        <p:nvPicPr>
          <p:cNvPr id="1036" name="Picture 12" descr="Facebook - Wikipedia">
            <a:extLst>
              <a:ext uri="{FF2B5EF4-FFF2-40B4-BE49-F238E27FC236}">
                <a16:creationId xmlns:a16="http://schemas.microsoft.com/office/drawing/2014/main" id="{EA09BCEB-15D6-474A-8E8E-CFC0D470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33" y="4981534"/>
            <a:ext cx="1287412" cy="12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544B70D4-7C29-473F-A382-A513E0BD0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66" y="4981534"/>
            <a:ext cx="2504188" cy="140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9957327-6766-B2F6-D630-855D3C4E4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18" y="4982059"/>
            <a:ext cx="1300295" cy="130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stagram - Wikipedia">
            <a:extLst>
              <a:ext uri="{FF2B5EF4-FFF2-40B4-BE49-F238E27FC236}">
                <a16:creationId xmlns:a16="http://schemas.microsoft.com/office/drawing/2014/main" id="{C5715C25-02AB-BD80-563C-41FB4016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719" y="4981534"/>
            <a:ext cx="1479481" cy="147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88FBCF1-E114-E675-AE41-C1CA0AC49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19" y="2218700"/>
            <a:ext cx="3753433" cy="21093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03BB00-05DD-F7D7-FB5C-2E068AB2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366559"/>
            <a:ext cx="5937755" cy="1188720"/>
          </a:xfrm>
        </p:spPr>
        <p:txBody>
          <a:bodyPr/>
          <a:lstStyle/>
          <a:p>
            <a:r>
              <a:rPr lang="en-US" dirty="0"/>
              <a:t>Centralization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E1FE2-FDEA-F309-9ADA-C303B624185E}"/>
              </a:ext>
            </a:extLst>
          </p:cNvPr>
          <p:cNvSpPr txBox="1"/>
          <p:nvPr/>
        </p:nvSpPr>
        <p:spPr>
          <a:xfrm>
            <a:off x="1031588" y="1674422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/>
              <a:t>Powerful Party Leaders, Weak Committees</a:t>
            </a:r>
          </a:p>
        </p:txBody>
      </p:sp>
      <p:pic>
        <p:nvPicPr>
          <p:cNvPr id="1032" name="Picture 8" descr="Harry Reid, who led Senate Democrats for 12 years, dies at 82 | Nevada |  The Guardian">
            <a:extLst>
              <a:ext uri="{FF2B5EF4-FFF2-40B4-BE49-F238E27FC236}">
                <a16:creationId xmlns:a16="http://schemas.microsoft.com/office/drawing/2014/main" id="{ED96F42E-AA5F-DBA2-4F8B-65E59D1FC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30" y="1834699"/>
            <a:ext cx="2819271" cy="281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tch McConnell's freezes: The real reason there won't be any mutiny  against the Senate Republican leader.">
            <a:extLst>
              <a:ext uri="{FF2B5EF4-FFF2-40B4-BE49-F238E27FC236}">
                <a16:creationId xmlns:a16="http://schemas.microsoft.com/office/drawing/2014/main" id="{E17DAC95-5FB8-A3E3-B2FF-551F188C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083" y="4490031"/>
            <a:ext cx="3441917" cy="229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Nancy Pelosi | Biography, Book, Age, &amp; Facts | Britannica">
            <a:extLst>
              <a:ext uri="{FF2B5EF4-FFF2-40B4-BE49-F238E27FC236}">
                <a16:creationId xmlns:a16="http://schemas.microsoft.com/office/drawing/2014/main" id="{BA61BBA6-91E5-B34E-278C-FC1128326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23" y="4174427"/>
            <a:ext cx="3167666" cy="23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250ED3B-D5F3-AA7D-3B84-91D7856D4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75651"/>
            <a:ext cx="1885840" cy="14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rom MAGA flamethrower to powerful committee chair: Jim Jordan's effort to  rebrand draws skepticism on Capitol Hill | CNN Politics">
            <a:extLst>
              <a:ext uri="{FF2B5EF4-FFF2-40B4-BE49-F238E27FC236}">
                <a16:creationId xmlns:a16="http://schemas.microsoft.com/office/drawing/2014/main" id="{46D5DFE3-B408-748D-476F-BE74775F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351" y="3904492"/>
            <a:ext cx="1207737" cy="67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75416FF-888D-AA34-E6AF-5A4334430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01" y="4196830"/>
            <a:ext cx="1573662" cy="104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With Democrats in Charge, House Science Committee Talks About Climate  Science - Inside Climate News">
            <a:extLst>
              <a:ext uri="{FF2B5EF4-FFF2-40B4-BE49-F238E27FC236}">
                <a16:creationId xmlns:a16="http://schemas.microsoft.com/office/drawing/2014/main" id="{429C277B-01C5-4171-EFDF-47FF6E7F7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5" y="2717831"/>
            <a:ext cx="1447799" cy="96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4188F306-B7B4-F2FC-AB19-97BB2340C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009" y="4575931"/>
            <a:ext cx="2057400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11F896-A744-31D5-9D63-5AC0F97138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2050" name="Picture 2" descr="Tom Cole">
            <a:extLst>
              <a:ext uri="{FF2B5EF4-FFF2-40B4-BE49-F238E27FC236}">
                <a16:creationId xmlns:a16="http://schemas.microsoft.com/office/drawing/2014/main" id="{F46B11E5-F54A-6D1B-DDC5-484F76E68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10" y="5104970"/>
            <a:ext cx="1466960" cy="9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8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612F-7729-D78E-B913-B6113EA30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457200"/>
            <a:ext cx="5937755" cy="1188720"/>
          </a:xfrm>
        </p:spPr>
        <p:txBody>
          <a:bodyPr/>
          <a:lstStyle/>
          <a:p>
            <a:r>
              <a:rPr lang="en-US" dirty="0"/>
              <a:t>Polarization now: Parties’ internal friction</a:t>
            </a:r>
          </a:p>
        </p:txBody>
      </p:sp>
      <p:pic>
        <p:nvPicPr>
          <p:cNvPr id="4" name="Picture 8" descr="R for Political Data Science Week 1: Polarization in the 115th ...">
            <a:extLst>
              <a:ext uri="{FF2B5EF4-FFF2-40B4-BE49-F238E27FC236}">
                <a16:creationId xmlns:a16="http://schemas.microsoft.com/office/drawing/2014/main" id="{39EB72E4-C4DE-F401-F616-BACEDAC3C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933871"/>
            <a:ext cx="6553200" cy="46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E28F56-D192-B5EF-825A-85EB2CB0DC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0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E0861-F92A-9673-BCBC-238AEF70B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533400"/>
            <a:ext cx="5937755" cy="1188720"/>
          </a:xfrm>
        </p:spPr>
        <p:txBody>
          <a:bodyPr/>
          <a:lstStyle/>
          <a:p>
            <a:r>
              <a:rPr lang="en-US" dirty="0"/>
              <a:t>Dems in disarray? Republicans wrangling?</a:t>
            </a:r>
          </a:p>
        </p:txBody>
      </p:sp>
      <p:pic>
        <p:nvPicPr>
          <p:cNvPr id="2050" name="Picture 2" descr="Why Democrats are always in disarray - The Washington Post">
            <a:extLst>
              <a:ext uri="{FF2B5EF4-FFF2-40B4-BE49-F238E27FC236}">
                <a16:creationId xmlns:a16="http://schemas.microsoft.com/office/drawing/2014/main" id="{93434696-73A3-C909-71BD-F1BE14C36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75" y="2556633"/>
            <a:ext cx="3886201" cy="30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Hollow Parties' Review: Fractured Factions - WSJ">
            <a:extLst>
              <a:ext uri="{FF2B5EF4-FFF2-40B4-BE49-F238E27FC236}">
                <a16:creationId xmlns:a16="http://schemas.microsoft.com/office/drawing/2014/main" id="{1089E950-3F0C-331E-677D-611D4F371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92941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E06E02-A74E-2988-E0E1-DE9F2C3DE001}"/>
              </a:ext>
            </a:extLst>
          </p:cNvPr>
          <p:cNvSpPr txBox="1"/>
          <p:nvPr/>
        </p:nvSpPr>
        <p:spPr>
          <a:xfrm>
            <a:off x="3106341" y="5794475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Washington Post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9AEFC-586D-E2C1-1F2C-2B1B819E28C5}"/>
              </a:ext>
            </a:extLst>
          </p:cNvPr>
          <p:cNvSpPr txBox="1"/>
          <p:nvPr/>
        </p:nvSpPr>
        <p:spPr>
          <a:xfrm>
            <a:off x="7335925" y="6139934"/>
            <a:ext cx="21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Wall Street Journal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C3B2B7-7C58-0580-DEDD-DC2720331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8358A-14E2-491C-78A7-02A5C0BBA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83198"/>
            <a:ext cx="7729728" cy="1188720"/>
          </a:xfrm>
        </p:spPr>
        <p:txBody>
          <a:bodyPr/>
          <a:lstStyle/>
          <a:p>
            <a:r>
              <a:rPr lang="en-US" dirty="0"/>
              <a:t>The House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814923-F12A-BBD9-C1E9-590C303D1179}"/>
              </a:ext>
            </a:extLst>
          </p:cNvPr>
          <p:cNvSpPr txBox="1"/>
          <p:nvPr/>
        </p:nvSpPr>
        <p:spPr>
          <a:xfrm>
            <a:off x="716895" y="2144215"/>
            <a:ext cx="74480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Republican House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218 Republicans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214 Democrats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3 Vacancies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Leadership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Speaker Mike Johnson (R-LA)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Majority Leader Steve Scalise (R-LA)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Majority Whip Tom Emmer (R-NC)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Conference Chair Lisa McClain (R-MI)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Minority Leader Hakeem Jeffries (D-NY)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Minority Whip Katherine Clark (D-MA)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Caucus Chair Pete Aguilar (D-CA)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540C07-276A-F597-AC91-E62EDAB4B121}"/>
              </a:ext>
            </a:extLst>
          </p:cNvPr>
          <p:cNvSpPr txBox="1"/>
          <p:nvPr/>
        </p:nvSpPr>
        <p:spPr>
          <a:xfrm>
            <a:off x="11156620" y="4502650"/>
            <a:ext cx="5581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The Hill</a:t>
            </a:r>
          </a:p>
        </p:txBody>
      </p:sp>
      <p:pic>
        <p:nvPicPr>
          <p:cNvPr id="1030" name="Picture 6" descr="There Won't Be Any White Men in House Democratic Leadership | TIME">
            <a:extLst>
              <a:ext uri="{FF2B5EF4-FFF2-40B4-BE49-F238E27FC236}">
                <a16:creationId xmlns:a16="http://schemas.microsoft.com/office/drawing/2014/main" id="{24218FE9-4A9B-86CC-EB97-8FDA9492F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364" y="4915257"/>
            <a:ext cx="3429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1C6060-ABA8-827A-AFBA-CAD3236966CB}"/>
              </a:ext>
            </a:extLst>
          </p:cNvPr>
          <p:cNvSpPr txBox="1"/>
          <p:nvPr/>
        </p:nvSpPr>
        <p:spPr>
          <a:xfrm>
            <a:off x="11148871" y="6629757"/>
            <a:ext cx="4235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Time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68FEBA-2317-1F8E-C6AD-6982BA206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964333"/>
            <a:ext cx="4512564" cy="253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0203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21096</TotalTime>
  <Words>670</Words>
  <Application>Microsoft Macintosh PowerPoint</Application>
  <PresentationFormat>Widescreen</PresentationFormat>
  <Paragraphs>130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Garamond</vt:lpstr>
      <vt:lpstr>Gill Sans MT</vt:lpstr>
      <vt:lpstr>Parcel</vt:lpstr>
      <vt:lpstr>Political Dynamics of  the 119th Congress</vt:lpstr>
      <vt:lpstr>House and Senate Partisan Voting Difference</vt:lpstr>
      <vt:lpstr>1976 Presidential Election</vt:lpstr>
      <vt:lpstr>2024 Presidential Election</vt:lpstr>
      <vt:lpstr>Information environment</vt:lpstr>
      <vt:lpstr>Centralization</vt:lpstr>
      <vt:lpstr>Polarization now: Parties’ internal friction</vt:lpstr>
      <vt:lpstr>Dems in disarray? Republicans wrangling?</vt:lpstr>
      <vt:lpstr>The House</vt:lpstr>
      <vt:lpstr>House dynamics</vt:lpstr>
      <vt:lpstr>The Senate</vt:lpstr>
      <vt:lpstr>Senate dynamics</vt:lpstr>
      <vt:lpstr>NASA policy in Congress</vt:lpstr>
      <vt:lpstr>Behind the budget agreement</vt:lpstr>
      <vt:lpstr>2026: A more proactive congress?</vt:lpstr>
      <vt:lpstr>NASA congressional dynamics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JOSHUA HUDER</cp:lastModifiedBy>
  <cp:revision>252</cp:revision>
  <cp:lastPrinted>2025-05-14T13:27:57Z</cp:lastPrinted>
  <dcterms:created xsi:type="dcterms:W3CDTF">2012-09-26T19:02:53Z</dcterms:created>
  <dcterms:modified xsi:type="dcterms:W3CDTF">2026-03-11T16:40:10Z</dcterms:modified>
</cp:coreProperties>
</file>