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1" r:id="rId3"/>
    <p:sldId id="269" r:id="rId4"/>
    <p:sldId id="270" r:id="rId5"/>
    <p:sldId id="266" r:id="rId6"/>
    <p:sldId id="261" r:id="rId7"/>
    <p:sldId id="262" r:id="rId8"/>
    <p:sldId id="258" r:id="rId9"/>
    <p:sldId id="268" r:id="rId10"/>
    <p:sldId id="257" r:id="rId11"/>
    <p:sldId id="263" r:id="rId12"/>
    <p:sldId id="264" r:id="rId13"/>
    <p:sldId id="259" r:id="rId14"/>
    <p:sldId id="260" r:id="rId15"/>
    <p:sldId id="267"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p:scale>
          <a:sx n="96" d="100"/>
          <a:sy n="96" d="100"/>
        </p:scale>
        <p:origin x="180" y="-3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2ECF2B61-BB96-4C09-8131-295C6CC3B27A}" type="datetimeFigureOut">
              <a:rPr lang="en-US" smtClean="0"/>
              <a:t>1/3/2024</a:t>
            </a:fld>
            <a:endParaRPr lang="en-US"/>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617A0157-10B0-4C25-918F-65CD5844EB93}" type="slidenum">
              <a:rPr lang="en-US" smtClean="0"/>
              <a:t>‹#›</a:t>
            </a:fld>
            <a:endParaRPr lang="en-US"/>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02829208"/>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CF2B61-BB96-4C09-8131-295C6CC3B27A}" type="datetimeFigureOut">
              <a:rPr lang="en-US" smtClean="0"/>
              <a:t>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A0157-10B0-4C25-918F-65CD5844EB93}" type="slidenum">
              <a:rPr lang="en-US" smtClean="0"/>
              <a:t>‹#›</a:t>
            </a:fld>
            <a:endParaRPr lang="en-US"/>
          </a:p>
        </p:txBody>
      </p:sp>
    </p:spTree>
    <p:extLst>
      <p:ext uri="{BB962C8B-B14F-4D97-AF65-F5344CB8AC3E}">
        <p14:creationId xmlns:p14="http://schemas.microsoft.com/office/powerpoint/2010/main" val="329367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2ECF2B61-BB96-4C09-8131-295C6CC3B27A}" type="datetimeFigureOut">
              <a:rPr lang="en-US" smtClean="0"/>
              <a:t>1/3/2024</a:t>
            </a:fld>
            <a:endParaRPr lang="en-US"/>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617A0157-10B0-4C25-918F-65CD5844EB93}" type="slidenum">
              <a:rPr lang="en-US" smtClean="0"/>
              <a:t>‹#›</a:t>
            </a:fld>
            <a:endParaRPr lang="en-US"/>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34177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CF2B61-BB96-4C09-8131-295C6CC3B27A}" type="datetimeFigureOut">
              <a:rPr lang="en-US" smtClean="0"/>
              <a:t>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7A0157-10B0-4C25-918F-65CD5844EB93}" type="slidenum">
              <a:rPr lang="en-US" smtClean="0"/>
              <a:t>‹#›</a:t>
            </a:fld>
            <a:endParaRPr lang="en-US"/>
          </a:p>
        </p:txBody>
      </p:sp>
    </p:spTree>
    <p:extLst>
      <p:ext uri="{BB962C8B-B14F-4D97-AF65-F5344CB8AC3E}">
        <p14:creationId xmlns:p14="http://schemas.microsoft.com/office/powerpoint/2010/main" val="20605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CF2B61-BB96-4C09-8131-295C6CC3B27A}" type="datetimeFigureOut">
              <a:rPr lang="en-US" smtClean="0"/>
              <a:t>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7A0157-10B0-4C25-918F-65CD5844EB93}" type="slidenum">
              <a:rPr lang="en-US" smtClean="0"/>
              <a:t>‹#›</a:t>
            </a:fld>
            <a:endParaRPr lang="en-US"/>
          </a:p>
        </p:txBody>
      </p:sp>
    </p:spTree>
    <p:extLst>
      <p:ext uri="{BB962C8B-B14F-4D97-AF65-F5344CB8AC3E}">
        <p14:creationId xmlns:p14="http://schemas.microsoft.com/office/powerpoint/2010/main" val="4110007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CF2B61-BB96-4C09-8131-295C6CC3B27A}" type="datetimeFigureOut">
              <a:rPr lang="en-US" smtClean="0"/>
              <a:t>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7A0157-10B0-4C25-918F-65CD5844EB93}" type="slidenum">
              <a:rPr lang="en-US" smtClean="0"/>
              <a:t>‹#›</a:t>
            </a:fld>
            <a:endParaRPr lang="en-US"/>
          </a:p>
        </p:txBody>
      </p:sp>
    </p:spTree>
    <p:extLst>
      <p:ext uri="{BB962C8B-B14F-4D97-AF65-F5344CB8AC3E}">
        <p14:creationId xmlns:p14="http://schemas.microsoft.com/office/powerpoint/2010/main" val="4238749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2ECF2B61-BB96-4C09-8131-295C6CC3B27A}" type="datetimeFigureOut">
              <a:rPr lang="en-US" smtClean="0"/>
              <a:t>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7A0157-10B0-4C25-918F-65CD5844EB93}" type="slidenum">
              <a:rPr lang="en-US" smtClean="0"/>
              <a:t>‹#›</a:t>
            </a:fld>
            <a:endParaRPr lang="en-US"/>
          </a:p>
        </p:txBody>
      </p:sp>
    </p:spTree>
    <p:extLst>
      <p:ext uri="{BB962C8B-B14F-4D97-AF65-F5344CB8AC3E}">
        <p14:creationId xmlns:p14="http://schemas.microsoft.com/office/powerpoint/2010/main" val="2973646074"/>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2ECF2B61-BB96-4C09-8131-295C6CC3B27A}" type="datetimeFigureOut">
              <a:rPr lang="en-US" smtClean="0"/>
              <a:t>1/3/2024</a:t>
            </a:fld>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617A0157-10B0-4C25-918F-65CD5844EB93}" type="slidenum">
              <a:rPr lang="en-US" smtClean="0"/>
              <a:t>‹#›</a:t>
            </a:fld>
            <a:endParaRPr lang="en-US"/>
          </a:p>
        </p:txBody>
      </p:sp>
    </p:spTree>
    <p:extLst>
      <p:ext uri="{BB962C8B-B14F-4D97-AF65-F5344CB8AC3E}">
        <p14:creationId xmlns:p14="http://schemas.microsoft.com/office/powerpoint/2010/main" val="3749306099"/>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2ECF2B61-BB96-4C09-8131-295C6CC3B27A}" type="datetimeFigureOut">
              <a:rPr lang="en-US" smtClean="0"/>
              <a:t>1/3/2024</a:t>
            </a:fld>
            <a:endParaRPr lang="en-US"/>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617A0157-10B0-4C25-918F-65CD5844EB93}" type="slidenum">
              <a:rPr lang="en-US" smtClean="0"/>
              <a:t>‹#›</a:t>
            </a:fld>
            <a:endParaRPr lang="en-US"/>
          </a:p>
        </p:txBody>
      </p:sp>
    </p:spTree>
    <p:extLst>
      <p:ext uri="{BB962C8B-B14F-4D97-AF65-F5344CB8AC3E}">
        <p14:creationId xmlns:p14="http://schemas.microsoft.com/office/powerpoint/2010/main" val="1254638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CF2B61-BB96-4C09-8131-295C6CC3B27A}" type="datetimeFigureOut">
              <a:rPr lang="en-US" smtClean="0"/>
              <a:t>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A0157-10B0-4C25-918F-65CD5844EB93}" type="slidenum">
              <a:rPr lang="en-US" smtClean="0"/>
              <a:t>‹#›</a:t>
            </a:fld>
            <a:endParaRPr lang="en-US"/>
          </a:p>
        </p:txBody>
      </p:sp>
    </p:spTree>
    <p:extLst>
      <p:ext uri="{BB962C8B-B14F-4D97-AF65-F5344CB8AC3E}">
        <p14:creationId xmlns:p14="http://schemas.microsoft.com/office/powerpoint/2010/main" val="2623847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2ECF2B61-BB96-4C09-8131-295C6CC3B27A}" type="datetimeFigureOut">
              <a:rPr lang="en-US" smtClean="0"/>
              <a:t>1/3/2024</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617A0157-10B0-4C25-918F-65CD5844EB93}"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4194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2ECF2B61-BB96-4C09-8131-295C6CC3B27A}" type="datetimeFigureOut">
              <a:rPr lang="en-US" smtClean="0"/>
              <a:t>1/3/2024</a:t>
            </a:fld>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617A0157-10B0-4C25-918F-65CD5844EB93}"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73708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cat-o-pedia.org/cosey.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801E9-E8ED-1342-B1D2-0F9FA68103B5}"/>
              </a:ext>
            </a:extLst>
          </p:cNvPr>
          <p:cNvSpPr>
            <a:spLocks noGrp="1"/>
          </p:cNvSpPr>
          <p:nvPr>
            <p:ph type="ctrTitle"/>
          </p:nvPr>
        </p:nvSpPr>
        <p:spPr/>
        <p:txBody>
          <a:bodyPr/>
          <a:lstStyle/>
          <a:p>
            <a:r>
              <a:rPr lang="en-US" dirty="0"/>
              <a:t>The Maine Coon Cat Breed History</a:t>
            </a:r>
          </a:p>
        </p:txBody>
      </p:sp>
      <p:sp>
        <p:nvSpPr>
          <p:cNvPr id="3" name="Subtitle 2">
            <a:extLst>
              <a:ext uri="{FF2B5EF4-FFF2-40B4-BE49-F238E27FC236}">
                <a16:creationId xmlns:a16="http://schemas.microsoft.com/office/drawing/2014/main" id="{0BCBF225-18BA-DAA3-BF05-88B355C56536}"/>
              </a:ext>
            </a:extLst>
          </p:cNvPr>
          <p:cNvSpPr>
            <a:spLocks noGrp="1"/>
          </p:cNvSpPr>
          <p:nvPr>
            <p:ph type="subTitle" idx="1"/>
          </p:nvPr>
        </p:nvSpPr>
        <p:spPr/>
        <p:txBody>
          <a:bodyPr>
            <a:normAutofit fontScale="92500" lnSpcReduction="20000"/>
          </a:bodyPr>
          <a:lstStyle/>
          <a:p>
            <a:r>
              <a:rPr lang="en-US" dirty="0"/>
              <a:t>A Lecture by Beth Csomay, M.A. in English</a:t>
            </a:r>
            <a:br>
              <a:rPr lang="en-US" dirty="0"/>
            </a:br>
            <a:r>
              <a:rPr lang="en-US" dirty="0"/>
              <a:t>Maine Coon Breeder, 8 Years</a:t>
            </a:r>
          </a:p>
        </p:txBody>
      </p:sp>
      <p:pic>
        <p:nvPicPr>
          <p:cNvPr id="5" name="Picture 4">
            <a:extLst>
              <a:ext uri="{FF2B5EF4-FFF2-40B4-BE49-F238E27FC236}">
                <a16:creationId xmlns:a16="http://schemas.microsoft.com/office/drawing/2014/main" id="{C0A5469F-EC7D-41C1-5A91-B094090FAE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5946" y="2977297"/>
            <a:ext cx="1968080" cy="1968080"/>
          </a:xfrm>
          <a:prstGeom prst="rect">
            <a:avLst/>
          </a:prstGeom>
        </p:spPr>
      </p:pic>
    </p:spTree>
    <p:extLst>
      <p:ext uri="{BB962C8B-B14F-4D97-AF65-F5344CB8AC3E}">
        <p14:creationId xmlns:p14="http://schemas.microsoft.com/office/powerpoint/2010/main" val="494570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D22E3-A3C4-C344-6EB9-52887DF30D80}"/>
              </a:ext>
            </a:extLst>
          </p:cNvPr>
          <p:cNvSpPr>
            <a:spLocks noGrp="1"/>
          </p:cNvSpPr>
          <p:nvPr>
            <p:ph type="title"/>
          </p:nvPr>
        </p:nvSpPr>
        <p:spPr/>
        <p:txBody>
          <a:bodyPr/>
          <a:lstStyle/>
          <a:p>
            <a:r>
              <a:rPr lang="en-US" dirty="0"/>
              <a:t>Lesson Plan for Jan 3</a:t>
            </a:r>
            <a:r>
              <a:rPr lang="en-US" baseline="30000" dirty="0"/>
              <a:t>rd</a:t>
            </a:r>
            <a:r>
              <a:rPr lang="en-US" dirty="0"/>
              <a:t> 2024</a:t>
            </a:r>
          </a:p>
        </p:txBody>
      </p:sp>
      <p:sp>
        <p:nvSpPr>
          <p:cNvPr id="3" name="Content Placeholder 2">
            <a:extLst>
              <a:ext uri="{FF2B5EF4-FFF2-40B4-BE49-F238E27FC236}">
                <a16:creationId xmlns:a16="http://schemas.microsoft.com/office/drawing/2014/main" id="{D8864285-9A5D-8114-B06D-050FCA2B099B}"/>
              </a:ext>
            </a:extLst>
          </p:cNvPr>
          <p:cNvSpPr>
            <a:spLocks noGrp="1"/>
          </p:cNvSpPr>
          <p:nvPr>
            <p:ph idx="1"/>
          </p:nvPr>
        </p:nvSpPr>
        <p:spPr/>
        <p:txBody>
          <a:bodyPr>
            <a:normAutofit fontScale="92500"/>
          </a:bodyPr>
          <a:lstStyle/>
          <a:p>
            <a:pPr marL="0" indent="0" rtl="0">
              <a:spcBef>
                <a:spcPts val="0"/>
              </a:spcBef>
              <a:spcAft>
                <a:spcPts val="0"/>
              </a:spcAft>
              <a:buNone/>
            </a:pPr>
            <a:r>
              <a:rPr lang="en-US" sz="1800" b="1" i="0" u="none" strike="noStrike" dirty="0">
                <a:solidFill>
                  <a:srgbClr val="000000"/>
                </a:solidFill>
                <a:effectLst/>
                <a:latin typeface="Alegreya"/>
              </a:rPr>
              <a:t>Lesson Plan for 1/3/24 at 8PM EST-9PM EST.</a:t>
            </a:r>
            <a:br>
              <a:rPr lang="en-US" sz="1800" b="1" i="0" u="none" strike="noStrike" dirty="0">
                <a:solidFill>
                  <a:srgbClr val="000000"/>
                </a:solidFill>
                <a:effectLst/>
                <a:latin typeface="Alegreya"/>
              </a:rPr>
            </a:br>
            <a:r>
              <a:rPr lang="en-US" sz="1800" b="1" i="0" u="none" strike="noStrike" dirty="0">
                <a:solidFill>
                  <a:srgbClr val="000000"/>
                </a:solidFill>
                <a:effectLst/>
                <a:latin typeface="Alegreya"/>
              </a:rPr>
              <a:t>Part 1, A History</a:t>
            </a:r>
            <a:endParaRPr lang="en-US" b="0" dirty="0">
              <a:effectLst/>
            </a:endParaRPr>
          </a:p>
          <a:p>
            <a:pPr rtl="0">
              <a:spcBef>
                <a:spcPts val="0"/>
              </a:spcBef>
              <a:spcAft>
                <a:spcPts val="0"/>
              </a:spcAft>
            </a:pPr>
            <a:r>
              <a:rPr lang="en-US" sz="1800" b="1" i="0" u="none" strike="noStrike" dirty="0">
                <a:solidFill>
                  <a:srgbClr val="000000"/>
                </a:solidFill>
                <a:effectLst/>
                <a:latin typeface="Alegreya"/>
              </a:rPr>
              <a:t>Jan 10: Part 2, Health &amp; Reputable Breeders</a:t>
            </a:r>
            <a:endParaRPr lang="en-US" b="0" dirty="0">
              <a:effectLst/>
            </a:endParaRPr>
          </a:p>
          <a:p>
            <a:pPr marL="0" indent="0" rtl="0">
              <a:spcBef>
                <a:spcPts val="0"/>
              </a:spcBef>
              <a:spcAft>
                <a:spcPts val="0"/>
              </a:spcAft>
              <a:buNone/>
            </a:pPr>
            <a:br>
              <a:rPr lang="en-US" b="0" dirty="0">
                <a:effectLst/>
              </a:rPr>
            </a:br>
            <a:r>
              <a:rPr lang="en-US" sz="1800" b="0" i="0" u="none" strike="noStrike" dirty="0">
                <a:solidFill>
                  <a:srgbClr val="000000"/>
                </a:solidFill>
                <a:effectLst/>
                <a:latin typeface="Alegreya"/>
              </a:rPr>
              <a:t>8PM-8:10PM: Introductions/Course Materials</a:t>
            </a:r>
            <a:br>
              <a:rPr lang="en-US" sz="1800" b="0" i="0" u="none" strike="noStrike" dirty="0">
                <a:solidFill>
                  <a:srgbClr val="000000"/>
                </a:solidFill>
                <a:effectLst/>
                <a:latin typeface="Alegreya"/>
              </a:rPr>
            </a:br>
            <a:r>
              <a:rPr lang="en-US" sz="1800" b="0" i="0" u="none" strike="noStrike" dirty="0">
                <a:solidFill>
                  <a:srgbClr val="000000"/>
                </a:solidFill>
                <a:effectLst/>
                <a:latin typeface="Alegreya"/>
              </a:rPr>
              <a:t>8:10-8:15PM: Course Materials/Lecture Notes/A Reason for This Talk For Breeders and Enthusiasts</a:t>
            </a:r>
            <a:endParaRPr lang="en-US" b="0" dirty="0">
              <a:effectLst/>
            </a:endParaRPr>
          </a:p>
          <a:p>
            <a:pPr rtl="0">
              <a:spcBef>
                <a:spcPts val="0"/>
              </a:spcBef>
              <a:spcAft>
                <a:spcPts val="0"/>
              </a:spcAft>
            </a:pPr>
            <a:r>
              <a:rPr lang="en-US" sz="1800" b="1" i="0" u="none" strike="noStrike" dirty="0">
                <a:solidFill>
                  <a:srgbClr val="000000"/>
                </a:solidFill>
                <a:effectLst/>
                <a:latin typeface="Alegreya"/>
              </a:rPr>
              <a:t>Understanding the Maine Coon Cat</a:t>
            </a:r>
          </a:p>
          <a:p>
            <a:pPr marL="0" indent="0" rtl="0">
              <a:spcBef>
                <a:spcPts val="0"/>
              </a:spcBef>
              <a:spcAft>
                <a:spcPts val="0"/>
              </a:spcAft>
              <a:buNone/>
            </a:pPr>
            <a:r>
              <a:rPr lang="en-US" sz="1800" b="0" i="0" u="none" strike="noStrike" dirty="0">
                <a:solidFill>
                  <a:srgbClr val="000000"/>
                </a:solidFill>
                <a:effectLst/>
                <a:latin typeface="Alegreya"/>
              </a:rPr>
              <a:t>8:15-8:45PM: Maine Coon History/Breed Standard/Backend of a Pedigree and Why That’s Important</a:t>
            </a:r>
            <a:endParaRPr lang="en-US" b="0" dirty="0">
              <a:effectLst/>
            </a:endParaRPr>
          </a:p>
          <a:p>
            <a:pPr marL="0" indent="0" rtl="0">
              <a:spcBef>
                <a:spcPts val="0"/>
              </a:spcBef>
              <a:spcAft>
                <a:spcPts val="0"/>
              </a:spcAft>
              <a:buNone/>
            </a:pPr>
            <a:r>
              <a:rPr lang="en-US" sz="1800" b="0" i="0" u="none" strike="noStrike" dirty="0">
                <a:solidFill>
                  <a:srgbClr val="000000"/>
                </a:solidFill>
                <a:effectLst/>
                <a:latin typeface="Alegreya"/>
              </a:rPr>
              <a:t>8:45PM-9:00PM: Maine Coon Care (enthusiasts &amp; breeders)</a:t>
            </a:r>
            <a:endParaRPr lang="en-US" b="0" dirty="0">
              <a:effectLst/>
            </a:endParaRPr>
          </a:p>
          <a:p>
            <a:pPr marL="0" indent="0" rtl="0">
              <a:spcBef>
                <a:spcPts val="0"/>
              </a:spcBef>
              <a:spcAft>
                <a:spcPts val="0"/>
              </a:spcAft>
              <a:buNone/>
            </a:pPr>
            <a:r>
              <a:rPr lang="en-US" sz="1800" b="0" i="0" u="none" strike="noStrike" dirty="0">
                <a:solidFill>
                  <a:srgbClr val="000000"/>
                </a:solidFill>
                <a:effectLst/>
                <a:latin typeface="Alegreya"/>
              </a:rPr>
              <a:t>9:00-9:05: Questions; After Class Wrap-Up</a:t>
            </a:r>
            <a:br>
              <a:rPr lang="en-US" dirty="0"/>
            </a:br>
            <a:endParaRPr lang="en-US" dirty="0"/>
          </a:p>
        </p:txBody>
      </p:sp>
    </p:spTree>
    <p:extLst>
      <p:ext uri="{BB962C8B-B14F-4D97-AF65-F5344CB8AC3E}">
        <p14:creationId xmlns:p14="http://schemas.microsoft.com/office/powerpoint/2010/main" val="3745452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71C6B-8289-04C7-1AC1-0FDD5CFF0D14}"/>
              </a:ext>
            </a:extLst>
          </p:cNvPr>
          <p:cNvSpPr>
            <a:spLocks noGrp="1"/>
          </p:cNvSpPr>
          <p:nvPr>
            <p:ph type="title"/>
          </p:nvPr>
        </p:nvSpPr>
        <p:spPr/>
        <p:txBody>
          <a:bodyPr/>
          <a:lstStyle/>
          <a:p>
            <a:r>
              <a:rPr lang="en-US" dirty="0"/>
              <a:t>Why educate?</a:t>
            </a:r>
          </a:p>
        </p:txBody>
      </p:sp>
      <p:sp>
        <p:nvSpPr>
          <p:cNvPr id="3" name="Content Placeholder 2">
            <a:extLst>
              <a:ext uri="{FF2B5EF4-FFF2-40B4-BE49-F238E27FC236}">
                <a16:creationId xmlns:a16="http://schemas.microsoft.com/office/drawing/2014/main" id="{B2581117-DCAB-E7E2-249C-2C07E0AB3455}"/>
              </a:ext>
            </a:extLst>
          </p:cNvPr>
          <p:cNvSpPr>
            <a:spLocks noGrp="1"/>
          </p:cNvSpPr>
          <p:nvPr>
            <p:ph idx="1"/>
          </p:nvPr>
        </p:nvSpPr>
        <p:spPr/>
        <p:txBody>
          <a:bodyPr/>
          <a:lstStyle/>
          <a:p>
            <a:r>
              <a:rPr lang="en-US" dirty="0"/>
              <a:t>To better understand the breed and the Maine Coon breeding programs currently active</a:t>
            </a:r>
          </a:p>
          <a:p>
            <a:r>
              <a:rPr lang="en-US" dirty="0"/>
              <a:t>To ensure our breed remains healthy and true to its roots as a native American breed</a:t>
            </a:r>
          </a:p>
          <a:p>
            <a:r>
              <a:rPr lang="en-US" dirty="0"/>
              <a:t>To ensure pet parents/enthusiasts of the breed become </a:t>
            </a:r>
            <a:r>
              <a:rPr lang="en-US" dirty="0" err="1"/>
              <a:t>knowledgable</a:t>
            </a:r>
            <a:r>
              <a:rPr lang="en-US" dirty="0"/>
              <a:t> about what the Maine Coon Cat is and why they should prioritize purchases from a reputable program</a:t>
            </a:r>
          </a:p>
          <a:p>
            <a:r>
              <a:rPr lang="en-US" dirty="0"/>
              <a:t>To understand the disservice backyard breeders (and scammers, obviously) do to our breed’s future</a:t>
            </a:r>
          </a:p>
        </p:txBody>
      </p:sp>
    </p:spTree>
    <p:extLst>
      <p:ext uri="{BB962C8B-B14F-4D97-AF65-F5344CB8AC3E}">
        <p14:creationId xmlns:p14="http://schemas.microsoft.com/office/powerpoint/2010/main" val="3310456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D0AC8-5E72-62CC-BB20-1B4F9E56BD07}"/>
              </a:ext>
            </a:extLst>
          </p:cNvPr>
          <p:cNvSpPr>
            <a:spLocks noGrp="1"/>
          </p:cNvSpPr>
          <p:nvPr>
            <p:ph type="title"/>
          </p:nvPr>
        </p:nvSpPr>
        <p:spPr/>
        <p:txBody>
          <a:bodyPr/>
          <a:lstStyle/>
          <a:p>
            <a:r>
              <a:rPr lang="en-US" dirty="0"/>
              <a:t>Jan 3</a:t>
            </a:r>
            <a:r>
              <a:rPr lang="en-US" baseline="30000" dirty="0"/>
              <a:t>rd</a:t>
            </a:r>
            <a:r>
              <a:rPr lang="en-US" dirty="0"/>
              <a:t> Course Outcomes</a:t>
            </a:r>
          </a:p>
        </p:txBody>
      </p:sp>
      <p:sp>
        <p:nvSpPr>
          <p:cNvPr id="3" name="Content Placeholder 2">
            <a:extLst>
              <a:ext uri="{FF2B5EF4-FFF2-40B4-BE49-F238E27FC236}">
                <a16:creationId xmlns:a16="http://schemas.microsoft.com/office/drawing/2014/main" id="{1DE0B4AF-B1C8-C726-0914-3E087CE6FD2B}"/>
              </a:ext>
            </a:extLst>
          </p:cNvPr>
          <p:cNvSpPr>
            <a:spLocks noGrp="1"/>
          </p:cNvSpPr>
          <p:nvPr>
            <p:ph idx="1"/>
          </p:nvPr>
        </p:nvSpPr>
        <p:spPr/>
        <p:txBody>
          <a:bodyPr/>
          <a:lstStyle/>
          <a:p>
            <a:pPr marL="457200" indent="-457200">
              <a:buAutoNum type="arabicPeriod"/>
            </a:pPr>
            <a:r>
              <a:rPr lang="en-US" dirty="0"/>
              <a:t>Will teach a basic understanding of Maine Coon Cat breed history</a:t>
            </a:r>
          </a:p>
          <a:p>
            <a:pPr marL="457200" indent="-457200">
              <a:buAutoNum type="arabicPeriod"/>
            </a:pPr>
            <a:r>
              <a:rPr lang="en-US" dirty="0"/>
              <a:t>Will provide resources for further pedigree sourcing</a:t>
            </a:r>
          </a:p>
          <a:p>
            <a:pPr marL="777240" lvl="1" indent="-457200">
              <a:buFont typeface="+mj-lt"/>
              <a:buAutoNum type="romanLcPeriod"/>
            </a:pPr>
            <a:r>
              <a:rPr lang="en-US" dirty="0" err="1"/>
              <a:t>PawPeds</a:t>
            </a:r>
            <a:endParaRPr lang="en-US" dirty="0"/>
          </a:p>
          <a:p>
            <a:pPr marL="777240" lvl="1" indent="-457200">
              <a:buFont typeface="+mj-lt"/>
              <a:buAutoNum type="romanLcPeriod"/>
            </a:pPr>
            <a:r>
              <a:rPr lang="en-US" dirty="0"/>
              <a:t>Forgotten breed articles</a:t>
            </a:r>
          </a:p>
          <a:p>
            <a:pPr marL="777240" lvl="1" indent="-457200">
              <a:buFont typeface="+mj-lt"/>
              <a:buAutoNum type="romanLcPeriod"/>
            </a:pPr>
            <a:r>
              <a:rPr lang="en-US" dirty="0"/>
              <a:t>Source texts</a:t>
            </a:r>
          </a:p>
          <a:p>
            <a:pPr marL="457200" indent="-457200">
              <a:buAutoNum type="arabicPeriod"/>
            </a:pPr>
            <a:r>
              <a:rPr lang="en-US" dirty="0"/>
              <a:t>Will teach structure NOT color in this first overview because </a:t>
            </a:r>
            <a:r>
              <a:rPr lang="en-US" b="1" dirty="0"/>
              <a:t>good breeders build the barn before they paint it (best advice I ever received).</a:t>
            </a:r>
          </a:p>
          <a:p>
            <a:pPr marL="457200" indent="-457200">
              <a:buAutoNum type="arabicPeriod"/>
            </a:pPr>
            <a:r>
              <a:rPr lang="en-US" dirty="0"/>
              <a:t>Will answer questions directly from students in the later portion of class.</a:t>
            </a:r>
          </a:p>
          <a:p>
            <a:pPr marL="320040" lvl="1" indent="0">
              <a:buNone/>
            </a:pPr>
            <a:endParaRPr lang="en-US" dirty="0"/>
          </a:p>
        </p:txBody>
      </p:sp>
    </p:spTree>
    <p:extLst>
      <p:ext uri="{BB962C8B-B14F-4D97-AF65-F5344CB8AC3E}">
        <p14:creationId xmlns:p14="http://schemas.microsoft.com/office/powerpoint/2010/main" val="2604717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CF9E0-9D81-0C29-C431-745F337F5B44}"/>
              </a:ext>
            </a:extLst>
          </p:cNvPr>
          <p:cNvSpPr>
            <a:spLocks noGrp="1"/>
          </p:cNvSpPr>
          <p:nvPr>
            <p:ph type="title"/>
          </p:nvPr>
        </p:nvSpPr>
        <p:spPr/>
        <p:txBody>
          <a:bodyPr/>
          <a:lstStyle/>
          <a:p>
            <a:r>
              <a:rPr lang="en-US" dirty="0"/>
              <a:t>Introductions: About Us &amp; Our Goals</a:t>
            </a:r>
          </a:p>
        </p:txBody>
      </p:sp>
      <p:sp>
        <p:nvSpPr>
          <p:cNvPr id="3" name="Content Placeholder 2">
            <a:extLst>
              <a:ext uri="{FF2B5EF4-FFF2-40B4-BE49-F238E27FC236}">
                <a16:creationId xmlns:a16="http://schemas.microsoft.com/office/drawing/2014/main" id="{D45790F2-FB8A-BFAE-AAB2-9AF7975F9B17}"/>
              </a:ext>
            </a:extLst>
          </p:cNvPr>
          <p:cNvSpPr>
            <a:spLocks noGrp="1"/>
          </p:cNvSpPr>
          <p:nvPr>
            <p:ph idx="1"/>
          </p:nvPr>
        </p:nvSpPr>
        <p:spPr/>
        <p:txBody>
          <a:bodyPr>
            <a:normAutofit fontScale="92500"/>
          </a:bodyPr>
          <a:lstStyle/>
          <a:p>
            <a:pPr marL="0" indent="0">
              <a:buNone/>
            </a:pPr>
            <a:r>
              <a:rPr lang="en-US" dirty="0"/>
              <a:t>The Maine Coon’s history is becoming lost; the myths of origin seem to have somehow faded from cultural memory, and the identification of the breed as an American cat has given way to a large influx of European Maine Coon imports, which too share the famed American lineage. As a breed, it is important that we all know </a:t>
            </a:r>
            <a:r>
              <a:rPr lang="en-US" b="1" dirty="0"/>
              <a:t>why </a:t>
            </a:r>
            <a:r>
              <a:rPr lang="en-US" dirty="0"/>
              <a:t>we are breeding, can identify and define the goals of our genetic pairings, and comprehend the fact that we did not start a line– we have been entrusted with the future of a legacy, a legacy that began many, many decades ago—perhaps centuries—with a small population of cats in the northeastern portion of the United States, a </a:t>
            </a:r>
            <a:r>
              <a:rPr lang="en-US" i="1" dirty="0"/>
              <a:t>native</a:t>
            </a:r>
            <a:r>
              <a:rPr lang="en-US" dirty="0"/>
              <a:t> cat that was known for its beauty </a:t>
            </a:r>
            <a:r>
              <a:rPr lang="en-US" i="1" dirty="0"/>
              <a:t>and</a:t>
            </a:r>
            <a:r>
              <a:rPr lang="en-US" dirty="0"/>
              <a:t> its prowess as a mouser, a cat known for its size and its phenomenal temperament, a cat whose ancestors and progeny have continually stolen human hearts since the 1860s.</a:t>
            </a:r>
          </a:p>
        </p:txBody>
      </p:sp>
    </p:spTree>
    <p:extLst>
      <p:ext uri="{BB962C8B-B14F-4D97-AF65-F5344CB8AC3E}">
        <p14:creationId xmlns:p14="http://schemas.microsoft.com/office/powerpoint/2010/main" val="4102737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F85A-D45D-C3BB-56CE-A7A270D57298}"/>
              </a:ext>
            </a:extLst>
          </p:cNvPr>
          <p:cNvSpPr>
            <a:spLocks noGrp="1"/>
          </p:cNvSpPr>
          <p:nvPr>
            <p:ph type="title"/>
          </p:nvPr>
        </p:nvSpPr>
        <p:spPr/>
        <p:txBody>
          <a:bodyPr/>
          <a:lstStyle/>
          <a:p>
            <a:r>
              <a:rPr lang="en-US" dirty="0"/>
              <a:t>The Maine Coon Cat</a:t>
            </a:r>
          </a:p>
        </p:txBody>
      </p:sp>
      <p:sp>
        <p:nvSpPr>
          <p:cNvPr id="3" name="Content Placeholder 2">
            <a:extLst>
              <a:ext uri="{FF2B5EF4-FFF2-40B4-BE49-F238E27FC236}">
                <a16:creationId xmlns:a16="http://schemas.microsoft.com/office/drawing/2014/main" id="{F2E84110-5C71-6647-4068-47FC5BB29BB6}"/>
              </a:ext>
            </a:extLst>
          </p:cNvPr>
          <p:cNvSpPr>
            <a:spLocks noGrp="1"/>
          </p:cNvSpPr>
          <p:nvPr>
            <p:ph idx="1"/>
          </p:nvPr>
        </p:nvSpPr>
        <p:spPr/>
        <p:txBody>
          <a:bodyPr/>
          <a:lstStyle/>
          <a:p>
            <a:r>
              <a:rPr lang="en-US" dirty="0"/>
              <a:t>The Maine cat has become popular. With popularity, its origins have become</a:t>
            </a:r>
          </a:p>
          <a:p>
            <a:pPr marL="0" indent="0">
              <a:buNone/>
            </a:pPr>
            <a:r>
              <a:rPr lang="en-US" dirty="0"/>
              <a:t>blurred and sometimes forgotten. It is now called the Maine Coon Cat and it</a:t>
            </a:r>
          </a:p>
          <a:p>
            <a:pPr marL="0" indent="0">
              <a:buNone/>
            </a:pPr>
            <a:r>
              <a:rPr lang="en-US" dirty="0"/>
              <a:t>has become recognized internationally as a show cat and pet of the finest</a:t>
            </a:r>
          </a:p>
          <a:p>
            <a:pPr marL="0" indent="0">
              <a:buNone/>
            </a:pPr>
            <a:r>
              <a:rPr lang="en-US" dirty="0"/>
              <a:t>type. The Maine Coon Cat of today has distinct and recognizable heritage,</a:t>
            </a:r>
          </a:p>
          <a:p>
            <a:pPr marL="0" indent="0">
              <a:buNone/>
            </a:pPr>
            <a:r>
              <a:rPr lang="en-US" dirty="0"/>
              <a:t>and its ancestry are pedigree traceable to cats from the State of Maine.  </a:t>
            </a:r>
          </a:p>
          <a:p>
            <a:r>
              <a:rPr lang="en-US" dirty="0"/>
              <a:t>Copyright April 18, 1998 Beth E. </a:t>
            </a:r>
            <a:r>
              <a:rPr lang="en-US" dirty="0" err="1"/>
              <a:t>Kus</a:t>
            </a:r>
            <a:endParaRPr lang="en-US" dirty="0"/>
          </a:p>
          <a:p>
            <a:r>
              <a:rPr lang="en-US" dirty="0"/>
              <a:t>https://web.archive.org/web/20031003102828/http://bowen1.home.mindspring.com/mchs/articles/maineorig.htm</a:t>
            </a:r>
          </a:p>
        </p:txBody>
      </p:sp>
    </p:spTree>
    <p:extLst>
      <p:ext uri="{BB962C8B-B14F-4D97-AF65-F5344CB8AC3E}">
        <p14:creationId xmlns:p14="http://schemas.microsoft.com/office/powerpoint/2010/main" val="80886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09411-5EAA-9CC0-25AA-45736F651A2A}"/>
              </a:ext>
            </a:extLst>
          </p:cNvPr>
          <p:cNvSpPr>
            <a:spLocks noGrp="1"/>
          </p:cNvSpPr>
          <p:nvPr>
            <p:ph type="title"/>
          </p:nvPr>
        </p:nvSpPr>
        <p:spPr/>
        <p:txBody>
          <a:bodyPr/>
          <a:lstStyle/>
          <a:p>
            <a:r>
              <a:rPr lang="en-US" dirty="0"/>
              <a:t>What is a Maine Coon? </a:t>
            </a:r>
            <a:br>
              <a:rPr lang="en-US" dirty="0"/>
            </a:br>
            <a:r>
              <a:rPr lang="en-US" dirty="0"/>
              <a:t>(Breed Standards)</a:t>
            </a:r>
          </a:p>
        </p:txBody>
      </p:sp>
      <p:sp>
        <p:nvSpPr>
          <p:cNvPr id="3" name="Content Placeholder 2">
            <a:extLst>
              <a:ext uri="{FF2B5EF4-FFF2-40B4-BE49-F238E27FC236}">
                <a16:creationId xmlns:a16="http://schemas.microsoft.com/office/drawing/2014/main" id="{EF0983C0-2F72-640E-D52F-0549AF05E868}"/>
              </a:ext>
            </a:extLst>
          </p:cNvPr>
          <p:cNvSpPr>
            <a:spLocks noGrp="1"/>
          </p:cNvSpPr>
          <p:nvPr>
            <p:ph idx="1"/>
          </p:nvPr>
        </p:nvSpPr>
        <p:spPr/>
        <p:txBody>
          <a:bodyPr>
            <a:normAutofit/>
          </a:bodyPr>
          <a:lstStyle/>
          <a:p>
            <a:pPr marL="0" indent="0">
              <a:buNone/>
            </a:pPr>
            <a:r>
              <a:rPr lang="en-US" b="1" dirty="0"/>
              <a:t>Knowing breed standard helps breeders and enthusiasts identify the Maine Coon Cat. Sun O’er Sea cattery follows CFA standard, which– no offense to TICA (which favors a more feral look and a boxier muzzle)– privileges balance in features. A Maine Coon Cat should do well in either or both organizations.</a:t>
            </a:r>
          </a:p>
          <a:p>
            <a:pPr marL="0" indent="0">
              <a:buNone/>
            </a:pPr>
            <a:r>
              <a:rPr lang="en-US" i="1" dirty="0"/>
              <a:t>GENERAL: originally a working cat, the Maine Coon Cat is solid, rugged, and can endure a harsh climate. A distinctive characteristic is its smooth, shaggy coat. A well proportioned and balanced appearance with no part of the cat being exaggerated. Quality should never be sacrificed for size. With an essentially amiable disposition, it has adapted to varied environments.</a:t>
            </a:r>
          </a:p>
        </p:txBody>
      </p:sp>
    </p:spTree>
    <p:extLst>
      <p:ext uri="{BB962C8B-B14F-4D97-AF65-F5344CB8AC3E}">
        <p14:creationId xmlns:p14="http://schemas.microsoft.com/office/powerpoint/2010/main" val="1439747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630153-C135-0B63-7962-94A2AAFF54B2}"/>
              </a:ext>
            </a:extLst>
          </p:cNvPr>
          <p:cNvPicPr>
            <a:picLocks noChangeAspect="1"/>
          </p:cNvPicPr>
          <p:nvPr/>
        </p:nvPicPr>
        <p:blipFill rotWithShape="1">
          <a:blip r:embed="rId2"/>
          <a:srcRect l="14857" t="12207" r="13876" b="5912"/>
          <a:stretch/>
        </p:blipFill>
        <p:spPr>
          <a:xfrm>
            <a:off x="1846421" y="528996"/>
            <a:ext cx="7825413" cy="5057369"/>
          </a:xfrm>
          <a:prstGeom prst="rect">
            <a:avLst/>
          </a:prstGeom>
        </p:spPr>
      </p:pic>
      <p:pic>
        <p:nvPicPr>
          <p:cNvPr id="5" name="Picture 4">
            <a:extLst>
              <a:ext uri="{FF2B5EF4-FFF2-40B4-BE49-F238E27FC236}">
                <a16:creationId xmlns:a16="http://schemas.microsoft.com/office/drawing/2014/main" id="{998A7A75-2167-FB4F-1BB5-5F272C6A67A2}"/>
              </a:ext>
            </a:extLst>
          </p:cNvPr>
          <p:cNvPicPr>
            <a:picLocks noChangeAspect="1"/>
          </p:cNvPicPr>
          <p:nvPr/>
        </p:nvPicPr>
        <p:blipFill rotWithShape="1">
          <a:blip r:embed="rId3"/>
          <a:srcRect l="17239" t="13333" r="16861" b="63412"/>
          <a:stretch/>
        </p:blipFill>
        <p:spPr>
          <a:xfrm>
            <a:off x="2310993" y="0"/>
            <a:ext cx="8034586" cy="1594783"/>
          </a:xfrm>
          <a:prstGeom prst="rect">
            <a:avLst/>
          </a:prstGeom>
        </p:spPr>
      </p:pic>
    </p:spTree>
    <p:extLst>
      <p:ext uri="{BB962C8B-B14F-4D97-AF65-F5344CB8AC3E}">
        <p14:creationId xmlns:p14="http://schemas.microsoft.com/office/powerpoint/2010/main" val="2753633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46120-0F87-846D-0CBB-D531BC9CC081}"/>
              </a:ext>
            </a:extLst>
          </p:cNvPr>
          <p:cNvSpPr>
            <a:spLocks noGrp="1"/>
          </p:cNvSpPr>
          <p:nvPr>
            <p:ph type="title"/>
          </p:nvPr>
        </p:nvSpPr>
        <p:spPr/>
        <p:txBody>
          <a:bodyPr>
            <a:normAutofit fontScale="90000"/>
          </a:bodyPr>
          <a:lstStyle/>
          <a:p>
            <a:r>
              <a:rPr lang="en-US" dirty="0"/>
              <a:t>America’s first indigenous show cat. . . (1878); </a:t>
            </a:r>
            <a:r>
              <a:rPr lang="en-US" sz="4000" b="1" dirty="0"/>
              <a:t>Maine Coon Heritage Site</a:t>
            </a:r>
            <a:endParaRPr lang="en-US" b="1" dirty="0"/>
          </a:p>
        </p:txBody>
      </p:sp>
      <p:sp>
        <p:nvSpPr>
          <p:cNvPr id="3" name="Content Placeholder 2">
            <a:extLst>
              <a:ext uri="{FF2B5EF4-FFF2-40B4-BE49-F238E27FC236}">
                <a16:creationId xmlns:a16="http://schemas.microsoft.com/office/drawing/2014/main" id="{E1A7633B-87C3-A345-54DB-03B8FA124543}"/>
              </a:ext>
            </a:extLst>
          </p:cNvPr>
          <p:cNvSpPr>
            <a:spLocks noGrp="1"/>
          </p:cNvSpPr>
          <p:nvPr>
            <p:ph idx="1"/>
          </p:nvPr>
        </p:nvSpPr>
        <p:spPr/>
        <p:txBody>
          <a:bodyPr>
            <a:normAutofit lnSpcReduction="10000"/>
          </a:bodyPr>
          <a:lstStyle/>
          <a:p>
            <a:r>
              <a:rPr lang="en-US" sz="1600" b="0" i="0" dirty="0">
                <a:solidFill>
                  <a:srgbClr val="666666"/>
                </a:solidFill>
                <a:effectLst/>
                <a:latin typeface="Times New Roman" panose="02020603050405020304" pitchFamily="18" charset="0"/>
                <a:cs typeface="Times New Roman" panose="02020603050405020304" pitchFamily="18" charset="0"/>
              </a:rPr>
              <a:t>1861: first mention of a Maine Coon Cat; Captain Jinks of the Horse Marines; followed by Cosey</a:t>
            </a:r>
          </a:p>
          <a:p>
            <a:r>
              <a:rPr kumimoji="0" lang="en-US" altLang="en-US" sz="1600" b="0" i="1"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Mrs. Pierce' first cat owned in 1861 by her brother and herself was a Maine cat named "Captain Jenks of the Horse Marines." This cat she describes as one of the "long-haired cats of that variety often called Maine cats.......... their advent reaches far back beyond the memory of the oldest inhabitant." It is clear from this comment that Mrs. Pierce had questioned elderly relatives and friends about their Maine cats, and had listened to tales of Maine cats in her girlhood years. Her comment "....I have been writing of the cats of long, long ago," authenticates historically the presence of a recognizable type of cat, known as Maine cats, as present in Maine well before the Civil War era in 1861; well before her own cat "Captain Jenks of the Horse Marines."</a:t>
            </a:r>
            <a:r>
              <a:rPr kumimoji="0" lang="en-US" altLang="en-US" sz="7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(https://web.archive.org/web/20031003102828/http:/bowen1.home.mindspring.com/mchs/articles/maineorig.htm)</a:t>
            </a:r>
            <a:endParaRPr kumimoji="0" lang="en-US" altLang="en-US" sz="3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r>
              <a:rPr lang="en-US" sz="1600" b="0" i="0" dirty="0">
                <a:solidFill>
                  <a:srgbClr val="666666"/>
                </a:solidFill>
                <a:effectLst/>
                <a:latin typeface="Times New Roman" panose="02020603050405020304" pitchFamily="18" charset="0"/>
                <a:cs typeface="Times New Roman" panose="02020603050405020304" pitchFamily="18" charset="0"/>
              </a:rPr>
              <a:t>The Maine Coon Cat is America's first indigenous show cat. A dozen of these down-east, working class heroes were listed in the program of a show held in Boston in January 1878. Often called the "gentle giants" of the cat fancy, the Maine Coon Cat's origins are shrouded in the mists of time and the legends told by their owners.</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4759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A3CA3-3FEA-98A4-6899-0CF77CB6D799}"/>
              </a:ext>
            </a:extLst>
          </p:cNvPr>
          <p:cNvSpPr>
            <a:spLocks noGrp="1"/>
          </p:cNvSpPr>
          <p:nvPr>
            <p:ph type="title"/>
          </p:nvPr>
        </p:nvSpPr>
        <p:spPr/>
        <p:txBody>
          <a:bodyPr>
            <a:normAutofit/>
          </a:bodyPr>
          <a:lstStyle/>
          <a:p>
            <a:r>
              <a:rPr lang="en-US" dirty="0">
                <a:latin typeface="Book Antiqua" panose="02040602050305030304" pitchFamily="18" charset="0"/>
              </a:rPr>
              <a:t>An artistic representation of the Turkish Angora?</a:t>
            </a:r>
          </a:p>
        </p:txBody>
      </p:sp>
      <p:sp>
        <p:nvSpPr>
          <p:cNvPr id="3" name="Content Placeholder 2">
            <a:extLst>
              <a:ext uri="{FF2B5EF4-FFF2-40B4-BE49-F238E27FC236}">
                <a16:creationId xmlns:a16="http://schemas.microsoft.com/office/drawing/2014/main" id="{0B8CEAD6-42F5-85A5-4E43-F02E1A9DDB61}"/>
              </a:ext>
            </a:extLst>
          </p:cNvPr>
          <p:cNvSpPr>
            <a:spLocks noGrp="1"/>
          </p:cNvSpPr>
          <p:nvPr>
            <p:ph idx="1"/>
          </p:nvPr>
        </p:nvSpPr>
        <p:spPr/>
        <p:txBody>
          <a:bodyPr>
            <a:normAutofit fontScale="85000" lnSpcReduction="20000"/>
          </a:bodyPr>
          <a:lstStyle/>
          <a:p>
            <a:pPr marL="0" indent="0">
              <a:buNone/>
            </a:pPr>
            <a:r>
              <a:rPr lang="en-US" b="1" dirty="0">
                <a:latin typeface="Book Antiqua" panose="02040602050305030304" pitchFamily="18" charset="0"/>
                <a:cs typeface="Arabic Typesetting" panose="03020402040406030203" pitchFamily="66" charset="-78"/>
              </a:rPr>
              <a:t>No. Angora is a term for longhair cats of Eurasian descent, not the Turkish Angora breed.</a:t>
            </a:r>
          </a:p>
          <a:p>
            <a:pPr marL="0" indent="0">
              <a:buNone/>
            </a:pPr>
            <a:r>
              <a:rPr lang="en-US" dirty="0">
                <a:latin typeface="Book Antiqua" panose="02040602050305030304" pitchFamily="18" charset="0"/>
                <a:cs typeface="Arabic Typesetting" panose="03020402040406030203" pitchFamily="66" charset="-78"/>
              </a:rPr>
              <a:t>“</a:t>
            </a:r>
            <a:r>
              <a:rPr lang="en-US" b="0" i="0" dirty="0">
                <a:solidFill>
                  <a:srgbClr val="000000"/>
                </a:solidFill>
                <a:effectLst/>
                <a:latin typeface="Book Antiqua" panose="02040602050305030304" pitchFamily="18" charset="0"/>
                <a:cs typeface="Arabic Typesetting" panose="03020402040406030203" pitchFamily="66" charset="-78"/>
              </a:rPr>
              <a:t>Although it is clearly stated that the basis for the 'Angora' cat is root stock coming from 'Angora' in Asia Minor, an area also famous for its goats; a study of newspaper advertising from this same period shows that by far the vast majority of feline root stock for the many cat farms based in the North-eastern corner of United States, came from Maine.</a:t>
            </a:r>
          </a:p>
          <a:p>
            <a:pPr algn="just"/>
            <a:r>
              <a:rPr lang="en-US" b="0" i="0" dirty="0">
                <a:solidFill>
                  <a:srgbClr val="000000"/>
                </a:solidFill>
                <a:effectLst/>
                <a:latin typeface="Book Antiqua" panose="02040602050305030304" pitchFamily="18" charset="0"/>
                <a:cs typeface="Arabic Typesetting" panose="03020402040406030203" pitchFamily="66" charset="-78"/>
              </a:rPr>
              <a:t>In time, they became known colloquially as "Maine" Angora's, then later as Maine Cats, and eventually, once a </a:t>
            </a:r>
            <a:r>
              <a:rPr lang="en-US" b="0" i="0" dirty="0" err="1">
                <a:solidFill>
                  <a:srgbClr val="000000"/>
                </a:solidFill>
                <a:effectLst/>
                <a:latin typeface="Book Antiqua" panose="02040602050305030304" pitchFamily="18" charset="0"/>
                <a:cs typeface="Arabic Typesetting" panose="03020402040406030203" pitchFamily="66" charset="-78"/>
              </a:rPr>
              <a:t>recognised</a:t>
            </a:r>
            <a:r>
              <a:rPr lang="en-US" b="0" i="0" dirty="0">
                <a:solidFill>
                  <a:srgbClr val="000000"/>
                </a:solidFill>
                <a:effectLst/>
                <a:latin typeface="Book Antiqua" panose="02040602050305030304" pitchFamily="18" charset="0"/>
                <a:cs typeface="Arabic Typesetting" panose="03020402040406030203" pitchFamily="66" charset="-78"/>
              </a:rPr>
              <a:t> style had emerged, as Maine Coons. (</a:t>
            </a:r>
            <a:r>
              <a:rPr lang="en-US" b="0" i="0" dirty="0">
                <a:solidFill>
                  <a:srgbClr val="000000"/>
                </a:solidFill>
                <a:effectLst/>
                <a:latin typeface="Book Antiqua" panose="02040602050305030304" pitchFamily="18" charset="0"/>
                <a:cs typeface="Arabic Typesetting" panose="03020402040406030203" pitchFamily="66" charset="-78"/>
                <a:hlinkClick r:id="rId2"/>
              </a:rPr>
              <a:t>https://cat-o-pedia.org/cosey.html</a:t>
            </a:r>
            <a:r>
              <a:rPr lang="en-US" b="0" i="0" dirty="0">
                <a:solidFill>
                  <a:srgbClr val="000000"/>
                </a:solidFill>
                <a:effectLst/>
                <a:latin typeface="Book Antiqua" panose="02040602050305030304" pitchFamily="18" charset="0"/>
                <a:cs typeface="Arabic Typesetting" panose="03020402040406030203" pitchFamily="66" charset="-78"/>
              </a:rPr>
              <a:t>)</a:t>
            </a:r>
          </a:p>
          <a:p>
            <a:pPr algn="just"/>
            <a:r>
              <a:rPr lang="en-US" b="0" i="0" dirty="0">
                <a:solidFill>
                  <a:srgbClr val="000000"/>
                </a:solidFill>
                <a:effectLst/>
                <a:latin typeface="Book Antiqua" panose="02040602050305030304" pitchFamily="18" charset="0"/>
                <a:cs typeface="Arabic Typesetting" panose="03020402040406030203" pitchFamily="66" charset="-78"/>
              </a:rPr>
              <a:t>Most breeders today believe that the breed originated in </a:t>
            </a:r>
            <a:r>
              <a:rPr lang="en-US" b="0" i="0" dirty="0" err="1">
                <a:solidFill>
                  <a:srgbClr val="000000"/>
                </a:solidFill>
                <a:effectLst/>
                <a:latin typeface="Book Antiqua" panose="02040602050305030304" pitchFamily="18" charset="0"/>
                <a:cs typeface="Arabic Typesetting" panose="03020402040406030203" pitchFamily="66" charset="-78"/>
              </a:rPr>
              <a:t>matings</a:t>
            </a:r>
            <a:r>
              <a:rPr lang="en-US" b="0" i="0" dirty="0">
                <a:solidFill>
                  <a:srgbClr val="000000"/>
                </a:solidFill>
                <a:effectLst/>
                <a:latin typeface="Book Antiqua" panose="02040602050305030304" pitchFamily="18" charset="0"/>
                <a:cs typeface="Arabic Typesetting" panose="03020402040406030203" pitchFamily="66" charset="-78"/>
              </a:rPr>
              <a:t> </a:t>
            </a:r>
            <a:r>
              <a:rPr lang="en-US" b="0" i="0" dirty="0" err="1">
                <a:solidFill>
                  <a:srgbClr val="000000"/>
                </a:solidFill>
                <a:effectLst/>
                <a:latin typeface="Book Antiqua" panose="02040602050305030304" pitchFamily="18" charset="0"/>
                <a:cs typeface="Arabic Typesetting" panose="03020402040406030203" pitchFamily="66" charset="-78"/>
              </a:rPr>
              <a:t>betwee</a:t>
            </a:r>
            <a:r>
              <a:rPr lang="en-US" b="0" i="0" dirty="0">
                <a:solidFill>
                  <a:srgbClr val="000000"/>
                </a:solidFill>
                <a:effectLst/>
                <a:latin typeface="Book Antiqua" panose="02040602050305030304" pitchFamily="18" charset="0"/>
                <a:cs typeface="Arabic Typesetting" panose="03020402040406030203" pitchFamily="66" charset="-78"/>
              </a:rPr>
              <a:t> preexisting shorthaired domestic cats and overseas longhairs (perhaps Angora types introduced by New England seamen, or longhairs brought to America by the Vikings (Simpson)</a:t>
            </a:r>
          </a:p>
          <a:p>
            <a:pPr lvl="1"/>
            <a:endParaRPr lang="en-US"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3250021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F822E-96AA-3BAB-1E4F-414B923529F7}"/>
              </a:ext>
            </a:extLst>
          </p:cNvPr>
          <p:cNvSpPr>
            <a:spLocks noGrp="1"/>
          </p:cNvSpPr>
          <p:nvPr>
            <p:ph type="title"/>
          </p:nvPr>
        </p:nvSpPr>
        <p:spPr/>
        <p:txBody>
          <a:bodyPr>
            <a:normAutofit/>
          </a:bodyPr>
          <a:lstStyle/>
          <a:p>
            <a:r>
              <a:rPr lang="en-US" dirty="0"/>
              <a:t>Simpson’s “The Maine Coon: America’s Native Longhair”</a:t>
            </a:r>
          </a:p>
        </p:txBody>
      </p:sp>
      <p:sp>
        <p:nvSpPr>
          <p:cNvPr id="3" name="Content Placeholder 2">
            <a:extLst>
              <a:ext uri="{FF2B5EF4-FFF2-40B4-BE49-F238E27FC236}">
                <a16:creationId xmlns:a16="http://schemas.microsoft.com/office/drawing/2014/main" id="{84EA169E-933F-248F-93BC-D1D2568E6FF7}"/>
              </a:ext>
            </a:extLst>
          </p:cNvPr>
          <p:cNvSpPr>
            <a:spLocks noGrp="1"/>
          </p:cNvSpPr>
          <p:nvPr>
            <p:ph idx="1"/>
          </p:nvPr>
        </p:nvSpPr>
        <p:spPr/>
        <p:txBody>
          <a:bodyPr>
            <a:normAutofit fontScale="92500" lnSpcReduction="10000"/>
          </a:bodyPr>
          <a:lstStyle/>
          <a:p>
            <a:pPr marL="0" indent="0">
              <a:buNone/>
            </a:pPr>
            <a:r>
              <a:rPr lang="en-US" b="0" i="0" dirty="0">
                <a:solidFill>
                  <a:srgbClr val="000000"/>
                </a:solidFill>
                <a:effectLst/>
                <a:latin typeface="Times New Roman" panose="02020603050405020304" pitchFamily="18" charset="0"/>
              </a:rPr>
              <a:t>Maine Coons were well established more than a century ago as a hardy,</a:t>
            </a:r>
            <a:br>
              <a:rPr lang="en-US" dirty="0"/>
            </a:br>
            <a:r>
              <a:rPr lang="en-US" b="0" i="0" dirty="0">
                <a:solidFill>
                  <a:srgbClr val="000000"/>
                </a:solidFill>
                <a:effectLst/>
                <a:latin typeface="Times New Roman" panose="02020603050405020304" pitchFamily="18" charset="0"/>
              </a:rPr>
              <a:t>     handsome breed of domestic cat, well equipped to survive the hostile</a:t>
            </a:r>
            <a:br>
              <a:rPr lang="en-US" dirty="0"/>
            </a:br>
            <a:r>
              <a:rPr lang="en-US" b="0" i="0" dirty="0">
                <a:solidFill>
                  <a:srgbClr val="000000"/>
                </a:solidFill>
                <a:effectLst/>
                <a:latin typeface="Times New Roman" panose="02020603050405020304" pitchFamily="18" charset="0"/>
              </a:rPr>
              <a:t>     New England winters. Nature is not soft-hearted. It selects the biggest,</a:t>
            </a:r>
            <a:br>
              <a:rPr lang="en-US" dirty="0"/>
            </a:br>
            <a:r>
              <a:rPr lang="en-US" b="0" i="0" dirty="0">
                <a:solidFill>
                  <a:srgbClr val="000000"/>
                </a:solidFill>
                <a:effectLst/>
                <a:latin typeface="Times New Roman" panose="02020603050405020304" pitchFamily="18" charset="0"/>
              </a:rPr>
              <a:t>     the brightest, the best fighters, and the best hunters to breed successive</a:t>
            </a:r>
            <a:br>
              <a:rPr lang="en-US" dirty="0"/>
            </a:br>
            <a:r>
              <a:rPr lang="en-US" b="0" i="0" dirty="0">
                <a:solidFill>
                  <a:srgbClr val="000000"/>
                </a:solidFill>
                <a:effectLst/>
                <a:latin typeface="Times New Roman" panose="02020603050405020304" pitchFamily="18" charset="0"/>
              </a:rPr>
              <a:t>     generations. Since planned </a:t>
            </a:r>
            <a:r>
              <a:rPr lang="en-US" b="0" i="0" dirty="0" err="1">
                <a:solidFill>
                  <a:srgbClr val="000000"/>
                </a:solidFill>
                <a:effectLst/>
                <a:latin typeface="Times New Roman" panose="02020603050405020304" pitchFamily="18" charset="0"/>
              </a:rPr>
              <a:t>breedings</a:t>
            </a:r>
            <a:r>
              <a:rPr lang="en-US" b="0" i="0" dirty="0">
                <a:solidFill>
                  <a:srgbClr val="000000"/>
                </a:solidFill>
                <a:effectLst/>
                <a:latin typeface="Times New Roman" panose="02020603050405020304" pitchFamily="18" charset="0"/>
              </a:rPr>
              <a:t> of Maine Coons are relatively</a:t>
            </a:r>
            <a:br>
              <a:rPr lang="en-US" dirty="0"/>
            </a:br>
            <a:r>
              <a:rPr lang="en-US" b="0" i="0" dirty="0">
                <a:solidFill>
                  <a:srgbClr val="000000"/>
                </a:solidFill>
                <a:effectLst/>
                <a:latin typeface="Times New Roman" panose="02020603050405020304" pitchFamily="18" charset="0"/>
              </a:rPr>
              <a:t>     recent and carefully monitored, these cats still have their strong, natural</a:t>
            </a:r>
            <a:br>
              <a:rPr lang="en-US" dirty="0"/>
            </a:br>
            <a:r>
              <a:rPr lang="en-US" b="0" i="0" dirty="0">
                <a:solidFill>
                  <a:srgbClr val="000000"/>
                </a:solidFill>
                <a:effectLst/>
                <a:latin typeface="Times New Roman" panose="02020603050405020304" pitchFamily="18" charset="0"/>
              </a:rPr>
              <a:t>     qualities. </a:t>
            </a:r>
            <a:r>
              <a:rPr lang="en-US" b="1" i="0" dirty="0">
                <a:solidFill>
                  <a:srgbClr val="000000"/>
                </a:solidFill>
                <a:effectLst/>
                <a:latin typeface="Times New Roman" panose="02020603050405020304" pitchFamily="18" charset="0"/>
              </a:rPr>
              <a:t>Maine Coons are healthy, disease-resistant, rugged cats.</a:t>
            </a:r>
            <a:br>
              <a:rPr lang="en-US" b="1" dirty="0"/>
            </a:br>
            <a:r>
              <a:rPr lang="en-US" b="0" i="0" dirty="0">
                <a:solidFill>
                  <a:srgbClr val="000000"/>
                </a:solidFill>
                <a:effectLst/>
                <a:latin typeface="Times New Roman" panose="02020603050405020304" pitchFamily="18" charset="0"/>
              </a:rPr>
              <a:t>     Interestingly, the breed closest to the Maine Coon is the Norwegian</a:t>
            </a:r>
            <a:br>
              <a:rPr lang="en-US" dirty="0"/>
            </a:br>
            <a:r>
              <a:rPr lang="en-US" b="0" i="0" dirty="0">
                <a:solidFill>
                  <a:srgbClr val="000000"/>
                </a:solidFill>
                <a:effectLst/>
                <a:latin typeface="Times New Roman" panose="02020603050405020304" pitchFamily="18" charset="0"/>
              </a:rPr>
              <a:t>     Forest Cat which, although geographically distant, evolved in much the</a:t>
            </a:r>
            <a:br>
              <a:rPr lang="en-US" dirty="0"/>
            </a:br>
            <a:r>
              <a:rPr lang="en-US" b="0" i="0" dirty="0">
                <a:solidFill>
                  <a:srgbClr val="000000"/>
                </a:solidFill>
                <a:effectLst/>
                <a:latin typeface="Times New Roman" panose="02020603050405020304" pitchFamily="18" charset="0"/>
              </a:rPr>
              <a:t>     same climate, and lends credence to the theory that some of the cats</a:t>
            </a:r>
            <a:br>
              <a:rPr lang="en-US" dirty="0"/>
            </a:br>
            <a:r>
              <a:rPr lang="en-US" b="0" i="0" dirty="0">
                <a:solidFill>
                  <a:srgbClr val="000000"/>
                </a:solidFill>
                <a:effectLst/>
                <a:latin typeface="Times New Roman" panose="02020603050405020304" pitchFamily="18" charset="0"/>
              </a:rPr>
              <a:t>     responsible for developing the Maine Coon were brought over by the</a:t>
            </a:r>
            <a:br>
              <a:rPr lang="en-US" dirty="0"/>
            </a:br>
            <a:r>
              <a:rPr lang="en-US" b="0" i="0" dirty="0">
                <a:solidFill>
                  <a:srgbClr val="000000"/>
                </a:solidFill>
                <a:effectLst/>
                <a:latin typeface="Times New Roman" panose="02020603050405020304" pitchFamily="18" charset="0"/>
              </a:rPr>
              <a:t>     Vikings.</a:t>
            </a:r>
          </a:p>
          <a:p>
            <a:pPr marL="0" indent="0">
              <a:buNone/>
            </a:pPr>
            <a:endParaRPr lang="en-US" dirty="0"/>
          </a:p>
        </p:txBody>
      </p:sp>
    </p:spTree>
    <p:extLst>
      <p:ext uri="{BB962C8B-B14F-4D97-AF65-F5344CB8AC3E}">
        <p14:creationId xmlns:p14="http://schemas.microsoft.com/office/powerpoint/2010/main" val="3760142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918A6-09DB-EA80-119A-702B5C42BFF6}"/>
              </a:ext>
            </a:extLst>
          </p:cNvPr>
          <p:cNvSpPr>
            <a:spLocks noGrp="1"/>
          </p:cNvSpPr>
          <p:nvPr>
            <p:ph type="title"/>
          </p:nvPr>
        </p:nvSpPr>
        <p:spPr/>
        <p:txBody>
          <a:bodyPr/>
          <a:lstStyle/>
          <a:p>
            <a:r>
              <a:rPr lang="en-US" dirty="0" err="1"/>
              <a:t>Hornidge’s</a:t>
            </a:r>
            <a:r>
              <a:rPr lang="en-US" dirty="0"/>
              <a:t> </a:t>
            </a:r>
            <a:r>
              <a:rPr lang="en-US" i="1" dirty="0"/>
              <a:t>The Yankee Cat</a:t>
            </a:r>
          </a:p>
        </p:txBody>
      </p:sp>
      <p:sp>
        <p:nvSpPr>
          <p:cNvPr id="3" name="Content Placeholder 2">
            <a:extLst>
              <a:ext uri="{FF2B5EF4-FFF2-40B4-BE49-F238E27FC236}">
                <a16:creationId xmlns:a16="http://schemas.microsoft.com/office/drawing/2014/main" id="{3C7E5030-19E0-BF77-FD3C-6220730990DE}"/>
              </a:ext>
            </a:extLst>
          </p:cNvPr>
          <p:cNvSpPr>
            <a:spLocks noGrp="1"/>
          </p:cNvSpPr>
          <p:nvPr>
            <p:ph idx="1"/>
          </p:nvPr>
        </p:nvSpPr>
        <p:spPr/>
        <p:txBody>
          <a:bodyPr/>
          <a:lstStyle/>
          <a:p>
            <a:r>
              <a:rPr lang="en-US" dirty="0"/>
              <a:t>The theory of survival of the fittest by natural selection is plain old general science and makes a lot of sense but no emotional ripples. It goes so: the Maine Coon is the result of nature working on a wide genetic pool on the North American continent with little to no interference from the heavy hand of man. </a:t>
            </a:r>
          </a:p>
          <a:p>
            <a:r>
              <a:rPr lang="en-US" dirty="0"/>
              <a:t>By the 1860s . . . The Maine Coon (which was then known as a ‘coon,’ a ‘shag,’ or a ‘</a:t>
            </a:r>
            <a:r>
              <a:rPr lang="en-US" dirty="0" err="1"/>
              <a:t>snughead</a:t>
            </a:r>
            <a:r>
              <a:rPr lang="en-US" dirty="0"/>
              <a:t>,’ the derivation of the latter having been irretrievably lost was prized as a top-notch mouser and barn cat; but it was also, when forcibly curried into neatness, a regal, handsome, and impressively large figure of a cat. </a:t>
            </a:r>
          </a:p>
        </p:txBody>
      </p:sp>
    </p:spTree>
    <p:extLst>
      <p:ext uri="{BB962C8B-B14F-4D97-AF65-F5344CB8AC3E}">
        <p14:creationId xmlns:p14="http://schemas.microsoft.com/office/powerpoint/2010/main" val="23132412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C4AF4-6606-AB1A-6519-D133EE101116}"/>
              </a:ext>
            </a:extLst>
          </p:cNvPr>
          <p:cNvSpPr>
            <a:spLocks noGrp="1"/>
          </p:cNvSpPr>
          <p:nvPr>
            <p:ph type="title"/>
          </p:nvPr>
        </p:nvSpPr>
        <p:spPr/>
        <p:txBody>
          <a:bodyPr/>
          <a:lstStyle/>
          <a:p>
            <a:r>
              <a:rPr lang="en-US" dirty="0"/>
              <a:t>1903– The Maine Cats</a:t>
            </a:r>
          </a:p>
        </p:txBody>
      </p:sp>
      <p:pic>
        <p:nvPicPr>
          <p:cNvPr id="5" name="Content Placeholder 4">
            <a:extLst>
              <a:ext uri="{FF2B5EF4-FFF2-40B4-BE49-F238E27FC236}">
                <a16:creationId xmlns:a16="http://schemas.microsoft.com/office/drawing/2014/main" id="{D251BCD7-DC36-D08D-BD6B-0AE4748D852F}"/>
              </a:ext>
            </a:extLst>
          </p:cNvPr>
          <p:cNvPicPr>
            <a:picLocks noGrp="1" noChangeAspect="1"/>
          </p:cNvPicPr>
          <p:nvPr>
            <p:ph idx="1"/>
          </p:nvPr>
        </p:nvPicPr>
        <p:blipFill rotWithShape="1">
          <a:blip r:embed="rId2"/>
          <a:srcRect l="-333" t="12146" r="50795" b="17353"/>
          <a:stretch/>
        </p:blipFill>
        <p:spPr>
          <a:xfrm>
            <a:off x="4693342" y="2226624"/>
            <a:ext cx="5633744" cy="4510034"/>
          </a:xfrm>
        </p:spPr>
      </p:pic>
    </p:spTree>
    <p:extLst>
      <p:ext uri="{BB962C8B-B14F-4D97-AF65-F5344CB8AC3E}">
        <p14:creationId xmlns:p14="http://schemas.microsoft.com/office/powerpoint/2010/main" val="1706538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5749E-8B78-7C25-32C4-2287A862B35F}"/>
              </a:ext>
            </a:extLst>
          </p:cNvPr>
          <p:cNvSpPr>
            <a:spLocks noGrp="1"/>
          </p:cNvSpPr>
          <p:nvPr>
            <p:ph type="title"/>
          </p:nvPr>
        </p:nvSpPr>
        <p:spPr/>
        <p:txBody>
          <a:bodyPr>
            <a:normAutofit/>
          </a:bodyPr>
          <a:lstStyle/>
          <a:p>
            <a:r>
              <a:rPr lang="en-US" dirty="0"/>
              <a:t>If reading lines, these names are good to recognize…</a:t>
            </a:r>
          </a:p>
        </p:txBody>
      </p:sp>
      <p:pic>
        <p:nvPicPr>
          <p:cNvPr id="5" name="Content Placeholder 4">
            <a:extLst>
              <a:ext uri="{FF2B5EF4-FFF2-40B4-BE49-F238E27FC236}">
                <a16:creationId xmlns:a16="http://schemas.microsoft.com/office/drawing/2014/main" id="{00BD39FD-8F0D-8BD4-7A4A-663A072DECED}"/>
              </a:ext>
            </a:extLst>
          </p:cNvPr>
          <p:cNvPicPr>
            <a:picLocks noGrp="1" noChangeAspect="1"/>
          </p:cNvPicPr>
          <p:nvPr>
            <p:ph idx="1"/>
          </p:nvPr>
        </p:nvPicPr>
        <p:blipFill rotWithShape="1">
          <a:blip r:embed="rId2"/>
          <a:srcRect l="134" t="22472" r="51263" b="21625"/>
          <a:stretch/>
        </p:blipFill>
        <p:spPr>
          <a:xfrm>
            <a:off x="4300598" y="2470180"/>
            <a:ext cx="6036773" cy="3905661"/>
          </a:xfrm>
        </p:spPr>
      </p:pic>
    </p:spTree>
    <p:extLst>
      <p:ext uri="{BB962C8B-B14F-4D97-AF65-F5344CB8AC3E}">
        <p14:creationId xmlns:p14="http://schemas.microsoft.com/office/powerpoint/2010/main" val="2813877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CBAF3-F5EF-4327-8C30-5125A735BFE8}"/>
              </a:ext>
            </a:extLst>
          </p:cNvPr>
          <p:cNvSpPr>
            <a:spLocks noGrp="1"/>
          </p:cNvSpPr>
          <p:nvPr>
            <p:ph type="title"/>
          </p:nvPr>
        </p:nvSpPr>
        <p:spPr/>
        <p:txBody>
          <a:bodyPr/>
          <a:lstStyle/>
          <a:p>
            <a:r>
              <a:rPr lang="en-US" dirty="0"/>
              <a:t>Segway to Breed Standard</a:t>
            </a:r>
          </a:p>
        </p:txBody>
      </p:sp>
      <p:sp>
        <p:nvSpPr>
          <p:cNvPr id="3" name="Content Placeholder 2">
            <a:extLst>
              <a:ext uri="{FF2B5EF4-FFF2-40B4-BE49-F238E27FC236}">
                <a16:creationId xmlns:a16="http://schemas.microsoft.com/office/drawing/2014/main" id="{38BC59C8-BD40-867C-F3AB-B7AFEA0C8649}"/>
              </a:ext>
            </a:extLst>
          </p:cNvPr>
          <p:cNvSpPr>
            <a:spLocks noGrp="1"/>
          </p:cNvSpPr>
          <p:nvPr>
            <p:ph idx="1"/>
          </p:nvPr>
        </p:nvSpPr>
        <p:spPr/>
        <p:txBody>
          <a:bodyPr/>
          <a:lstStyle/>
          <a:p>
            <a:r>
              <a:rPr lang="en-US" dirty="0"/>
              <a:t>CFA Maine Coon Standard/TICA Maine Coon Standard</a:t>
            </a:r>
          </a:p>
          <a:p>
            <a:r>
              <a:rPr lang="en-US" dirty="0"/>
              <a:t>There are other organizations but these two are the main ones in the United States. </a:t>
            </a:r>
          </a:p>
          <a:p>
            <a:r>
              <a:rPr lang="en-US" b="1" dirty="0"/>
              <a:t>CFA Maine Coon Standard</a:t>
            </a:r>
          </a:p>
          <a:p>
            <a:r>
              <a:rPr lang="en-US" b="1" dirty="0"/>
              <a:t>TICA Maine Coon Standard</a:t>
            </a:r>
          </a:p>
        </p:txBody>
      </p:sp>
    </p:spTree>
    <p:extLst>
      <p:ext uri="{BB962C8B-B14F-4D97-AF65-F5344CB8AC3E}">
        <p14:creationId xmlns:p14="http://schemas.microsoft.com/office/powerpoint/2010/main" val="1711832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AC945-E345-285E-A6E4-A25023CD0806}"/>
              </a:ext>
            </a:extLst>
          </p:cNvPr>
          <p:cNvSpPr>
            <a:spLocks noGrp="1"/>
          </p:cNvSpPr>
          <p:nvPr>
            <p:ph type="title"/>
          </p:nvPr>
        </p:nvSpPr>
        <p:spPr/>
        <p:txBody>
          <a:bodyPr>
            <a:normAutofit/>
          </a:bodyPr>
          <a:lstStyle/>
          <a:p>
            <a:r>
              <a:rPr lang="en-US" dirty="0"/>
              <a:t>Research the Back-end of the Pedigree &amp; Compare</a:t>
            </a:r>
          </a:p>
        </p:txBody>
      </p:sp>
      <p:pic>
        <p:nvPicPr>
          <p:cNvPr id="1026" name="Picture 2">
            <a:extLst>
              <a:ext uri="{FF2B5EF4-FFF2-40B4-BE49-F238E27FC236}">
                <a16:creationId xmlns:a16="http://schemas.microsoft.com/office/drawing/2014/main" id="{3351A5ED-C333-E33E-6118-E8F14C2D1A6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75139" y="2551814"/>
            <a:ext cx="3278286" cy="35370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C0B3D0D-89C8-F935-DA3F-E3033C675D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20566" y="2538528"/>
            <a:ext cx="2857500" cy="3486150"/>
          </a:xfrm>
          <a:prstGeom prst="rect">
            <a:avLst/>
          </a:prstGeom>
        </p:spPr>
      </p:pic>
      <p:sp>
        <p:nvSpPr>
          <p:cNvPr id="6" name="TextBox 5">
            <a:extLst>
              <a:ext uri="{FF2B5EF4-FFF2-40B4-BE49-F238E27FC236}">
                <a16:creationId xmlns:a16="http://schemas.microsoft.com/office/drawing/2014/main" id="{122326D4-8580-BD69-2E8D-4A4785F00728}"/>
              </a:ext>
            </a:extLst>
          </p:cNvPr>
          <p:cNvSpPr txBox="1"/>
          <p:nvPr/>
        </p:nvSpPr>
        <p:spPr>
          <a:xfrm>
            <a:off x="3667847" y="6110979"/>
            <a:ext cx="3069265" cy="646331"/>
          </a:xfrm>
          <a:prstGeom prst="rect">
            <a:avLst/>
          </a:prstGeom>
          <a:noFill/>
        </p:spPr>
        <p:txBody>
          <a:bodyPr wrap="square" rtlCol="0">
            <a:spAutoFit/>
          </a:bodyPr>
          <a:lstStyle/>
          <a:p>
            <a:r>
              <a:rPr lang="en-US" b="1" dirty="0" err="1"/>
              <a:t>Willowplace</a:t>
            </a:r>
            <a:r>
              <a:rPr lang="en-US" b="1" dirty="0"/>
              <a:t> Starbuck</a:t>
            </a:r>
          </a:p>
          <a:p>
            <a:r>
              <a:rPr lang="en-US" b="1" i="0" dirty="0">
                <a:solidFill>
                  <a:srgbClr val="000000"/>
                </a:solidFill>
                <a:effectLst/>
                <a:latin typeface="helvetica" panose="020B0604020202020204" pitchFamily="34" charset="0"/>
              </a:rPr>
              <a:t>6/2/1985 (US/US)</a:t>
            </a:r>
            <a:endParaRPr lang="en-US" b="1" dirty="0"/>
          </a:p>
        </p:txBody>
      </p:sp>
      <p:sp>
        <p:nvSpPr>
          <p:cNvPr id="7" name="TextBox 6">
            <a:extLst>
              <a:ext uri="{FF2B5EF4-FFF2-40B4-BE49-F238E27FC236}">
                <a16:creationId xmlns:a16="http://schemas.microsoft.com/office/drawing/2014/main" id="{B02D6122-5FDA-54B1-3F1C-1583C723B59F}"/>
              </a:ext>
            </a:extLst>
          </p:cNvPr>
          <p:cNvSpPr txBox="1"/>
          <p:nvPr/>
        </p:nvSpPr>
        <p:spPr>
          <a:xfrm>
            <a:off x="7623953" y="6137551"/>
            <a:ext cx="3636335" cy="646331"/>
          </a:xfrm>
          <a:prstGeom prst="rect">
            <a:avLst/>
          </a:prstGeom>
          <a:noFill/>
        </p:spPr>
        <p:txBody>
          <a:bodyPr wrap="square" rtlCol="0">
            <a:spAutoFit/>
          </a:bodyPr>
          <a:lstStyle/>
          <a:p>
            <a:r>
              <a:rPr lang="en-US" b="1" dirty="0">
                <a:latin typeface="helvetica" panose="020B0604020202020204" pitchFamily="34" charset="0"/>
                <a:cs typeface="helvetica" panose="020B0604020202020204" pitchFamily="34" charset="0"/>
              </a:rPr>
              <a:t>Sun O’er Sea’s Sir Anthony Bridgerton; 1/24/2023; (US/US)</a:t>
            </a:r>
          </a:p>
        </p:txBody>
      </p:sp>
    </p:spTree>
    <p:extLst>
      <p:ext uri="{BB962C8B-B14F-4D97-AF65-F5344CB8AC3E}">
        <p14:creationId xmlns:p14="http://schemas.microsoft.com/office/powerpoint/2010/main" val="2257927223"/>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Feathered</Template>
  <TotalTime>627</TotalTime>
  <Words>1549</Words>
  <Application>Microsoft Office PowerPoint</Application>
  <PresentationFormat>Widescreen</PresentationFormat>
  <Paragraphs>61</Paragraphs>
  <Slides>16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Alegreya</vt:lpstr>
      <vt:lpstr>Arabic Typesetting</vt:lpstr>
      <vt:lpstr>Arial</vt:lpstr>
      <vt:lpstr>Book Antiqua</vt:lpstr>
      <vt:lpstr>Calibri</vt:lpstr>
      <vt:lpstr>Century Schoolbook</vt:lpstr>
      <vt:lpstr>Corbel</vt:lpstr>
      <vt:lpstr>helvetica</vt:lpstr>
      <vt:lpstr>Times New Roman</vt:lpstr>
      <vt:lpstr>Feathered</vt:lpstr>
      <vt:lpstr>The Maine Coon Cat Breed History</vt:lpstr>
      <vt:lpstr>Lesson Plan for Jan 3rd 2024</vt:lpstr>
      <vt:lpstr>Why educate?</vt:lpstr>
      <vt:lpstr>Jan 3rd Course Outcomes</vt:lpstr>
      <vt:lpstr>Introductions: About Us &amp; Our Goals</vt:lpstr>
      <vt:lpstr>The Maine Coon Cat</vt:lpstr>
      <vt:lpstr>What is a Maine Coon?  (Breed Standards)</vt:lpstr>
      <vt:lpstr>PowerPoint Presentation</vt:lpstr>
      <vt:lpstr>America’s first indigenous show cat. . . (1878); Maine Coon Heritage Site</vt:lpstr>
      <vt:lpstr>An artistic representation of the Turkish Angora?</vt:lpstr>
      <vt:lpstr>Simpson’s “The Maine Coon: America’s Native Longhair”</vt:lpstr>
      <vt:lpstr>Hornidge’s The Yankee Cat</vt:lpstr>
      <vt:lpstr>1903– The Maine Cats</vt:lpstr>
      <vt:lpstr>If reading lines, these names are good to recognize…</vt:lpstr>
      <vt:lpstr>Segway to Breed Standard</vt:lpstr>
      <vt:lpstr>Research the Back-end of the Pedigree &amp; Compare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Maine Coon Cat Breed History</dc:title>
  <dc:creator>Csomay, Beth</dc:creator>
  <cp:lastModifiedBy>Csomay, Beth</cp:lastModifiedBy>
  <cp:revision>19</cp:revision>
  <dcterms:created xsi:type="dcterms:W3CDTF">2023-12-27T01:54:14Z</dcterms:created>
  <dcterms:modified xsi:type="dcterms:W3CDTF">2024-01-04T02:54:41Z</dcterms:modified>
</cp:coreProperties>
</file>