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7"/>
    <p:restoredTop sz="94666"/>
  </p:normalViewPr>
  <p:slideViewPr>
    <p:cSldViewPr snapToGrid="0" snapToObjects="1">
      <p:cViewPr varScale="1">
        <p:scale>
          <a:sx n="66" d="100"/>
          <a:sy n="66" d="100"/>
        </p:scale>
        <p:origin x="208" y="10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367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705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479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740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524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4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807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684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639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507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54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481451F-D151-D745-9E0C-2D01A5CA9ECC}" type="datetimeFigureOut">
              <a:rPr lang="en-US" smtClean="0"/>
              <a:t>10/6/21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26774BBD-1DCC-A042-B8E7-9E9A1B8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693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A5EA2-F3ED-0F42-B8CA-5E92B62818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378225"/>
            <a:ext cx="10959548" cy="2663688"/>
          </a:xfrm>
        </p:spPr>
        <p:txBody>
          <a:bodyPr/>
          <a:lstStyle/>
          <a:p>
            <a:r>
              <a:rPr lang="en-US" dirty="0"/>
              <a:t>Budget Reconciliation Process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2C0A01-CE77-BB4B-9E74-B05E040136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46595"/>
            <a:ext cx="9144000" cy="1655762"/>
          </a:xfrm>
        </p:spPr>
        <p:txBody>
          <a:bodyPr/>
          <a:lstStyle/>
          <a:p>
            <a:r>
              <a:rPr lang="en-US" dirty="0"/>
              <a:t>Joshua C. Huder</a:t>
            </a:r>
          </a:p>
          <a:p>
            <a:r>
              <a:rPr lang="en-US" dirty="0"/>
              <a:t>Senior Fellow</a:t>
            </a:r>
          </a:p>
          <a:p>
            <a:r>
              <a:rPr lang="en-US" dirty="0"/>
              <a:t>The 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837111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F0534-343C-D343-B37E-6BDA054A9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Stick with the plan?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B3A73-9BA7-9848-B761-3B94D42F4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Committees bound by budget guidelines, not policy statements.</a:t>
            </a:r>
          </a:p>
          <a:p>
            <a:pPr lvl="1"/>
            <a:r>
              <a:rPr lang="en-US" dirty="0"/>
              <a:t>FY2016 – Affordable Care Act repeal reconciliation bill also defunded Planned Parenthood.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Enforcement. What if a committee fails to report?</a:t>
            </a:r>
          </a:p>
          <a:p>
            <a:pPr lvl="2"/>
            <a:r>
              <a:rPr lang="en-US" dirty="0"/>
              <a:t>Leaders can circumvent committees.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BB5F21-B2B6-DF40-A1E3-986B381C2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079" y="2981945"/>
            <a:ext cx="5280228" cy="203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50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826FF-8993-434E-BCBA-39C9B278B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the Floor! Special debate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C8BBF-678C-5B49-80DD-F63E6EAC2F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House – Basically no difference from today’s regular order.</a:t>
            </a:r>
          </a:p>
          <a:p>
            <a:r>
              <a:rPr lang="en-US" dirty="0"/>
              <a:t>Senate – Huge difference</a:t>
            </a:r>
          </a:p>
          <a:p>
            <a:pPr lvl="1"/>
            <a:r>
              <a:rPr lang="en-US" dirty="0"/>
              <a:t>Majority vote passage – no filibuster</a:t>
            </a:r>
          </a:p>
          <a:p>
            <a:pPr lvl="1"/>
            <a:r>
              <a:rPr lang="en-US" dirty="0"/>
              <a:t>Debate</a:t>
            </a:r>
          </a:p>
          <a:p>
            <a:pPr lvl="2"/>
            <a:r>
              <a:rPr lang="en-US" dirty="0"/>
              <a:t>Limited to </a:t>
            </a:r>
            <a:r>
              <a:rPr lang="en-US" dirty="0">
                <a:highlight>
                  <a:srgbClr val="FFFF00"/>
                </a:highlight>
              </a:rPr>
              <a:t>20 hours</a:t>
            </a:r>
            <a:r>
              <a:rPr lang="en-US" dirty="0"/>
              <a:t>. No amendment gets more than 2 hours. </a:t>
            </a:r>
          </a:p>
          <a:p>
            <a:pPr lvl="2"/>
            <a:r>
              <a:rPr lang="en-US" dirty="0"/>
              <a:t>Amendment can continue after debate: </a:t>
            </a:r>
            <a:r>
              <a:rPr lang="en-US" dirty="0">
                <a:highlight>
                  <a:srgbClr val="FFFF00"/>
                </a:highlight>
              </a:rPr>
              <a:t>vote-a-</a:t>
            </a:r>
            <a:r>
              <a:rPr lang="en-US" dirty="0" err="1">
                <a:highlight>
                  <a:srgbClr val="FFFF00"/>
                </a:highlight>
              </a:rPr>
              <a:t>rama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/>
              <a:t>Limitations on the bill: The Byrd Rule</a:t>
            </a:r>
          </a:p>
          <a:p>
            <a:pPr lvl="2"/>
            <a:r>
              <a:rPr lang="en-US" dirty="0"/>
              <a:t>Prohibits provisions with no direct and “merely incidental” budgetary effects.</a:t>
            </a:r>
          </a:p>
          <a:p>
            <a:pPr lvl="2"/>
            <a:r>
              <a:rPr lang="en-US" dirty="0"/>
              <a:t>Prohibits policy outside committee’s jurisdiction</a:t>
            </a:r>
          </a:p>
          <a:p>
            <a:pPr lvl="2"/>
            <a:r>
              <a:rPr lang="en-US" dirty="0"/>
              <a:t>Ensure does not increase deficit outside of the “budget window”</a:t>
            </a:r>
          </a:p>
          <a:p>
            <a:pPr lvl="1"/>
            <a:r>
              <a:rPr lang="en-US" dirty="0"/>
              <a:t>Amendments must be germane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849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9790D-496B-8948-9F15-2AFEB5E8E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it matters…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FD3B9A-0F20-6E46-BD06-575DFA1AA2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Polarization makes legislating hard</a:t>
            </a:r>
          </a:p>
          <a:p>
            <a:pPr lvl="1"/>
            <a:r>
              <a:rPr lang="en-US" dirty="0"/>
              <a:t>The 60-vote Senate</a:t>
            </a:r>
          </a:p>
          <a:p>
            <a:pPr lvl="1"/>
            <a:r>
              <a:rPr lang="en-US" dirty="0"/>
              <a:t>Massive increase in filibusters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Reconciliation only procedure available for congressional majorities to pass significant legislation</a:t>
            </a:r>
          </a:p>
          <a:p>
            <a:pPr lvl="1"/>
            <a:r>
              <a:rPr lang="en-US" dirty="0"/>
              <a:t>Reconciliation, originally established to reduce deficits, now increases them.</a:t>
            </a:r>
          </a:p>
          <a:p>
            <a:pPr lvl="1"/>
            <a:r>
              <a:rPr lang="en-US" dirty="0"/>
              <a:t>Since roughly 2001, every reconciliation bill has increased debt and deficits.</a:t>
            </a:r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A76536-F6D2-7540-8747-1AB3993C9C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344"/>
          <a:stretch/>
        </p:blipFill>
        <p:spPr>
          <a:xfrm>
            <a:off x="7708900" y="365125"/>
            <a:ext cx="3644900" cy="341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813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D9DAE-01BC-4332-A69B-A0B607097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08643"/>
            <a:ext cx="10058400" cy="1326965"/>
          </a:xfrm>
        </p:spPr>
        <p:txBody>
          <a:bodyPr/>
          <a:lstStyle/>
          <a:p>
            <a:r>
              <a:rPr lang="en-US" dirty="0"/>
              <a:t>Reconciliation in FY2022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25839-DA58-48E9-BE7F-7025789AB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C2A1F1-80CD-416B-A805-3DE61CEC9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947" y="1435608"/>
            <a:ext cx="7538105" cy="5422392"/>
          </a:xfrm>
          <a:prstGeom prst="rect">
            <a:avLst/>
          </a:prstGeom>
        </p:spPr>
      </p:pic>
      <p:sp>
        <p:nvSpPr>
          <p:cNvPr id="4" name="&quot;No&quot; Symbol 3">
            <a:extLst>
              <a:ext uri="{FF2B5EF4-FFF2-40B4-BE49-F238E27FC236}">
                <a16:creationId xmlns:a16="http://schemas.microsoft.com/office/drawing/2014/main" id="{C895123A-F677-9C42-84C7-A5E126A5A2C3}"/>
              </a:ext>
            </a:extLst>
          </p:cNvPr>
          <p:cNvSpPr/>
          <p:nvPr/>
        </p:nvSpPr>
        <p:spPr>
          <a:xfrm>
            <a:off x="3644348" y="2247900"/>
            <a:ext cx="5155096" cy="426720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Debt Ceiling</a:t>
            </a:r>
          </a:p>
        </p:txBody>
      </p:sp>
    </p:spTree>
    <p:extLst>
      <p:ext uri="{BB962C8B-B14F-4D97-AF65-F5344CB8AC3E}">
        <p14:creationId xmlns:p14="http://schemas.microsoft.com/office/powerpoint/2010/main" val="3273959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5973F-C01E-5D42-ABA1-7CFD34414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079125"/>
          </a:xfrm>
        </p:spPr>
        <p:txBody>
          <a:bodyPr/>
          <a:lstStyle/>
          <a:p>
            <a:r>
              <a:rPr lang="en-US" dirty="0"/>
              <a:t>Reconciliation in FY2022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43C8DE5-7E63-5F40-95E0-EE71F1DF14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0844" y="1563757"/>
            <a:ext cx="8276407" cy="5299655"/>
          </a:xfrm>
        </p:spPr>
      </p:pic>
    </p:spTree>
    <p:extLst>
      <p:ext uri="{BB962C8B-B14F-4D97-AF65-F5344CB8AC3E}">
        <p14:creationId xmlns:p14="http://schemas.microsoft.com/office/powerpoint/2010/main" val="1907644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02D70-8361-DA45-B9C8-E3A5108A7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Recap of Congressional Budget Resolutions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5A72B-0992-8F4F-8B4C-6BE682012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3976"/>
            <a:ext cx="10515600" cy="4082987"/>
          </a:xfrm>
        </p:spPr>
        <p:txBody>
          <a:bodyPr>
            <a:normAutofit/>
          </a:bodyPr>
          <a:lstStyle/>
          <a:p>
            <a:r>
              <a:rPr lang="en-US" dirty="0"/>
              <a:t>Why it’s important:</a:t>
            </a:r>
          </a:p>
          <a:p>
            <a:pPr lvl="1"/>
            <a:r>
              <a:rPr lang="en-US" dirty="0"/>
              <a:t>Resolution Congress passes each(?) year</a:t>
            </a:r>
          </a:p>
          <a:p>
            <a:pPr lvl="1"/>
            <a:r>
              <a:rPr lang="en-US" dirty="0"/>
              <a:t>Initiates appropriations and reconciliation processes</a:t>
            </a:r>
          </a:p>
          <a:p>
            <a:pPr lvl="2"/>
            <a:endParaRPr lang="en-US" dirty="0"/>
          </a:p>
          <a:p>
            <a:r>
              <a:rPr lang="en-US" dirty="0"/>
              <a:t>Budget and appropriations PROCESS</a:t>
            </a:r>
            <a:r>
              <a:rPr lang="en-US" b="1" i="1" dirty="0">
                <a:solidFill>
                  <a:srgbClr val="FF0000"/>
                </a:solidFill>
              </a:rPr>
              <a:t>ES</a:t>
            </a:r>
          </a:p>
          <a:p>
            <a:pPr lvl="1"/>
            <a:r>
              <a:rPr lang="en-US" dirty="0"/>
              <a:t>Step 1: pass a concurrent budget resolution (bill)</a:t>
            </a:r>
          </a:p>
          <a:p>
            <a:pPr lvl="1"/>
            <a:r>
              <a:rPr lang="en-US" dirty="0"/>
              <a:t>Step 2 and 3(?): pass more bills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Appropriations (12 bills)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Reconciliation process (1-3 bills… depends)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F21A30-C66B-9A4C-8916-FD90D2418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3980" y="1585328"/>
            <a:ext cx="3388020" cy="446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340E38-6209-4B47-97F1-D4C010BCB47A}"/>
              </a:ext>
            </a:extLst>
          </p:cNvPr>
          <p:cNvSpPr txBox="1"/>
          <p:nvPr/>
        </p:nvSpPr>
        <p:spPr>
          <a:xfrm>
            <a:off x="9379735" y="6053852"/>
            <a:ext cx="2236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Source: Congressional Research Service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AECB4B-C171-C948-A4B8-E8A6AF57BB82}"/>
              </a:ext>
            </a:extLst>
          </p:cNvPr>
          <p:cNvSpPr txBox="1"/>
          <p:nvPr/>
        </p:nvSpPr>
        <p:spPr>
          <a:xfrm>
            <a:off x="1105842" y="5438299"/>
            <a:ext cx="851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Budget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0549FD-0714-DE42-A6FA-6DDFA68748CA}"/>
              </a:ext>
            </a:extLst>
          </p:cNvPr>
          <p:cNvSpPr txBox="1"/>
          <p:nvPr/>
        </p:nvSpPr>
        <p:spPr>
          <a:xfrm>
            <a:off x="1105842" y="5992296"/>
            <a:ext cx="1853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Approps</a:t>
            </a:r>
            <a:r>
              <a:rPr lang="en-US" dirty="0"/>
              <a:t> or Recon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B1A097-36D7-104E-AA19-37C82309660E}"/>
              </a:ext>
            </a:extLst>
          </p:cNvPr>
          <p:cNvSpPr txBox="1"/>
          <p:nvPr/>
        </p:nvSpPr>
        <p:spPr>
          <a:xfrm>
            <a:off x="5764695" y="5438299"/>
            <a:ext cx="99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Adopted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59E5E1-2ACD-B64A-82E5-BC9F22825992}"/>
              </a:ext>
            </a:extLst>
          </p:cNvPr>
          <p:cNvSpPr txBox="1"/>
          <p:nvPr/>
        </p:nvSpPr>
        <p:spPr>
          <a:xfrm>
            <a:off x="5772125" y="5992296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Law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5EC2EBE-364F-1B4A-A44E-AD70D34BEF16}"/>
              </a:ext>
            </a:extLst>
          </p:cNvPr>
          <p:cNvCxnSpPr>
            <a:cxnSpLocks/>
          </p:cNvCxnSpPr>
          <p:nvPr/>
        </p:nvCxnSpPr>
        <p:spPr>
          <a:xfrm>
            <a:off x="1957422" y="5622965"/>
            <a:ext cx="3807272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B497D97-CF5A-E449-9CBF-39CA9D8EE71A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2959619" y="6176962"/>
            <a:ext cx="2805075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96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B5187-EBB7-6B41-8150-8699B8F50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Recap of Congressional Budget Resolution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83411-4CC6-5448-BCC8-8F488E516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is it dumb?</a:t>
            </a:r>
          </a:p>
          <a:p>
            <a:pPr lvl="1"/>
            <a:r>
              <a:rPr lang="en-US" i="1" dirty="0"/>
              <a:t>Concurrent resolution</a:t>
            </a:r>
          </a:p>
          <a:p>
            <a:pPr lvl="1"/>
            <a:r>
              <a:rPr lang="en-US" dirty="0"/>
              <a:t>Nonbinding: resolution itself does not change law</a:t>
            </a:r>
          </a:p>
          <a:p>
            <a:pPr lvl="2"/>
            <a:r>
              <a:rPr lang="en-US" dirty="0"/>
              <a:t>Often assumes changes to law. Called “policy statements.”</a:t>
            </a:r>
          </a:p>
          <a:p>
            <a:pPr lvl="3"/>
            <a:r>
              <a:rPr lang="en-US" dirty="0"/>
              <a:t>First 18 years budgets averaged 2-3 policy statements.</a:t>
            </a:r>
          </a:p>
          <a:p>
            <a:pPr lvl="3"/>
            <a:r>
              <a:rPr lang="en-US" dirty="0"/>
              <a:t>Since then budgets resolutions average 23 policy statements</a:t>
            </a:r>
          </a:p>
          <a:p>
            <a:endParaRPr lang="en-US" dirty="0"/>
          </a:p>
          <a:p>
            <a:r>
              <a:rPr lang="en-US" dirty="0"/>
              <a:t>Often a political document failing to even attempt to change law.</a:t>
            </a:r>
          </a:p>
        </p:txBody>
      </p:sp>
    </p:spTree>
    <p:extLst>
      <p:ext uri="{BB962C8B-B14F-4D97-AF65-F5344CB8AC3E}">
        <p14:creationId xmlns:p14="http://schemas.microsoft.com/office/powerpoint/2010/main" val="385342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59311-A594-AE44-8DFD-C23A3FD7B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Budget Resolution Recap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C0CC1-DAEA-8541-80D1-B07876FF6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is it critical? Starts budget processes.</a:t>
            </a:r>
          </a:p>
          <a:p>
            <a:pPr lvl="1"/>
            <a:r>
              <a:rPr lang="en-US" dirty="0"/>
              <a:t>Outlines 302(a): topline discretionary spending number.</a:t>
            </a:r>
          </a:p>
          <a:p>
            <a:pPr lvl="2"/>
            <a:r>
              <a:rPr lang="en-US" dirty="0"/>
              <a:t>Divided up among 12 subcommittees on Appropriations, doled out to agencies.</a:t>
            </a:r>
          </a:p>
          <a:p>
            <a:pPr lvl="3"/>
            <a:r>
              <a:rPr lang="en-US" dirty="0"/>
              <a:t>Subcommittees: Agriculture, Commerce-Justice-Science, Defense, Energy &amp; Water, Financial Services, Homeland Security, Interior &amp; Environment, Labor &amp; HHS, Legislative Branch, </a:t>
            </a:r>
            <a:r>
              <a:rPr lang="en-US" dirty="0" err="1"/>
              <a:t>MilCon</a:t>
            </a:r>
            <a:r>
              <a:rPr lang="en-US" dirty="0"/>
              <a:t>-VA, State &amp; Foreign Ops, Transportation-HUD.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Reconciliation instructions</a:t>
            </a:r>
          </a:p>
          <a:p>
            <a:pPr lvl="2"/>
            <a:r>
              <a:rPr lang="en-US" dirty="0"/>
              <a:t>Bring mandatory spending programs into alignment with budget resolution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67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3076C-6497-DC44-92C6-268D33C4E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465"/>
            <a:ext cx="10515600" cy="145722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Where are our biggest budget “problems?”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3460BA-E739-2545-877C-84F352A4C61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73475" y="2520950"/>
            <a:ext cx="48514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2224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335B6-F759-064A-B358-4269F6810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Reconciliation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046BB-4752-9942-9917-612F2B2DB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Three Stages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Budget resolution instructions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Committee drafting/report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Expedited floor procedures</a:t>
            </a:r>
          </a:p>
          <a:p>
            <a:pPr lvl="1"/>
            <a:endParaRPr lang="en-US" dirty="0"/>
          </a:p>
          <a:p>
            <a:r>
              <a:rPr lang="en-US" dirty="0"/>
              <a:t>Only be used for:</a:t>
            </a:r>
          </a:p>
          <a:p>
            <a:pPr lvl="1"/>
            <a:r>
              <a:rPr lang="en-US" dirty="0"/>
              <a:t>Direct Spending</a:t>
            </a:r>
          </a:p>
          <a:p>
            <a:pPr lvl="1"/>
            <a:r>
              <a:rPr lang="en-US" dirty="0"/>
              <a:t>Revenue</a:t>
            </a:r>
          </a:p>
          <a:p>
            <a:pPr lvl="1"/>
            <a:r>
              <a:rPr lang="en-US" dirty="0"/>
              <a:t>Debt Ceiling</a:t>
            </a:r>
          </a:p>
        </p:txBody>
      </p:sp>
    </p:spTree>
    <p:extLst>
      <p:ext uri="{BB962C8B-B14F-4D97-AF65-F5344CB8AC3E}">
        <p14:creationId xmlns:p14="http://schemas.microsoft.com/office/powerpoint/2010/main" val="1848998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52A9D-8E5E-924D-8B58-441BA8F1C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Reconciliation Instructions in Budget Res.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AC7EE-EB0A-E94B-9088-9573F5B56E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Budget Committee directs other committees of jurisdiction.</a:t>
            </a:r>
          </a:p>
          <a:p>
            <a:endParaRPr lang="en-US" dirty="0"/>
          </a:p>
          <a:p>
            <a:r>
              <a:rPr lang="en-US" dirty="0"/>
              <a:t>Reconciliation instructions include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Budgetary effect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Time-frame that budgetary effect must be executed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Reporting requirements</a:t>
            </a:r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C67184A-0D47-3D4B-A74B-4C6996EEAA9C}"/>
              </a:ext>
            </a:extLst>
          </p:cNvPr>
          <p:cNvCxnSpPr/>
          <p:nvPr/>
        </p:nvCxnSpPr>
        <p:spPr>
          <a:xfrm flipH="1">
            <a:off x="1410252" y="4108174"/>
            <a:ext cx="3723861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3A1E7FDF-4CD7-4B49-89EB-7ADE8B117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0" y="5036344"/>
            <a:ext cx="69596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05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D0460-B2B8-8E49-B0D3-7C8881271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E8D0D09-621B-D14A-A6FA-72D11A13A90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69975" y="2360047"/>
            <a:ext cx="4754563" cy="3646031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EF486DE-4FAD-5D40-8E49-16402577A5A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371124"/>
            <a:ext cx="5181600" cy="3286835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9F9288C-3135-9D46-8881-C8BCC4FEC8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3657959"/>
            <a:ext cx="5181600" cy="2650131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4C3DA9E-03A8-4A35-B1B4-EF7AAEE2DE8E}"/>
              </a:ext>
            </a:extLst>
          </p:cNvPr>
          <p:cNvCxnSpPr/>
          <p:nvPr/>
        </p:nvCxnSpPr>
        <p:spPr>
          <a:xfrm flipH="1">
            <a:off x="8767482" y="371124"/>
            <a:ext cx="1008530" cy="7315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4650364-766B-4DD4-8E58-0CA787ED50DD}"/>
              </a:ext>
            </a:extLst>
          </p:cNvPr>
          <p:cNvCxnSpPr/>
          <p:nvPr/>
        </p:nvCxnSpPr>
        <p:spPr>
          <a:xfrm flipH="1">
            <a:off x="10291571" y="923536"/>
            <a:ext cx="1008530" cy="7315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6DFFF53-53B2-41AF-858D-7198C101ECED}"/>
              </a:ext>
            </a:extLst>
          </p:cNvPr>
          <p:cNvCxnSpPr/>
          <p:nvPr/>
        </p:nvCxnSpPr>
        <p:spPr>
          <a:xfrm flipH="1">
            <a:off x="8919882" y="3200041"/>
            <a:ext cx="1008530" cy="7315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E22ACCC-CD50-450B-8A1D-672687FBA4AD}"/>
              </a:ext>
            </a:extLst>
          </p:cNvPr>
          <p:cNvCxnSpPr/>
          <p:nvPr/>
        </p:nvCxnSpPr>
        <p:spPr>
          <a:xfrm flipH="1">
            <a:off x="8931805" y="3991325"/>
            <a:ext cx="1008530" cy="7315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9FEA31D-B033-49C5-B6B0-CCE93AF4EC21}"/>
              </a:ext>
            </a:extLst>
          </p:cNvPr>
          <p:cNvCxnSpPr/>
          <p:nvPr/>
        </p:nvCxnSpPr>
        <p:spPr>
          <a:xfrm flipH="1">
            <a:off x="4280646" y="4983024"/>
            <a:ext cx="1008530" cy="7315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494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C6348-9D9E-7448-B5B8-2D80190B9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345781"/>
          </a:xfrm>
        </p:spPr>
        <p:txBody>
          <a:bodyPr/>
          <a:lstStyle/>
          <a:p>
            <a:r>
              <a:rPr lang="en-US" dirty="0"/>
              <a:t>Budgetary Effect: Amount and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0B5DD-921D-8B4D-9EE2-7E5B5B278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330" y="2121408"/>
            <a:ext cx="10637918" cy="4050792"/>
          </a:xfrm>
        </p:spPr>
        <p:txBody>
          <a:bodyPr>
            <a:normAutofit/>
          </a:bodyPr>
          <a:lstStyle/>
          <a:p>
            <a:r>
              <a:rPr lang="en-US" dirty="0"/>
              <a:t>Ceiling v. floor: Savings v. Not-Savings</a:t>
            </a:r>
          </a:p>
          <a:p>
            <a:pPr lvl="1"/>
            <a:r>
              <a:rPr lang="en-US" dirty="0"/>
              <a:t>Minimum (FY2010)</a:t>
            </a:r>
          </a:p>
          <a:p>
            <a:pPr marL="457200" lvl="1" indent="0">
              <a:buNone/>
            </a:pPr>
            <a:r>
              <a:rPr lang="en-US" dirty="0"/>
              <a:t>	(5-year window)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Maximum (FY2004)</a:t>
            </a:r>
          </a:p>
          <a:p>
            <a:pPr marL="457200" lvl="1" indent="0">
              <a:buNone/>
            </a:pPr>
            <a:r>
              <a:rPr lang="en-US" dirty="0"/>
              <a:t>	(10-year window)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6D8E64-CB08-D247-8783-B86FCC3BC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0815" y="4507484"/>
            <a:ext cx="6013449" cy="17617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814D33-EC5C-524A-8115-A3A8F0A73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0815" y="2121408"/>
            <a:ext cx="6013449" cy="209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4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{0E9C01E1-F539-7341-81A8-25C6DEFA5942}tf10001070</Template>
  <TotalTime>1031</TotalTime>
  <Words>514</Words>
  <Application>Microsoft Macintosh PowerPoint</Application>
  <PresentationFormat>Widescreen</PresentationFormat>
  <Paragraphs>104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Rockwell</vt:lpstr>
      <vt:lpstr>Rockwell Condensed</vt:lpstr>
      <vt:lpstr>Rockwell Extra Bold</vt:lpstr>
      <vt:lpstr>Wingdings</vt:lpstr>
      <vt:lpstr>Wood Type</vt:lpstr>
      <vt:lpstr>Budget Reconciliation Process</vt:lpstr>
      <vt:lpstr>Recap of Congressional Budget Resolutions</vt:lpstr>
      <vt:lpstr>Recap of Congressional Budget Resolution</vt:lpstr>
      <vt:lpstr>Budget Resolution Recap Cont’d</vt:lpstr>
      <vt:lpstr>Where are our biggest budget “problems?”</vt:lpstr>
      <vt:lpstr>Reconciliation Process</vt:lpstr>
      <vt:lpstr>Reconciliation Instructions in Budget Res.</vt:lpstr>
      <vt:lpstr>Example</vt:lpstr>
      <vt:lpstr>Budgetary Effect: Amount and Time</vt:lpstr>
      <vt:lpstr>Stick with the plan?</vt:lpstr>
      <vt:lpstr>To the Floor! Special debate procedures</vt:lpstr>
      <vt:lpstr>Why it matters…</vt:lpstr>
      <vt:lpstr>Reconciliation in FY2022</vt:lpstr>
      <vt:lpstr>Reconciliation in FY2022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Budget Reconciliation Process</dc:title>
  <dc:creator>Microsoft Office User</dc:creator>
  <cp:lastModifiedBy>Huder Huder</cp:lastModifiedBy>
  <cp:revision>100</cp:revision>
  <dcterms:created xsi:type="dcterms:W3CDTF">2020-06-04T19:30:17Z</dcterms:created>
  <dcterms:modified xsi:type="dcterms:W3CDTF">2021-10-06T20:06:58Z</dcterms:modified>
</cp:coreProperties>
</file>