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82" y="2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CD991-FC9E-40E1-A127-4D2A72743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DDAD4F-0153-4042-94FE-4F6A01949C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CD9D5-8E8A-4A5A-AB62-BEB5BE121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EFDC4-E542-4DC2-8241-1C16C8DDD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C2B9E6-2EA6-4AF6-A313-20AFC5ADA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644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B6CBD-5186-4BC8-ACBB-1ED5B1239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82230C-06EA-433D-8C2E-943C1C4A65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3AD6A-38E3-4281-BB6D-4EB22AAAC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9E616-AB08-43F8-960F-A1ACAA8DE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F1189-1669-41F8-BD38-3B27F823F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497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BF0616-4E84-4137-924E-F10685E4EB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400768-BCF7-4BD0-BDCB-7DE492CAAC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64082A-3A38-41B9-9E39-174BDD0D9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511B3-F7DD-447B-9B9F-34BA461D4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218320-9438-4719-940E-C7B5F25BF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565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14B8E-8A68-47A2-86BE-BD885C018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8B9AC-DA07-4A53-9D7A-836B93CFA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E12076-591F-4195-AA6C-A18674050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378428-A5A1-4C26-BFBF-0D159B90E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F24DAD-C762-4C65-A30F-D0B66C7F9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98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013DD-3D2B-4E88-92E2-32BECC072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7734A-1FCD-4E84-9E9E-065E99FBB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512B3F-7BB0-4D28-AF03-805450199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B9543-DE9C-486C-AFFB-A344361E0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658837-AFBE-4C53-AB1D-B855B7AE1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296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5AFA7-878C-431E-8393-3EF58A529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F7CBA-762A-4B8D-9E2F-6874C8D28D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635FFD-B26A-420D-9359-ECCBF693B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1530FD-6D66-4EE4-9DC0-1F74FBCFB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5FF84B-BD4C-4F8E-8561-A9335BA91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AC254E-225F-49FA-AB85-87055923C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833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CD2A4-658E-4CB3-85CF-32CFA212C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95C100-B49D-420E-9D11-9AE7F3EF4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F72A0C-0D5A-4203-AF1F-496E4C1A5F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EF3A90-70EE-45FC-9413-28DDDBE9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9444B0-7F3B-453C-BE15-6BF00AD730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8B6B0B-308C-41BF-88A1-D53688D48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487F3F-3574-4F0F-844C-3CF15CD56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955A0C-6B3F-432D-AA64-FEC9E6ACE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515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5C7E7-7272-49ED-A586-E5C40243B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A9A8A7-8F73-43A8-BECD-BC4540BC1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A79778-43AF-4FCD-9E6F-3F1E89B95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FA70BD-2DA3-4F75-85C2-2DA3A053E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46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A592AF-6643-4ACD-A17C-B9E249EE2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5A998F-D4CE-44EC-8FCB-0F35B7DDD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E83DD-15B4-4AD7-B85B-EC922BAAF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3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35D11-56BB-4552-A980-E739CCD86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D33A0B-6A46-4A9E-B5BE-FAD03C4B7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76599-17F1-425C-9830-9C43308C66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ADBB31-710E-462F-95B3-B536C36B3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1CA115-306D-463F-87EA-2A362CA0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232D85-9DBC-4C2F-88BC-331F22C2A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67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815E0-E20C-4417-A0A6-1E3BF697D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8C7199-AD84-4611-BA7D-C44894BE70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017E23-B296-4604-9435-D4F3557B93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987D25-0FB1-4A98-8A3B-974BEF3C3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F65919-60F7-4925-8553-F3326E600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E2668F-B18B-4020-BF37-53EE8AE5F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187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9FF2EB-7791-4AFF-B79F-BEA36A7E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E8C294-C330-4E75-A302-61D4832B67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FFB028-85C0-4142-8F20-9307BF986E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0C930-C33C-4DF6-91FD-CBD9291DD900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AE59E-90BC-492D-A32F-DB9B53BE2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E1742-CBA8-454B-8176-6D0A858938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09A71-AACB-47D9-9B10-1807BB844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43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B0825-45B3-453A-8EE7-AD96C59C04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David </a:t>
            </a:r>
            <a:r>
              <a:rPr lang="en-US" dirty="0" err="1"/>
              <a:t>Haun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F1CCFB-1DA0-450B-BE02-D328256D39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Office of Management and Budget in the budget process</a:t>
            </a:r>
          </a:p>
        </p:txBody>
      </p:sp>
    </p:spTree>
    <p:extLst>
      <p:ext uri="{BB962C8B-B14F-4D97-AF65-F5344CB8AC3E}">
        <p14:creationId xmlns:p14="http://schemas.microsoft.com/office/powerpoint/2010/main" val="772734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005A3-A838-4D54-B7A7-0A60147E6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Office of Management and Budget Organizational Chart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9F3CBD-9CAA-451D-BAC2-B5180ADD3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12" y="-62523"/>
            <a:ext cx="11999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83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2653633-FEFC-4444-9AB2-C218052734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850" y="609600"/>
            <a:ext cx="9876395" cy="610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30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DD23D0-C7C5-46C3-9A33-2CA474728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414" y="531639"/>
            <a:ext cx="9292493" cy="541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783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C75B5-AE7D-4E77-A224-06EFD06F5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Resource Management Offices-Sample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DEC7CC-DBC2-4061-97F0-D671BA2D2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238" y="2219568"/>
            <a:ext cx="10811607" cy="383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96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1D0EA-AA0F-41CE-B1B0-CC382629F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Budget Review Calendar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5E29E-3628-4D98-B0F8-537F31D6F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b="1" dirty="0"/>
              <a:t>Spring Guidance </a:t>
            </a:r>
          </a:p>
          <a:p>
            <a:pPr marL="0" lvl="0" indent="0">
              <a:buNone/>
            </a:pPr>
            <a:r>
              <a:rPr lang="en-US" b="1" dirty="0"/>
              <a:t>May –July </a:t>
            </a:r>
            <a:r>
              <a:rPr lang="en-US" dirty="0">
                <a:solidFill>
                  <a:srgbClr val="FF0000"/>
                </a:solidFill>
              </a:rPr>
              <a:t>OMB transmits guidance to agencies for budget formulation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b="1" dirty="0"/>
              <a:t>September</a:t>
            </a:r>
          </a:p>
          <a:p>
            <a:pPr lvl="0"/>
            <a:r>
              <a:rPr lang="en-US" dirty="0"/>
              <a:t>Agencies submit OMB submission  (basically same format as Congressional submission</a:t>
            </a:r>
          </a:p>
          <a:p>
            <a:pPr lvl="0"/>
            <a:r>
              <a:rPr lang="en-US" dirty="0"/>
              <a:t>Internal OMB guidance issued to examiners </a:t>
            </a:r>
          </a:p>
          <a:p>
            <a:pPr lvl="0"/>
            <a:r>
              <a:rPr lang="en-US" dirty="0"/>
              <a:t>Examiners begin review of submission </a:t>
            </a:r>
          </a:p>
          <a:p>
            <a:pPr lvl="0"/>
            <a:r>
              <a:rPr lang="en-US" dirty="0"/>
              <a:t>OMB holds hearings/meetings to understand submission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b="1" dirty="0"/>
              <a:t>October</a:t>
            </a:r>
          </a:p>
          <a:p>
            <a:pPr lvl="0"/>
            <a:r>
              <a:rPr lang="en-US" dirty="0"/>
              <a:t>Examiners continue hearings/meetings and analyze submission</a:t>
            </a:r>
          </a:p>
          <a:p>
            <a:pPr lvl="0"/>
            <a:r>
              <a:rPr lang="en-US" dirty="0"/>
              <a:t>Branches identify issues to be elevated clear with DAD and PAD</a:t>
            </a:r>
          </a:p>
          <a:p>
            <a:pPr lvl="0"/>
            <a:r>
              <a:rPr lang="en-US" dirty="0"/>
              <a:t>Examiners prepare issues papers on key issues.</a:t>
            </a:r>
          </a:p>
          <a:p>
            <a:pPr lvl="0"/>
            <a:r>
              <a:rPr lang="en-US" dirty="0"/>
              <a:t>Examiners present issue papers in DAD and PAD reviews</a:t>
            </a:r>
          </a:p>
          <a:p>
            <a:pPr lvl="0"/>
            <a:r>
              <a:rPr lang="en-US" dirty="0"/>
              <a:t>Branches prepare Director Review Books</a:t>
            </a:r>
          </a:p>
          <a:p>
            <a:pPr lvl="0"/>
            <a:r>
              <a:rPr lang="en-US" dirty="0">
                <a:solidFill>
                  <a:srgbClr val="FF0000"/>
                </a:solidFill>
              </a:rPr>
              <a:t>Director’s Review sessions begin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03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25E00-D8E5-4E9C-9965-6171A4AC7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Budget Review Calendar -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ECE10-E989-48E5-AA88-3ACD76BF7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/>
              <a:t>November</a:t>
            </a:r>
          </a:p>
          <a:p>
            <a:pPr lvl="0"/>
            <a:r>
              <a:rPr lang="en-US" dirty="0">
                <a:solidFill>
                  <a:srgbClr val="FF0000"/>
                </a:solidFill>
              </a:rPr>
              <a:t>Director’s Review Sessions continue</a:t>
            </a:r>
          </a:p>
          <a:p>
            <a:pPr lvl="0"/>
            <a:r>
              <a:rPr lang="en-US" dirty="0"/>
              <a:t>Crosscut Reviews, Management Reviews, and Wrap up Reviews held</a:t>
            </a:r>
          </a:p>
          <a:p>
            <a:pPr lvl="0"/>
            <a:r>
              <a:rPr lang="en-US" dirty="0"/>
              <a:t>Final decisions are communicated</a:t>
            </a:r>
          </a:p>
          <a:p>
            <a:pPr lvl="0"/>
            <a:r>
              <a:rPr lang="en-US" dirty="0">
                <a:solidFill>
                  <a:srgbClr val="FF0000"/>
                </a:solidFill>
              </a:rPr>
              <a:t>Branches prepare </a:t>
            </a:r>
            <a:r>
              <a:rPr lang="en-US" dirty="0" err="1">
                <a:solidFill>
                  <a:srgbClr val="FF0000"/>
                </a:solidFill>
              </a:rPr>
              <a:t>Passback</a:t>
            </a:r>
            <a:r>
              <a:rPr lang="en-US" dirty="0">
                <a:solidFill>
                  <a:srgbClr val="FF0000"/>
                </a:solidFill>
              </a:rPr>
              <a:t> documents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b="1" dirty="0"/>
              <a:t>December</a:t>
            </a:r>
          </a:p>
          <a:p>
            <a:pPr lvl="0"/>
            <a:r>
              <a:rPr lang="en-US" dirty="0" err="1"/>
              <a:t>Passback</a:t>
            </a:r>
            <a:r>
              <a:rPr lang="en-US" dirty="0"/>
              <a:t> documents sent to Agencies</a:t>
            </a:r>
          </a:p>
          <a:p>
            <a:pPr lvl="0"/>
            <a:r>
              <a:rPr lang="en-US" dirty="0"/>
              <a:t>Appeal letters received from Agencies</a:t>
            </a:r>
          </a:p>
          <a:p>
            <a:pPr lvl="0"/>
            <a:r>
              <a:rPr lang="en-US" dirty="0"/>
              <a:t>Negotiations between branches and agencies begin</a:t>
            </a:r>
          </a:p>
          <a:p>
            <a:pPr lvl="0"/>
            <a:r>
              <a:rPr lang="en-US" dirty="0"/>
              <a:t>Major appeal issue papers are drafted</a:t>
            </a:r>
          </a:p>
          <a:p>
            <a:pPr lvl="0"/>
            <a:r>
              <a:rPr lang="en-US" dirty="0"/>
              <a:t>Appeals presented to PADs and Director </a:t>
            </a:r>
          </a:p>
          <a:p>
            <a:pPr lvl="0"/>
            <a:r>
              <a:rPr lang="en-US" dirty="0">
                <a:solidFill>
                  <a:srgbClr val="FF0000"/>
                </a:solidFill>
              </a:rPr>
              <a:t>Director seeks to resolve issues with Cabinet Secretaries</a:t>
            </a:r>
          </a:p>
          <a:p>
            <a:pPr lvl="0"/>
            <a:r>
              <a:rPr lang="en-US" dirty="0"/>
              <a:t>Final issues elevated to the President and White House senior advisors</a:t>
            </a:r>
          </a:p>
          <a:p>
            <a:pPr lvl="0"/>
            <a:r>
              <a:rPr lang="en-US" dirty="0"/>
              <a:t>Decisions communicated to Agencies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146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F319F-6C44-4F14-9582-C8F57820B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Budget Review Calendar -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11DE5-3CA6-4DC4-A7E9-350628D41C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January</a:t>
            </a:r>
            <a:r>
              <a:rPr lang="en-US" sz="2400" dirty="0"/>
              <a:t> </a:t>
            </a:r>
          </a:p>
          <a:p>
            <a:pPr lvl="0"/>
            <a:r>
              <a:rPr lang="en-US" sz="2400" dirty="0"/>
              <a:t>Final numbers locked in MAX database</a:t>
            </a:r>
          </a:p>
          <a:p>
            <a:pPr lvl="0"/>
            <a:r>
              <a:rPr lang="en-US" sz="2400" dirty="0"/>
              <a:t>Appendix galleys and appropriation language finalized</a:t>
            </a:r>
          </a:p>
          <a:p>
            <a:pPr lvl="0"/>
            <a:r>
              <a:rPr lang="en-US" sz="2400" dirty="0"/>
              <a:t>President’s Budget volume and Analytical Perspectives written</a:t>
            </a:r>
          </a:p>
          <a:p>
            <a:pPr lvl="0"/>
            <a:r>
              <a:rPr lang="en-US" sz="2400" dirty="0"/>
              <a:t>Public/ Congressional roll-out materials prepared</a:t>
            </a:r>
          </a:p>
          <a:p>
            <a:pPr marL="0" indent="0">
              <a:buNone/>
            </a:pPr>
            <a:r>
              <a:rPr lang="en-US" sz="2400" b="1" dirty="0"/>
              <a:t>February</a:t>
            </a:r>
          </a:p>
          <a:p>
            <a:pPr lvl="0"/>
            <a:r>
              <a:rPr lang="en-US" sz="2400" dirty="0"/>
              <a:t>Budget transmitted to Congress</a:t>
            </a:r>
          </a:p>
          <a:p>
            <a:pPr lvl="0"/>
            <a:r>
              <a:rPr lang="en-US" sz="2400" dirty="0"/>
              <a:t>OMB Director testifies before Congressional Budget and Appropriations Committees</a:t>
            </a:r>
          </a:p>
        </p:txBody>
      </p:sp>
    </p:spTree>
    <p:extLst>
      <p:ext uri="{BB962C8B-B14F-4D97-AF65-F5344CB8AC3E}">
        <p14:creationId xmlns:p14="http://schemas.microsoft.com/office/powerpoint/2010/main" val="908849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243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David Haun</vt:lpstr>
      <vt:lpstr>Office of Management and Budget Organizational Chart</vt:lpstr>
      <vt:lpstr>PowerPoint Presentation</vt:lpstr>
      <vt:lpstr>PowerPoint Presentation</vt:lpstr>
      <vt:lpstr>Resource Management Offices-Sample </vt:lpstr>
      <vt:lpstr>Budget Review Calendar</vt:lpstr>
      <vt:lpstr>Budget Review Calendar - Continued</vt:lpstr>
      <vt:lpstr>Budget Review Calendar - Continued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David Haun</dc:title>
  <dc:creator>Mark Harkins</dc:creator>
  <cp:lastModifiedBy>Mark Harkins</cp:lastModifiedBy>
  <cp:revision>2</cp:revision>
  <dcterms:created xsi:type="dcterms:W3CDTF">2021-03-11T19:24:28Z</dcterms:created>
  <dcterms:modified xsi:type="dcterms:W3CDTF">2021-03-11T19:41:20Z</dcterms:modified>
</cp:coreProperties>
</file>