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8" r:id="rId3"/>
    <p:sldId id="259" r:id="rId4"/>
    <p:sldId id="260" r:id="rId5"/>
    <p:sldId id="264" r:id="rId6"/>
    <p:sldId id="273" r:id="rId7"/>
    <p:sldId id="274" r:id="rId8"/>
    <p:sldId id="281" r:id="rId9"/>
    <p:sldId id="280" r:id="rId10"/>
    <p:sldId id="283" r:id="rId11"/>
    <p:sldId id="284" r:id="rId12"/>
    <p:sldId id="282" r:id="rId13"/>
    <p:sldId id="271" r:id="rId14"/>
    <p:sldId id="268" r:id="rId15"/>
    <p:sldId id="272" r:id="rId16"/>
    <p:sldId id="267" r:id="rId17"/>
    <p:sldId id="276" r:id="rId18"/>
    <p:sldId id="263" r:id="rId19"/>
    <p:sldId id="2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3"/>
    <p:restoredTop sz="95946"/>
  </p:normalViewPr>
  <p:slideViewPr>
    <p:cSldViewPr snapToGrid="0" snapToObjects="1">
      <p:cViewPr varScale="1">
        <p:scale>
          <a:sx n="109" d="100"/>
          <a:sy n="109" d="100"/>
        </p:scale>
        <p:origin x="200" y="3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84E78-F40B-CB47-B645-E65452A3A8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D6C3A5E-E180-D842-902B-541CEC23CE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F396A79-22DD-2647-91E7-07B08BF54FF9}"/>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5" name="Footer Placeholder 4">
            <a:extLst>
              <a:ext uri="{FF2B5EF4-FFF2-40B4-BE49-F238E27FC236}">
                <a16:creationId xmlns:a16="http://schemas.microsoft.com/office/drawing/2014/main" id="{45A8549D-6FA0-4846-A292-488164C992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9D6E56-5260-7E48-AD61-B5C977EAFAB2}"/>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2271846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7A30F-8BB6-5A41-BBAC-FB12B28040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19EC47-A86E-2F49-AF31-906E68A9857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E93ED2-02AF-4041-B4C3-AB31821886E3}"/>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5" name="Footer Placeholder 4">
            <a:extLst>
              <a:ext uri="{FF2B5EF4-FFF2-40B4-BE49-F238E27FC236}">
                <a16:creationId xmlns:a16="http://schemas.microsoft.com/office/drawing/2014/main" id="{A6614024-E4D8-934C-ABD4-B98E4FB612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46A275-80F4-5343-82CD-E0B7E55046A9}"/>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3508999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89106F-1F3A-1F48-BC5E-63AEEAEDA4B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0EA9A4-6E74-2548-A90E-74E35772176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B01CBA-9545-2244-B145-FB305865AE61}"/>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5" name="Footer Placeholder 4">
            <a:extLst>
              <a:ext uri="{FF2B5EF4-FFF2-40B4-BE49-F238E27FC236}">
                <a16:creationId xmlns:a16="http://schemas.microsoft.com/office/drawing/2014/main" id="{2AD3AA77-86FC-0143-9D0B-0D4D71AA08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83AB45-AA04-A44D-8088-890269CD80F2}"/>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2765577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85D27-F317-F443-B7E7-BEE1023691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6723EA-6984-DA41-962E-95DAAACF7DE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235276-9DEA-F941-BDC6-BE764E29541A}"/>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5" name="Footer Placeholder 4">
            <a:extLst>
              <a:ext uri="{FF2B5EF4-FFF2-40B4-BE49-F238E27FC236}">
                <a16:creationId xmlns:a16="http://schemas.microsoft.com/office/drawing/2014/main" id="{22F80930-70BD-C941-BB2B-9AED8F5C7C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D893D5-1781-4E4F-8BEC-81735ABCDAF1}"/>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01777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D2C25-D60B-944A-9C55-ECD34C43C5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FDD4134-3047-E346-A06D-AE903EA574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C1A0B57-9F15-2742-908E-E6894EB9FC84}"/>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5" name="Footer Placeholder 4">
            <a:extLst>
              <a:ext uri="{FF2B5EF4-FFF2-40B4-BE49-F238E27FC236}">
                <a16:creationId xmlns:a16="http://schemas.microsoft.com/office/drawing/2014/main" id="{0F24712E-90FE-7A4C-9F15-5F9C2D35B4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700701-4DF3-D340-BB02-73F263856E0D}"/>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303319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06325-C85D-014E-82B4-39E5F2173B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C2904D-3958-034B-BDCB-2EA360DA740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7F7540-DD44-AD49-9333-EAEB80B459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427F443-C7F0-1C4D-AB8F-AF55C0F6D82C}"/>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6" name="Footer Placeholder 5">
            <a:extLst>
              <a:ext uri="{FF2B5EF4-FFF2-40B4-BE49-F238E27FC236}">
                <a16:creationId xmlns:a16="http://schemas.microsoft.com/office/drawing/2014/main" id="{9F8BD8E9-9C6D-BD40-A738-31FCD5C50F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F1B211-EB7D-9D4B-BD47-777969B37700}"/>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2097099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405FB-D54E-2D48-912A-2D15E8DC84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F9BBE4-050E-6848-BB25-E27CB2440F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B9BB69-7490-4A42-8B5B-D8F30046D39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5876A6-447C-1B45-88F4-6885064B39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D8E955D-E9DE-6B4C-8A1D-F8A60BBA655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52F43D-415D-484E-9FC4-90CC950A6424}"/>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8" name="Footer Placeholder 7">
            <a:extLst>
              <a:ext uri="{FF2B5EF4-FFF2-40B4-BE49-F238E27FC236}">
                <a16:creationId xmlns:a16="http://schemas.microsoft.com/office/drawing/2014/main" id="{E1173BCC-B21A-1540-9590-9775C7175D5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F8DAEDA-6602-BB41-B540-883FEE81FD0F}"/>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484601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C4617-D8F4-CC49-83FA-7F0E03FC854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7397EA7-33E5-0544-86D1-52ED442BE7BD}"/>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4" name="Footer Placeholder 3">
            <a:extLst>
              <a:ext uri="{FF2B5EF4-FFF2-40B4-BE49-F238E27FC236}">
                <a16:creationId xmlns:a16="http://schemas.microsoft.com/office/drawing/2014/main" id="{127F8C2E-5DF9-2849-841F-063B4BA391F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FF938A-6439-B143-8D21-6CC1C5DCBB9E}"/>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224087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46CDDE-2F8F-874B-B634-9C751E7EC18F}"/>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3" name="Footer Placeholder 2">
            <a:extLst>
              <a:ext uri="{FF2B5EF4-FFF2-40B4-BE49-F238E27FC236}">
                <a16:creationId xmlns:a16="http://schemas.microsoft.com/office/drawing/2014/main" id="{E6CFA33A-40B1-E244-95C6-1D61678AD0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F8F83E-376F-9246-A8EE-081F4C9E6A52}"/>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914974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9943D-11F6-AA48-91EF-2ACD23C249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B5BE55-C9E2-CC47-B038-4DCA0F25C5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F22C6DE-F5CA-6048-AB80-6BB1EFCE9B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F84380E-4C13-9042-90CB-777FA9AC5F75}"/>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6" name="Footer Placeholder 5">
            <a:extLst>
              <a:ext uri="{FF2B5EF4-FFF2-40B4-BE49-F238E27FC236}">
                <a16:creationId xmlns:a16="http://schemas.microsoft.com/office/drawing/2014/main" id="{294E73FD-1406-E549-858E-6AA0FCFAA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7CB588-512D-9442-ABB0-B14158B80189}"/>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716334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AAC2B-F346-294D-93E9-827F7E1938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E577B4-0B33-8B40-BE5A-EF1AB111EA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B9B3A04-8FCA-DE4D-A8D3-74EF3810ED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3D426F7-17E8-1945-8775-08D3E79A333C}"/>
              </a:ext>
            </a:extLst>
          </p:cNvPr>
          <p:cNvSpPr>
            <a:spLocks noGrp="1"/>
          </p:cNvSpPr>
          <p:nvPr>
            <p:ph type="dt" sz="half" idx="10"/>
          </p:nvPr>
        </p:nvSpPr>
        <p:spPr/>
        <p:txBody>
          <a:bodyPr/>
          <a:lstStyle/>
          <a:p>
            <a:fld id="{861B7C1D-F7B1-9349-BB8F-E60AF0380ADD}" type="datetimeFigureOut">
              <a:rPr lang="en-US" smtClean="0"/>
              <a:t>10/4/21</a:t>
            </a:fld>
            <a:endParaRPr lang="en-US"/>
          </a:p>
        </p:txBody>
      </p:sp>
      <p:sp>
        <p:nvSpPr>
          <p:cNvPr id="6" name="Footer Placeholder 5">
            <a:extLst>
              <a:ext uri="{FF2B5EF4-FFF2-40B4-BE49-F238E27FC236}">
                <a16:creationId xmlns:a16="http://schemas.microsoft.com/office/drawing/2014/main" id="{999B2575-7BD9-AA43-91CB-A71172D117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D5FD70-35DC-0545-9AA7-BAB033FB9280}"/>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149921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C4DB4B-224B-774B-A9D4-E3200CF3C7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E5FFB8A-1CC9-8F4F-A6D6-86D2DE3994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61B37D-7563-9148-AFC9-CDC5183E1A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1B7C1D-F7B1-9349-BB8F-E60AF0380ADD}" type="datetimeFigureOut">
              <a:rPr lang="en-US" smtClean="0"/>
              <a:t>10/4/21</a:t>
            </a:fld>
            <a:endParaRPr lang="en-US"/>
          </a:p>
        </p:txBody>
      </p:sp>
      <p:sp>
        <p:nvSpPr>
          <p:cNvPr id="5" name="Footer Placeholder 4">
            <a:extLst>
              <a:ext uri="{FF2B5EF4-FFF2-40B4-BE49-F238E27FC236}">
                <a16:creationId xmlns:a16="http://schemas.microsoft.com/office/drawing/2014/main" id="{10DFC69B-6901-E14D-9E73-FEB78EA15C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5CE6CF-68C4-A142-892D-72B9DB121B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E582E3-F9D4-0F47-9615-EDFF769600B9}" type="slidenum">
              <a:rPr lang="en-US" smtClean="0"/>
              <a:t>‹#›</a:t>
            </a:fld>
            <a:endParaRPr lang="en-US"/>
          </a:p>
        </p:txBody>
      </p:sp>
    </p:spTree>
    <p:extLst>
      <p:ext uri="{BB962C8B-B14F-4D97-AF65-F5344CB8AC3E}">
        <p14:creationId xmlns:p14="http://schemas.microsoft.com/office/powerpoint/2010/main" val="14425304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60CF4-8EE7-D847-9E19-0278753C091A}"/>
              </a:ext>
            </a:extLst>
          </p:cNvPr>
          <p:cNvSpPr>
            <a:spLocks noGrp="1"/>
          </p:cNvSpPr>
          <p:nvPr>
            <p:ph type="title"/>
          </p:nvPr>
        </p:nvSpPr>
        <p:spPr/>
        <p:txBody>
          <a:bodyPr/>
          <a:lstStyle/>
          <a:p>
            <a:r>
              <a:rPr lang="en-US" dirty="0"/>
              <a:t>Budget and Appropriations Outlook</a:t>
            </a:r>
          </a:p>
        </p:txBody>
      </p:sp>
      <p:sp>
        <p:nvSpPr>
          <p:cNvPr id="3" name="Text Placeholder 2">
            <a:extLst>
              <a:ext uri="{FF2B5EF4-FFF2-40B4-BE49-F238E27FC236}">
                <a16:creationId xmlns:a16="http://schemas.microsoft.com/office/drawing/2014/main" id="{A0E2901A-EB9E-DA46-9C26-5A8A20ADC410}"/>
              </a:ext>
            </a:extLst>
          </p:cNvPr>
          <p:cNvSpPr>
            <a:spLocks noGrp="1"/>
          </p:cNvSpPr>
          <p:nvPr>
            <p:ph type="body" idx="1"/>
          </p:nvPr>
        </p:nvSpPr>
        <p:spPr/>
        <p:txBody>
          <a:bodyPr/>
          <a:lstStyle/>
          <a:p>
            <a:r>
              <a:rPr lang="en-US" dirty="0"/>
              <a:t>Jennifer Shutt</a:t>
            </a:r>
          </a:p>
          <a:p>
            <a:r>
              <a:rPr lang="en-US" dirty="0"/>
              <a:t>Budget and Appropriations reporter</a:t>
            </a:r>
          </a:p>
          <a:p>
            <a:r>
              <a:rPr lang="en-US" dirty="0"/>
              <a:t>CQ Roll Call </a:t>
            </a:r>
          </a:p>
        </p:txBody>
      </p:sp>
    </p:spTree>
    <p:extLst>
      <p:ext uri="{BB962C8B-B14F-4D97-AF65-F5344CB8AC3E}">
        <p14:creationId xmlns:p14="http://schemas.microsoft.com/office/powerpoint/2010/main" val="33494308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F8B18-AF77-AA44-8D72-2A7885924CE1}"/>
              </a:ext>
            </a:extLst>
          </p:cNvPr>
          <p:cNvSpPr>
            <a:spLocks noGrp="1"/>
          </p:cNvSpPr>
          <p:nvPr>
            <p:ph type="title"/>
          </p:nvPr>
        </p:nvSpPr>
        <p:spPr/>
        <p:txBody>
          <a:bodyPr/>
          <a:lstStyle/>
          <a:p>
            <a:pPr algn="ctr"/>
            <a:r>
              <a:rPr lang="en-US" dirty="0"/>
              <a:t>Debt limit </a:t>
            </a:r>
          </a:p>
        </p:txBody>
      </p:sp>
      <p:sp>
        <p:nvSpPr>
          <p:cNvPr id="3" name="Content Placeholder 2">
            <a:extLst>
              <a:ext uri="{FF2B5EF4-FFF2-40B4-BE49-F238E27FC236}">
                <a16:creationId xmlns:a16="http://schemas.microsoft.com/office/drawing/2014/main" id="{C0D73C11-F657-124E-B122-F41C7CB3B6C2}"/>
              </a:ext>
            </a:extLst>
          </p:cNvPr>
          <p:cNvSpPr>
            <a:spLocks noGrp="1"/>
          </p:cNvSpPr>
          <p:nvPr>
            <p:ph sz="half" idx="1"/>
          </p:nvPr>
        </p:nvSpPr>
        <p:spPr>
          <a:xfrm>
            <a:off x="838200" y="1825625"/>
            <a:ext cx="10515600" cy="4351338"/>
          </a:xfrm>
        </p:spPr>
        <p:txBody>
          <a:bodyPr>
            <a:normAutofit lnSpcReduction="10000"/>
          </a:bodyPr>
          <a:lstStyle/>
          <a:p>
            <a:r>
              <a:rPr lang="en-US" dirty="0"/>
              <a:t>Every year the federal government spends more than it brings in. This creates a deficit.</a:t>
            </a:r>
          </a:p>
          <a:p>
            <a:r>
              <a:rPr lang="en-US" dirty="0"/>
              <a:t>When the annual deficit across many, many years is added up it totals the national debt. </a:t>
            </a:r>
          </a:p>
          <a:p>
            <a:r>
              <a:rPr lang="en-US" dirty="0"/>
              <a:t>Congress has regularly raised or suspended the debt limit to allow the Treasury Department to continue borrowing money to pay for various federal programs. </a:t>
            </a:r>
          </a:p>
          <a:p>
            <a:r>
              <a:rPr lang="en-US" dirty="0"/>
              <a:t>The last debt limit suspension expired at the end of July. Since then, Treasury has been using accounting maneuvers called extraordinary measures to continue paying all of the nation’s bills in full and on time. </a:t>
            </a:r>
          </a:p>
        </p:txBody>
      </p:sp>
    </p:spTree>
    <p:extLst>
      <p:ext uri="{BB962C8B-B14F-4D97-AF65-F5344CB8AC3E}">
        <p14:creationId xmlns:p14="http://schemas.microsoft.com/office/powerpoint/2010/main" val="2029863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03804-B437-8848-B1B5-13B547B55C3E}"/>
              </a:ext>
            </a:extLst>
          </p:cNvPr>
          <p:cNvSpPr>
            <a:spLocks noGrp="1"/>
          </p:cNvSpPr>
          <p:nvPr>
            <p:ph type="title"/>
          </p:nvPr>
        </p:nvSpPr>
        <p:spPr/>
        <p:txBody>
          <a:bodyPr/>
          <a:lstStyle/>
          <a:p>
            <a:pPr algn="ctr"/>
            <a:r>
              <a:rPr lang="en-US" dirty="0"/>
              <a:t>Debt limit default </a:t>
            </a:r>
          </a:p>
        </p:txBody>
      </p:sp>
      <p:sp>
        <p:nvSpPr>
          <p:cNvPr id="3" name="Content Placeholder 2">
            <a:extLst>
              <a:ext uri="{FF2B5EF4-FFF2-40B4-BE49-F238E27FC236}">
                <a16:creationId xmlns:a16="http://schemas.microsoft.com/office/drawing/2014/main" id="{8470E5B8-F4B9-0E4F-9095-136DEAADCF38}"/>
              </a:ext>
            </a:extLst>
          </p:cNvPr>
          <p:cNvSpPr>
            <a:spLocks noGrp="1"/>
          </p:cNvSpPr>
          <p:nvPr>
            <p:ph idx="1"/>
          </p:nvPr>
        </p:nvSpPr>
        <p:spPr/>
        <p:txBody>
          <a:bodyPr>
            <a:normAutofit/>
          </a:bodyPr>
          <a:lstStyle/>
          <a:p>
            <a:r>
              <a:rPr lang="en-US" dirty="0"/>
              <a:t>Treasury Department estimates it will exhaust extraordinary measures on Oct. 18 – at which point it would no longer be able to pay all of the country’s bills in full and on time. </a:t>
            </a:r>
          </a:p>
          <a:p>
            <a:pPr marL="0" indent="0">
              <a:buNone/>
            </a:pPr>
            <a:endParaRPr lang="en-US" dirty="0"/>
          </a:p>
          <a:p>
            <a:r>
              <a:rPr lang="en-US" dirty="0"/>
              <a:t>This is generally referred to as a default. </a:t>
            </a:r>
          </a:p>
          <a:p>
            <a:pPr marL="0" indent="0">
              <a:buNone/>
            </a:pPr>
            <a:endParaRPr lang="en-US" dirty="0"/>
          </a:p>
          <a:p>
            <a:r>
              <a:rPr lang="en-US" dirty="0"/>
              <a:t>This would have significant impacts on government spending and the economy, though specifics are unclear since the country has never crossed to so called x-date before. </a:t>
            </a:r>
          </a:p>
        </p:txBody>
      </p:sp>
    </p:spTree>
    <p:extLst>
      <p:ext uri="{BB962C8B-B14F-4D97-AF65-F5344CB8AC3E}">
        <p14:creationId xmlns:p14="http://schemas.microsoft.com/office/powerpoint/2010/main" val="2307750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7D654-9E86-574E-BDB8-0F4662693A9F}"/>
              </a:ext>
            </a:extLst>
          </p:cNvPr>
          <p:cNvSpPr>
            <a:spLocks noGrp="1"/>
          </p:cNvSpPr>
          <p:nvPr>
            <p:ph type="title"/>
          </p:nvPr>
        </p:nvSpPr>
        <p:spPr/>
        <p:txBody>
          <a:bodyPr/>
          <a:lstStyle/>
          <a:p>
            <a:pPr algn="ctr"/>
            <a:r>
              <a:rPr lang="en-US" dirty="0"/>
              <a:t>Fiscal year 2022 appropriation process</a:t>
            </a:r>
          </a:p>
        </p:txBody>
      </p:sp>
      <p:sp>
        <p:nvSpPr>
          <p:cNvPr id="3" name="Content Placeholder 2">
            <a:extLst>
              <a:ext uri="{FF2B5EF4-FFF2-40B4-BE49-F238E27FC236}">
                <a16:creationId xmlns:a16="http://schemas.microsoft.com/office/drawing/2014/main" id="{B4B7AFDB-9313-9649-A603-4B67192B8750}"/>
              </a:ext>
            </a:extLst>
          </p:cNvPr>
          <p:cNvSpPr>
            <a:spLocks noGrp="1"/>
          </p:cNvSpPr>
          <p:nvPr>
            <p:ph idx="1"/>
          </p:nvPr>
        </p:nvSpPr>
        <p:spPr/>
        <p:txBody>
          <a:bodyPr>
            <a:normAutofit/>
          </a:bodyPr>
          <a:lstStyle/>
          <a:p>
            <a:r>
              <a:rPr lang="en-US" dirty="0"/>
              <a:t>Began earlier this  year when the Biden administration released a “skinny” budget request in April and the full budget request in May.</a:t>
            </a:r>
          </a:p>
          <a:p>
            <a:r>
              <a:rPr lang="en-US" dirty="0"/>
              <a:t>This was the first look at how the new administration wanted to shift discretionary spending during FY22. </a:t>
            </a:r>
          </a:p>
          <a:p>
            <a:r>
              <a:rPr lang="en-US" dirty="0"/>
              <a:t>Appropriators held hearings with various department and agency leaders. </a:t>
            </a:r>
          </a:p>
          <a:p>
            <a:r>
              <a:rPr lang="en-US" dirty="0"/>
              <a:t>Congressional leaders, however, have not begun talks on bipartisan spending levels. </a:t>
            </a:r>
          </a:p>
          <a:p>
            <a:r>
              <a:rPr lang="en-US" dirty="0"/>
              <a:t>Fiscal year began Oct. 1 under a stopgap spending bill. </a:t>
            </a:r>
          </a:p>
        </p:txBody>
      </p:sp>
    </p:spTree>
    <p:extLst>
      <p:ext uri="{BB962C8B-B14F-4D97-AF65-F5344CB8AC3E}">
        <p14:creationId xmlns:p14="http://schemas.microsoft.com/office/powerpoint/2010/main" val="1476246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C40D8-4277-E84C-B27B-373A994F7107}"/>
              </a:ext>
            </a:extLst>
          </p:cNvPr>
          <p:cNvSpPr>
            <a:spLocks noGrp="1"/>
          </p:cNvSpPr>
          <p:nvPr>
            <p:ph type="title"/>
          </p:nvPr>
        </p:nvSpPr>
        <p:spPr/>
        <p:txBody>
          <a:bodyPr/>
          <a:lstStyle/>
          <a:p>
            <a:pPr algn="ctr"/>
            <a:r>
              <a:rPr lang="en-US" dirty="0"/>
              <a:t>Fiscal year 2022: committee action</a:t>
            </a:r>
          </a:p>
        </p:txBody>
      </p:sp>
      <p:sp>
        <p:nvSpPr>
          <p:cNvPr id="3" name="Content Placeholder 2">
            <a:extLst>
              <a:ext uri="{FF2B5EF4-FFF2-40B4-BE49-F238E27FC236}">
                <a16:creationId xmlns:a16="http://schemas.microsoft.com/office/drawing/2014/main" id="{65222175-AD61-6B49-964C-EEBB602E9955}"/>
              </a:ext>
            </a:extLst>
          </p:cNvPr>
          <p:cNvSpPr>
            <a:spLocks noGrp="1"/>
          </p:cNvSpPr>
          <p:nvPr>
            <p:ph sz="half" idx="1"/>
          </p:nvPr>
        </p:nvSpPr>
        <p:spPr/>
        <p:txBody>
          <a:bodyPr>
            <a:normAutofit/>
          </a:bodyPr>
          <a:lstStyle/>
          <a:p>
            <a:r>
              <a:rPr lang="en-US" dirty="0"/>
              <a:t>House Appropriations Committee approved all 12 government funding bills</a:t>
            </a:r>
          </a:p>
          <a:p>
            <a:r>
              <a:rPr lang="en-US" dirty="0"/>
              <a:t>House floor approved nine of those, holding back Commerce-Justice-Science, Defense, Homeland. </a:t>
            </a:r>
          </a:p>
          <a:p>
            <a:r>
              <a:rPr lang="en-US" dirty="0"/>
              <a:t>The bills will likely need to change substantially during conference. </a:t>
            </a:r>
          </a:p>
        </p:txBody>
      </p:sp>
      <p:sp>
        <p:nvSpPr>
          <p:cNvPr id="4" name="Content Placeholder 3">
            <a:extLst>
              <a:ext uri="{FF2B5EF4-FFF2-40B4-BE49-F238E27FC236}">
                <a16:creationId xmlns:a16="http://schemas.microsoft.com/office/drawing/2014/main" id="{96CA7FCA-E78B-AD43-A374-E46E0420A242}"/>
              </a:ext>
            </a:extLst>
          </p:cNvPr>
          <p:cNvSpPr>
            <a:spLocks noGrp="1"/>
          </p:cNvSpPr>
          <p:nvPr>
            <p:ph sz="half" idx="2"/>
          </p:nvPr>
        </p:nvSpPr>
        <p:spPr/>
        <p:txBody>
          <a:bodyPr>
            <a:normAutofit/>
          </a:bodyPr>
          <a:lstStyle/>
          <a:p>
            <a:r>
              <a:rPr lang="en-US" dirty="0"/>
              <a:t>Senate Appropriations panel approved three bills along bipartisan lines in early August before process broke down. </a:t>
            </a:r>
          </a:p>
          <a:p>
            <a:r>
              <a:rPr lang="en-US" dirty="0"/>
              <a:t>Leahy called off additional markups in mid-September amid GOP disagreements on spending levels. </a:t>
            </a:r>
          </a:p>
          <a:p>
            <a:r>
              <a:rPr lang="en-US" dirty="0"/>
              <a:t>Remaining nine Senate </a:t>
            </a:r>
            <a:r>
              <a:rPr lang="en-US" dirty="0" err="1"/>
              <a:t>Approps</a:t>
            </a:r>
            <a:r>
              <a:rPr lang="en-US" dirty="0"/>
              <a:t> bills coming around Oct. 15. </a:t>
            </a:r>
          </a:p>
        </p:txBody>
      </p:sp>
    </p:spTree>
    <p:extLst>
      <p:ext uri="{BB962C8B-B14F-4D97-AF65-F5344CB8AC3E}">
        <p14:creationId xmlns:p14="http://schemas.microsoft.com/office/powerpoint/2010/main" val="37252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B79D3-88EB-D744-AADF-07F04AD381E6}"/>
              </a:ext>
            </a:extLst>
          </p:cNvPr>
          <p:cNvSpPr>
            <a:spLocks noGrp="1"/>
          </p:cNvSpPr>
          <p:nvPr>
            <p:ph type="title"/>
          </p:nvPr>
        </p:nvSpPr>
        <p:spPr/>
        <p:txBody>
          <a:bodyPr/>
          <a:lstStyle/>
          <a:p>
            <a:pPr algn="ctr"/>
            <a:r>
              <a:rPr lang="en-US" dirty="0"/>
              <a:t>Fiscal year 2022 Appropriations Policy Fights</a:t>
            </a:r>
          </a:p>
        </p:txBody>
      </p:sp>
      <p:sp>
        <p:nvSpPr>
          <p:cNvPr id="3" name="Content Placeholder 2">
            <a:extLst>
              <a:ext uri="{FF2B5EF4-FFF2-40B4-BE49-F238E27FC236}">
                <a16:creationId xmlns:a16="http://schemas.microsoft.com/office/drawing/2014/main" id="{0996F8FF-3CD2-7242-B1BA-AA97EB40F18B}"/>
              </a:ext>
            </a:extLst>
          </p:cNvPr>
          <p:cNvSpPr>
            <a:spLocks noGrp="1"/>
          </p:cNvSpPr>
          <p:nvPr>
            <p:ph idx="1"/>
          </p:nvPr>
        </p:nvSpPr>
        <p:spPr/>
        <p:txBody>
          <a:bodyPr/>
          <a:lstStyle/>
          <a:p>
            <a:r>
              <a:rPr lang="en-US" dirty="0"/>
              <a:t>Hyde Amendment</a:t>
            </a:r>
          </a:p>
          <a:p>
            <a:pPr lvl="1"/>
            <a:r>
              <a:rPr lang="en-US" dirty="0"/>
              <a:t>Provision that bars federal funding for abortion with limited exceptions for rape, incest or the woman’s life</a:t>
            </a:r>
          </a:p>
          <a:p>
            <a:pPr lvl="1"/>
            <a:r>
              <a:rPr lang="en-US" dirty="0"/>
              <a:t>Has been in effect in some form for more than four decades</a:t>
            </a:r>
          </a:p>
          <a:p>
            <a:pPr lvl="1"/>
            <a:r>
              <a:rPr lang="en-US" dirty="0"/>
              <a:t>DeLauro has voted to remove from the Labor-HHS-Education bill</a:t>
            </a:r>
          </a:p>
          <a:p>
            <a:pPr lvl="1"/>
            <a:r>
              <a:rPr lang="en-US" dirty="0"/>
              <a:t>No commitment yet from Senate Democrats but Republicans will fight this tooth and nail</a:t>
            </a:r>
          </a:p>
          <a:p>
            <a:r>
              <a:rPr lang="en-US" dirty="0"/>
              <a:t>ICE, CBP funding and oversight making Homeland especially challenging</a:t>
            </a:r>
          </a:p>
          <a:p>
            <a:r>
              <a:rPr lang="en-US" dirty="0"/>
              <a:t>Member of Congress COLA salary increase </a:t>
            </a:r>
          </a:p>
        </p:txBody>
      </p:sp>
    </p:spTree>
    <p:extLst>
      <p:ext uri="{BB962C8B-B14F-4D97-AF65-F5344CB8AC3E}">
        <p14:creationId xmlns:p14="http://schemas.microsoft.com/office/powerpoint/2010/main" val="2581395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CC7B1-87E2-F64E-8251-E847F4126BD8}"/>
              </a:ext>
            </a:extLst>
          </p:cNvPr>
          <p:cNvSpPr>
            <a:spLocks noGrp="1"/>
          </p:cNvSpPr>
          <p:nvPr>
            <p:ph type="title"/>
          </p:nvPr>
        </p:nvSpPr>
        <p:spPr/>
        <p:txBody>
          <a:bodyPr/>
          <a:lstStyle/>
          <a:p>
            <a:pPr algn="ctr"/>
            <a:r>
              <a:rPr lang="en-US" dirty="0"/>
              <a:t>Defense spending </a:t>
            </a:r>
          </a:p>
        </p:txBody>
      </p:sp>
      <p:sp>
        <p:nvSpPr>
          <p:cNvPr id="3" name="Content Placeholder 2">
            <a:extLst>
              <a:ext uri="{FF2B5EF4-FFF2-40B4-BE49-F238E27FC236}">
                <a16:creationId xmlns:a16="http://schemas.microsoft.com/office/drawing/2014/main" id="{A5D975F8-4B73-674B-895C-6B4438DD712B}"/>
              </a:ext>
            </a:extLst>
          </p:cNvPr>
          <p:cNvSpPr>
            <a:spLocks noGrp="1"/>
          </p:cNvSpPr>
          <p:nvPr>
            <p:ph idx="1"/>
          </p:nvPr>
        </p:nvSpPr>
        <p:spPr/>
        <p:txBody>
          <a:bodyPr>
            <a:normAutofit/>
          </a:bodyPr>
          <a:lstStyle/>
          <a:p>
            <a:r>
              <a:rPr lang="en-US" dirty="0"/>
              <a:t>One of the bigger debates on the fiscal year 2022 process.</a:t>
            </a:r>
          </a:p>
          <a:p>
            <a:r>
              <a:rPr lang="en-US" dirty="0"/>
              <a:t>Biden budget request proposed a 16.5 percent increase for nondefense and a 1.6 percent increase for defense over current levels.</a:t>
            </a:r>
          </a:p>
          <a:p>
            <a:r>
              <a:rPr lang="en-US" dirty="0"/>
              <a:t>Republicans arguing for parity between any increases in discretionary spending.  </a:t>
            </a:r>
          </a:p>
          <a:p>
            <a:r>
              <a:rPr lang="en-US" dirty="0"/>
              <a:t>The annual defense policy bills would boost defense spending by about 5 percent with bipartisan backing in the committee. </a:t>
            </a:r>
          </a:p>
          <a:p>
            <a:r>
              <a:rPr lang="en-US" dirty="0"/>
              <a:t>Unclear if that’s a path forward for fiscal 2022 negotiations. </a:t>
            </a:r>
          </a:p>
        </p:txBody>
      </p:sp>
    </p:spTree>
    <p:extLst>
      <p:ext uri="{BB962C8B-B14F-4D97-AF65-F5344CB8AC3E}">
        <p14:creationId xmlns:p14="http://schemas.microsoft.com/office/powerpoint/2010/main" val="378398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8D228-97FC-5444-9093-E0748CC57D26}"/>
              </a:ext>
            </a:extLst>
          </p:cNvPr>
          <p:cNvSpPr>
            <a:spLocks noGrp="1"/>
          </p:cNvSpPr>
          <p:nvPr>
            <p:ph type="title"/>
          </p:nvPr>
        </p:nvSpPr>
        <p:spPr>
          <a:xfrm>
            <a:off x="838200" y="365126"/>
            <a:ext cx="10515600" cy="912690"/>
          </a:xfrm>
        </p:spPr>
        <p:txBody>
          <a:bodyPr/>
          <a:lstStyle/>
          <a:p>
            <a:pPr algn="ctr"/>
            <a:r>
              <a:rPr lang="en-US" dirty="0"/>
              <a:t>Earmarks</a:t>
            </a:r>
          </a:p>
        </p:txBody>
      </p:sp>
      <p:sp>
        <p:nvSpPr>
          <p:cNvPr id="3" name="Content Placeholder 2">
            <a:extLst>
              <a:ext uri="{FF2B5EF4-FFF2-40B4-BE49-F238E27FC236}">
                <a16:creationId xmlns:a16="http://schemas.microsoft.com/office/drawing/2014/main" id="{77D1702D-7E16-3148-9093-DE13A07DBF61}"/>
              </a:ext>
            </a:extLst>
          </p:cNvPr>
          <p:cNvSpPr>
            <a:spLocks noGrp="1"/>
          </p:cNvSpPr>
          <p:nvPr>
            <p:ph idx="1"/>
          </p:nvPr>
        </p:nvSpPr>
        <p:spPr>
          <a:xfrm>
            <a:off x="838200" y="1453663"/>
            <a:ext cx="10515600" cy="4899147"/>
          </a:xfrm>
        </p:spPr>
        <p:txBody>
          <a:bodyPr>
            <a:normAutofit fontScale="92500"/>
          </a:bodyPr>
          <a:lstStyle/>
          <a:p>
            <a:r>
              <a:rPr lang="en-US" dirty="0"/>
              <a:t>DeLauro outlined parameters for return in late February</a:t>
            </a:r>
          </a:p>
          <a:p>
            <a:pPr lvl="1"/>
            <a:r>
              <a:rPr lang="en-US" dirty="0"/>
              <a:t>Earmarks capped at 1 percent of discretionary spending </a:t>
            </a:r>
          </a:p>
          <a:p>
            <a:pPr lvl="1"/>
            <a:r>
              <a:rPr lang="en-US" dirty="0"/>
              <a:t>Members limited to 10 requests per fiscal year and must show community support </a:t>
            </a:r>
          </a:p>
          <a:p>
            <a:pPr lvl="1"/>
            <a:r>
              <a:rPr lang="en-US" dirty="0"/>
              <a:t>Members must post request online at the same time they submit it to the committee</a:t>
            </a:r>
          </a:p>
          <a:p>
            <a:pPr lvl="1"/>
            <a:r>
              <a:rPr lang="en-US" dirty="0"/>
              <a:t>Members must certify they and immediate family don’t have a financial interest</a:t>
            </a:r>
          </a:p>
          <a:p>
            <a:pPr lvl="1"/>
            <a:r>
              <a:rPr lang="en-US" dirty="0"/>
              <a:t>For-profit entities cannot receive earmarked funds </a:t>
            </a:r>
          </a:p>
          <a:p>
            <a:pPr lvl="1"/>
            <a:r>
              <a:rPr lang="en-US" dirty="0"/>
              <a:t>Government Accountability Office will audit a sample of earmarks annually and submit report to Congress </a:t>
            </a:r>
          </a:p>
          <a:p>
            <a:r>
              <a:rPr lang="en-US" dirty="0"/>
              <a:t>Leahy followed a similar process, but didn’t cap the number of requests. </a:t>
            </a:r>
          </a:p>
          <a:p>
            <a:r>
              <a:rPr lang="en-US" dirty="0"/>
              <a:t>Senate Republican party rules still ban participation, though many GOP senators requested projects. House GOP eliminated their rule banning. </a:t>
            </a:r>
          </a:p>
          <a:p>
            <a:pPr marL="457200" lvl="1" indent="0">
              <a:buNone/>
            </a:pPr>
            <a:endParaRPr lang="en-US" dirty="0"/>
          </a:p>
          <a:p>
            <a:pPr marL="457200" lvl="1" indent="0">
              <a:buNone/>
            </a:pPr>
            <a:endParaRPr lang="en-US" dirty="0"/>
          </a:p>
        </p:txBody>
      </p:sp>
    </p:spTree>
    <p:extLst>
      <p:ext uri="{BB962C8B-B14F-4D97-AF65-F5344CB8AC3E}">
        <p14:creationId xmlns:p14="http://schemas.microsoft.com/office/powerpoint/2010/main" val="37242144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C058F-7D76-5A4E-890D-F46CABC81AEF}"/>
              </a:ext>
            </a:extLst>
          </p:cNvPr>
          <p:cNvSpPr>
            <a:spLocks noGrp="1"/>
          </p:cNvSpPr>
          <p:nvPr>
            <p:ph type="title"/>
          </p:nvPr>
        </p:nvSpPr>
        <p:spPr/>
        <p:txBody>
          <a:bodyPr/>
          <a:lstStyle/>
          <a:p>
            <a:pPr algn="ctr"/>
            <a:r>
              <a:rPr lang="en-US" dirty="0"/>
              <a:t>Will there be another CR? 		</a:t>
            </a:r>
          </a:p>
        </p:txBody>
      </p:sp>
      <p:sp>
        <p:nvSpPr>
          <p:cNvPr id="3" name="Content Placeholder 2">
            <a:extLst>
              <a:ext uri="{FF2B5EF4-FFF2-40B4-BE49-F238E27FC236}">
                <a16:creationId xmlns:a16="http://schemas.microsoft.com/office/drawing/2014/main" id="{DD814B60-69D7-2444-B639-D8BF4FE79422}"/>
              </a:ext>
            </a:extLst>
          </p:cNvPr>
          <p:cNvSpPr>
            <a:spLocks noGrp="1"/>
          </p:cNvSpPr>
          <p:nvPr>
            <p:ph idx="1"/>
          </p:nvPr>
        </p:nvSpPr>
        <p:spPr>
          <a:xfrm>
            <a:off x="838200" y="1825625"/>
            <a:ext cx="4894385" cy="4141421"/>
          </a:xfrm>
        </p:spPr>
        <p:txBody>
          <a:bodyPr/>
          <a:lstStyle/>
          <a:p>
            <a:endParaRPr lang="en-US" dirty="0"/>
          </a:p>
          <a:p>
            <a:endParaRPr lang="en-US" dirty="0"/>
          </a:p>
          <a:p>
            <a:r>
              <a:rPr lang="en-US" dirty="0"/>
              <a:t>That likely depends on reconciliation timeline. </a:t>
            </a:r>
          </a:p>
        </p:txBody>
      </p:sp>
      <p:pic>
        <p:nvPicPr>
          <p:cNvPr id="5" name="Picture 4">
            <a:extLst>
              <a:ext uri="{FF2B5EF4-FFF2-40B4-BE49-F238E27FC236}">
                <a16:creationId xmlns:a16="http://schemas.microsoft.com/office/drawing/2014/main" id="{93527E2E-209D-5E4D-8CFA-4B7A4691576F}"/>
              </a:ext>
            </a:extLst>
          </p:cNvPr>
          <p:cNvPicPr>
            <a:picLocks noChangeAspect="1"/>
          </p:cNvPicPr>
          <p:nvPr/>
        </p:nvPicPr>
        <p:blipFill>
          <a:blip r:embed="rId2"/>
          <a:stretch>
            <a:fillRect/>
          </a:stretch>
        </p:blipFill>
        <p:spPr>
          <a:xfrm>
            <a:off x="6093602" y="1219200"/>
            <a:ext cx="4176080" cy="5404338"/>
          </a:xfrm>
          <a:prstGeom prst="rect">
            <a:avLst/>
          </a:prstGeom>
        </p:spPr>
      </p:pic>
    </p:spTree>
    <p:extLst>
      <p:ext uri="{BB962C8B-B14F-4D97-AF65-F5344CB8AC3E}">
        <p14:creationId xmlns:p14="http://schemas.microsoft.com/office/powerpoint/2010/main" val="3885586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FA610-EF9F-084A-97B0-34A1D328BABB}"/>
              </a:ext>
            </a:extLst>
          </p:cNvPr>
          <p:cNvSpPr>
            <a:spLocks noGrp="1"/>
          </p:cNvSpPr>
          <p:nvPr>
            <p:ph type="title"/>
          </p:nvPr>
        </p:nvSpPr>
        <p:spPr/>
        <p:txBody>
          <a:bodyPr/>
          <a:lstStyle/>
          <a:p>
            <a:pPr algn="ctr"/>
            <a:r>
              <a:rPr lang="en-US" dirty="0"/>
              <a:t>What is budget reconciliation? </a:t>
            </a:r>
          </a:p>
        </p:txBody>
      </p:sp>
      <p:sp>
        <p:nvSpPr>
          <p:cNvPr id="3" name="Content Placeholder 2">
            <a:extLst>
              <a:ext uri="{FF2B5EF4-FFF2-40B4-BE49-F238E27FC236}">
                <a16:creationId xmlns:a16="http://schemas.microsoft.com/office/drawing/2014/main" id="{CA303215-79A9-D24C-9348-47E9C1C5DFAF}"/>
              </a:ext>
            </a:extLst>
          </p:cNvPr>
          <p:cNvSpPr>
            <a:spLocks noGrp="1"/>
          </p:cNvSpPr>
          <p:nvPr>
            <p:ph sz="half" idx="1"/>
          </p:nvPr>
        </p:nvSpPr>
        <p:spPr/>
        <p:txBody>
          <a:bodyPr>
            <a:normAutofit lnSpcReduction="10000"/>
          </a:bodyPr>
          <a:lstStyle/>
          <a:p>
            <a:r>
              <a:rPr lang="en-US" dirty="0"/>
              <a:t>Subjects </a:t>
            </a:r>
          </a:p>
          <a:p>
            <a:pPr lvl="1"/>
            <a:r>
              <a:rPr lang="en-US" dirty="0"/>
              <a:t>Revenue</a:t>
            </a:r>
          </a:p>
          <a:p>
            <a:pPr lvl="1"/>
            <a:r>
              <a:rPr lang="en-US" dirty="0"/>
              <a:t>Spending </a:t>
            </a:r>
          </a:p>
          <a:p>
            <a:pPr lvl="1"/>
            <a:r>
              <a:rPr lang="en-US" dirty="0"/>
              <a:t>Debt limit</a:t>
            </a:r>
          </a:p>
          <a:p>
            <a:pPr lvl="1"/>
            <a:endParaRPr lang="en-US" dirty="0"/>
          </a:p>
          <a:p>
            <a:r>
              <a:rPr lang="en-US" dirty="0"/>
              <a:t>Benefits in the Senate</a:t>
            </a:r>
          </a:p>
          <a:p>
            <a:pPr lvl="1"/>
            <a:r>
              <a:rPr lang="en-US" dirty="0"/>
              <a:t>No need to eliminate or go through 60-vote procedural process</a:t>
            </a:r>
          </a:p>
          <a:p>
            <a:pPr lvl="1"/>
            <a:r>
              <a:rPr lang="en-US" dirty="0"/>
              <a:t>20 hours of debate</a:t>
            </a:r>
          </a:p>
          <a:p>
            <a:pPr lvl="1"/>
            <a:r>
              <a:rPr lang="en-US" dirty="0"/>
              <a:t>Ban on non-germane amendments </a:t>
            </a:r>
          </a:p>
          <a:p>
            <a:pPr lvl="1"/>
            <a:endParaRPr lang="en-US" dirty="0"/>
          </a:p>
        </p:txBody>
      </p:sp>
      <p:sp>
        <p:nvSpPr>
          <p:cNvPr id="4" name="Content Placeholder 3">
            <a:extLst>
              <a:ext uri="{FF2B5EF4-FFF2-40B4-BE49-F238E27FC236}">
                <a16:creationId xmlns:a16="http://schemas.microsoft.com/office/drawing/2014/main" id="{D078D44C-71EC-CF4B-B416-A5ECC7775518}"/>
              </a:ext>
            </a:extLst>
          </p:cNvPr>
          <p:cNvSpPr>
            <a:spLocks noGrp="1"/>
          </p:cNvSpPr>
          <p:nvPr>
            <p:ph sz="half" idx="2"/>
          </p:nvPr>
        </p:nvSpPr>
        <p:spPr/>
        <p:txBody>
          <a:bodyPr>
            <a:normAutofit lnSpcReduction="10000"/>
          </a:bodyPr>
          <a:lstStyle/>
          <a:p>
            <a:pPr marL="0" indent="0">
              <a:buNone/>
            </a:pPr>
            <a:endParaRPr lang="en-US" dirty="0"/>
          </a:p>
          <a:p>
            <a:r>
              <a:rPr lang="en-US" dirty="0"/>
              <a:t>Byrd Rule objections</a:t>
            </a:r>
          </a:p>
          <a:p>
            <a:pPr lvl="1"/>
            <a:r>
              <a:rPr lang="en-US" dirty="0"/>
              <a:t>Changes to Social Security</a:t>
            </a:r>
          </a:p>
          <a:p>
            <a:pPr lvl="1"/>
            <a:r>
              <a:rPr lang="en-US" dirty="0"/>
              <a:t>“Incidental” changes in spending or revenues</a:t>
            </a:r>
          </a:p>
          <a:p>
            <a:pPr lvl="1"/>
            <a:r>
              <a:rPr lang="en-US" dirty="0"/>
              <a:t>Increases deficit outside the 10-year budget window</a:t>
            </a:r>
          </a:p>
          <a:p>
            <a:pPr lvl="1"/>
            <a:r>
              <a:rPr lang="en-US" dirty="0"/>
              <a:t>Policy is outside the jurisdiction of the Committee(s)</a:t>
            </a:r>
          </a:p>
          <a:p>
            <a:pPr lvl="1"/>
            <a:endParaRPr lang="en-US" dirty="0"/>
          </a:p>
        </p:txBody>
      </p:sp>
    </p:spTree>
    <p:extLst>
      <p:ext uri="{BB962C8B-B14F-4D97-AF65-F5344CB8AC3E}">
        <p14:creationId xmlns:p14="http://schemas.microsoft.com/office/powerpoint/2010/main" val="986898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3E3C7-54E1-2E47-8D16-57E4047C31C2}"/>
              </a:ext>
            </a:extLst>
          </p:cNvPr>
          <p:cNvSpPr>
            <a:spLocks noGrp="1"/>
          </p:cNvSpPr>
          <p:nvPr>
            <p:ph type="title"/>
          </p:nvPr>
        </p:nvSpPr>
        <p:spPr/>
        <p:txBody>
          <a:bodyPr/>
          <a:lstStyle/>
          <a:p>
            <a:pPr algn="ctr"/>
            <a:r>
              <a:rPr lang="en-US" dirty="0"/>
              <a:t>Tracking government spending</a:t>
            </a:r>
          </a:p>
        </p:txBody>
      </p:sp>
      <p:sp>
        <p:nvSpPr>
          <p:cNvPr id="3" name="Content Placeholder 2">
            <a:extLst>
              <a:ext uri="{FF2B5EF4-FFF2-40B4-BE49-F238E27FC236}">
                <a16:creationId xmlns:a16="http://schemas.microsoft.com/office/drawing/2014/main" id="{8D84FC1A-4129-E346-A408-CBD7DF42B367}"/>
              </a:ext>
            </a:extLst>
          </p:cNvPr>
          <p:cNvSpPr>
            <a:spLocks noGrp="1"/>
          </p:cNvSpPr>
          <p:nvPr>
            <p:ph idx="1"/>
          </p:nvPr>
        </p:nvSpPr>
        <p:spPr/>
        <p:txBody>
          <a:bodyPr/>
          <a:lstStyle/>
          <a:p>
            <a:r>
              <a:rPr lang="en-US" dirty="0" err="1"/>
              <a:t>USAspending.gov</a:t>
            </a:r>
            <a:r>
              <a:rPr lang="en-US" dirty="0"/>
              <a:t> </a:t>
            </a:r>
          </a:p>
          <a:p>
            <a:pPr lvl="1"/>
            <a:r>
              <a:rPr lang="en-US" dirty="0"/>
              <a:t>Not all inclusive – Paycheck Protection Program </a:t>
            </a:r>
          </a:p>
          <a:p>
            <a:r>
              <a:rPr lang="en-US" dirty="0"/>
              <a:t>Government Accountability Office </a:t>
            </a:r>
          </a:p>
          <a:p>
            <a:r>
              <a:rPr lang="en-US" dirty="0"/>
              <a:t>Various departments and agencies have trackers</a:t>
            </a:r>
          </a:p>
          <a:p>
            <a:r>
              <a:rPr lang="en-US" dirty="0"/>
              <a:t>Committee for a Responsible Federal Budget COVID money tracker</a:t>
            </a:r>
          </a:p>
          <a:p>
            <a:r>
              <a:rPr lang="en-US" dirty="0"/>
              <a:t>Project on Government Oversight’s COVID-19 relief spending tracker</a:t>
            </a:r>
          </a:p>
          <a:p>
            <a:r>
              <a:rPr lang="en-US" dirty="0"/>
              <a:t>Peterson Foundation tracking state by state distribution of relief money</a:t>
            </a:r>
          </a:p>
          <a:p>
            <a:endParaRPr lang="en-US" dirty="0"/>
          </a:p>
          <a:p>
            <a:endParaRPr lang="en-US" dirty="0"/>
          </a:p>
        </p:txBody>
      </p:sp>
    </p:spTree>
    <p:extLst>
      <p:ext uri="{BB962C8B-B14F-4D97-AF65-F5344CB8AC3E}">
        <p14:creationId xmlns:p14="http://schemas.microsoft.com/office/powerpoint/2010/main" val="2174471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2D2D8-4587-334F-948E-3DC7925CE0D4}"/>
              </a:ext>
            </a:extLst>
          </p:cNvPr>
          <p:cNvSpPr>
            <a:spLocks noGrp="1"/>
          </p:cNvSpPr>
          <p:nvPr>
            <p:ph type="title"/>
          </p:nvPr>
        </p:nvSpPr>
        <p:spPr/>
        <p:txBody>
          <a:bodyPr/>
          <a:lstStyle/>
          <a:p>
            <a:pPr algn="ctr"/>
            <a:r>
              <a:rPr lang="en-US" dirty="0"/>
              <a:t>Budget and Appropriations Process </a:t>
            </a:r>
          </a:p>
        </p:txBody>
      </p:sp>
      <p:sp>
        <p:nvSpPr>
          <p:cNvPr id="3" name="Content Placeholder 2">
            <a:extLst>
              <a:ext uri="{FF2B5EF4-FFF2-40B4-BE49-F238E27FC236}">
                <a16:creationId xmlns:a16="http://schemas.microsoft.com/office/drawing/2014/main" id="{33D341E2-2640-4E4B-ADCB-AD0F7E06DDDF}"/>
              </a:ext>
            </a:extLst>
          </p:cNvPr>
          <p:cNvSpPr>
            <a:spLocks noGrp="1"/>
          </p:cNvSpPr>
          <p:nvPr>
            <p:ph idx="1"/>
          </p:nvPr>
        </p:nvSpPr>
        <p:spPr/>
        <p:txBody>
          <a:bodyPr/>
          <a:lstStyle/>
          <a:p>
            <a:r>
              <a:rPr lang="en-US" dirty="0"/>
              <a:t>President’s budget request released first Monday in February</a:t>
            </a:r>
          </a:p>
          <a:p>
            <a:r>
              <a:rPr lang="en-US" dirty="0"/>
              <a:t>Budget Committee hearings</a:t>
            </a:r>
          </a:p>
          <a:p>
            <a:r>
              <a:rPr lang="en-US" dirty="0"/>
              <a:t>Appropriations subcommittee hearings</a:t>
            </a:r>
          </a:p>
          <a:p>
            <a:r>
              <a:rPr lang="en-US" dirty="0"/>
              <a:t>Budget resolution drafting, markup, floor votes, conference, adoption</a:t>
            </a:r>
          </a:p>
          <a:p>
            <a:r>
              <a:rPr lang="en-US" dirty="0"/>
              <a:t>Appropriations bill drafting, markup, floor votes, conference, enactment </a:t>
            </a:r>
          </a:p>
          <a:p>
            <a:r>
              <a:rPr lang="en-US" dirty="0"/>
              <a:t>Oct. 1 beginning of new fiscal year </a:t>
            </a:r>
          </a:p>
        </p:txBody>
      </p:sp>
    </p:spTree>
    <p:extLst>
      <p:ext uri="{BB962C8B-B14F-4D97-AF65-F5344CB8AC3E}">
        <p14:creationId xmlns:p14="http://schemas.microsoft.com/office/powerpoint/2010/main" val="11193318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C3D9F-6273-0944-9B1B-07CD6626F21D}"/>
              </a:ext>
            </a:extLst>
          </p:cNvPr>
          <p:cNvSpPr>
            <a:spLocks noGrp="1"/>
          </p:cNvSpPr>
          <p:nvPr>
            <p:ph type="title"/>
          </p:nvPr>
        </p:nvSpPr>
        <p:spPr/>
        <p:txBody>
          <a:bodyPr/>
          <a:lstStyle/>
          <a:p>
            <a:pPr algn="ctr"/>
            <a:r>
              <a:rPr lang="en-US" dirty="0"/>
              <a:t>More guidelines than actual rules </a:t>
            </a:r>
          </a:p>
        </p:txBody>
      </p:sp>
      <p:sp>
        <p:nvSpPr>
          <p:cNvPr id="3" name="Content Placeholder 2">
            <a:extLst>
              <a:ext uri="{FF2B5EF4-FFF2-40B4-BE49-F238E27FC236}">
                <a16:creationId xmlns:a16="http://schemas.microsoft.com/office/drawing/2014/main" id="{E0CCFA79-B358-2745-88A2-5929924FE162}"/>
              </a:ext>
            </a:extLst>
          </p:cNvPr>
          <p:cNvSpPr>
            <a:spLocks noGrp="1"/>
          </p:cNvSpPr>
          <p:nvPr>
            <p:ph idx="1"/>
          </p:nvPr>
        </p:nvSpPr>
        <p:spPr/>
        <p:txBody>
          <a:bodyPr/>
          <a:lstStyle/>
          <a:p>
            <a:r>
              <a:rPr lang="en-US" dirty="0"/>
              <a:t>Congress rarely follows the process step-by-step</a:t>
            </a:r>
          </a:p>
          <a:p>
            <a:r>
              <a:rPr lang="en-US" dirty="0"/>
              <a:t>The last time they approved all of the appropriations bills by the beginning of the fiscal year was 1996 for fiscal year 1997</a:t>
            </a:r>
          </a:p>
          <a:p>
            <a:r>
              <a:rPr lang="en-US" dirty="0"/>
              <a:t>This year was similar, especially with the Biden administration and congressional leaders focusing on coronavirus relief and their domestic agenda. </a:t>
            </a:r>
          </a:p>
          <a:p>
            <a:r>
              <a:rPr lang="en-US" dirty="0"/>
              <a:t>New presidents also typically need extra time to release their first budget request. </a:t>
            </a:r>
          </a:p>
          <a:p>
            <a:r>
              <a:rPr lang="en-US" dirty="0"/>
              <a:t>There are no penalties if Congress doesn’t follow the process. </a:t>
            </a:r>
          </a:p>
        </p:txBody>
      </p:sp>
    </p:spTree>
    <p:extLst>
      <p:ext uri="{BB962C8B-B14F-4D97-AF65-F5344CB8AC3E}">
        <p14:creationId xmlns:p14="http://schemas.microsoft.com/office/powerpoint/2010/main" val="3693201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659B8-B2E0-9F43-BA3C-7051AE94648D}"/>
              </a:ext>
            </a:extLst>
          </p:cNvPr>
          <p:cNvSpPr>
            <a:spLocks noGrp="1"/>
          </p:cNvSpPr>
          <p:nvPr>
            <p:ph type="title"/>
          </p:nvPr>
        </p:nvSpPr>
        <p:spPr/>
        <p:txBody>
          <a:bodyPr/>
          <a:lstStyle/>
          <a:p>
            <a:pPr algn="ctr"/>
            <a:r>
              <a:rPr lang="en-US" dirty="0"/>
              <a:t>What to expect in the next few months </a:t>
            </a:r>
          </a:p>
        </p:txBody>
      </p:sp>
      <p:sp>
        <p:nvSpPr>
          <p:cNvPr id="3" name="Content Placeholder 2">
            <a:extLst>
              <a:ext uri="{FF2B5EF4-FFF2-40B4-BE49-F238E27FC236}">
                <a16:creationId xmlns:a16="http://schemas.microsoft.com/office/drawing/2014/main" id="{BB097CE5-B976-8B47-926E-0C6F40F5070B}"/>
              </a:ext>
            </a:extLst>
          </p:cNvPr>
          <p:cNvSpPr>
            <a:spLocks noGrp="1"/>
          </p:cNvSpPr>
          <p:nvPr>
            <p:ph idx="1"/>
          </p:nvPr>
        </p:nvSpPr>
        <p:spPr/>
        <p:txBody>
          <a:bodyPr>
            <a:normAutofit/>
          </a:bodyPr>
          <a:lstStyle/>
          <a:p>
            <a:r>
              <a:rPr lang="en-US" dirty="0"/>
              <a:t>Congressional leaders need to address the debt limit ahead of the Oct. 18 deadline. </a:t>
            </a:r>
          </a:p>
          <a:p>
            <a:r>
              <a:rPr lang="en-US" dirty="0"/>
              <a:t>Democratic leaders will simultaneously negotiate a multi-trillion dollar reconciliation package, clear bipartisan infrastructure bill.</a:t>
            </a:r>
          </a:p>
          <a:p>
            <a:r>
              <a:rPr lang="en-US" dirty="0"/>
              <a:t>Republicans and Democrats need to negotiate bipartisan spending levels for fiscal 2022.</a:t>
            </a:r>
          </a:p>
          <a:p>
            <a:r>
              <a:rPr lang="en-US" dirty="0"/>
              <a:t>After agreement is reached on defense and nondefense funding, appropriators can begin conferencing bills. </a:t>
            </a:r>
          </a:p>
          <a:p>
            <a:r>
              <a:rPr lang="en-US" dirty="0"/>
              <a:t>Earmarks impact on process could become more clear</a:t>
            </a:r>
          </a:p>
        </p:txBody>
      </p:sp>
    </p:spTree>
    <p:extLst>
      <p:ext uri="{BB962C8B-B14F-4D97-AF65-F5344CB8AC3E}">
        <p14:creationId xmlns:p14="http://schemas.microsoft.com/office/powerpoint/2010/main" val="1948942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FCCE3-6AAD-E34E-A87A-6C88F8A02783}"/>
              </a:ext>
            </a:extLst>
          </p:cNvPr>
          <p:cNvSpPr>
            <a:spLocks noGrp="1"/>
          </p:cNvSpPr>
          <p:nvPr>
            <p:ph type="title"/>
          </p:nvPr>
        </p:nvSpPr>
        <p:spPr/>
        <p:txBody>
          <a:bodyPr/>
          <a:lstStyle/>
          <a:p>
            <a:pPr algn="ctr"/>
            <a:r>
              <a:rPr lang="en-US" dirty="0"/>
              <a:t>Who’s in charge?</a:t>
            </a:r>
          </a:p>
        </p:txBody>
      </p:sp>
      <p:sp>
        <p:nvSpPr>
          <p:cNvPr id="3" name="Content Placeholder 2">
            <a:extLst>
              <a:ext uri="{FF2B5EF4-FFF2-40B4-BE49-F238E27FC236}">
                <a16:creationId xmlns:a16="http://schemas.microsoft.com/office/drawing/2014/main" id="{10122D08-980B-C643-BC66-F264B6A98D3D}"/>
              </a:ext>
            </a:extLst>
          </p:cNvPr>
          <p:cNvSpPr>
            <a:spLocks noGrp="1"/>
          </p:cNvSpPr>
          <p:nvPr>
            <p:ph sz="half" idx="1"/>
          </p:nvPr>
        </p:nvSpPr>
        <p:spPr/>
        <p:txBody>
          <a:bodyPr/>
          <a:lstStyle/>
          <a:p>
            <a:r>
              <a:rPr lang="en-US" dirty="0"/>
              <a:t>House Budget Committee </a:t>
            </a:r>
          </a:p>
          <a:p>
            <a:r>
              <a:rPr lang="en-US" dirty="0"/>
              <a:t>Chairman John Yarmuth, D-Ky.</a:t>
            </a:r>
          </a:p>
        </p:txBody>
      </p:sp>
      <p:sp>
        <p:nvSpPr>
          <p:cNvPr id="4" name="Content Placeholder 3">
            <a:extLst>
              <a:ext uri="{FF2B5EF4-FFF2-40B4-BE49-F238E27FC236}">
                <a16:creationId xmlns:a16="http://schemas.microsoft.com/office/drawing/2014/main" id="{1524883A-2D3C-0741-9591-36EE4D3C22C2}"/>
              </a:ext>
            </a:extLst>
          </p:cNvPr>
          <p:cNvSpPr>
            <a:spLocks noGrp="1"/>
          </p:cNvSpPr>
          <p:nvPr>
            <p:ph sz="half" idx="2"/>
          </p:nvPr>
        </p:nvSpPr>
        <p:spPr/>
        <p:txBody>
          <a:bodyPr/>
          <a:lstStyle/>
          <a:p>
            <a:r>
              <a:rPr lang="en-US" dirty="0"/>
              <a:t>Senate Budget Committee</a:t>
            </a:r>
          </a:p>
          <a:p>
            <a:r>
              <a:rPr lang="en-US" dirty="0"/>
              <a:t>Bernie Sanders</a:t>
            </a:r>
            <a:r>
              <a:rPr lang="en-US"/>
              <a:t>, I-Vt</a:t>
            </a:r>
            <a:r>
              <a:rPr lang="en-US" dirty="0"/>
              <a:t>.</a:t>
            </a:r>
          </a:p>
        </p:txBody>
      </p:sp>
      <p:pic>
        <p:nvPicPr>
          <p:cNvPr id="6" name="Picture 5">
            <a:extLst>
              <a:ext uri="{FF2B5EF4-FFF2-40B4-BE49-F238E27FC236}">
                <a16:creationId xmlns:a16="http://schemas.microsoft.com/office/drawing/2014/main" id="{E17D83C6-C680-E24F-B709-8B16DB813507}"/>
              </a:ext>
            </a:extLst>
          </p:cNvPr>
          <p:cNvPicPr>
            <a:picLocks noChangeAspect="1"/>
          </p:cNvPicPr>
          <p:nvPr/>
        </p:nvPicPr>
        <p:blipFill>
          <a:blip r:embed="rId2"/>
          <a:stretch>
            <a:fillRect/>
          </a:stretch>
        </p:blipFill>
        <p:spPr>
          <a:xfrm>
            <a:off x="6347239" y="3015393"/>
            <a:ext cx="4831521" cy="3296507"/>
          </a:xfrm>
          <a:prstGeom prst="rect">
            <a:avLst/>
          </a:prstGeom>
        </p:spPr>
      </p:pic>
      <p:pic>
        <p:nvPicPr>
          <p:cNvPr id="8" name="Picture 7">
            <a:extLst>
              <a:ext uri="{FF2B5EF4-FFF2-40B4-BE49-F238E27FC236}">
                <a16:creationId xmlns:a16="http://schemas.microsoft.com/office/drawing/2014/main" id="{52D3B36E-D930-C946-B833-9A7A82A237B1}"/>
              </a:ext>
            </a:extLst>
          </p:cNvPr>
          <p:cNvPicPr>
            <a:picLocks noChangeAspect="1"/>
          </p:cNvPicPr>
          <p:nvPr/>
        </p:nvPicPr>
        <p:blipFill>
          <a:blip r:embed="rId3"/>
          <a:stretch>
            <a:fillRect/>
          </a:stretch>
        </p:blipFill>
        <p:spPr>
          <a:xfrm>
            <a:off x="838201" y="3039934"/>
            <a:ext cx="4709984" cy="3247423"/>
          </a:xfrm>
          <a:prstGeom prst="rect">
            <a:avLst/>
          </a:prstGeom>
        </p:spPr>
      </p:pic>
    </p:spTree>
    <p:extLst>
      <p:ext uri="{BB962C8B-B14F-4D97-AF65-F5344CB8AC3E}">
        <p14:creationId xmlns:p14="http://schemas.microsoft.com/office/powerpoint/2010/main" val="1133928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79CD-6267-A64D-B2ED-CC361D0FD88F}"/>
              </a:ext>
            </a:extLst>
          </p:cNvPr>
          <p:cNvSpPr>
            <a:spLocks noGrp="1"/>
          </p:cNvSpPr>
          <p:nvPr>
            <p:ph type="title"/>
          </p:nvPr>
        </p:nvSpPr>
        <p:spPr/>
        <p:txBody>
          <a:bodyPr/>
          <a:lstStyle/>
          <a:p>
            <a:pPr algn="ctr"/>
            <a:r>
              <a:rPr lang="en-US" dirty="0"/>
              <a:t>House Appropriations Chairwoman Rosa DeLauro </a:t>
            </a:r>
          </a:p>
        </p:txBody>
      </p:sp>
      <p:sp>
        <p:nvSpPr>
          <p:cNvPr id="3" name="Content Placeholder 2">
            <a:extLst>
              <a:ext uri="{FF2B5EF4-FFF2-40B4-BE49-F238E27FC236}">
                <a16:creationId xmlns:a16="http://schemas.microsoft.com/office/drawing/2014/main" id="{34DB16D1-D7C5-3E4B-978D-9572801C51F8}"/>
              </a:ext>
            </a:extLst>
          </p:cNvPr>
          <p:cNvSpPr>
            <a:spLocks noGrp="1"/>
          </p:cNvSpPr>
          <p:nvPr>
            <p:ph sz="half" idx="1"/>
          </p:nvPr>
        </p:nvSpPr>
        <p:spPr/>
        <p:txBody>
          <a:bodyPr>
            <a:normAutofit lnSpcReduction="10000"/>
          </a:bodyPr>
          <a:lstStyle/>
          <a:p>
            <a:r>
              <a:rPr lang="en-US" dirty="0"/>
              <a:t>Noted style icon </a:t>
            </a:r>
          </a:p>
          <a:p>
            <a:r>
              <a:rPr lang="en-US" dirty="0"/>
              <a:t>Close relationship with Pelosi </a:t>
            </a:r>
          </a:p>
          <a:p>
            <a:r>
              <a:rPr lang="en-US" dirty="0"/>
              <a:t>Labor-HHS-Education subcommittee chairwoman</a:t>
            </a:r>
          </a:p>
          <a:p>
            <a:r>
              <a:rPr lang="en-US" dirty="0"/>
              <a:t>Progressive with close ties to labor unions, education organizations and women’s organizations</a:t>
            </a:r>
          </a:p>
          <a:p>
            <a:r>
              <a:rPr lang="en-US" dirty="0"/>
              <a:t>She’s got a challenging process ahead</a:t>
            </a:r>
          </a:p>
        </p:txBody>
      </p:sp>
      <p:pic>
        <p:nvPicPr>
          <p:cNvPr id="6" name="Content Placeholder 5">
            <a:extLst>
              <a:ext uri="{FF2B5EF4-FFF2-40B4-BE49-F238E27FC236}">
                <a16:creationId xmlns:a16="http://schemas.microsoft.com/office/drawing/2014/main" id="{15528DA3-8DC9-4F49-9CD1-A5A88AD2FFDD}"/>
              </a:ext>
            </a:extLst>
          </p:cNvPr>
          <p:cNvPicPr>
            <a:picLocks noGrp="1" noChangeAspect="1"/>
          </p:cNvPicPr>
          <p:nvPr>
            <p:ph sz="half" idx="2"/>
          </p:nvPr>
        </p:nvPicPr>
        <p:blipFill>
          <a:blip r:embed="rId2"/>
          <a:stretch>
            <a:fillRect/>
          </a:stretch>
        </p:blipFill>
        <p:spPr>
          <a:xfrm>
            <a:off x="6096000" y="1931133"/>
            <a:ext cx="5438410" cy="3625606"/>
          </a:xfrm>
        </p:spPr>
      </p:pic>
    </p:spTree>
    <p:extLst>
      <p:ext uri="{BB962C8B-B14F-4D97-AF65-F5344CB8AC3E}">
        <p14:creationId xmlns:p14="http://schemas.microsoft.com/office/powerpoint/2010/main" val="2378516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F36DC-A5D8-6647-8B3D-DE2CE15B1DED}"/>
              </a:ext>
            </a:extLst>
          </p:cNvPr>
          <p:cNvSpPr>
            <a:spLocks noGrp="1"/>
          </p:cNvSpPr>
          <p:nvPr>
            <p:ph type="title"/>
          </p:nvPr>
        </p:nvSpPr>
        <p:spPr/>
        <p:txBody>
          <a:bodyPr/>
          <a:lstStyle/>
          <a:p>
            <a:pPr algn="ctr"/>
            <a:r>
              <a:rPr lang="en-US" dirty="0"/>
              <a:t>Senate Appropriations Chairman Patrick Leahy</a:t>
            </a:r>
          </a:p>
        </p:txBody>
      </p:sp>
      <p:pic>
        <p:nvPicPr>
          <p:cNvPr id="6" name="Content Placeholder 5">
            <a:extLst>
              <a:ext uri="{FF2B5EF4-FFF2-40B4-BE49-F238E27FC236}">
                <a16:creationId xmlns:a16="http://schemas.microsoft.com/office/drawing/2014/main" id="{890C97A7-ABF1-ED42-ADDB-705F93725B17}"/>
              </a:ext>
            </a:extLst>
          </p:cNvPr>
          <p:cNvPicPr>
            <a:picLocks noGrp="1" noChangeAspect="1"/>
          </p:cNvPicPr>
          <p:nvPr>
            <p:ph sz="half" idx="1"/>
          </p:nvPr>
        </p:nvPicPr>
        <p:blipFill>
          <a:blip r:embed="rId2"/>
          <a:stretch>
            <a:fillRect/>
          </a:stretch>
        </p:blipFill>
        <p:spPr>
          <a:xfrm>
            <a:off x="470295" y="2060086"/>
            <a:ext cx="5244979" cy="3496652"/>
          </a:xfrm>
        </p:spPr>
      </p:pic>
      <p:sp>
        <p:nvSpPr>
          <p:cNvPr id="4" name="Content Placeholder 3">
            <a:extLst>
              <a:ext uri="{FF2B5EF4-FFF2-40B4-BE49-F238E27FC236}">
                <a16:creationId xmlns:a16="http://schemas.microsoft.com/office/drawing/2014/main" id="{42513F74-C30F-7D46-8D63-2AF7D158ECF9}"/>
              </a:ext>
            </a:extLst>
          </p:cNvPr>
          <p:cNvSpPr>
            <a:spLocks noGrp="1"/>
          </p:cNvSpPr>
          <p:nvPr>
            <p:ph sz="half" idx="2"/>
          </p:nvPr>
        </p:nvSpPr>
        <p:spPr/>
        <p:txBody>
          <a:bodyPr>
            <a:normAutofit/>
          </a:bodyPr>
          <a:lstStyle/>
          <a:p>
            <a:r>
              <a:rPr lang="en-US" dirty="0"/>
              <a:t>Has a strong friendship with Richard Shelby, the panel’s top Republican</a:t>
            </a:r>
          </a:p>
          <a:p>
            <a:r>
              <a:rPr lang="en-US" dirty="0"/>
              <a:t>Trying to walk a tightrope on spending levels and policy in a 50-50 Senate</a:t>
            </a:r>
          </a:p>
          <a:p>
            <a:r>
              <a:rPr lang="en-US" dirty="0"/>
              <a:t>Up for reelection in 2022</a:t>
            </a:r>
          </a:p>
          <a:p>
            <a:r>
              <a:rPr lang="en-US" dirty="0"/>
              <a:t>Has his own IMDb page</a:t>
            </a:r>
          </a:p>
        </p:txBody>
      </p:sp>
    </p:spTree>
    <p:extLst>
      <p:ext uri="{BB962C8B-B14F-4D97-AF65-F5344CB8AC3E}">
        <p14:creationId xmlns:p14="http://schemas.microsoft.com/office/powerpoint/2010/main" val="982780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A4E59-650D-A743-8875-360681DA0DFC}"/>
              </a:ext>
            </a:extLst>
          </p:cNvPr>
          <p:cNvSpPr>
            <a:spLocks noGrp="1"/>
          </p:cNvSpPr>
          <p:nvPr>
            <p:ph type="title"/>
          </p:nvPr>
        </p:nvSpPr>
        <p:spPr/>
        <p:txBody>
          <a:bodyPr/>
          <a:lstStyle/>
          <a:p>
            <a:pPr algn="ctr"/>
            <a:r>
              <a:rPr lang="en-US" dirty="0"/>
              <a:t>House Appropriations subcommittee chairs</a:t>
            </a:r>
          </a:p>
        </p:txBody>
      </p:sp>
      <p:sp>
        <p:nvSpPr>
          <p:cNvPr id="3" name="Content Placeholder 2">
            <a:extLst>
              <a:ext uri="{FF2B5EF4-FFF2-40B4-BE49-F238E27FC236}">
                <a16:creationId xmlns:a16="http://schemas.microsoft.com/office/drawing/2014/main" id="{591D9C5F-F71D-1B47-80E1-4C10F5C493BB}"/>
              </a:ext>
            </a:extLst>
          </p:cNvPr>
          <p:cNvSpPr>
            <a:spLocks noGrp="1"/>
          </p:cNvSpPr>
          <p:nvPr>
            <p:ph sz="half" idx="1"/>
          </p:nvPr>
        </p:nvSpPr>
        <p:spPr/>
        <p:txBody>
          <a:bodyPr/>
          <a:lstStyle/>
          <a:p>
            <a:r>
              <a:rPr lang="en-US" dirty="0"/>
              <a:t>Agriculture: Bishop</a:t>
            </a:r>
          </a:p>
          <a:p>
            <a:r>
              <a:rPr lang="en-US" dirty="0"/>
              <a:t>Commerce-Justice-Science: Cartwright (new)</a:t>
            </a:r>
          </a:p>
          <a:p>
            <a:r>
              <a:rPr lang="en-US" dirty="0"/>
              <a:t>Defense: McCollum (new)</a:t>
            </a:r>
          </a:p>
          <a:p>
            <a:r>
              <a:rPr lang="en-US" dirty="0"/>
              <a:t>Energy-Water: Kaptur </a:t>
            </a:r>
          </a:p>
          <a:p>
            <a:r>
              <a:rPr lang="en-US" dirty="0"/>
              <a:t>Financial Services: Quigley</a:t>
            </a:r>
          </a:p>
          <a:p>
            <a:r>
              <a:rPr lang="en-US" dirty="0"/>
              <a:t>Homeland Security: Roybal-Allard</a:t>
            </a:r>
          </a:p>
          <a:p>
            <a:endParaRPr lang="en-US" dirty="0"/>
          </a:p>
        </p:txBody>
      </p:sp>
      <p:sp>
        <p:nvSpPr>
          <p:cNvPr id="4" name="Content Placeholder 3">
            <a:extLst>
              <a:ext uri="{FF2B5EF4-FFF2-40B4-BE49-F238E27FC236}">
                <a16:creationId xmlns:a16="http://schemas.microsoft.com/office/drawing/2014/main" id="{BC97BA4A-DD8E-6741-920C-EBA7A5D51521}"/>
              </a:ext>
            </a:extLst>
          </p:cNvPr>
          <p:cNvSpPr>
            <a:spLocks noGrp="1"/>
          </p:cNvSpPr>
          <p:nvPr>
            <p:ph sz="half" idx="2"/>
          </p:nvPr>
        </p:nvSpPr>
        <p:spPr/>
        <p:txBody>
          <a:bodyPr/>
          <a:lstStyle/>
          <a:p>
            <a:r>
              <a:rPr lang="en-US" dirty="0"/>
              <a:t>Interior-Environment: Pingree (new)</a:t>
            </a:r>
          </a:p>
          <a:p>
            <a:r>
              <a:rPr lang="en-US" dirty="0"/>
              <a:t>Labor-HHS-Ed: DeLauro</a:t>
            </a:r>
          </a:p>
          <a:p>
            <a:r>
              <a:rPr lang="en-US" dirty="0"/>
              <a:t>Leg Branch: Ryan</a:t>
            </a:r>
          </a:p>
          <a:p>
            <a:r>
              <a:rPr lang="en-US" dirty="0"/>
              <a:t>Military Construction-VA: Wasserman Schultz</a:t>
            </a:r>
          </a:p>
          <a:p>
            <a:r>
              <a:rPr lang="en-US" dirty="0"/>
              <a:t>State-Foreign Ops: Lee (new)</a:t>
            </a:r>
          </a:p>
          <a:p>
            <a:r>
              <a:rPr lang="en-US" dirty="0"/>
              <a:t>Transportation-HUD: Price</a:t>
            </a:r>
          </a:p>
          <a:p>
            <a:endParaRPr lang="en-US" dirty="0"/>
          </a:p>
        </p:txBody>
      </p:sp>
    </p:spTree>
    <p:extLst>
      <p:ext uri="{BB962C8B-B14F-4D97-AF65-F5344CB8AC3E}">
        <p14:creationId xmlns:p14="http://schemas.microsoft.com/office/powerpoint/2010/main" val="3787166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87947-7690-EC40-A4C3-0EA51105562B}"/>
              </a:ext>
            </a:extLst>
          </p:cNvPr>
          <p:cNvSpPr>
            <a:spLocks noGrp="1"/>
          </p:cNvSpPr>
          <p:nvPr>
            <p:ph type="title"/>
          </p:nvPr>
        </p:nvSpPr>
        <p:spPr/>
        <p:txBody>
          <a:bodyPr/>
          <a:lstStyle/>
          <a:p>
            <a:pPr algn="ctr"/>
            <a:r>
              <a:rPr lang="en-US" dirty="0"/>
              <a:t>Senate Appropriations subcommittee chairs </a:t>
            </a:r>
          </a:p>
        </p:txBody>
      </p:sp>
      <p:sp>
        <p:nvSpPr>
          <p:cNvPr id="3" name="Content Placeholder 2">
            <a:extLst>
              <a:ext uri="{FF2B5EF4-FFF2-40B4-BE49-F238E27FC236}">
                <a16:creationId xmlns:a16="http://schemas.microsoft.com/office/drawing/2014/main" id="{0B6FA7FC-873D-1F46-BFD3-98345E82EA01}"/>
              </a:ext>
            </a:extLst>
          </p:cNvPr>
          <p:cNvSpPr>
            <a:spLocks noGrp="1"/>
          </p:cNvSpPr>
          <p:nvPr>
            <p:ph sz="half" idx="1"/>
          </p:nvPr>
        </p:nvSpPr>
        <p:spPr/>
        <p:txBody>
          <a:bodyPr/>
          <a:lstStyle/>
          <a:p>
            <a:r>
              <a:rPr lang="en-US" dirty="0"/>
              <a:t>Agriculture: Baldwin</a:t>
            </a:r>
          </a:p>
          <a:p>
            <a:r>
              <a:rPr lang="en-US" dirty="0"/>
              <a:t>Commerce-Justice-Science: </a:t>
            </a:r>
            <a:r>
              <a:rPr lang="en-US" dirty="0" err="1"/>
              <a:t>Shaheen</a:t>
            </a:r>
            <a:r>
              <a:rPr lang="en-US" dirty="0"/>
              <a:t>*</a:t>
            </a:r>
          </a:p>
          <a:p>
            <a:r>
              <a:rPr lang="en-US" dirty="0"/>
              <a:t>Defense: Tester</a:t>
            </a:r>
          </a:p>
          <a:p>
            <a:r>
              <a:rPr lang="en-US" dirty="0"/>
              <a:t>Energy-Water: Feinstein* </a:t>
            </a:r>
          </a:p>
          <a:p>
            <a:r>
              <a:rPr lang="en-US" dirty="0"/>
              <a:t>Financial Services: Van </a:t>
            </a:r>
            <a:r>
              <a:rPr lang="en-US" dirty="0" err="1"/>
              <a:t>Hollen</a:t>
            </a:r>
            <a:endParaRPr lang="en-US" dirty="0"/>
          </a:p>
          <a:p>
            <a:r>
              <a:rPr lang="en-US" dirty="0"/>
              <a:t>Homeland Security: Murphy</a:t>
            </a:r>
          </a:p>
        </p:txBody>
      </p:sp>
      <p:sp>
        <p:nvSpPr>
          <p:cNvPr id="4" name="Content Placeholder 3">
            <a:extLst>
              <a:ext uri="{FF2B5EF4-FFF2-40B4-BE49-F238E27FC236}">
                <a16:creationId xmlns:a16="http://schemas.microsoft.com/office/drawing/2014/main" id="{B39F6FF2-7337-1D49-A439-0913B877875F}"/>
              </a:ext>
            </a:extLst>
          </p:cNvPr>
          <p:cNvSpPr>
            <a:spLocks noGrp="1"/>
          </p:cNvSpPr>
          <p:nvPr>
            <p:ph sz="half" idx="2"/>
          </p:nvPr>
        </p:nvSpPr>
        <p:spPr/>
        <p:txBody>
          <a:bodyPr/>
          <a:lstStyle/>
          <a:p>
            <a:r>
              <a:rPr lang="en-US" dirty="0"/>
              <a:t>Interior-Environment: Merkley</a:t>
            </a:r>
          </a:p>
          <a:p>
            <a:r>
              <a:rPr lang="en-US" dirty="0"/>
              <a:t>Labor-HHS-Ed: Murray*</a:t>
            </a:r>
          </a:p>
          <a:p>
            <a:r>
              <a:rPr lang="en-US" dirty="0"/>
              <a:t>Leg Branch: Reed</a:t>
            </a:r>
          </a:p>
          <a:p>
            <a:r>
              <a:rPr lang="en-US" dirty="0"/>
              <a:t>Military Construction-VA: Heinrich</a:t>
            </a:r>
          </a:p>
          <a:p>
            <a:r>
              <a:rPr lang="en-US" dirty="0"/>
              <a:t>State-Foreign Ops: Coons</a:t>
            </a:r>
          </a:p>
          <a:p>
            <a:r>
              <a:rPr lang="en-US" dirty="0"/>
              <a:t>Transportation-HUD: Schatz</a:t>
            </a:r>
          </a:p>
        </p:txBody>
      </p:sp>
    </p:spTree>
    <p:extLst>
      <p:ext uri="{BB962C8B-B14F-4D97-AF65-F5344CB8AC3E}">
        <p14:creationId xmlns:p14="http://schemas.microsoft.com/office/powerpoint/2010/main" val="33360490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625</TotalTime>
  <Words>1163</Words>
  <Application>Microsoft Macintosh PowerPoint</Application>
  <PresentationFormat>Widescreen</PresentationFormat>
  <Paragraphs>141</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Office Theme</vt:lpstr>
      <vt:lpstr>Budget and Appropriations Outlook</vt:lpstr>
      <vt:lpstr>Budget and Appropriations Process </vt:lpstr>
      <vt:lpstr>More guidelines than actual rules </vt:lpstr>
      <vt:lpstr>What to expect in the next few months </vt:lpstr>
      <vt:lpstr>Who’s in charge?</vt:lpstr>
      <vt:lpstr>House Appropriations Chairwoman Rosa DeLauro </vt:lpstr>
      <vt:lpstr>Senate Appropriations Chairman Patrick Leahy</vt:lpstr>
      <vt:lpstr>House Appropriations subcommittee chairs</vt:lpstr>
      <vt:lpstr>Senate Appropriations subcommittee chairs </vt:lpstr>
      <vt:lpstr>Debt limit </vt:lpstr>
      <vt:lpstr>Debt limit default </vt:lpstr>
      <vt:lpstr>Fiscal year 2022 appropriation process</vt:lpstr>
      <vt:lpstr>Fiscal year 2022: committee action</vt:lpstr>
      <vt:lpstr>Fiscal year 2022 Appropriations Policy Fights</vt:lpstr>
      <vt:lpstr>Defense spending </vt:lpstr>
      <vt:lpstr>Earmarks</vt:lpstr>
      <vt:lpstr>Will there be another CR?   </vt:lpstr>
      <vt:lpstr>What is budget reconciliation? </vt:lpstr>
      <vt:lpstr>Tracking government spending</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Budget and Appropriations Outlook</dc:title>
  <dc:creator>Microsoft Office User</dc:creator>
  <cp:lastModifiedBy>Microsoft Office User</cp:lastModifiedBy>
  <cp:revision>52</cp:revision>
  <dcterms:created xsi:type="dcterms:W3CDTF">2021-01-23T14:16:16Z</dcterms:created>
  <dcterms:modified xsi:type="dcterms:W3CDTF">2021-10-04T17:32:19Z</dcterms:modified>
</cp:coreProperties>
</file>