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3"/>
  </p:notesMasterIdLst>
  <p:sldIdLst>
    <p:sldId id="258" r:id="rId2"/>
  </p:sldIdLst>
  <p:sldSz cx="43891200" cy="32918400"/>
  <p:notesSz cx="20104100" cy="15081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86" userDrawn="1">
          <p15:clr>
            <a:srgbClr val="A4A3A4"/>
          </p15:clr>
        </p15:guide>
        <p15:guide id="2" pos="47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08" autoAdjust="0"/>
    <p:restoredTop sz="94694"/>
  </p:normalViewPr>
  <p:slideViewPr>
    <p:cSldViewPr>
      <p:cViewPr varScale="1">
        <p:scale>
          <a:sx n="16" d="100"/>
          <a:sy n="16" d="100"/>
        </p:scale>
        <p:origin x="1758" y="57"/>
      </p:cViewPr>
      <p:guideLst>
        <p:guide orient="horz" pos="6286"/>
        <p:guide pos="47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7556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755650"/>
          </a:xfrm>
          <a:prstGeom prst="rect">
            <a:avLst/>
          </a:prstGeom>
        </p:spPr>
        <p:txBody>
          <a:bodyPr vert="horz" lIns="91440" tIns="45720" rIns="91440" bIns="45720" rtlCol="0"/>
          <a:lstStyle>
            <a:lvl1pPr algn="r">
              <a:defRPr sz="1200"/>
            </a:lvl1pPr>
          </a:lstStyle>
          <a:p>
            <a:fld id="{AF4E4789-6F4B-A043-B2FF-2DA046A7BF33}" type="datetimeFigureOut">
              <a:rPr lang="en-US" smtClean="0"/>
              <a:t>8/24/2023</a:t>
            </a:fld>
            <a:endParaRPr lang="en-US"/>
          </a:p>
        </p:txBody>
      </p:sp>
      <p:sp>
        <p:nvSpPr>
          <p:cNvPr id="4" name="Slide Image Placeholder 3"/>
          <p:cNvSpPr>
            <a:spLocks noGrp="1" noRot="1" noChangeAspect="1"/>
          </p:cNvSpPr>
          <p:nvPr>
            <p:ph type="sldImg" idx="2"/>
          </p:nvPr>
        </p:nvSpPr>
        <p:spPr>
          <a:xfrm>
            <a:off x="6659563" y="1885950"/>
            <a:ext cx="6784975" cy="508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7258050"/>
            <a:ext cx="16084550" cy="59388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325600"/>
            <a:ext cx="8712200" cy="7556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4325600"/>
            <a:ext cx="8712200" cy="755650"/>
          </a:xfrm>
          <a:prstGeom prst="rect">
            <a:avLst/>
          </a:prstGeom>
        </p:spPr>
        <p:txBody>
          <a:bodyPr vert="horz" lIns="91440" tIns="45720" rIns="91440" bIns="45720" rtlCol="0" anchor="b"/>
          <a:lstStyle>
            <a:lvl1pPr algn="r">
              <a:defRPr sz="1200"/>
            </a:lvl1pPr>
          </a:lstStyle>
          <a:p>
            <a:fld id="{3CA73131-C90E-D14A-AD12-F5BF998AE66F}" type="slidenum">
              <a:rPr lang="en-US" smtClean="0"/>
              <a:t>‹#›</a:t>
            </a:fld>
            <a:endParaRPr lang="en-US"/>
          </a:p>
        </p:txBody>
      </p:sp>
    </p:spTree>
    <p:extLst>
      <p:ext uri="{BB962C8B-B14F-4D97-AF65-F5344CB8AC3E}">
        <p14:creationId xmlns:p14="http://schemas.microsoft.com/office/powerpoint/2010/main" val="3407435558"/>
      </p:ext>
    </p:extLst>
  </p:cSld>
  <p:clrMap bg1="lt1" tx1="dk1" bg2="lt2" tx2="dk2" accent1="accent1" accent2="accent2" accent3="accent3" accent4="accent4" accent5="accent5" accent6="accent6" hlink="hlink" folHlink="folHlink"/>
  <p:notesStyle>
    <a:lvl1pPr marL="0" algn="l" defTabSz="1996044" rtl="0" eaLnBrk="1" latinLnBrk="0" hangingPunct="1">
      <a:defRPr sz="2619" kern="1200">
        <a:solidFill>
          <a:schemeClr val="tx1"/>
        </a:solidFill>
        <a:latin typeface="+mn-lt"/>
        <a:ea typeface="+mn-ea"/>
        <a:cs typeface="+mn-cs"/>
      </a:defRPr>
    </a:lvl1pPr>
    <a:lvl2pPr marL="998022" algn="l" defTabSz="1996044" rtl="0" eaLnBrk="1" latinLnBrk="0" hangingPunct="1">
      <a:defRPr sz="2619" kern="1200">
        <a:solidFill>
          <a:schemeClr val="tx1"/>
        </a:solidFill>
        <a:latin typeface="+mn-lt"/>
        <a:ea typeface="+mn-ea"/>
        <a:cs typeface="+mn-cs"/>
      </a:defRPr>
    </a:lvl2pPr>
    <a:lvl3pPr marL="1996044" algn="l" defTabSz="1996044" rtl="0" eaLnBrk="1" latinLnBrk="0" hangingPunct="1">
      <a:defRPr sz="2619" kern="1200">
        <a:solidFill>
          <a:schemeClr val="tx1"/>
        </a:solidFill>
        <a:latin typeface="+mn-lt"/>
        <a:ea typeface="+mn-ea"/>
        <a:cs typeface="+mn-cs"/>
      </a:defRPr>
    </a:lvl3pPr>
    <a:lvl4pPr marL="2994066" algn="l" defTabSz="1996044" rtl="0" eaLnBrk="1" latinLnBrk="0" hangingPunct="1">
      <a:defRPr sz="2619" kern="1200">
        <a:solidFill>
          <a:schemeClr val="tx1"/>
        </a:solidFill>
        <a:latin typeface="+mn-lt"/>
        <a:ea typeface="+mn-ea"/>
        <a:cs typeface="+mn-cs"/>
      </a:defRPr>
    </a:lvl4pPr>
    <a:lvl5pPr marL="3992088" algn="l" defTabSz="1996044" rtl="0" eaLnBrk="1" latinLnBrk="0" hangingPunct="1">
      <a:defRPr sz="2619" kern="1200">
        <a:solidFill>
          <a:schemeClr val="tx1"/>
        </a:solidFill>
        <a:latin typeface="+mn-lt"/>
        <a:ea typeface="+mn-ea"/>
        <a:cs typeface="+mn-cs"/>
      </a:defRPr>
    </a:lvl5pPr>
    <a:lvl6pPr marL="4990109" algn="l" defTabSz="1996044" rtl="0" eaLnBrk="1" latinLnBrk="0" hangingPunct="1">
      <a:defRPr sz="2619" kern="1200">
        <a:solidFill>
          <a:schemeClr val="tx1"/>
        </a:solidFill>
        <a:latin typeface="+mn-lt"/>
        <a:ea typeface="+mn-ea"/>
        <a:cs typeface="+mn-cs"/>
      </a:defRPr>
    </a:lvl6pPr>
    <a:lvl7pPr marL="5988131" algn="l" defTabSz="1996044" rtl="0" eaLnBrk="1" latinLnBrk="0" hangingPunct="1">
      <a:defRPr sz="2619" kern="1200">
        <a:solidFill>
          <a:schemeClr val="tx1"/>
        </a:solidFill>
        <a:latin typeface="+mn-lt"/>
        <a:ea typeface="+mn-ea"/>
        <a:cs typeface="+mn-cs"/>
      </a:defRPr>
    </a:lvl7pPr>
    <a:lvl8pPr marL="6986153" algn="l" defTabSz="1996044" rtl="0" eaLnBrk="1" latinLnBrk="0" hangingPunct="1">
      <a:defRPr sz="2619" kern="1200">
        <a:solidFill>
          <a:schemeClr val="tx1"/>
        </a:solidFill>
        <a:latin typeface="+mn-lt"/>
        <a:ea typeface="+mn-ea"/>
        <a:cs typeface="+mn-cs"/>
      </a:defRPr>
    </a:lvl8pPr>
    <a:lvl9pPr marL="7984175" algn="l" defTabSz="1996044" rtl="0" eaLnBrk="1" latinLnBrk="0" hangingPunct="1">
      <a:defRPr sz="261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CA73131-C90E-D14A-AD12-F5BF998AE66F}" type="slidenum">
              <a:rPr lang="en-US" smtClean="0"/>
              <a:t>1</a:t>
            </a:fld>
            <a:endParaRPr lang="en-US"/>
          </a:p>
        </p:txBody>
      </p:sp>
    </p:spTree>
    <p:extLst>
      <p:ext uri="{BB962C8B-B14F-4D97-AF65-F5344CB8AC3E}">
        <p14:creationId xmlns:p14="http://schemas.microsoft.com/office/powerpoint/2010/main" val="1733396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E216-4A51-A24F-9D57-93DF3954CB8B}"/>
              </a:ext>
            </a:extLst>
          </p:cNvPr>
          <p:cNvSpPr>
            <a:spLocks noGrp="1"/>
          </p:cNvSpPr>
          <p:nvPr>
            <p:ph type="title"/>
          </p:nvPr>
        </p:nvSpPr>
        <p:spPr>
          <a:xfrm>
            <a:off x="12102432" y="1085671"/>
            <a:ext cx="30798168" cy="1200329"/>
          </a:xfrm>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0A1BD56B-A3E6-1C49-BD85-DB0A4F818234}"/>
              </a:ext>
            </a:extLst>
          </p:cNvPr>
          <p:cNvSpPr>
            <a:spLocks noGrp="1"/>
          </p:cNvSpPr>
          <p:nvPr>
            <p:ph sz="quarter" idx="10"/>
          </p:nvPr>
        </p:nvSpPr>
        <p:spPr>
          <a:xfrm>
            <a:off x="1295400" y="7162800"/>
            <a:ext cx="10439400" cy="24307800"/>
          </a:xfrm>
        </p:spPr>
        <p:txBody>
          <a:bodyPr/>
          <a:lstStyle>
            <a:lvl1pPr>
              <a:defRPr>
                <a:solidFill>
                  <a:schemeClr val="bg2"/>
                </a:solidFill>
              </a:defRPr>
            </a:lvl1pPr>
            <a:lvl2pPr>
              <a:defRPr b="1">
                <a:solidFill>
                  <a:schemeClr val="bg2"/>
                </a:solidFill>
              </a:defRPr>
            </a:lvl2pPr>
            <a:lvl3pPr>
              <a:defRPr b="0">
                <a:solidFill>
                  <a:schemeClr val="tx1"/>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a:extLst>
              <a:ext uri="{FF2B5EF4-FFF2-40B4-BE49-F238E27FC236}">
                <a16:creationId xmlns:a16="http://schemas.microsoft.com/office/drawing/2014/main" id="{072267B5-4AA0-184A-8812-094C4B2BD724}"/>
              </a:ext>
            </a:extLst>
          </p:cNvPr>
          <p:cNvSpPr>
            <a:spLocks noGrp="1"/>
          </p:cNvSpPr>
          <p:nvPr>
            <p:ph sz="quarter" idx="11"/>
          </p:nvPr>
        </p:nvSpPr>
        <p:spPr>
          <a:xfrm>
            <a:off x="32461200" y="7162800"/>
            <a:ext cx="10439400" cy="2430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3">
            <a:extLst>
              <a:ext uri="{FF2B5EF4-FFF2-40B4-BE49-F238E27FC236}">
                <a16:creationId xmlns:a16="http://schemas.microsoft.com/office/drawing/2014/main" id="{32CB047E-A74F-0D44-BF0C-F7576B436F52}"/>
              </a:ext>
            </a:extLst>
          </p:cNvPr>
          <p:cNvSpPr>
            <a:spLocks noGrp="1"/>
          </p:cNvSpPr>
          <p:nvPr>
            <p:ph sz="quarter" idx="12"/>
          </p:nvPr>
        </p:nvSpPr>
        <p:spPr>
          <a:xfrm>
            <a:off x="12268200" y="7162801"/>
            <a:ext cx="19266568" cy="990600"/>
          </a:xfrm>
        </p:spPr>
        <p:txBody>
          <a:bodyPr/>
          <a:lstStyle/>
          <a:p>
            <a:pPr lvl="0"/>
            <a:r>
              <a:rPr lang="en-US"/>
              <a:t>Click to edit Master text styles</a:t>
            </a:r>
          </a:p>
        </p:txBody>
      </p:sp>
      <p:sp>
        <p:nvSpPr>
          <p:cNvPr id="8" name="Text Placeholder 7">
            <a:extLst>
              <a:ext uri="{FF2B5EF4-FFF2-40B4-BE49-F238E27FC236}">
                <a16:creationId xmlns:a16="http://schemas.microsoft.com/office/drawing/2014/main" id="{E2828EF4-735B-044C-8BB1-F16C67ABA32A}"/>
              </a:ext>
            </a:extLst>
          </p:cNvPr>
          <p:cNvSpPr>
            <a:spLocks noGrp="1"/>
          </p:cNvSpPr>
          <p:nvPr>
            <p:ph type="body" sz="quarter" idx="13"/>
          </p:nvPr>
        </p:nvSpPr>
        <p:spPr>
          <a:xfrm>
            <a:off x="12102432" y="2514600"/>
            <a:ext cx="30797500" cy="2743200"/>
          </a:xfrm>
        </p:spPr>
        <p:txBody>
          <a:bodyPr>
            <a:noAutofit/>
          </a:bodyPr>
          <a:lstStyle>
            <a:lvl1pPr>
              <a:lnSpc>
                <a:spcPct val="100000"/>
              </a:lnSpc>
              <a:spcBef>
                <a:spcPts val="600"/>
              </a:spcBef>
              <a:spcAft>
                <a:spcPts val="0"/>
              </a:spcAft>
              <a:defRPr sz="3200">
                <a:solidFill>
                  <a:schemeClr val="bg1"/>
                </a:solidFill>
              </a:defRPr>
            </a:lvl1pPr>
            <a:lvl2pPr>
              <a:lnSpc>
                <a:spcPct val="100000"/>
              </a:lnSpc>
              <a:spcBef>
                <a:spcPts val="600"/>
              </a:spcBef>
              <a:spcAft>
                <a:spcPts val="0"/>
              </a:spcAft>
              <a:defRPr sz="3200" b="0">
                <a:solidFill>
                  <a:schemeClr val="bg1"/>
                </a:solidFill>
              </a:defRPr>
            </a:lvl2pPr>
            <a:lvl3pPr>
              <a:defRPr sz="3800">
                <a:solidFill>
                  <a:schemeClr val="bg1"/>
                </a:solidFill>
              </a:defRPr>
            </a:lvl3pPr>
            <a:lvl4pPr>
              <a:defRPr sz="3800">
                <a:solidFill>
                  <a:schemeClr val="bg1"/>
                </a:solidFill>
              </a:defRPr>
            </a:lvl4pPr>
            <a:lvl5pPr>
              <a:defRPr sz="3800">
                <a:solidFill>
                  <a:schemeClr val="bg1"/>
                </a:solidFill>
              </a:defRPr>
            </a:lvl5pPr>
          </a:lstStyle>
          <a:p>
            <a:pPr lvl="0"/>
            <a:r>
              <a:rPr lang="en-US"/>
              <a:t>Click to edit Master text styles</a:t>
            </a:r>
          </a:p>
          <a:p>
            <a:pPr lvl="1"/>
            <a:r>
              <a:rPr lang="en-US"/>
              <a:t>Second level</a:t>
            </a:r>
          </a:p>
        </p:txBody>
      </p:sp>
      <p:sp>
        <p:nvSpPr>
          <p:cNvPr id="10" name="Picture Placeholder 9">
            <a:extLst>
              <a:ext uri="{FF2B5EF4-FFF2-40B4-BE49-F238E27FC236}">
                <a16:creationId xmlns:a16="http://schemas.microsoft.com/office/drawing/2014/main" id="{3320BBF2-330E-DA40-81EE-CCEB243F7A7E}"/>
              </a:ext>
            </a:extLst>
          </p:cNvPr>
          <p:cNvSpPr>
            <a:spLocks noGrp="1"/>
          </p:cNvSpPr>
          <p:nvPr>
            <p:ph type="pic" sz="quarter" idx="14"/>
          </p:nvPr>
        </p:nvSpPr>
        <p:spPr>
          <a:xfrm>
            <a:off x="12344400" y="8412480"/>
            <a:ext cx="19050000" cy="804672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1" name="Picture Placeholder 9">
            <a:extLst>
              <a:ext uri="{FF2B5EF4-FFF2-40B4-BE49-F238E27FC236}">
                <a16:creationId xmlns:a16="http://schemas.microsoft.com/office/drawing/2014/main" id="{74767E38-9D30-4042-82EA-F89D260DB1DD}"/>
              </a:ext>
            </a:extLst>
          </p:cNvPr>
          <p:cNvSpPr>
            <a:spLocks noGrp="1"/>
          </p:cNvSpPr>
          <p:nvPr>
            <p:ph type="pic" sz="quarter" idx="15"/>
          </p:nvPr>
        </p:nvSpPr>
        <p:spPr>
          <a:xfrm>
            <a:off x="12344400" y="17145000"/>
            <a:ext cx="9815209" cy="7193604"/>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2" name="Picture Placeholder 9">
            <a:extLst>
              <a:ext uri="{FF2B5EF4-FFF2-40B4-BE49-F238E27FC236}">
                <a16:creationId xmlns:a16="http://schemas.microsoft.com/office/drawing/2014/main" id="{2BE4391C-3785-7A46-BD7C-D25A82190C5C}"/>
              </a:ext>
            </a:extLst>
          </p:cNvPr>
          <p:cNvSpPr>
            <a:spLocks noGrp="1"/>
          </p:cNvSpPr>
          <p:nvPr>
            <p:ph type="pic" sz="quarter" idx="16"/>
          </p:nvPr>
        </p:nvSpPr>
        <p:spPr>
          <a:xfrm>
            <a:off x="22743268" y="17145000"/>
            <a:ext cx="8651133" cy="143256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3" name="Picture Placeholder 9">
            <a:extLst>
              <a:ext uri="{FF2B5EF4-FFF2-40B4-BE49-F238E27FC236}">
                <a16:creationId xmlns:a16="http://schemas.microsoft.com/office/drawing/2014/main" id="{B001D3F0-563E-644D-963B-1AE44BAE67DD}"/>
              </a:ext>
            </a:extLst>
          </p:cNvPr>
          <p:cNvSpPr>
            <a:spLocks noGrp="1"/>
          </p:cNvSpPr>
          <p:nvPr>
            <p:ph type="pic" sz="quarter" idx="17"/>
          </p:nvPr>
        </p:nvSpPr>
        <p:spPr>
          <a:xfrm>
            <a:off x="12344400" y="25012650"/>
            <a:ext cx="9815209" cy="6457950"/>
          </a:xfrm>
          <a:solidFill>
            <a:schemeClr val="bg1">
              <a:lumMod val="95000"/>
            </a:schemeClr>
          </a:solidFill>
        </p:spPr>
        <p:txBody>
          <a:bodyPr/>
          <a:lstStyle>
            <a:lvl1pPr>
              <a:defRPr sz="3200" b="0">
                <a:solidFill>
                  <a:schemeClr val="accent2"/>
                </a:solidFill>
              </a:defRPr>
            </a:lvl1pPr>
          </a:lstStyle>
          <a:p>
            <a:r>
              <a:rPr lang="en-US"/>
              <a:t>Click icon to add picture</a:t>
            </a:r>
            <a:endParaRPr lang="en-US" dirty="0"/>
          </a:p>
        </p:txBody>
      </p:sp>
    </p:spTree>
    <p:extLst>
      <p:ext uri="{BB962C8B-B14F-4D97-AF65-F5344CB8AC3E}">
        <p14:creationId xmlns:p14="http://schemas.microsoft.com/office/powerpoint/2010/main" val="1111326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E216-4A51-A24F-9D57-93DF3954CB8B}"/>
              </a:ext>
            </a:extLst>
          </p:cNvPr>
          <p:cNvSpPr>
            <a:spLocks noGrp="1"/>
          </p:cNvSpPr>
          <p:nvPr>
            <p:ph type="title"/>
          </p:nvPr>
        </p:nvSpPr>
        <p:spPr>
          <a:xfrm>
            <a:off x="12102432" y="1085671"/>
            <a:ext cx="30798168" cy="1200329"/>
          </a:xfrm>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0A1BD56B-A3E6-1C49-BD85-DB0A4F818234}"/>
              </a:ext>
            </a:extLst>
          </p:cNvPr>
          <p:cNvSpPr>
            <a:spLocks noGrp="1"/>
          </p:cNvSpPr>
          <p:nvPr>
            <p:ph sz="quarter" idx="10"/>
          </p:nvPr>
        </p:nvSpPr>
        <p:spPr>
          <a:xfrm>
            <a:off x="1295400" y="6629400"/>
            <a:ext cx="10439400" cy="10515600"/>
          </a:xfrm>
        </p:spPr>
        <p:txBody>
          <a:bodyPr/>
          <a:lstStyle>
            <a:lvl1pPr>
              <a:spcBef>
                <a:spcPts val="5000"/>
              </a:spcBef>
              <a:defRPr/>
            </a:lvl1pPr>
            <a:lvl2pPr>
              <a:defRPr sz="2400"/>
            </a:lvl2pPr>
            <a:lvl3pPr>
              <a:spcBef>
                <a:spcPts val="600"/>
              </a:spcBef>
              <a:defRPr sz="2400"/>
            </a:lvl3pPr>
            <a:lvl4pPr marL="233363" indent="-233363">
              <a:tabLst/>
              <a:defRPr sz="2400"/>
            </a:lvl4pPr>
            <a:lvl5pPr marL="541338" indent="-282575">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a:extLst>
              <a:ext uri="{FF2B5EF4-FFF2-40B4-BE49-F238E27FC236}">
                <a16:creationId xmlns:a16="http://schemas.microsoft.com/office/drawing/2014/main" id="{072267B5-4AA0-184A-8812-094C4B2BD724}"/>
              </a:ext>
            </a:extLst>
          </p:cNvPr>
          <p:cNvSpPr>
            <a:spLocks noGrp="1"/>
          </p:cNvSpPr>
          <p:nvPr>
            <p:ph sz="quarter" idx="11"/>
          </p:nvPr>
        </p:nvSpPr>
        <p:spPr>
          <a:xfrm>
            <a:off x="33070800" y="6629400"/>
            <a:ext cx="10439400" cy="10515600"/>
          </a:xfrm>
        </p:spPr>
        <p:txBody>
          <a:bodyPr/>
          <a:lstStyle>
            <a:lvl1pPr>
              <a:spcBef>
                <a:spcPts val="5000"/>
              </a:spcBef>
              <a:defRPr/>
            </a:lvl1pPr>
            <a:lvl2pPr>
              <a:defRPr sz="2400"/>
            </a:lvl2pPr>
            <a:lvl3pPr>
              <a:spcBef>
                <a:spcPts val="600"/>
              </a:spcBef>
              <a:defRPr sz="2400"/>
            </a:lvl3pPr>
            <a:lvl4pPr marL="233363" indent="-233363">
              <a:tabLst/>
              <a:defRPr sz="2400"/>
            </a:lvl4pPr>
            <a:lvl5pPr marL="525463" indent="-258763">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a:extLst>
              <a:ext uri="{FF2B5EF4-FFF2-40B4-BE49-F238E27FC236}">
                <a16:creationId xmlns:a16="http://schemas.microsoft.com/office/drawing/2014/main" id="{E2828EF4-735B-044C-8BB1-F16C67ABA32A}"/>
              </a:ext>
            </a:extLst>
          </p:cNvPr>
          <p:cNvSpPr>
            <a:spLocks noGrp="1"/>
          </p:cNvSpPr>
          <p:nvPr>
            <p:ph type="body" sz="quarter" idx="13"/>
          </p:nvPr>
        </p:nvSpPr>
        <p:spPr>
          <a:xfrm>
            <a:off x="12102432" y="2514600"/>
            <a:ext cx="30797500" cy="2743200"/>
          </a:xfrm>
        </p:spPr>
        <p:txBody>
          <a:bodyPr>
            <a:noAutofit/>
          </a:bodyPr>
          <a:lstStyle>
            <a:lvl1pPr>
              <a:lnSpc>
                <a:spcPct val="100000"/>
              </a:lnSpc>
              <a:spcBef>
                <a:spcPts val="600"/>
              </a:spcBef>
              <a:spcAft>
                <a:spcPts val="0"/>
              </a:spcAft>
              <a:defRPr sz="3200">
                <a:solidFill>
                  <a:schemeClr val="bg1"/>
                </a:solidFill>
              </a:defRPr>
            </a:lvl1pPr>
            <a:lvl2pPr>
              <a:lnSpc>
                <a:spcPct val="100000"/>
              </a:lnSpc>
              <a:spcBef>
                <a:spcPts val="600"/>
              </a:spcBef>
              <a:spcAft>
                <a:spcPts val="0"/>
              </a:spcAft>
              <a:defRPr sz="3200" b="0">
                <a:solidFill>
                  <a:schemeClr val="bg1"/>
                </a:solidFill>
              </a:defRPr>
            </a:lvl2pPr>
            <a:lvl3pPr>
              <a:defRPr sz="3800">
                <a:solidFill>
                  <a:schemeClr val="bg1"/>
                </a:solidFill>
              </a:defRPr>
            </a:lvl3pPr>
            <a:lvl4pPr>
              <a:defRPr sz="3800">
                <a:solidFill>
                  <a:schemeClr val="bg1"/>
                </a:solidFill>
              </a:defRPr>
            </a:lvl4pPr>
            <a:lvl5pPr>
              <a:defRPr sz="3800">
                <a:solidFill>
                  <a:schemeClr val="bg1"/>
                </a:solidFill>
              </a:defRPr>
            </a:lvl5pPr>
          </a:lstStyle>
          <a:p>
            <a:pPr lvl="0"/>
            <a:r>
              <a:rPr lang="en-US"/>
              <a:t>Click to edit Master text styles</a:t>
            </a:r>
          </a:p>
          <a:p>
            <a:pPr lvl="1"/>
            <a:r>
              <a:rPr lang="en-US"/>
              <a:t>Second level</a:t>
            </a:r>
          </a:p>
        </p:txBody>
      </p:sp>
      <p:sp>
        <p:nvSpPr>
          <p:cNvPr id="11" name="Picture Placeholder 9">
            <a:extLst>
              <a:ext uri="{FF2B5EF4-FFF2-40B4-BE49-F238E27FC236}">
                <a16:creationId xmlns:a16="http://schemas.microsoft.com/office/drawing/2014/main" id="{74767E38-9D30-4042-82EA-F89D260DB1DD}"/>
              </a:ext>
            </a:extLst>
          </p:cNvPr>
          <p:cNvSpPr>
            <a:spLocks noGrp="1"/>
          </p:cNvSpPr>
          <p:nvPr>
            <p:ph type="pic" sz="quarter" idx="15"/>
          </p:nvPr>
        </p:nvSpPr>
        <p:spPr>
          <a:xfrm>
            <a:off x="1390650" y="18002250"/>
            <a:ext cx="9201150" cy="43053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4" name="Picture Placeholder 9">
            <a:extLst>
              <a:ext uri="{FF2B5EF4-FFF2-40B4-BE49-F238E27FC236}">
                <a16:creationId xmlns:a16="http://schemas.microsoft.com/office/drawing/2014/main" id="{EDF7A733-6245-1E43-8E99-EB4A5C77D398}"/>
              </a:ext>
            </a:extLst>
          </p:cNvPr>
          <p:cNvSpPr>
            <a:spLocks noGrp="1"/>
          </p:cNvSpPr>
          <p:nvPr>
            <p:ph type="pic" sz="quarter" idx="16"/>
          </p:nvPr>
        </p:nvSpPr>
        <p:spPr>
          <a:xfrm>
            <a:off x="1390650" y="23012400"/>
            <a:ext cx="9201150" cy="43053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5" name="Picture Placeholder 9">
            <a:extLst>
              <a:ext uri="{FF2B5EF4-FFF2-40B4-BE49-F238E27FC236}">
                <a16:creationId xmlns:a16="http://schemas.microsoft.com/office/drawing/2014/main" id="{8D1C81F1-531A-3D4E-9080-0F0E3B13EF71}"/>
              </a:ext>
            </a:extLst>
          </p:cNvPr>
          <p:cNvSpPr>
            <a:spLocks noGrp="1"/>
          </p:cNvSpPr>
          <p:nvPr>
            <p:ph type="pic" sz="quarter" idx="17"/>
          </p:nvPr>
        </p:nvSpPr>
        <p:spPr>
          <a:xfrm>
            <a:off x="12249150" y="18002250"/>
            <a:ext cx="9201150" cy="931545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6" name="Picture Placeholder 9">
            <a:extLst>
              <a:ext uri="{FF2B5EF4-FFF2-40B4-BE49-F238E27FC236}">
                <a16:creationId xmlns:a16="http://schemas.microsoft.com/office/drawing/2014/main" id="{EAEE68BB-9FDC-5741-A380-D521559CF632}"/>
              </a:ext>
            </a:extLst>
          </p:cNvPr>
          <p:cNvSpPr>
            <a:spLocks noGrp="1"/>
          </p:cNvSpPr>
          <p:nvPr>
            <p:ph type="pic" sz="quarter" idx="18"/>
          </p:nvPr>
        </p:nvSpPr>
        <p:spPr>
          <a:xfrm>
            <a:off x="22402800" y="18002250"/>
            <a:ext cx="9201150" cy="931545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7" name="Picture Placeholder 9">
            <a:extLst>
              <a:ext uri="{FF2B5EF4-FFF2-40B4-BE49-F238E27FC236}">
                <a16:creationId xmlns:a16="http://schemas.microsoft.com/office/drawing/2014/main" id="{CD88A50F-B704-034E-AD41-498062FBDA37}"/>
              </a:ext>
            </a:extLst>
          </p:cNvPr>
          <p:cNvSpPr>
            <a:spLocks noGrp="1"/>
          </p:cNvSpPr>
          <p:nvPr>
            <p:ph type="pic" sz="quarter" idx="19"/>
          </p:nvPr>
        </p:nvSpPr>
        <p:spPr>
          <a:xfrm>
            <a:off x="33147000" y="18002250"/>
            <a:ext cx="9353550" cy="9315450"/>
          </a:xfrm>
          <a:solidFill>
            <a:schemeClr val="bg1">
              <a:lumMod val="95000"/>
            </a:schemeClr>
          </a:solidFill>
        </p:spPr>
        <p:txBody>
          <a:bodyPr/>
          <a:lstStyle>
            <a:lvl1pPr>
              <a:defRPr sz="3200" b="0">
                <a:solidFill>
                  <a:schemeClr val="accent2"/>
                </a:solidFill>
              </a:defRPr>
            </a:lvl1pPr>
          </a:lstStyle>
          <a:p>
            <a:r>
              <a:rPr lang="en-US"/>
              <a:t>Click icon to add picture</a:t>
            </a:r>
          </a:p>
        </p:txBody>
      </p:sp>
      <p:cxnSp>
        <p:nvCxnSpPr>
          <p:cNvPr id="18" name="Straight Connector 17">
            <a:extLst>
              <a:ext uri="{FF2B5EF4-FFF2-40B4-BE49-F238E27FC236}">
                <a16:creationId xmlns:a16="http://schemas.microsoft.com/office/drawing/2014/main" id="{634F57B9-B0E5-9545-B095-9C130F619E4E}"/>
              </a:ext>
            </a:extLst>
          </p:cNvPr>
          <p:cNvCxnSpPr/>
          <p:nvPr userDrawn="1"/>
        </p:nvCxnSpPr>
        <p:spPr>
          <a:xfrm>
            <a:off x="1390650" y="27889200"/>
            <a:ext cx="41109900" cy="0"/>
          </a:xfrm>
          <a:prstGeom prst="line">
            <a:avLst/>
          </a:prstGeom>
          <a:ln w="1016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9" name="Content Placeholder 3">
            <a:extLst>
              <a:ext uri="{FF2B5EF4-FFF2-40B4-BE49-F238E27FC236}">
                <a16:creationId xmlns:a16="http://schemas.microsoft.com/office/drawing/2014/main" id="{72291029-BABF-7349-AD43-E7F5212AF759}"/>
              </a:ext>
            </a:extLst>
          </p:cNvPr>
          <p:cNvSpPr>
            <a:spLocks noGrp="1"/>
          </p:cNvSpPr>
          <p:nvPr>
            <p:ph sz="quarter" idx="20"/>
          </p:nvPr>
        </p:nvSpPr>
        <p:spPr>
          <a:xfrm>
            <a:off x="12192000" y="6629400"/>
            <a:ext cx="19411950" cy="10515600"/>
          </a:xfrm>
        </p:spPr>
        <p:txBody>
          <a:bodyPr numCol="2"/>
          <a:lstStyle>
            <a:lvl1pPr>
              <a:spcBef>
                <a:spcPts val="5000"/>
              </a:spcBef>
              <a:defRPr/>
            </a:lvl1pPr>
            <a:lvl2pPr>
              <a:defRPr sz="2400"/>
            </a:lvl2pPr>
            <a:lvl3pPr>
              <a:spcBef>
                <a:spcPts val="600"/>
              </a:spcBef>
              <a:defRPr sz="2400"/>
            </a:lvl3pPr>
            <a:lvl4pPr marL="177800" indent="-177800" algn="l" defTabSz="1851660" rtl="0" eaLnBrk="1" latinLnBrk="0" hangingPunct="1">
              <a:lnSpc>
                <a:spcPct val="100000"/>
              </a:lnSpc>
              <a:buClr>
                <a:schemeClr val="bg2"/>
              </a:buClr>
              <a:tabLst/>
              <a:defRPr lang="en-US" sz="2400" kern="1200" dirty="0" smtClean="0">
                <a:solidFill>
                  <a:schemeClr val="accent2"/>
                </a:solidFill>
                <a:latin typeface="Arial" panose="020B0604020202020204" pitchFamily="34" charset="0"/>
                <a:ea typeface="+mn-ea"/>
                <a:cs typeface="Arial" panose="020B0604020202020204" pitchFamily="34" charset="0"/>
              </a:defRPr>
            </a:lvl4pPr>
            <a:lvl5pPr marL="355600" indent="-242888" algn="l" defTabSz="1851660" rtl="0" eaLnBrk="1" latinLnBrk="0" hangingPunct="1">
              <a:lnSpc>
                <a:spcPct val="100000"/>
              </a:lnSpc>
              <a:buClr>
                <a:schemeClr val="bg2"/>
              </a:buClr>
              <a:tabLst/>
              <a:defRPr lang="en-US" sz="2400" kern="1200" dirty="0" smtClean="0">
                <a:solidFill>
                  <a:schemeClr val="accent2"/>
                </a:solidFill>
                <a:latin typeface="Arial" panose="020B0604020202020204" pitchFamily="34" charset="0"/>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3">
            <a:extLst>
              <a:ext uri="{FF2B5EF4-FFF2-40B4-BE49-F238E27FC236}">
                <a16:creationId xmlns:a16="http://schemas.microsoft.com/office/drawing/2014/main" id="{B4C7C879-61CE-3C4B-94CB-0BFC77BB8AF2}"/>
              </a:ext>
            </a:extLst>
          </p:cNvPr>
          <p:cNvSpPr>
            <a:spLocks noGrp="1"/>
          </p:cNvSpPr>
          <p:nvPr>
            <p:ph sz="quarter" idx="21"/>
          </p:nvPr>
        </p:nvSpPr>
        <p:spPr>
          <a:xfrm>
            <a:off x="1295400" y="28270200"/>
            <a:ext cx="20154900" cy="3543299"/>
          </a:xfrm>
        </p:spPr>
        <p:txBody>
          <a:bodyPr/>
          <a:lstStyle>
            <a:lvl2pPr>
              <a:defRPr sz="2400"/>
            </a:lvl2pPr>
            <a:lvl3pPr>
              <a:defRPr sz="2400"/>
            </a:lvl3pPr>
            <a:lvl4pPr marL="227013" indent="-227013">
              <a:tabLst/>
              <a:defRPr sz="2400"/>
            </a:lvl4pPr>
            <a:lvl5pPr marL="525463" indent="-260350">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Content Placeholder 3">
            <a:extLst>
              <a:ext uri="{FF2B5EF4-FFF2-40B4-BE49-F238E27FC236}">
                <a16:creationId xmlns:a16="http://schemas.microsoft.com/office/drawing/2014/main" id="{B44084DB-5EA7-3D48-898C-65102C561CF0}"/>
              </a:ext>
            </a:extLst>
          </p:cNvPr>
          <p:cNvSpPr>
            <a:spLocks noGrp="1"/>
          </p:cNvSpPr>
          <p:nvPr>
            <p:ph sz="quarter" idx="22"/>
          </p:nvPr>
        </p:nvSpPr>
        <p:spPr>
          <a:xfrm>
            <a:off x="22250400" y="28270200"/>
            <a:ext cx="20154900" cy="3543299"/>
          </a:xfrm>
        </p:spPr>
        <p:txBody>
          <a:bodyPr/>
          <a:lstStyle>
            <a:lvl2pPr>
              <a:defRPr sz="2400"/>
            </a:lvl2pPr>
            <a:lvl3pPr>
              <a:defRPr sz="2400"/>
            </a:lvl3pPr>
            <a:lvl4pPr marL="222250" indent="-222250">
              <a:tabLst/>
              <a:defRPr sz="2400"/>
            </a:lvl4pPr>
            <a:lvl5pPr marL="525463" indent="-260350">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85422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A099B3A-AB51-F548-ABC2-35BA07BD4A6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43891200" cy="32918400"/>
          </a:xfrm>
          <a:prstGeom prst="rect">
            <a:avLst/>
          </a:prstGeom>
        </p:spPr>
      </p:pic>
      <p:sp>
        <p:nvSpPr>
          <p:cNvPr id="2" name="Title Placeholder 1"/>
          <p:cNvSpPr>
            <a:spLocks noGrp="1"/>
          </p:cNvSpPr>
          <p:nvPr>
            <p:ph type="title"/>
          </p:nvPr>
        </p:nvSpPr>
        <p:spPr>
          <a:xfrm>
            <a:off x="12102432" y="1085671"/>
            <a:ext cx="30798168" cy="1200329"/>
          </a:xfrm>
          <a:prstGeom prst="rect">
            <a:avLst/>
          </a:prstGeom>
        </p:spPr>
        <p:txBody>
          <a:bodyPr vert="horz" wrap="square" lIns="91440" tIns="45720" rIns="91440" bIns="45720" rtlCol="0" anchor="b">
            <a:noAutofit/>
          </a:body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09E9704-83D9-084F-BF85-D83B7C982C13}"/>
              </a:ext>
            </a:extLst>
          </p:cNvPr>
          <p:cNvSpPr>
            <a:spLocks noGrp="1"/>
          </p:cNvSpPr>
          <p:nvPr>
            <p:ph type="body" idx="1"/>
          </p:nvPr>
        </p:nvSpPr>
        <p:spPr>
          <a:xfrm>
            <a:off x="1295401" y="7153277"/>
            <a:ext cx="10210799" cy="2440294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Holder 4">
            <a:extLst>
              <a:ext uri="{FF2B5EF4-FFF2-40B4-BE49-F238E27FC236}">
                <a16:creationId xmlns:a16="http://schemas.microsoft.com/office/drawing/2014/main" id="{8E450706-2172-4A38-1C05-4F5F24902869}"/>
              </a:ext>
            </a:extLst>
          </p:cNvPr>
          <p:cNvSpPr txBox="1">
            <a:spLocks/>
          </p:cNvSpPr>
          <p:nvPr userDrawn="1"/>
        </p:nvSpPr>
        <p:spPr>
          <a:xfrm>
            <a:off x="40696810" y="32106978"/>
            <a:ext cx="1988558" cy="246221"/>
          </a:xfrm>
          <a:prstGeom prst="rect">
            <a:avLst/>
          </a:prstGeom>
        </p:spPr>
        <p:txBody>
          <a:bodyPr wrap="none" lIns="0" tIns="0" rIns="0" bIns="0"/>
          <a:lstStyle>
            <a:defPPr>
              <a:defRPr lang="en-US"/>
            </a:defPPr>
            <a:lvl1pPr marL="0" algn="l" defTabSz="1996044" rtl="0" eaLnBrk="1" latinLnBrk="0" hangingPunct="1">
              <a:defRPr sz="1600" b="0" i="0" kern="1200">
                <a:solidFill>
                  <a:srgbClr val="4D4D4F"/>
                </a:solidFill>
                <a:latin typeface="Nunito Sans"/>
                <a:ea typeface="+mn-ea"/>
                <a:cs typeface="Nunito Sans"/>
              </a:defRPr>
            </a:lvl1pPr>
            <a:lvl2pPr marL="998022" algn="l" defTabSz="1996044" rtl="0" eaLnBrk="1" latinLnBrk="0" hangingPunct="1">
              <a:defRPr sz="3929" kern="1200">
                <a:solidFill>
                  <a:schemeClr val="tx1"/>
                </a:solidFill>
                <a:latin typeface="+mn-lt"/>
                <a:ea typeface="+mn-ea"/>
                <a:cs typeface="+mn-cs"/>
              </a:defRPr>
            </a:lvl2pPr>
            <a:lvl3pPr marL="1996044" algn="l" defTabSz="1996044" rtl="0" eaLnBrk="1" latinLnBrk="0" hangingPunct="1">
              <a:defRPr sz="3929" kern="1200">
                <a:solidFill>
                  <a:schemeClr val="tx1"/>
                </a:solidFill>
                <a:latin typeface="+mn-lt"/>
                <a:ea typeface="+mn-ea"/>
                <a:cs typeface="+mn-cs"/>
              </a:defRPr>
            </a:lvl3pPr>
            <a:lvl4pPr marL="2994066" algn="l" defTabSz="1996044" rtl="0" eaLnBrk="1" latinLnBrk="0" hangingPunct="1">
              <a:defRPr sz="3929" kern="1200">
                <a:solidFill>
                  <a:schemeClr val="tx1"/>
                </a:solidFill>
                <a:latin typeface="+mn-lt"/>
                <a:ea typeface="+mn-ea"/>
                <a:cs typeface="+mn-cs"/>
              </a:defRPr>
            </a:lvl4pPr>
            <a:lvl5pPr marL="3992088" algn="l" defTabSz="1996044" rtl="0" eaLnBrk="1" latinLnBrk="0" hangingPunct="1">
              <a:defRPr sz="3929" kern="1200">
                <a:solidFill>
                  <a:schemeClr val="tx1"/>
                </a:solidFill>
                <a:latin typeface="+mn-lt"/>
                <a:ea typeface="+mn-ea"/>
                <a:cs typeface="+mn-cs"/>
              </a:defRPr>
            </a:lvl5pPr>
            <a:lvl6pPr marL="4990109" algn="l" defTabSz="1996044" rtl="0" eaLnBrk="1" latinLnBrk="0" hangingPunct="1">
              <a:defRPr sz="3929" kern="1200">
                <a:solidFill>
                  <a:schemeClr val="tx1"/>
                </a:solidFill>
                <a:latin typeface="+mn-lt"/>
                <a:ea typeface="+mn-ea"/>
                <a:cs typeface="+mn-cs"/>
              </a:defRPr>
            </a:lvl6pPr>
            <a:lvl7pPr marL="5988131" algn="l" defTabSz="1996044" rtl="0" eaLnBrk="1" latinLnBrk="0" hangingPunct="1">
              <a:defRPr sz="3929" kern="1200">
                <a:solidFill>
                  <a:schemeClr val="tx1"/>
                </a:solidFill>
                <a:latin typeface="+mn-lt"/>
                <a:ea typeface="+mn-ea"/>
                <a:cs typeface="+mn-cs"/>
              </a:defRPr>
            </a:lvl7pPr>
            <a:lvl8pPr marL="6986153" algn="l" defTabSz="1996044" rtl="0" eaLnBrk="1" latinLnBrk="0" hangingPunct="1">
              <a:defRPr sz="3929" kern="1200">
                <a:solidFill>
                  <a:schemeClr val="tx1"/>
                </a:solidFill>
                <a:latin typeface="+mn-lt"/>
                <a:ea typeface="+mn-ea"/>
                <a:cs typeface="+mn-cs"/>
              </a:defRPr>
            </a:lvl8pPr>
            <a:lvl9pPr marL="7984175" algn="l" defTabSz="1996044" rtl="0" eaLnBrk="1" latinLnBrk="0" hangingPunct="1">
              <a:defRPr sz="3929" kern="1200">
                <a:solidFill>
                  <a:schemeClr val="tx1"/>
                </a:solidFill>
                <a:latin typeface="+mn-lt"/>
                <a:ea typeface="+mn-ea"/>
                <a:cs typeface="+mn-cs"/>
              </a:defRPr>
            </a:lvl9pPr>
          </a:lstStyle>
          <a:p>
            <a:pPr marL="27720" algn="r">
              <a:spcBef>
                <a:spcPts val="306"/>
              </a:spcBef>
            </a:pPr>
            <a:r>
              <a:rPr lang="en-US" spc="55" dirty="0">
                <a:solidFill>
                  <a:schemeClr val="accent2"/>
                </a:solidFill>
              </a:rPr>
              <a:t>© </a:t>
            </a:r>
            <a:r>
              <a:rPr lang="en-US" spc="11" dirty="0">
                <a:solidFill>
                  <a:schemeClr val="accent2"/>
                </a:solidFill>
              </a:rPr>
              <a:t>2022 </a:t>
            </a:r>
            <a:r>
              <a:rPr lang="en-US" spc="22" dirty="0">
                <a:solidFill>
                  <a:schemeClr val="accent2"/>
                </a:solidFill>
              </a:rPr>
              <a:t>Cedars-</a:t>
            </a:r>
            <a:r>
              <a:rPr lang="en-US" spc="11" dirty="0">
                <a:solidFill>
                  <a:schemeClr val="accent2"/>
                </a:solidFill>
              </a:rPr>
              <a:t>Sinai</a:t>
            </a:r>
            <a:endParaRPr lang="en-US" dirty="0">
              <a:solidFill>
                <a:schemeClr val="accent2"/>
              </a:solidFill>
            </a:endParaRPr>
          </a:p>
        </p:txBody>
      </p:sp>
      <p:pic>
        <p:nvPicPr>
          <p:cNvPr id="11" name="Picture 10">
            <a:extLst>
              <a:ext uri="{FF2B5EF4-FFF2-40B4-BE49-F238E27FC236}">
                <a16:creationId xmlns:a16="http://schemas.microsoft.com/office/drawing/2014/main" id="{74103389-BB2C-400E-3908-6777839FB4A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447801" y="1220845"/>
            <a:ext cx="8689767" cy="1674755"/>
          </a:xfrm>
          <a:prstGeom prst="rect">
            <a:avLst/>
          </a:prstGeom>
        </p:spPr>
      </p:pic>
    </p:spTree>
    <p:extLst>
      <p:ext uri="{BB962C8B-B14F-4D97-AF65-F5344CB8AC3E}">
        <p14:creationId xmlns:p14="http://schemas.microsoft.com/office/powerpoint/2010/main" val="3087110338"/>
      </p:ext>
    </p:extLst>
  </p:cSld>
  <p:clrMap bg1="lt1" tx1="dk1" bg2="lt2" tx2="dk2" accent1="accent1" accent2="accent2" accent3="accent3" accent4="accent4" accent5="accent5" accent6="accent6" hlink="hlink" folHlink="folHlink"/>
  <p:sldLayoutIdLst>
    <p:sldLayoutId id="2147483670" r:id="rId1"/>
    <p:sldLayoutId id="2147483671"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851660" rtl="0" eaLnBrk="1" latinLnBrk="0" hangingPunct="1">
        <a:lnSpc>
          <a:spcPct val="100000"/>
        </a:lnSpc>
        <a:spcBef>
          <a:spcPct val="0"/>
        </a:spcBef>
        <a:buNone/>
        <a:defRPr sz="7200" b="1" kern="1200">
          <a:solidFill>
            <a:schemeClr val="bg1"/>
          </a:solidFill>
          <a:latin typeface="+mj-lt"/>
          <a:ea typeface="+mj-ea"/>
          <a:cs typeface="+mj-cs"/>
        </a:defRPr>
      </a:lvl1pPr>
    </p:titleStyle>
    <p:body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bg2"/>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bg2"/>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p:bodyStyle>
    <p:otherStyle>
      <a:defPPr>
        <a:defRPr lang="en-US"/>
      </a:defPPr>
      <a:lvl1pPr marL="0" algn="l" defTabSz="1851660" rtl="0" eaLnBrk="1" latinLnBrk="0" hangingPunct="1">
        <a:defRPr sz="3647" kern="1200">
          <a:solidFill>
            <a:schemeClr val="tx1"/>
          </a:solidFill>
          <a:latin typeface="+mn-lt"/>
          <a:ea typeface="+mn-ea"/>
          <a:cs typeface="+mn-cs"/>
        </a:defRPr>
      </a:lvl1pPr>
      <a:lvl2pPr marL="925830" algn="l" defTabSz="1851660" rtl="0" eaLnBrk="1" latinLnBrk="0" hangingPunct="1">
        <a:defRPr sz="3647" kern="1200">
          <a:solidFill>
            <a:schemeClr val="tx1"/>
          </a:solidFill>
          <a:latin typeface="+mn-lt"/>
          <a:ea typeface="+mn-ea"/>
          <a:cs typeface="+mn-cs"/>
        </a:defRPr>
      </a:lvl2pPr>
      <a:lvl3pPr marL="1851660" algn="l" defTabSz="1851660" rtl="0" eaLnBrk="1" latinLnBrk="0" hangingPunct="1">
        <a:defRPr sz="3647" kern="1200">
          <a:solidFill>
            <a:schemeClr val="tx1"/>
          </a:solidFill>
          <a:latin typeface="+mn-lt"/>
          <a:ea typeface="+mn-ea"/>
          <a:cs typeface="+mn-cs"/>
        </a:defRPr>
      </a:lvl3pPr>
      <a:lvl4pPr marL="2777490" algn="l" defTabSz="1851660" rtl="0" eaLnBrk="1" latinLnBrk="0" hangingPunct="1">
        <a:defRPr sz="3647" kern="1200">
          <a:solidFill>
            <a:schemeClr val="tx1"/>
          </a:solidFill>
          <a:latin typeface="+mn-lt"/>
          <a:ea typeface="+mn-ea"/>
          <a:cs typeface="+mn-cs"/>
        </a:defRPr>
      </a:lvl4pPr>
      <a:lvl5pPr marL="3703320" algn="l" defTabSz="1851660" rtl="0" eaLnBrk="1" latinLnBrk="0" hangingPunct="1">
        <a:defRPr sz="3647" kern="1200">
          <a:solidFill>
            <a:schemeClr val="tx1"/>
          </a:solidFill>
          <a:latin typeface="+mn-lt"/>
          <a:ea typeface="+mn-ea"/>
          <a:cs typeface="+mn-cs"/>
        </a:defRPr>
      </a:lvl5pPr>
      <a:lvl6pPr marL="4629150" algn="l" defTabSz="1851660" rtl="0" eaLnBrk="1" latinLnBrk="0" hangingPunct="1">
        <a:defRPr sz="3647" kern="1200">
          <a:solidFill>
            <a:schemeClr val="tx1"/>
          </a:solidFill>
          <a:latin typeface="+mn-lt"/>
          <a:ea typeface="+mn-ea"/>
          <a:cs typeface="+mn-cs"/>
        </a:defRPr>
      </a:lvl6pPr>
      <a:lvl7pPr marL="5554980" algn="l" defTabSz="1851660" rtl="0" eaLnBrk="1" latinLnBrk="0" hangingPunct="1">
        <a:defRPr sz="3647" kern="1200">
          <a:solidFill>
            <a:schemeClr val="tx1"/>
          </a:solidFill>
          <a:latin typeface="+mn-lt"/>
          <a:ea typeface="+mn-ea"/>
          <a:cs typeface="+mn-cs"/>
        </a:defRPr>
      </a:lvl7pPr>
      <a:lvl8pPr marL="6480810" algn="l" defTabSz="1851660" rtl="0" eaLnBrk="1" latinLnBrk="0" hangingPunct="1">
        <a:defRPr sz="3647" kern="1200">
          <a:solidFill>
            <a:schemeClr val="tx1"/>
          </a:solidFill>
          <a:latin typeface="+mn-lt"/>
          <a:ea typeface="+mn-ea"/>
          <a:cs typeface="+mn-cs"/>
        </a:defRPr>
      </a:lvl8pPr>
      <a:lvl9pPr marL="7406640" algn="l" defTabSz="1851660" rtl="0" eaLnBrk="1" latinLnBrk="0" hangingPunct="1">
        <a:defRPr sz="36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42BDB35-C356-4947-91EB-CF767E162310}"/>
              </a:ext>
            </a:extLst>
          </p:cNvPr>
          <p:cNvSpPr>
            <a:spLocks noGrp="1"/>
          </p:cNvSpPr>
          <p:nvPr>
            <p:ph type="title"/>
          </p:nvPr>
        </p:nvSpPr>
        <p:spPr>
          <a:xfrm>
            <a:off x="12102432" y="2076271"/>
            <a:ext cx="30798168" cy="1200329"/>
          </a:xfrm>
        </p:spPr>
        <p:txBody>
          <a:bodyPr/>
          <a:lstStyle/>
          <a:p>
            <a:r>
              <a:rPr lang="en-US" sz="7200" dirty="0">
                <a:effectLst/>
                <a:latin typeface="Calibri" panose="020F0502020204030204" pitchFamily="34" charset="0"/>
                <a:ea typeface="Malgun Gothic" panose="020B0503020000020004" pitchFamily="34" charset="-127"/>
              </a:rPr>
              <a:t>Caring for the Whole Person: Oncology Care Coordinators Increase Utilization of Patient and Family Support Programs</a:t>
            </a:r>
            <a:endParaRPr lang="en-US" dirty="0"/>
          </a:p>
        </p:txBody>
      </p:sp>
      <p:sp>
        <p:nvSpPr>
          <p:cNvPr id="6" name="Text Placeholder 5">
            <a:extLst>
              <a:ext uri="{FF2B5EF4-FFF2-40B4-BE49-F238E27FC236}">
                <a16:creationId xmlns:a16="http://schemas.microsoft.com/office/drawing/2014/main" id="{8EC7E384-CC08-5945-AFAA-3041FCC6FC6F}"/>
              </a:ext>
            </a:extLst>
          </p:cNvPr>
          <p:cNvSpPr>
            <a:spLocks noGrp="1"/>
          </p:cNvSpPr>
          <p:nvPr>
            <p:ph type="body" sz="quarter" idx="13"/>
          </p:nvPr>
        </p:nvSpPr>
        <p:spPr>
          <a:xfrm>
            <a:off x="12102432" y="3505200"/>
            <a:ext cx="30797500" cy="2743200"/>
          </a:xfrm>
        </p:spPr>
        <p:txBody>
          <a:bodyPr/>
          <a:lstStyle/>
          <a:p>
            <a:pPr lvl="1"/>
            <a:r>
              <a:rPr lang="en-US" dirty="0">
                <a:latin typeface="Calibri" panose="020F0502020204030204" pitchFamily="34" charset="0"/>
                <a:cs typeface="Calibri" panose="020F0502020204030204" pitchFamily="34" charset="0"/>
              </a:rPr>
              <a:t>Sarah Low, RN, MSN, OCN, CMSRN, Ayaka Nakaji, MSW, LCSW, CCM, Scott A. Irwin, MD, PhD</a:t>
            </a:r>
          </a:p>
          <a:p>
            <a:pPr lvl="1"/>
            <a:r>
              <a:rPr lang="en-US" dirty="0">
                <a:latin typeface="Calibri" panose="020F0502020204030204" pitchFamily="34" charset="0"/>
                <a:cs typeface="Calibri" panose="020F0502020204030204" pitchFamily="34" charset="0"/>
              </a:rPr>
              <a:t>Cedars-Sinai Cancer Patient Family Support Program</a:t>
            </a:r>
          </a:p>
          <a:p>
            <a:pPr lvl="1"/>
            <a:r>
              <a:rPr lang="en-US" dirty="0">
                <a:latin typeface="Calibri" panose="020F0502020204030204" pitchFamily="34" charset="0"/>
                <a:cs typeface="Calibri" panose="020F0502020204030204" pitchFamily="34" charset="0"/>
              </a:rPr>
              <a:t>Cedars-Sinai Health System, Los Angeles</a:t>
            </a:r>
          </a:p>
          <a:p>
            <a:endParaRPr lang="en-US" dirty="0"/>
          </a:p>
        </p:txBody>
      </p:sp>
      <p:sp>
        <p:nvSpPr>
          <p:cNvPr id="113" name="Rectangle 112">
            <a:extLst>
              <a:ext uri="{FF2B5EF4-FFF2-40B4-BE49-F238E27FC236}">
                <a16:creationId xmlns:a16="http://schemas.microsoft.com/office/drawing/2014/main" id="{4F557609-9D44-F246-8468-32406B74D830}"/>
              </a:ext>
            </a:extLst>
          </p:cNvPr>
          <p:cNvSpPr/>
          <p:nvPr/>
        </p:nvSpPr>
        <p:spPr>
          <a:xfrm>
            <a:off x="12661232" y="15508069"/>
            <a:ext cx="1809150" cy="646331"/>
          </a:xfrm>
          <a:prstGeom prst="rect">
            <a:avLst/>
          </a:prstGeom>
        </p:spPr>
        <p:txBody>
          <a:bodyPr wrap="none">
            <a:spAutoFit/>
          </a:bodyPr>
          <a:lstStyle/>
          <a:p>
            <a:r>
              <a:rPr lang="en-US" b="1" dirty="0">
                <a:latin typeface="Arial" panose="020B0604020202020204" pitchFamily="34" charset="0"/>
              </a:rPr>
              <a:t>Figure 4 _ Title</a:t>
            </a:r>
            <a:br>
              <a:rPr lang="en-US" dirty="0">
                <a:solidFill>
                  <a:srgbClr val="323333"/>
                </a:solidFill>
                <a:latin typeface="Arial" panose="020B0604020202020204" pitchFamily="34" charset="0"/>
              </a:rPr>
            </a:br>
            <a:r>
              <a:rPr lang="en-US" dirty="0">
                <a:latin typeface="Arial" panose="020B0604020202020204" pitchFamily="34" charset="0"/>
              </a:rPr>
              <a:t>TEXT</a:t>
            </a:r>
            <a:endParaRPr lang="en-US" dirty="0">
              <a:effectLst/>
              <a:latin typeface="Arial" panose="020B0604020202020204" pitchFamily="34" charset="0"/>
            </a:endParaRPr>
          </a:p>
        </p:txBody>
      </p:sp>
      <p:sp>
        <p:nvSpPr>
          <p:cNvPr id="3" name="Content Placeholder 2">
            <a:extLst>
              <a:ext uri="{FF2B5EF4-FFF2-40B4-BE49-F238E27FC236}">
                <a16:creationId xmlns:a16="http://schemas.microsoft.com/office/drawing/2014/main" id="{4EAC04CC-39A8-ACE6-9EBC-8C95DCFEB169}"/>
              </a:ext>
            </a:extLst>
          </p:cNvPr>
          <p:cNvSpPr>
            <a:spLocks noGrp="1"/>
          </p:cNvSpPr>
          <p:nvPr>
            <p:ph sz="quarter" idx="11"/>
          </p:nvPr>
        </p:nvSpPr>
        <p:spPr/>
        <p:txBody>
          <a:bodyPr/>
          <a:lstStyle/>
          <a:p>
            <a:r>
              <a:rPr lang="en-US" sz="6000" dirty="0">
                <a:solidFill>
                  <a:schemeClr val="accent5"/>
                </a:solidFill>
                <a:latin typeface="Calibri" panose="020F0502020204030204" pitchFamily="34" charset="0"/>
                <a:cs typeface="Calibri" panose="020F0502020204030204" pitchFamily="34" charset="0"/>
              </a:rPr>
              <a:t>Evaluation</a:t>
            </a:r>
          </a:p>
          <a:p>
            <a:pPr lvl="2" fontAlgn="base">
              <a:spcBef>
                <a:spcPts val="0"/>
              </a:spcBef>
            </a:pPr>
            <a:r>
              <a:rPr lang="en-US" sz="3600" dirty="0">
                <a:latin typeface="Calibri" panose="020F0502020204030204" pitchFamily="34" charset="0"/>
                <a:ea typeface="Malgun Gothic" panose="020B0503020000020004" pitchFamily="34" charset="-127"/>
                <a:cs typeface="Times New Roman" panose="02020603050405020304" pitchFamily="18" charset="0"/>
              </a:rPr>
              <a:t> Over a 6-month period (9/2021 to 2/2022), the PFSP CC team served 688 patients and provided 1280 interventions. Overall, the top two needs fulfilled involved coordinating palliative medicine (12%) and communicating with medical teams (11%). </a:t>
            </a:r>
          </a:p>
          <a:p>
            <a:pPr lvl="2" fontAlgn="base">
              <a:spcBef>
                <a:spcPts val="0"/>
              </a:spcBef>
            </a:pPr>
            <a:r>
              <a:rPr lang="en-US" sz="3600" dirty="0">
                <a:latin typeface="Calibri" panose="020F0502020204030204" pitchFamily="34" charset="0"/>
                <a:ea typeface="Malgun Gothic" panose="020B0503020000020004" pitchFamily="34" charset="-127"/>
                <a:cs typeface="Times New Roman" panose="02020603050405020304" pitchFamily="18" charset="0"/>
              </a:rPr>
              <a:t>22% of interventions involved coordination with other PFSP services, of which 54% was with palliative medicine, 36% with Clinical SW, and 18% resulted in new PFSP referrals (n=53). Significant coordination needs were noted outside of PFSP. 13% focused on outside services, including medical supplies and devices, home health, and community resources. 6% comprised of post-discharge calls by the RN.  Care coordination, such as appointment scheduling, assistance with prescriptions and communication with medical teams represented 9%, 1% and 11% of the interventions, respectively.  See Table.</a:t>
            </a:r>
            <a:endParaRPr lang="en-US" sz="3600" b="1" dirty="0">
              <a:solidFill>
                <a:schemeClr val="accent5"/>
              </a:solidFill>
              <a:latin typeface="Calibri" panose="020F0502020204030204" pitchFamily="34" charset="0"/>
              <a:ea typeface="Malgun Gothic" panose="020B0503020000020004" pitchFamily="34" charset="-127"/>
              <a:cs typeface="Times New Roman" panose="02020603050405020304" pitchFamily="18" charset="0"/>
            </a:endParaRPr>
          </a:p>
          <a:p>
            <a:pPr lvl="2" fontAlgn="base">
              <a:spcBef>
                <a:spcPts val="0"/>
              </a:spcBef>
            </a:pPr>
            <a:r>
              <a:rPr lang="en-US" sz="6000" b="1" dirty="0">
                <a:solidFill>
                  <a:schemeClr val="accent5"/>
                </a:solidFill>
                <a:latin typeface="Calibri" panose="020F0502020204030204" pitchFamily="34" charset="0"/>
                <a:cs typeface="Calibri" panose="020F0502020204030204" pitchFamily="34" charset="0"/>
              </a:rPr>
              <a:t>Discussion</a:t>
            </a:r>
          </a:p>
          <a:p>
            <a:pPr>
              <a:lnSpc>
                <a:spcPct val="107000"/>
              </a:lnSpc>
              <a:spcBef>
                <a:spcPts val="0"/>
              </a:spcBef>
              <a:spcAft>
                <a:spcPts val="800"/>
              </a:spcAft>
              <a:tabLst>
                <a:tab pos="4892675" algn="l"/>
              </a:tabLst>
            </a:pPr>
            <a:r>
              <a:rPr lang="en-US" sz="1800" dirty="0">
                <a:latin typeface="Calibri" panose="020F0502020204030204" pitchFamily="34" charset="0"/>
                <a:ea typeface="Malgun Gothic" panose="020B0503020000020004" pitchFamily="34" charset="-127"/>
                <a:cs typeface="Times New Roman" panose="02020603050405020304" pitchFamily="18" charset="0"/>
              </a:rPr>
              <a:t> </a:t>
            </a:r>
            <a:r>
              <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rPr>
              <a:t>The CC team found it was able to leverage existing relationships between PFSP providers and primary teams, allowing for timely care coordination. </a:t>
            </a:r>
          </a:p>
          <a:p>
            <a:pPr>
              <a:lnSpc>
                <a:spcPct val="107000"/>
              </a:lnSpc>
              <a:spcBef>
                <a:spcPts val="0"/>
              </a:spcBef>
              <a:spcAft>
                <a:spcPts val="800"/>
              </a:spcAft>
              <a:tabLst>
                <a:tab pos="4892675" algn="l"/>
              </a:tabLst>
            </a:pPr>
            <a:endPar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endParaRPr>
          </a:p>
          <a:p>
            <a:pPr>
              <a:lnSpc>
                <a:spcPct val="107000"/>
              </a:lnSpc>
              <a:spcBef>
                <a:spcPts val="0"/>
              </a:spcBef>
              <a:spcAft>
                <a:spcPts val="800"/>
              </a:spcAft>
              <a:tabLst>
                <a:tab pos="4892675" algn="l"/>
              </a:tabLst>
            </a:pPr>
            <a:r>
              <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rPr>
              <a:t>PFSP CC assisted with increasing referrals for supportive needs, as well as, coordinating needs with other PFSP support services. Supporting transitions of care were significant through post discharge calls, interdisciplinary communication, and supporting DME and home health referrals. The greatest needs were collaborating with palliative medicine (12%) for services such as symptom management and goals of care conversations and collaborating with oncology and other medical teams (11%), demonstrating the importance of coordinating services for this population. </a:t>
            </a:r>
          </a:p>
          <a:p>
            <a:endParaRPr lang="en-US" sz="3600" dirty="0">
              <a:latin typeface="Calibri" panose="020F0502020204030204" pitchFamily="34" charset="0"/>
              <a:cs typeface="Calibri" panose="020F0502020204030204" pitchFamily="34" charset="0"/>
            </a:endParaRPr>
          </a:p>
          <a:p>
            <a:endParaRPr lang="en-US" dirty="0"/>
          </a:p>
        </p:txBody>
      </p:sp>
      <p:sp>
        <p:nvSpPr>
          <p:cNvPr id="5" name="Content Placeholder 4">
            <a:extLst>
              <a:ext uri="{FF2B5EF4-FFF2-40B4-BE49-F238E27FC236}">
                <a16:creationId xmlns:a16="http://schemas.microsoft.com/office/drawing/2014/main" id="{6716A5F4-96C4-040D-613B-5E8572756A5F}"/>
              </a:ext>
            </a:extLst>
          </p:cNvPr>
          <p:cNvSpPr>
            <a:spLocks noGrp="1"/>
          </p:cNvSpPr>
          <p:nvPr>
            <p:ph sz="quarter" idx="10"/>
          </p:nvPr>
        </p:nvSpPr>
        <p:spPr/>
        <p:txBody>
          <a:bodyPr/>
          <a:lstStyle/>
          <a:p>
            <a:r>
              <a:rPr lang="en-US" sz="6000" dirty="0">
                <a:solidFill>
                  <a:schemeClr val="accent5"/>
                </a:solidFill>
                <a:latin typeface="Calibri" panose="020F0502020204030204" pitchFamily="34" charset="0"/>
                <a:cs typeface="Calibri" panose="020F0502020204030204" pitchFamily="34" charset="0"/>
              </a:rPr>
              <a:t>Background</a:t>
            </a:r>
          </a:p>
          <a:p>
            <a:pPr fontAlgn="base">
              <a:lnSpc>
                <a:spcPct val="120000"/>
              </a:lnSpc>
              <a:spcBef>
                <a:spcPts val="0"/>
              </a:spcBef>
            </a:pPr>
            <a:r>
              <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rPr>
              <a:t>Cedars-Sinai Cancer serves over 11,000 people a year and offers holistic support through the Patient and Family Support Program (PFSP), which includes nutrition, social work (SW), palliative medicine, chaplaincy, rehabilitation, survivorship, and psychiatry. An innovative care coordination (CC) program embedded  SW and nurse (RN) CC within PFSP to identify and meet the needs of oncology patients with a higher risk for poor outcomes through tracking, monitoring, outreach, and interdisciplinary collaboration.   </a:t>
            </a:r>
          </a:p>
          <a:p>
            <a:pPr fontAlgn="base">
              <a:lnSpc>
                <a:spcPct val="120000"/>
              </a:lnSpc>
              <a:spcBef>
                <a:spcPts val="0"/>
              </a:spcBef>
            </a:pPr>
            <a:endParaRPr lang="en-US" sz="2800" dirty="0">
              <a:latin typeface="Calibri" panose="020F0502020204030204" pitchFamily="34" charset="0"/>
              <a:ea typeface="Malgun Gothic" panose="020B0503020000020004" pitchFamily="34" charset="-127"/>
              <a:cs typeface="Times New Roman" panose="02020603050405020304" pitchFamily="18" charset="0"/>
            </a:endParaRPr>
          </a:p>
          <a:p>
            <a:pPr fontAlgn="base">
              <a:lnSpc>
                <a:spcPct val="120000"/>
              </a:lnSpc>
              <a:spcBef>
                <a:spcPts val="0"/>
              </a:spcBef>
            </a:pPr>
            <a:r>
              <a:rPr lang="en-US" sz="6000" dirty="0">
                <a:solidFill>
                  <a:schemeClr val="accent5"/>
                </a:solidFill>
                <a:latin typeface="Calibri" panose="020F0502020204030204" pitchFamily="34" charset="0"/>
                <a:ea typeface="Malgun Gothic" panose="020B0503020000020004" pitchFamily="34" charset="-127"/>
                <a:cs typeface="Times New Roman" panose="02020603050405020304" pitchFamily="18" charset="0"/>
              </a:rPr>
              <a:t>Purpose</a:t>
            </a:r>
            <a:r>
              <a:rPr lang="en-US" sz="2800" dirty="0">
                <a:latin typeface="Calibri" panose="020F0502020204030204" pitchFamily="34" charset="0"/>
                <a:ea typeface="Malgun Gothic" panose="020B0503020000020004" pitchFamily="34" charset="-127"/>
                <a:cs typeface="Times New Roman" panose="02020603050405020304" pitchFamily="18" charset="0"/>
              </a:rPr>
              <a:t>: </a:t>
            </a:r>
          </a:p>
          <a:p>
            <a:pPr fontAlgn="base">
              <a:lnSpc>
                <a:spcPct val="120000"/>
              </a:lnSpc>
              <a:spcBef>
                <a:spcPts val="0"/>
              </a:spcBef>
            </a:pPr>
            <a:r>
              <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rPr>
              <a:t>Assess unmet needs for oncology patients at high-risk that an oncology CC program can fulfill.  </a:t>
            </a:r>
          </a:p>
          <a:p>
            <a:pPr fontAlgn="base">
              <a:lnSpc>
                <a:spcPct val="120000"/>
              </a:lnSpc>
              <a:spcBef>
                <a:spcPts val="0"/>
              </a:spcBef>
            </a:pPr>
            <a:endParaRPr lang="en-US" sz="48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endParaRPr>
          </a:p>
          <a:p>
            <a:pPr>
              <a:lnSpc>
                <a:spcPct val="107000"/>
              </a:lnSpc>
              <a:spcBef>
                <a:spcPts val="0"/>
              </a:spcBef>
              <a:spcAft>
                <a:spcPts val="800"/>
              </a:spcAft>
              <a:tabLst>
                <a:tab pos="4892675" algn="l"/>
              </a:tabLst>
            </a:pPr>
            <a:r>
              <a:rPr lang="en-US" sz="6000" dirty="0">
                <a:solidFill>
                  <a:schemeClr val="accent5"/>
                </a:solidFill>
                <a:latin typeface="Calibri" panose="020F0502020204030204" pitchFamily="34" charset="0"/>
                <a:ea typeface="Malgun Gothic" panose="020B0503020000020004" pitchFamily="34" charset="-127"/>
                <a:cs typeface="Times New Roman" panose="02020603050405020304" pitchFamily="18" charset="0"/>
              </a:rPr>
              <a:t>Interventions</a:t>
            </a:r>
            <a:r>
              <a:rPr lang="en-US" sz="2800" dirty="0">
                <a:latin typeface="Calibri" panose="020F0502020204030204" pitchFamily="34" charset="0"/>
                <a:ea typeface="Malgun Gothic" panose="020B0503020000020004" pitchFamily="34" charset="-127"/>
                <a:cs typeface="Times New Roman" panose="02020603050405020304" pitchFamily="18" charset="0"/>
              </a:rPr>
              <a:t>:</a:t>
            </a:r>
          </a:p>
          <a:p>
            <a:pPr>
              <a:lnSpc>
                <a:spcPct val="107000"/>
              </a:lnSpc>
              <a:spcBef>
                <a:spcPts val="0"/>
              </a:spcBef>
              <a:spcAft>
                <a:spcPts val="800"/>
              </a:spcAft>
              <a:tabLst>
                <a:tab pos="4892675" algn="l"/>
              </a:tabLst>
            </a:pPr>
            <a:r>
              <a:rPr lang="en-US" sz="3600" b="0" dirty="0">
                <a:solidFill>
                  <a:schemeClr val="tx1"/>
                </a:solidFill>
                <a:latin typeface="Calibri" panose="020F0502020204030204" pitchFamily="34" charset="0"/>
                <a:ea typeface="Malgun Gothic" panose="020B0503020000020004" pitchFamily="34" charset="-127"/>
                <a:cs typeface="Times New Roman" panose="02020603050405020304" pitchFamily="18" charset="0"/>
              </a:rPr>
              <a:t>Patients with higher acuity needs were identified through health plan reporting, dashboards in the electronic medical record (EMR) with alerts, and direct referrals from providers. Preliminary data was captured for interdisciplinary collaboration and care coordination from a daily log, kept by the coordinators, and the EMR.  </a:t>
            </a:r>
            <a:endParaRPr lang="en-US" dirty="0">
              <a:solidFill>
                <a:schemeClr val="accent6">
                  <a:lumMod val="75000"/>
                </a:schemeClr>
              </a:solidFill>
              <a:latin typeface="Calibri" panose="020F0502020204030204" pitchFamily="34" charset="0"/>
              <a:cs typeface="Calibri" panose="020F0502020204030204" pitchFamily="34" charset="0"/>
            </a:endParaRPr>
          </a:p>
          <a:p>
            <a:pPr>
              <a:spcBef>
                <a:spcPts val="5000"/>
              </a:spcBef>
            </a:pPr>
            <a:r>
              <a:rPr lang="en-US" sz="6000" dirty="0">
                <a:solidFill>
                  <a:schemeClr val="accent5"/>
                </a:solidFill>
                <a:latin typeface="Calibri" panose="020F0502020204030204" pitchFamily="34" charset="0"/>
                <a:cs typeface="Calibri" panose="020F0502020204030204" pitchFamily="34" charset="0"/>
              </a:rPr>
              <a:t>References</a:t>
            </a:r>
          </a:p>
          <a:p>
            <a:pPr>
              <a:lnSpc>
                <a:spcPct val="107000"/>
              </a:lnSpc>
              <a:spcBef>
                <a:spcPts val="2400"/>
              </a:spcBef>
            </a:pP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Deshields TL, Nanna SK. Providing care for the "whole patient" in the cancer setting: the psycho-oncology consultation model of patient care. J Clin Psychol Med Settings. 2010;17(3):249-257. doi:10.1007/s10880-010-9208-1</a:t>
            </a:r>
            <a:endParaRPr lang="en-US" sz="1800" b="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2400"/>
              </a:spcBef>
            </a:pP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Kalter</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J,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Verdonck</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-de Leeuw IM,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Sweegers</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MG, et al. Effects and moderators of psychosocial interventions on quality of life, and emotional and social function in patients with cancer: An individual patient data meta-analysis of 22 RCTs.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Psychooncology</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2018;27(4):1150-1161. doi:10.1002/pon.4648</a:t>
            </a:r>
            <a:endParaRPr lang="en-US" sz="1800" b="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2400"/>
              </a:spcBef>
            </a:pP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Levin T, Weiner JS,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Saravay</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SM, Deakins S. Two-year evaluation of the logic model for developing a psycho-oncology service.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Psychiatr</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Serv. 2004;55(4):427-433. doi:10.1176/appi.ps.55.4.427</a:t>
            </a:r>
            <a:endParaRPr lang="en-US" sz="1800" b="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Bef>
                <a:spcPts val="2400"/>
              </a:spcBef>
            </a:pP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Zeidler</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Schreiter</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EA,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Pandhi</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N, </a:t>
            </a:r>
            <a:r>
              <a:rPr lang="en-US" sz="1800" b="0" dirty="0" err="1">
                <a:solidFill>
                  <a:srgbClr val="000000"/>
                </a:solidFill>
                <a:latin typeface="Calibri" panose="020F0502020204030204" pitchFamily="34" charset="0"/>
                <a:ea typeface="Calibri" panose="020F0502020204030204" pitchFamily="34" charset="0"/>
                <a:cs typeface="Calibri" panose="020F0502020204030204" pitchFamily="34" charset="0"/>
              </a:rPr>
              <a:t>Fondow</a:t>
            </a:r>
            <a:r>
              <a:rPr lang="en-US" sz="1800" b="0" dirty="0">
                <a:solidFill>
                  <a:srgbClr val="000000"/>
                </a:solidFill>
                <a:latin typeface="Calibri" panose="020F0502020204030204" pitchFamily="34" charset="0"/>
                <a:ea typeface="Calibri" panose="020F0502020204030204" pitchFamily="34" charset="0"/>
                <a:cs typeface="Calibri" panose="020F0502020204030204" pitchFamily="34" charset="0"/>
              </a:rPr>
              <a:t> MD, et al. Consulting psychiatry within an integrated primary care model. J Health Care Poor Underserved. 2013;24(4):1522-1530. doi:10.1353/hpu.2013.0178</a:t>
            </a:r>
            <a:endParaRPr lang="en-US" sz="1800" b="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13" name="Content Placeholder 12">
            <a:extLst>
              <a:ext uri="{FF2B5EF4-FFF2-40B4-BE49-F238E27FC236}">
                <a16:creationId xmlns:a16="http://schemas.microsoft.com/office/drawing/2014/main" id="{AAEF9DB0-6DAD-CA47-A635-6DDE63C62939}"/>
              </a:ext>
            </a:extLst>
          </p:cNvPr>
          <p:cNvSpPr>
            <a:spLocks noGrp="1"/>
          </p:cNvSpPr>
          <p:nvPr>
            <p:ph sz="quarter" idx="12"/>
          </p:nvPr>
        </p:nvSpPr>
        <p:spPr>
          <a:xfrm>
            <a:off x="12603219" y="7165530"/>
            <a:ext cx="19266568" cy="990600"/>
          </a:xfrm>
        </p:spPr>
        <p:txBody>
          <a:bodyPr/>
          <a:lstStyle/>
          <a:p>
            <a:r>
              <a:rPr lang="en-US" sz="4800" b="1" dirty="0">
                <a:solidFill>
                  <a:schemeClr val="accent5"/>
                </a:solidFill>
                <a:latin typeface="Calibri" panose="020F0502020204030204" pitchFamily="34" charset="0"/>
                <a:cs typeface="Calibri" panose="020F0502020204030204" pitchFamily="34" charset="0"/>
              </a:rPr>
              <a:t>Breakdown of Interventions Provided by the Oncology Care Coordination Department from Sept 2021 to Feb 2022 </a:t>
            </a:r>
          </a:p>
          <a:p>
            <a:endParaRPr lang="en-US" dirty="0"/>
          </a:p>
        </p:txBody>
      </p:sp>
      <p:sp>
        <p:nvSpPr>
          <p:cNvPr id="15" name="Content Placeholder 69">
            <a:extLst>
              <a:ext uri="{FF2B5EF4-FFF2-40B4-BE49-F238E27FC236}">
                <a16:creationId xmlns:a16="http://schemas.microsoft.com/office/drawing/2014/main" id="{F59F137A-6418-1B43-C270-466A400831D5}"/>
              </a:ext>
            </a:extLst>
          </p:cNvPr>
          <p:cNvSpPr txBox="1">
            <a:spLocks/>
          </p:cNvSpPr>
          <p:nvPr/>
        </p:nvSpPr>
        <p:spPr>
          <a:xfrm>
            <a:off x="22671932" y="2676435"/>
            <a:ext cx="10082036" cy="24307800"/>
          </a:xfrm>
          <a:prstGeom prst="rect">
            <a:avLst/>
          </a:prstGeom>
        </p:spPr>
        <p:txBody>
          <a:bodyPr vert="horz" lIns="91440" tIns="45720" rIns="91440" bIns="45720" rtlCol="0">
            <a:noAutofit/>
          </a:bodyPr>
          <a:lst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bg2"/>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bg2"/>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a:lstStyle>
          <a:p>
            <a:endParaRPr lang="en-US" sz="3600" dirty="0">
              <a:latin typeface="Calibri" panose="020F0502020204030204" pitchFamily="34" charset="0"/>
              <a:cs typeface="Calibri" panose="020F0502020204030204" pitchFamily="34" charset="0"/>
            </a:endParaRPr>
          </a:p>
        </p:txBody>
      </p:sp>
      <p:graphicFrame>
        <p:nvGraphicFramePr>
          <p:cNvPr id="16" name="Table 15">
            <a:extLst>
              <a:ext uri="{FF2B5EF4-FFF2-40B4-BE49-F238E27FC236}">
                <a16:creationId xmlns:a16="http://schemas.microsoft.com/office/drawing/2014/main" id="{BDBF2511-1BF9-E94A-D564-3D48465186B5}"/>
              </a:ext>
            </a:extLst>
          </p:cNvPr>
          <p:cNvGraphicFramePr>
            <a:graphicFrameLocks noGrp="1"/>
          </p:cNvGraphicFramePr>
          <p:nvPr>
            <p:extLst>
              <p:ext uri="{D42A27DB-BD31-4B8C-83A1-F6EECF244321}">
                <p14:modId xmlns:p14="http://schemas.microsoft.com/office/powerpoint/2010/main" val="3158070285"/>
              </p:ext>
            </p:extLst>
          </p:nvPr>
        </p:nvGraphicFramePr>
        <p:xfrm>
          <a:off x="12711503" y="9448800"/>
          <a:ext cx="19050001" cy="12881955"/>
        </p:xfrm>
        <a:graphic>
          <a:graphicData uri="http://schemas.openxmlformats.org/drawingml/2006/table">
            <a:tbl>
              <a:tblPr firstRow="1" firstCol="1">
                <a:tableStyleId>{FABFCF23-3B69-468F-B69F-88F6DE6A72F2}</a:tableStyleId>
              </a:tblPr>
              <a:tblGrid>
                <a:gridCol w="7147906">
                  <a:extLst>
                    <a:ext uri="{9D8B030D-6E8A-4147-A177-3AD203B41FA5}">
                      <a16:colId xmlns:a16="http://schemas.microsoft.com/office/drawing/2014/main" val="1488718928"/>
                    </a:ext>
                  </a:extLst>
                </a:gridCol>
                <a:gridCol w="7147906">
                  <a:extLst>
                    <a:ext uri="{9D8B030D-6E8A-4147-A177-3AD203B41FA5}">
                      <a16:colId xmlns:a16="http://schemas.microsoft.com/office/drawing/2014/main" val="418193917"/>
                    </a:ext>
                  </a:extLst>
                </a:gridCol>
                <a:gridCol w="4754189">
                  <a:extLst>
                    <a:ext uri="{9D8B030D-6E8A-4147-A177-3AD203B41FA5}">
                      <a16:colId xmlns:a16="http://schemas.microsoft.com/office/drawing/2014/main" val="2616931214"/>
                    </a:ext>
                  </a:extLst>
                </a:gridCol>
              </a:tblGrid>
              <a:tr h="871169">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Sept 21 to Feb 22 CC activities</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Types</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Percentage of interventions provided</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2381550785"/>
                  </a:ext>
                </a:extLst>
              </a:tr>
              <a:tr h="313633">
                <a:tc>
                  <a:txBody>
                    <a:bodyPr/>
                    <a:lstStyle/>
                    <a:p>
                      <a:pPr marL="0" marR="0">
                        <a:lnSpc>
                          <a:spcPct val="107000"/>
                        </a:lnSpc>
                        <a:spcBef>
                          <a:spcPts val="0"/>
                        </a:spcBef>
                        <a:spcAft>
                          <a:spcPts val="0"/>
                        </a:spcAft>
                      </a:pPr>
                      <a:r>
                        <a:rPr lang="en-US" sz="3400">
                          <a:effectLst/>
                          <a:latin typeface="Calibri" panose="020F0502020204030204" pitchFamily="34" charset="0"/>
                          <a:cs typeface="Calibri" panose="020F0502020204030204" pitchFamily="34" charset="0"/>
                        </a:rPr>
                        <a:t>Coordination with PFSP</a:t>
                      </a:r>
                      <a:endParaRPr lang="en-US" sz="3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22%</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499546249"/>
                  </a:ext>
                </a:extLst>
              </a:tr>
              <a:tr h="313633">
                <a:tc>
                  <a:txBody>
                    <a:bodyPr/>
                    <a:lstStyle/>
                    <a:p>
                      <a:pPr marL="0" marR="0">
                        <a:lnSpc>
                          <a:spcPct val="107000"/>
                        </a:lnSpc>
                        <a:spcBef>
                          <a:spcPts val="0"/>
                        </a:spcBef>
                        <a:spcAft>
                          <a:spcPts val="0"/>
                        </a:spcAft>
                      </a:pP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SW</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6%</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468693949"/>
                  </a:ext>
                </a:extLst>
              </a:tr>
              <a:tr h="313633">
                <a:tc>
                  <a:txBody>
                    <a:bodyPr/>
                    <a:lstStyle/>
                    <a:p>
                      <a:pPr marL="0" marR="0">
                        <a:lnSpc>
                          <a:spcPct val="107000"/>
                        </a:lnSpc>
                        <a:spcBef>
                          <a:spcPts val="0"/>
                        </a:spcBef>
                        <a:spcAft>
                          <a:spcPts val="0"/>
                        </a:spcAft>
                      </a:pP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lvl="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New Referral (SW)</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2%</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4154906872"/>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SCM</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10%</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1940225671"/>
                  </a:ext>
                </a:extLst>
              </a:tr>
              <a:tr h="313633">
                <a:tc>
                  <a:txBody>
                    <a:bodyPr/>
                    <a:lstStyle/>
                    <a:p>
                      <a:pPr marL="0" marR="0">
                        <a:lnSpc>
                          <a:spcPct val="107000"/>
                        </a:lnSpc>
                        <a:spcBef>
                          <a:spcPts val="0"/>
                        </a:spcBef>
                        <a:spcAft>
                          <a:spcPts val="0"/>
                        </a:spcAft>
                      </a:pP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lvl="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New Referral (SCM)</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2%</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646428729"/>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Other</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2%</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2539715131"/>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Referrals (Medical)</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4%</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1611576490"/>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Scheduling Appointments</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9%</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509731967"/>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Medication Ordering</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1%</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2431582457"/>
                  </a:ext>
                </a:extLst>
              </a:tr>
              <a:tr h="575831">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Communication with Medical Team</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11%</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4075836773"/>
                  </a:ext>
                </a:extLst>
              </a:tr>
              <a:tr h="575831">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Consultation to PFSP and Medical Team</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8%</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1201521665"/>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SW Direct Outreach</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16%</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462351709"/>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RN Post Discharge Call</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6%</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601386618"/>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Monitoring case through chart review</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9%</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69439944"/>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Referrals to Outside Services</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b="1" dirty="0">
                          <a:effectLst/>
                          <a:latin typeface="Calibri" panose="020F0502020204030204" pitchFamily="34" charset="0"/>
                          <a:cs typeface="Calibri" panose="020F0502020204030204" pitchFamily="34" charset="0"/>
                        </a:rPr>
                        <a:t>13%</a:t>
                      </a:r>
                      <a:endParaRPr lang="en-US" sz="3400" b="1"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2346241577"/>
                  </a:ext>
                </a:extLst>
              </a:tr>
              <a:tr h="313633">
                <a:tc>
                  <a:txBody>
                    <a:bodyPr/>
                    <a:lstStyle/>
                    <a:p>
                      <a:pPr marL="0" marR="0">
                        <a:lnSpc>
                          <a:spcPct val="107000"/>
                        </a:lnSpc>
                        <a:spcBef>
                          <a:spcPts val="0"/>
                        </a:spcBef>
                        <a:spcAft>
                          <a:spcPts val="0"/>
                        </a:spcAft>
                      </a:pP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DME and Medical Supplies</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2%</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418440978"/>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a:effectLst/>
                          <a:latin typeface="Calibri" panose="020F0502020204030204" pitchFamily="34" charset="0"/>
                          <a:cs typeface="Calibri" panose="020F0502020204030204" pitchFamily="34" charset="0"/>
                        </a:rPr>
                        <a:t>Home Health</a:t>
                      </a:r>
                      <a:endParaRPr lang="en-US" sz="3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5%</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3550240315"/>
                  </a:ext>
                </a:extLst>
              </a:tr>
              <a:tr h="313633">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a:effectLst/>
                          <a:latin typeface="Calibri" panose="020F0502020204030204" pitchFamily="34" charset="0"/>
                          <a:cs typeface="Calibri" panose="020F0502020204030204" pitchFamily="34" charset="0"/>
                        </a:rPr>
                        <a:t>Transportation</a:t>
                      </a:r>
                      <a:endParaRPr lang="en-US" sz="3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3%</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2190219188"/>
                  </a:ext>
                </a:extLst>
              </a:tr>
              <a:tr h="575831">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Coordination </a:t>
                      </a:r>
                      <a:r>
                        <a:rPr lang="en-US" sz="3400" dirty="0" err="1">
                          <a:effectLst/>
                          <a:latin typeface="Calibri" panose="020F0502020204030204" pitchFamily="34" charset="0"/>
                          <a:cs typeface="Calibri" panose="020F0502020204030204" pitchFamily="34" charset="0"/>
                        </a:rPr>
                        <a:t>wtih</a:t>
                      </a:r>
                      <a:r>
                        <a:rPr lang="en-US" sz="3400" dirty="0">
                          <a:effectLst/>
                          <a:latin typeface="Calibri" panose="020F0502020204030204" pitchFamily="34" charset="0"/>
                          <a:cs typeface="Calibri" panose="020F0502020204030204" pitchFamily="34" charset="0"/>
                        </a:rPr>
                        <a:t> structured setting (SNF/Acute Rehab)</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2%</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1210647437"/>
                  </a:ext>
                </a:extLst>
              </a:tr>
              <a:tr h="575831">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 </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0" marR="0">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Outside case managers (Landmark)</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tc>
                  <a:txBody>
                    <a:bodyPr/>
                    <a:lstStyle/>
                    <a:p>
                      <a:pPr marL="925830" marR="0" lvl="1">
                        <a:lnSpc>
                          <a:spcPct val="107000"/>
                        </a:lnSpc>
                        <a:spcBef>
                          <a:spcPts val="0"/>
                        </a:spcBef>
                        <a:spcAft>
                          <a:spcPts val="0"/>
                        </a:spcAft>
                      </a:pPr>
                      <a:r>
                        <a:rPr lang="en-US" sz="3400" dirty="0">
                          <a:effectLst/>
                          <a:latin typeface="Calibri" panose="020F0502020204030204" pitchFamily="34" charset="0"/>
                          <a:cs typeface="Calibri" panose="020F0502020204030204" pitchFamily="34" charset="0"/>
                        </a:rPr>
                        <a:t>1%</a:t>
                      </a:r>
                      <a:endParaRPr lang="en-US" sz="3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b"/>
                </a:tc>
                <a:extLst>
                  <a:ext uri="{0D108BD9-81ED-4DB2-BD59-A6C34878D82A}">
                    <a16:rowId xmlns:a16="http://schemas.microsoft.com/office/drawing/2014/main" val="1779136652"/>
                  </a:ext>
                </a:extLst>
              </a:tr>
            </a:tbl>
          </a:graphicData>
        </a:graphic>
      </p:graphicFrame>
      <p:grpSp>
        <p:nvGrpSpPr>
          <p:cNvPr id="2" name="Group 1">
            <a:extLst>
              <a:ext uri="{FF2B5EF4-FFF2-40B4-BE49-F238E27FC236}">
                <a16:creationId xmlns:a16="http://schemas.microsoft.com/office/drawing/2014/main" id="{68DB4B37-A656-4C0B-3AA2-6E57F9749D3B}"/>
              </a:ext>
            </a:extLst>
          </p:cNvPr>
          <p:cNvGrpSpPr/>
          <p:nvPr/>
        </p:nvGrpSpPr>
        <p:grpSpPr>
          <a:xfrm>
            <a:off x="12450680" y="23088600"/>
            <a:ext cx="19375704" cy="6640286"/>
            <a:chOff x="12410148" y="23031759"/>
            <a:chExt cx="19375704" cy="6640286"/>
          </a:xfrm>
        </p:grpSpPr>
        <p:sp>
          <p:nvSpPr>
            <p:cNvPr id="21" name="Rectangle 20">
              <a:extLst>
                <a:ext uri="{FF2B5EF4-FFF2-40B4-BE49-F238E27FC236}">
                  <a16:creationId xmlns:a16="http://schemas.microsoft.com/office/drawing/2014/main" id="{124FE650-66D2-A6F2-1085-813A330CCF75}"/>
                </a:ext>
              </a:extLst>
            </p:cNvPr>
            <p:cNvSpPr/>
            <p:nvPr/>
          </p:nvSpPr>
          <p:spPr>
            <a:xfrm>
              <a:off x="12410148" y="23031759"/>
              <a:ext cx="19375704" cy="6640286"/>
            </a:xfrm>
            <a:prstGeom prst="rect">
              <a:avLst/>
            </a:prstGeom>
            <a:solidFill>
              <a:srgbClr val="8666AC"/>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400" dirty="0" err="1"/>
            </a:p>
          </p:txBody>
        </p:sp>
        <p:sp>
          <p:nvSpPr>
            <p:cNvPr id="22" name="TextBox 21">
              <a:extLst>
                <a:ext uri="{FF2B5EF4-FFF2-40B4-BE49-F238E27FC236}">
                  <a16:creationId xmlns:a16="http://schemas.microsoft.com/office/drawing/2014/main" id="{2C24FBD4-FF91-B9E6-D3C5-27BCC53F8DD4}"/>
                </a:ext>
              </a:extLst>
            </p:cNvPr>
            <p:cNvSpPr txBox="1"/>
            <p:nvPr/>
          </p:nvSpPr>
          <p:spPr>
            <a:xfrm>
              <a:off x="12931795" y="23336559"/>
              <a:ext cx="18528354" cy="5478423"/>
            </a:xfrm>
            <a:prstGeom prst="rect">
              <a:avLst/>
            </a:prstGeom>
            <a:noFill/>
          </p:spPr>
          <p:txBody>
            <a:bodyPr wrap="square" rtlCol="0">
              <a:spAutoFit/>
            </a:bodyPr>
            <a:lstStyle/>
            <a:p>
              <a:pPr algn="ctr"/>
              <a:r>
                <a:rPr lang="en-US" sz="7000" dirty="0">
                  <a:solidFill>
                    <a:schemeClr val="bg1"/>
                  </a:solidFill>
                  <a:latin typeface="Calibri" panose="020F0502020204030204" pitchFamily="34" charset="0"/>
                  <a:cs typeface="Calibri" panose="020F0502020204030204" pitchFamily="34" charset="0"/>
                </a:rPr>
                <a:t>Utilizing oncology care coordination led to increased utilization of support services. The highest coordination needs were communicating with </a:t>
              </a:r>
              <a:r>
                <a:rPr lang="en-US" sz="7000" b="1" dirty="0">
                  <a:solidFill>
                    <a:schemeClr val="accent5"/>
                  </a:solidFill>
                  <a:latin typeface="Calibri" panose="020F0502020204030204" pitchFamily="34" charset="0"/>
                  <a:cs typeface="Calibri" panose="020F0502020204030204" pitchFamily="34" charset="0"/>
                </a:rPr>
                <a:t>palliative medicine (12%) </a:t>
              </a:r>
              <a:r>
                <a:rPr lang="en-US" sz="7000" dirty="0">
                  <a:solidFill>
                    <a:schemeClr val="bg1"/>
                  </a:solidFill>
                  <a:latin typeface="Calibri" panose="020F0502020204030204" pitchFamily="34" charset="0"/>
                  <a:cs typeface="Calibri" panose="020F0502020204030204" pitchFamily="34" charset="0"/>
                </a:rPr>
                <a:t>and</a:t>
              </a:r>
              <a:r>
                <a:rPr lang="en-US" sz="7000" b="1" dirty="0">
                  <a:solidFill>
                    <a:schemeClr val="accent5"/>
                  </a:solidFill>
                  <a:latin typeface="Calibri" panose="020F0502020204030204" pitchFamily="34" charset="0"/>
                  <a:cs typeface="Calibri" panose="020F0502020204030204" pitchFamily="34" charset="0"/>
                </a:rPr>
                <a:t> </a:t>
              </a:r>
              <a:r>
                <a:rPr lang="en-US" sz="7000" dirty="0">
                  <a:solidFill>
                    <a:schemeClr val="bg1"/>
                  </a:solidFill>
                  <a:latin typeface="Calibri" panose="020F0502020204030204" pitchFamily="34" charset="0"/>
                  <a:cs typeface="Calibri" panose="020F0502020204030204" pitchFamily="34" charset="0"/>
                </a:rPr>
                <a:t>the medical-oncology teams (11%)</a:t>
              </a:r>
            </a:p>
          </p:txBody>
        </p:sp>
      </p:grpSp>
      <p:sp>
        <p:nvSpPr>
          <p:cNvPr id="4" name="TextBox 3">
            <a:extLst>
              <a:ext uri="{FF2B5EF4-FFF2-40B4-BE49-F238E27FC236}">
                <a16:creationId xmlns:a16="http://schemas.microsoft.com/office/drawing/2014/main" id="{BEB5C7AB-8F28-8504-E281-96BFD10D1B50}"/>
              </a:ext>
            </a:extLst>
          </p:cNvPr>
          <p:cNvSpPr txBox="1"/>
          <p:nvPr/>
        </p:nvSpPr>
        <p:spPr>
          <a:xfrm>
            <a:off x="12661232" y="8839200"/>
            <a:ext cx="17666368" cy="615553"/>
          </a:xfrm>
          <a:prstGeom prst="rect">
            <a:avLst/>
          </a:prstGeom>
          <a:noFill/>
        </p:spPr>
        <p:txBody>
          <a:bodyPr wrap="square" rtlCol="0">
            <a:spAutoFit/>
          </a:bodyPr>
          <a:lstStyle/>
          <a:p>
            <a:r>
              <a:rPr lang="fr-FR" sz="3400" b="0" dirty="0">
                <a:solidFill>
                  <a:schemeClr val="tx1"/>
                </a:solidFill>
                <a:latin typeface="Calibri" panose="020F0502020204030204" pitchFamily="34" charset="0"/>
                <a:cs typeface="Calibri" panose="020F0502020204030204" pitchFamily="34" charset="0"/>
              </a:rPr>
              <a:t>n = 1280 Interventions (688 Unique Patients)</a:t>
            </a:r>
            <a:endParaRPr lang="en-US" sz="3400" b="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3564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CEDARS FINAL COLORS">
      <a:dk1>
        <a:srgbClr val="000000"/>
      </a:dk1>
      <a:lt1>
        <a:srgbClr val="FFFFFF"/>
      </a:lt1>
      <a:dk2>
        <a:srgbClr val="41C0C0"/>
      </a:dk2>
      <a:lt2>
        <a:srgbClr val="129ABF"/>
      </a:lt2>
      <a:accent1>
        <a:srgbClr val="DC1E34"/>
      </a:accent1>
      <a:accent2>
        <a:srgbClr val="76777B"/>
      </a:accent2>
      <a:accent3>
        <a:srgbClr val="645FAA"/>
      </a:accent3>
      <a:accent4>
        <a:srgbClr val="95C93C"/>
      </a:accent4>
      <a:accent5>
        <a:srgbClr val="F3C300"/>
      </a:accent5>
      <a:accent6>
        <a:srgbClr val="FF7F30"/>
      </a:accent6>
      <a:hlink>
        <a:srgbClr val="76777B"/>
      </a:hlink>
      <a:folHlink>
        <a:srgbClr val="76777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1400" dirty="0" err="1" smtClean="0">
            <a:solidFill>
              <a:schemeClr val="accent2"/>
            </a:solidFill>
          </a:defRPr>
        </a:defPPr>
      </a:lstStyle>
    </a:txDef>
  </a:objectDefaults>
  <a:extraClrSchemeLst/>
  <a:extLst>
    <a:ext uri="{05A4C25C-085E-4340-85A3-A5531E510DB2}">
      <thm15:themeFamily xmlns:thm15="http://schemas.microsoft.com/office/thememl/2012/main" name="27824_CAN_SD-BRD_AcademicPoster_OptA_TMPLT_PSTR_Violet_0522" id="{ECD58B9F-CFB6-4A47-BF43-91B0CCC2C317}" vid="{26103765-7DB7-A94F-BEE8-B048A09FDD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AcademicPSTR_OptA_Violet_TMPLT_0522</Template>
  <TotalTime>39</TotalTime>
  <Words>870</Words>
  <Application>Microsoft Office PowerPoint</Application>
  <PresentationFormat>Custom</PresentationFormat>
  <Paragraphs>87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Nunito Sans</vt:lpstr>
      <vt:lpstr>System Font Regular</vt:lpstr>
      <vt:lpstr>Theme1</vt:lpstr>
      <vt:lpstr>Caring for the Whole Person: Oncology Care Coordinators Increase Utilization of Patient and Family Support Programs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Caring for the Whole Person: Oncology Care Coordinators Increase Utilization of Patient and Family Support Programs</dc:title>
  <dc:creator>Low, Sarah</dc:creator>
  <cp:lastModifiedBy>Timothy Freitas</cp:lastModifiedBy>
  <cp:revision>15</cp:revision>
  <dcterms:created xsi:type="dcterms:W3CDTF">2023-03-08T07:33:51Z</dcterms:created>
  <dcterms:modified xsi:type="dcterms:W3CDTF">2023-08-24T15:54:30Z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2019-11-07T00:00:00Z</vt:filetime>
  </property>
  <property fmtid="{D5CDD505-2E9C-101B-9397-08002B2CF9AE}" pid="3" name="Creator">
    <vt:lpwstr>Adobe InDesign 15.0 (Macintosh)</vt:lpwstr>
  </property>
  <property fmtid="{D5CDD505-2E9C-101B-9397-08002B2CF9AE}" pid="4" name="LastSaved">
    <vt:filetime>2019-11-10T00:00:00Z</vt:filetime>
  </property>
</Properties>
</file>