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6"/>
    <p:restoredTop sz="94628"/>
  </p:normalViewPr>
  <p:slideViewPr>
    <p:cSldViewPr snapToGrid="0" snapToObjects="1">
      <p:cViewPr varScale="1">
        <p:scale>
          <a:sx n="57" d="100"/>
          <a:sy n="57" d="100"/>
        </p:scale>
        <p:origin x="6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p:nvPr>
        </p:nvSpPr>
        <p:spPr>
          <a:xfrm>
            <a:off x="1206496" y="11839047"/>
            <a:ext cx="21971008" cy="636987"/>
          </a:xfrm>
          <a:prstGeom prst="rect">
            <a:avLst/>
          </a:prstGeom>
        </p:spPr>
        <p:txBody>
          <a:bodyPr lIns="45718" tIns="45718" rIns="45718" bIns="45718" numCol="1" spcCol="38100" anchor="b"/>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Body Level One</a:t>
            </a:r>
          </a:p>
          <a:p>
            <a:pPr lvl="1"/>
            <a:r>
              <a:t>Body Level Two</a:t>
            </a:r>
          </a:p>
          <a:p>
            <a:pPr lvl="2"/>
            <a:r>
              <a:t>Body Level Three</a:t>
            </a:r>
          </a:p>
          <a:p>
            <a:pPr lvl="3"/>
            <a:r>
              <a:t>Body Level Four</a:t>
            </a:r>
          </a:p>
          <a:p>
            <a:pPr lvl="4"/>
            <a:r>
              <a:t>Body Level Five</a:t>
            </a:r>
          </a:p>
        </p:txBody>
      </p:sp>
      <p:sp>
        <p:nvSpPr>
          <p:cNvPr id="12" name="Title Text"/>
          <p:cNvSpPr txBox="1">
            <a:spLocks noGrp="1"/>
          </p:cNvSpPr>
          <p:nvPr>
            <p:ph type="title"/>
          </p:nvPr>
        </p:nvSpPr>
        <p:spPr>
          <a:xfrm>
            <a:off x="1206496" y="2574991"/>
            <a:ext cx="21971005" cy="4648204"/>
          </a:xfrm>
          <a:prstGeom prst="rect">
            <a:avLst/>
          </a:prstGeom>
        </p:spPr>
        <p:txBody>
          <a:bodyPr anchor="b"/>
          <a:lstStyle>
            <a:lvl1pPr>
              <a:defRPr sz="11600" spc="-232"/>
            </a:lvl1pPr>
          </a:lstStyle>
          <a:p>
            <a:r>
              <a:t>Title Text</a:t>
            </a:r>
          </a:p>
        </p:txBody>
      </p:sp>
      <p:sp>
        <p:nvSpPr>
          <p:cNvPr id="13" name="Body Level One…"/>
          <p:cNvSpPr txBox="1">
            <a:spLocks noGrp="1"/>
          </p:cNvSpPr>
          <p:nvPr>
            <p:ph type="body" sz="quarter" idx="21"/>
          </p:nvPr>
        </p:nvSpPr>
        <p:spPr>
          <a:xfrm>
            <a:off x="1206500" y="7196865"/>
            <a:ext cx="21971000" cy="1905003"/>
          </a:xfrm>
          <a:prstGeom prst="rect">
            <a:avLst/>
          </a:prstGeom>
        </p:spPr>
        <p:txBody>
          <a:bodyPr numCol="1" spcCol="38100"/>
          <a:lstStyle/>
          <a:p>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quarter" idx="1"/>
          </p:nvPr>
        </p:nvSpPr>
        <p:spPr>
          <a:xfrm>
            <a:off x="1206500" y="8262180"/>
            <a:ext cx="21971000" cy="934788"/>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vl2pPr marL="1308100" indent="-698500" algn="ctr" defTabSz="825500">
              <a:lnSpc>
                <a:spcPct val="100000"/>
              </a:lnSpc>
              <a:spcBef>
                <a:spcPts val="0"/>
              </a:spcBef>
              <a:defRPr sz="5500" b="1"/>
            </a:lvl2pPr>
            <a:lvl3pPr marL="1917700" indent="-698500" algn="ctr" defTabSz="825500">
              <a:lnSpc>
                <a:spcPct val="100000"/>
              </a:lnSpc>
              <a:spcBef>
                <a:spcPts val="0"/>
              </a:spcBef>
              <a:defRPr sz="5500" b="1"/>
            </a:lvl3pPr>
            <a:lvl4pPr marL="2527300" indent="-698500" algn="ctr" defTabSz="825500">
              <a:lnSpc>
                <a:spcPct val="100000"/>
              </a:lnSpc>
              <a:spcBef>
                <a:spcPts val="0"/>
              </a:spcBef>
              <a:defRPr sz="5500" b="1"/>
            </a:lvl4pPr>
            <a:lvl5pPr marL="3136900" indent="-698500" algn="ctr" defTabSz="825500">
              <a:lnSpc>
                <a:spcPct val="100000"/>
              </a:lnSpc>
              <a:spcBef>
                <a:spcPts val="0"/>
              </a:spcBef>
              <a:defRPr sz="5500" b="1"/>
            </a:lvl5pPr>
          </a:lstStyle>
          <a:p>
            <a:r>
              <a:t>Body Level One</a:t>
            </a:r>
          </a:p>
          <a:p>
            <a:pPr lvl="1"/>
            <a:r>
              <a:t>Body Level Two</a:t>
            </a:r>
          </a:p>
          <a:p>
            <a:pPr lvl="2"/>
            <a:r>
              <a:t>Body Level Three</a:t>
            </a:r>
          </a:p>
          <a:p>
            <a:pPr lvl="3"/>
            <a:r>
              <a:t>Body Level Four</a:t>
            </a:r>
          </a:p>
          <a:p>
            <a:pPr lvl="4"/>
            <a:r>
              <a:t>Body Level Five</a:t>
            </a:r>
          </a:p>
        </p:txBody>
      </p:sp>
      <p:sp>
        <p:nvSpPr>
          <p:cNvPr id="107" name="Body Level One…"/>
          <p:cNvSpPr txBox="1">
            <a:spLocks noGrp="1"/>
          </p:cNvSpPr>
          <p:nvPr>
            <p:ph type="body" idx="21"/>
          </p:nvPr>
        </p:nvSpPr>
        <p:spPr>
          <a:xfrm>
            <a:off x="1206500" y="935257"/>
            <a:ext cx="21971000" cy="7359065"/>
          </a:xfrm>
          <a:prstGeom prst="rect">
            <a:avLst/>
          </a:prstGeom>
        </p:spPr>
        <p:txBody>
          <a:bodyPr numCol="1" spcCol="38100" anchor="b"/>
          <a:lstStyle/>
          <a:p>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p:nvPr>
        </p:nvSpPr>
        <p:spPr>
          <a:xfrm>
            <a:off x="2480822" y="10675453"/>
            <a:ext cx="20149257" cy="636987"/>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Body Level One</a:t>
            </a:r>
          </a:p>
          <a:p>
            <a:pPr lvl="1"/>
            <a:r>
              <a:t>Body Level Two</a:t>
            </a:r>
          </a:p>
          <a:p>
            <a:pPr lvl="2"/>
            <a:r>
              <a:t>Body Level Three</a:t>
            </a:r>
          </a:p>
          <a:p>
            <a:pPr lvl="3"/>
            <a:r>
              <a:t>Body Level Four</a:t>
            </a:r>
          </a:p>
          <a:p>
            <a:pPr lvl="4"/>
            <a:r>
              <a:t>Body Level Five</a:t>
            </a:r>
          </a:p>
        </p:txBody>
      </p:sp>
      <p:sp>
        <p:nvSpPr>
          <p:cNvPr id="116" name="Body Level One…"/>
          <p:cNvSpPr txBox="1">
            <a:spLocks noGrp="1"/>
          </p:cNvSpPr>
          <p:nvPr>
            <p:ph type="body" sz="half" idx="21"/>
          </p:nvPr>
        </p:nvSpPr>
        <p:spPr>
          <a:xfrm>
            <a:off x="1753923" y="4939860"/>
            <a:ext cx="20876154" cy="3836285"/>
          </a:xfrm>
          <a:prstGeom prst="rect">
            <a:avLst/>
          </a:prstGeom>
        </p:spPr>
        <p:txBody>
          <a:bodyPr numCol="1" spcCol="38100" anchor="ct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15430500" y="7085409"/>
            <a:ext cx="8128000" cy="5410209"/>
          </a:xfrm>
          <a:prstGeom prst="rect">
            <a:avLst/>
          </a:prstGeom>
        </p:spPr>
        <p:txBody>
          <a:bodyPr lIns="91439" tIns="45719" rIns="91439" bIns="45719" numCol="1" spcCol="38100">
            <a:noAutofit/>
          </a:bodyPr>
          <a:lstStyle/>
          <a:p>
            <a:endParaRPr/>
          </a:p>
        </p:txBody>
      </p:sp>
      <p:sp>
        <p:nvSpPr>
          <p:cNvPr id="125" name="824910546_2681x1332.jpg"/>
          <p:cNvSpPr>
            <a:spLocks noGrp="1"/>
          </p:cNvSpPr>
          <p:nvPr>
            <p:ph type="pic" idx="22"/>
          </p:nvPr>
        </p:nvSpPr>
        <p:spPr>
          <a:xfrm>
            <a:off x="-2933700" y="1270000"/>
            <a:ext cx="22699133" cy="11277600"/>
          </a:xfrm>
          <a:prstGeom prst="rect">
            <a:avLst/>
          </a:prstGeom>
        </p:spPr>
        <p:txBody>
          <a:bodyPr lIns="91439" tIns="45719" rIns="91439" bIns="45719" numCol="1" spcCol="38100">
            <a:noAutofit/>
          </a:bodyPr>
          <a:lstStyle/>
          <a:p>
            <a:endParaRPr/>
          </a:p>
        </p:txBody>
      </p:sp>
      <p:sp>
        <p:nvSpPr>
          <p:cNvPr id="126" name="575395635_960x639.jpg"/>
          <p:cNvSpPr>
            <a:spLocks noGrp="1"/>
          </p:cNvSpPr>
          <p:nvPr>
            <p:ph type="pic" sz="quarter" idx="23"/>
          </p:nvPr>
        </p:nvSpPr>
        <p:spPr>
          <a:xfrm>
            <a:off x="15430500" y="1270000"/>
            <a:ext cx="8128000" cy="54102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511300" y="-3721100"/>
            <a:ext cx="28511500" cy="19030242"/>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431800" y="-4038600"/>
            <a:ext cx="29464000" cy="18034000"/>
          </a:xfrm>
          <a:prstGeom prst="rect">
            <a:avLst/>
          </a:prstGeom>
        </p:spPr>
        <p:txBody>
          <a:bodyPr lIns="91439" tIns="45719" rIns="91439" bIns="45719" numCol="1" spcCol="38100">
            <a:noAutofit/>
          </a:bodyPr>
          <a:lstStyle/>
          <a:p>
            <a:endParaRPr/>
          </a:p>
        </p:txBody>
      </p:sp>
      <p:sp>
        <p:nvSpPr>
          <p:cNvPr id="22" name="Title Text"/>
          <p:cNvSpPr txBox="1">
            <a:spLocks noGrp="1"/>
          </p:cNvSpPr>
          <p:nvPr>
            <p:ph type="title"/>
          </p:nvPr>
        </p:nvSpPr>
        <p:spPr>
          <a:xfrm>
            <a:off x="1206500" y="7124700"/>
            <a:ext cx="21971000" cy="4648200"/>
          </a:xfrm>
          <a:prstGeom prst="rect">
            <a:avLst/>
          </a:prstGeom>
        </p:spPr>
        <p:txBody>
          <a:bodyPr anchor="b"/>
          <a:lstStyle>
            <a:lvl1pPr>
              <a:defRPr sz="11600" spc="-232"/>
            </a:lvl1pPr>
          </a:lstStyle>
          <a:p>
            <a:r>
              <a:t>Title Text</a:t>
            </a:r>
          </a:p>
        </p:txBody>
      </p:sp>
      <p:sp>
        <p:nvSpPr>
          <p:cNvPr id="23" name="Body Level One…"/>
          <p:cNvSpPr txBox="1">
            <a:spLocks noGrp="1"/>
          </p:cNvSpPr>
          <p:nvPr>
            <p:ph type="body" sz="quarter" idx="1"/>
          </p:nvPr>
        </p:nvSpPr>
        <p:spPr>
          <a:xfrm>
            <a:off x="1207690" y="1106137"/>
            <a:ext cx="21968621" cy="636987"/>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Body Level One</a:t>
            </a:r>
          </a:p>
          <a:p>
            <a:pPr lvl="1"/>
            <a:r>
              <a:t>Body Level Two</a:t>
            </a:r>
          </a:p>
          <a:p>
            <a:pPr lvl="2"/>
            <a:r>
              <a:t>Body Level Three</a:t>
            </a:r>
          </a:p>
          <a:p>
            <a:pPr lvl="3"/>
            <a:r>
              <a:t>Body Level Four</a:t>
            </a:r>
          </a:p>
          <a:p>
            <a:pPr lvl="4"/>
            <a:r>
              <a:t>Body Level Five</a:t>
            </a:r>
          </a:p>
        </p:txBody>
      </p:sp>
      <p:sp>
        <p:nvSpPr>
          <p:cNvPr id="24" name="Body Level One…"/>
          <p:cNvSpPr txBox="1">
            <a:spLocks noGrp="1"/>
          </p:cNvSpPr>
          <p:nvPr>
            <p:ph type="body" sz="quarter" idx="22"/>
          </p:nvPr>
        </p:nvSpPr>
        <p:spPr>
          <a:xfrm>
            <a:off x="1206500" y="11609909"/>
            <a:ext cx="21971000" cy="1144696"/>
          </a:xfrm>
          <a:prstGeom prst="rect">
            <a:avLst/>
          </a:prstGeom>
        </p:spPr>
        <p:txBody>
          <a:bodyPr numCol="1" spcCol="38100"/>
          <a:lstStyle/>
          <a:p>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Title Text"/>
          <p:cNvSpPr txBox="1">
            <a:spLocks noGrp="1"/>
          </p:cNvSpPr>
          <p:nvPr>
            <p:ph type="title"/>
          </p:nvPr>
        </p:nvSpPr>
        <p:spPr>
          <a:xfrm>
            <a:off x="1206500" y="1270000"/>
            <a:ext cx="9779000" cy="5882274"/>
          </a:xfrm>
          <a:prstGeom prst="rect">
            <a:avLst/>
          </a:prstGeom>
        </p:spPr>
        <p:txBody>
          <a:bodyPr anchor="b"/>
          <a:lstStyle/>
          <a:p>
            <a:r>
              <a:t>Title Text</a:t>
            </a:r>
          </a:p>
        </p:txBody>
      </p:sp>
      <p:sp>
        <p:nvSpPr>
          <p:cNvPr id="33" name="Body Level One…"/>
          <p:cNvSpPr txBox="1">
            <a:spLocks noGrp="1"/>
          </p:cNvSpPr>
          <p:nvPr>
            <p:ph type="body" sz="quarter" idx="1"/>
          </p:nvPr>
        </p:nvSpPr>
        <p:spPr>
          <a:xfrm>
            <a:off x="1206500" y="7060576"/>
            <a:ext cx="9779000" cy="5382403"/>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Body Level One</a:t>
            </a:r>
          </a:p>
          <a:p>
            <a:pPr lvl="1"/>
            <a:r>
              <a:t>Body Level Two</a:t>
            </a:r>
          </a:p>
          <a:p>
            <a:pPr lvl="2"/>
            <a:r>
              <a:t>Body Level Three</a:t>
            </a:r>
          </a:p>
          <a:p>
            <a:pPr lvl="3"/>
            <a:r>
              <a:t>Body Level Four</a:t>
            </a:r>
          </a:p>
          <a:p>
            <a:pPr lvl="4"/>
            <a:r>
              <a:t>Body Level Five</a:t>
            </a:r>
          </a:p>
        </p:txBody>
      </p:sp>
      <p:sp>
        <p:nvSpPr>
          <p:cNvPr id="34" name="92709243_1322x1323.jpeg"/>
          <p:cNvSpPr>
            <a:spLocks noGrp="1"/>
          </p:cNvSpPr>
          <p:nvPr>
            <p:ph type="pic" sz="half" idx="21"/>
          </p:nvPr>
        </p:nvSpPr>
        <p:spPr>
          <a:xfrm>
            <a:off x="12052303" y="1270000"/>
            <a:ext cx="11188408" cy="11209889"/>
          </a:xfrm>
          <a:prstGeom prst="rect">
            <a:avLst/>
          </a:prstGeom>
        </p:spPr>
        <p:txBody>
          <a:bodyPr lIns="91439" tIns="45719" rIns="91439" bIns="45719" numCol="1" spcCol="38100">
            <a:noAutofit/>
          </a:bodyPr>
          <a:lstStyle/>
          <a:p>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Title Text"/>
          <p:cNvSpPr txBox="1">
            <a:spLocks noGrp="1"/>
          </p:cNvSpPr>
          <p:nvPr>
            <p:ph type="title"/>
          </p:nvPr>
        </p:nvSpPr>
        <p:spPr>
          <a:xfrm>
            <a:off x="1206500" y="952500"/>
            <a:ext cx="21971000" cy="1433164"/>
          </a:xfrm>
          <a:prstGeom prst="rect">
            <a:avLst/>
          </a:prstGeom>
        </p:spPr>
        <p:txBody>
          <a:bodyPr/>
          <a:lstStyle/>
          <a:p>
            <a:r>
              <a:t>Title Text</a:t>
            </a:r>
          </a:p>
        </p:txBody>
      </p:sp>
      <p:sp>
        <p:nvSpPr>
          <p:cNvPr id="43" name="Body Level One…"/>
          <p:cNvSpPr txBox="1">
            <a:spLocks noGrp="1"/>
          </p:cNvSpPr>
          <p:nvPr>
            <p:ph type="body" sz="quarter" idx="1"/>
          </p:nvPr>
        </p:nvSpPr>
        <p:spPr>
          <a:xfrm>
            <a:off x="1206500" y="2245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Body Level One</a:t>
            </a:r>
          </a:p>
          <a:p>
            <a:pPr lvl="1"/>
            <a:r>
              <a:t>Body Level Two</a:t>
            </a:r>
          </a:p>
          <a:p>
            <a:pPr lvl="2"/>
            <a:r>
              <a:t>Body Level Three</a:t>
            </a:r>
          </a:p>
          <a:p>
            <a:pPr lvl="3"/>
            <a:r>
              <a:t>Body Level Four</a:t>
            </a:r>
          </a:p>
          <a:p>
            <a:pPr lvl="4"/>
            <a:r>
              <a:t>Body Level Five</a:t>
            </a:r>
          </a:p>
        </p:txBody>
      </p:sp>
      <p:sp>
        <p:nvSpPr>
          <p:cNvPr id="44" name="Body Level One…"/>
          <p:cNvSpPr txBox="1">
            <a:spLocks noGrp="1"/>
          </p:cNvSpPr>
          <p:nvPr>
            <p:ph type="body" idx="21"/>
          </p:nvPr>
        </p:nvSpPr>
        <p:spPr>
          <a:prstGeom prst="rect">
            <a:avLst/>
          </a:prstGeom>
        </p:spPr>
        <p:txBody>
          <a:bodyPr numCol="1" spcCol="38100"/>
          <a:lstStyle/>
          <a:p>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Title Text"/>
          <p:cNvSpPr txBox="1">
            <a:spLocks noGrp="1"/>
          </p:cNvSpPr>
          <p:nvPr>
            <p:ph type="title"/>
          </p:nvPr>
        </p:nvSpPr>
        <p:spPr>
          <a:xfrm>
            <a:off x="1206500" y="952500"/>
            <a:ext cx="9779000" cy="1435100"/>
          </a:xfrm>
          <a:prstGeom prst="rect">
            <a:avLst/>
          </a:prstGeom>
        </p:spPr>
        <p:txBody>
          <a:bodyPr/>
          <a:lstStyle/>
          <a:p>
            <a:r>
              <a:t>Title Text</a:t>
            </a:r>
          </a:p>
        </p:txBody>
      </p:sp>
      <p:sp>
        <p:nvSpPr>
          <p:cNvPr id="61" name="Body Level One…"/>
          <p:cNvSpPr txBox="1">
            <a:spLocks noGrp="1"/>
          </p:cNvSpPr>
          <p:nvPr>
            <p:ph type="body" sz="quarter" idx="1"/>
          </p:nvPr>
        </p:nvSpPr>
        <p:spPr>
          <a:xfrm>
            <a:off x="1206500" y="2245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Body Level One</a:t>
            </a:r>
          </a:p>
          <a:p>
            <a:pPr lvl="1"/>
            <a:r>
              <a:t>Body Level Two</a:t>
            </a:r>
          </a:p>
          <a:p>
            <a:pPr lvl="2"/>
            <a:r>
              <a:t>Body Level Three</a:t>
            </a:r>
          </a:p>
          <a:p>
            <a:pPr lvl="3"/>
            <a:r>
              <a:t>Body Level Four</a:t>
            </a:r>
          </a:p>
          <a:p>
            <a:pPr lvl="4"/>
            <a:r>
              <a:t>Body Level Five</a:t>
            </a:r>
          </a:p>
        </p:txBody>
      </p:sp>
      <p:sp>
        <p:nvSpPr>
          <p:cNvPr id="62" name="Body Level One…"/>
          <p:cNvSpPr txBox="1">
            <a:spLocks noGrp="1"/>
          </p:cNvSpPr>
          <p:nvPr>
            <p:ph type="body" sz="half" idx="21"/>
          </p:nvPr>
        </p:nvSpPr>
        <p:spPr>
          <a:xfrm>
            <a:off x="1206500" y="4248503"/>
            <a:ext cx="9779000" cy="8256014"/>
          </a:xfrm>
          <a:prstGeom prst="rect">
            <a:avLst/>
          </a:prstGeom>
        </p:spPr>
        <p:txBody>
          <a:bodyPr numCol="1" spcCol="38100"/>
          <a:lstStyle/>
          <a:p>
            <a:endParaRPr/>
          </a:p>
        </p:txBody>
      </p:sp>
      <p:sp>
        <p:nvSpPr>
          <p:cNvPr id="63" name="824910546_2681x1332.jpg"/>
          <p:cNvSpPr>
            <a:spLocks noGrp="1"/>
          </p:cNvSpPr>
          <p:nvPr>
            <p:ph type="pic" idx="22"/>
          </p:nvPr>
        </p:nvSpPr>
        <p:spPr>
          <a:xfrm>
            <a:off x="6380200" y="1263846"/>
            <a:ext cx="22529802" cy="11193475"/>
          </a:xfrm>
          <a:prstGeom prst="rect">
            <a:avLst/>
          </a:prstGeom>
        </p:spPr>
        <p:txBody>
          <a:bodyPr lIns="91439" tIns="45719" rIns="91439" bIns="45719" numCol="1" spcCol="38100">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Title Text</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1206500" y="952500"/>
            <a:ext cx="21971000" cy="1434951"/>
          </a:xfrm>
          <a:prstGeom prst="rect">
            <a:avLst/>
          </a:prstGeom>
        </p:spPr>
        <p:txBody>
          <a:bodyPr/>
          <a:lstStyle/>
          <a:p>
            <a:r>
              <a:t>Title Text</a:t>
            </a:r>
          </a:p>
        </p:txBody>
      </p:sp>
      <p:sp>
        <p:nvSpPr>
          <p:cNvPr id="80" name="Body Level One…"/>
          <p:cNvSpPr txBox="1">
            <a:spLocks noGrp="1"/>
          </p:cNvSpPr>
          <p:nvPr>
            <p:ph type="body" sz="quarter" idx="1"/>
          </p:nvPr>
        </p:nvSpPr>
        <p:spPr>
          <a:xfrm>
            <a:off x="1206500" y="2245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le Text"/>
          <p:cNvSpPr txBox="1">
            <a:spLocks noGrp="1"/>
          </p:cNvSpPr>
          <p:nvPr>
            <p:ph type="title"/>
          </p:nvPr>
        </p:nvSpPr>
        <p:spPr>
          <a:xfrm>
            <a:off x="1206500" y="952500"/>
            <a:ext cx="21971000" cy="1435100"/>
          </a:xfrm>
          <a:prstGeom prst="rect">
            <a:avLst/>
          </a:prstGeom>
        </p:spPr>
        <p:txBody>
          <a:bodyPr/>
          <a:lstStyle/>
          <a:p>
            <a:r>
              <a:t>Title Text</a:t>
            </a:r>
          </a:p>
        </p:txBody>
      </p:sp>
      <p:sp>
        <p:nvSpPr>
          <p:cNvPr id="89" name="Body Level One…"/>
          <p:cNvSpPr txBox="1">
            <a:spLocks noGrp="1"/>
          </p:cNvSpPr>
          <p:nvPr>
            <p:ph type="body" sz="quarter" idx="1"/>
          </p:nvPr>
        </p:nvSpPr>
        <p:spPr>
          <a:xfrm>
            <a:off x="1206500" y="2245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Body Level One</a:t>
            </a:r>
          </a:p>
          <a:p>
            <a:pPr lvl="1"/>
            <a:r>
              <a:t>Body Level Two</a:t>
            </a:r>
          </a:p>
          <a:p>
            <a:pPr lvl="2"/>
            <a:r>
              <a:t>Body Level Three</a:t>
            </a:r>
          </a:p>
          <a:p>
            <a:pPr lvl="3"/>
            <a:r>
              <a:t>Body Level Four</a:t>
            </a:r>
          </a:p>
          <a:p>
            <a:pPr lvl="4"/>
            <a:r>
              <a:t>Body Level Five</a:t>
            </a:r>
          </a:p>
        </p:txBody>
      </p:sp>
      <p:sp>
        <p:nvSpPr>
          <p:cNvPr id="90" name="Body Level One…"/>
          <p:cNvSpPr txBox="1">
            <a:spLocks noGrp="1"/>
          </p:cNvSpPr>
          <p:nvPr>
            <p:ph type="body" idx="21"/>
          </p:nvPr>
        </p:nvSpPr>
        <p:spPr>
          <a:prstGeom prst="rect">
            <a:avLst/>
          </a:prstGeom>
        </p:spPr>
        <p:txBody>
          <a:bodyPr numCol="1" spcCol="38100"/>
          <a:lstStyle/>
          <a:p>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FFFFFF"/>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hyperlink" Target="http://berkshirejunction.com/subdirectory/" TargetMode="External"/><Relationship Id="rId7" Type="http://schemas.openxmlformats.org/officeDocument/2006/relationships/hyperlink" Target="https://www.logicrailtech.com" TargetMode="External"/><Relationship Id="rId2" Type="http://schemas.openxmlformats.org/officeDocument/2006/relationships/hyperlink" Target="https://www.njinternational.com" TargetMode="External"/><Relationship Id="rId1" Type="http://schemas.openxmlformats.org/officeDocument/2006/relationships/slideLayout" Target="../slideLayouts/slideLayout4.xml"/><Relationship Id="rId6" Type="http://schemas.openxmlformats.org/officeDocument/2006/relationships/hyperlink" Target="https://www.arduino.cc" TargetMode="External"/><Relationship Id="rId5" Type="http://schemas.openxmlformats.org/officeDocument/2006/relationships/hyperlink" Target="https://www.z-stuff.net" TargetMode="External"/><Relationship Id="rId4" Type="http://schemas.openxmlformats.org/officeDocument/2006/relationships/hyperlink" Target="http://www.circuitron.com"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mailto:bwsheron@mac.com" TargetMode="External"/><Relationship Id="rId2" Type="http://schemas.openxmlformats.org/officeDocument/2006/relationships/hyperlink" Target="https://potomac-nmra.org"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BRIAN W. SHERON, MMR"/>
          <p:cNvSpPr txBox="1">
            <a:spLocks noGrp="1"/>
          </p:cNvSpPr>
          <p:nvPr>
            <p:ph type="body" sz="quarter" idx="1"/>
          </p:nvPr>
        </p:nvSpPr>
        <p:spPr>
          <a:xfrm>
            <a:off x="1460497" y="6808954"/>
            <a:ext cx="21971002" cy="2699294"/>
          </a:xfrm>
          <a:prstGeom prst="rect">
            <a:avLst/>
          </a:prstGeom>
        </p:spPr>
        <p:txBody>
          <a:bodyPr/>
          <a:lstStyle>
            <a:lvl1pPr algn="ctr">
              <a:defRPr sz="7200"/>
            </a:lvl1pPr>
          </a:lstStyle>
          <a:p>
            <a:r>
              <a:t>BRIAN W. SHERON, MMR</a:t>
            </a:r>
          </a:p>
        </p:txBody>
      </p:sp>
      <p:sp>
        <p:nvSpPr>
          <p:cNvPr id="152" name="BUILDING AN OPERATIONAL RAILROAD CROSSING"/>
          <p:cNvSpPr txBox="1">
            <a:spLocks noGrp="1"/>
          </p:cNvSpPr>
          <p:nvPr>
            <p:ph type="title"/>
          </p:nvPr>
        </p:nvSpPr>
        <p:spPr>
          <a:xfrm>
            <a:off x="927094" y="2079687"/>
            <a:ext cx="21971008" cy="4648206"/>
          </a:xfrm>
          <a:prstGeom prst="rect">
            <a:avLst/>
          </a:prstGeom>
        </p:spPr>
        <p:txBody>
          <a:bodyPr/>
          <a:lstStyle/>
          <a:p>
            <a:pPr lvl="1" indent="457200" algn="ctr">
              <a:defRPr sz="10100" spc="-300">
                <a:solidFill>
                  <a:srgbClr val="FFFC79"/>
                </a:solidFill>
              </a:defRPr>
            </a:pPr>
            <a:r>
              <a:t>BUILDING AN OPERATIONAL RAILROAD CROSSING</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Z-STUFF FOR TRAINS MAKES AN INTEGRAL GRADE CROSSING SYSTEM…"/>
          <p:cNvSpPr txBox="1">
            <a:spLocks noGrp="1"/>
          </p:cNvSpPr>
          <p:nvPr>
            <p:ph type="body" idx="1"/>
          </p:nvPr>
        </p:nvSpPr>
        <p:spPr>
          <a:xfrm>
            <a:off x="3342398" y="2087341"/>
            <a:ext cx="21971002" cy="10704632"/>
          </a:xfrm>
          <a:prstGeom prst="rect">
            <a:avLst/>
          </a:prstGeom>
        </p:spPr>
        <p:txBody>
          <a:bodyPr spcCol="1098550"/>
          <a:lstStyle/>
          <a:p>
            <a:pPr>
              <a:defRPr sz="5400" b="1"/>
            </a:pPr>
            <a:r>
              <a:t>Z-STUFF FOR TRAINS MAKES AN INTEGRAL GRADE CROSSING SYSTEM </a:t>
            </a:r>
          </a:p>
          <a:p>
            <a:pPr>
              <a:defRPr sz="5400" b="1"/>
            </a:pPr>
            <a:r>
              <a:t>OPERATIONAL CROSSBUCK FLASHERS AND DETECTORS</a:t>
            </a:r>
          </a:p>
          <a:p>
            <a:pPr>
              <a:defRPr sz="5400" b="1"/>
            </a:pPr>
            <a:r>
              <a:t>AVAILBILITY OF COMBINATION COSSBUCK FLASHERS WWITH OPERATING GATES UNCERTAIN</a:t>
            </a:r>
          </a:p>
        </p:txBody>
      </p:sp>
      <p:pic>
        <p:nvPicPr>
          <p:cNvPr id="176" name="zstuff.pdf" descr="zstuff.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2375" y="2075850"/>
            <a:ext cx="6735378" cy="87163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ALTHERS GRADE CROSSING CONTROLLER"/>
          <p:cNvSpPr txBox="1">
            <a:spLocks noGrp="1"/>
          </p:cNvSpPr>
          <p:nvPr>
            <p:ph type="title"/>
          </p:nvPr>
        </p:nvSpPr>
        <p:spPr>
          <a:xfrm>
            <a:off x="5232532" y="1650999"/>
            <a:ext cx="9779004" cy="2442214"/>
          </a:xfrm>
          <a:prstGeom prst="rect">
            <a:avLst/>
          </a:prstGeom>
        </p:spPr>
        <p:txBody>
          <a:bodyPr/>
          <a:lstStyle>
            <a:lvl1pPr algn="ctr" defTabSz="1658067">
              <a:defRPr sz="6100" spc="-199">
                <a:solidFill>
                  <a:srgbClr val="FFFC79"/>
                </a:solidFill>
              </a:defRPr>
            </a:lvl1pPr>
          </a:lstStyle>
          <a:p>
            <a:r>
              <a:t>WALTHERS GRADE CROSSING CONTROLLER </a:t>
            </a:r>
          </a:p>
        </p:txBody>
      </p:sp>
      <p:sp>
        <p:nvSpPr>
          <p:cNvPr id="179" name="CAN ONLY BE USED WITH DC-POWERED LAYOUTS…"/>
          <p:cNvSpPr txBox="1">
            <a:spLocks noGrp="1"/>
          </p:cNvSpPr>
          <p:nvPr>
            <p:ph type="body" sz="half" idx="1"/>
          </p:nvPr>
        </p:nvSpPr>
        <p:spPr>
          <a:xfrm>
            <a:off x="5957796" y="3889411"/>
            <a:ext cx="8328474" cy="8256014"/>
          </a:xfrm>
          <a:prstGeom prst="rect">
            <a:avLst/>
          </a:prstGeom>
        </p:spPr>
        <p:txBody>
          <a:bodyPr lIns="50800" tIns="50800" rIns="50800" bIns="50800"/>
          <a:lstStyle/>
          <a:p>
            <a:pPr marL="542544" indent="-542544" defTabSz="2170119">
              <a:lnSpc>
                <a:spcPct val="90000"/>
              </a:lnSpc>
              <a:spcBef>
                <a:spcPts val="4000"/>
              </a:spcBef>
              <a:buSzPct val="123000"/>
              <a:buChar char="•"/>
              <a:defRPr sz="4800"/>
            </a:pPr>
            <a:r>
              <a:t>CAN ONLY BE USED WITH DC-POWERED LAYOUTS</a:t>
            </a:r>
          </a:p>
          <a:p>
            <a:pPr marL="542544" indent="-542544" defTabSz="2170119">
              <a:lnSpc>
                <a:spcPct val="90000"/>
              </a:lnSpc>
              <a:spcBef>
                <a:spcPts val="4000"/>
              </a:spcBef>
              <a:buSzPct val="123000"/>
              <a:buChar char="•"/>
              <a:defRPr sz="4800"/>
            </a:pPr>
            <a:r>
              <a:t>CANNOT BE USED WITH DCC</a:t>
            </a:r>
          </a:p>
          <a:p>
            <a:pPr marL="542544" indent="-542544" defTabSz="2170119">
              <a:lnSpc>
                <a:spcPct val="90000"/>
              </a:lnSpc>
              <a:spcBef>
                <a:spcPts val="4000"/>
              </a:spcBef>
              <a:buSzPct val="123000"/>
              <a:buChar char="•"/>
              <a:defRPr sz="4800"/>
            </a:pPr>
            <a:r>
              <a:t>USES OPTICAL SENSORS</a:t>
            </a:r>
          </a:p>
          <a:p>
            <a:pPr marL="542544" indent="-542544" defTabSz="2170119">
              <a:lnSpc>
                <a:spcPct val="90000"/>
              </a:lnSpc>
              <a:spcBef>
                <a:spcPts val="4000"/>
              </a:spcBef>
              <a:buSzPct val="123000"/>
              <a:buChar char="•"/>
              <a:defRPr sz="4800"/>
            </a:pPr>
            <a:r>
              <a:t>CONNECTS TO CORNERSTONE GRADE CROSSING FLASHERS</a:t>
            </a:r>
          </a:p>
        </p:txBody>
      </p:sp>
      <p:pic>
        <p:nvPicPr>
          <p:cNvPr id="180" name="grade_crossing_signal_controller_949-4359_big.jpg" descr="grade_crossing_signal_controller_949-4359_big.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5354095" y="2417551"/>
            <a:ext cx="8036126" cy="823235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MODEL TRAIN TECHNOLOGY RECENTLY INTRODUCED MOTORIZED CROSSING GATES THAT ARE RELATIVELY EASY TO INSTALL"/>
          <p:cNvSpPr txBox="1">
            <a:spLocks noGrp="1"/>
          </p:cNvSpPr>
          <p:nvPr>
            <p:ph type="title"/>
          </p:nvPr>
        </p:nvSpPr>
        <p:spPr>
          <a:xfrm>
            <a:off x="802523" y="1970519"/>
            <a:ext cx="11624897" cy="8296421"/>
          </a:xfrm>
          <a:prstGeom prst="rect">
            <a:avLst/>
          </a:prstGeom>
        </p:spPr>
        <p:txBody>
          <a:bodyPr/>
          <a:lstStyle>
            <a:lvl1pPr defTabSz="2292036">
              <a:defRPr sz="7900" spc="-200"/>
            </a:lvl1pPr>
          </a:lstStyle>
          <a:p>
            <a:r>
              <a:t>MODEL TRAIN TECHNOLOGY RECENTLY INTRODUCED MOTORIZED CROSSING GATES THAT ARE RELATIVELY EASY TO INSTALL</a:t>
            </a:r>
          </a:p>
        </p:txBody>
      </p:sp>
      <p:pic>
        <p:nvPicPr>
          <p:cNvPr id="183" name="049b0ba0183cc6dd04b115815fdace44070d8986549618d23694ec334d684c1c.png" descr="049b0ba0183cc6dd04b115815fdace44070d8986549618d23694ec334d684c1c.png"/>
          <p:cNvPicPr>
            <a:picLocks noChangeAspect="1"/>
          </p:cNvPicPr>
          <p:nvPr/>
        </p:nvPicPr>
        <p:blipFill>
          <a:blip r:embed="rId2">
            <a:extLst/>
          </a:blip>
          <a:stretch>
            <a:fillRect/>
          </a:stretch>
        </p:blipFill>
        <p:spPr>
          <a:xfrm>
            <a:off x="14398273" y="635690"/>
            <a:ext cx="5894850" cy="118688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Double-click to edit"/>
          <p:cNvSpPr txBox="1">
            <a:spLocks noGrp="1"/>
          </p:cNvSpPr>
          <p:nvPr>
            <p:ph type="body" sz="quarter" idx="1"/>
          </p:nvPr>
        </p:nvSpPr>
        <p:spPr>
          <a:prstGeom prst="rect">
            <a:avLst/>
          </a:prstGeom>
        </p:spPr>
        <p:txBody>
          <a:bodyPr>
            <a:normAutofit lnSpcReduction="10000"/>
          </a:bodyPr>
          <a:lstStyle/>
          <a:p>
            <a:endParaRPr/>
          </a:p>
        </p:txBody>
      </p:sp>
      <p:sp>
        <p:nvSpPr>
          <p:cNvPr id="186" name="INTEGRAL SYSTEM WWITH DETECTORS, SERVO MOTORS, ACTIVATION  CIRCUITS AN CROSSING GATES AND FLASHERS AVAILABLE FOR $100"/>
          <p:cNvSpPr txBox="1">
            <a:spLocks noGrp="1"/>
          </p:cNvSpPr>
          <p:nvPr>
            <p:ph type="title"/>
          </p:nvPr>
        </p:nvSpPr>
        <p:spPr>
          <a:xfrm>
            <a:off x="3449163" y="9679151"/>
            <a:ext cx="19922247" cy="2052418"/>
          </a:xfrm>
          <a:prstGeom prst="rect">
            <a:avLst/>
          </a:prstGeom>
        </p:spPr>
        <p:txBody>
          <a:bodyPr/>
          <a:lstStyle>
            <a:lvl1pPr defTabSz="999718">
              <a:defRPr sz="4756" spc="-95"/>
            </a:lvl1pPr>
          </a:lstStyle>
          <a:p>
            <a:r>
              <a:t>INTEGRAL SYSTEM WWITH DETECTORS, SERVO MOTORS, ACTIVATION  CIRCUITS AN CROSSING GATES AND FLASHERS AVAILABLE FOR $100</a:t>
            </a:r>
          </a:p>
        </p:txBody>
      </p:sp>
      <p:pic>
        <p:nvPicPr>
          <p:cNvPr id="187" name="s-l960.jpg" descr="s-l96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4874" y="630411"/>
            <a:ext cx="8568774" cy="85687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ONSTRUCTING AN OPERATIONAL GRADE CROSSING FROM SEPARATE COMPONENTS"/>
          <p:cNvSpPr txBox="1">
            <a:spLocks noGrp="1"/>
          </p:cNvSpPr>
          <p:nvPr>
            <p:ph type="title"/>
          </p:nvPr>
        </p:nvSpPr>
        <p:spPr>
          <a:xfrm>
            <a:off x="2086183" y="820920"/>
            <a:ext cx="17146539" cy="2346083"/>
          </a:xfrm>
          <a:prstGeom prst="rect">
            <a:avLst/>
          </a:prstGeom>
        </p:spPr>
        <p:txBody>
          <a:bodyPr/>
          <a:lstStyle>
            <a:lvl1pPr algn="ctr" defTabSz="1853133">
              <a:defRPr sz="6400" spc="-200">
                <a:solidFill>
                  <a:srgbClr val="FFFC79"/>
                </a:solidFill>
              </a:defRPr>
            </a:lvl1pPr>
          </a:lstStyle>
          <a:p>
            <a:r>
              <a:t>CONSTRUCTING AN OPERATIONAL GRADE CROSSING FROM SEPARATE COMPONENTS</a:t>
            </a:r>
          </a:p>
        </p:txBody>
      </p:sp>
      <p:sp>
        <p:nvSpPr>
          <p:cNvPr id="190" name="1.) CROSSBUCK FLASHERS"/>
          <p:cNvSpPr txBox="1">
            <a:spLocks noGrp="1"/>
          </p:cNvSpPr>
          <p:nvPr>
            <p:ph type="body" sz="quarter" idx="1"/>
          </p:nvPr>
        </p:nvSpPr>
        <p:spPr>
          <a:xfrm>
            <a:off x="6034822" y="3190055"/>
            <a:ext cx="21971001" cy="934780"/>
          </a:xfrm>
          <a:prstGeom prst="rect">
            <a:avLst/>
          </a:prstGeom>
        </p:spPr>
        <p:txBody>
          <a:bodyPr/>
          <a:lstStyle>
            <a:lvl1pPr>
              <a:defRPr sz="4800"/>
            </a:lvl1pPr>
          </a:lstStyle>
          <a:p>
            <a:r>
              <a:t>1.) CROSSBUCK FLASHERS</a:t>
            </a:r>
          </a:p>
        </p:txBody>
      </p:sp>
      <p:sp>
        <p:nvSpPr>
          <p:cNvPr id="191" name="MOST GRADE CROSSINGS HAVE THE CROSSING GATES AND CROSSBUCK FLASHERS CONSTRUCTED AS AN INTEGRAL UNIT…"/>
          <p:cNvSpPr txBox="1">
            <a:spLocks noGrp="1"/>
          </p:cNvSpPr>
          <p:nvPr>
            <p:ph type="body" idx="21"/>
          </p:nvPr>
        </p:nvSpPr>
        <p:spPr>
          <a:xfrm>
            <a:off x="5822633" y="4147886"/>
            <a:ext cx="15742894" cy="82560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34034" indent="-434034" defTabSz="1736094">
              <a:spcBef>
                <a:spcPts val="3200"/>
              </a:spcBef>
              <a:defRPr sz="3800" b="1"/>
            </a:pPr>
            <a:r>
              <a:t>MOST GRADE CROSSINGS HAVE THE GATES AND CROSSBUCK FLASHERS CONSTRUCTED AS AN INTEGRAL UNIT</a:t>
            </a:r>
          </a:p>
          <a:p>
            <a:pPr marL="434034" indent="-434034" defTabSz="1736094">
              <a:spcBef>
                <a:spcPts val="3200"/>
              </a:spcBef>
              <a:defRPr sz="3800" b="1"/>
            </a:pPr>
            <a:r>
              <a:t>HOWEVER, GATES CAN BE SEPARATE FROM  CROSSBUCK FLASHERS</a:t>
            </a:r>
          </a:p>
          <a:p>
            <a:pPr marL="434034" indent="-434034" defTabSz="1736094">
              <a:spcBef>
                <a:spcPts val="3200"/>
              </a:spcBef>
              <a:defRPr sz="3800" b="1"/>
            </a:pPr>
            <a:r>
              <a:t>SEVERAL MANUFACTURERS INCLUDE A FLASHER CIRCUIT WITH THEIR CROSSBUCKS</a:t>
            </a:r>
          </a:p>
          <a:p>
            <a:pPr marL="434034" indent="-434034" defTabSz="1736094">
              <a:spcBef>
                <a:spcPts val="3200"/>
              </a:spcBef>
              <a:defRPr sz="3800" b="1"/>
            </a:pPr>
            <a:r>
              <a:t>APPLY VOLTAGE (USUALLY 12VDC) TO THE CIRCUIT AND THE CROSSBUCK FLASHERS WILL FLASH</a:t>
            </a:r>
          </a:p>
          <a:p>
            <a:pPr marL="434034" indent="-434034" defTabSz="1736094">
              <a:spcBef>
                <a:spcPts val="3200"/>
              </a:spcBef>
              <a:defRPr sz="3800" b="1"/>
            </a:pPr>
            <a:r>
              <a:t>HOWEVER, UNLESS YOU CONNECT THEM TO A TRAIN DETECTION CIRCUIT THAT WILL AUTOMATICALLY ACTIVE THEM,  THEY CAN ONLY BE ACTIVATED MANUALLY.</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YPICAL INEXPENSIVE ($11.99) CROSSING FLASHER WITH FLASHER CIRCUIT FOUND ON EBAY"/>
          <p:cNvSpPr txBox="1">
            <a:spLocks noGrp="1"/>
          </p:cNvSpPr>
          <p:nvPr>
            <p:ph type="body" sz="quarter" idx="1"/>
          </p:nvPr>
        </p:nvSpPr>
        <p:spPr>
          <a:xfrm>
            <a:off x="5772477" y="3372203"/>
            <a:ext cx="7800086" cy="8256014"/>
          </a:xfrm>
          <a:prstGeom prst="rect">
            <a:avLst/>
          </a:prstGeom>
        </p:spPr>
        <p:txBody>
          <a:bodyPr lIns="50800" tIns="50800" rIns="50800" bIns="50800"/>
          <a:lstStyle>
            <a:lvl1pPr marL="609600" indent="-609600" defTabSz="2438337">
              <a:lnSpc>
                <a:spcPct val="90000"/>
              </a:lnSpc>
              <a:spcBef>
                <a:spcPts val="4500"/>
              </a:spcBef>
              <a:buSzPct val="123000"/>
              <a:buChar char="•"/>
              <a:defRPr sz="5400"/>
            </a:lvl1pPr>
          </a:lstStyle>
          <a:p>
            <a:r>
              <a:t>TYPICAL INEXPENSIVE ($11.99) CROSSING FLASHER WITH FLASHER CIRCUIT FOUND ON EBAY</a:t>
            </a:r>
          </a:p>
        </p:txBody>
      </p:sp>
      <p:pic>
        <p:nvPicPr>
          <p:cNvPr id="194" name="s-l225.jpg" descr="s-l225.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4079309" y="1876225"/>
            <a:ext cx="9021283" cy="924156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2.) CROSSING GATES"/>
          <p:cNvSpPr txBox="1">
            <a:spLocks noGrp="1"/>
          </p:cNvSpPr>
          <p:nvPr>
            <p:ph type="title"/>
          </p:nvPr>
        </p:nvSpPr>
        <p:spPr>
          <a:xfrm>
            <a:off x="990600" y="1371599"/>
            <a:ext cx="21971000" cy="1433172"/>
          </a:xfrm>
          <a:prstGeom prst="rect">
            <a:avLst/>
          </a:prstGeom>
        </p:spPr>
        <p:txBody>
          <a:bodyPr/>
          <a:lstStyle>
            <a:lvl1pPr algn="ctr">
              <a:defRPr sz="6800" spc="-200">
                <a:solidFill>
                  <a:srgbClr val="FFFC79"/>
                </a:solidFill>
              </a:defRPr>
            </a:lvl1pPr>
          </a:lstStyle>
          <a:p>
            <a:r>
              <a:t>2.) CROSSING GATES</a:t>
            </a:r>
          </a:p>
        </p:txBody>
      </p:sp>
      <p:sp>
        <p:nvSpPr>
          <p:cNvPr id="197" name="THERE SEEM TO BE VERY FEW, IF ANY, SCALE CROSSING GATES CURRENTLY AVAILABLE…"/>
          <p:cNvSpPr txBox="1">
            <a:spLocks noGrp="1"/>
          </p:cNvSpPr>
          <p:nvPr>
            <p:ph type="body" idx="1"/>
          </p:nvPr>
        </p:nvSpPr>
        <p:spPr>
          <a:xfrm>
            <a:off x="3795685" y="2034082"/>
            <a:ext cx="16792630" cy="9647836"/>
          </a:xfrm>
          <a:prstGeom prst="rect">
            <a:avLst/>
          </a:prstGeom>
        </p:spPr>
        <p:txBody>
          <a:bodyPr lIns="50800" tIns="50800" rIns="50800" bIns="50800"/>
          <a:lstStyle/>
          <a:p>
            <a:pPr marL="518159" indent="-518159" defTabSz="2072588">
              <a:lnSpc>
                <a:spcPct val="90000"/>
              </a:lnSpc>
              <a:spcBef>
                <a:spcPts val="3800"/>
              </a:spcBef>
              <a:buSzPct val="123000"/>
              <a:buChar char="•"/>
              <a:defRPr sz="4500"/>
            </a:pPr>
            <a:endParaRPr/>
          </a:p>
          <a:p>
            <a:pPr marL="518159" indent="-518159" defTabSz="2072588">
              <a:lnSpc>
                <a:spcPct val="90000"/>
              </a:lnSpc>
              <a:spcBef>
                <a:spcPts val="3800"/>
              </a:spcBef>
              <a:buSzPct val="123000"/>
              <a:buChar char="•"/>
              <a:defRPr sz="4500"/>
            </a:pPr>
            <a:r>
              <a:t>SEVERAL CROSSING GATES WITH FLASHERS ARE AVAILABLE ON EBAY</a:t>
            </a:r>
          </a:p>
          <a:p>
            <a:pPr marL="518159" indent="-518159" defTabSz="2072588">
              <a:lnSpc>
                <a:spcPct val="90000"/>
              </a:lnSpc>
              <a:spcBef>
                <a:spcPts val="3800"/>
              </a:spcBef>
              <a:buSzPct val="123000"/>
              <a:buChar char="•"/>
              <a:defRPr sz="4500"/>
            </a:pPr>
            <a:r>
              <a:t>NJ INTERNATIONAL MAKES A REALISTIC COMBINATION OPERATING CROSSBUCK AND GATE</a:t>
            </a:r>
          </a:p>
          <a:p>
            <a:pPr marL="518159" indent="-518159" defTabSz="2072588">
              <a:lnSpc>
                <a:spcPct val="90000"/>
              </a:lnSpc>
              <a:spcBef>
                <a:spcPts val="3800"/>
              </a:spcBef>
              <a:buSzPct val="123000"/>
              <a:buChar char="•"/>
              <a:defRPr sz="4500"/>
            </a:pPr>
            <a:r>
              <a:t>AVAILABILITY IS UNCERTAIN BUT IT APPEARS THEY ARE STILL BEING MANUFACTURED</a:t>
            </a:r>
          </a:p>
          <a:p>
            <a:pPr marL="518159" indent="-518159" defTabSz="2072588">
              <a:lnSpc>
                <a:spcPct val="90000"/>
              </a:lnSpc>
              <a:spcBef>
                <a:spcPts val="3800"/>
              </a:spcBef>
              <a:buSzPct val="123000"/>
              <a:buChar char="•"/>
              <a:defRPr sz="4500"/>
            </a:pPr>
            <a:r>
              <a:t>TOMAR ALSO MAKES AN OPERATIONAL CROSSBUCK WITH CROSSING GATE</a:t>
            </a:r>
          </a:p>
          <a:p>
            <a:pPr marL="518159" indent="-518159" defTabSz="2072588">
              <a:lnSpc>
                <a:spcPct val="90000"/>
              </a:lnSpc>
              <a:spcBef>
                <a:spcPts val="3800"/>
              </a:spcBef>
              <a:buSzPct val="123000"/>
              <a:buChar char="•"/>
              <a:defRPr sz="4500"/>
            </a:pPr>
            <a:r>
              <a:t>AVAILABILITY IS ALSO UNCERTAIN</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Double-click to edit"/>
          <p:cNvSpPr txBox="1">
            <a:spLocks noGrp="1"/>
          </p:cNvSpPr>
          <p:nvPr>
            <p:ph type="body" sz="quarter" idx="1"/>
          </p:nvPr>
        </p:nvSpPr>
        <p:spPr>
          <a:prstGeom prst="rect">
            <a:avLst/>
          </a:prstGeom>
        </p:spPr>
        <p:txBody>
          <a:bodyPr>
            <a:normAutofit lnSpcReduction="10000"/>
          </a:bodyPr>
          <a:lstStyle/>
          <a:p>
            <a:endParaRPr/>
          </a:p>
        </p:txBody>
      </p:sp>
      <p:sp>
        <p:nvSpPr>
          <p:cNvPr id="200" name="TWO CROSSING GATES AVAILABLE ON EBAY FOR $20"/>
          <p:cNvSpPr txBox="1">
            <a:spLocks noGrp="1"/>
          </p:cNvSpPr>
          <p:nvPr>
            <p:ph type="title"/>
          </p:nvPr>
        </p:nvSpPr>
        <p:spPr>
          <a:xfrm>
            <a:off x="4341322" y="8803231"/>
            <a:ext cx="15235256" cy="2047065"/>
          </a:xfrm>
          <a:prstGeom prst="rect">
            <a:avLst/>
          </a:prstGeom>
        </p:spPr>
        <p:txBody>
          <a:bodyPr/>
          <a:lstStyle>
            <a:lvl1pPr defTabSz="1463002">
              <a:defRPr sz="6960" spc="-139"/>
            </a:lvl1pPr>
          </a:lstStyle>
          <a:p>
            <a:r>
              <a:t>TWO CROSSING GATES AVAILABLE ON EBAY FOR $20</a:t>
            </a:r>
          </a:p>
        </p:txBody>
      </p:sp>
      <p:pic>
        <p:nvPicPr>
          <p:cNvPr id="201" name="s-l500.jpg" descr="s-l500.jpg"/>
          <p:cNvPicPr>
            <a:picLocks noChangeAspect="1"/>
          </p:cNvPicPr>
          <p:nvPr/>
        </p:nvPicPr>
        <p:blipFill>
          <a:blip r:embed="rId2">
            <a:extLst/>
          </a:blip>
          <a:stretch>
            <a:fillRect/>
          </a:stretch>
        </p:blipFill>
        <p:spPr>
          <a:xfrm>
            <a:off x="7511077" y="1131145"/>
            <a:ext cx="7359286" cy="73592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NJ INTERNATIONAL CROSSING GATE…"/>
          <p:cNvSpPr txBox="1">
            <a:spLocks noGrp="1"/>
          </p:cNvSpPr>
          <p:nvPr>
            <p:ph type="body" sz="quarter" idx="1"/>
          </p:nvPr>
        </p:nvSpPr>
        <p:spPr>
          <a:xfrm>
            <a:off x="3723402" y="3745212"/>
            <a:ext cx="8882131" cy="4067772"/>
          </a:xfrm>
          <a:prstGeom prst="rect">
            <a:avLst/>
          </a:prstGeom>
        </p:spPr>
        <p:txBody>
          <a:bodyPr lIns="50800" tIns="50800" rIns="50800" bIns="50800"/>
          <a:lstStyle/>
          <a:p>
            <a:pPr marL="463294" indent="-463294" defTabSz="1853133">
              <a:lnSpc>
                <a:spcPct val="90000"/>
              </a:lnSpc>
              <a:spcBef>
                <a:spcPts val="3400"/>
              </a:spcBef>
              <a:buSzPct val="123000"/>
              <a:buChar char="•"/>
              <a:defRPr sz="4100"/>
            </a:pPr>
            <a:r>
              <a:t>NJ INTERNATIONAL CROSSING GATE</a:t>
            </a:r>
          </a:p>
          <a:p>
            <a:pPr marL="463294" indent="-463294" defTabSz="1853133">
              <a:lnSpc>
                <a:spcPct val="90000"/>
              </a:lnSpc>
              <a:spcBef>
                <a:spcPts val="3400"/>
              </a:spcBef>
              <a:buSzPct val="123000"/>
              <a:buChar char="•"/>
              <a:defRPr sz="4100"/>
            </a:pPr>
            <a:r>
              <a:t>GATE ARM IS ACTIVATED BY ROD CONNECTED NEAR THE PIVOT THAT EXTENDS TO BELOW THE LAYOUT</a:t>
            </a:r>
          </a:p>
        </p:txBody>
      </p:sp>
      <p:pic>
        <p:nvPicPr>
          <p:cNvPr id="204" name="IMG_1347.jpeg" descr="IMG_1347.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85194" y="1531065"/>
            <a:ext cx="5404866" cy="98660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NOTHER NJ INTERNATIONAL COMBINATION CROSSBUCK AND CROSSING GATE"/>
          <p:cNvSpPr txBox="1">
            <a:spLocks noGrp="1"/>
          </p:cNvSpPr>
          <p:nvPr>
            <p:ph type="body" sz="half" idx="1"/>
          </p:nvPr>
        </p:nvSpPr>
        <p:spPr>
          <a:xfrm>
            <a:off x="3271877" y="3549594"/>
            <a:ext cx="9729731" cy="8256015"/>
          </a:xfrm>
          <a:prstGeom prst="rect">
            <a:avLst/>
          </a:prstGeom>
        </p:spPr>
        <p:txBody>
          <a:bodyPr lIns="50800" tIns="50800" rIns="50800" bIns="50800"/>
          <a:lstStyle>
            <a:lvl1pPr marL="609600" indent="-609600" defTabSz="2438337">
              <a:lnSpc>
                <a:spcPct val="90000"/>
              </a:lnSpc>
              <a:spcBef>
                <a:spcPts val="4500"/>
              </a:spcBef>
              <a:buSzPct val="123000"/>
              <a:buChar char="•"/>
              <a:defRPr sz="5400"/>
            </a:lvl1pPr>
          </a:lstStyle>
          <a:p>
            <a:r>
              <a:t>ANOTHER NJ INTERNATIONAL COMBINATION CROSSBUCK AND CROSSING GATE</a:t>
            </a:r>
          </a:p>
        </p:txBody>
      </p:sp>
      <p:pic>
        <p:nvPicPr>
          <p:cNvPr id="207" name="IMG_1350.jpeg" descr="IMG_1350.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67314" y="1447094"/>
            <a:ext cx="10116583" cy="101106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ADWAYS FREQUENTLY CROSS RAILROAD TRACKS AT GRADE, AND REQUIRE WARNING DEVICES TO ALERT MOTORISTS AND PEDESTRIANS TO APPROACHING TRAINS…"/>
          <p:cNvSpPr txBox="1">
            <a:spLocks noGrp="1"/>
          </p:cNvSpPr>
          <p:nvPr>
            <p:ph type="body" idx="1"/>
          </p:nvPr>
        </p:nvSpPr>
        <p:spPr>
          <a:xfrm>
            <a:off x="2906062" y="3215152"/>
            <a:ext cx="18571876" cy="11213239"/>
          </a:xfrm>
          <a:prstGeom prst="rect">
            <a:avLst/>
          </a:prstGeom>
        </p:spPr>
        <p:txBody>
          <a:bodyPr lIns="50800" tIns="50800" rIns="50800" bIns="50800"/>
          <a:lstStyle/>
          <a:p>
            <a:pPr marL="609600" indent="-609600" defTabSz="2438337">
              <a:lnSpc>
                <a:spcPct val="90000"/>
              </a:lnSpc>
              <a:spcBef>
                <a:spcPts val="4500"/>
              </a:spcBef>
              <a:buSzPct val="123000"/>
              <a:buChar char="•"/>
              <a:defRPr sz="4900"/>
            </a:pPr>
            <a:r>
              <a:t>ROADWAYS FREQUENTLY CROSS RAILROAD TRACKS AT GRADE, AND REQUIRE WARNING DEVICES TO ALERT MOTORISTS AND PEDESTRIANS TO APPROACHING TRAINS</a:t>
            </a:r>
          </a:p>
          <a:p>
            <a:pPr marL="609600" indent="-609600" defTabSz="2438337">
              <a:lnSpc>
                <a:spcPct val="90000"/>
              </a:lnSpc>
              <a:spcBef>
                <a:spcPts val="4500"/>
              </a:spcBef>
              <a:buSzPct val="123000"/>
              <a:buChar char="•"/>
              <a:defRPr sz="4900"/>
            </a:pPr>
            <a:r>
              <a:t>PRIOR TO THE FIRST QUARTER OF THE 20TH CENTURY, ROADWAY CROSSINGS WERE PROTECTED BY FLAGMEN STATIONED AT THE CROSSING</a:t>
            </a:r>
          </a:p>
          <a:p>
            <a:pPr marL="609600" indent="-609600" defTabSz="2438337">
              <a:lnSpc>
                <a:spcPct val="90000"/>
              </a:lnSpc>
              <a:spcBef>
                <a:spcPts val="4500"/>
              </a:spcBef>
              <a:buSzPct val="123000"/>
              <a:buChar char="•"/>
              <a:defRPr sz="4900"/>
            </a:pPr>
            <a:r>
              <a:t>AFTER THE FIRST QUARTER OF THE 20TH CENTURY, AUTOMATIC CROSSING GATES BEGAN TO BE INSTALLED</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NJ INTERNATIONAL CROSSING GATES BEING USED WITH SEPARATE BERKSHIRE JUNCTION CROSSBUCK FLASHERS"/>
          <p:cNvSpPr txBox="1">
            <a:spLocks noGrp="1"/>
          </p:cNvSpPr>
          <p:nvPr>
            <p:ph type="body" sz="half" idx="1"/>
          </p:nvPr>
        </p:nvSpPr>
        <p:spPr>
          <a:xfrm>
            <a:off x="3570085" y="3372203"/>
            <a:ext cx="8494764" cy="8256014"/>
          </a:xfrm>
          <a:prstGeom prst="rect">
            <a:avLst/>
          </a:prstGeom>
        </p:spPr>
        <p:txBody>
          <a:bodyPr lIns="50800" tIns="50800" rIns="50800" bIns="50800"/>
          <a:lstStyle>
            <a:lvl1pPr marL="609600" indent="-609600" defTabSz="2438337">
              <a:lnSpc>
                <a:spcPct val="90000"/>
              </a:lnSpc>
              <a:spcBef>
                <a:spcPts val="4500"/>
              </a:spcBef>
              <a:buSzPct val="123000"/>
              <a:buChar char="•"/>
              <a:defRPr sz="5400"/>
            </a:lvl1pPr>
          </a:lstStyle>
          <a:p>
            <a:r>
              <a:t>NJ INTERNATIONAL CROSSING GATES BEING USED WITH SEPARATE BERKSHIRE JUNCTION CROSSBUCK FLASHERS</a:t>
            </a:r>
          </a:p>
        </p:txBody>
      </p:sp>
      <p:pic>
        <p:nvPicPr>
          <p:cNvPr id="210" name="Figure 4 copy.JPG" descr="Figure 4 copy.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33627" y="3006600"/>
            <a:ext cx="9383529" cy="70376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HOW ELSE CAN I MAKE A COMBINATION CROSSBUCK FLASHER AND CROSSING GATE?"/>
          <p:cNvSpPr txBox="1">
            <a:spLocks noGrp="1"/>
          </p:cNvSpPr>
          <p:nvPr>
            <p:ph type="title"/>
          </p:nvPr>
        </p:nvSpPr>
        <p:spPr>
          <a:xfrm>
            <a:off x="3657600" y="974351"/>
            <a:ext cx="16351647" cy="2614185"/>
          </a:xfrm>
          <a:prstGeom prst="rect">
            <a:avLst/>
          </a:prstGeom>
        </p:spPr>
        <p:txBody>
          <a:bodyPr/>
          <a:lstStyle>
            <a:lvl1pPr algn="ctr" defTabSz="1775110">
              <a:defRPr sz="6100" spc="-199">
                <a:solidFill>
                  <a:srgbClr val="FFFC79"/>
                </a:solidFill>
              </a:defRPr>
            </a:lvl1pPr>
          </a:lstStyle>
          <a:p>
            <a:r>
              <a:t>HOW ELSE CAN I MAKE A COMBINATION CROSSBUCK FLASHER AND CROSSING GATE?</a:t>
            </a:r>
          </a:p>
        </p:txBody>
      </p:sp>
      <p:sp>
        <p:nvSpPr>
          <p:cNvPr id="213" name="USE THE GATE ARM FROM AN INEXPENSIVE CROSSING GATE SYSTEM SUCH AS TYCO, BACHMANN, LIFE-LIKE AND AN OPERATIONAL CROSSBUCK FROM ANOTHER MANUFACTURER…"/>
          <p:cNvSpPr txBox="1">
            <a:spLocks noGrp="1"/>
          </p:cNvSpPr>
          <p:nvPr>
            <p:ph type="body" idx="1"/>
          </p:nvPr>
        </p:nvSpPr>
        <p:spPr>
          <a:xfrm>
            <a:off x="3573808" y="3305445"/>
            <a:ext cx="17236384" cy="8256015"/>
          </a:xfrm>
          <a:prstGeom prst="rect">
            <a:avLst/>
          </a:prstGeom>
        </p:spPr>
        <p:txBody>
          <a:bodyPr lIns="50800" tIns="50800" rIns="50800" bIns="50800"/>
          <a:lstStyle/>
          <a:p>
            <a:pPr marL="475609" indent="-475609" defTabSz="1902391">
              <a:lnSpc>
                <a:spcPct val="90000"/>
              </a:lnSpc>
              <a:spcBef>
                <a:spcPts val="3400"/>
              </a:spcBef>
              <a:buSzPct val="123000"/>
              <a:buChar char="•"/>
              <a:defRPr sz="4100"/>
            </a:pPr>
            <a:r>
              <a:t>USE THE GATE ARM FROM AN INEXPENSIVE CROSSING GATE SYSTEM SUCH AS TYCO, BACHMANN, LIFE-LIKE AND AN OPERATIONAL CROSSBUCK FROM ANOTHER MANUFACTURER</a:t>
            </a:r>
          </a:p>
          <a:p>
            <a:pPr marL="475609" indent="-475609" defTabSz="1902391">
              <a:lnSpc>
                <a:spcPct val="90000"/>
              </a:lnSpc>
              <a:spcBef>
                <a:spcPts val="3400"/>
              </a:spcBef>
              <a:buSzPct val="123000"/>
              <a:buChar char="•"/>
              <a:defRPr sz="4100"/>
            </a:pPr>
            <a:r>
              <a:t>REMOVE THE GATE ARM AND CUT OFF THE PIVOT MECHANISM FROM THE TYCO, ETC., SYSTEM</a:t>
            </a:r>
          </a:p>
          <a:p>
            <a:pPr marL="475609" indent="-475609" defTabSz="1902391">
              <a:lnSpc>
                <a:spcPct val="90000"/>
              </a:lnSpc>
              <a:spcBef>
                <a:spcPts val="3400"/>
              </a:spcBef>
              <a:buSzPct val="123000"/>
              <a:buChar char="•"/>
              <a:defRPr sz="4100"/>
            </a:pPr>
            <a:r>
              <a:t>FILE A SEMICIRCULAR RECESS IN THE PIVOT MECHANISM YOU REMOVED THAT IS THE SAME DIAMETER AS THE CROSSBUCK POST. </a:t>
            </a:r>
          </a:p>
          <a:p>
            <a:pPr marL="475609" indent="-475609" defTabSz="1902391">
              <a:lnSpc>
                <a:spcPct val="90000"/>
              </a:lnSpc>
              <a:spcBef>
                <a:spcPts val="3400"/>
              </a:spcBef>
              <a:buSzPct val="123000"/>
              <a:buChar char="•"/>
              <a:defRPr sz="4100"/>
            </a:pPr>
            <a:r>
              <a:t>GLUE THE PIVOT MECHANISM ONTO THE OPERATIONAL CROSSBUCK POST</a:t>
            </a:r>
          </a:p>
          <a:p>
            <a:pPr marL="475609" indent="-475609" defTabSz="1902391">
              <a:lnSpc>
                <a:spcPct val="90000"/>
              </a:lnSpc>
              <a:spcBef>
                <a:spcPts val="3400"/>
              </a:spcBef>
              <a:buSzPct val="123000"/>
              <a:buChar char="•"/>
              <a:defRPr sz="4100"/>
            </a:pPr>
            <a:r>
              <a:t>RE-ATTACH THE GATE ARM </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Figure 5 copy.JPG" descr="Figure 5 copy.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3454400" y="1441691"/>
            <a:ext cx="17948474" cy="1009601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OPERATIONAL CROSSBUCK WITH PIVOT MECHANISM FROM TYCO CROSSBUCK GLUED TO POST"/>
          <p:cNvSpPr txBox="1">
            <a:spLocks noGrp="1"/>
          </p:cNvSpPr>
          <p:nvPr>
            <p:ph type="body" sz="quarter" idx="1"/>
          </p:nvPr>
        </p:nvSpPr>
        <p:spPr>
          <a:xfrm>
            <a:off x="4018010" y="3734996"/>
            <a:ext cx="7125794" cy="5382411"/>
          </a:xfrm>
          <a:prstGeom prst="rect">
            <a:avLst/>
          </a:prstGeom>
        </p:spPr>
        <p:txBody>
          <a:bodyPr/>
          <a:lstStyle>
            <a:lvl1pPr>
              <a:defRPr sz="5400"/>
            </a:lvl1pPr>
          </a:lstStyle>
          <a:p>
            <a:r>
              <a:t>OPERATIONAL CROSSBUCK WITH PIVOT MECHANISM FROM TYCO CROSSBUCK GLUED TO POST</a:t>
            </a:r>
          </a:p>
        </p:txBody>
      </p:sp>
      <p:pic>
        <p:nvPicPr>
          <p:cNvPr id="218" name="GATE MECHANISM.pdf" descr="GATE MECHANISM.pdf"/>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11528621" y="1888331"/>
            <a:ext cx="9702125" cy="99392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WO OPERATIONAL CROSSBUCKS WITH TYCO GATE ARMS ATTACHED…"/>
          <p:cNvSpPr txBox="1">
            <a:spLocks noGrp="1"/>
          </p:cNvSpPr>
          <p:nvPr>
            <p:ph type="body" sz="quarter" idx="1"/>
          </p:nvPr>
        </p:nvSpPr>
        <p:spPr>
          <a:xfrm>
            <a:off x="4121470" y="1017132"/>
            <a:ext cx="6055822" cy="10760393"/>
          </a:xfrm>
          <a:prstGeom prst="rect">
            <a:avLst/>
          </a:prstGeom>
        </p:spPr>
        <p:txBody>
          <a:bodyPr lIns="50800" tIns="50800" rIns="50800" bIns="50800"/>
          <a:lstStyle/>
          <a:p>
            <a:pPr marL="392457" indent="-392457" defTabSz="1569800">
              <a:lnSpc>
                <a:spcPct val="90000"/>
              </a:lnSpc>
              <a:spcBef>
                <a:spcPts val="2800"/>
              </a:spcBef>
              <a:buSzPct val="123000"/>
              <a:buChar char="•"/>
              <a:defRPr sz="3400"/>
            </a:pPr>
            <a:r>
              <a:t>TWO OPERATIONAL CROSSBUCKS WITH TYCO GATE ARMS ATTACHED</a:t>
            </a:r>
          </a:p>
          <a:p>
            <a:pPr marL="392457" indent="-392457" defTabSz="1569800">
              <a:lnSpc>
                <a:spcPct val="90000"/>
              </a:lnSpc>
              <a:spcBef>
                <a:spcPts val="2800"/>
              </a:spcBef>
              <a:buSzPct val="123000"/>
              <a:buChar char="•"/>
              <a:defRPr sz="3400"/>
            </a:pPr>
            <a:r>
              <a:t>CROSSBUCK ON LEFT IS FROM TYCO SYSTEM WITH RED LEDS MOUNTED IN THE LIGHT LOCATIONS</a:t>
            </a:r>
          </a:p>
          <a:p>
            <a:pPr marL="392457" indent="-392457" defTabSz="1569800">
              <a:lnSpc>
                <a:spcPct val="90000"/>
              </a:lnSpc>
              <a:spcBef>
                <a:spcPts val="2800"/>
              </a:spcBef>
              <a:buSzPct val="123000"/>
              <a:buChar char="•"/>
              <a:defRPr sz="3400"/>
            </a:pPr>
            <a:r>
              <a:t>CROSSBUCK ON THE RIGHT IS A BERKSHIRE JUNCTION CROSSBUCK</a:t>
            </a:r>
          </a:p>
          <a:p>
            <a:pPr marL="392457" indent="-392457" defTabSz="1569800">
              <a:lnSpc>
                <a:spcPct val="90000"/>
              </a:lnSpc>
              <a:spcBef>
                <a:spcPts val="2800"/>
              </a:spcBef>
              <a:buSzPct val="123000"/>
              <a:buChar char="•"/>
              <a:defRPr sz="3400"/>
            </a:pPr>
            <a:r>
              <a:t>NOTE DIFFERENCE IN SCALE!</a:t>
            </a:r>
          </a:p>
          <a:p>
            <a:pPr marL="392457" indent="-392457" defTabSz="1569800">
              <a:lnSpc>
                <a:spcPct val="90000"/>
              </a:lnSpc>
              <a:spcBef>
                <a:spcPts val="2800"/>
              </a:spcBef>
              <a:buSzPct val="123000"/>
              <a:buChar char="•"/>
              <a:defRPr sz="3400"/>
            </a:pPr>
            <a:r>
              <a:t>THIN BRASS ROD IS MOUNTED ON THE END OF THE GATE AND USED TO MOVE THE GATE UP AND DOWN</a:t>
            </a:r>
          </a:p>
        </p:txBody>
      </p:sp>
      <p:pic>
        <p:nvPicPr>
          <p:cNvPr id="221" name="IMG_0939 copy.JPG" descr="IMG_0939 copy.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1175996" y="1420116"/>
            <a:ext cx="9717032" cy="99543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YCO, BACHMANN, LIFE-LIKE CROSSING GATES CAN BE KITBASHED ONTO MORE REALISTICALLY SCALED CROSSBUCK FLASHERS, EVEN IF THEY ARE TO BE NON-OPERATIONAL…"/>
          <p:cNvSpPr txBox="1">
            <a:spLocks noGrp="1"/>
          </p:cNvSpPr>
          <p:nvPr>
            <p:ph type="body" idx="1"/>
          </p:nvPr>
        </p:nvSpPr>
        <p:spPr>
          <a:xfrm>
            <a:off x="4103394" y="780434"/>
            <a:ext cx="15483989" cy="10287160"/>
          </a:xfrm>
          <a:prstGeom prst="rect">
            <a:avLst/>
          </a:prstGeom>
        </p:spPr>
        <p:txBody>
          <a:bodyPr lIns="50800" tIns="50800" rIns="50800" bIns="50800"/>
          <a:lstStyle/>
          <a:p>
            <a:pPr marL="542544" indent="-542544" defTabSz="2170119">
              <a:lnSpc>
                <a:spcPct val="90000"/>
              </a:lnSpc>
              <a:spcBef>
                <a:spcPts val="4000"/>
              </a:spcBef>
              <a:buSzPct val="123000"/>
              <a:buChar char="•"/>
              <a:defRPr sz="4806"/>
            </a:pPr>
            <a:r>
              <a:t>TYCO, BACHMANN, LIFE-LIKE CROSSING GATES CAN BE KITBASHED ONTO MORE REALISTICALLY SCALED CROSSBUCK FLASHERS, EVEN IF THEY ARE TO BE NON-OPERATIONAL</a:t>
            </a:r>
          </a:p>
          <a:p>
            <a:pPr marL="542544" indent="-542544" defTabSz="2170119">
              <a:lnSpc>
                <a:spcPct val="90000"/>
              </a:lnSpc>
              <a:spcBef>
                <a:spcPts val="4000"/>
              </a:spcBef>
              <a:buSzPct val="123000"/>
              <a:buChar char="•"/>
              <a:defRPr sz="4806"/>
            </a:pPr>
            <a:r>
              <a:t>THE GATES ARE NOT PERFECTLY SCALED, BUT ARE REASONABLE</a:t>
            </a:r>
          </a:p>
          <a:p>
            <a:pPr marL="542544" indent="-542544" defTabSz="2170119">
              <a:lnSpc>
                <a:spcPct val="90000"/>
              </a:lnSpc>
              <a:spcBef>
                <a:spcPts val="4000"/>
              </a:spcBef>
              <a:buSzPct val="123000"/>
              <a:buChar char="•"/>
              <a:defRPr sz="4806"/>
            </a:pPr>
            <a:r>
              <a:t>SOME MODELERS MAY PREFER TO SCRATCH-BUILD THEIR GATES</a:t>
            </a:r>
          </a:p>
          <a:p>
            <a:pPr marL="542544" indent="-542544" defTabSz="2170119">
              <a:lnSpc>
                <a:spcPct val="90000"/>
              </a:lnSpc>
              <a:spcBef>
                <a:spcPts val="4000"/>
              </a:spcBef>
              <a:buSzPct val="123000"/>
              <a:buChar char="•"/>
              <a:defRPr sz="4806"/>
            </a:pPr>
            <a:r>
              <a:t>POSSIBLE THESE DAYS WITH 3D PRINTERS</a:t>
            </a:r>
          </a:p>
          <a:p>
            <a:pPr marL="542544" indent="-542544" defTabSz="2170119">
              <a:lnSpc>
                <a:spcPct val="90000"/>
              </a:lnSpc>
              <a:spcBef>
                <a:spcPts val="4000"/>
              </a:spcBef>
              <a:buSzPct val="123000"/>
              <a:buChar char="•"/>
              <a:defRPr sz="4806"/>
            </a:pPr>
            <a:r>
              <a:t>I MOUNTED GATES ON BERKSHIRE JUNCTION OPERATING CROSSBUCKS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G_0947 copy.JPG" descr="IMG_0947 copy.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13933861" y="6930641"/>
            <a:ext cx="7024332" cy="5159255"/>
          </a:xfrm>
          <a:prstGeom prst="rect">
            <a:avLst/>
          </a:prstGeom>
        </p:spPr>
      </p:pic>
      <p:pic>
        <p:nvPicPr>
          <p:cNvPr id="226" name="IMG_0946 copy.JPG" descr="IMG_0946 copy.JPG"/>
          <p:cNvPicPr>
            <a:picLocks noGrp="1" noChangeAspect="1"/>
          </p:cNvPicPr>
          <p:nvPr>
            <p:ph type="pic" idx="22"/>
          </p:nvPr>
        </p:nvPicPr>
        <p:blipFill>
          <a:blip r:embed="rId3" cstate="email">
            <a:extLst>
              <a:ext uri="{28A0092B-C50C-407E-A947-70E740481C1C}">
                <a14:useLocalDpi xmlns:a14="http://schemas.microsoft.com/office/drawing/2010/main"/>
              </a:ext>
            </a:extLst>
          </a:blip>
          <a:srcRect/>
          <a:stretch>
            <a:fillRect/>
          </a:stretch>
        </p:blipFill>
        <p:spPr>
          <a:xfrm>
            <a:off x="3646849" y="2882501"/>
            <a:ext cx="8750918" cy="6934814"/>
          </a:xfrm>
          <a:prstGeom prst="rect">
            <a:avLst/>
          </a:prstGeom>
        </p:spPr>
      </p:pic>
      <p:pic>
        <p:nvPicPr>
          <p:cNvPr id="227" name="IMG_0948 copy.JPG" descr="IMG_0948 copy.JPG"/>
          <p:cNvPicPr>
            <a:picLocks noGrp="1" noChangeAspect="1"/>
          </p:cNvPicPr>
          <p:nvPr>
            <p:ph type="pic" idx="23"/>
          </p:nvPr>
        </p:nvPicPr>
        <p:blipFill>
          <a:blip r:embed="rId4" cstate="email">
            <a:extLst>
              <a:ext uri="{28A0092B-C50C-407E-A947-70E740481C1C}">
                <a14:useLocalDpi xmlns:a14="http://schemas.microsoft.com/office/drawing/2010/main"/>
              </a:ext>
            </a:extLst>
          </a:blip>
          <a:srcRect/>
          <a:stretch>
            <a:fillRect/>
          </a:stretch>
        </p:blipFill>
        <p:spPr>
          <a:xfrm>
            <a:off x="13938425" y="1703271"/>
            <a:ext cx="6507262" cy="477947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OPERATING THE GATES"/>
          <p:cNvSpPr txBox="1">
            <a:spLocks noGrp="1"/>
          </p:cNvSpPr>
          <p:nvPr>
            <p:ph type="title"/>
          </p:nvPr>
        </p:nvSpPr>
        <p:spPr>
          <a:xfrm>
            <a:off x="1206499" y="1393456"/>
            <a:ext cx="21971002" cy="1433168"/>
          </a:xfrm>
          <a:prstGeom prst="rect">
            <a:avLst/>
          </a:prstGeom>
        </p:spPr>
        <p:txBody>
          <a:bodyPr/>
          <a:lstStyle>
            <a:lvl1pPr algn="ctr">
              <a:defRPr spc="-200">
                <a:solidFill>
                  <a:srgbClr val="FFFC79"/>
                </a:solidFill>
              </a:defRPr>
            </a:lvl1pPr>
          </a:lstStyle>
          <a:p>
            <a:r>
              <a:t>OPERATING THE GATES</a:t>
            </a:r>
          </a:p>
        </p:txBody>
      </p:sp>
      <p:sp>
        <p:nvSpPr>
          <p:cNvPr id="230" name="TO REALISTICALLY RAISE AND LOWER A CROSSING GATE, A MOTORIZED TURNOUT CONTROLLER IS BEST…"/>
          <p:cNvSpPr txBox="1">
            <a:spLocks noGrp="1"/>
          </p:cNvSpPr>
          <p:nvPr>
            <p:ph type="body" idx="1"/>
          </p:nvPr>
        </p:nvSpPr>
        <p:spPr>
          <a:xfrm>
            <a:off x="3836441" y="3189022"/>
            <a:ext cx="17471382" cy="8256014"/>
          </a:xfrm>
          <a:prstGeom prst="rect">
            <a:avLst/>
          </a:prstGeom>
        </p:spPr>
        <p:txBody>
          <a:bodyPr lIns="50800" tIns="50800" rIns="50800" bIns="50800"/>
          <a:lstStyle/>
          <a:p>
            <a:pPr marL="481338" indent="-481338" defTabSz="1925310">
              <a:lnSpc>
                <a:spcPct val="90000"/>
              </a:lnSpc>
              <a:spcBef>
                <a:spcPts val="3400"/>
              </a:spcBef>
              <a:buSzPct val="123000"/>
              <a:buChar char="•"/>
              <a:defRPr sz="4200"/>
            </a:pPr>
            <a:r>
              <a:t>TO REALISTICALLY RAISE AND LOWER A CROSSING GATE, A MOTORIZED TURNOUT CONTROLLER OR SERVO MOTOR IS BEST</a:t>
            </a:r>
          </a:p>
          <a:p>
            <a:pPr marL="481338" indent="-481338" defTabSz="1925310">
              <a:lnSpc>
                <a:spcPct val="90000"/>
              </a:lnSpc>
              <a:spcBef>
                <a:spcPts val="3400"/>
              </a:spcBef>
              <a:buSzPct val="123000"/>
              <a:buChar char="•"/>
              <a:defRPr sz="4200"/>
            </a:pPr>
            <a:r>
              <a:t>MOVES IN BOTH DIRECTIONS</a:t>
            </a:r>
          </a:p>
          <a:p>
            <a:pPr marL="481338" indent="-481338" defTabSz="1925310">
              <a:lnSpc>
                <a:spcPct val="90000"/>
              </a:lnSpc>
              <a:spcBef>
                <a:spcPts val="3400"/>
              </a:spcBef>
              <a:buSzPct val="123000"/>
              <a:buChar char="•"/>
              <a:defRPr sz="4200"/>
            </a:pPr>
            <a:r>
              <a:t>MOTION IS REALISTICALLY SLOW</a:t>
            </a:r>
          </a:p>
          <a:p>
            <a:pPr marL="481338" indent="-481338" defTabSz="1925310">
              <a:lnSpc>
                <a:spcPct val="90000"/>
              </a:lnSpc>
              <a:spcBef>
                <a:spcPts val="3400"/>
              </a:spcBef>
              <a:buSzPct val="123000"/>
              <a:buChar char="•"/>
              <a:defRPr sz="4200"/>
            </a:pPr>
            <a:r>
              <a:t>MOTION NEEDS TO BE VERTICALLY UP AND DOWN</a:t>
            </a:r>
          </a:p>
          <a:p>
            <a:pPr marL="481338" indent="-481338" defTabSz="1925310">
              <a:lnSpc>
                <a:spcPct val="90000"/>
              </a:lnSpc>
              <a:spcBef>
                <a:spcPts val="3400"/>
              </a:spcBef>
              <a:buSzPct val="123000"/>
              <a:buChar char="•"/>
              <a:defRPr sz="4200"/>
            </a:pPr>
            <a:r>
              <a:t>TORTOISE SWITCH MACHINES ARE WELL-SUITED FOR DRIVING A CROSSING GATE</a:t>
            </a:r>
          </a:p>
          <a:p>
            <a:pPr marL="481338" indent="-481338" defTabSz="1925310">
              <a:lnSpc>
                <a:spcPct val="90000"/>
              </a:lnSpc>
              <a:spcBef>
                <a:spcPts val="3400"/>
              </a:spcBef>
              <a:buSzPct val="123000"/>
              <a:buChar char="•"/>
              <a:defRPr sz="4200"/>
            </a:pPr>
            <a:r>
              <a:t>NEED TO ADD A REMOTE TORTOISE MOUNT SO SWITCH MACHINE MOTION IS VERTICALLY UP AND DOWN</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IRCUITRON TORTOISE SWITCH MACHINE"/>
          <p:cNvSpPr txBox="1">
            <a:spLocks noGrp="1"/>
          </p:cNvSpPr>
          <p:nvPr>
            <p:ph type="title"/>
          </p:nvPr>
        </p:nvSpPr>
        <p:spPr>
          <a:xfrm>
            <a:off x="4067488" y="4773247"/>
            <a:ext cx="7371510" cy="4169506"/>
          </a:xfrm>
          <a:prstGeom prst="rect">
            <a:avLst/>
          </a:prstGeom>
        </p:spPr>
        <p:txBody>
          <a:bodyPr/>
          <a:lstStyle>
            <a:lvl1pPr>
              <a:defRPr sz="6700" spc="-200">
                <a:solidFill>
                  <a:srgbClr val="FFFC79"/>
                </a:solidFill>
              </a:defRPr>
            </a:lvl1pPr>
          </a:lstStyle>
          <a:p>
            <a:r>
              <a:t>CIRCUITRON TORTOISE SWITCH MACHINE</a:t>
            </a:r>
          </a:p>
        </p:txBody>
      </p:sp>
      <p:pic>
        <p:nvPicPr>
          <p:cNvPr id="233" name="image4321.gif" descr="image4321.gif"/>
          <p:cNvPicPr>
            <a:picLocks noGrp="1" noChangeAspect="1"/>
          </p:cNvPicPr>
          <p:nvPr>
            <p:ph type="pic" idx="22"/>
          </p:nvPr>
        </p:nvPicPr>
        <p:blipFill>
          <a:blip r:embed="rId2" cstate="email">
            <a:extLst>
              <a:ext uri="{28A0092B-C50C-407E-A947-70E740481C1C}">
                <a14:useLocalDpi xmlns:a14="http://schemas.microsoft.com/office/drawing/2010/main"/>
              </a:ext>
            </a:extLst>
          </a:blip>
          <a:srcRect t="16073" b="16073"/>
          <a:stretch>
            <a:fillRect/>
          </a:stretch>
        </p:blipFill>
        <p:spPr>
          <a:xfrm>
            <a:off x="10850733" y="2268983"/>
            <a:ext cx="8545405" cy="875407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ORTOISE SWITCH MACHINE ATTACHED TO A REMOTE TORTOISE MOUNT"/>
          <p:cNvSpPr txBox="1">
            <a:spLocks noGrp="1"/>
          </p:cNvSpPr>
          <p:nvPr>
            <p:ph type="title"/>
          </p:nvPr>
        </p:nvSpPr>
        <p:spPr>
          <a:xfrm>
            <a:off x="3330214" y="2871229"/>
            <a:ext cx="6970664" cy="6398742"/>
          </a:xfrm>
          <a:prstGeom prst="rect">
            <a:avLst/>
          </a:prstGeom>
        </p:spPr>
        <p:txBody>
          <a:bodyPr/>
          <a:lstStyle>
            <a:lvl1pPr defTabSz="1999436">
              <a:defRPr sz="6900" spc="-200">
                <a:solidFill>
                  <a:srgbClr val="FFFC79"/>
                </a:solidFill>
              </a:defRPr>
            </a:lvl1pPr>
          </a:lstStyle>
          <a:p>
            <a:r>
              <a:t>TORTOISE SWITCH MACHINE ATTACHED TO A REMOTE TORTOISE MOUNT</a:t>
            </a:r>
          </a:p>
        </p:txBody>
      </p:sp>
      <p:pic>
        <p:nvPicPr>
          <p:cNvPr id="236" name="Figure 1 copy.gif" descr="Figure 1 copy.gif"/>
          <p:cNvPicPr>
            <a:picLocks noGrp="1" noChangeAspect="1"/>
          </p:cNvPicPr>
          <p:nvPr>
            <p:ph type="pic" idx="21"/>
          </p:nvPr>
        </p:nvPicPr>
        <p:blipFill>
          <a:blip r:embed="rId2" cstate="email">
            <a:extLst>
              <a:ext uri="{28A0092B-C50C-407E-A947-70E740481C1C}">
                <a14:useLocalDpi xmlns:a14="http://schemas.microsoft.com/office/drawing/2010/main"/>
              </a:ext>
            </a:extLst>
          </a:blip>
          <a:srcRect t="1747" b="1747"/>
          <a:stretch>
            <a:fillRect/>
          </a:stretch>
        </p:blipFill>
        <p:spPr>
          <a:xfrm>
            <a:off x="10680700" y="1704947"/>
            <a:ext cx="9551900" cy="97854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DEPENDING UPON THE AMOUNT OF RAILROAD TRAFFIC AT  A ROADWAY CROSSING, A CROSSING CAN HAVE:…"/>
          <p:cNvSpPr txBox="1">
            <a:spLocks noGrp="1"/>
          </p:cNvSpPr>
          <p:nvPr>
            <p:ph type="body" idx="1"/>
          </p:nvPr>
        </p:nvSpPr>
        <p:spPr>
          <a:xfrm>
            <a:off x="3161258" y="3602878"/>
            <a:ext cx="18061484" cy="8796244"/>
          </a:xfrm>
          <a:prstGeom prst="rect">
            <a:avLst/>
          </a:prstGeom>
        </p:spPr>
        <p:txBody>
          <a:bodyPr lIns="50800" tIns="50800" rIns="50800" bIns="50800"/>
          <a:lstStyle/>
          <a:p>
            <a:pPr marL="573023" indent="-573023" defTabSz="2292036">
              <a:lnSpc>
                <a:spcPct val="90000"/>
              </a:lnSpc>
              <a:spcBef>
                <a:spcPts val="4200"/>
              </a:spcBef>
              <a:buSzPct val="123000"/>
              <a:buChar char="•"/>
              <a:defRPr sz="5000"/>
            </a:pPr>
            <a:r>
              <a:t>DEPENDING UPON THE AMOUNT OF RAILROAD TRAFFIC AT  A ROADWAY CROSSING, A CROSSING CAN HAVE:</a:t>
            </a:r>
          </a:p>
          <a:p>
            <a:pPr marL="1146047" lvl="1" indent="-573023" defTabSz="2292036">
              <a:lnSpc>
                <a:spcPct val="90000"/>
              </a:lnSpc>
              <a:spcBef>
                <a:spcPts val="4200"/>
              </a:spcBef>
              <a:defRPr sz="5000"/>
            </a:pPr>
            <a:r>
              <a:t>A SIMPLE CROSSBUCK WARNING</a:t>
            </a:r>
          </a:p>
          <a:p>
            <a:pPr marL="1146047" lvl="1" indent="-573023" defTabSz="2292036">
              <a:lnSpc>
                <a:spcPct val="90000"/>
              </a:lnSpc>
              <a:spcBef>
                <a:spcPts val="4200"/>
              </a:spcBef>
              <a:defRPr sz="5000"/>
            </a:pPr>
            <a:r>
              <a:t>A CROSSBUCK WITH FLASHING LIGHTS AND A BELL</a:t>
            </a:r>
          </a:p>
          <a:p>
            <a:pPr marL="1146047" lvl="1" indent="-573023" defTabSz="2292036">
              <a:lnSpc>
                <a:spcPct val="90000"/>
              </a:lnSpc>
              <a:spcBef>
                <a:spcPts val="4200"/>
              </a:spcBef>
              <a:defRPr sz="5000"/>
            </a:pPr>
            <a:r>
              <a:t>A CROSSBUCK WITH FLASHING LIGHTS AND A BELL AND GATES THAT AUTOMATICALLY LOWER ACROSS THE ROADWAY BEFORE THE TRAIN ARRIVES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ORTOISE SWITCH MACHINE WITH REMOTE SIGNAL ACTIVATOR"/>
          <p:cNvSpPr txBox="1">
            <a:spLocks noGrp="1"/>
          </p:cNvSpPr>
          <p:nvPr>
            <p:ph type="title"/>
          </p:nvPr>
        </p:nvSpPr>
        <p:spPr>
          <a:xfrm>
            <a:off x="3857135" y="2315797"/>
            <a:ext cx="10629981" cy="2708381"/>
          </a:xfrm>
          <a:prstGeom prst="rect">
            <a:avLst/>
          </a:prstGeom>
        </p:spPr>
        <p:txBody>
          <a:bodyPr/>
          <a:lstStyle>
            <a:lvl1pPr defTabSz="1853133">
              <a:defRPr sz="6400" spc="-200">
                <a:solidFill>
                  <a:srgbClr val="FFFC79"/>
                </a:solidFill>
              </a:defRPr>
            </a:lvl1pPr>
          </a:lstStyle>
          <a:p>
            <a:r>
              <a:t>TORTOISE SWITCH MACHINE WITH REMOTE SIGNAL ACTIVATOR </a:t>
            </a:r>
          </a:p>
        </p:txBody>
      </p:sp>
      <p:sp>
        <p:nvSpPr>
          <p:cNvPr id="239" name="REMOTE SIGNAL ACTIVATOR IS INTENDED FOR USE WITH SEMAPHORES AND CROSSING GATES…"/>
          <p:cNvSpPr txBox="1">
            <a:spLocks noGrp="1"/>
          </p:cNvSpPr>
          <p:nvPr>
            <p:ph type="body" sz="quarter" idx="1"/>
          </p:nvPr>
        </p:nvSpPr>
        <p:spPr>
          <a:xfrm>
            <a:off x="3784598" y="5859224"/>
            <a:ext cx="8900863" cy="5972200"/>
          </a:xfrm>
          <a:prstGeom prst="rect">
            <a:avLst/>
          </a:prstGeom>
        </p:spPr>
        <p:txBody>
          <a:bodyPr lIns="50800" tIns="50800" rIns="50800" bIns="50800"/>
          <a:lstStyle/>
          <a:p>
            <a:pPr marL="450616" indent="-450616" defTabSz="1802419">
              <a:lnSpc>
                <a:spcPct val="90000"/>
              </a:lnSpc>
              <a:spcBef>
                <a:spcPts val="3200"/>
              </a:spcBef>
              <a:buSzPct val="123000"/>
              <a:buChar char="•"/>
              <a:defRPr sz="3900"/>
            </a:pPr>
            <a:r>
              <a:t>REMOTE SIGNAL ACTIVATOR IS INTENDED FOR USE WITH SEMAPHORES AND CROSSING GATES</a:t>
            </a:r>
          </a:p>
          <a:p>
            <a:pPr marL="450616" indent="-450616" defTabSz="1802419">
              <a:lnSpc>
                <a:spcPct val="90000"/>
              </a:lnSpc>
              <a:spcBef>
                <a:spcPts val="3200"/>
              </a:spcBef>
              <a:buSzPct val="123000"/>
              <a:buChar char="•"/>
              <a:defRPr sz="3900"/>
            </a:pPr>
            <a:r>
              <a:t>ALLOWS FOR MORE CONTROL OVER THE LENGTH OF VERTICAL THROW</a:t>
            </a:r>
          </a:p>
          <a:p>
            <a:pPr marL="450616" indent="-450616" defTabSz="1802419">
              <a:lnSpc>
                <a:spcPct val="90000"/>
              </a:lnSpc>
              <a:spcBef>
                <a:spcPts val="3200"/>
              </a:spcBef>
              <a:buSzPct val="123000"/>
              <a:buChar char="•"/>
              <a:defRPr sz="3900"/>
            </a:pPr>
            <a:r>
              <a:t>MAY NOT BE NECESSARY FOR CROSSING GATES</a:t>
            </a:r>
          </a:p>
        </p:txBody>
      </p:sp>
      <p:pic>
        <p:nvPicPr>
          <p:cNvPr id="240" name="Figure 2 copy.gif" descr="Figure 2 copy.gif"/>
          <p:cNvPicPr>
            <a:picLocks noChangeAspect="1"/>
          </p:cNvPicPr>
          <p:nvPr/>
        </p:nvPicPr>
        <p:blipFill>
          <a:blip r:embed="rId2">
            <a:extLst/>
          </a:blip>
          <a:stretch>
            <a:fillRect/>
          </a:stretch>
        </p:blipFill>
        <p:spPr>
          <a:xfrm>
            <a:off x="14283641" y="2142975"/>
            <a:ext cx="5319298" cy="99631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MOUNTING THE TORTOISE MACHINE"/>
          <p:cNvSpPr txBox="1">
            <a:spLocks noGrp="1"/>
          </p:cNvSpPr>
          <p:nvPr>
            <p:ph type="title"/>
          </p:nvPr>
        </p:nvSpPr>
        <p:spPr>
          <a:xfrm>
            <a:off x="3441698" y="3411944"/>
            <a:ext cx="9779004" cy="1830705"/>
          </a:xfrm>
          <a:prstGeom prst="rect">
            <a:avLst/>
          </a:prstGeom>
        </p:spPr>
        <p:txBody>
          <a:bodyPr/>
          <a:lstStyle>
            <a:lvl1pPr defTabSz="1775110">
              <a:defRPr sz="6100" spc="-199">
                <a:solidFill>
                  <a:srgbClr val="FFFC79"/>
                </a:solidFill>
              </a:defRPr>
            </a:lvl1pPr>
          </a:lstStyle>
          <a:p>
            <a:r>
              <a:t>MOUNTING THE TORTOISE MACHINE</a:t>
            </a:r>
          </a:p>
        </p:txBody>
      </p:sp>
      <p:sp>
        <p:nvSpPr>
          <p:cNvPr id="243" name="USING 3/4” PINE, I MADE  AN L-SHAPED MOUNT FOR THE TORTOISE MACHINE"/>
          <p:cNvSpPr txBox="1">
            <a:spLocks noGrp="1"/>
          </p:cNvSpPr>
          <p:nvPr>
            <p:ph type="body" sz="half" idx="1"/>
          </p:nvPr>
        </p:nvSpPr>
        <p:spPr>
          <a:xfrm>
            <a:off x="3441227" y="5536420"/>
            <a:ext cx="7849546" cy="9762606"/>
          </a:xfrm>
          <a:prstGeom prst="rect">
            <a:avLst/>
          </a:prstGeom>
        </p:spPr>
        <p:txBody>
          <a:bodyPr lIns="50800" tIns="50800" rIns="50800" bIns="50800"/>
          <a:lstStyle>
            <a:lvl1pPr marL="609600" indent="-609600" defTabSz="2438337">
              <a:lnSpc>
                <a:spcPct val="90000"/>
              </a:lnSpc>
              <a:spcBef>
                <a:spcPts val="4500"/>
              </a:spcBef>
              <a:buSzPct val="123000"/>
              <a:buChar char="•"/>
              <a:defRPr sz="5400"/>
            </a:lvl1pPr>
          </a:lstStyle>
          <a:p>
            <a:r>
              <a:t>USING 3/4” PINE, I MADE  AN L-SHAPED MOUNT FOR THE TORTOISE MACHINE</a:t>
            </a:r>
          </a:p>
        </p:txBody>
      </p:sp>
      <p:pic>
        <p:nvPicPr>
          <p:cNvPr id="244" name="Figure 3 copy.JPG" descr="Figure 3 copy.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1328399" y="1373471"/>
            <a:ext cx="9377845" cy="960684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BEFORE INSTALLING THE TORTOISE MACHINE ON THE MOUNTING BLOCK, MEASURE THE DISTANCE THE CROSSING GATE ACTUATOR ROD HAS TO TRAVEL IN ORDER TO MOVE THE CROSSING GATE FROM THE UP TO THE DOWN POSITION…"/>
          <p:cNvSpPr txBox="1">
            <a:spLocks noGrp="1"/>
          </p:cNvSpPr>
          <p:nvPr>
            <p:ph type="body" idx="1"/>
          </p:nvPr>
        </p:nvSpPr>
        <p:spPr>
          <a:xfrm>
            <a:off x="2809425" y="1348613"/>
            <a:ext cx="17034654" cy="9277874"/>
          </a:xfrm>
          <a:prstGeom prst="rect">
            <a:avLst/>
          </a:prstGeom>
        </p:spPr>
        <p:txBody>
          <a:bodyPr lIns="50800" tIns="50800" rIns="50800" bIns="50800"/>
          <a:lstStyle/>
          <a:p>
            <a:pPr marL="445008" indent="-445008" defTabSz="1779983">
              <a:lnSpc>
                <a:spcPct val="90000"/>
              </a:lnSpc>
              <a:spcBef>
                <a:spcPts val="3200"/>
              </a:spcBef>
              <a:buSzPct val="123000"/>
              <a:buChar char="•"/>
              <a:defRPr sz="3900"/>
            </a:pPr>
            <a:r>
              <a:t>BEFORE INSTALLING THE TORTOISE MACHINE ON THE MOUNTING BLOCK, MEASURE THE DISTANCE THE CROSSING GATE ACTUATOR ROD HAS TO TRAVEL IN ORDER TO MOVE THE CROSSING GATE FROM THE UP TO THE DOWN POSITION</a:t>
            </a:r>
          </a:p>
          <a:p>
            <a:pPr marL="445008" indent="-445008" defTabSz="1779983">
              <a:lnSpc>
                <a:spcPct val="90000"/>
              </a:lnSpc>
              <a:spcBef>
                <a:spcPts val="3200"/>
              </a:spcBef>
              <a:buSzPct val="123000"/>
              <a:buChar char="•"/>
              <a:defRPr sz="3900"/>
            </a:pPr>
            <a:r>
              <a:t>ADJUST THE PIVOT ARM ON THE TORTOISE MACHINE SO THE THROW DISTANCE OF THE TORTOISE MACHINE IS THE SAME </a:t>
            </a:r>
          </a:p>
          <a:p>
            <a:pPr marL="445008" indent="-445008" defTabSz="1779983">
              <a:lnSpc>
                <a:spcPct val="90000"/>
              </a:lnSpc>
              <a:spcBef>
                <a:spcPts val="3200"/>
              </a:spcBef>
              <a:buSzPct val="123000"/>
              <a:buChar char="•"/>
              <a:defRPr sz="3900"/>
            </a:pPr>
            <a:r>
              <a:t>THIS WILL USUALLY MEAN POSITIONING THE TORTOISE PIVOT ARM FOR THE SHORTEST THROW POSSIBLE</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ORTOISE MACHINE WITH REMOTE MOUNT IS THEN ATTACHED TO THE L-SHAPED MOUNT"/>
          <p:cNvSpPr txBox="1">
            <a:spLocks noGrp="1"/>
          </p:cNvSpPr>
          <p:nvPr>
            <p:ph type="title"/>
          </p:nvPr>
        </p:nvSpPr>
        <p:spPr>
          <a:xfrm>
            <a:off x="3722042" y="4561368"/>
            <a:ext cx="7115776" cy="2959465"/>
          </a:xfrm>
          <a:prstGeom prst="rect">
            <a:avLst/>
          </a:prstGeom>
        </p:spPr>
        <p:txBody>
          <a:bodyPr/>
          <a:lstStyle>
            <a:lvl1pPr defTabSz="1474706">
              <a:defRPr sz="5000" spc="-200">
                <a:solidFill>
                  <a:srgbClr val="FFFC79"/>
                </a:solidFill>
              </a:defRPr>
            </a:lvl1pPr>
          </a:lstStyle>
          <a:p>
            <a:r>
              <a:t>TORTOISE MACHINE WITH REMOTE MOUNT IS THEN ATTACHED TO THE L-SHAPED MOUNT</a:t>
            </a:r>
          </a:p>
        </p:txBody>
      </p:sp>
      <p:pic>
        <p:nvPicPr>
          <p:cNvPr id="249" name="Figure 4 copy 2.JPG" descr="Figure 4 copy 2.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1284060" y="1340707"/>
            <a:ext cx="9672720" cy="99089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MOUNT THE CROSSING GATE ON THE LAYOUT AND DRILL A HOLE SO THE ACTUATOR ROD AND CROSSBUCK FLASHER WIRES PASS THROUGH TO THE UNDERSIDE OF THE LAYOUT…"/>
          <p:cNvSpPr txBox="1">
            <a:spLocks noGrp="1"/>
          </p:cNvSpPr>
          <p:nvPr>
            <p:ph type="body" sz="quarter" idx="1"/>
          </p:nvPr>
        </p:nvSpPr>
        <p:spPr>
          <a:xfrm>
            <a:off x="3499175" y="1911286"/>
            <a:ext cx="6383146" cy="9893428"/>
          </a:xfrm>
          <a:prstGeom prst="rect">
            <a:avLst/>
          </a:prstGeom>
        </p:spPr>
        <p:txBody>
          <a:bodyPr lIns="50800" tIns="50800" rIns="50800" bIns="50800"/>
          <a:lstStyle/>
          <a:p>
            <a:pPr marL="415014" indent="-415014" defTabSz="1660019">
              <a:lnSpc>
                <a:spcPct val="90000"/>
              </a:lnSpc>
              <a:spcBef>
                <a:spcPts val="3000"/>
              </a:spcBef>
              <a:buSzPct val="123000"/>
              <a:buChar char="•"/>
              <a:defRPr sz="3600"/>
            </a:pPr>
            <a:r>
              <a:t>MOUNT THE CROSSING GATE ON THE LAYOUT AND DRILL A HOLE SO THE ACTUATOR ROD AND CROSSBUCK FLASHER WIRES PASS THROUGH TO THE UNDERSIDE OF THE LAYOUT</a:t>
            </a:r>
          </a:p>
          <a:p>
            <a:pPr marL="415014" indent="-415014" defTabSz="1660019">
              <a:lnSpc>
                <a:spcPct val="90000"/>
              </a:lnSpc>
              <a:spcBef>
                <a:spcPts val="3000"/>
              </a:spcBef>
              <a:buSzPct val="123000"/>
              <a:buChar char="•"/>
              <a:defRPr sz="3600"/>
            </a:pPr>
            <a:r>
              <a:t>FASTEN THE MOUNTING BLOCK WITH THE TORTOISE MACHINE TO THE UNDERSIDE OF THE LAYOUT SO  THE ACTUATOR ROD IS ALIGNED WITH THE TORTOISE MACHINE ROD GUIDE AND ROD CLAMP </a:t>
            </a:r>
          </a:p>
        </p:txBody>
      </p:sp>
      <p:pic>
        <p:nvPicPr>
          <p:cNvPr id="252" name="Figure 5 copy 2.JPG" descr="Figure 5 copy 2.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1061700" y="1821657"/>
            <a:ext cx="9345822" cy="95740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LIDE ACTUATOR ROD THROUGH TOP GUIDE AND CLAMP…"/>
          <p:cNvSpPr txBox="1">
            <a:spLocks noGrp="1"/>
          </p:cNvSpPr>
          <p:nvPr>
            <p:ph type="body" sz="half" idx="1"/>
          </p:nvPr>
        </p:nvSpPr>
        <p:spPr>
          <a:xfrm>
            <a:off x="576509" y="1267003"/>
            <a:ext cx="9779004" cy="7435372"/>
          </a:xfrm>
          <a:prstGeom prst="rect">
            <a:avLst/>
          </a:prstGeom>
        </p:spPr>
        <p:txBody>
          <a:bodyPr lIns="50800" tIns="50800" rIns="50800" bIns="50800"/>
          <a:lstStyle/>
          <a:p>
            <a:pPr marL="439458" indent="-439458" defTabSz="1757796">
              <a:lnSpc>
                <a:spcPct val="90000"/>
              </a:lnSpc>
              <a:spcBef>
                <a:spcPts val="3200"/>
              </a:spcBef>
              <a:buSzPct val="123000"/>
              <a:buChar char="•"/>
              <a:defRPr sz="3800"/>
            </a:pPr>
            <a:r>
              <a:t>SLIDE ACTUATOR ROD THROUGH TOP GUIDE AND CLAMP</a:t>
            </a:r>
          </a:p>
          <a:p>
            <a:pPr marL="439458" indent="-439458" defTabSz="1757796">
              <a:lnSpc>
                <a:spcPct val="90000"/>
              </a:lnSpc>
              <a:spcBef>
                <a:spcPts val="3200"/>
              </a:spcBef>
              <a:buSzPct val="123000"/>
              <a:buChar char="•"/>
              <a:defRPr sz="3800"/>
            </a:pPr>
            <a:r>
              <a:t>CUT OFF EXCESS LENGTH OF ROD SO IT DOES NOT INTERFERE WITH WITH TORTOISE PIVOT MECHANISM</a:t>
            </a:r>
          </a:p>
          <a:p>
            <a:pPr marL="439458" indent="-439458" defTabSz="1757796">
              <a:lnSpc>
                <a:spcPct val="90000"/>
              </a:lnSpc>
              <a:spcBef>
                <a:spcPts val="3200"/>
              </a:spcBef>
              <a:buSzPct val="123000"/>
              <a:buChar char="•"/>
              <a:defRPr sz="3800"/>
            </a:pPr>
            <a:r>
              <a:t>WITH ROD IN THE TOP GUIDE AND CLAMPED, TEST THE TORTOISE MACHINE TO MAKE SURE GATES GO ALL THE WAY UP AND DOWN</a:t>
            </a:r>
          </a:p>
          <a:p>
            <a:pPr marL="439458" indent="-439458" defTabSz="1757796">
              <a:lnSpc>
                <a:spcPct val="90000"/>
              </a:lnSpc>
              <a:spcBef>
                <a:spcPts val="3200"/>
              </a:spcBef>
              <a:buSzPct val="123000"/>
              <a:buChar char="•"/>
              <a:defRPr sz="3800"/>
            </a:pPr>
            <a:r>
              <a:t>ADJUST ACTUATOR ROD AS NECESSARY</a:t>
            </a:r>
          </a:p>
        </p:txBody>
      </p:sp>
      <p:pic>
        <p:nvPicPr>
          <p:cNvPr id="255" name="Figure 6 copy.JPG" descr="Figure 6 copy.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1328133" y="936400"/>
            <a:ext cx="11560876" cy="118431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YOU MAY HAVE TO MODIFY YOUR TORTOISE MACHINE MOUNT TO CIRCUMVENT ANY UNDER-THE-BENCHWORK OBSTACLES!"/>
          <p:cNvSpPr txBox="1">
            <a:spLocks noGrp="1"/>
          </p:cNvSpPr>
          <p:nvPr>
            <p:ph type="body" sz="quarter" idx="1"/>
          </p:nvPr>
        </p:nvSpPr>
        <p:spPr>
          <a:xfrm>
            <a:off x="978604" y="2096540"/>
            <a:ext cx="6874869" cy="9274486"/>
          </a:xfrm>
          <a:prstGeom prst="rect">
            <a:avLst/>
          </a:prstGeom>
        </p:spPr>
        <p:txBody>
          <a:bodyPr lIns="50800" tIns="50800" rIns="50800" bIns="50800"/>
          <a:lstStyle>
            <a:lvl1pPr marL="609600" indent="-609600" defTabSz="2438337">
              <a:lnSpc>
                <a:spcPct val="90000"/>
              </a:lnSpc>
              <a:spcBef>
                <a:spcPts val="4500"/>
              </a:spcBef>
              <a:buSzPct val="123000"/>
              <a:buChar char="•"/>
              <a:defRPr sz="5400"/>
            </a:lvl1pPr>
          </a:lstStyle>
          <a:p>
            <a:r>
              <a:t>YOU MAY HAVE TO MODIFY YOUR TORTOISE MACHINE MOUNT TO CIRCUMVENT ANY UNDER-THE-BENCHWORK OBSTACLES!</a:t>
            </a:r>
          </a:p>
        </p:txBody>
      </p:sp>
      <p:pic>
        <p:nvPicPr>
          <p:cNvPr id="258" name="Figure 7 copy.jpg" descr="Figure 7 copy.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9464472" y="466874"/>
            <a:ext cx="12099016" cy="123944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GATES UP"/>
          <p:cNvSpPr txBox="1">
            <a:spLocks noGrp="1"/>
          </p:cNvSpPr>
          <p:nvPr>
            <p:ph type="title"/>
          </p:nvPr>
        </p:nvSpPr>
        <p:spPr>
          <a:xfrm>
            <a:off x="3929757" y="6362207"/>
            <a:ext cx="9327454" cy="1435107"/>
          </a:xfrm>
          <a:prstGeom prst="rect">
            <a:avLst/>
          </a:prstGeom>
        </p:spPr>
        <p:txBody>
          <a:bodyPr/>
          <a:lstStyle>
            <a:lvl1pPr>
              <a:defRPr spc="-200">
                <a:solidFill>
                  <a:srgbClr val="FFFC79"/>
                </a:solidFill>
              </a:defRPr>
            </a:lvl1pPr>
          </a:lstStyle>
          <a:p>
            <a:r>
              <a:t>GATES UP</a:t>
            </a:r>
          </a:p>
        </p:txBody>
      </p:sp>
      <p:pic>
        <p:nvPicPr>
          <p:cNvPr id="261" name="Figure 8 copy.jpg" descr="Figure 8 copy.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0179554" y="656320"/>
            <a:ext cx="11419704" cy="116985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AND GATES DOWN"/>
          <p:cNvSpPr txBox="1">
            <a:spLocks noGrp="1"/>
          </p:cNvSpPr>
          <p:nvPr>
            <p:ph type="title"/>
          </p:nvPr>
        </p:nvSpPr>
        <p:spPr>
          <a:xfrm>
            <a:off x="2724474" y="6857568"/>
            <a:ext cx="8153852" cy="1435110"/>
          </a:xfrm>
          <a:prstGeom prst="rect">
            <a:avLst/>
          </a:prstGeom>
        </p:spPr>
        <p:txBody>
          <a:bodyPr/>
          <a:lstStyle>
            <a:lvl1pPr defTabSz="2048203">
              <a:defRPr sz="7100" spc="-200">
                <a:solidFill>
                  <a:srgbClr val="FFFC79"/>
                </a:solidFill>
              </a:defRPr>
            </a:lvl1pPr>
          </a:lstStyle>
          <a:p>
            <a:r>
              <a:t>AND GATES DOWN</a:t>
            </a:r>
          </a:p>
        </p:txBody>
      </p:sp>
      <p:pic>
        <p:nvPicPr>
          <p:cNvPr id="264" name="Figure 9 copy.jpg" descr="Figure 9 copy.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1246463" y="404913"/>
            <a:ext cx="11758289" cy="120454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DETECTION SYSTEMS TO ACTIVATE THE CROSSBUCK FLASHERS, CROSSING GATES, AND BELL"/>
          <p:cNvSpPr txBox="1">
            <a:spLocks noGrp="1"/>
          </p:cNvSpPr>
          <p:nvPr>
            <p:ph type="title"/>
          </p:nvPr>
        </p:nvSpPr>
        <p:spPr>
          <a:xfrm>
            <a:off x="4003054" y="2036264"/>
            <a:ext cx="16377892" cy="2045051"/>
          </a:xfrm>
          <a:prstGeom prst="rect">
            <a:avLst/>
          </a:prstGeom>
        </p:spPr>
        <p:txBody>
          <a:bodyPr/>
          <a:lstStyle>
            <a:lvl1pPr algn="ctr" defTabSz="1459099">
              <a:defRPr sz="5000" spc="-200">
                <a:solidFill>
                  <a:srgbClr val="FFFC79"/>
                </a:solidFill>
              </a:defRPr>
            </a:lvl1pPr>
          </a:lstStyle>
          <a:p>
            <a:r>
              <a:t>DETECTION SYSTEMS TO ACTIVATE THE CROSSBUCK FLASHERS, CROSSING GATES, AND BELL</a:t>
            </a:r>
          </a:p>
        </p:txBody>
      </p:sp>
      <p:sp>
        <p:nvSpPr>
          <p:cNvPr id="267" name="SO FAR , WE HAVE BRIEFLY DISCUSSED:…"/>
          <p:cNvSpPr txBox="1">
            <a:spLocks noGrp="1"/>
          </p:cNvSpPr>
          <p:nvPr>
            <p:ph type="body" sz="half" idx="1"/>
          </p:nvPr>
        </p:nvSpPr>
        <p:spPr>
          <a:xfrm>
            <a:off x="5219700" y="4034099"/>
            <a:ext cx="14524385" cy="7197205"/>
          </a:xfrm>
          <a:prstGeom prst="rect">
            <a:avLst/>
          </a:prstGeom>
        </p:spPr>
        <p:txBody>
          <a:bodyPr lIns="50800" tIns="50800" rIns="50800" bIns="50800"/>
          <a:lstStyle/>
          <a:p>
            <a:pPr marL="531692" indent="-531692" defTabSz="2126718">
              <a:lnSpc>
                <a:spcPct val="90000"/>
              </a:lnSpc>
              <a:spcBef>
                <a:spcPts val="3900"/>
              </a:spcBef>
              <a:buSzPct val="123000"/>
              <a:buChar char="•"/>
              <a:defRPr sz="4600"/>
            </a:pPr>
            <a:r>
              <a:t>SO FAR , WE HAVE BRIEFLY DISCUSSED:</a:t>
            </a:r>
          </a:p>
          <a:p>
            <a:pPr marL="1063384" lvl="1" indent="-531692" defTabSz="2126718">
              <a:lnSpc>
                <a:spcPct val="90000"/>
              </a:lnSpc>
              <a:spcBef>
                <a:spcPts val="3900"/>
              </a:spcBef>
              <a:defRPr sz="4600"/>
            </a:pPr>
            <a:r>
              <a:t>AVAILABILITY OF COMPLETE SYSTEMS</a:t>
            </a:r>
          </a:p>
          <a:p>
            <a:pPr marL="1063384" lvl="1" indent="-531692" defTabSz="2126718">
              <a:lnSpc>
                <a:spcPct val="90000"/>
              </a:lnSpc>
              <a:spcBef>
                <a:spcPts val="3900"/>
              </a:spcBef>
              <a:defRPr sz="4600"/>
            </a:pPr>
            <a:r>
              <a:t>CROSSBUCK FLASHERS</a:t>
            </a:r>
          </a:p>
          <a:p>
            <a:pPr marL="1063384" lvl="1" indent="-531692" defTabSz="2126718">
              <a:lnSpc>
                <a:spcPct val="90000"/>
              </a:lnSpc>
              <a:spcBef>
                <a:spcPts val="3900"/>
              </a:spcBef>
              <a:defRPr sz="4600"/>
            </a:pPr>
            <a:r>
              <a:t>CROSSING GATES</a:t>
            </a:r>
          </a:p>
          <a:p>
            <a:pPr marL="1063384" lvl="1" indent="-531692" defTabSz="2126718">
              <a:lnSpc>
                <a:spcPct val="90000"/>
              </a:lnSpc>
              <a:spcBef>
                <a:spcPts val="3900"/>
              </a:spcBef>
              <a:defRPr sz="4600"/>
            </a:pPr>
            <a:r>
              <a:t>CROSSING GATE DRIVES</a:t>
            </a:r>
          </a:p>
          <a:p>
            <a:pPr marL="531692" indent="-531692" defTabSz="2126718">
              <a:lnSpc>
                <a:spcPct val="90000"/>
              </a:lnSpc>
              <a:spcBef>
                <a:spcPts val="3900"/>
              </a:spcBef>
              <a:buSzPct val="123000"/>
              <a:buChar char="•"/>
              <a:defRPr sz="4600"/>
            </a:pPr>
            <a:r>
              <a:t>NEXT WE WILL DISCUSS DETECTION AND ACTIVATION SYSTEMS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HE OBJECTIVE OF THIS CLINIC IS TO SHOW HOW INSTALLING OPERATING CROSSBUCKS AND CROSSING GATES ON A LAYOUT IS NOT THAT DIFFICULT…"/>
          <p:cNvSpPr txBox="1">
            <a:spLocks noGrp="1"/>
          </p:cNvSpPr>
          <p:nvPr>
            <p:ph type="body" idx="1"/>
          </p:nvPr>
        </p:nvSpPr>
        <p:spPr>
          <a:xfrm>
            <a:off x="4510904" y="1361220"/>
            <a:ext cx="17368694" cy="11501560"/>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THE OBJECTIVE OF THIS CLINIC IS TO SHOW HOW INSTALLING  AUTOMATIC, OPERATING CROSSBUCKS AND CROSSING GATES ON A LAYOUT IS NOT THAT DIFFICULT</a:t>
            </a:r>
          </a:p>
          <a:p>
            <a:pPr marL="609600" indent="-609600" defTabSz="2438337">
              <a:lnSpc>
                <a:spcPct val="90000"/>
              </a:lnSpc>
              <a:spcBef>
                <a:spcPts val="4500"/>
              </a:spcBef>
              <a:buSzPct val="123000"/>
              <a:buChar char="•"/>
              <a:defRPr sz="5400"/>
            </a:pPr>
            <a:r>
              <a:t>THERE ARE MANY GRADE CROSSING COMPONENTS AVAILABLE ON THE MARKET</a:t>
            </a:r>
          </a:p>
          <a:p>
            <a:pPr marL="609600" indent="-609600" defTabSz="2438337">
              <a:lnSpc>
                <a:spcPct val="90000"/>
              </a:lnSpc>
              <a:spcBef>
                <a:spcPts val="4500"/>
              </a:spcBef>
              <a:buSzPct val="123000"/>
              <a:buChar char="•"/>
              <a:defRPr sz="5400"/>
            </a:pPr>
            <a:r>
              <a:t>THIS CLINIC DOES NOT NECESSARILY IDENTIFY EVERYTHING THAT IS AVAILABLE</a:t>
            </a:r>
          </a:p>
          <a:p>
            <a:pPr marL="609600" indent="-609600" defTabSz="2438337">
              <a:lnSpc>
                <a:spcPct val="90000"/>
              </a:lnSpc>
              <a:spcBef>
                <a:spcPts val="4500"/>
              </a:spcBef>
              <a:buSzPct val="123000"/>
              <a:buChar char="•"/>
              <a:defRPr sz="5400"/>
            </a:pPr>
            <a:r>
              <a:t>AS WITH ANY ASPECT OF YOUR LAYOUT, IT IS RECOMMENDED THAT YOU SEARCH AND SEE WHAT IS AVAILABLE THAT BEST SUITS YOUR PARTICULAR NEEDS AND BUDGET</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DETECTION AND ACTIVATION SYSTEMS"/>
          <p:cNvSpPr txBox="1">
            <a:spLocks noGrp="1"/>
          </p:cNvSpPr>
          <p:nvPr>
            <p:ph type="title"/>
          </p:nvPr>
        </p:nvSpPr>
        <p:spPr>
          <a:xfrm>
            <a:off x="3568698" y="1981199"/>
            <a:ext cx="17468458" cy="1433172"/>
          </a:xfrm>
          <a:prstGeom prst="rect">
            <a:avLst/>
          </a:prstGeom>
        </p:spPr>
        <p:txBody>
          <a:bodyPr/>
          <a:lstStyle>
            <a:lvl1pPr algn="ctr" defTabSz="2072586">
              <a:defRPr sz="7200" spc="-200">
                <a:solidFill>
                  <a:srgbClr val="FFFC79"/>
                </a:solidFill>
              </a:defRPr>
            </a:lvl1pPr>
          </a:lstStyle>
          <a:p>
            <a:r>
              <a:t>DETECTION AND ACTIVATION SYSTEMS</a:t>
            </a:r>
          </a:p>
        </p:txBody>
      </p:sp>
      <p:sp>
        <p:nvSpPr>
          <p:cNvPr id="270" name="SEVERAL COMPANIES MAKE ELECTRONIC SYSTEMS THAT WILL AUTOMATICALLY ACTIVATE CROSSBUCK FLASHERS, CROSSING GATES, AND CROSSING BELLS WHEN A TRAIN APROACHES A GRADE CROSSING…"/>
          <p:cNvSpPr txBox="1">
            <a:spLocks noGrp="1"/>
          </p:cNvSpPr>
          <p:nvPr>
            <p:ph type="body" sz="half" idx="1"/>
          </p:nvPr>
        </p:nvSpPr>
        <p:spPr>
          <a:xfrm>
            <a:off x="4212752" y="3337864"/>
            <a:ext cx="16408949" cy="7952911"/>
          </a:xfrm>
          <a:prstGeom prst="rect">
            <a:avLst/>
          </a:prstGeom>
        </p:spPr>
        <p:txBody>
          <a:bodyPr lIns="50800" tIns="50800" rIns="50800" bIns="50800"/>
          <a:lstStyle/>
          <a:p>
            <a:pPr marL="524255" indent="-524255" defTabSz="2096969">
              <a:lnSpc>
                <a:spcPct val="90000"/>
              </a:lnSpc>
              <a:spcBef>
                <a:spcPts val="3800"/>
              </a:spcBef>
              <a:buSzPct val="123000"/>
              <a:buChar char="•"/>
              <a:defRPr sz="4600"/>
            </a:pPr>
            <a:r>
              <a:t>SEVERAL COMPANIES MAKE ELECTRONIC SYSTEMS THAT WILL AUTOMATICALLY ACTIVATE CROSSBUCK FLASHERS, CROSSING GATES, AND CROSSING BELLS WHEN A TRAIN APPROACHES A GRADE CROSSING</a:t>
            </a:r>
          </a:p>
          <a:p>
            <a:pPr marL="524255" indent="-524255" defTabSz="2096969">
              <a:lnSpc>
                <a:spcPct val="90000"/>
              </a:lnSpc>
              <a:spcBef>
                <a:spcPts val="3800"/>
              </a:spcBef>
              <a:buSzPct val="123000"/>
              <a:buChar char="•"/>
              <a:defRPr sz="4600"/>
            </a:pPr>
            <a:r>
              <a:t>BASICALLY THREE WAYS TO DETECT WHEN A TRAIN APPROACHES  A GRADE CROSSING:</a:t>
            </a:r>
          </a:p>
          <a:p>
            <a:pPr marL="1048511" lvl="1" indent="-524255" defTabSz="2096969">
              <a:lnSpc>
                <a:spcPct val="90000"/>
              </a:lnSpc>
              <a:spcBef>
                <a:spcPts val="3800"/>
              </a:spcBef>
              <a:defRPr sz="4600"/>
            </a:pPr>
            <a:r>
              <a:t>PHOTOCELL</a:t>
            </a:r>
          </a:p>
          <a:p>
            <a:pPr marL="1048511" lvl="1" indent="-524255" defTabSz="2096969">
              <a:lnSpc>
                <a:spcPct val="90000"/>
              </a:lnSpc>
              <a:spcBef>
                <a:spcPts val="3800"/>
              </a:spcBef>
              <a:defRPr sz="4600"/>
            </a:pPr>
            <a:r>
              <a:t>INFRARED EMITTER AND DETECTOR</a:t>
            </a:r>
          </a:p>
          <a:p>
            <a:pPr marL="1048511" lvl="1" indent="-524255" defTabSz="2096969">
              <a:lnSpc>
                <a:spcPct val="90000"/>
              </a:lnSpc>
              <a:spcBef>
                <a:spcPts val="3800"/>
              </a:spcBef>
              <a:defRPr sz="4600"/>
            </a:pPr>
            <a:r>
              <a:t>CURRENT DETECTOR</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HOTOCELL"/>
          <p:cNvSpPr txBox="1">
            <a:spLocks noGrp="1"/>
          </p:cNvSpPr>
          <p:nvPr>
            <p:ph type="title"/>
          </p:nvPr>
        </p:nvSpPr>
        <p:spPr>
          <a:xfrm>
            <a:off x="1206500" y="1612899"/>
            <a:ext cx="21971000" cy="1433172"/>
          </a:xfrm>
          <a:prstGeom prst="rect">
            <a:avLst/>
          </a:prstGeom>
        </p:spPr>
        <p:txBody>
          <a:bodyPr/>
          <a:lstStyle>
            <a:lvl1pPr algn="ctr">
              <a:defRPr spc="-200">
                <a:solidFill>
                  <a:srgbClr val="FFFC79"/>
                </a:solidFill>
              </a:defRPr>
            </a:lvl1pPr>
          </a:lstStyle>
          <a:p>
            <a:r>
              <a:t>PHOTOCELL</a:t>
            </a:r>
          </a:p>
        </p:txBody>
      </p:sp>
      <p:sp>
        <p:nvSpPr>
          <p:cNvPr id="273" name="PHOTOCELLS USUALLY MOUNT BETWEEN THE RAILS AND ARE EMBEDDED IN THE TIES…"/>
          <p:cNvSpPr txBox="1">
            <a:spLocks noGrp="1"/>
          </p:cNvSpPr>
          <p:nvPr>
            <p:ph type="body" idx="1"/>
          </p:nvPr>
        </p:nvSpPr>
        <p:spPr>
          <a:xfrm>
            <a:off x="3859485" y="3230583"/>
            <a:ext cx="17655630" cy="7678319"/>
          </a:xfrm>
          <a:prstGeom prst="rect">
            <a:avLst/>
          </a:prstGeom>
        </p:spPr>
        <p:txBody>
          <a:bodyPr lIns="50800" tIns="50800" rIns="50800" bIns="50800"/>
          <a:lstStyle/>
          <a:p>
            <a:pPr marL="409651" indent="-409651" defTabSz="1638561">
              <a:lnSpc>
                <a:spcPct val="90000"/>
              </a:lnSpc>
              <a:spcBef>
                <a:spcPts val="3000"/>
              </a:spcBef>
              <a:buSzPct val="123000"/>
              <a:buChar char="•"/>
              <a:defRPr sz="3600"/>
            </a:pPr>
            <a:r>
              <a:t>PHOTOCELLS USUALLY MOUNT BETWEEN THE RAILS AND ARE EMBEDDED IN THE TIES</a:t>
            </a:r>
          </a:p>
          <a:p>
            <a:pPr marL="409651" indent="-409651" defTabSz="1638561">
              <a:lnSpc>
                <a:spcPct val="90000"/>
              </a:lnSpc>
              <a:spcBef>
                <a:spcPts val="3000"/>
              </a:spcBef>
              <a:buSzPct val="123000"/>
              <a:buChar char="•"/>
              <a:defRPr sz="3600"/>
            </a:pPr>
            <a:r>
              <a:t>A PHOTOCELL IS A RESISTOR THAT CHANGES RESISTANCE DEPENDING UPON THE AMOUNT OF LIGHT INCIDENT UPON IT</a:t>
            </a:r>
          </a:p>
          <a:p>
            <a:pPr marL="409651" indent="-409651" defTabSz="1638561">
              <a:lnSpc>
                <a:spcPct val="90000"/>
              </a:lnSpc>
              <a:spcBef>
                <a:spcPts val="3000"/>
              </a:spcBef>
              <a:buSzPct val="123000"/>
              <a:buChar char="•"/>
              <a:defRPr sz="3600"/>
            </a:pPr>
            <a:r>
              <a:t>THE ENERGY OF THE PHOTONS (LIGHT) HITTING THE PHOTOCELL FREES ELECTRONS TO FLOW THROUGH THE PHOTOCELL MATERIAL, DECREASING ITS RESISTANCE</a:t>
            </a:r>
          </a:p>
          <a:p>
            <a:pPr marL="409651" indent="-409651" defTabSz="1638561">
              <a:lnSpc>
                <a:spcPct val="90000"/>
              </a:lnSpc>
              <a:spcBef>
                <a:spcPts val="3000"/>
              </a:spcBef>
              <a:buSzPct val="123000"/>
              <a:buChar char="•"/>
              <a:defRPr sz="3600"/>
            </a:pPr>
            <a:r>
              <a:t>ELECTRONIC CIRCUITS DETECT THIS DECREASED RESISTANCE TO TRIGGER CIRCUITS THAT ACTIVATE FLASHERS, GATE MOTORS, ETC. </a:t>
            </a:r>
          </a:p>
          <a:p>
            <a:pPr marL="409651" indent="-409651" defTabSz="1638561">
              <a:lnSpc>
                <a:spcPct val="90000"/>
              </a:lnSpc>
              <a:spcBef>
                <a:spcPts val="3000"/>
              </a:spcBef>
              <a:buSzPct val="123000"/>
              <a:buChar char="•"/>
              <a:defRPr sz="3600"/>
            </a:pPr>
            <a:r>
              <a:t>PHOTOCELL-ACTIVATED CIRCUITS REQUIRE ROOM LIGHTING</a:t>
            </a:r>
          </a:p>
          <a:p>
            <a:pPr marL="409651" indent="-409651" defTabSz="1638561">
              <a:lnSpc>
                <a:spcPct val="90000"/>
              </a:lnSpc>
              <a:spcBef>
                <a:spcPts val="3000"/>
              </a:spcBef>
              <a:buSzPct val="123000"/>
              <a:buChar char="•"/>
              <a:defRPr sz="3600"/>
            </a:pPr>
            <a:r>
              <a:t>CANNOT BE USED IN A DARKENED ROOM</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RRENT DETECTION"/>
          <p:cNvSpPr txBox="1">
            <a:spLocks noGrp="1"/>
          </p:cNvSpPr>
          <p:nvPr>
            <p:ph type="title"/>
          </p:nvPr>
        </p:nvSpPr>
        <p:spPr>
          <a:xfrm>
            <a:off x="1600200" y="1396999"/>
            <a:ext cx="21971000" cy="1433172"/>
          </a:xfrm>
          <a:prstGeom prst="rect">
            <a:avLst/>
          </a:prstGeom>
        </p:spPr>
        <p:txBody>
          <a:bodyPr/>
          <a:lstStyle>
            <a:lvl1pPr algn="ctr">
              <a:defRPr spc="-200">
                <a:solidFill>
                  <a:srgbClr val="FFFC79"/>
                </a:solidFill>
              </a:defRPr>
            </a:lvl1pPr>
          </a:lstStyle>
          <a:p>
            <a:r>
              <a:t>CURRENT DETECTION</a:t>
            </a:r>
          </a:p>
        </p:txBody>
      </p:sp>
      <p:sp>
        <p:nvSpPr>
          <p:cNvPr id="276" name="TRAIN IS DETECTED WHEN A FLOW OF ELECTRIC CURRENT ACROSS THE RAILS IS DETECTED…"/>
          <p:cNvSpPr txBox="1">
            <a:spLocks noGrp="1"/>
          </p:cNvSpPr>
          <p:nvPr>
            <p:ph type="body" sz="half" idx="1"/>
          </p:nvPr>
        </p:nvSpPr>
        <p:spPr>
          <a:xfrm>
            <a:off x="3848544" y="2948868"/>
            <a:ext cx="17753712" cy="6820073"/>
          </a:xfrm>
          <a:prstGeom prst="rect">
            <a:avLst/>
          </a:prstGeom>
        </p:spPr>
        <p:txBody>
          <a:bodyPr lIns="50800" tIns="50800" rIns="50800" bIns="50800"/>
          <a:lstStyle/>
          <a:p>
            <a:pPr marL="524255" indent="-524255" defTabSz="2096969">
              <a:lnSpc>
                <a:spcPct val="90000"/>
              </a:lnSpc>
              <a:spcBef>
                <a:spcPts val="3800"/>
              </a:spcBef>
              <a:buSzPct val="123000"/>
              <a:buChar char="•"/>
              <a:defRPr sz="4600"/>
            </a:pPr>
            <a:r>
              <a:t>TRAIN IS DETECTED WHEN A FLOW OF ELECTRIC CURRENT ACROSS THE RAILS IS DETECTED</a:t>
            </a:r>
          </a:p>
          <a:p>
            <a:pPr marL="524255" indent="-524255" defTabSz="2096969">
              <a:lnSpc>
                <a:spcPct val="90000"/>
              </a:lnSpc>
              <a:spcBef>
                <a:spcPts val="3800"/>
              </a:spcBef>
              <a:buSzPct val="123000"/>
              <a:buChar char="•"/>
              <a:defRPr sz="4600"/>
            </a:pPr>
            <a:r>
              <a:t>DETECTED CURRENT FLOW IS USED TO ACTIVATE CIRCUIT TO OPERATE FLASHERS, GATES, ETC. </a:t>
            </a:r>
          </a:p>
          <a:p>
            <a:pPr marL="524255" indent="-524255" defTabSz="2096969">
              <a:lnSpc>
                <a:spcPct val="90000"/>
              </a:lnSpc>
              <a:spcBef>
                <a:spcPts val="3800"/>
              </a:spcBef>
              <a:buSzPct val="123000"/>
              <a:buChar char="•"/>
              <a:defRPr sz="4600"/>
            </a:pPr>
            <a:r>
              <a:t>REQUIRES SECTION(S) OF TRACK IN VICINITY OF GRADE CROSSING TO BE ISOLATED</a:t>
            </a:r>
          </a:p>
          <a:p>
            <a:pPr marL="524255" indent="-524255" defTabSz="2096969">
              <a:lnSpc>
                <a:spcPct val="90000"/>
              </a:lnSpc>
              <a:spcBef>
                <a:spcPts val="3800"/>
              </a:spcBef>
              <a:buSzPct val="123000"/>
              <a:buChar char="•"/>
              <a:defRPr sz="4600"/>
            </a:pPr>
            <a:r>
              <a:t>ALSO REQUIRES METAL WHEELS WITH RESISTORS ON ROLLING STOCK TO BE DETECTED</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INFRARED EMITTER AND DETECTORS"/>
          <p:cNvSpPr txBox="1">
            <a:spLocks noGrp="1"/>
          </p:cNvSpPr>
          <p:nvPr>
            <p:ph type="title"/>
          </p:nvPr>
        </p:nvSpPr>
        <p:spPr>
          <a:xfrm>
            <a:off x="4254500" y="1358899"/>
            <a:ext cx="16574939" cy="1433172"/>
          </a:xfrm>
          <a:prstGeom prst="rect">
            <a:avLst/>
          </a:prstGeom>
        </p:spPr>
        <p:txBody>
          <a:bodyPr/>
          <a:lstStyle>
            <a:lvl1pPr algn="ctr" defTabSz="2048203">
              <a:defRPr sz="7100" spc="-200">
                <a:solidFill>
                  <a:srgbClr val="FFFC79"/>
                </a:solidFill>
              </a:defRPr>
            </a:lvl1pPr>
          </a:lstStyle>
          <a:p>
            <a:r>
              <a:t>INFRARED EMITTER AND DETECTORS</a:t>
            </a:r>
          </a:p>
        </p:txBody>
      </p:sp>
      <p:sp>
        <p:nvSpPr>
          <p:cNvPr id="279" name="INFRARED LIGHT IS LIGHT THAT IS ABOVE THE VISIBLE SPECTRUM…"/>
          <p:cNvSpPr txBox="1">
            <a:spLocks noGrp="1"/>
          </p:cNvSpPr>
          <p:nvPr>
            <p:ph type="body" idx="1"/>
          </p:nvPr>
        </p:nvSpPr>
        <p:spPr>
          <a:xfrm>
            <a:off x="4241800" y="3035605"/>
            <a:ext cx="17733020" cy="8652658"/>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INFRARED LIGHT IS LIGHT THAT IS ABOVE THE VISIBLE SPECTRUM</a:t>
            </a:r>
          </a:p>
          <a:p>
            <a:pPr marL="609600" indent="-609600" defTabSz="2438337">
              <a:lnSpc>
                <a:spcPct val="90000"/>
              </a:lnSpc>
              <a:spcBef>
                <a:spcPts val="4500"/>
              </a:spcBef>
              <a:buSzPct val="123000"/>
              <a:buChar char="•"/>
              <a:defRPr sz="5400"/>
            </a:pPr>
            <a:r>
              <a:t>WE USE INFRARED LIGHT EVERYDAY (E.G., TV REMOTES)</a:t>
            </a:r>
          </a:p>
          <a:p>
            <a:pPr marL="609600" indent="-609600" defTabSz="2438337">
              <a:lnSpc>
                <a:spcPct val="90000"/>
              </a:lnSpc>
              <a:spcBef>
                <a:spcPts val="4500"/>
              </a:spcBef>
              <a:buSzPct val="123000"/>
              <a:buChar char="•"/>
              <a:defRPr sz="5400"/>
            </a:pPr>
            <a:r>
              <a:t>DEPENDING UPON THE PLACEMENT OF THE EMITTER AND DETECTOR,  A TRAIN CAN BE DETECTED IF EITHER THE INFRARED BEAM BETWEEN THE EMITTER AND DETECTOR IS BROKEN OR COMPLETED</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INFRARED EMITTER AND DETECTOR IN ACROSS-THE-TRACK CONFIGURATION…"/>
          <p:cNvSpPr txBox="1">
            <a:spLocks noGrp="1"/>
          </p:cNvSpPr>
          <p:nvPr>
            <p:ph type="body" sz="half" idx="1"/>
          </p:nvPr>
        </p:nvSpPr>
        <p:spPr>
          <a:xfrm>
            <a:off x="3517900" y="2488693"/>
            <a:ext cx="8294269" cy="8256014"/>
          </a:xfrm>
          <a:prstGeom prst="rect">
            <a:avLst/>
          </a:prstGeom>
        </p:spPr>
        <p:txBody>
          <a:bodyPr lIns="50800" tIns="50800" rIns="50800" bIns="50800"/>
          <a:lstStyle/>
          <a:p>
            <a:pPr marL="554736" indent="-554736" defTabSz="2218886">
              <a:lnSpc>
                <a:spcPct val="90000"/>
              </a:lnSpc>
              <a:spcBef>
                <a:spcPts val="4000"/>
              </a:spcBef>
              <a:buSzPct val="123000"/>
              <a:buChar char="•"/>
              <a:defRPr sz="4900"/>
            </a:pPr>
            <a:r>
              <a:t>INFRARED EMITTER AND DETECTOR IN ACROSS-THE-TRACK CONFIGURATION</a:t>
            </a:r>
          </a:p>
          <a:p>
            <a:pPr marL="554736" indent="-554736" defTabSz="2218886">
              <a:lnSpc>
                <a:spcPct val="90000"/>
              </a:lnSpc>
              <a:spcBef>
                <a:spcPts val="4000"/>
              </a:spcBef>
              <a:buSzPct val="123000"/>
              <a:buChar char="•"/>
              <a:defRPr sz="4900"/>
            </a:pPr>
            <a:r>
              <a:t>WHEN TRAIN PASSES BETWEEN EMITTER AND DETECTOR, IT BLOCKS THE INFRARED BEAM AND THE DETECTOR STOPS DETECTING THE EMITTER BEAM</a:t>
            </a:r>
          </a:p>
        </p:txBody>
      </p:sp>
      <p:pic>
        <p:nvPicPr>
          <p:cNvPr id="282" name="figures 3.jpg" descr="figures 3.jpg"/>
          <p:cNvPicPr>
            <a:picLocks noChangeAspect="1"/>
          </p:cNvPicPr>
          <p:nvPr/>
        </p:nvPicPr>
        <p:blipFill>
          <a:blip r:embed="rId2">
            <a:extLst/>
          </a:blip>
          <a:stretch>
            <a:fillRect/>
          </a:stretch>
        </p:blipFill>
        <p:spPr>
          <a:xfrm>
            <a:off x="12902744" y="1071122"/>
            <a:ext cx="7495385" cy="104053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HE TRICK IS TO DISGUISE THE EMITTER AND DETECTOR"/>
          <p:cNvSpPr txBox="1">
            <a:spLocks noGrp="1"/>
          </p:cNvSpPr>
          <p:nvPr>
            <p:ph type="title"/>
          </p:nvPr>
        </p:nvSpPr>
        <p:spPr>
          <a:xfrm>
            <a:off x="4406900" y="1714500"/>
            <a:ext cx="14959459" cy="2837622"/>
          </a:xfrm>
          <a:prstGeom prst="rect">
            <a:avLst/>
          </a:prstGeom>
        </p:spPr>
        <p:txBody>
          <a:bodyPr/>
          <a:lstStyle>
            <a:lvl1pPr algn="ctr" defTabSz="2316420">
              <a:defRPr sz="8000" spc="-200">
                <a:solidFill>
                  <a:srgbClr val="FFFC79"/>
                </a:solidFill>
              </a:defRPr>
            </a:lvl1pPr>
          </a:lstStyle>
          <a:p>
            <a:r>
              <a:t>THE TRICK IS TO DISGUISE THE EMITTER AND DETECTOR</a:t>
            </a:r>
          </a:p>
        </p:txBody>
      </p:sp>
      <p:sp>
        <p:nvSpPr>
          <p:cNvPr id="285" name="HIDE THEM IN FOLIAGE…"/>
          <p:cNvSpPr txBox="1">
            <a:spLocks noGrp="1"/>
          </p:cNvSpPr>
          <p:nvPr>
            <p:ph type="body" idx="1"/>
          </p:nvPr>
        </p:nvSpPr>
        <p:spPr>
          <a:xfrm>
            <a:off x="5486400" y="4591403"/>
            <a:ext cx="21971000" cy="8256014"/>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HIDE THEM IN FOLIAGE</a:t>
            </a:r>
          </a:p>
          <a:p>
            <a:pPr marL="609600" indent="-609600" defTabSz="2438337">
              <a:lnSpc>
                <a:spcPct val="90000"/>
              </a:lnSpc>
              <a:spcBef>
                <a:spcPts val="4500"/>
              </a:spcBef>
              <a:buSzPct val="123000"/>
              <a:buChar char="•"/>
              <a:defRPr sz="5400"/>
            </a:pPr>
            <a:r>
              <a:t>HIDE THEM IN TRACKSIDE STRUCTURES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ED1.jpg" descr="ED1.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3465710" y="1132634"/>
            <a:ext cx="18240132" cy="10260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ED2.jpg" descr="ED2.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2989458" y="1072002"/>
            <a:ext cx="18404926" cy="103527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ED3.jpg" descr="ED3.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3289300" y="1216560"/>
            <a:ext cx="18071604" cy="1016527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ED4.jpg" descr="ED4.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3289298" y="1196430"/>
            <a:ext cx="18052860" cy="101547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YPICAL MODERN CROSSBUCK, FLASHER, AND GATE AT A GRADE CROSSING IN BUCKEYSTOWN, MD"/>
          <p:cNvSpPr txBox="1">
            <a:spLocks noGrp="1"/>
          </p:cNvSpPr>
          <p:nvPr>
            <p:ph type="title"/>
          </p:nvPr>
        </p:nvSpPr>
        <p:spPr>
          <a:xfrm>
            <a:off x="1152483" y="2323046"/>
            <a:ext cx="9073755" cy="5882284"/>
          </a:xfrm>
          <a:prstGeom prst="rect">
            <a:avLst/>
          </a:prstGeom>
        </p:spPr>
        <p:txBody>
          <a:bodyPr/>
          <a:lstStyle>
            <a:lvl1pPr>
              <a:defRPr sz="6300" spc="-200"/>
            </a:lvl1pPr>
          </a:lstStyle>
          <a:p>
            <a:r>
              <a:t>TYPICAL MODERN CROSSBUCK, FLASHER, AND GATE AT A GRADE CROSSING IN BUCKEYSTOWN, MD</a:t>
            </a:r>
          </a:p>
        </p:txBody>
      </p:sp>
      <p:pic>
        <p:nvPicPr>
          <p:cNvPr id="161" name="IMG_0979 copy.JPG" descr="IMG_0979 copy.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11087652" y="1125669"/>
            <a:ext cx="11631615" cy="119159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INFRARED EMITTER AND DETECTOR IN BETWEEN-THE-RAILS CONFIGURATION…"/>
          <p:cNvSpPr txBox="1">
            <a:spLocks noGrp="1"/>
          </p:cNvSpPr>
          <p:nvPr>
            <p:ph type="body" sz="quarter" idx="1"/>
          </p:nvPr>
        </p:nvSpPr>
        <p:spPr>
          <a:xfrm>
            <a:off x="3056103" y="3041168"/>
            <a:ext cx="10135318" cy="6414569"/>
          </a:xfrm>
          <a:prstGeom prst="rect">
            <a:avLst/>
          </a:prstGeom>
        </p:spPr>
        <p:txBody>
          <a:bodyPr lIns="50800" tIns="50800" rIns="50800" bIns="50800"/>
          <a:lstStyle/>
          <a:p>
            <a:pPr marL="579119" indent="-579119" defTabSz="2316420">
              <a:lnSpc>
                <a:spcPct val="90000"/>
              </a:lnSpc>
              <a:spcBef>
                <a:spcPts val="4200"/>
              </a:spcBef>
              <a:buSzPct val="123000"/>
              <a:buChar char="•"/>
              <a:defRPr sz="5100"/>
            </a:pPr>
            <a:r>
              <a:t>INFRARED EMITTER AND DETECTOR IN BETWEEN-THE-RAILS CONFIGURATION</a:t>
            </a:r>
          </a:p>
          <a:p>
            <a:pPr marL="579119" indent="-579119" defTabSz="2316420">
              <a:lnSpc>
                <a:spcPct val="90000"/>
              </a:lnSpc>
              <a:spcBef>
                <a:spcPts val="4200"/>
              </a:spcBef>
              <a:buSzPct val="123000"/>
              <a:buChar char="•"/>
              <a:defRPr sz="5100"/>
            </a:pPr>
            <a:r>
              <a:t>WHEN TRAIN PASSES OVER THE EMITTER, INFRARED BEAM IS REFLECTED OFF OF BOTTOM OF ENGINE OR CAR TO THE DETECTOR</a:t>
            </a:r>
          </a:p>
        </p:txBody>
      </p:sp>
      <p:pic>
        <p:nvPicPr>
          <p:cNvPr id="296" name="figures 2.jpg" descr="figures 2.jpg"/>
          <p:cNvPicPr>
            <a:picLocks noChangeAspect="1"/>
          </p:cNvPicPr>
          <p:nvPr/>
        </p:nvPicPr>
        <p:blipFill>
          <a:blip r:embed="rId2">
            <a:extLst/>
          </a:blip>
          <a:stretch>
            <a:fillRect/>
          </a:stretch>
        </p:blipFill>
        <p:spPr>
          <a:xfrm>
            <a:off x="13430611" y="1265518"/>
            <a:ext cx="8005366" cy="99658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HOLES DRILLED IN TRACK FOR MOUNTING BETWEEN THE RAILS INFRARED EMITTER AND DETECTOR"/>
          <p:cNvSpPr txBox="1">
            <a:spLocks noGrp="1"/>
          </p:cNvSpPr>
          <p:nvPr>
            <p:ph type="title"/>
          </p:nvPr>
        </p:nvSpPr>
        <p:spPr>
          <a:xfrm>
            <a:off x="3308072" y="2894366"/>
            <a:ext cx="8613083" cy="5975187"/>
          </a:xfrm>
          <a:prstGeom prst="rect">
            <a:avLst/>
          </a:prstGeom>
        </p:spPr>
        <p:txBody>
          <a:bodyPr/>
          <a:lstStyle>
            <a:lvl1pPr defTabSz="1901899">
              <a:defRPr sz="6600" spc="-200"/>
            </a:lvl1pPr>
          </a:lstStyle>
          <a:p>
            <a:r>
              <a:t>HOLES DRILLED IN TRACK FOR MOUNTING INFRARED EMITTER AND DETECTOR BETWEEN THE RAILS</a:t>
            </a:r>
          </a:p>
        </p:txBody>
      </p:sp>
      <p:pic>
        <p:nvPicPr>
          <p:cNvPr id="299" name="IMG_1323.jpeg" descr="IMG_1323.jpe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2166600" y="1423526"/>
            <a:ext cx="9427524" cy="96577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INFRARED EMITTER AND DETECTOR MOUNTED BETWEEN THE RAILS"/>
          <p:cNvSpPr txBox="1">
            <a:spLocks noGrp="1"/>
          </p:cNvSpPr>
          <p:nvPr>
            <p:ph type="title"/>
          </p:nvPr>
        </p:nvSpPr>
        <p:spPr>
          <a:xfrm>
            <a:off x="3197496" y="2645467"/>
            <a:ext cx="9779001" cy="3389217"/>
          </a:xfrm>
          <a:prstGeom prst="rect">
            <a:avLst/>
          </a:prstGeom>
        </p:spPr>
        <p:txBody>
          <a:bodyPr/>
          <a:lstStyle>
            <a:lvl1pPr defTabSz="1836796">
              <a:defRPr sz="6300" spc="-200"/>
            </a:lvl1pPr>
          </a:lstStyle>
          <a:p>
            <a:r>
              <a:t>INFRARED EMITTER AND DETECTOR MOUNTED BETWEEN THE RAILS</a:t>
            </a:r>
          </a:p>
        </p:txBody>
      </p:sp>
      <p:sp>
        <p:nvSpPr>
          <p:cNvPr id="302" name="EMITTER IS AT TOP, DETECTOR IS AT THE BOTTOM"/>
          <p:cNvSpPr txBox="1">
            <a:spLocks noGrp="1"/>
          </p:cNvSpPr>
          <p:nvPr>
            <p:ph type="body" sz="quarter" idx="1"/>
          </p:nvPr>
        </p:nvSpPr>
        <p:spPr>
          <a:xfrm>
            <a:off x="3491003" y="6146181"/>
            <a:ext cx="9779001" cy="2225252"/>
          </a:xfrm>
          <a:prstGeom prst="rect">
            <a:avLst/>
          </a:prstGeom>
        </p:spPr>
        <p:txBody>
          <a:bodyPr lIns="50800" tIns="50800" rIns="50800" bIns="50800"/>
          <a:lstStyle>
            <a:lvl1pPr marL="560830" indent="-560830" defTabSz="2243271">
              <a:lnSpc>
                <a:spcPct val="90000"/>
              </a:lnSpc>
              <a:spcBef>
                <a:spcPts val="4100"/>
              </a:spcBef>
              <a:buSzPct val="123000"/>
              <a:buChar char="•"/>
              <a:defRPr sz="4900"/>
            </a:lvl1pPr>
          </a:lstStyle>
          <a:p>
            <a:r>
              <a:t>EMITTER IS AT TOP, DETECTOR IS AT THE BOTTOM</a:t>
            </a:r>
          </a:p>
        </p:txBody>
      </p:sp>
      <p:pic>
        <p:nvPicPr>
          <p:cNvPr id="303" name="IMG_1324.jpeg" descr="IMG_1324.jpe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2649200" y="1721689"/>
            <a:ext cx="8657488" cy="88688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WHO MAKES DETECTION SYSTEMS THAT WILL OPERATE FLASHERS, GATES, AND BELLS?"/>
          <p:cNvSpPr txBox="1">
            <a:spLocks noGrp="1"/>
          </p:cNvSpPr>
          <p:nvPr>
            <p:ph type="title"/>
          </p:nvPr>
        </p:nvSpPr>
        <p:spPr>
          <a:xfrm>
            <a:off x="5003800" y="1015994"/>
            <a:ext cx="13811002" cy="3167540"/>
          </a:xfrm>
          <a:prstGeom prst="rect">
            <a:avLst/>
          </a:prstGeom>
        </p:spPr>
        <p:txBody>
          <a:bodyPr/>
          <a:lstStyle>
            <a:lvl1pPr algn="ctr" defTabSz="2040888">
              <a:defRPr sz="7000" spc="-200">
                <a:solidFill>
                  <a:srgbClr val="FFFC79"/>
                </a:solidFill>
              </a:defRPr>
            </a:lvl1pPr>
          </a:lstStyle>
          <a:p>
            <a:r>
              <a:t>WHO MAKES DETECTION SYSTEMS THAT WILL OPERATE FLASHERS, GATES, AND BELLS?</a:t>
            </a:r>
          </a:p>
        </p:txBody>
      </p:sp>
      <p:sp>
        <p:nvSpPr>
          <p:cNvPr id="306" name="CIRCUITRON…"/>
          <p:cNvSpPr txBox="1">
            <a:spLocks noGrp="1"/>
          </p:cNvSpPr>
          <p:nvPr>
            <p:ph type="body" sz="half" idx="1"/>
          </p:nvPr>
        </p:nvSpPr>
        <p:spPr>
          <a:xfrm>
            <a:off x="5966147" y="4248503"/>
            <a:ext cx="12902308" cy="8256014"/>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CIRCUITRON</a:t>
            </a:r>
          </a:p>
          <a:p>
            <a:pPr marL="609600" indent="-609600" defTabSz="2438337">
              <a:lnSpc>
                <a:spcPct val="90000"/>
              </a:lnSpc>
              <a:spcBef>
                <a:spcPts val="4500"/>
              </a:spcBef>
              <a:buSzPct val="123000"/>
              <a:buChar char="•"/>
              <a:defRPr sz="5400"/>
            </a:pPr>
            <a:r>
              <a:t>BERKSHIRE JUNCTION</a:t>
            </a:r>
          </a:p>
          <a:p>
            <a:pPr marL="609600" indent="-609600" defTabSz="2438337">
              <a:lnSpc>
                <a:spcPct val="90000"/>
              </a:lnSpc>
              <a:spcBef>
                <a:spcPts val="4500"/>
              </a:spcBef>
              <a:buSzPct val="123000"/>
              <a:buChar char="•"/>
              <a:defRPr sz="5400"/>
            </a:pPr>
            <a:r>
              <a:t>Z-STUFF FOR TRAINS</a:t>
            </a:r>
          </a:p>
          <a:p>
            <a:pPr marL="609600" indent="-609600" defTabSz="2438337">
              <a:lnSpc>
                <a:spcPct val="90000"/>
              </a:lnSpc>
              <a:spcBef>
                <a:spcPts val="4500"/>
              </a:spcBef>
              <a:buSzPct val="123000"/>
              <a:buChar char="•"/>
              <a:defRPr sz="5400"/>
            </a:pPr>
            <a:r>
              <a:t>ARDUINO CIRCUITS</a:t>
            </a:r>
          </a:p>
          <a:p>
            <a:pPr marL="609600" indent="-609600" defTabSz="2438337">
              <a:lnSpc>
                <a:spcPct val="90000"/>
              </a:lnSpc>
              <a:spcBef>
                <a:spcPts val="4500"/>
              </a:spcBef>
              <a:buSzPct val="123000"/>
              <a:buChar char="•"/>
              <a:defRPr sz="5400"/>
            </a:pPr>
            <a:r>
              <a:t>LOGIC RAIL TECHNOLOGIES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IRCUITRON"/>
          <p:cNvSpPr txBox="1">
            <a:spLocks noGrp="1"/>
          </p:cNvSpPr>
          <p:nvPr>
            <p:ph type="title"/>
          </p:nvPr>
        </p:nvSpPr>
        <p:spPr>
          <a:xfrm>
            <a:off x="1295400" y="1142999"/>
            <a:ext cx="21971002" cy="1433172"/>
          </a:xfrm>
          <a:prstGeom prst="rect">
            <a:avLst/>
          </a:prstGeom>
        </p:spPr>
        <p:txBody>
          <a:bodyPr/>
          <a:lstStyle>
            <a:lvl1pPr algn="ctr">
              <a:defRPr spc="-200">
                <a:solidFill>
                  <a:srgbClr val="FFFC79"/>
                </a:solidFill>
              </a:defRPr>
            </a:lvl1pPr>
          </a:lstStyle>
          <a:p>
            <a:r>
              <a:t>CIRCUITRON</a:t>
            </a:r>
          </a:p>
        </p:txBody>
      </p:sp>
      <p:sp>
        <p:nvSpPr>
          <p:cNvPr id="309" name="MANUFACTURES VARIETY OF DETECTION CIRCUITS TO OPERATE JUST CROSSBUCK FLASHERS AS WELL AS FLASHERS,GATES AND BELL…"/>
          <p:cNvSpPr txBox="1">
            <a:spLocks noGrp="1"/>
          </p:cNvSpPr>
          <p:nvPr>
            <p:ph type="body" sz="half" idx="1"/>
          </p:nvPr>
        </p:nvSpPr>
        <p:spPr>
          <a:xfrm>
            <a:off x="4338215" y="3192603"/>
            <a:ext cx="15885370" cy="7787918"/>
          </a:xfrm>
          <a:prstGeom prst="rect">
            <a:avLst/>
          </a:prstGeom>
        </p:spPr>
        <p:txBody>
          <a:bodyPr lIns="50800" tIns="50800" rIns="50800" bIns="50800"/>
          <a:lstStyle/>
          <a:p>
            <a:pPr marL="407700" indent="-407700" defTabSz="1630758">
              <a:lnSpc>
                <a:spcPct val="90000"/>
              </a:lnSpc>
              <a:spcBef>
                <a:spcPts val="2900"/>
              </a:spcBef>
              <a:buSzPct val="123000"/>
              <a:buChar char="•"/>
              <a:defRPr sz="3500"/>
            </a:pPr>
            <a:r>
              <a:t>MANUFACTURES VARIETY OF DETECTION CIRCUITS TO OPERATE JUST CROSSBUCK FLASHERS AS WELL AS FLASHERS,GATES AND BELL</a:t>
            </a:r>
          </a:p>
          <a:p>
            <a:pPr marL="407700" indent="-407700" defTabSz="1630758">
              <a:lnSpc>
                <a:spcPct val="90000"/>
              </a:lnSpc>
              <a:spcBef>
                <a:spcPts val="2900"/>
              </a:spcBef>
              <a:buSzPct val="123000"/>
              <a:buChar char="•"/>
              <a:defRPr sz="3500"/>
            </a:pPr>
            <a:r>
              <a:t>DT-1, 2, &amp; 3 CIRCUITS WORK ON DC ONLY (WILL NOT WORK ON DCC)</a:t>
            </a:r>
          </a:p>
          <a:p>
            <a:pPr marL="407700" indent="-407700" defTabSz="1630758">
              <a:lnSpc>
                <a:spcPct val="90000"/>
              </a:lnSpc>
              <a:spcBef>
                <a:spcPts val="2900"/>
              </a:spcBef>
              <a:buSzPct val="123000"/>
              <a:buChar char="•"/>
              <a:defRPr sz="3500"/>
            </a:pPr>
            <a:r>
              <a:t>DF-2 USES OPTICAL SENSORS AND OPERATES FLASHERS, GATES AND BELL</a:t>
            </a:r>
          </a:p>
          <a:p>
            <a:pPr marL="407700" indent="-407700" defTabSz="1630758">
              <a:lnSpc>
                <a:spcPct val="90000"/>
              </a:lnSpc>
              <a:spcBef>
                <a:spcPts val="2900"/>
              </a:spcBef>
              <a:buSzPct val="123000"/>
              <a:buChar char="•"/>
              <a:defRPr sz="3500"/>
            </a:pPr>
            <a:r>
              <a:t>DF-3 USES CURRENT DETECTION AND OPERATES FLASHERS, GATES AND BELL</a:t>
            </a:r>
          </a:p>
          <a:p>
            <a:pPr marL="407700" indent="-407700" defTabSz="1630758">
              <a:lnSpc>
                <a:spcPct val="90000"/>
              </a:lnSpc>
              <a:spcBef>
                <a:spcPts val="2900"/>
              </a:spcBef>
              <a:buSzPct val="123000"/>
              <a:buChar char="•"/>
              <a:defRPr sz="3500"/>
            </a:pPr>
            <a:r>
              <a:t>REQUIRES 3 ISOLATED TRACK SECTIONS AND ROLLING STOCK MUST USE METAL WHEELSETS WITH RESISTORS TO BE DETECTED</a:t>
            </a:r>
          </a:p>
          <a:p>
            <a:pPr marL="407700" indent="-407700" defTabSz="1630758">
              <a:lnSpc>
                <a:spcPct val="90000"/>
              </a:lnSpc>
              <a:spcBef>
                <a:spcPts val="2900"/>
              </a:spcBef>
              <a:buSzPct val="123000"/>
              <a:buChar char="•"/>
              <a:defRPr sz="3500"/>
            </a:pPr>
            <a:r>
              <a:t>CURRENTLY DF-2 AND DF-3 ARE UNAVAILABLE</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BERKSHIRE JUNCTION"/>
          <p:cNvSpPr txBox="1">
            <a:spLocks noGrp="1"/>
          </p:cNvSpPr>
          <p:nvPr>
            <p:ph type="title"/>
          </p:nvPr>
        </p:nvSpPr>
        <p:spPr>
          <a:xfrm>
            <a:off x="1714500" y="1333499"/>
            <a:ext cx="21971000" cy="1433172"/>
          </a:xfrm>
          <a:prstGeom prst="rect">
            <a:avLst/>
          </a:prstGeom>
        </p:spPr>
        <p:txBody>
          <a:bodyPr/>
          <a:lstStyle>
            <a:lvl1pPr algn="ctr">
              <a:defRPr spc="-200">
                <a:solidFill>
                  <a:srgbClr val="FFFC79"/>
                </a:solidFill>
              </a:defRPr>
            </a:lvl1pPr>
          </a:lstStyle>
          <a:p>
            <a:r>
              <a:t>BERKSHIRE JUNCTION</a:t>
            </a:r>
          </a:p>
        </p:txBody>
      </p:sp>
      <p:sp>
        <p:nvSpPr>
          <p:cNvPr id="312" name="SYSTEM USES INFRARED EMITTERS AND DETECTORS…"/>
          <p:cNvSpPr txBox="1">
            <a:spLocks noGrp="1"/>
          </p:cNvSpPr>
          <p:nvPr>
            <p:ph type="body" idx="1"/>
          </p:nvPr>
        </p:nvSpPr>
        <p:spPr>
          <a:xfrm>
            <a:off x="4914900" y="2717367"/>
            <a:ext cx="15919202" cy="8834651"/>
          </a:xfrm>
          <a:prstGeom prst="rect">
            <a:avLst/>
          </a:prstGeom>
        </p:spPr>
        <p:txBody>
          <a:bodyPr lIns="50800" tIns="50800" rIns="50800" bIns="50800"/>
          <a:lstStyle/>
          <a:p>
            <a:pPr marL="404527" indent="-404527" defTabSz="1618080">
              <a:lnSpc>
                <a:spcPct val="90000"/>
              </a:lnSpc>
              <a:spcBef>
                <a:spcPts val="2900"/>
              </a:spcBef>
              <a:buSzPct val="123000"/>
              <a:buChar char="•"/>
              <a:defRPr sz="3500"/>
            </a:pPr>
            <a:r>
              <a:t>SYSTEM USES INFRARED EMITTERS AND DETECTORS </a:t>
            </a:r>
          </a:p>
          <a:p>
            <a:pPr marL="404527" indent="-404527" defTabSz="1618080">
              <a:lnSpc>
                <a:spcPct val="90000"/>
              </a:lnSpc>
              <a:spcBef>
                <a:spcPts val="2900"/>
              </a:spcBef>
              <a:buSzPct val="123000"/>
              <a:buChar char="•"/>
              <a:defRPr sz="3500"/>
            </a:pPr>
            <a:r>
              <a:t>CIRCUIT ONLY CONTROLS CROSSBUCK FLASHERS</a:t>
            </a:r>
          </a:p>
          <a:p>
            <a:pPr marL="404527" indent="-404527" defTabSz="1618080">
              <a:lnSpc>
                <a:spcPct val="90000"/>
              </a:lnSpc>
              <a:spcBef>
                <a:spcPts val="2900"/>
              </a:spcBef>
              <a:buSzPct val="123000"/>
              <a:buChar char="•"/>
              <a:defRPr sz="3500"/>
            </a:pPr>
            <a:r>
              <a:t>CIRCUIT INCLUDES A RELAY THAT CAN BE USED TO DRIVE A CIRCUIT THAT WILL OPERATE GATES AND A BELL</a:t>
            </a:r>
          </a:p>
          <a:p>
            <a:pPr marL="404527" indent="-404527" defTabSz="1618080">
              <a:lnSpc>
                <a:spcPct val="90000"/>
              </a:lnSpc>
              <a:spcBef>
                <a:spcPts val="2900"/>
              </a:spcBef>
              <a:buSzPct val="123000"/>
              <a:buChar char="•"/>
              <a:defRPr sz="3500"/>
            </a:pPr>
            <a:r>
              <a:t>UTILIZES INFRARED EMITTERS AND DETECTORS ON BOTH SIDES OF GRADE CROSSING </a:t>
            </a:r>
          </a:p>
          <a:p>
            <a:pPr marL="404527" indent="-404527" defTabSz="1618080">
              <a:lnSpc>
                <a:spcPct val="90000"/>
              </a:lnSpc>
              <a:spcBef>
                <a:spcPts val="2900"/>
              </a:spcBef>
              <a:buSzPct val="123000"/>
              <a:buChar char="•"/>
              <a:defRPr sz="3500"/>
            </a:pPr>
            <a:r>
              <a:t>SYSTEM ACTIVATES ONLY WHEN THE INFRARED BEAM IS BROKEN</a:t>
            </a:r>
          </a:p>
          <a:p>
            <a:pPr marL="404527" indent="-404527" defTabSz="1618080">
              <a:lnSpc>
                <a:spcPct val="90000"/>
              </a:lnSpc>
              <a:spcBef>
                <a:spcPts val="2900"/>
              </a:spcBef>
              <a:buSzPct val="123000"/>
              <a:buChar char="•"/>
              <a:defRPr sz="3500"/>
            </a:pPr>
            <a:r>
              <a:t>IF TRAIN IS NOT LONG ENOUGH TO BREAK INFRARED BEAM DOWNSTREAM OF GRADE CROSSING BEFORE CLEARING THE UPSTREAM BEAM, FLASHERS AND BELL WILL STOP AND GATES WILL GO UP</a:t>
            </a:r>
          </a:p>
          <a:p>
            <a:pPr marL="404527" indent="-404527" defTabSz="1618080">
              <a:lnSpc>
                <a:spcPct val="90000"/>
              </a:lnSpc>
              <a:spcBef>
                <a:spcPts val="2900"/>
              </a:spcBef>
              <a:buSzPct val="123000"/>
              <a:buChar char="•"/>
              <a:defRPr sz="3500"/>
            </a:pPr>
            <a:r>
              <a:t>EMITTERS AND DETECTORS NEED TO BE PLACED CLOSE TO GRADE CROSSING OR MULTIPLE EMITTER/DETECTOR PAIRS USED</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Z-STUFF FOR TRAINS"/>
          <p:cNvSpPr txBox="1">
            <a:spLocks noGrp="1"/>
          </p:cNvSpPr>
          <p:nvPr>
            <p:ph type="title"/>
          </p:nvPr>
        </p:nvSpPr>
        <p:spPr>
          <a:xfrm>
            <a:off x="8036021" y="1668564"/>
            <a:ext cx="9779004" cy="1435109"/>
          </a:xfrm>
          <a:prstGeom prst="rect">
            <a:avLst/>
          </a:prstGeom>
        </p:spPr>
        <p:txBody>
          <a:bodyPr/>
          <a:lstStyle>
            <a:lvl1pPr defTabSz="2121354">
              <a:defRPr sz="7300" spc="-200">
                <a:solidFill>
                  <a:srgbClr val="FFFC79"/>
                </a:solidFill>
              </a:defRPr>
            </a:lvl1pPr>
          </a:lstStyle>
          <a:p>
            <a:r>
              <a:t>Z-STUFF FOR TRAINS</a:t>
            </a:r>
          </a:p>
        </p:txBody>
      </p:sp>
      <p:sp>
        <p:nvSpPr>
          <p:cNvPr id="315" name="DZ-1010HOs NOT LISTED ON WEB PAGE PRODUCT LIST…"/>
          <p:cNvSpPr txBox="1">
            <a:spLocks noGrp="1"/>
          </p:cNvSpPr>
          <p:nvPr>
            <p:ph type="body" sz="half" idx="1"/>
          </p:nvPr>
        </p:nvSpPr>
        <p:spPr>
          <a:xfrm>
            <a:off x="8140699" y="3644541"/>
            <a:ext cx="8909251" cy="7780475"/>
          </a:xfrm>
          <a:prstGeom prst="rect">
            <a:avLst/>
          </a:prstGeom>
        </p:spPr>
        <p:txBody>
          <a:bodyPr lIns="50800" tIns="50800" rIns="50800" bIns="50800"/>
          <a:lstStyle/>
          <a:p>
            <a:pPr marL="536447" indent="-536447" defTabSz="2145736">
              <a:lnSpc>
                <a:spcPct val="90000"/>
              </a:lnSpc>
              <a:spcBef>
                <a:spcPts val="3900"/>
              </a:spcBef>
              <a:buSzPct val="123000"/>
              <a:buChar char="•"/>
              <a:defRPr sz="4200"/>
            </a:pPr>
            <a:r>
              <a:t>DZ-1010HOs NOT LISTED ON WEB PAGE PRODUCT LIST</a:t>
            </a:r>
          </a:p>
          <a:p>
            <a:pPr marL="536447" indent="-536447" defTabSz="2145736">
              <a:lnSpc>
                <a:spcPct val="90000"/>
              </a:lnSpc>
              <a:spcBef>
                <a:spcPts val="3900"/>
              </a:spcBef>
              <a:buSzPct val="123000"/>
              <a:buChar char="•"/>
              <a:defRPr sz="4200"/>
            </a:pPr>
            <a:r>
              <a:t>ASSUME IT OPERATES SIMILAR TO S AND O GAUGE CROSSING GATES (OPTICAL DETECTORS)</a:t>
            </a:r>
          </a:p>
          <a:p>
            <a:pPr marL="536447" indent="-536447" defTabSz="2145736">
              <a:lnSpc>
                <a:spcPct val="90000"/>
              </a:lnSpc>
              <a:spcBef>
                <a:spcPts val="3900"/>
              </a:spcBef>
              <a:buSzPct val="123000"/>
              <a:buChar char="•"/>
              <a:defRPr sz="4200"/>
            </a:pPr>
            <a:r>
              <a:t>APPEARS TO MOUNT ON A PLATFORM (NOT PROTOTYPIC)</a:t>
            </a:r>
          </a:p>
          <a:p>
            <a:pPr marL="536447" indent="-536447" defTabSz="2145736">
              <a:lnSpc>
                <a:spcPct val="90000"/>
              </a:lnSpc>
              <a:spcBef>
                <a:spcPts val="3900"/>
              </a:spcBef>
              <a:buSzPct val="123000"/>
              <a:buChar char="•"/>
              <a:defRPr sz="4200"/>
            </a:pPr>
            <a:r>
              <a:t>CIRCUIT BOARD EXTENDS BELOW LAYOUT</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ARDUINO CIRCUITS"/>
          <p:cNvSpPr txBox="1">
            <a:spLocks noGrp="1"/>
          </p:cNvSpPr>
          <p:nvPr>
            <p:ph type="title"/>
          </p:nvPr>
        </p:nvSpPr>
        <p:spPr>
          <a:xfrm>
            <a:off x="2273300" y="1358899"/>
            <a:ext cx="21971000" cy="1433172"/>
          </a:xfrm>
          <a:prstGeom prst="rect">
            <a:avLst/>
          </a:prstGeom>
        </p:spPr>
        <p:txBody>
          <a:bodyPr/>
          <a:lstStyle>
            <a:lvl1pPr algn="ctr">
              <a:defRPr spc="-200">
                <a:solidFill>
                  <a:srgbClr val="FFFC79"/>
                </a:solidFill>
              </a:defRPr>
            </a:lvl1pPr>
          </a:lstStyle>
          <a:p>
            <a:r>
              <a:t>ARDUINO CIRCUITS</a:t>
            </a:r>
          </a:p>
        </p:txBody>
      </p:sp>
      <p:sp>
        <p:nvSpPr>
          <p:cNvPr id="318" name="ARDUINO IS  COMPANY THAT MAKES MICROPROCESSORS YOU CAN PROGRAM…"/>
          <p:cNvSpPr txBox="1">
            <a:spLocks noGrp="1"/>
          </p:cNvSpPr>
          <p:nvPr>
            <p:ph type="body" idx="1"/>
          </p:nvPr>
        </p:nvSpPr>
        <p:spPr>
          <a:xfrm>
            <a:off x="5148064" y="3595349"/>
            <a:ext cx="16983472" cy="9658471"/>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ARDUINO IS  COMPANY THAT MAKES MICROPROCESSORS YOU CAN PROGRAM</a:t>
            </a:r>
          </a:p>
          <a:p>
            <a:pPr marL="609600" indent="-609600" defTabSz="2438337">
              <a:lnSpc>
                <a:spcPct val="90000"/>
              </a:lnSpc>
              <a:spcBef>
                <a:spcPts val="4500"/>
              </a:spcBef>
              <a:buSzPct val="123000"/>
              <a:buChar char="•"/>
              <a:defRPr sz="5400"/>
            </a:pPr>
            <a:r>
              <a:t>TAKES INPUTS, E.G., FROM PHOTOCELL OR INFRARED SENSOR</a:t>
            </a:r>
          </a:p>
          <a:p>
            <a:pPr marL="609600" indent="-609600" defTabSz="2438337">
              <a:lnSpc>
                <a:spcPct val="90000"/>
              </a:lnSpc>
              <a:spcBef>
                <a:spcPts val="4500"/>
              </a:spcBef>
              <a:buSzPct val="123000"/>
              <a:buChar char="•"/>
              <a:defRPr sz="5400"/>
            </a:pPr>
            <a:r>
              <a:t>OUTPUTS ARE SIGNALS TO OPERATE FLASHERS, GATES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UTILIZES ARDUINO PROGRAMMING LANGUAGE AND SOFTWARE…"/>
          <p:cNvSpPr txBox="1">
            <a:spLocks noGrp="1"/>
          </p:cNvSpPr>
          <p:nvPr>
            <p:ph type="body" idx="1"/>
          </p:nvPr>
        </p:nvSpPr>
        <p:spPr>
          <a:xfrm>
            <a:off x="4634177" y="2484665"/>
            <a:ext cx="16449139" cy="8256011"/>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UTILIZES ARDUINO PROGRAMMING LANGUAGE AND SOFTWARE</a:t>
            </a:r>
          </a:p>
          <a:p>
            <a:pPr marL="609600" indent="-609600" defTabSz="2438337">
              <a:lnSpc>
                <a:spcPct val="90000"/>
              </a:lnSpc>
              <a:spcBef>
                <a:spcPts val="4500"/>
              </a:spcBef>
              <a:buSzPct val="123000"/>
              <a:buChar char="•"/>
              <a:defRPr sz="5400"/>
            </a:pPr>
            <a:r>
              <a:t>YOU PROGRAM THE MICROPROCESSOR ON YOUR HOME COMPUTER</a:t>
            </a:r>
          </a:p>
          <a:p>
            <a:pPr marL="609600" indent="-609600" defTabSz="2438337">
              <a:lnSpc>
                <a:spcPct val="90000"/>
              </a:lnSpc>
              <a:spcBef>
                <a:spcPts val="4500"/>
              </a:spcBef>
              <a:buSzPct val="123000"/>
              <a:buChar char="•"/>
              <a:defRPr sz="5400"/>
            </a:pPr>
            <a:r>
              <a:t>ONCE IT IS PROGRAMMED, YOU CAN DISCONNECT IT AND MOUNT IT ON YOUR LAYOUT AND CONNECT COMPONENTS TO IT</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LOGIC RAIL TECHNOLOGIES"/>
          <p:cNvSpPr txBox="1">
            <a:spLocks noGrp="1"/>
          </p:cNvSpPr>
          <p:nvPr>
            <p:ph type="title"/>
          </p:nvPr>
        </p:nvSpPr>
        <p:spPr>
          <a:xfrm>
            <a:off x="2032000" y="1130299"/>
            <a:ext cx="21971000" cy="1433172"/>
          </a:xfrm>
          <a:prstGeom prst="rect">
            <a:avLst/>
          </a:prstGeom>
        </p:spPr>
        <p:txBody>
          <a:bodyPr/>
          <a:lstStyle/>
          <a:p>
            <a:pPr algn="ctr">
              <a:defRPr spc="-200"/>
            </a:pPr>
            <a:r>
              <a:t> </a:t>
            </a:r>
            <a:r>
              <a:rPr>
                <a:solidFill>
                  <a:srgbClr val="FFFC79"/>
                </a:solidFill>
              </a:rPr>
              <a:t>LOGIC RAIL TECHNOLOGIES</a:t>
            </a:r>
          </a:p>
        </p:txBody>
      </p:sp>
      <p:sp>
        <p:nvSpPr>
          <p:cNvPr id="323" name="CIRCUIT IS CALLED GRADE CROSSING PRO/2 (GCP/2)…"/>
          <p:cNvSpPr txBox="1">
            <a:spLocks noGrp="1"/>
          </p:cNvSpPr>
          <p:nvPr>
            <p:ph type="body" sz="half" idx="1"/>
          </p:nvPr>
        </p:nvSpPr>
        <p:spPr>
          <a:xfrm>
            <a:off x="4672248" y="3121422"/>
            <a:ext cx="15679541" cy="8256014"/>
          </a:xfrm>
          <a:prstGeom prst="rect">
            <a:avLst/>
          </a:prstGeom>
        </p:spPr>
        <p:txBody>
          <a:bodyPr lIns="50800" tIns="50800" rIns="50800" bIns="50800"/>
          <a:lstStyle/>
          <a:p>
            <a:pPr marL="509623" indent="-509623" defTabSz="2038449">
              <a:lnSpc>
                <a:spcPct val="90000"/>
              </a:lnSpc>
              <a:spcBef>
                <a:spcPts val="3600"/>
              </a:spcBef>
              <a:buSzPct val="123000"/>
              <a:buChar char="•"/>
              <a:defRPr sz="4400"/>
            </a:pPr>
            <a:r>
              <a:t>CIRCUIT IS CALLED </a:t>
            </a:r>
            <a:r>
              <a:rPr>
                <a:solidFill>
                  <a:srgbClr val="FFFC79"/>
                </a:solidFill>
              </a:rPr>
              <a:t>GRADE CROSSING PRO/2 (GCP/2) </a:t>
            </a:r>
          </a:p>
          <a:p>
            <a:pPr marL="509623" indent="-509623" defTabSz="2038449">
              <a:lnSpc>
                <a:spcPct val="90000"/>
              </a:lnSpc>
              <a:spcBef>
                <a:spcPts val="3600"/>
              </a:spcBef>
              <a:buSzPct val="123000"/>
              <a:buChar char="•"/>
              <a:defRPr sz="4400"/>
            </a:pPr>
            <a:r>
              <a:t>UTILIZES  PHOTOCELLS, CURRENT DETECTION,  INFRARED SENSORS PROVIDED WITH THE GCP/2 OR INFRARED SENSORS FROM ANOTHER VENDOR (E.G., IOWA SCALED ENGINEERING’S TRAINSPOTTER)</a:t>
            </a:r>
          </a:p>
          <a:p>
            <a:pPr marL="509623" indent="-509623" defTabSz="2038449">
              <a:lnSpc>
                <a:spcPct val="90000"/>
              </a:lnSpc>
              <a:spcBef>
                <a:spcPts val="3600"/>
              </a:spcBef>
              <a:buSzPct val="123000"/>
              <a:buChar char="•"/>
              <a:defRPr sz="4400"/>
            </a:pPr>
            <a:r>
              <a:t>INFRARED EMITTERS AND DETECTORS CAN BE MOUNTED BETWEEN THE RAILS OR ACROSS THE RAILS</a:t>
            </a:r>
          </a:p>
          <a:p>
            <a:pPr marL="509623" indent="-509623" defTabSz="2038449">
              <a:lnSpc>
                <a:spcPct val="90000"/>
              </a:lnSpc>
              <a:spcBef>
                <a:spcPts val="3600"/>
              </a:spcBef>
              <a:buSzPct val="123000"/>
              <a:buChar char="•"/>
              <a:defRPr sz="4400"/>
            </a:pPr>
            <a:r>
              <a:t>DETECTS TRAIN AND ACTIVATES FLASHERS, GATE MOTORS, AND CROSSING BELL</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Four Elements of a Grade Crossing"/>
          <p:cNvSpPr txBox="1">
            <a:spLocks noGrp="1"/>
          </p:cNvSpPr>
          <p:nvPr>
            <p:ph type="body" sz="quarter" idx="1"/>
          </p:nvPr>
        </p:nvSpPr>
        <p:spPr>
          <a:xfrm>
            <a:off x="3745185" y="2944460"/>
            <a:ext cx="16893630" cy="2626661"/>
          </a:xfrm>
          <a:prstGeom prst="rect">
            <a:avLst/>
          </a:prstGeom>
        </p:spPr>
        <p:txBody>
          <a:bodyPr/>
          <a:lstStyle/>
          <a:p>
            <a:pPr>
              <a:defRPr sz="6000"/>
            </a:pPr>
            <a:r>
              <a:t>    </a:t>
            </a:r>
            <a:r>
              <a:rPr sz="6700"/>
              <a:t> </a:t>
            </a:r>
            <a:r>
              <a:rPr sz="7100">
                <a:solidFill>
                  <a:srgbClr val="FFFB00"/>
                </a:solidFill>
              </a:rPr>
              <a:t>Four Elements of a Grade Crossing</a:t>
            </a:r>
          </a:p>
        </p:txBody>
      </p:sp>
      <p:sp>
        <p:nvSpPr>
          <p:cNvPr id="164" name="CROSSBUCK FLASHERS…"/>
          <p:cNvSpPr txBox="1"/>
          <p:nvPr/>
        </p:nvSpPr>
        <p:spPr>
          <a:xfrm>
            <a:off x="5136367" y="5299394"/>
            <a:ext cx="13682092" cy="4950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609600" indent="-609600" algn="l">
              <a:lnSpc>
                <a:spcPct val="90000"/>
              </a:lnSpc>
              <a:spcBef>
                <a:spcPts val="4500"/>
              </a:spcBef>
              <a:buSzPct val="123000"/>
              <a:buChar char="•"/>
              <a:defRPr sz="5400" b="1">
                <a:solidFill>
                  <a:srgbClr val="FFFFFF"/>
                </a:solidFill>
                <a:latin typeface="+mj-lt"/>
                <a:ea typeface="+mj-ea"/>
                <a:cs typeface="+mj-cs"/>
                <a:sym typeface="Helvetica Neue"/>
              </a:defRPr>
            </a:pPr>
            <a:r>
              <a:t>CROSSBUCK FLASHERS</a:t>
            </a:r>
          </a:p>
          <a:p>
            <a:pPr marL="609600" indent="-609600" algn="l">
              <a:lnSpc>
                <a:spcPct val="90000"/>
              </a:lnSpc>
              <a:spcBef>
                <a:spcPts val="4500"/>
              </a:spcBef>
              <a:buSzPct val="123000"/>
              <a:buChar char="•"/>
              <a:defRPr sz="5400" b="1">
                <a:solidFill>
                  <a:srgbClr val="FFFFFF"/>
                </a:solidFill>
                <a:latin typeface="+mj-lt"/>
                <a:ea typeface="+mj-ea"/>
                <a:cs typeface="+mj-cs"/>
                <a:sym typeface="Helvetica Neue"/>
              </a:defRPr>
            </a:pPr>
            <a:r>
              <a:t>CROSSING GATES</a:t>
            </a:r>
          </a:p>
          <a:p>
            <a:pPr marL="609600" indent="-609600" algn="l">
              <a:lnSpc>
                <a:spcPct val="90000"/>
              </a:lnSpc>
              <a:spcBef>
                <a:spcPts val="4500"/>
              </a:spcBef>
              <a:buSzPct val="123000"/>
              <a:buChar char="•"/>
              <a:defRPr sz="5400" b="1">
                <a:solidFill>
                  <a:srgbClr val="FFFFFF"/>
                </a:solidFill>
                <a:latin typeface="+mj-lt"/>
                <a:ea typeface="+mj-ea"/>
                <a:cs typeface="+mj-cs"/>
                <a:sym typeface="Helvetica Neue"/>
              </a:defRPr>
            </a:pPr>
            <a:r>
              <a:t>CROSSING BELL</a:t>
            </a:r>
          </a:p>
          <a:p>
            <a:pPr marL="609600" indent="-609600" algn="l">
              <a:lnSpc>
                <a:spcPct val="90000"/>
              </a:lnSpc>
              <a:spcBef>
                <a:spcPts val="4500"/>
              </a:spcBef>
              <a:buSzPct val="123000"/>
              <a:buChar char="•"/>
              <a:defRPr sz="5400" b="1">
                <a:solidFill>
                  <a:srgbClr val="FFFFFF"/>
                </a:solidFill>
                <a:latin typeface="+mj-lt"/>
                <a:ea typeface="+mj-ea"/>
                <a:cs typeface="+mj-cs"/>
                <a:sym typeface="Helvetica Neue"/>
              </a:defRPr>
            </a:pPr>
            <a:r>
              <a:t>DETECTION AND ACTIVATION CIRCUIT</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AME CIRCUIT BOARD IS USED FOR ALL 4 DETECTOR TYPES (SWITCHES ON CIRCUIT BOARD USED TO CONFIGURE BOARD TO DETECTOR TYPE)…"/>
          <p:cNvSpPr txBox="1">
            <a:spLocks noGrp="1"/>
          </p:cNvSpPr>
          <p:nvPr>
            <p:ph type="body" sz="half" idx="1"/>
          </p:nvPr>
        </p:nvSpPr>
        <p:spPr>
          <a:xfrm>
            <a:off x="5220109" y="2172061"/>
            <a:ext cx="16152816" cy="8256014"/>
          </a:xfrm>
          <a:prstGeom prst="rect">
            <a:avLst/>
          </a:prstGeom>
        </p:spPr>
        <p:txBody>
          <a:bodyPr lIns="50800" tIns="50800" rIns="50800" bIns="50800"/>
          <a:lstStyle/>
          <a:p>
            <a:pPr marL="499137" indent="-499137" defTabSz="1996511">
              <a:lnSpc>
                <a:spcPct val="90000"/>
              </a:lnSpc>
              <a:spcBef>
                <a:spcPts val="3600"/>
              </a:spcBef>
              <a:buSzPct val="123000"/>
              <a:buChar char="•"/>
              <a:defRPr sz="4300"/>
            </a:pPr>
            <a:r>
              <a:t>SAME CIRCUIT BOARD IS USED FOR ALL 4 DETECTOR TYPES (SWITCHES ON CIRCUIT BOARD USED TO CONFIGURE BOARD TO DETECTOR TYPE)</a:t>
            </a:r>
          </a:p>
          <a:p>
            <a:pPr marL="499137" indent="-499137" defTabSz="1996511">
              <a:lnSpc>
                <a:spcPct val="90000"/>
              </a:lnSpc>
              <a:spcBef>
                <a:spcPts val="3600"/>
              </a:spcBef>
              <a:buSzPct val="123000"/>
              <a:buChar char="•"/>
              <a:defRPr sz="4300"/>
            </a:pPr>
            <a:r>
              <a:t>HAS AN OUTPUT FOR AN “END-OF-GATE” LED THAT DOESN’T FLASH</a:t>
            </a:r>
          </a:p>
          <a:p>
            <a:pPr marL="499137" indent="-499137" defTabSz="1996511">
              <a:lnSpc>
                <a:spcPct val="90000"/>
              </a:lnSpc>
              <a:spcBef>
                <a:spcPts val="3600"/>
              </a:spcBef>
              <a:buSzPct val="123000"/>
              <a:buChar char="•"/>
              <a:defRPr sz="4300"/>
            </a:pPr>
            <a:r>
              <a:t>PROVIDES REALISTIC “FADING” OF CROSSBUCK FLASHER  LAMPS WHEN FLASHING (CALLED TRUE LAMP2)</a:t>
            </a:r>
          </a:p>
          <a:p>
            <a:pPr marL="499137" indent="-499137" defTabSz="1996511">
              <a:lnSpc>
                <a:spcPct val="90000"/>
              </a:lnSpc>
              <a:spcBef>
                <a:spcPts val="3600"/>
              </a:spcBef>
              <a:buSzPct val="123000"/>
              <a:buChar char="•"/>
              <a:defRPr sz="4300"/>
            </a:pPr>
            <a:r>
              <a:t>LATEST GCP/2 HAS GATE MOTOR OUTPUTS THAT WILL DRIVE  TORTOISE SWITCH MOTORS AND SEPARATE ONES FOR SERVO MOTORS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ROSSING BELL"/>
          <p:cNvSpPr txBox="1">
            <a:spLocks noGrp="1"/>
          </p:cNvSpPr>
          <p:nvPr>
            <p:ph type="title"/>
          </p:nvPr>
        </p:nvSpPr>
        <p:spPr>
          <a:xfrm>
            <a:off x="1511300" y="1346199"/>
            <a:ext cx="21971000" cy="1433172"/>
          </a:xfrm>
          <a:prstGeom prst="rect">
            <a:avLst/>
          </a:prstGeom>
        </p:spPr>
        <p:txBody>
          <a:bodyPr/>
          <a:lstStyle>
            <a:lvl1pPr algn="ctr">
              <a:defRPr spc="-200">
                <a:solidFill>
                  <a:srgbClr val="FFFC79"/>
                </a:solidFill>
              </a:defRPr>
            </a:lvl1pPr>
          </a:lstStyle>
          <a:p>
            <a:r>
              <a:t>CROSSING BELL</a:t>
            </a:r>
          </a:p>
        </p:txBody>
      </p:sp>
      <p:sp>
        <p:nvSpPr>
          <p:cNvPr id="328" name="LOGIC RAIL TECHNOLOGIES HAS 3 DIFFERENT BELL TONES…"/>
          <p:cNvSpPr txBox="1">
            <a:spLocks noGrp="1"/>
          </p:cNvSpPr>
          <p:nvPr>
            <p:ph type="body" sz="half" idx="1"/>
          </p:nvPr>
        </p:nvSpPr>
        <p:spPr>
          <a:xfrm>
            <a:off x="5524500" y="3130136"/>
            <a:ext cx="15439878" cy="8256014"/>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LOGIC RAIL TECHNOLOGIES HAS 3 DIFFERENT BELL TONES</a:t>
            </a:r>
          </a:p>
          <a:p>
            <a:pPr marL="1219200" lvl="1" indent="-609600" defTabSz="2438337">
              <a:lnSpc>
                <a:spcPct val="90000"/>
              </a:lnSpc>
              <a:spcBef>
                <a:spcPts val="4500"/>
              </a:spcBef>
              <a:defRPr sz="5400"/>
            </a:pPr>
            <a:r>
              <a:t>CLASSIC MECHANICAL BELL</a:t>
            </a:r>
          </a:p>
          <a:p>
            <a:pPr marL="1219200" lvl="1" indent="-609600" defTabSz="2438337">
              <a:lnSpc>
                <a:spcPct val="90000"/>
              </a:lnSpc>
              <a:spcBef>
                <a:spcPts val="4500"/>
              </a:spcBef>
              <a:defRPr sz="5400"/>
            </a:pPr>
            <a:r>
              <a:t>MODERN ELECTRONIC BELL</a:t>
            </a:r>
          </a:p>
          <a:p>
            <a:pPr marL="1219200" lvl="1" indent="-609600" defTabSz="2438337">
              <a:lnSpc>
                <a:spcPct val="90000"/>
              </a:lnSpc>
              <a:spcBef>
                <a:spcPts val="4500"/>
              </a:spcBef>
              <a:defRPr sz="5400"/>
            </a:pPr>
            <a:r>
              <a:t>“FAST” CLASSIC MECHANICAL BELL</a:t>
            </a:r>
          </a:p>
          <a:p>
            <a:pPr marL="609600" indent="-609600" defTabSz="2438337">
              <a:lnSpc>
                <a:spcPct val="90000"/>
              </a:lnSpc>
              <a:spcBef>
                <a:spcPts val="4500"/>
              </a:spcBef>
              <a:buSzPct val="123000"/>
              <a:buChar char="•"/>
              <a:defRPr sz="5400"/>
            </a:pPr>
            <a:r>
              <a:t>BELL CAN RING CONTINUOUSLY OR ONLY WHEN GATES ARE MOVING</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GRADE CROSSING PRO/2 CIRCUIT BOARD…"/>
          <p:cNvSpPr txBox="1">
            <a:spLocks noGrp="1"/>
          </p:cNvSpPr>
          <p:nvPr>
            <p:ph type="title"/>
          </p:nvPr>
        </p:nvSpPr>
        <p:spPr>
          <a:xfrm>
            <a:off x="4090294" y="2622706"/>
            <a:ext cx="7121877" cy="6405310"/>
          </a:xfrm>
          <a:prstGeom prst="rect">
            <a:avLst/>
          </a:prstGeom>
        </p:spPr>
        <p:txBody>
          <a:bodyPr/>
          <a:lstStyle/>
          <a:p>
            <a:pPr defTabSz="1755604">
              <a:defRPr sz="6100" spc="-199">
                <a:solidFill>
                  <a:srgbClr val="FFFC79"/>
                </a:solidFill>
              </a:defRPr>
            </a:pPr>
            <a:r>
              <a:t>GRADE CROSSING PRO/2 CIRCUIT BOARD</a:t>
            </a:r>
            <a:endParaRPr spc="-122"/>
          </a:p>
          <a:p>
            <a:pPr defTabSz="1755604">
              <a:defRPr sz="6100" spc="-122">
                <a:solidFill>
                  <a:srgbClr val="FFFC79"/>
                </a:solidFill>
              </a:defRPr>
            </a:pPr>
            <a:endParaRPr spc="-122"/>
          </a:p>
          <a:p>
            <a:pPr defTabSz="1755604">
              <a:defRPr sz="6100" spc="-199">
                <a:solidFill>
                  <a:srgbClr val="FFFC79"/>
                </a:solidFill>
              </a:defRPr>
            </a:pPr>
            <a:r>
              <a:t>NOTE THAT BELL CIRCUIT PLUGS DIRECTLY INTO THE GCP/2</a:t>
            </a:r>
          </a:p>
        </p:txBody>
      </p:sp>
      <p:pic>
        <p:nvPicPr>
          <p:cNvPr id="331" name="GCP.jpg" descr="GCP.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1827271" y="1164429"/>
            <a:ext cx="9751973" cy="99901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DIAGRAM.jpg" descr="DIAGRAM.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3695700" y="998733"/>
            <a:ext cx="18033504" cy="101438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HOW IT WORKS"/>
          <p:cNvSpPr txBox="1">
            <a:spLocks noGrp="1"/>
          </p:cNvSpPr>
          <p:nvPr>
            <p:ph type="title"/>
          </p:nvPr>
        </p:nvSpPr>
        <p:spPr>
          <a:xfrm>
            <a:off x="4343398" y="1228356"/>
            <a:ext cx="16030679" cy="1433168"/>
          </a:xfrm>
          <a:prstGeom prst="rect">
            <a:avLst/>
          </a:prstGeom>
        </p:spPr>
        <p:txBody>
          <a:bodyPr/>
          <a:lstStyle>
            <a:lvl1pPr algn="ctr">
              <a:defRPr spc="-200">
                <a:solidFill>
                  <a:srgbClr val="FFFC79"/>
                </a:solidFill>
              </a:defRPr>
            </a:lvl1pPr>
          </a:lstStyle>
          <a:p>
            <a:r>
              <a:t>HOW IT WORKS</a:t>
            </a:r>
          </a:p>
        </p:txBody>
      </p:sp>
      <p:sp>
        <p:nvSpPr>
          <p:cNvPr id="336" name="EASTBOUND TRAIN (LEFT TO RIGHT) ACTIVATES FLASHERS (AND BELL ) WHEN TRAIN PASSES WF…"/>
          <p:cNvSpPr txBox="1"/>
          <p:nvPr/>
        </p:nvSpPr>
        <p:spPr>
          <a:xfrm>
            <a:off x="4525337" y="1888876"/>
            <a:ext cx="17185784" cy="869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4500"/>
              </a:spcBef>
              <a:defRPr sz="4900" b="1">
                <a:solidFill>
                  <a:srgbClr val="FFFFFF"/>
                </a:solidFill>
                <a:latin typeface="+mj-lt"/>
                <a:ea typeface="+mj-ea"/>
                <a:cs typeface="+mj-cs"/>
                <a:sym typeface="Helvetica Neue"/>
              </a:defRPr>
            </a:pPr>
            <a:endParaRPr/>
          </a:p>
          <a:p>
            <a:pPr marL="609598" indent="-609598" algn="l">
              <a:lnSpc>
                <a:spcPct val="90000"/>
              </a:lnSpc>
              <a:spcBef>
                <a:spcPts val="4500"/>
              </a:spcBef>
              <a:buSzPct val="123000"/>
              <a:buChar char="•"/>
              <a:defRPr sz="3500" b="1">
                <a:solidFill>
                  <a:srgbClr val="FFFFFF"/>
                </a:solidFill>
                <a:latin typeface="+mj-lt"/>
                <a:ea typeface="+mj-ea"/>
                <a:cs typeface="+mj-cs"/>
                <a:sym typeface="Helvetica Neue"/>
              </a:defRPr>
            </a:pPr>
            <a:r>
              <a:t>EASTBOUND TRAIN (LEFT TO RIGHT) ACTIVATES FLASHERS (AND BELL ) WHEN TRAIN PASSES WF</a:t>
            </a:r>
          </a:p>
          <a:p>
            <a:pPr marL="609598" indent="-609598" algn="l">
              <a:lnSpc>
                <a:spcPct val="90000"/>
              </a:lnSpc>
              <a:spcBef>
                <a:spcPts val="4500"/>
              </a:spcBef>
              <a:buSzPct val="123000"/>
              <a:buChar char="•"/>
              <a:defRPr sz="3500" b="1">
                <a:solidFill>
                  <a:srgbClr val="FFFFFF"/>
                </a:solidFill>
                <a:latin typeface="+mj-lt"/>
                <a:ea typeface="+mj-ea"/>
                <a:cs typeface="+mj-cs"/>
                <a:sym typeface="Helvetica Neue"/>
              </a:defRPr>
            </a:pPr>
            <a:r>
              <a:t>AFTER SHORT DELAY, GATE MOTORS ARE ACTIVATED AND GATES LOWER</a:t>
            </a:r>
          </a:p>
          <a:p>
            <a:pPr marL="609598" indent="-609598" algn="l">
              <a:lnSpc>
                <a:spcPct val="90000"/>
              </a:lnSpc>
              <a:spcBef>
                <a:spcPts val="4500"/>
              </a:spcBef>
              <a:buSzPct val="123000"/>
              <a:buChar char="•"/>
              <a:defRPr sz="3500" b="1">
                <a:solidFill>
                  <a:srgbClr val="FFFFFF"/>
                </a:solidFill>
                <a:latin typeface="+mj-lt"/>
                <a:ea typeface="+mj-ea"/>
                <a:cs typeface="+mj-cs"/>
                <a:sym typeface="Helvetica Neue"/>
              </a:defRPr>
            </a:pPr>
            <a:r>
              <a:t>SIGNALS CONTINUE TO FLASH, BELL RINGS, AND GATES REMAIN LOWERED EVEN IF TRAIN CLEARS WF AS LONG AS TRAIN PASSES OVER WN SENSOR WITHIN 35 SECONDS</a:t>
            </a:r>
          </a:p>
          <a:p>
            <a:pPr marL="609598" indent="-609598" algn="l">
              <a:lnSpc>
                <a:spcPct val="90000"/>
              </a:lnSpc>
              <a:spcBef>
                <a:spcPts val="4500"/>
              </a:spcBef>
              <a:buSzPct val="123000"/>
              <a:buChar char="•"/>
              <a:defRPr sz="3500" b="1">
                <a:solidFill>
                  <a:srgbClr val="FFFFFF"/>
                </a:solidFill>
                <a:latin typeface="+mj-lt"/>
                <a:ea typeface="+mj-ea"/>
                <a:cs typeface="+mj-cs"/>
                <a:sym typeface="Helvetica Neue"/>
              </a:defRPr>
            </a:pPr>
            <a:r>
              <a:t>TRAIN THEN PASSES EN SENSOR</a:t>
            </a:r>
          </a:p>
          <a:p>
            <a:pPr marL="609598" indent="-609598" algn="l">
              <a:lnSpc>
                <a:spcPct val="90000"/>
              </a:lnSpc>
              <a:spcBef>
                <a:spcPts val="4500"/>
              </a:spcBef>
              <a:buSzPct val="123000"/>
              <a:buChar char="•"/>
              <a:defRPr sz="3500" b="1">
                <a:solidFill>
                  <a:srgbClr val="FFFFFF"/>
                </a:solidFill>
                <a:latin typeface="+mj-lt"/>
                <a:ea typeface="+mj-ea"/>
                <a:cs typeface="+mj-cs"/>
                <a:sym typeface="Helvetica Neue"/>
              </a:defRPr>
            </a:pPr>
            <a:r>
              <a:t>TWO SECONDS AFTER LAST CAR CLEARS EN SENSOR, GATES WILL RAISE</a:t>
            </a:r>
          </a:p>
          <a:p>
            <a:pPr marL="609598" indent="-609598" algn="l">
              <a:lnSpc>
                <a:spcPct val="90000"/>
              </a:lnSpc>
              <a:spcBef>
                <a:spcPts val="4500"/>
              </a:spcBef>
              <a:buSzPct val="123000"/>
              <a:buChar char="•"/>
              <a:defRPr sz="3500" b="1">
                <a:solidFill>
                  <a:srgbClr val="FFFFFF"/>
                </a:solidFill>
                <a:latin typeface="+mj-lt"/>
                <a:ea typeface="+mj-ea"/>
                <a:cs typeface="+mj-cs"/>
                <a:sym typeface="Helvetica Neue"/>
              </a:defRPr>
            </a:pPr>
            <a:r>
              <a:t>THREE SECONDS LATER THE FLASHERS AND BELL STOP</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IF TRAIN PASSES WF BUT DOES NOT REACH WN WITHIN 35 SECONDS, ASSUMPTION IS THAT TRAIN HAS REVERSED…"/>
          <p:cNvSpPr txBox="1">
            <a:spLocks noGrp="1"/>
          </p:cNvSpPr>
          <p:nvPr>
            <p:ph type="body" idx="1"/>
          </p:nvPr>
        </p:nvSpPr>
        <p:spPr>
          <a:xfrm>
            <a:off x="4445000" y="1987903"/>
            <a:ext cx="17163802" cy="8256014"/>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IF TRAIN PASSES WF BUT DOES NOT REACH WN WITHIN 35 SECONDS, ASSUMPTION IS THAT TRAIN HAS REVERSED</a:t>
            </a:r>
          </a:p>
          <a:p>
            <a:pPr marL="609600" indent="-609600" defTabSz="2438337">
              <a:lnSpc>
                <a:spcPct val="90000"/>
              </a:lnSpc>
              <a:spcBef>
                <a:spcPts val="4500"/>
              </a:spcBef>
              <a:buSzPct val="123000"/>
              <a:buChar char="•"/>
              <a:defRPr sz="5400"/>
            </a:pPr>
            <a:r>
              <a:t>FLASHERS AND BELL WILL STOP AND GATES WILL RAISE</a:t>
            </a:r>
          </a:p>
          <a:p>
            <a:pPr marL="609600" indent="-609600" defTabSz="2438337">
              <a:lnSpc>
                <a:spcPct val="90000"/>
              </a:lnSpc>
              <a:spcBef>
                <a:spcPts val="4500"/>
              </a:spcBef>
              <a:buSzPct val="123000"/>
              <a:buChar char="•"/>
              <a:defRPr sz="5400"/>
            </a:pPr>
            <a:r>
              <a:t>SYSTEM BEHAVES THE SAME FOR A WESTBOUND TRAIN</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WHAT IF I HAVE  A MULTIPLE TRACK GRADE CROSSING?"/>
          <p:cNvSpPr txBox="1">
            <a:spLocks noGrp="1"/>
          </p:cNvSpPr>
          <p:nvPr>
            <p:ph type="title"/>
          </p:nvPr>
        </p:nvSpPr>
        <p:spPr>
          <a:xfrm>
            <a:off x="5321298" y="1041394"/>
            <a:ext cx="5622881" cy="2560759"/>
          </a:xfrm>
          <a:prstGeom prst="rect">
            <a:avLst/>
          </a:prstGeom>
        </p:spPr>
        <p:txBody>
          <a:bodyPr/>
          <a:lstStyle>
            <a:lvl1pPr defTabSz="1352790">
              <a:defRPr sz="4700" spc="-199">
                <a:solidFill>
                  <a:srgbClr val="FFFC79"/>
                </a:solidFill>
              </a:defRPr>
            </a:lvl1pPr>
          </a:lstStyle>
          <a:p>
            <a:r>
              <a:t>WHAT IF I HAVE  A MULTIPLE TRACK GRADE CROSSING?</a:t>
            </a:r>
          </a:p>
        </p:txBody>
      </p:sp>
      <p:sp>
        <p:nvSpPr>
          <p:cNvPr id="341" name="LOGIC RAIL TECHNOLOGIES MAKES A GCP/2 EXPANDER…"/>
          <p:cNvSpPr txBox="1">
            <a:spLocks noGrp="1"/>
          </p:cNvSpPr>
          <p:nvPr>
            <p:ph type="body" sz="quarter" idx="1"/>
          </p:nvPr>
        </p:nvSpPr>
        <p:spPr>
          <a:xfrm>
            <a:off x="4241798" y="3194403"/>
            <a:ext cx="6999873" cy="8256014"/>
          </a:xfrm>
          <a:prstGeom prst="rect">
            <a:avLst/>
          </a:prstGeom>
        </p:spPr>
        <p:txBody>
          <a:bodyPr lIns="50800" tIns="50800" rIns="50800" bIns="50800"/>
          <a:lstStyle/>
          <a:p>
            <a:pPr marL="502613" indent="-502613" defTabSz="2010409">
              <a:lnSpc>
                <a:spcPct val="90000"/>
              </a:lnSpc>
              <a:spcBef>
                <a:spcPts val="3600"/>
              </a:spcBef>
              <a:buSzPct val="123000"/>
              <a:buChar char="•"/>
              <a:defRPr sz="3900"/>
            </a:pPr>
            <a:r>
              <a:t> LOGIC RAIL TECHNOLOGIES MAKES A GCP/2 EXPANDER</a:t>
            </a:r>
          </a:p>
          <a:p>
            <a:pPr marL="502613" indent="-502613" defTabSz="2010409">
              <a:lnSpc>
                <a:spcPct val="90000"/>
              </a:lnSpc>
              <a:spcBef>
                <a:spcPts val="3600"/>
              </a:spcBef>
              <a:buSzPct val="123000"/>
              <a:buChar char="•"/>
              <a:defRPr sz="3900"/>
            </a:pPr>
            <a:r>
              <a:t>SENSORS IN ADDITIONAL TRACK CONNECT TO THE EXPANDER BOARD</a:t>
            </a:r>
          </a:p>
          <a:p>
            <a:pPr marL="502613" indent="-502613" defTabSz="2010409">
              <a:lnSpc>
                <a:spcPct val="90000"/>
              </a:lnSpc>
              <a:spcBef>
                <a:spcPts val="3600"/>
              </a:spcBef>
              <a:buSzPct val="123000"/>
              <a:buChar char="•"/>
              <a:defRPr sz="3900"/>
            </a:pPr>
            <a:r>
              <a:t>EXPANDER BOARD CONNECTS TO MAIN BOARD (GCP/2)</a:t>
            </a:r>
          </a:p>
          <a:p>
            <a:pPr marL="502613" indent="-502613" defTabSz="2010409">
              <a:lnSpc>
                <a:spcPct val="90000"/>
              </a:lnSpc>
              <a:spcBef>
                <a:spcPts val="3600"/>
              </a:spcBef>
              <a:buSzPct val="123000"/>
              <a:buChar char="•"/>
              <a:defRPr sz="3900"/>
            </a:pPr>
            <a:r>
              <a:t>ONE EXPANDER BOARD NEEDED FOR EACH ADDITIONAL TRACK </a:t>
            </a:r>
          </a:p>
        </p:txBody>
      </p:sp>
      <p:pic>
        <p:nvPicPr>
          <p:cNvPr id="342" name="EXPANDER.jpg" descr="EXPANDER.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a:fillRect/>
          </a:stretch>
        </p:blipFill>
        <p:spPr>
          <a:xfrm>
            <a:off x="12128500" y="1059367"/>
            <a:ext cx="9535617" cy="97684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Body Level One…"/>
          <p:cNvSpPr txBox="1">
            <a:spLocks noGrp="1"/>
          </p:cNvSpPr>
          <p:nvPr>
            <p:ph type="body" idx="1"/>
          </p:nvPr>
        </p:nvSpPr>
        <p:spPr>
          <a:xfrm>
            <a:off x="1206500" y="4248503"/>
            <a:ext cx="21971000" cy="8256014"/>
          </a:xfrm>
          <a:prstGeom prst="rect">
            <a:avLst/>
          </a:prstGeom>
        </p:spPr>
        <p:txBody>
          <a:bodyPr lIns="50800" tIns="50800" rIns="50800" bIns="50800"/>
          <a:lstStyle/>
          <a:p>
            <a:pPr marL="609600" indent="-609600" defTabSz="2438337">
              <a:lnSpc>
                <a:spcPct val="90000"/>
              </a:lnSpc>
              <a:spcBef>
                <a:spcPts val="4500"/>
              </a:spcBef>
              <a:buSzPct val="123000"/>
              <a:buChar char="•"/>
              <a:defRPr sz="4800" b="0"/>
            </a:pPr>
            <a:r>
              <a:t>NOTE: IF YOU MOUNT THE EMITTERS AND DETECTORS ACROSS MULTIPLE TRACKS (RATHER THAN EMBED THEM BETWEEN THE TIES), A SINGLE GPC/2 WILL WORK AS LONG AS TWO TRAINS DO NOT ACTIVATE THE EMITTER/DETECTORS AT THE SAME TIME</a:t>
            </a:r>
          </a:p>
          <a:p>
            <a:pPr marL="609600" indent="-609600" defTabSz="2438337">
              <a:lnSpc>
                <a:spcPct val="90000"/>
              </a:lnSpc>
              <a:spcBef>
                <a:spcPts val="4500"/>
              </a:spcBef>
              <a:buSzPct val="123000"/>
              <a:buChar char="•"/>
              <a:defRPr sz="4800" b="0"/>
            </a:pPr>
            <a:r>
              <a:t>SYSTEM WILL NOT FUNCTION PROTOTYPICALLY IF TWO OR MORE TRAINS ACTIVATE EMITTER/DETECTORS </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O HOW HARD IS IT TO HOOK ALL THIS STUFF UP?"/>
          <p:cNvSpPr txBox="1">
            <a:spLocks noGrp="1"/>
          </p:cNvSpPr>
          <p:nvPr>
            <p:ph type="title"/>
          </p:nvPr>
        </p:nvSpPr>
        <p:spPr>
          <a:xfrm>
            <a:off x="4965698" y="633858"/>
            <a:ext cx="16049827" cy="1433170"/>
          </a:xfrm>
          <a:prstGeom prst="rect">
            <a:avLst/>
          </a:prstGeom>
        </p:spPr>
        <p:txBody>
          <a:bodyPr/>
          <a:lstStyle>
            <a:lvl1pPr algn="ctr" defTabSz="1517865">
              <a:defRPr sz="5200" spc="-200">
                <a:solidFill>
                  <a:srgbClr val="FFFC79"/>
                </a:solidFill>
              </a:defRPr>
            </a:lvl1pPr>
          </a:lstStyle>
          <a:p>
            <a:r>
              <a:t>SO HOW HARD IS IT TO HOOK ALL THIS STUFF UP?</a:t>
            </a:r>
          </a:p>
        </p:txBody>
      </p:sp>
      <p:sp>
        <p:nvSpPr>
          <p:cNvPr id="347" name="INSTRUCTIONS FOR GCP/2 ARE  VERY CLEAR AND NOT COMPLICATED…"/>
          <p:cNvSpPr txBox="1">
            <a:spLocks noGrp="1"/>
          </p:cNvSpPr>
          <p:nvPr>
            <p:ph type="body" idx="1"/>
          </p:nvPr>
        </p:nvSpPr>
        <p:spPr>
          <a:xfrm>
            <a:off x="4985889" y="1691433"/>
            <a:ext cx="14180645" cy="9911383"/>
          </a:xfrm>
          <a:prstGeom prst="rect">
            <a:avLst/>
          </a:prstGeom>
        </p:spPr>
        <p:txBody>
          <a:bodyPr lIns="50800" tIns="50800" rIns="50800" bIns="50800"/>
          <a:lstStyle/>
          <a:p>
            <a:pPr marL="536447" indent="-536447" defTabSz="2145736">
              <a:lnSpc>
                <a:spcPct val="90000"/>
              </a:lnSpc>
              <a:spcBef>
                <a:spcPts val="3900"/>
              </a:spcBef>
              <a:buSzPct val="123000"/>
              <a:buChar char="•"/>
              <a:defRPr sz="4700"/>
            </a:pPr>
            <a:r>
              <a:t>INSTRUCTIONS FOR GCP/2 ARE  VERY CLEAR AND NOT COMPLICATED</a:t>
            </a:r>
          </a:p>
          <a:p>
            <a:pPr marL="536447" indent="-536447" defTabSz="2145736">
              <a:lnSpc>
                <a:spcPct val="90000"/>
              </a:lnSpc>
              <a:spcBef>
                <a:spcPts val="3900"/>
              </a:spcBef>
              <a:buSzPct val="123000"/>
              <a:buChar char="•"/>
              <a:defRPr sz="4700"/>
            </a:pPr>
            <a:r>
              <a:t>BEST TO MOUNT CIRCUIT BOARDS ON A PIECE OF PLYWOOD AND CONNECT CIRCUIT BOARD TERMINALS TO TERMINAL BLOCKS ALSO MOUNTED ON THE PLYWOOD BOARD</a:t>
            </a:r>
          </a:p>
          <a:p>
            <a:pPr marL="536447" indent="-536447" defTabSz="2145736">
              <a:lnSpc>
                <a:spcPct val="90000"/>
              </a:lnSpc>
              <a:spcBef>
                <a:spcPts val="3900"/>
              </a:spcBef>
              <a:buSzPct val="123000"/>
              <a:buChar char="•"/>
              <a:defRPr sz="4700"/>
            </a:pPr>
            <a:r>
              <a:t>THIS IS BECAUSE SEVERAL OF THE CIRCUIT BOARD TERMINALS WILL REQUIRE MULTIPLE WIRES CONNECTING TO THEM</a:t>
            </a:r>
          </a:p>
          <a:p>
            <a:pPr marL="536447" indent="-536447" defTabSz="2145736">
              <a:lnSpc>
                <a:spcPct val="90000"/>
              </a:lnSpc>
              <a:spcBef>
                <a:spcPts val="3900"/>
              </a:spcBef>
              <a:buSzPct val="123000"/>
              <a:buChar char="•"/>
              <a:defRPr sz="4700"/>
            </a:pPr>
            <a:r>
              <a:t>ALSO, CONNECTING WIRES TO LARGER TERMINAL BLOCKS IS EASIER THAN CONNECTING THEM TO THE CIRCUIT BOARD </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INSTALLATION OF A GCP (OLDER VERSION OF THE GCP/2)  WITH BELL CIRCUIT (TOP) FOR A TWO-TRACK GRADE CROSSING…"/>
          <p:cNvSpPr txBox="1">
            <a:spLocks noGrp="1"/>
          </p:cNvSpPr>
          <p:nvPr>
            <p:ph type="body" sz="quarter" idx="1"/>
          </p:nvPr>
        </p:nvSpPr>
        <p:spPr>
          <a:xfrm>
            <a:off x="3941217" y="2195503"/>
            <a:ext cx="7665475" cy="6284472"/>
          </a:xfrm>
          <a:prstGeom prst="rect">
            <a:avLst/>
          </a:prstGeom>
        </p:spPr>
        <p:txBody>
          <a:bodyPr lIns="50800" tIns="50800" rIns="50800" bIns="50800"/>
          <a:lstStyle/>
          <a:p>
            <a:pPr marL="481887" indent="-481887" defTabSz="1927505">
              <a:lnSpc>
                <a:spcPct val="90000"/>
              </a:lnSpc>
              <a:spcBef>
                <a:spcPts val="3400"/>
              </a:spcBef>
              <a:buSzPct val="123000"/>
              <a:buChar char="•"/>
              <a:defRPr sz="4200"/>
            </a:pPr>
            <a:r>
              <a:t>INSTALLATION OF A GCP (OLDER VERSION OF THE GCP/2)  WITH BELL CIRCUIT (TOP) FOR A TWO-TRACK GRADE CROSSING</a:t>
            </a:r>
          </a:p>
          <a:p>
            <a:pPr marL="481887" indent="-481887" defTabSz="1927505">
              <a:lnSpc>
                <a:spcPct val="90000"/>
              </a:lnSpc>
              <a:spcBef>
                <a:spcPts val="3400"/>
              </a:spcBef>
              <a:buSzPct val="123000"/>
              <a:buChar char="•"/>
              <a:defRPr sz="4200"/>
            </a:pPr>
            <a:r>
              <a:t> GCP/2 EXPANDER  CIRCUIT BEING USED FOR SECOND TRACK (BELOW)</a:t>
            </a:r>
          </a:p>
        </p:txBody>
      </p:sp>
      <p:pic>
        <p:nvPicPr>
          <p:cNvPr id="350" name="IMG_1360 2.jpeg" descr="IMG_1360 2.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4307" y="1120637"/>
            <a:ext cx="9692394" cy="9170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WO OPTIONS"/>
          <p:cNvSpPr txBox="1">
            <a:spLocks noGrp="1"/>
          </p:cNvSpPr>
          <p:nvPr>
            <p:ph type="title"/>
          </p:nvPr>
        </p:nvSpPr>
        <p:spPr>
          <a:xfrm>
            <a:off x="2654300" y="3225799"/>
            <a:ext cx="21971000" cy="1433172"/>
          </a:xfrm>
          <a:prstGeom prst="rect">
            <a:avLst/>
          </a:prstGeom>
        </p:spPr>
        <p:txBody>
          <a:bodyPr/>
          <a:lstStyle>
            <a:lvl1pPr algn="ctr">
              <a:defRPr spc="-200">
                <a:solidFill>
                  <a:srgbClr val="FFFC79"/>
                </a:solidFill>
              </a:defRPr>
            </a:lvl1pPr>
          </a:lstStyle>
          <a:p>
            <a:r>
              <a:t>TWO OPTIONS</a:t>
            </a:r>
          </a:p>
        </p:txBody>
      </p:sp>
      <p:sp>
        <p:nvSpPr>
          <p:cNvPr id="167" name="PURCHASE AN INTEGRAL SYSTEM…"/>
          <p:cNvSpPr txBox="1">
            <a:spLocks noGrp="1"/>
          </p:cNvSpPr>
          <p:nvPr>
            <p:ph type="body" sz="half" idx="1"/>
          </p:nvPr>
        </p:nvSpPr>
        <p:spPr>
          <a:xfrm>
            <a:off x="7543800" y="5404203"/>
            <a:ext cx="13244463" cy="8256014"/>
          </a:xfrm>
          <a:prstGeom prst="rect">
            <a:avLst/>
          </a:prstGeom>
        </p:spPr>
        <p:txBody>
          <a:bodyPr lIns="50800" tIns="50800" rIns="50800" bIns="50800"/>
          <a:lstStyle/>
          <a:p>
            <a:pPr marL="609600" indent="-609600" defTabSz="2438337">
              <a:lnSpc>
                <a:spcPct val="90000"/>
              </a:lnSpc>
              <a:spcBef>
                <a:spcPts val="4500"/>
              </a:spcBef>
              <a:buSzPct val="123000"/>
              <a:buChar char="•"/>
              <a:defRPr sz="5400"/>
            </a:pPr>
            <a:r>
              <a:t>PURCHASE AN INTEGRAL SYSTEM</a:t>
            </a:r>
          </a:p>
          <a:p>
            <a:pPr marL="609600" indent="-609600" defTabSz="2438337">
              <a:lnSpc>
                <a:spcPct val="90000"/>
              </a:lnSpc>
              <a:spcBef>
                <a:spcPts val="4500"/>
              </a:spcBef>
              <a:buSzPct val="123000"/>
              <a:buChar char="•"/>
              <a:defRPr sz="5400"/>
            </a:pPr>
            <a:r>
              <a:t>BUY SEPARATE COMPONENTS AND COMBINE THEM</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LOTS OF WIRES, BUT REMEMBER, EACH CIRCUIT BOARD HAS 4 EMITTERS AND 4 DETECTORS…"/>
          <p:cNvSpPr txBox="1">
            <a:spLocks noGrp="1"/>
          </p:cNvSpPr>
          <p:nvPr>
            <p:ph type="body" sz="half" idx="1"/>
          </p:nvPr>
        </p:nvSpPr>
        <p:spPr>
          <a:xfrm>
            <a:off x="5455193" y="1706384"/>
            <a:ext cx="15799895" cy="7656102"/>
          </a:xfrm>
          <a:prstGeom prst="rect">
            <a:avLst/>
          </a:prstGeom>
        </p:spPr>
        <p:txBody>
          <a:bodyPr lIns="50800" tIns="50800" rIns="50800" bIns="50800"/>
          <a:lstStyle/>
          <a:p>
            <a:pPr marL="512062" indent="-512062" defTabSz="2048203">
              <a:lnSpc>
                <a:spcPct val="90000"/>
              </a:lnSpc>
              <a:spcBef>
                <a:spcPts val="3700"/>
              </a:spcBef>
              <a:buSzPct val="123000"/>
              <a:buChar char="•"/>
              <a:defRPr sz="4500"/>
            </a:pPr>
            <a:r>
              <a:t>LOTS OF WIRES, BUT REMEMBER, EACH CIRCUIT BOARD HAS 4 EMITTERS AND 4 DETECTORS</a:t>
            </a:r>
          </a:p>
          <a:p>
            <a:pPr marL="512062" indent="-512062" defTabSz="2048203">
              <a:lnSpc>
                <a:spcPct val="90000"/>
              </a:lnSpc>
              <a:spcBef>
                <a:spcPts val="3700"/>
              </a:spcBef>
              <a:buSzPct val="123000"/>
              <a:buChar char="•"/>
              <a:defRPr sz="4500"/>
            </a:pPr>
            <a:r>
              <a:t>32 SENSOR WIRES GOING TO 2 CIRCUIT BOARDS (16 SENSOR WIRES PER TRACK)</a:t>
            </a:r>
          </a:p>
          <a:p>
            <a:pPr marL="512062" indent="-512062" defTabSz="2048203">
              <a:lnSpc>
                <a:spcPct val="90000"/>
              </a:lnSpc>
              <a:spcBef>
                <a:spcPts val="3700"/>
              </a:spcBef>
              <a:buSzPct val="123000"/>
              <a:buChar char="•"/>
              <a:defRPr sz="4500"/>
            </a:pPr>
            <a:r>
              <a:t>3 WIRES GO TO EACH CROSSBUCK FLASHER</a:t>
            </a:r>
          </a:p>
          <a:p>
            <a:pPr marL="512062" indent="-512062" defTabSz="2048203">
              <a:lnSpc>
                <a:spcPct val="90000"/>
              </a:lnSpc>
              <a:spcBef>
                <a:spcPts val="3700"/>
              </a:spcBef>
              <a:buSzPct val="123000"/>
              <a:buChar char="•"/>
              <a:defRPr sz="4500"/>
            </a:pPr>
            <a:r>
              <a:t>4 WIRES GO TO 2 SWITCH MACHINES </a:t>
            </a:r>
          </a:p>
          <a:p>
            <a:pPr marL="512062" indent="-512062" defTabSz="2048203">
              <a:lnSpc>
                <a:spcPct val="90000"/>
              </a:lnSpc>
              <a:spcBef>
                <a:spcPts val="3700"/>
              </a:spcBef>
              <a:buSzPct val="123000"/>
              <a:buChar char="•"/>
              <a:defRPr sz="4500"/>
            </a:pPr>
            <a:r>
              <a:t>2 WIRES GO TO THE SPEAKER</a:t>
            </a:r>
          </a:p>
          <a:p>
            <a:pPr marL="512062" indent="-512062" defTabSz="2048203">
              <a:lnSpc>
                <a:spcPct val="90000"/>
              </a:lnSpc>
              <a:spcBef>
                <a:spcPts val="3700"/>
              </a:spcBef>
              <a:buSzPct val="123000"/>
              <a:buChar char="•"/>
              <a:defRPr sz="4500"/>
            </a:pPr>
            <a:r>
              <a:t>2 WIRES FOR POWER SUPPLY TO CIRCUIT BOARDS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O WHAT DOES ALL THIS COST?"/>
          <p:cNvSpPr txBox="1">
            <a:spLocks noGrp="1"/>
          </p:cNvSpPr>
          <p:nvPr>
            <p:ph type="title"/>
          </p:nvPr>
        </p:nvSpPr>
        <p:spPr>
          <a:xfrm>
            <a:off x="1955800" y="711198"/>
            <a:ext cx="21971000" cy="1433172"/>
          </a:xfrm>
          <a:prstGeom prst="rect">
            <a:avLst/>
          </a:prstGeom>
        </p:spPr>
        <p:txBody>
          <a:bodyPr/>
          <a:lstStyle>
            <a:lvl1pPr algn="ctr">
              <a:defRPr spc="-200">
                <a:solidFill>
                  <a:srgbClr val="FFFC79"/>
                </a:solidFill>
              </a:defRPr>
            </a:lvl1pPr>
          </a:lstStyle>
          <a:p>
            <a:r>
              <a:t>SO WHAT DOES ALL THIS COST?</a:t>
            </a:r>
          </a:p>
        </p:txBody>
      </p:sp>
      <p:sp>
        <p:nvSpPr>
          <p:cNvPr id="355" name="HO SCALE NJ INTERNATIONAL  COMBINATION CROSSBUCK FLASHER AND CROSSING GATE (PAIR) ~ $50-$60…"/>
          <p:cNvSpPr txBox="1">
            <a:spLocks noGrp="1"/>
          </p:cNvSpPr>
          <p:nvPr>
            <p:ph type="body" idx="1"/>
          </p:nvPr>
        </p:nvSpPr>
        <p:spPr>
          <a:xfrm>
            <a:off x="4254500" y="2035928"/>
            <a:ext cx="16586498" cy="9644144"/>
          </a:xfrm>
          <a:prstGeom prst="rect">
            <a:avLst/>
          </a:prstGeom>
        </p:spPr>
        <p:txBody>
          <a:bodyPr lIns="50800" tIns="50800" rIns="50800" bIns="50800"/>
          <a:lstStyle/>
          <a:p>
            <a:pPr marL="554736" indent="-554736" defTabSz="2218886">
              <a:lnSpc>
                <a:spcPct val="90000"/>
              </a:lnSpc>
              <a:spcBef>
                <a:spcPts val="4000"/>
              </a:spcBef>
              <a:buSzPct val="123000"/>
              <a:buChar char="•"/>
              <a:defRPr sz="4300"/>
            </a:pPr>
            <a:r>
              <a:t>HO SCALE</a:t>
            </a:r>
            <a:r>
              <a:rPr>
                <a:solidFill>
                  <a:srgbClr val="FFFC79"/>
                </a:solidFill>
              </a:rPr>
              <a:t> NJ INTERNATIONAL</a:t>
            </a:r>
            <a:r>
              <a:t>  COMBINATION CROSSBUCK FLASHER AND CROSSING GATE (PAIR) ~ $50-$60</a:t>
            </a:r>
          </a:p>
          <a:p>
            <a:pPr marL="554736" indent="-554736" defTabSz="2218886">
              <a:lnSpc>
                <a:spcPct val="90000"/>
              </a:lnSpc>
              <a:spcBef>
                <a:spcPts val="4000"/>
              </a:spcBef>
              <a:buSzPct val="123000"/>
              <a:buChar char="•"/>
              <a:defRPr sz="4300">
                <a:solidFill>
                  <a:srgbClr val="FFFC79"/>
                </a:solidFill>
              </a:defRPr>
            </a:pPr>
            <a:r>
              <a:t>CIRCUITRON</a:t>
            </a:r>
            <a:r>
              <a:rPr>
                <a:solidFill>
                  <a:srgbClr val="FFFFFF"/>
                </a:solidFill>
              </a:rPr>
              <a:t> </a:t>
            </a:r>
            <a:r>
              <a:t>TORTOISE </a:t>
            </a:r>
            <a:r>
              <a:rPr>
                <a:solidFill>
                  <a:srgbClr val="FFFFFF"/>
                </a:solidFill>
              </a:rPr>
              <a:t>SWITCH MACHINES (2 NEEDED) ~ $15 EACH, $30 TOTAL</a:t>
            </a:r>
          </a:p>
          <a:p>
            <a:pPr marL="554736" indent="-554736" defTabSz="2218886">
              <a:lnSpc>
                <a:spcPct val="90000"/>
              </a:lnSpc>
              <a:spcBef>
                <a:spcPts val="4000"/>
              </a:spcBef>
              <a:buSzPct val="123000"/>
              <a:buChar char="•"/>
              <a:defRPr sz="4300">
                <a:solidFill>
                  <a:srgbClr val="FFFC79"/>
                </a:solidFill>
              </a:defRPr>
            </a:pPr>
            <a:r>
              <a:t>BERKSHIRE JUNCTION </a:t>
            </a:r>
          </a:p>
          <a:p>
            <a:pPr marL="1109472" lvl="1" indent="-554736" defTabSz="2218886">
              <a:lnSpc>
                <a:spcPct val="90000"/>
              </a:lnSpc>
              <a:spcBef>
                <a:spcPts val="4000"/>
              </a:spcBef>
              <a:defRPr sz="4300"/>
            </a:pPr>
            <a:r>
              <a:t>INFRARED DETECTORS, CROSSBUCK FLASHERS AND CIRCUIT BOARD THAT WILL ONLY DRIVE THEIR CROSSBUCK FLASHERS (NO GATES) = $64.95</a:t>
            </a:r>
          </a:p>
          <a:p>
            <a:pPr marL="1109472" lvl="1" indent="-554736" defTabSz="2218886">
              <a:lnSpc>
                <a:spcPct val="90000"/>
              </a:lnSpc>
              <a:spcBef>
                <a:spcPts val="4000"/>
              </a:spcBef>
              <a:defRPr sz="4300"/>
            </a:pPr>
            <a:r>
              <a:t>INFRARED DETECTORS, AND CIRCUIT BOARD TO DRIVE OTHER MANUFACTURERS CROSSBUCK FLASHERS (NO GATES) = $39.95</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IRCUITRON DF-2 CIRCUIT BOARD - NO PRICE AVAILABLE IN CATALOG (LISTED AS TBD BUT PROBABLY &gt;$50)…"/>
          <p:cNvSpPr txBox="1">
            <a:spLocks noGrp="1"/>
          </p:cNvSpPr>
          <p:nvPr>
            <p:ph type="body" idx="1"/>
          </p:nvPr>
        </p:nvSpPr>
        <p:spPr>
          <a:xfrm>
            <a:off x="4152896" y="1804617"/>
            <a:ext cx="17284310" cy="8921903"/>
          </a:xfrm>
          <a:prstGeom prst="rect">
            <a:avLst/>
          </a:prstGeom>
        </p:spPr>
        <p:txBody>
          <a:bodyPr lIns="50800" tIns="50800" rIns="50800" bIns="50800"/>
          <a:lstStyle/>
          <a:p>
            <a:pPr marL="466342" indent="-466342" defTabSz="1865327">
              <a:lnSpc>
                <a:spcPct val="90000"/>
              </a:lnSpc>
              <a:spcBef>
                <a:spcPts val="3400"/>
              </a:spcBef>
              <a:buSzPct val="123000"/>
              <a:buChar char="•"/>
              <a:defRPr sz="4000">
                <a:solidFill>
                  <a:srgbClr val="FFFC79"/>
                </a:solidFill>
              </a:defRPr>
            </a:pPr>
            <a:r>
              <a:t>CIRCUITRON</a:t>
            </a:r>
            <a:r>
              <a:rPr>
                <a:solidFill>
                  <a:srgbClr val="FFFFFF"/>
                </a:solidFill>
              </a:rPr>
              <a:t> DF-2 CIRCUIT BOARD - NO PRICE AVAILABLE IN CATALOG (LISTED AS TBD BUT PROBABLY &gt;$50)</a:t>
            </a:r>
          </a:p>
          <a:p>
            <a:pPr marL="466342" indent="-466342" defTabSz="1865327">
              <a:lnSpc>
                <a:spcPct val="90000"/>
              </a:lnSpc>
              <a:spcBef>
                <a:spcPts val="3400"/>
              </a:spcBef>
              <a:buSzPct val="123000"/>
              <a:buChar char="•"/>
              <a:defRPr sz="4000"/>
            </a:pPr>
            <a:r>
              <a:t>Z-STUFF FOR TRAINS - 2 FLASHERS AND GATES = $152.00</a:t>
            </a:r>
          </a:p>
          <a:p>
            <a:pPr marL="466342" indent="-466342" defTabSz="1865327">
              <a:lnSpc>
                <a:spcPct val="90000"/>
              </a:lnSpc>
              <a:spcBef>
                <a:spcPts val="3400"/>
              </a:spcBef>
              <a:buSzPct val="123000"/>
              <a:buChar char="•"/>
              <a:defRPr sz="4000">
                <a:solidFill>
                  <a:srgbClr val="FFFC79"/>
                </a:solidFill>
              </a:defRPr>
            </a:pPr>
            <a:r>
              <a:t>ARDUINO</a:t>
            </a:r>
            <a:r>
              <a:rPr>
                <a:solidFill>
                  <a:srgbClr val="FFFFFF"/>
                </a:solidFill>
              </a:rPr>
              <a:t> -STARTER KIT IS ABOUT $35</a:t>
            </a:r>
          </a:p>
          <a:p>
            <a:pPr marL="466342" indent="-466342" defTabSz="1865327">
              <a:lnSpc>
                <a:spcPct val="90000"/>
              </a:lnSpc>
              <a:spcBef>
                <a:spcPts val="3400"/>
              </a:spcBef>
              <a:buSzPct val="123000"/>
              <a:buChar char="•"/>
              <a:defRPr sz="4000">
                <a:solidFill>
                  <a:srgbClr val="FFFC79"/>
                </a:solidFill>
              </a:defRPr>
            </a:pPr>
            <a:r>
              <a:t>MODEL TRAIN TECHNOLOGIES</a:t>
            </a:r>
            <a:r>
              <a:rPr>
                <a:solidFill>
                  <a:srgbClr val="FFFFFF"/>
                </a:solidFill>
              </a:rPr>
              <a:t> - COMPLETE SYSTEM IS ABOUT $380</a:t>
            </a:r>
          </a:p>
          <a:p>
            <a:pPr marL="466342" indent="-466342" defTabSz="1865327">
              <a:lnSpc>
                <a:spcPct val="90000"/>
              </a:lnSpc>
              <a:spcBef>
                <a:spcPts val="3400"/>
              </a:spcBef>
              <a:buSzPct val="123000"/>
              <a:buChar char="•"/>
              <a:defRPr sz="4000"/>
            </a:pPr>
            <a:r>
              <a:t> </a:t>
            </a:r>
            <a:r>
              <a:rPr>
                <a:solidFill>
                  <a:srgbClr val="FFFC79"/>
                </a:solidFill>
              </a:rPr>
              <a:t>LOGIC RAIL TECHNOLOGIES</a:t>
            </a:r>
          </a:p>
          <a:p>
            <a:pPr marL="932686" lvl="1" indent="-466342" defTabSz="1865327">
              <a:lnSpc>
                <a:spcPct val="90000"/>
              </a:lnSpc>
              <a:spcBef>
                <a:spcPts val="3400"/>
              </a:spcBef>
              <a:defRPr sz="4000"/>
            </a:pPr>
            <a:r>
              <a:t>GCP/2 (WITH PHOTOCELL DETECTORS) = $47.95</a:t>
            </a:r>
          </a:p>
          <a:p>
            <a:pPr marL="932686" lvl="1" indent="-466342" defTabSz="1865327">
              <a:lnSpc>
                <a:spcPct val="90000"/>
              </a:lnSpc>
              <a:spcBef>
                <a:spcPts val="3400"/>
              </a:spcBef>
              <a:defRPr sz="4000"/>
            </a:pPr>
            <a:r>
              <a:t>GCP/2 WITH INFRARED DETECTORS) = $59.95</a:t>
            </a:r>
          </a:p>
          <a:p>
            <a:pPr marL="932686" lvl="1" indent="-466342" defTabSz="1865327">
              <a:lnSpc>
                <a:spcPct val="90000"/>
              </a:lnSpc>
              <a:spcBef>
                <a:spcPts val="3400"/>
              </a:spcBef>
              <a:defRPr sz="4000"/>
            </a:pPr>
            <a:r>
              <a:t>GCP/2 FOR EXTERNAL DETECTORS =$39.95</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CP/2 EXPANDER FOR ADDITIONAL TRACKS…"/>
          <p:cNvSpPr txBox="1">
            <a:spLocks noGrp="1"/>
          </p:cNvSpPr>
          <p:nvPr>
            <p:ph type="body" idx="1"/>
          </p:nvPr>
        </p:nvSpPr>
        <p:spPr>
          <a:xfrm>
            <a:off x="4330697" y="1401984"/>
            <a:ext cx="16483166" cy="11293032"/>
          </a:xfrm>
          <a:prstGeom prst="rect">
            <a:avLst/>
          </a:prstGeom>
        </p:spPr>
        <p:txBody>
          <a:bodyPr lIns="50800" tIns="50800" rIns="50800" bIns="50800"/>
          <a:lstStyle/>
          <a:p>
            <a:pPr marL="1219200" lvl="1" indent="-609600" defTabSz="2438337">
              <a:lnSpc>
                <a:spcPct val="90000"/>
              </a:lnSpc>
              <a:spcBef>
                <a:spcPts val="4500"/>
              </a:spcBef>
              <a:defRPr sz="5400"/>
            </a:pPr>
            <a:r>
              <a:t>GCP/2 EXPANDER FOR ADDITIONAL TRACKS </a:t>
            </a:r>
          </a:p>
          <a:p>
            <a:pPr marL="1828800" lvl="2" indent="-609600" defTabSz="2438337">
              <a:lnSpc>
                <a:spcPct val="90000"/>
              </a:lnSpc>
              <a:spcBef>
                <a:spcPts val="4500"/>
              </a:spcBef>
              <a:defRPr sz="5400"/>
            </a:pPr>
            <a:r>
              <a:t>INFRARED SENSORS - $49.95</a:t>
            </a:r>
          </a:p>
          <a:p>
            <a:pPr marL="1828800" lvl="2" indent="-609600" defTabSz="2438337">
              <a:lnSpc>
                <a:spcPct val="90000"/>
              </a:lnSpc>
              <a:spcBef>
                <a:spcPts val="4500"/>
              </a:spcBef>
              <a:defRPr sz="5400"/>
            </a:pPr>
            <a:r>
              <a:t>PHOTOCELL SENSORS -$37.95</a:t>
            </a:r>
          </a:p>
          <a:p>
            <a:pPr marL="1828800" lvl="2" indent="-609600" defTabSz="2438337">
              <a:lnSpc>
                <a:spcPct val="90000"/>
              </a:lnSpc>
              <a:spcBef>
                <a:spcPts val="4500"/>
              </a:spcBef>
              <a:defRPr sz="5400"/>
            </a:pPr>
            <a:r>
              <a:t>EXTERNAL SENSORS - $29.95</a:t>
            </a:r>
          </a:p>
          <a:p>
            <a:pPr marL="1219200" lvl="1" indent="-609600" defTabSz="2438337">
              <a:lnSpc>
                <a:spcPct val="90000"/>
              </a:lnSpc>
              <a:spcBef>
                <a:spcPts val="4500"/>
              </a:spcBef>
              <a:defRPr sz="5400"/>
            </a:pPr>
            <a:r>
              <a:t>CROSSING BELL CIRCUIT (3 BELL SOUNDS AVAILABLE) =$19.95</a:t>
            </a:r>
          </a:p>
          <a:p>
            <a:pPr marL="1219200" lvl="1" indent="-609600" defTabSz="2438337">
              <a:lnSpc>
                <a:spcPct val="90000"/>
              </a:lnSpc>
              <a:spcBef>
                <a:spcPts val="4500"/>
              </a:spcBef>
              <a:defRPr sz="5400"/>
            </a:pPr>
            <a:r>
              <a:t>2” 8 OHM SPEAKER (FOR CROSSING BELL) =$6.00</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LET’S TAKE  LOOK AT AN OPERATIONAL GRADE CROSSING IN HO SCALE THAT USES:"/>
          <p:cNvSpPr txBox="1">
            <a:spLocks noGrp="1"/>
          </p:cNvSpPr>
          <p:nvPr>
            <p:ph type="title"/>
          </p:nvPr>
        </p:nvSpPr>
        <p:spPr>
          <a:xfrm>
            <a:off x="4420443" y="1120475"/>
            <a:ext cx="14961893" cy="3214977"/>
          </a:xfrm>
          <a:prstGeom prst="rect">
            <a:avLst/>
          </a:prstGeom>
        </p:spPr>
        <p:txBody>
          <a:bodyPr/>
          <a:lstStyle>
            <a:lvl1pPr algn="ctr" defTabSz="2096969">
              <a:defRPr sz="7300" spc="-200">
                <a:solidFill>
                  <a:srgbClr val="FFFC79"/>
                </a:solidFill>
              </a:defRPr>
            </a:lvl1pPr>
          </a:lstStyle>
          <a:p>
            <a:r>
              <a:t>LET’S TAKE  LOOK AT AN OPERATIONAL GRADE CROSSING IN HO SCALE THAT USES:</a:t>
            </a:r>
          </a:p>
        </p:txBody>
      </p:sp>
      <p:sp>
        <p:nvSpPr>
          <p:cNvPr id="362" name="NJ INTERNATIONAL COMBINATION CROSSBUCK FLASHERS AND CROSSING GATES…"/>
          <p:cNvSpPr txBox="1">
            <a:spLocks noGrp="1"/>
          </p:cNvSpPr>
          <p:nvPr>
            <p:ph type="body" sz="half" idx="1"/>
          </p:nvPr>
        </p:nvSpPr>
        <p:spPr>
          <a:xfrm>
            <a:off x="4868676" y="4536383"/>
            <a:ext cx="15792629" cy="5676613"/>
          </a:xfrm>
          <a:prstGeom prst="rect">
            <a:avLst/>
          </a:prstGeom>
        </p:spPr>
        <p:txBody>
          <a:bodyPr lIns="50800" tIns="50800" rIns="50800" bIns="50800"/>
          <a:lstStyle/>
          <a:p>
            <a:pPr marL="591312" indent="-591312" defTabSz="2365187">
              <a:lnSpc>
                <a:spcPct val="90000"/>
              </a:lnSpc>
              <a:spcBef>
                <a:spcPts val="4300"/>
              </a:spcBef>
              <a:buSzPct val="123000"/>
              <a:buChar char="•"/>
              <a:defRPr sz="5200"/>
            </a:pPr>
            <a:r>
              <a:t>NJ INTERNATIONAL COMBINATION CROSSBUCK FLASHERS AND CROSSING GATES</a:t>
            </a:r>
          </a:p>
          <a:p>
            <a:pPr marL="591312" indent="-591312" defTabSz="2365187">
              <a:lnSpc>
                <a:spcPct val="90000"/>
              </a:lnSpc>
              <a:spcBef>
                <a:spcPts val="4300"/>
              </a:spcBef>
              <a:buSzPct val="123000"/>
              <a:buChar char="•"/>
              <a:defRPr sz="5200"/>
            </a:pPr>
            <a:r>
              <a:t>2 CIRCUITRON TORTOISE SWITCH MACHINES</a:t>
            </a:r>
          </a:p>
          <a:p>
            <a:pPr marL="591312" indent="-591312" defTabSz="2365187">
              <a:lnSpc>
                <a:spcPct val="90000"/>
              </a:lnSpc>
              <a:spcBef>
                <a:spcPts val="4300"/>
              </a:spcBef>
              <a:buSzPct val="123000"/>
              <a:buChar char="•"/>
              <a:defRPr sz="5200"/>
            </a:pPr>
            <a:r>
              <a:t>LOGIC RAIL TECHNOLOGIES GCP/2 WITH INFRARED SENSORS</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OST FOR A SINGLE TRACK GRADE CROSSING USING LOGIC RAIL TECNOLOGIES INFRARED SENSORS AND ACTIVATION CIRCUIT"/>
          <p:cNvSpPr txBox="1">
            <a:spLocks noGrp="1"/>
          </p:cNvSpPr>
          <p:nvPr>
            <p:ph type="title"/>
          </p:nvPr>
        </p:nvSpPr>
        <p:spPr>
          <a:xfrm>
            <a:off x="4889406" y="745005"/>
            <a:ext cx="16656406" cy="2106679"/>
          </a:xfrm>
          <a:prstGeom prst="rect">
            <a:avLst/>
          </a:prstGeom>
        </p:spPr>
        <p:txBody>
          <a:bodyPr/>
          <a:lstStyle>
            <a:lvl1pPr algn="ctr" defTabSz="1461538">
              <a:defRPr sz="5000" spc="-200">
                <a:solidFill>
                  <a:srgbClr val="FFFC79"/>
                </a:solidFill>
              </a:defRPr>
            </a:lvl1pPr>
          </a:lstStyle>
          <a:p>
            <a:r>
              <a:t>COST FOR A SINGLE TRACK GRADE CROSSING USING LOGIC RAIL TECNOLOGIES INFRARED SENSORS AND ACTIVATION CIRCUIT</a:t>
            </a:r>
          </a:p>
        </p:txBody>
      </p:sp>
      <p:sp>
        <p:nvSpPr>
          <p:cNvPr id="365" name="GATES AND FLASHER                     $60…"/>
          <p:cNvSpPr txBox="1">
            <a:spLocks noGrp="1"/>
          </p:cNvSpPr>
          <p:nvPr>
            <p:ph type="body" idx="1"/>
          </p:nvPr>
        </p:nvSpPr>
        <p:spPr>
          <a:xfrm>
            <a:off x="5096422" y="3123911"/>
            <a:ext cx="16962094" cy="7959984"/>
          </a:xfrm>
          <a:prstGeom prst="rect">
            <a:avLst/>
          </a:prstGeom>
        </p:spPr>
        <p:txBody>
          <a:bodyPr lIns="50800" tIns="50800" rIns="50800" bIns="50800"/>
          <a:lstStyle/>
          <a:p>
            <a:pPr marL="482620" indent="-482620" defTabSz="1930431">
              <a:lnSpc>
                <a:spcPct val="90000"/>
              </a:lnSpc>
              <a:spcBef>
                <a:spcPts val="3400"/>
              </a:spcBef>
              <a:buSzPct val="123000"/>
              <a:buChar char="•"/>
              <a:defRPr sz="4000"/>
            </a:pPr>
            <a:r>
              <a:t>GATES AND FLASHER                    ~ $60</a:t>
            </a:r>
          </a:p>
          <a:p>
            <a:pPr marL="482620" indent="-482620" defTabSz="1930431">
              <a:lnSpc>
                <a:spcPct val="90000"/>
              </a:lnSpc>
              <a:spcBef>
                <a:spcPts val="3400"/>
              </a:spcBef>
              <a:buSzPct val="123000"/>
              <a:buChar char="•"/>
              <a:defRPr sz="4000"/>
            </a:pPr>
            <a:r>
              <a:t>GCP/2 INFRARED CIRCUIT             ~$60 </a:t>
            </a:r>
          </a:p>
          <a:p>
            <a:pPr marL="482620" indent="-482620" defTabSz="1930431">
              <a:lnSpc>
                <a:spcPct val="90000"/>
              </a:lnSpc>
              <a:spcBef>
                <a:spcPts val="3400"/>
              </a:spcBef>
              <a:buSzPct val="123000"/>
              <a:buChar char="•"/>
              <a:defRPr sz="4000"/>
            </a:pPr>
            <a:r>
              <a:t>2 TORTOISE SWITCH MACHINES   ~$30 </a:t>
            </a:r>
          </a:p>
          <a:p>
            <a:pPr marL="482620" indent="-482620" defTabSz="1930431">
              <a:lnSpc>
                <a:spcPct val="90000"/>
              </a:lnSpc>
              <a:spcBef>
                <a:spcPts val="3400"/>
              </a:spcBef>
              <a:buSzPct val="123000"/>
              <a:buChar char="•"/>
              <a:defRPr sz="4000"/>
            </a:pPr>
            <a:r>
              <a:t>CROSSING BELL                               ~$20</a:t>
            </a:r>
          </a:p>
          <a:p>
            <a:pPr marL="482620" indent="-482620" defTabSz="1930431">
              <a:lnSpc>
                <a:spcPct val="90000"/>
              </a:lnSpc>
              <a:spcBef>
                <a:spcPts val="3400"/>
              </a:spcBef>
              <a:buSzPct val="123000"/>
              <a:buChar char="•"/>
              <a:defRPr sz="4000" u="sng"/>
            </a:pPr>
            <a:r>
              <a:t>SPEAKER                                            ~$6</a:t>
            </a:r>
          </a:p>
          <a:p>
            <a:pPr marL="482620" indent="-482620" defTabSz="1930431">
              <a:lnSpc>
                <a:spcPct val="90000"/>
              </a:lnSpc>
              <a:spcBef>
                <a:spcPts val="3400"/>
              </a:spcBef>
              <a:buSzPct val="123000"/>
              <a:buChar char="•"/>
              <a:defRPr sz="4000"/>
            </a:pPr>
            <a:r>
              <a:t>TOTAL                                                ~$176   </a:t>
            </a:r>
          </a:p>
          <a:p>
            <a:pPr marL="482620" indent="-482620" defTabSz="1930431">
              <a:lnSpc>
                <a:spcPct val="90000"/>
              </a:lnSpc>
              <a:spcBef>
                <a:spcPts val="3400"/>
              </a:spcBef>
              <a:buSzPct val="123000"/>
              <a:buChar char="•"/>
              <a:defRPr sz="4000"/>
            </a:pPr>
            <a:r>
              <a:t>NOTE: THIS DOES NOT INCLUDE COSTS OF WIRE, 12VDC POWER SUPPLY, TERMINAL BLOCKS, AND OTHER MISCELLANEOUS COMPONENTS.                  </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CC8F4-BC80-DF40-A18A-808DC641BC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863" y="276640"/>
            <a:ext cx="23172235" cy="131332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WHERE CAN I GET MORE INFORMATION?"/>
          <p:cNvSpPr txBox="1">
            <a:spLocks noGrp="1"/>
          </p:cNvSpPr>
          <p:nvPr>
            <p:ph type="title"/>
          </p:nvPr>
        </p:nvSpPr>
        <p:spPr>
          <a:xfrm>
            <a:off x="4343398" y="901699"/>
            <a:ext cx="16913726" cy="1433172"/>
          </a:xfrm>
          <a:prstGeom prst="rect">
            <a:avLst/>
          </a:prstGeom>
        </p:spPr>
        <p:txBody>
          <a:bodyPr/>
          <a:lstStyle>
            <a:lvl1pPr algn="ctr" defTabSz="1950666">
              <a:defRPr sz="6800" spc="-200">
                <a:solidFill>
                  <a:srgbClr val="FFFC79"/>
                </a:solidFill>
              </a:defRPr>
            </a:lvl1pPr>
          </a:lstStyle>
          <a:p>
            <a:r>
              <a:t>WHERE CAN I GET MORE INFORMATION?</a:t>
            </a:r>
          </a:p>
        </p:txBody>
      </p:sp>
      <p:sp>
        <p:nvSpPr>
          <p:cNvPr id="370" name="NJ INTERNATIONAL - https://www.njinternational.com…"/>
          <p:cNvSpPr txBox="1">
            <a:spLocks noGrp="1"/>
          </p:cNvSpPr>
          <p:nvPr>
            <p:ph type="body" idx="1"/>
          </p:nvPr>
        </p:nvSpPr>
        <p:spPr>
          <a:xfrm>
            <a:off x="4046030" y="2192366"/>
            <a:ext cx="18276384" cy="9331268"/>
          </a:xfrm>
          <a:prstGeom prst="rect">
            <a:avLst/>
          </a:prstGeom>
          <a:solidFill>
            <a:srgbClr val="FF2600"/>
          </a:solidFill>
        </p:spPr>
        <p:txBody>
          <a:bodyPr lIns="50800" tIns="50800" rIns="50800" bIns="50800"/>
          <a:lstStyle/>
          <a:p>
            <a:pPr marL="487680" indent="-487680" defTabSz="1950666">
              <a:lnSpc>
                <a:spcPct val="90000"/>
              </a:lnSpc>
              <a:spcBef>
                <a:spcPts val="3600"/>
              </a:spcBef>
              <a:buSzPct val="123000"/>
              <a:buChar char="•"/>
              <a:defRPr sz="4300"/>
            </a:pPr>
            <a:r>
              <a:t>NJ INTERNATIONAL - </a:t>
            </a:r>
            <a:r>
              <a:rPr u="sng">
                <a:solidFill>
                  <a:srgbClr val="0000FF"/>
                </a:solidFill>
                <a:uFill>
                  <a:solidFill>
                    <a:srgbClr val="0000FF"/>
                  </a:solidFill>
                </a:uFill>
                <a:hlinkClick r:id="rId2"/>
              </a:rPr>
              <a:t>https://www.njinternational.com</a:t>
            </a:r>
          </a:p>
          <a:p>
            <a:pPr marL="487680" indent="-487680" defTabSz="1950666">
              <a:lnSpc>
                <a:spcPct val="90000"/>
              </a:lnSpc>
              <a:spcBef>
                <a:spcPts val="3600"/>
              </a:spcBef>
              <a:buSzPct val="123000"/>
              <a:buChar char="•"/>
              <a:defRPr sz="4300"/>
            </a:pPr>
            <a:r>
              <a:t>BERKSHIRE JUNCTION - </a:t>
            </a:r>
            <a:r>
              <a:rPr u="sng">
                <a:solidFill>
                  <a:srgbClr val="0000FF"/>
                </a:solidFill>
                <a:uFill>
                  <a:solidFill>
                    <a:srgbClr val="0000FF"/>
                  </a:solidFill>
                </a:uFill>
                <a:hlinkClick r:id="rId3"/>
              </a:rPr>
              <a:t>http://berkshirejunction.com/subdirectory/</a:t>
            </a:r>
          </a:p>
          <a:p>
            <a:pPr marL="487680" indent="-487680" defTabSz="1950666">
              <a:lnSpc>
                <a:spcPct val="90000"/>
              </a:lnSpc>
              <a:spcBef>
                <a:spcPts val="3600"/>
              </a:spcBef>
              <a:buSzPct val="123000"/>
              <a:buChar char="•"/>
              <a:defRPr sz="4300"/>
            </a:pPr>
            <a:r>
              <a:t>CIRCUITRON - </a:t>
            </a:r>
            <a:r>
              <a:rPr u="sng">
                <a:solidFill>
                  <a:srgbClr val="0000FF"/>
                </a:solidFill>
                <a:uFill>
                  <a:solidFill>
                    <a:srgbClr val="0000FF"/>
                  </a:solidFill>
                </a:uFill>
                <a:hlinkClick r:id="rId4"/>
              </a:rPr>
              <a:t>http://www.circuitron.com</a:t>
            </a:r>
          </a:p>
          <a:p>
            <a:pPr marL="487680" indent="-487680" defTabSz="1950666">
              <a:lnSpc>
                <a:spcPct val="90000"/>
              </a:lnSpc>
              <a:spcBef>
                <a:spcPts val="3600"/>
              </a:spcBef>
              <a:buSzPct val="123000"/>
              <a:buChar char="•"/>
              <a:defRPr sz="4300"/>
            </a:pPr>
            <a:r>
              <a:t>Z-STUFF FOR TRAINS - </a:t>
            </a:r>
            <a:r>
              <a:rPr u="sng">
                <a:solidFill>
                  <a:srgbClr val="0000FF"/>
                </a:solidFill>
                <a:uFill>
                  <a:solidFill>
                    <a:srgbClr val="0000FF"/>
                  </a:solidFill>
                </a:uFill>
                <a:hlinkClick r:id="rId5"/>
              </a:rPr>
              <a:t>https://www.z-stuff.net</a:t>
            </a:r>
            <a:r>
              <a:t> </a:t>
            </a:r>
          </a:p>
          <a:p>
            <a:pPr marL="487680" indent="-487680" defTabSz="1950666">
              <a:lnSpc>
                <a:spcPct val="90000"/>
              </a:lnSpc>
              <a:spcBef>
                <a:spcPts val="3600"/>
              </a:spcBef>
              <a:buSzPct val="123000"/>
              <a:buChar char="•"/>
              <a:defRPr sz="4300"/>
            </a:pPr>
            <a:r>
              <a:t>ARDUINO - </a:t>
            </a:r>
            <a:r>
              <a:rPr u="sng">
                <a:solidFill>
                  <a:srgbClr val="0000FF"/>
                </a:solidFill>
                <a:uFill>
                  <a:solidFill>
                    <a:srgbClr val="0000FF"/>
                  </a:solidFill>
                </a:uFill>
                <a:hlinkClick r:id="rId6"/>
              </a:rPr>
              <a:t>https://www.arduino.cc</a:t>
            </a:r>
          </a:p>
          <a:p>
            <a:pPr marL="487680" indent="-487680" defTabSz="1950666">
              <a:lnSpc>
                <a:spcPct val="90000"/>
              </a:lnSpc>
              <a:spcBef>
                <a:spcPts val="3600"/>
              </a:spcBef>
              <a:buSzPct val="123000"/>
              <a:buChar char="•"/>
              <a:defRPr sz="4300"/>
            </a:pPr>
            <a:r>
              <a:t> LOGIC RAIL TECHNOLOGIES - </a:t>
            </a:r>
            <a:r>
              <a:rPr u="sng">
                <a:solidFill>
                  <a:srgbClr val="0000FF"/>
                </a:solidFill>
                <a:uFill>
                  <a:solidFill>
                    <a:srgbClr val="0000FF"/>
                  </a:solidFill>
                </a:uFill>
                <a:hlinkClick r:id="rId7"/>
              </a:rPr>
              <a:t>https://www.logicrailtech.com</a:t>
            </a:r>
            <a:r>
              <a:t> </a:t>
            </a:r>
          </a:p>
          <a:p>
            <a:pPr marL="487680" indent="-487680" defTabSz="1950666">
              <a:lnSpc>
                <a:spcPct val="90000"/>
              </a:lnSpc>
              <a:spcBef>
                <a:spcPts val="3600"/>
              </a:spcBef>
              <a:buSzPct val="123000"/>
              <a:buChar char="•"/>
              <a:defRPr sz="4300"/>
            </a:pPr>
            <a:r>
              <a:t>MODEL TRAIN TECHNOLOGY - www.modeltraintechnology.com</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ONCLUSION"/>
          <p:cNvSpPr txBox="1">
            <a:spLocks noGrp="1"/>
          </p:cNvSpPr>
          <p:nvPr>
            <p:ph type="title"/>
          </p:nvPr>
        </p:nvSpPr>
        <p:spPr>
          <a:xfrm>
            <a:off x="2692400" y="596900"/>
            <a:ext cx="21971000" cy="1433164"/>
          </a:xfrm>
          <a:prstGeom prst="rect">
            <a:avLst/>
          </a:prstGeom>
        </p:spPr>
        <p:txBody>
          <a:bodyPr/>
          <a:lstStyle>
            <a:lvl1pPr algn="ctr">
              <a:defRPr spc="-200">
                <a:solidFill>
                  <a:srgbClr val="FFFB00"/>
                </a:solidFill>
              </a:defRPr>
            </a:lvl1pPr>
          </a:lstStyle>
          <a:p>
            <a:r>
              <a:t>CONCLUSION</a:t>
            </a:r>
          </a:p>
        </p:txBody>
      </p:sp>
      <p:sp>
        <p:nvSpPr>
          <p:cNvPr id="373" name="Body Level One…"/>
          <p:cNvSpPr txBox="1">
            <a:spLocks noGrp="1"/>
          </p:cNvSpPr>
          <p:nvPr>
            <p:ph type="body" idx="1"/>
          </p:nvPr>
        </p:nvSpPr>
        <p:spPr>
          <a:xfrm>
            <a:off x="4884953" y="2402761"/>
            <a:ext cx="17295520" cy="8256014"/>
          </a:xfrm>
          <a:prstGeom prst="rect">
            <a:avLst/>
          </a:prstGeom>
        </p:spPr>
        <p:txBody>
          <a:bodyPr lIns="50800" tIns="50800" rIns="50800" bIns="50800"/>
          <a:lstStyle/>
          <a:p>
            <a:pPr marL="463919" indent="-463919" defTabSz="1855630">
              <a:lnSpc>
                <a:spcPct val="90000"/>
              </a:lnSpc>
              <a:spcBef>
                <a:spcPts val="3200"/>
              </a:spcBef>
              <a:buSzPct val="123000"/>
              <a:buChar char="•"/>
              <a:defRPr sz="4100"/>
            </a:pPr>
            <a:r>
              <a:t>Automatically activated operational cross buck flashers, crossing gates, and crossing bells can add additional realism to your layout</a:t>
            </a:r>
          </a:p>
          <a:p>
            <a:pPr marL="463919" indent="-463919" defTabSz="1855630">
              <a:lnSpc>
                <a:spcPct val="90000"/>
              </a:lnSpc>
              <a:spcBef>
                <a:spcPts val="3200"/>
              </a:spcBef>
              <a:buSzPct val="123000"/>
              <a:buChar char="•"/>
              <a:defRPr sz="4100"/>
            </a:pPr>
            <a:r>
              <a:t>One integral system is currently available (Model Train Technologies)</a:t>
            </a:r>
          </a:p>
          <a:p>
            <a:pPr marL="463919" indent="-463919" defTabSz="1855630">
              <a:lnSpc>
                <a:spcPct val="90000"/>
              </a:lnSpc>
              <a:spcBef>
                <a:spcPts val="3200"/>
              </a:spcBef>
              <a:buSzPct val="123000"/>
              <a:buChar char="•"/>
              <a:defRPr sz="4100"/>
            </a:pPr>
            <a:r>
              <a:t>Constructing an operational system from separate components is not difficult</a:t>
            </a:r>
          </a:p>
          <a:p>
            <a:pPr marL="463919" indent="-463919" defTabSz="1855630">
              <a:lnSpc>
                <a:spcPct val="90000"/>
              </a:lnSpc>
              <a:spcBef>
                <a:spcPts val="3200"/>
              </a:spcBef>
              <a:buSzPct val="123000"/>
              <a:buChar char="•"/>
              <a:defRPr sz="4100"/>
            </a:pPr>
            <a:r>
              <a:t>Research all available products regarding their capablities before deciding on a system. </a:t>
            </a:r>
          </a:p>
          <a:p>
            <a:pPr marL="463919" indent="-463919" defTabSz="1855630">
              <a:lnSpc>
                <a:spcPct val="90000"/>
              </a:lnSpc>
              <a:spcBef>
                <a:spcPts val="3200"/>
              </a:spcBef>
              <a:buSzPct val="123000"/>
              <a:buChar char="•"/>
              <a:defRPr sz="4100"/>
            </a:pPr>
            <a:r>
              <a:t>I have found that Logic Rail Technologies detection and activation circuits offers the most realistic operation for the price</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HANK YOU FOR YOUR ATTENTION"/>
          <p:cNvSpPr txBox="1">
            <a:spLocks noGrp="1"/>
          </p:cNvSpPr>
          <p:nvPr>
            <p:ph type="title"/>
          </p:nvPr>
        </p:nvSpPr>
        <p:spPr>
          <a:xfrm>
            <a:off x="6261100" y="1117599"/>
            <a:ext cx="14697176" cy="2884742"/>
          </a:xfrm>
          <a:prstGeom prst="rect">
            <a:avLst/>
          </a:prstGeom>
        </p:spPr>
        <p:txBody>
          <a:bodyPr/>
          <a:lstStyle>
            <a:lvl1pPr algn="ctr">
              <a:defRPr spc="-200">
                <a:solidFill>
                  <a:srgbClr val="FFFC79"/>
                </a:solidFill>
              </a:defRPr>
            </a:lvl1pPr>
          </a:lstStyle>
          <a:p>
            <a:r>
              <a:t>THANK YOU FOR YOUR ATTENTION</a:t>
            </a:r>
          </a:p>
        </p:txBody>
      </p:sp>
      <p:sp>
        <p:nvSpPr>
          <p:cNvPr id="376" name="THIS CLINIC WILL BE POSTED ON THE POTOMAC DIVISION WEB SITE https://potomac-nmra.org…"/>
          <p:cNvSpPr txBox="1">
            <a:spLocks noGrp="1"/>
          </p:cNvSpPr>
          <p:nvPr>
            <p:ph type="body" sz="quarter" idx="1"/>
          </p:nvPr>
        </p:nvSpPr>
        <p:spPr>
          <a:xfrm>
            <a:off x="5277710" y="4490303"/>
            <a:ext cx="15928189" cy="4180288"/>
          </a:xfrm>
          <a:prstGeom prst="rect">
            <a:avLst/>
          </a:prstGeom>
          <a:solidFill>
            <a:srgbClr val="FF2600"/>
          </a:solidFill>
        </p:spPr>
        <p:txBody>
          <a:bodyPr lIns="50800" tIns="50800" rIns="50800" bIns="50800"/>
          <a:lstStyle/>
          <a:p>
            <a:pPr marL="561745" indent="-561745" defTabSz="2246926">
              <a:lnSpc>
                <a:spcPct val="90000"/>
              </a:lnSpc>
              <a:spcBef>
                <a:spcPts val="4000"/>
              </a:spcBef>
              <a:buSzPct val="123000"/>
              <a:buChar char="•"/>
              <a:defRPr sz="4900"/>
            </a:pPr>
            <a:r>
              <a:t>THIS CLINIC WILL BE POSTED ON THE POTOMAC DIVISION WEB SITE </a:t>
            </a:r>
            <a:r>
              <a:rPr u="sng">
                <a:solidFill>
                  <a:srgbClr val="0000FF"/>
                </a:solidFill>
                <a:uFill>
                  <a:solidFill>
                    <a:srgbClr val="0000FF"/>
                  </a:solidFill>
                </a:uFill>
                <a:hlinkClick r:id="rId2"/>
              </a:rPr>
              <a:t>https://potomac-nmra.org</a:t>
            </a:r>
          </a:p>
          <a:p>
            <a:pPr marL="561745" indent="-561745" defTabSz="2246926">
              <a:lnSpc>
                <a:spcPct val="90000"/>
              </a:lnSpc>
              <a:spcBef>
                <a:spcPts val="4000"/>
              </a:spcBef>
              <a:buSzPct val="123000"/>
              <a:buChar char="•"/>
              <a:defRPr sz="4900"/>
            </a:pPr>
            <a:r>
              <a:t>ANY QUESTIONS? </a:t>
            </a:r>
          </a:p>
          <a:p>
            <a:pPr marL="1123490" lvl="1" indent="-561745" defTabSz="2246926">
              <a:lnSpc>
                <a:spcPct val="90000"/>
              </a:lnSpc>
              <a:spcBef>
                <a:spcPts val="4000"/>
              </a:spcBef>
              <a:defRPr sz="4900"/>
            </a:pPr>
            <a:r>
              <a:t>I CAN BE REACHED AT  </a:t>
            </a:r>
            <a:r>
              <a:rPr u="sng">
                <a:solidFill>
                  <a:srgbClr val="0000FF"/>
                </a:solidFill>
                <a:uFill>
                  <a:solidFill>
                    <a:srgbClr val="0000FF"/>
                  </a:solidFill>
                </a:uFill>
                <a:hlinkClick r:id="rId3"/>
              </a:rPr>
              <a:t>bwsheron@mac.com</a:t>
            </a:r>
            <a:r>
              <a:t>  </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INTEGRAL SYSTEMS"/>
          <p:cNvSpPr txBox="1">
            <a:spLocks noGrp="1"/>
          </p:cNvSpPr>
          <p:nvPr>
            <p:ph type="title"/>
          </p:nvPr>
        </p:nvSpPr>
        <p:spPr>
          <a:xfrm>
            <a:off x="1028700" y="1663699"/>
            <a:ext cx="21971000" cy="1433172"/>
          </a:xfrm>
          <a:prstGeom prst="rect">
            <a:avLst/>
          </a:prstGeom>
        </p:spPr>
        <p:txBody>
          <a:bodyPr/>
          <a:lstStyle>
            <a:lvl1pPr algn="ctr">
              <a:defRPr spc="-200">
                <a:solidFill>
                  <a:srgbClr val="FFFC79"/>
                </a:solidFill>
              </a:defRPr>
            </a:lvl1pPr>
          </a:lstStyle>
          <a:p>
            <a:r>
              <a:t>INTEGRAL SYSTEMS</a:t>
            </a:r>
          </a:p>
        </p:txBody>
      </p:sp>
      <p:sp>
        <p:nvSpPr>
          <p:cNvPr id="170" name="THE EASIEST WAY TO INSTALL AN OPERATIONAL GRADE CROSSING IS WITH AN INTGEGRAL SYSTEM THAT CONTAINS ALL THE COMPONENTS (DETECTORS, FLASHING CROSSBUCKS, BELL, GATES)…"/>
          <p:cNvSpPr txBox="1">
            <a:spLocks noGrp="1"/>
          </p:cNvSpPr>
          <p:nvPr>
            <p:ph type="body" idx="1"/>
          </p:nvPr>
        </p:nvSpPr>
        <p:spPr>
          <a:xfrm>
            <a:off x="4394198" y="3317161"/>
            <a:ext cx="17417905" cy="8256014"/>
          </a:xfrm>
          <a:prstGeom prst="rect">
            <a:avLst/>
          </a:prstGeom>
        </p:spPr>
        <p:txBody>
          <a:bodyPr lIns="50800" tIns="50800" rIns="50800" bIns="50800"/>
          <a:lstStyle/>
          <a:p>
            <a:pPr marL="521208" indent="-521208" defTabSz="2084777">
              <a:lnSpc>
                <a:spcPct val="90000"/>
              </a:lnSpc>
              <a:spcBef>
                <a:spcPts val="3800"/>
              </a:spcBef>
              <a:buSzPct val="123000"/>
              <a:buChar char="•"/>
              <a:defRPr sz="4500"/>
            </a:pPr>
            <a:r>
              <a:t>THE EASIEST WAY TO INSTALL AN OPERATIONAL GRADE CROSSING IS WITH AN INTGEGRAL SYSTEM THAT CONTAINS ALL THE COMPONENTS (DETECTORS, FLASHING CROSSBUCKS, BELL, GATES)</a:t>
            </a:r>
          </a:p>
          <a:p>
            <a:pPr marL="521208" indent="-521208" defTabSz="2084777">
              <a:lnSpc>
                <a:spcPct val="90000"/>
              </a:lnSpc>
              <a:spcBef>
                <a:spcPts val="3800"/>
              </a:spcBef>
              <a:buSzPct val="123000"/>
              <a:buChar char="•"/>
              <a:defRPr sz="4500"/>
            </a:pPr>
            <a:r>
              <a:t>SEVERAL COMPANIES MAKE INTEGRAL SYSTEMS</a:t>
            </a:r>
          </a:p>
          <a:p>
            <a:pPr marL="1042413" lvl="1" indent="-521205" defTabSz="2084777">
              <a:lnSpc>
                <a:spcPct val="90000"/>
              </a:lnSpc>
              <a:spcBef>
                <a:spcPts val="3800"/>
              </a:spcBef>
              <a:defRPr sz="4500"/>
            </a:pPr>
            <a:r>
              <a:t>TYCO, LIFE-LIKE, BACHMANN</a:t>
            </a:r>
          </a:p>
          <a:p>
            <a:pPr marL="1042413" lvl="1" indent="-521205" defTabSz="2084777">
              <a:lnSpc>
                <a:spcPct val="90000"/>
              </a:lnSpc>
              <a:spcBef>
                <a:spcPts val="3800"/>
              </a:spcBef>
              <a:defRPr sz="4500"/>
            </a:pPr>
            <a:r>
              <a:t>Z-STUFF FOR TRAINS</a:t>
            </a:r>
          </a:p>
          <a:p>
            <a:pPr marL="1042413" lvl="1" indent="-521205" defTabSz="2084777">
              <a:lnSpc>
                <a:spcPct val="90000"/>
              </a:lnSpc>
              <a:spcBef>
                <a:spcPts val="3800"/>
              </a:spcBef>
              <a:defRPr sz="4500"/>
            </a:pPr>
            <a:r>
              <a:t>WALTHERS</a:t>
            </a:r>
          </a:p>
          <a:p>
            <a:pPr marL="1042413" lvl="1" indent="-521205" defTabSz="2084777">
              <a:lnSpc>
                <a:spcPct val="90000"/>
              </a:lnSpc>
              <a:spcBef>
                <a:spcPts val="3800"/>
              </a:spcBef>
              <a:defRPr sz="4500"/>
            </a:pPr>
            <a:r>
              <a:t>MODEL TRAIN TECHNOLOGY</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igure 1 copy.JPG" descr="Figure 1 copy.JP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a:xfrm>
            <a:off x="5352936" y="1589177"/>
            <a:ext cx="13887379" cy="7811652"/>
          </a:xfrm>
          <a:prstGeom prst="rect">
            <a:avLst/>
          </a:prstGeom>
        </p:spPr>
      </p:pic>
      <p:sp>
        <p:nvSpPr>
          <p:cNvPr id="173" name="THIS IS THE SIMPLEST, LEAST EXPENSIVE,           AND LEAST REALISTIC SYSTEM"/>
          <p:cNvSpPr txBox="1">
            <a:spLocks noGrp="1"/>
          </p:cNvSpPr>
          <p:nvPr>
            <p:ph type="title"/>
          </p:nvPr>
        </p:nvSpPr>
        <p:spPr>
          <a:xfrm>
            <a:off x="3767147" y="8966816"/>
            <a:ext cx="16500234" cy="2652139"/>
          </a:xfrm>
          <a:prstGeom prst="rect">
            <a:avLst/>
          </a:prstGeom>
        </p:spPr>
        <p:txBody>
          <a:bodyPr/>
          <a:lstStyle>
            <a:lvl1pPr algn="ctr" defTabSz="1352790">
              <a:defRPr sz="6300" spc="-200">
                <a:solidFill>
                  <a:srgbClr val="FFFC79"/>
                </a:solidFill>
              </a:defRPr>
            </a:lvl1pPr>
          </a:lstStyle>
          <a:p>
            <a:r>
              <a:t>THIS IS THE SIMPLEST, LEAST EXPENSIVE,           AND LEAST REALISTIC SYSTEM</a:t>
            </a: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theme/theme1.xml><?xml version="1.0" encoding="utf-8"?>
<a:theme xmlns:a="http://schemas.openxmlformats.org/drawingml/2006/main"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TotalTime>
  <Words>2915</Words>
  <Application>Microsoft Macintosh PowerPoint</Application>
  <PresentationFormat>Custom</PresentationFormat>
  <Paragraphs>276</Paragraphs>
  <Slides>79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Helvetica</vt:lpstr>
      <vt:lpstr>Helvetica Neue</vt:lpstr>
      <vt:lpstr>Helvetica Neue Medium</vt:lpstr>
      <vt:lpstr>20_BasicBlack</vt:lpstr>
      <vt:lpstr>BUILDING AN OPERATIONAL RAILROAD CROSSING</vt:lpstr>
      <vt:lpstr>PowerPoint Presentation</vt:lpstr>
      <vt:lpstr>PowerPoint Presentation</vt:lpstr>
      <vt:lpstr>PowerPoint Presentation</vt:lpstr>
      <vt:lpstr>TYPICAL MODERN CROSSBUCK, FLASHER, AND GATE AT A GRADE CROSSING IN BUCKEYSTOWN, MD</vt:lpstr>
      <vt:lpstr>PowerPoint Presentation</vt:lpstr>
      <vt:lpstr>TWO OPTIONS</vt:lpstr>
      <vt:lpstr>INTEGRAL SYSTEMS</vt:lpstr>
      <vt:lpstr>THIS IS THE SIMPLEST, LEAST EXPENSIVE,           AND LEAST REALISTIC SYSTEM</vt:lpstr>
      <vt:lpstr>PowerPoint Presentation</vt:lpstr>
      <vt:lpstr>WALTHERS GRADE CROSSING CONTROLLER </vt:lpstr>
      <vt:lpstr>MODEL TRAIN TECHNOLOGY RECENTLY INTRODUCED MOTORIZED CROSSING GATES THAT ARE RELATIVELY EASY TO INSTALL</vt:lpstr>
      <vt:lpstr>INTEGRAL SYSTEM WWITH DETECTORS, SERVO MOTORS, ACTIVATION  CIRCUITS AN CROSSING GATES AND FLASHERS AVAILABLE FOR $100</vt:lpstr>
      <vt:lpstr>CONSTRUCTING AN OPERATIONAL GRADE CROSSING FROM SEPARATE COMPONENTS</vt:lpstr>
      <vt:lpstr>PowerPoint Presentation</vt:lpstr>
      <vt:lpstr>2.) CROSSING GATES</vt:lpstr>
      <vt:lpstr>TWO CROSSING GATES AVAILABLE ON EBAY FOR $20</vt:lpstr>
      <vt:lpstr>PowerPoint Presentation</vt:lpstr>
      <vt:lpstr>PowerPoint Presentation</vt:lpstr>
      <vt:lpstr>PowerPoint Presentation</vt:lpstr>
      <vt:lpstr>HOW ELSE CAN I MAKE A COMBINATION CROSSBUCK FLASHER AND CROSSING GATE?</vt:lpstr>
      <vt:lpstr>PowerPoint Presentation</vt:lpstr>
      <vt:lpstr>PowerPoint Presentation</vt:lpstr>
      <vt:lpstr>PowerPoint Presentation</vt:lpstr>
      <vt:lpstr>PowerPoint Presentation</vt:lpstr>
      <vt:lpstr>PowerPoint Presentation</vt:lpstr>
      <vt:lpstr>OPERATING THE GATES</vt:lpstr>
      <vt:lpstr>CIRCUITRON TORTOISE SWITCH MACHINE</vt:lpstr>
      <vt:lpstr>TORTOISE SWITCH MACHINE ATTACHED TO A REMOTE TORTOISE MOUNT</vt:lpstr>
      <vt:lpstr>TORTOISE SWITCH MACHINE WITH REMOTE SIGNAL ACTIVATOR </vt:lpstr>
      <vt:lpstr>MOUNTING THE TORTOISE MACHINE</vt:lpstr>
      <vt:lpstr>PowerPoint Presentation</vt:lpstr>
      <vt:lpstr>TORTOISE MACHINE WITH REMOTE MOUNT IS THEN ATTACHED TO THE L-SHAPED MOUNT</vt:lpstr>
      <vt:lpstr>PowerPoint Presentation</vt:lpstr>
      <vt:lpstr>PowerPoint Presentation</vt:lpstr>
      <vt:lpstr>PowerPoint Presentation</vt:lpstr>
      <vt:lpstr>GATES UP</vt:lpstr>
      <vt:lpstr>AND GATES DOWN</vt:lpstr>
      <vt:lpstr>DETECTION SYSTEMS TO ACTIVATE THE CROSSBUCK FLASHERS, CROSSING GATES, AND BELL</vt:lpstr>
      <vt:lpstr>DETECTION AND ACTIVATION SYSTEMS</vt:lpstr>
      <vt:lpstr>PHOTOCELL</vt:lpstr>
      <vt:lpstr>CURRENT DETECTION</vt:lpstr>
      <vt:lpstr>INFRARED EMITTER AND DETECTORS</vt:lpstr>
      <vt:lpstr>PowerPoint Presentation</vt:lpstr>
      <vt:lpstr>THE TRICK IS TO DISGUISE THE EMITTER AND DETECTOR</vt:lpstr>
      <vt:lpstr>PowerPoint Presentation</vt:lpstr>
      <vt:lpstr>PowerPoint Presentation</vt:lpstr>
      <vt:lpstr>PowerPoint Presentation</vt:lpstr>
      <vt:lpstr>PowerPoint Presentation</vt:lpstr>
      <vt:lpstr>PowerPoint Presentation</vt:lpstr>
      <vt:lpstr>HOLES DRILLED IN TRACK FOR MOUNTING INFRARED EMITTER AND DETECTOR BETWEEN THE RAILS</vt:lpstr>
      <vt:lpstr>INFRARED EMITTER AND DETECTOR MOUNTED BETWEEN THE RAILS</vt:lpstr>
      <vt:lpstr>WHO MAKES DETECTION SYSTEMS THAT WILL OPERATE FLASHERS, GATES, AND BELLS?</vt:lpstr>
      <vt:lpstr>CIRCUITRON</vt:lpstr>
      <vt:lpstr>BERKSHIRE JUNCTION</vt:lpstr>
      <vt:lpstr>Z-STUFF FOR TRAINS</vt:lpstr>
      <vt:lpstr>ARDUINO CIRCUITS</vt:lpstr>
      <vt:lpstr>PowerPoint Presentation</vt:lpstr>
      <vt:lpstr> LOGIC RAIL TECHNOLOGIES</vt:lpstr>
      <vt:lpstr>PowerPoint Presentation</vt:lpstr>
      <vt:lpstr>CROSSING BELL</vt:lpstr>
      <vt:lpstr>GRADE CROSSING PRO/2 CIRCUIT BOARD  NOTE THAT BELL CIRCUIT PLUGS DIRECTLY INTO THE GCP/2</vt:lpstr>
      <vt:lpstr>PowerPoint Presentation</vt:lpstr>
      <vt:lpstr>HOW IT WORKS</vt:lpstr>
      <vt:lpstr>PowerPoint Presentation</vt:lpstr>
      <vt:lpstr>WHAT IF I HAVE  A MULTIPLE TRACK GRADE CROSSING?</vt:lpstr>
      <vt:lpstr>PowerPoint Presentation</vt:lpstr>
      <vt:lpstr>SO HOW HARD IS IT TO HOOK ALL THIS STUFF UP?</vt:lpstr>
      <vt:lpstr>PowerPoint Presentation</vt:lpstr>
      <vt:lpstr>PowerPoint Presentation</vt:lpstr>
      <vt:lpstr>SO WHAT DOES ALL THIS COST?</vt:lpstr>
      <vt:lpstr>PowerPoint Presentation</vt:lpstr>
      <vt:lpstr>PowerPoint Presentation</vt:lpstr>
      <vt:lpstr>LET’S TAKE  LOOK AT AN OPERATIONAL GRADE CROSSING IN HO SCALE THAT USES:</vt:lpstr>
      <vt:lpstr>COST FOR A SINGLE TRACK GRADE CROSSING USING LOGIC RAIL TECNOLOGIES INFRARED SENSORS AND ACTIVATION CIRCUIT</vt:lpstr>
      <vt:lpstr>PowerPoint Presentation</vt:lpstr>
      <vt:lpstr>WHERE CAN I GET MORE INFORMATION?</vt:lpstr>
      <vt:lpstr>CONCLUSION</vt:lpstr>
      <vt:lpstr>THANK YOU FOR YOUR ATTENTION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 OPERATIONAL RAILROAD CROSSING</dc:title>
  <cp:lastModifiedBy>Microsoft Office User</cp:lastModifiedBy>
  <cp:revision>4</cp:revision>
  <dcterms:modified xsi:type="dcterms:W3CDTF">2024-03-06T00:22:53Z</dcterms:modified>
</cp:coreProperties>
</file>