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56" r:id="rId3"/>
    <p:sldId id="288" r:id="rId4"/>
    <p:sldId id="267" r:id="rId5"/>
    <p:sldId id="257" r:id="rId6"/>
    <p:sldId id="258" r:id="rId7"/>
    <p:sldId id="286" r:id="rId8"/>
    <p:sldId id="287" r:id="rId9"/>
    <p:sldId id="259" r:id="rId10"/>
    <p:sldId id="269" r:id="rId11"/>
    <p:sldId id="285" r:id="rId12"/>
    <p:sldId id="261" r:id="rId13"/>
    <p:sldId id="260" r:id="rId14"/>
    <p:sldId id="289" r:id="rId15"/>
    <p:sldId id="276" r:id="rId16"/>
    <p:sldId id="271" r:id="rId17"/>
    <p:sldId id="272" r:id="rId18"/>
    <p:sldId id="273" r:id="rId19"/>
    <p:sldId id="274" r:id="rId20"/>
    <p:sldId id="275" r:id="rId21"/>
    <p:sldId id="262" r:id="rId22"/>
    <p:sldId id="263" r:id="rId23"/>
    <p:sldId id="264" r:id="rId24"/>
    <p:sldId id="280" r:id="rId25"/>
    <p:sldId id="281" r:id="rId26"/>
    <p:sldId id="266" r:id="rId27"/>
    <p:sldId id="283"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4F80D-70F8-43A5-B179-14C1AEC3F41D}" type="datetimeFigureOut">
              <a:rPr lang="en-US" smtClean="0"/>
              <a:t>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CCCFC-7BDB-489E-BE25-916826C6C962}" type="slidenum">
              <a:rPr lang="en-US" smtClean="0"/>
              <a:t>‹#›</a:t>
            </a:fld>
            <a:endParaRPr lang="en-US"/>
          </a:p>
        </p:txBody>
      </p:sp>
    </p:spTree>
    <p:extLst>
      <p:ext uri="{BB962C8B-B14F-4D97-AF65-F5344CB8AC3E}">
        <p14:creationId xmlns:p14="http://schemas.microsoft.com/office/powerpoint/2010/main" val="87619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D5376-1079-465A-98F2-5445ABE84E4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301738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D5376-1079-465A-98F2-5445ABE84E4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76670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D5376-1079-465A-98F2-5445ABE84E4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345502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D5376-1079-465A-98F2-5445ABE84E4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143257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D5376-1079-465A-98F2-5445ABE84E4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104448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D5376-1079-465A-98F2-5445ABE84E4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69338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D5376-1079-465A-98F2-5445ABE84E46}"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30420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D5376-1079-465A-98F2-5445ABE84E46}"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256608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D5376-1079-465A-98F2-5445ABE84E46}"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15689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D5376-1079-465A-98F2-5445ABE84E4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238691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D5376-1079-465A-98F2-5445ABE84E4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B4BA6-8037-4B49-9435-355E96F613B3}" type="slidenum">
              <a:rPr lang="en-US" smtClean="0"/>
              <a:t>‹#›</a:t>
            </a:fld>
            <a:endParaRPr lang="en-US"/>
          </a:p>
        </p:txBody>
      </p:sp>
    </p:spTree>
    <p:extLst>
      <p:ext uri="{BB962C8B-B14F-4D97-AF65-F5344CB8AC3E}">
        <p14:creationId xmlns:p14="http://schemas.microsoft.com/office/powerpoint/2010/main" val="166484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D5376-1079-465A-98F2-5445ABE84E46}" type="datetimeFigureOut">
              <a:rPr lang="en-US"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B4BA6-8037-4B49-9435-355E96F613B3}" type="slidenum">
              <a:rPr lang="en-US" smtClean="0"/>
              <a:t>‹#›</a:t>
            </a:fld>
            <a:endParaRPr lang="en-US"/>
          </a:p>
        </p:txBody>
      </p:sp>
    </p:spTree>
    <p:extLst>
      <p:ext uri="{BB962C8B-B14F-4D97-AF65-F5344CB8AC3E}">
        <p14:creationId xmlns:p14="http://schemas.microsoft.com/office/powerpoint/2010/main" val="3507670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2000" contrast="26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410200" y="438789"/>
            <a:ext cx="3505200" cy="1754326"/>
          </a:xfrm>
          <a:prstGeom prst="rect">
            <a:avLst/>
          </a:prstGeom>
          <a:noFill/>
        </p:spPr>
        <p:txBody>
          <a:bodyPr wrap="square" rtlCol="0">
            <a:spAutoFit/>
          </a:bodyPr>
          <a:lstStyle/>
          <a:p>
            <a:pPr algn="ctr"/>
            <a:r>
              <a:rPr lang="en-US" dirty="0" smtClean="0">
                <a:solidFill>
                  <a:srgbClr val="FFC000"/>
                </a:solidFill>
              </a:rPr>
              <a:t>Power Point created &amp; designed by </a:t>
            </a:r>
          </a:p>
          <a:p>
            <a:pPr algn="ctr"/>
            <a:r>
              <a:rPr lang="en-US" dirty="0" smtClean="0">
                <a:solidFill>
                  <a:srgbClr val="FFC000"/>
                </a:solidFill>
              </a:rPr>
              <a:t>R.L. Fisher</a:t>
            </a:r>
          </a:p>
          <a:p>
            <a:pPr algn="ctr"/>
            <a:r>
              <a:rPr lang="en-US" dirty="0" smtClean="0">
                <a:solidFill>
                  <a:srgbClr val="FFC000"/>
                </a:solidFill>
              </a:rPr>
              <a:t>Lifetime Member</a:t>
            </a:r>
          </a:p>
          <a:p>
            <a:pPr algn="ctr"/>
            <a:r>
              <a:rPr lang="en-US" dirty="0" smtClean="0">
                <a:solidFill>
                  <a:srgbClr val="FFC000"/>
                </a:solidFill>
              </a:rPr>
              <a:t>National FFA Alumni Association</a:t>
            </a:r>
          </a:p>
          <a:p>
            <a:pPr algn="ctr"/>
            <a:r>
              <a:rPr lang="en-US" dirty="0" smtClean="0">
                <a:solidFill>
                  <a:srgbClr val="FFC000"/>
                </a:solidFill>
              </a:rPr>
              <a:t>Newton FFA Alumni President~ 2014, 2015</a:t>
            </a:r>
            <a:endParaRPr lang="en-US" dirty="0">
              <a:solidFill>
                <a:srgbClr val="FFC000"/>
              </a:solidFill>
            </a:endParaRPr>
          </a:p>
        </p:txBody>
      </p:sp>
      <p:sp>
        <p:nvSpPr>
          <p:cNvPr id="4" name="TextBox 3"/>
          <p:cNvSpPr txBox="1"/>
          <p:nvPr/>
        </p:nvSpPr>
        <p:spPr>
          <a:xfrm>
            <a:off x="76200" y="5486400"/>
            <a:ext cx="5029200" cy="1200329"/>
          </a:xfrm>
          <a:prstGeom prst="rect">
            <a:avLst/>
          </a:prstGeom>
          <a:noFill/>
        </p:spPr>
        <p:txBody>
          <a:bodyPr wrap="square" rtlCol="0">
            <a:spAutoFit/>
          </a:bodyPr>
          <a:lstStyle/>
          <a:p>
            <a:pPr algn="ctr"/>
            <a:r>
              <a:rPr lang="en-US" dirty="0" smtClean="0">
                <a:solidFill>
                  <a:srgbClr val="FFC000"/>
                </a:solidFill>
              </a:rPr>
              <a:t>This Power Point may be used by other individuals  who are in the process of chartering an FFA Alumni Affiliate with their local FFA Chapter.</a:t>
            </a:r>
          </a:p>
          <a:p>
            <a:pPr algn="ctr"/>
            <a:r>
              <a:rPr lang="en-US" dirty="0" smtClean="0">
                <a:solidFill>
                  <a:srgbClr val="FFC000"/>
                </a:solidFill>
              </a:rPr>
              <a:t>R. L. Fisher 2013/2014</a:t>
            </a:r>
            <a:endParaRPr lang="en-US" dirty="0">
              <a:solidFill>
                <a:srgbClr val="FFC000"/>
              </a:solidFill>
            </a:endParaRPr>
          </a:p>
        </p:txBody>
      </p:sp>
      <p:sp>
        <p:nvSpPr>
          <p:cNvPr id="5" name="TextBox 4"/>
          <p:cNvSpPr txBox="1"/>
          <p:nvPr/>
        </p:nvSpPr>
        <p:spPr>
          <a:xfrm>
            <a:off x="8153400" y="6386945"/>
            <a:ext cx="762000" cy="276999"/>
          </a:xfrm>
          <a:prstGeom prst="rect">
            <a:avLst/>
          </a:prstGeom>
          <a:noFill/>
        </p:spPr>
        <p:txBody>
          <a:bodyPr wrap="square" rtlCol="0">
            <a:spAutoFit/>
          </a:bodyPr>
          <a:lstStyle/>
          <a:p>
            <a:r>
              <a:rPr lang="en-US" sz="1200" dirty="0" smtClean="0">
                <a:solidFill>
                  <a:schemeClr val="accent1"/>
                </a:solidFill>
              </a:rPr>
              <a:t>BING</a:t>
            </a:r>
            <a:endParaRPr lang="en-US" sz="1200" dirty="0">
              <a:solidFill>
                <a:schemeClr val="accent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4800"/>
            <a:ext cx="3738736" cy="47683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277445"/>
            <a:ext cx="3886200" cy="4386499"/>
          </a:xfrm>
          <a:prstGeom prst="rect">
            <a:avLst/>
          </a:prstGeom>
        </p:spPr>
      </p:pic>
    </p:spTree>
    <p:extLst>
      <p:ext uri="{BB962C8B-B14F-4D97-AF65-F5344CB8AC3E}">
        <p14:creationId xmlns:p14="http://schemas.microsoft.com/office/powerpoint/2010/main" val="3924286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dbl" dirty="0" smtClean="0">
                <a:solidFill>
                  <a:srgbClr val="002060"/>
                </a:solidFill>
                <a:uFill>
                  <a:solidFill>
                    <a:srgbClr val="FFC000"/>
                  </a:solidFill>
                </a:uFill>
                <a:latin typeface="Algerian" panose="04020705040A02060702" pitchFamily="82" charset="0"/>
              </a:rPr>
              <a:t>QUESTION &amp;ANSWER SESSION</a:t>
            </a:r>
            <a:endParaRPr lang="en-US"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304800" y="1574861"/>
            <a:ext cx="8458200" cy="3293209"/>
          </a:xfrm>
          <a:prstGeom prst="rect">
            <a:avLst/>
          </a:prstGeom>
          <a:noFill/>
        </p:spPr>
        <p:txBody>
          <a:bodyPr wrap="square" rtlCol="0">
            <a:spAutoFit/>
          </a:bodyPr>
          <a:lstStyle/>
          <a:p>
            <a:pPr marL="571500" indent="-571500" algn="ctr">
              <a:buClr>
                <a:srgbClr val="FFC000"/>
              </a:buClr>
              <a:buFont typeface="Wingdings" panose="05000000000000000000" pitchFamily="2" charset="2"/>
              <a:buChar char="Ø"/>
            </a:pPr>
            <a:endParaRPr lang="en-US" sz="4000" dirty="0" smtClean="0">
              <a:solidFill>
                <a:srgbClr val="002060"/>
              </a:solid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2800" b="1" dirty="0" smtClean="0">
                <a:solidFill>
                  <a:srgbClr val="C00000"/>
                </a:solidFill>
                <a:latin typeface="Footlight MT Light" panose="0204060206030A020304" pitchFamily="18" charset="0"/>
              </a:rPr>
              <a:t>Have FFA Alumni Representative from Your State to Come Answer Questions</a:t>
            </a:r>
          </a:p>
          <a:p>
            <a:pPr marL="457200" indent="-457200" algn="ctr">
              <a:buClr>
                <a:srgbClr val="FFC000"/>
              </a:buClr>
              <a:buFont typeface="Wingdings" panose="05000000000000000000" pitchFamily="2" charset="2"/>
              <a:buChar char="Ø"/>
            </a:pPr>
            <a:endParaRPr lang="en-US" sz="2800" b="1" dirty="0">
              <a:solidFill>
                <a:srgbClr val="C00000"/>
              </a:solid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2800" b="1" dirty="0" smtClean="0">
                <a:solidFill>
                  <a:srgbClr val="C00000"/>
                </a:solidFill>
                <a:latin typeface="Footlight MT Light" panose="0204060206030A020304" pitchFamily="18" charset="0"/>
              </a:rPr>
              <a:t>Or Ask Another Established Local FFA Alumni Affiliate Come Assist With the Process and </a:t>
            </a:r>
          </a:p>
          <a:p>
            <a:pPr algn="ctr">
              <a:buClr>
                <a:srgbClr val="FFC000"/>
              </a:buClr>
            </a:pPr>
            <a:r>
              <a:rPr lang="en-US" sz="2800" b="1" dirty="0" smtClean="0">
                <a:solidFill>
                  <a:srgbClr val="C00000"/>
                </a:solidFill>
                <a:latin typeface="Footlight MT Light" panose="0204060206030A020304" pitchFamily="18" charset="0"/>
              </a:rPr>
              <a:t>Answer Questions</a:t>
            </a:r>
            <a:endParaRPr lang="en-US" sz="2800" b="1" dirty="0">
              <a:solidFill>
                <a:srgbClr val="C00000"/>
              </a:solidFill>
              <a:latin typeface="Footlight MT Light" panose="0204060206030A020304" pitchFamily="18" charset="0"/>
            </a:endParaRPr>
          </a:p>
        </p:txBody>
      </p:sp>
    </p:spTree>
    <p:extLst>
      <p:ext uri="{BB962C8B-B14F-4D97-AF65-F5344CB8AC3E}">
        <p14:creationId xmlns:p14="http://schemas.microsoft.com/office/powerpoint/2010/main" val="1012057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dbl" dirty="0" smtClean="0">
                <a:solidFill>
                  <a:srgbClr val="002060"/>
                </a:solidFill>
                <a:uFill>
                  <a:solidFill>
                    <a:srgbClr val="FFC000"/>
                  </a:solidFill>
                </a:uFill>
                <a:latin typeface="Algerian" panose="04020705040A02060702" pitchFamily="82" charset="0"/>
              </a:rPr>
              <a:t>FFA ALUMNI MEMBERSHIP</a:t>
            </a:r>
            <a:endParaRPr lang="en-US"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152400" y="1371600"/>
            <a:ext cx="8839200" cy="5447645"/>
          </a:xfrm>
          <a:prstGeom prst="rect">
            <a:avLst/>
          </a:prstGeom>
          <a:noFill/>
        </p:spPr>
        <p:txBody>
          <a:bodyPr wrap="square" rtlCol="0">
            <a:spAutoFit/>
          </a:bodyPr>
          <a:lstStyle/>
          <a:p>
            <a:pPr algn="ctr"/>
            <a:r>
              <a:rPr lang="en-US" sz="2800" b="1" u="sng" dirty="0" smtClean="0">
                <a:solidFill>
                  <a:srgbClr val="002060"/>
                </a:solidFill>
                <a:uFill>
                  <a:solidFill>
                    <a:srgbClr val="FFC000"/>
                  </a:solidFill>
                </a:uFill>
                <a:latin typeface="Footlight MT Light" panose="0204060206030A020304" pitchFamily="18" charset="0"/>
              </a:rPr>
              <a:t>MEMBERSHIP TYPES</a:t>
            </a:r>
          </a:p>
          <a:p>
            <a:pPr algn="ctr"/>
            <a:endParaRPr lang="en-US" sz="2800" u="sng" dirty="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r>
              <a:rPr lang="en-US" sz="2800" b="1" u="sng" dirty="0" smtClean="0">
                <a:solidFill>
                  <a:srgbClr val="002060"/>
                </a:solidFill>
                <a:uFill>
                  <a:solidFill>
                    <a:srgbClr val="FFC000"/>
                  </a:solidFill>
                </a:uFill>
                <a:latin typeface="Footlight MT Light" panose="0204060206030A020304" pitchFamily="18" charset="0"/>
              </a:rPr>
              <a:t>Corporate</a:t>
            </a:r>
            <a:r>
              <a:rPr lang="en-US" sz="2800" dirty="0" smtClean="0">
                <a:solidFill>
                  <a:srgbClr val="002060"/>
                </a:solidFill>
                <a:uFill>
                  <a:solidFill>
                    <a:srgbClr val="FFC000"/>
                  </a:solidFill>
                </a:uFill>
                <a:latin typeface="Footlight MT Light" panose="0204060206030A020304" pitchFamily="18" charset="0"/>
              </a:rPr>
              <a:t>- $300.00 annually </a:t>
            </a:r>
            <a:r>
              <a:rPr lang="en-US" sz="2800" u="sng" dirty="0" smtClean="0">
                <a:solidFill>
                  <a:srgbClr val="002060"/>
                </a:solidFill>
                <a:uFill>
                  <a:solidFill>
                    <a:srgbClr val="FFC000"/>
                  </a:solidFill>
                </a:uFill>
                <a:latin typeface="Footlight MT Light" panose="0204060206030A020304" pitchFamily="18" charset="0"/>
              </a:rPr>
              <a:t>plus</a:t>
            </a:r>
            <a:r>
              <a:rPr lang="en-US" sz="2800" dirty="0" smtClean="0">
                <a:solidFill>
                  <a:srgbClr val="002060"/>
                </a:solidFill>
                <a:uFill>
                  <a:solidFill>
                    <a:srgbClr val="FFC000"/>
                  </a:solidFill>
                </a:uFill>
                <a:latin typeface="Footlight MT Light" panose="0204060206030A020304" pitchFamily="18" charset="0"/>
              </a:rPr>
              <a:t> any local dues</a:t>
            </a:r>
          </a:p>
          <a:p>
            <a:pPr marL="457200" indent="-457200">
              <a:buClr>
                <a:srgbClr val="FFC000"/>
              </a:buClr>
              <a:buFont typeface="Wingdings" panose="05000000000000000000" pitchFamily="2" charset="2"/>
              <a:buChar char="Ø"/>
            </a:pPr>
            <a:r>
              <a:rPr lang="en-US" sz="2800" b="1" u="sng" dirty="0" smtClean="0">
                <a:solidFill>
                  <a:srgbClr val="002060"/>
                </a:solidFill>
                <a:uFill>
                  <a:solidFill>
                    <a:srgbClr val="FFC000"/>
                  </a:solidFill>
                </a:uFill>
                <a:latin typeface="Footlight MT Light" panose="0204060206030A020304" pitchFamily="18" charset="0"/>
              </a:rPr>
              <a:t>Life Time</a:t>
            </a:r>
            <a:r>
              <a:rPr lang="en-US" sz="2800" b="1" dirty="0" smtClean="0">
                <a:solidFill>
                  <a:srgbClr val="002060"/>
                </a:solidFill>
                <a:uFill>
                  <a:solidFill>
                    <a:srgbClr val="FFC000"/>
                  </a:solidFill>
                </a:uFill>
                <a:latin typeface="Footlight MT Light" panose="0204060206030A020304" pitchFamily="18" charset="0"/>
              </a:rPr>
              <a:t>- </a:t>
            </a:r>
            <a:r>
              <a:rPr lang="en-US" sz="2800" dirty="0" smtClean="0">
                <a:solidFill>
                  <a:srgbClr val="002060"/>
                </a:solidFill>
                <a:uFill>
                  <a:solidFill>
                    <a:srgbClr val="FFC000"/>
                  </a:solidFill>
                </a:uFill>
                <a:latin typeface="Footlight MT Light" panose="0204060206030A020304" pitchFamily="18" charset="0"/>
              </a:rPr>
              <a:t>$200.00 “one time” </a:t>
            </a:r>
            <a:r>
              <a:rPr lang="en-US" sz="2800" u="sng" dirty="0" smtClean="0">
                <a:solidFill>
                  <a:srgbClr val="002060"/>
                </a:solidFill>
                <a:uFill>
                  <a:solidFill>
                    <a:srgbClr val="FFC000"/>
                  </a:solidFill>
                </a:uFill>
                <a:latin typeface="Footlight MT Light" panose="0204060206030A020304" pitchFamily="18" charset="0"/>
              </a:rPr>
              <a:t>plus</a:t>
            </a:r>
            <a:r>
              <a:rPr lang="en-US" sz="2800" dirty="0" smtClean="0">
                <a:solidFill>
                  <a:srgbClr val="002060"/>
                </a:solidFill>
                <a:uFill>
                  <a:solidFill>
                    <a:srgbClr val="FFC000"/>
                  </a:solidFill>
                </a:uFill>
                <a:latin typeface="Footlight MT Light" panose="0204060206030A020304" pitchFamily="18" charset="0"/>
              </a:rPr>
              <a:t> any local dues</a:t>
            </a:r>
          </a:p>
          <a:p>
            <a:pPr algn="ctr">
              <a:buClr>
                <a:srgbClr val="FFC000"/>
              </a:buClr>
            </a:pPr>
            <a:r>
              <a:rPr lang="en-US" sz="2400" dirty="0" smtClean="0">
                <a:solidFill>
                  <a:srgbClr val="002060"/>
                </a:solidFill>
                <a:uFill>
                  <a:solidFill>
                    <a:srgbClr val="FFC000"/>
                  </a:solidFill>
                </a:uFill>
                <a:latin typeface="Footlight MT Light" panose="0204060206030A020304" pitchFamily="18" charset="0"/>
              </a:rPr>
              <a:t>($160.00 goes to National/$40.00 goes to State)</a:t>
            </a:r>
          </a:p>
          <a:p>
            <a:pPr marL="342900" indent="-3429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Ohio Is 100% </a:t>
            </a:r>
            <a:r>
              <a:rPr lang="en-US" sz="2400" b="1" u="sng" dirty="0" smtClean="0">
                <a:solidFill>
                  <a:srgbClr val="002060"/>
                </a:solidFill>
                <a:uFill>
                  <a:solidFill>
                    <a:srgbClr val="FFC000"/>
                  </a:solidFill>
                </a:uFill>
                <a:latin typeface="Footlight MT Light" panose="0204060206030A020304" pitchFamily="18" charset="0"/>
              </a:rPr>
              <a:t>Affiliate Membership</a:t>
            </a:r>
            <a:r>
              <a:rPr lang="en-US" sz="2400" dirty="0" smtClean="0">
                <a:solidFill>
                  <a:srgbClr val="002060"/>
                </a:solidFill>
                <a:uFill>
                  <a:solidFill>
                    <a:srgbClr val="FFC000"/>
                  </a:solidFill>
                </a:uFill>
                <a:latin typeface="Footlight MT Light" panose="0204060206030A020304" pitchFamily="18" charset="0"/>
              </a:rPr>
              <a:t>, therefore all Ohio FFA Alumni Affiliates pay $100.00 Annually to Ohio and $100.00 Annually to National (National fee is waived when your Affiliate has 25 or more Life Time Memberships)</a:t>
            </a:r>
          </a:p>
          <a:p>
            <a:pPr algn="ctr">
              <a:buClr>
                <a:srgbClr val="FFC000"/>
              </a:buClr>
            </a:pPr>
            <a:r>
              <a:rPr lang="en-US" dirty="0" smtClean="0">
                <a:solidFill>
                  <a:srgbClr val="C00000"/>
                </a:solidFill>
                <a:uFill>
                  <a:solidFill>
                    <a:srgbClr val="FFC000"/>
                  </a:solidFill>
                </a:uFill>
                <a:latin typeface="Footlight MT Light" panose="0204060206030A020304" pitchFamily="18" charset="0"/>
              </a:rPr>
              <a:t>Below is an Example of what we did to encourage Life Time membership</a:t>
            </a:r>
          </a:p>
          <a:p>
            <a:pPr algn="ctr">
              <a:buClr>
                <a:srgbClr val="FFC000"/>
              </a:buClr>
            </a:pPr>
            <a:r>
              <a:rPr lang="en-US" sz="2800" u="sng" dirty="0" smtClean="0">
                <a:solidFill>
                  <a:srgbClr val="002060"/>
                </a:solidFill>
                <a:uFill>
                  <a:solidFill>
                    <a:srgbClr val="FFC000"/>
                  </a:solidFill>
                </a:uFill>
                <a:latin typeface="Footlight MT Light" panose="0204060206030A020304" pitchFamily="18" charset="0"/>
              </a:rPr>
              <a:t>ADDED INCENTIVE TONIGHT </a:t>
            </a:r>
          </a:p>
          <a:p>
            <a:pPr algn="ctr">
              <a:buClr>
                <a:srgbClr val="FFC000"/>
              </a:buClr>
            </a:pPr>
            <a:r>
              <a:rPr lang="en-US" sz="2000" dirty="0" smtClean="0">
                <a:solidFill>
                  <a:srgbClr val="002060"/>
                </a:solidFill>
                <a:uFill>
                  <a:solidFill>
                    <a:srgbClr val="FFC000"/>
                  </a:solidFill>
                </a:uFill>
                <a:latin typeface="Footlight MT Light" panose="0204060206030A020304" pitchFamily="18" charset="0"/>
              </a:rPr>
              <a:t>Those signing up tonight for Life Time membership </a:t>
            </a:r>
            <a:r>
              <a:rPr lang="en-US" sz="2000" dirty="0" smtClean="0">
                <a:solidFill>
                  <a:srgbClr val="C00000"/>
                </a:solidFill>
                <a:uFill>
                  <a:solidFill>
                    <a:srgbClr val="FFC000"/>
                  </a:solidFill>
                </a:uFill>
                <a:latin typeface="Footlight MT Light" panose="0204060206030A020304" pitchFamily="18" charset="0"/>
              </a:rPr>
              <a:t>only</a:t>
            </a:r>
            <a:r>
              <a:rPr lang="en-US" sz="2000" dirty="0" smtClean="0">
                <a:solidFill>
                  <a:srgbClr val="002060"/>
                </a:solidFill>
                <a:uFill>
                  <a:solidFill>
                    <a:srgbClr val="FFC000"/>
                  </a:solidFill>
                </a:uFill>
                <a:latin typeface="Footlight MT Light" panose="0204060206030A020304" pitchFamily="18" charset="0"/>
              </a:rPr>
              <a:t> will receive free gift, plus $5.00 towards your local dues for “first” year only. </a:t>
            </a:r>
          </a:p>
          <a:p>
            <a:pPr algn="ctr">
              <a:buClr>
                <a:srgbClr val="FFC000"/>
              </a:buClr>
            </a:pPr>
            <a:r>
              <a:rPr lang="en-US" sz="2000" dirty="0" smtClean="0">
                <a:solidFill>
                  <a:srgbClr val="002060"/>
                </a:solidFill>
                <a:uFill>
                  <a:solidFill>
                    <a:srgbClr val="FFC000"/>
                  </a:solidFill>
                </a:uFill>
                <a:latin typeface="Footlight MT Light" panose="0204060206030A020304" pitchFamily="18" charset="0"/>
              </a:rPr>
              <a:t>Includes current Life Time members as well. </a:t>
            </a:r>
            <a:endParaRPr lang="en-US" sz="2000" dirty="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2463584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u="dbl" dirty="0" smtClean="0">
                <a:solidFill>
                  <a:srgbClr val="002060"/>
                </a:solidFill>
                <a:uFill>
                  <a:solidFill>
                    <a:srgbClr val="FFC000"/>
                  </a:solidFill>
                </a:uFill>
                <a:latin typeface="Algerian" panose="04020705040A02060702" pitchFamily="82" charset="0"/>
              </a:rPr>
              <a:t/>
            </a:r>
            <a:br>
              <a:rPr lang="en-US" u="dbl" dirty="0" smtClean="0">
                <a:solidFill>
                  <a:srgbClr val="002060"/>
                </a:solidFill>
                <a:uFill>
                  <a:solidFill>
                    <a:srgbClr val="FFC000"/>
                  </a:solidFill>
                </a:uFill>
                <a:latin typeface="Algerian" panose="04020705040A02060702" pitchFamily="82" charset="0"/>
              </a:rPr>
            </a:br>
            <a:r>
              <a:rPr lang="en-US" u="dbl" dirty="0" smtClean="0">
                <a:solidFill>
                  <a:srgbClr val="002060"/>
                </a:solidFill>
                <a:uFill>
                  <a:solidFill>
                    <a:srgbClr val="FFC000"/>
                  </a:solidFill>
                </a:uFill>
                <a:latin typeface="Algerian" panose="04020705040A02060702" pitchFamily="82" charset="0"/>
              </a:rPr>
              <a:t>REQUIREMENTS </a:t>
            </a:r>
            <a:r>
              <a:rPr lang="en-US" u="dbl" dirty="0">
                <a:solidFill>
                  <a:srgbClr val="002060"/>
                </a:solidFill>
                <a:uFill>
                  <a:solidFill>
                    <a:srgbClr val="FFC000"/>
                  </a:solidFill>
                </a:uFill>
                <a:latin typeface="Algerian" panose="04020705040A02060702" pitchFamily="82" charset="0"/>
              </a:rPr>
              <a:t>TO FORMING/ CHARTERING FFA ALUMNI AFFILIATE</a:t>
            </a:r>
            <a:endParaRPr lang="en-US" dirty="0"/>
          </a:p>
        </p:txBody>
      </p:sp>
      <p:sp>
        <p:nvSpPr>
          <p:cNvPr id="3" name="TextBox 2"/>
          <p:cNvSpPr txBox="1"/>
          <p:nvPr/>
        </p:nvSpPr>
        <p:spPr>
          <a:xfrm>
            <a:off x="228600" y="2244436"/>
            <a:ext cx="8686800" cy="4770537"/>
          </a:xfrm>
          <a:prstGeom prst="rect">
            <a:avLst/>
          </a:prstGeom>
          <a:noFill/>
        </p:spPr>
        <p:txBody>
          <a:bodyPr wrap="square" rtlCol="0">
            <a:spAutoFit/>
          </a:bodyPr>
          <a:lstStyle/>
          <a:p>
            <a:pPr marL="457200" indent="-457200">
              <a:buClr>
                <a:srgbClr val="FFC000"/>
              </a:buClr>
              <a:buFont typeface="Wingdings" panose="05000000000000000000" pitchFamily="2" charset="2"/>
              <a:buChar char="Ø"/>
            </a:pPr>
            <a:r>
              <a:rPr lang="en-US" sz="3200" u="sng" dirty="0">
                <a:solidFill>
                  <a:srgbClr val="002060"/>
                </a:solidFill>
                <a:uFill>
                  <a:solidFill>
                    <a:srgbClr val="FFC000"/>
                  </a:solidFill>
                </a:uFill>
                <a:latin typeface="Footlight MT Light" panose="0204060206030A020304" pitchFamily="18" charset="0"/>
              </a:rPr>
              <a:t>Show of </a:t>
            </a:r>
            <a:r>
              <a:rPr lang="en-US" sz="3200" u="sng" dirty="0" smtClean="0">
                <a:solidFill>
                  <a:srgbClr val="002060"/>
                </a:solidFill>
                <a:uFill>
                  <a:solidFill>
                    <a:srgbClr val="FFC000"/>
                  </a:solidFill>
                </a:uFill>
                <a:latin typeface="Footlight MT Light" panose="0204060206030A020304" pitchFamily="18" charset="0"/>
              </a:rPr>
              <a:t>Hands</a:t>
            </a:r>
            <a:r>
              <a:rPr lang="en-US" sz="3200" dirty="0" smtClean="0">
                <a:solidFill>
                  <a:srgbClr val="002060"/>
                </a:solidFill>
                <a:uFill>
                  <a:solidFill>
                    <a:srgbClr val="FFC000"/>
                  </a:solidFill>
                </a:uFill>
                <a:latin typeface="Footlight MT Light" panose="0204060206030A020304" pitchFamily="18" charset="0"/>
              </a:rPr>
              <a:t> </a:t>
            </a:r>
            <a:r>
              <a:rPr lang="en-US" sz="3200" dirty="0">
                <a:solidFill>
                  <a:srgbClr val="002060"/>
                </a:solidFill>
                <a:latin typeface="Footlight MT Light" panose="0204060206030A020304" pitchFamily="18" charset="0"/>
              </a:rPr>
              <a:t>of </a:t>
            </a:r>
            <a:r>
              <a:rPr lang="en-US" sz="3200" dirty="0" smtClean="0">
                <a:solidFill>
                  <a:srgbClr val="002060"/>
                </a:solidFill>
                <a:latin typeface="Footlight MT Light" panose="0204060206030A020304" pitchFamily="18" charset="0"/>
              </a:rPr>
              <a:t>“Who” </a:t>
            </a:r>
            <a:r>
              <a:rPr lang="en-US" sz="3200" dirty="0">
                <a:solidFill>
                  <a:srgbClr val="002060"/>
                </a:solidFill>
                <a:latin typeface="Footlight MT Light" panose="0204060206030A020304" pitchFamily="18" charset="0"/>
              </a:rPr>
              <a:t>is </a:t>
            </a:r>
            <a:endParaRPr lang="en-US" sz="3200" dirty="0" smtClean="0">
              <a:solidFill>
                <a:srgbClr val="002060"/>
              </a:solidFill>
              <a:latin typeface="Footlight MT Light" panose="0204060206030A020304" pitchFamily="18" charset="0"/>
            </a:endParaRPr>
          </a:p>
          <a:p>
            <a:pPr>
              <a:buClr>
                <a:srgbClr val="FFC000"/>
              </a:buClr>
            </a:pPr>
            <a:r>
              <a:rPr lang="en-US" sz="3200" dirty="0" smtClean="0">
                <a:solidFill>
                  <a:srgbClr val="002060"/>
                </a:solidFill>
                <a:latin typeface="Footlight MT Light" panose="0204060206030A020304" pitchFamily="18" charset="0"/>
              </a:rPr>
              <a:t>	committed to sign </a:t>
            </a:r>
            <a:r>
              <a:rPr lang="en-US" sz="3200" dirty="0">
                <a:solidFill>
                  <a:srgbClr val="002060"/>
                </a:solidFill>
                <a:latin typeface="Footlight MT Light" panose="0204060206030A020304" pitchFamily="18" charset="0"/>
              </a:rPr>
              <a:t>up for </a:t>
            </a:r>
            <a:endParaRPr lang="en-US" sz="3200" dirty="0" smtClean="0">
              <a:solidFill>
                <a:srgbClr val="002060"/>
              </a:solidFill>
              <a:latin typeface="Footlight MT Light" panose="0204060206030A020304" pitchFamily="18" charset="0"/>
            </a:endParaRPr>
          </a:p>
          <a:p>
            <a:pPr>
              <a:buClr>
                <a:srgbClr val="FFC000"/>
              </a:buClr>
            </a:pPr>
            <a:r>
              <a:rPr lang="en-US" sz="3200" dirty="0" smtClean="0">
                <a:solidFill>
                  <a:srgbClr val="002060"/>
                </a:solidFill>
                <a:latin typeface="Footlight MT Light" panose="0204060206030A020304" pitchFamily="18" charset="0"/>
              </a:rPr>
              <a:t>	Alumni </a:t>
            </a:r>
            <a:r>
              <a:rPr lang="en-US" sz="3200" dirty="0">
                <a:solidFill>
                  <a:srgbClr val="002060"/>
                </a:solidFill>
                <a:latin typeface="Footlight MT Light" panose="0204060206030A020304" pitchFamily="18" charset="0"/>
              </a:rPr>
              <a:t>Membership </a:t>
            </a:r>
            <a:r>
              <a:rPr lang="en-US" sz="3200" dirty="0" smtClean="0">
                <a:solidFill>
                  <a:srgbClr val="002060"/>
                </a:solidFill>
                <a:latin typeface="Footlight MT Light" panose="0204060206030A020304" pitchFamily="18" charset="0"/>
              </a:rPr>
              <a:t>Tonight</a:t>
            </a:r>
            <a:endParaRPr lang="en-US" sz="3200" dirty="0">
              <a:solidFill>
                <a:srgbClr val="002060"/>
              </a:solidFill>
              <a:latin typeface="Footlight MT Light" panose="0204060206030A020304" pitchFamily="18" charset="0"/>
            </a:endParaRPr>
          </a:p>
          <a:p>
            <a:pPr algn="ctr">
              <a:buClr>
                <a:srgbClr val="FFC000"/>
              </a:buClr>
            </a:pPr>
            <a:endParaRPr lang="en-US" sz="1600" dirty="0">
              <a:solidFill>
                <a:srgbClr val="002060"/>
              </a:solid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3200" u="sng" dirty="0" smtClean="0">
                <a:solidFill>
                  <a:srgbClr val="002060"/>
                </a:solidFill>
                <a:uFill>
                  <a:solidFill>
                    <a:srgbClr val="FFC000"/>
                  </a:solidFill>
                </a:uFill>
                <a:latin typeface="Footlight MT Light" panose="0204060206030A020304" pitchFamily="18" charset="0"/>
              </a:rPr>
              <a:t>Motion and Second </a:t>
            </a:r>
            <a:r>
              <a:rPr lang="en-US" sz="3200" dirty="0" smtClean="0">
                <a:solidFill>
                  <a:srgbClr val="002060"/>
                </a:solidFill>
                <a:latin typeface="Footlight MT Light" panose="0204060206030A020304" pitchFamily="18" charset="0"/>
              </a:rPr>
              <a:t>to Form Alumni Affiliate for the </a:t>
            </a:r>
            <a:r>
              <a:rPr lang="en-US" sz="2000" dirty="0" smtClean="0">
                <a:solidFill>
                  <a:srgbClr val="C00000"/>
                </a:solidFill>
                <a:latin typeface="Footlight MT Light" panose="0204060206030A020304" pitchFamily="18" charset="0"/>
              </a:rPr>
              <a:t>(Your Name) </a:t>
            </a:r>
            <a:r>
              <a:rPr lang="en-US" sz="3200" dirty="0" smtClean="0">
                <a:solidFill>
                  <a:srgbClr val="002060"/>
                </a:solidFill>
                <a:latin typeface="Footlight MT Light" panose="0204060206030A020304" pitchFamily="18" charset="0"/>
              </a:rPr>
              <a:t>FFA Chapter</a:t>
            </a:r>
          </a:p>
          <a:p>
            <a:pPr marL="457200" indent="-457200" algn="ctr">
              <a:buClr>
                <a:srgbClr val="FFC000"/>
              </a:buClr>
              <a:buFont typeface="Wingdings" panose="05000000000000000000" pitchFamily="2" charset="2"/>
              <a:buChar char="Ø"/>
            </a:pPr>
            <a:endParaRPr lang="en-US" sz="3200" dirty="0">
              <a:solidFill>
                <a:srgbClr val="002060"/>
              </a:solid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3200" dirty="0" smtClean="0">
                <a:solidFill>
                  <a:srgbClr val="002060"/>
                </a:solid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Alumni Name</a:t>
            </a:r>
            <a:r>
              <a:rPr lang="en-US" sz="3200" dirty="0" smtClean="0">
                <a:solidFill>
                  <a:srgbClr val="002060"/>
                </a:solidFill>
                <a:latin typeface="Footlight MT Light" panose="0204060206030A020304" pitchFamily="18" charset="0"/>
              </a:rPr>
              <a:t>: All in Agreement to be   		the </a:t>
            </a:r>
            <a:r>
              <a:rPr lang="en-US" sz="2000" dirty="0" smtClean="0">
                <a:solidFill>
                  <a:srgbClr val="C00000"/>
                </a:solidFill>
                <a:latin typeface="Footlight MT Light" panose="0204060206030A020304" pitchFamily="18" charset="0"/>
              </a:rPr>
              <a:t>(Your Name) </a:t>
            </a:r>
            <a:r>
              <a:rPr lang="en-US" sz="3200" dirty="0" smtClean="0">
                <a:solidFill>
                  <a:srgbClr val="002060"/>
                </a:solidFill>
                <a:latin typeface="Footlight MT Light" panose="0204060206030A020304" pitchFamily="18" charset="0"/>
              </a:rPr>
              <a:t>FFA Alumni Affiliate</a:t>
            </a:r>
          </a:p>
          <a:p>
            <a:pPr algn="ctr">
              <a:buClr>
                <a:srgbClr val="FFC000"/>
              </a:buClr>
            </a:pPr>
            <a:endParaRPr lang="en-US" sz="3200" dirty="0" smtClean="0">
              <a:solidFill>
                <a:srgbClr val="002060"/>
              </a:solidFill>
              <a:latin typeface="Footlight MT Light" panose="0204060206030A020304" pitchFamily="18" charset="0"/>
            </a:endParaRPr>
          </a:p>
        </p:txBody>
      </p:sp>
      <p:pic>
        <p:nvPicPr>
          <p:cNvPr id="5123" name="Picture 3" descr="C:\Users\Roland\AppData\Local\Microsoft\Windows\Temporary Internet Files\Content.IE5\JYB505B9\MP9004010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54" y="5181600"/>
            <a:ext cx="196734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oland\AppData\Local\Microsoft\Windows\Temporary Internet Files\Content.IE5\SI4VI99X\MP900427810[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9000" contrast="12000"/>
                    </a14:imgEffect>
                  </a14:imgLayer>
                </a14:imgProps>
              </a:ext>
              <a:ext uri="{28A0092B-C50C-407E-A947-70E740481C1C}">
                <a14:useLocalDpi xmlns:a14="http://schemas.microsoft.com/office/drawing/2010/main" val="0"/>
              </a:ext>
            </a:extLst>
          </a:blip>
          <a:srcRect/>
          <a:stretch>
            <a:fillRect/>
          </a:stretch>
        </p:blipFill>
        <p:spPr bwMode="auto">
          <a:xfrm>
            <a:off x="6324600" y="2057400"/>
            <a:ext cx="2286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2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dbl" dirty="0">
                <a:solidFill>
                  <a:srgbClr val="002060"/>
                </a:solidFill>
                <a:uFill>
                  <a:solidFill>
                    <a:srgbClr val="FFC000"/>
                  </a:solidFill>
                </a:uFill>
                <a:latin typeface="Algerian" panose="04020705040A02060702" pitchFamily="82" charset="0"/>
              </a:rPr>
              <a:t>REQUIREMENTS TO FORMING/ CHARTERING FFA ALUMNI AFFILIATE</a:t>
            </a:r>
          </a:p>
        </p:txBody>
      </p:sp>
      <p:pic>
        <p:nvPicPr>
          <p:cNvPr id="1026" name="Picture 2" descr="C:\Users\Roland\AppData\Local\Microsoft\Windows\Temporary Internet Files\Content.IE5\NTFAKKYK\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52600"/>
            <a:ext cx="8686800" cy="4524315"/>
          </a:xfrm>
          <a:prstGeom prst="rect">
            <a:avLst/>
          </a:prstGeom>
          <a:noFill/>
        </p:spPr>
        <p:txBody>
          <a:bodyPr wrap="square" rtlCol="0">
            <a:spAutoFit/>
          </a:bodyPr>
          <a:lstStyle/>
          <a:p>
            <a:pPr algn="ctr">
              <a:buClr>
                <a:srgbClr val="FFC000"/>
              </a:buClr>
            </a:pPr>
            <a:r>
              <a:rPr lang="en-US" sz="4000" dirty="0" smtClean="0">
                <a:solidFill>
                  <a:srgbClr val="002060"/>
                </a:solidFill>
                <a:uFill>
                  <a:solidFill>
                    <a:srgbClr val="FFC000"/>
                  </a:solidFill>
                </a:uFill>
                <a:latin typeface="Footlight MT Light" panose="0204060206030A020304" pitchFamily="18" charset="0"/>
              </a:rPr>
              <a:t>                </a:t>
            </a:r>
            <a:r>
              <a:rPr lang="en-US" sz="4000" u="sng" dirty="0" smtClean="0">
                <a:solidFill>
                  <a:srgbClr val="002060"/>
                </a:solidFill>
                <a:uFill>
                  <a:solidFill>
                    <a:srgbClr val="FFC000"/>
                  </a:solidFill>
                </a:uFill>
                <a:latin typeface="Footlight MT Light" panose="0204060206030A020304" pitchFamily="18" charset="0"/>
              </a:rPr>
              <a:t>ALUMNI OFFICER ELECTIONS</a:t>
            </a:r>
            <a:endParaRPr lang="en-US" sz="2400" dirty="0">
              <a:solidFill>
                <a:srgbClr val="002060"/>
              </a:solidFill>
              <a:latin typeface="Footlight MT Light" panose="0204060206030A020304" pitchFamily="18" charset="0"/>
            </a:endParaRPr>
          </a:p>
          <a:p>
            <a:pPr algn="ctr">
              <a:buClr>
                <a:srgbClr val="FFC000"/>
              </a:buClr>
            </a:pPr>
            <a:endParaRPr lang="en-US" sz="2400" dirty="0" smtClean="0">
              <a:solidFill>
                <a:srgbClr val="002060"/>
              </a:solidFill>
              <a:latin typeface="Footlight MT Light" panose="0204060206030A020304" pitchFamily="18" charset="0"/>
            </a:endParaRPr>
          </a:p>
          <a:p>
            <a:pPr marL="342900" indent="-342900">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Elected Officers are Encouraged to Conduct Themselves in a Professional Manner at all Times Through Respect, Transparency, Responsibility, Community,  Truthfulness &amp; Service. Must be active Alumni members</a:t>
            </a:r>
          </a:p>
          <a:p>
            <a:pPr marL="342900" indent="-342900">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Advisor- to Conduct </a:t>
            </a:r>
            <a:r>
              <a:rPr lang="en-US" sz="2800" dirty="0">
                <a:solidFill>
                  <a:srgbClr val="002060"/>
                </a:solidFill>
                <a:latin typeface="Footlight MT Light" panose="0204060206030A020304" pitchFamily="18" charset="0"/>
              </a:rPr>
              <a:t>E</a:t>
            </a:r>
            <a:r>
              <a:rPr lang="en-US" sz="2800" dirty="0" smtClean="0">
                <a:solidFill>
                  <a:srgbClr val="002060"/>
                </a:solidFill>
                <a:latin typeface="Footlight MT Light" panose="0204060206030A020304" pitchFamily="18" charset="0"/>
              </a:rPr>
              <a:t>lection of our Alumni President</a:t>
            </a:r>
          </a:p>
          <a:p>
            <a:pPr marL="342900" indent="-342900">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Co-Chair to Conduct Election of Vice President, Secretary, Treasurer, Reporter/Historian, and finish meeting				</a:t>
            </a:r>
            <a:r>
              <a:rPr lang="en-US" sz="2000" dirty="0" smtClean="0">
                <a:solidFill>
                  <a:srgbClr val="002060"/>
                </a:solidFill>
                <a:latin typeface="Footlight MT Light" panose="0204060206030A020304" pitchFamily="18" charset="0"/>
              </a:rPr>
              <a:t>(see ballot handouts)</a:t>
            </a:r>
            <a:endParaRPr lang="en-US" sz="2000" u="sng" dirty="0" smtClean="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378320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7848600" cy="2246769"/>
          </a:xfrm>
          <a:prstGeom prst="rect">
            <a:avLst/>
          </a:prstGeom>
          <a:noFill/>
        </p:spPr>
        <p:txBody>
          <a:bodyPr wrap="square" rtlCol="0">
            <a:spAutoFit/>
          </a:bodyPr>
          <a:lstStyle/>
          <a:p>
            <a:pPr marL="457200" indent="-457200" algn="ctr">
              <a:buClr>
                <a:srgbClr val="FFC000"/>
              </a:buClr>
              <a:buFont typeface="Wingdings" panose="05000000000000000000" pitchFamily="2" charset="2"/>
              <a:buChar char="Ø"/>
            </a:pPr>
            <a:r>
              <a:rPr lang="en-US" sz="2800" b="1" dirty="0" smtClean="0">
                <a:solidFill>
                  <a:srgbClr val="C00000"/>
                </a:solidFill>
                <a:latin typeface="Footlight MT Light" panose="0204060206030A020304" pitchFamily="18" charset="0"/>
              </a:rPr>
              <a:t>Suggestion Only</a:t>
            </a:r>
          </a:p>
          <a:p>
            <a:pPr marL="457200" indent="-457200" algn="ctr">
              <a:buClr>
                <a:srgbClr val="FFC000"/>
              </a:buClr>
              <a:buFont typeface="Wingdings" panose="05000000000000000000" pitchFamily="2" charset="2"/>
              <a:buChar char="Ø"/>
            </a:pPr>
            <a:endParaRPr lang="en-US" sz="2800" b="1" dirty="0">
              <a:solidFill>
                <a:srgbClr val="C00000"/>
              </a:solid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2800" b="1" dirty="0" smtClean="0">
                <a:solidFill>
                  <a:srgbClr val="C00000"/>
                </a:solidFill>
                <a:latin typeface="Footlight MT Light" panose="0204060206030A020304" pitchFamily="18" charset="0"/>
              </a:rPr>
              <a:t>The Next Few Slides Were Presented as a Guideline for Elected  Officers to be Aware of </a:t>
            </a:r>
          </a:p>
          <a:p>
            <a:pPr algn="ctr">
              <a:buClr>
                <a:srgbClr val="FFC000"/>
              </a:buClr>
            </a:pPr>
            <a:r>
              <a:rPr lang="en-US" sz="2800" b="1" dirty="0" smtClean="0">
                <a:solidFill>
                  <a:srgbClr val="C00000"/>
                </a:solidFill>
                <a:latin typeface="Footlight MT Light" panose="0204060206030A020304" pitchFamily="18" charset="0"/>
              </a:rPr>
              <a:t>Their Duties or Expectations </a:t>
            </a:r>
            <a:endParaRPr lang="en-US" sz="2800" b="1" dirty="0">
              <a:solidFill>
                <a:srgbClr val="C00000"/>
              </a:solidFill>
              <a:latin typeface="Footlight MT Light" panose="0204060206030A020304" pitchFamily="18" charset="0"/>
            </a:endParaRPr>
          </a:p>
        </p:txBody>
      </p:sp>
    </p:spTree>
    <p:extLst>
      <p:ext uri="{BB962C8B-B14F-4D97-AF65-F5344CB8AC3E}">
        <p14:creationId xmlns:p14="http://schemas.microsoft.com/office/powerpoint/2010/main" val="4076067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dbl" dirty="0">
                <a:solidFill>
                  <a:srgbClr val="002060"/>
                </a:solidFill>
                <a:uFill>
                  <a:solidFill>
                    <a:srgbClr val="FFC000"/>
                  </a:solidFill>
                </a:uFill>
                <a:latin typeface="Algerian" panose="04020705040A02060702" pitchFamily="82" charset="0"/>
              </a:rPr>
              <a:t>REQUIREMENTS TO FORMING/ CHARTERING FFA ALUMNI AFFILIATE</a:t>
            </a:r>
            <a:endParaRPr lang="en-US" sz="3200" dirty="0"/>
          </a:p>
        </p:txBody>
      </p:sp>
      <p:sp>
        <p:nvSpPr>
          <p:cNvPr id="3" name="TextBox 2"/>
          <p:cNvSpPr txBox="1"/>
          <p:nvPr/>
        </p:nvSpPr>
        <p:spPr>
          <a:xfrm>
            <a:off x="228600" y="1720334"/>
            <a:ext cx="8686800" cy="4708981"/>
          </a:xfrm>
          <a:prstGeom prst="rect">
            <a:avLst/>
          </a:prstGeom>
          <a:noFill/>
        </p:spPr>
        <p:txBody>
          <a:bodyPr wrap="square" rtlCol="0">
            <a:spAutoFit/>
          </a:bodyPr>
          <a:lstStyle/>
          <a:p>
            <a:r>
              <a:rPr lang="en-US" dirty="0" smtClean="0"/>
              <a:t>             </a:t>
            </a:r>
            <a:r>
              <a:rPr lang="en-US" sz="2800" u="sng" dirty="0" smtClean="0">
                <a:solidFill>
                  <a:srgbClr val="002060"/>
                </a:solidFill>
                <a:uFill>
                  <a:solidFill>
                    <a:srgbClr val="FFC000"/>
                  </a:solidFill>
                </a:uFill>
                <a:latin typeface="Footlight MT Light" panose="0204060206030A020304" pitchFamily="18" charset="0"/>
              </a:rPr>
              <a:t> </a:t>
            </a:r>
          </a:p>
          <a:p>
            <a:pPr algn="ctr"/>
            <a:r>
              <a:rPr lang="en-US" sz="2800" dirty="0" smtClean="0">
                <a:solidFill>
                  <a:srgbClr val="002060"/>
                </a:solidFill>
                <a:uFill>
                  <a:solidFill>
                    <a:srgbClr val="FFC000"/>
                  </a:solidFill>
                </a:u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ALUMNI</a:t>
            </a:r>
            <a:r>
              <a:rPr lang="en-US" sz="3200" dirty="0" smtClean="0">
                <a:solidFill>
                  <a:srgbClr val="002060"/>
                </a:solidFill>
                <a:uFill>
                  <a:solidFill>
                    <a:srgbClr val="FFC000"/>
                  </a:solidFill>
                </a:uFill>
                <a:latin typeface="Footlight MT Light" panose="0204060206030A020304" pitchFamily="18" charset="0"/>
              </a:rPr>
              <a:t> </a:t>
            </a:r>
            <a:r>
              <a:rPr lang="en-US" sz="3200" dirty="0" smtClean="0">
                <a:solidFill>
                  <a:srgbClr val="002060"/>
                </a:solidFill>
                <a:uFill>
                  <a:solidFill>
                    <a:srgbClr val="FFC000"/>
                  </a:solidFill>
                </a:u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PRESIDENT DUTIES</a:t>
            </a:r>
            <a:endParaRPr lang="en-US" sz="3200" u="sng"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endParaRPr lang="en-US" sz="2400"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Serve as Official Contact/Spokesperson for Alumni Affiliate</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Represent FFA Alumni Affiliate on Official Business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Serve as Liaison Between FFA Chapter &amp; FFA Alumni Affiliate</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Regularly Communicate with FFA Chapter Advisor</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Preside Over Meetings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Coordinate Activities &amp; Appoint/Oversee Committees of Affiliate</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Review Meeting Agenda with Secretary Prior to Meetings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Follow/Uphold Constitution/Bylaws of Local/State/National</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Support/Encourage Newton FFA Chapter President</a:t>
            </a:r>
            <a:endParaRPr lang="en-US" sz="2800" u="sng" dirty="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249336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u="dbl" dirty="0">
                <a:solidFill>
                  <a:srgbClr val="002060"/>
                </a:solidFill>
                <a:uFill>
                  <a:solidFill>
                    <a:srgbClr val="FFC000"/>
                  </a:solidFill>
                </a:uFill>
                <a:latin typeface="Algerian" panose="04020705040A02060702" pitchFamily="82" charset="0"/>
              </a:rPr>
              <a:t>REQUIREMENTS TO FORMING/ CHARTERING FFA ALUMNI AFFILIATE</a:t>
            </a:r>
            <a:endParaRPr lang="en-US" sz="3600" dirty="0"/>
          </a:p>
        </p:txBody>
      </p:sp>
      <p:sp>
        <p:nvSpPr>
          <p:cNvPr id="3" name="TextBox 2"/>
          <p:cNvSpPr txBox="1"/>
          <p:nvPr/>
        </p:nvSpPr>
        <p:spPr>
          <a:xfrm>
            <a:off x="228600" y="1764268"/>
            <a:ext cx="8610600" cy="4647426"/>
          </a:xfrm>
          <a:prstGeom prst="rect">
            <a:avLst/>
          </a:prstGeom>
          <a:noFill/>
        </p:spPr>
        <p:txBody>
          <a:bodyPr wrap="square" rtlCol="0">
            <a:spAutoFit/>
          </a:bodyPr>
          <a:lstStyle/>
          <a:p>
            <a:endParaRPr lang="en-US" sz="3200" u="sng" dirty="0" smtClean="0">
              <a:solidFill>
                <a:srgbClr val="002060"/>
              </a:solidFill>
              <a:uFill>
                <a:solidFill>
                  <a:srgbClr val="FFC000"/>
                </a:solidFill>
              </a:uFill>
              <a:latin typeface="Footlight MT Light" panose="0204060206030A020304" pitchFamily="18" charset="0"/>
            </a:endParaRPr>
          </a:p>
          <a:p>
            <a:pPr algn="ctr"/>
            <a:r>
              <a:rPr lang="en-US" sz="3200" dirty="0" smtClean="0">
                <a:solidFill>
                  <a:srgbClr val="002060"/>
                </a:solidFill>
                <a:uFill>
                  <a:solidFill>
                    <a:srgbClr val="FFC000"/>
                  </a:solidFill>
                </a:u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VICE PRESIDENT DUTIES</a:t>
            </a:r>
          </a:p>
          <a:p>
            <a:endParaRPr lang="en-US" sz="3200" u="sng"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Learn/Assume the Duties/Responsibilities of President &amp; 	Preside Over/Conduct Meetings in the Absence of the 	President </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Work </a:t>
            </a:r>
            <a:r>
              <a:rPr lang="en-US" sz="2400" dirty="0" smtClean="0">
                <a:solidFill>
                  <a:srgbClr val="002060"/>
                </a:solidFill>
                <a:uFill>
                  <a:solidFill>
                    <a:srgbClr val="FFC000"/>
                  </a:solidFill>
                </a:uFill>
                <a:latin typeface="Footlight MT Light" panose="0204060206030A020304" pitchFamily="18" charset="0"/>
              </a:rPr>
              <a:t>with the President and Advisor to Assess Progress of  	Meeting Goals the Alumni Affiliate has Agreed Upon</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Assist in Overseeing Committees Appointed by President</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Support/Encourage Newton FFA Chapter Vice President</a:t>
            </a:r>
            <a:endParaRPr lang="en-US" sz="2400" dirty="0">
              <a:solidFill>
                <a:srgbClr val="002060"/>
              </a:solidFill>
              <a:uFill>
                <a:solidFill>
                  <a:srgbClr val="FFC000"/>
                </a:solidFill>
              </a:uFill>
              <a:latin typeface="Footlight MT Light" panose="0204060206030A020304" pitchFamily="18" charset="0"/>
            </a:endParaRPr>
          </a:p>
          <a:p>
            <a:pPr algn="ctr"/>
            <a:endParaRPr lang="en-US" sz="3200" u="sng" dirty="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252362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dbl" dirty="0">
                <a:solidFill>
                  <a:srgbClr val="002060"/>
                </a:solidFill>
                <a:uFill>
                  <a:solidFill>
                    <a:srgbClr val="FFC000"/>
                  </a:solidFill>
                </a:uFill>
                <a:latin typeface="Algerian" panose="04020705040A02060702" pitchFamily="82" charset="0"/>
              </a:rPr>
              <a:t>REQUIREMENTS TO FORMING/ CHARTERING FFA ALUMNI AFFILIATE</a:t>
            </a:r>
            <a:endParaRPr lang="en-US" sz="3600" dirty="0"/>
          </a:p>
        </p:txBody>
      </p:sp>
      <p:sp>
        <p:nvSpPr>
          <p:cNvPr id="3" name="TextBox 2"/>
          <p:cNvSpPr txBox="1"/>
          <p:nvPr/>
        </p:nvSpPr>
        <p:spPr>
          <a:xfrm>
            <a:off x="304801" y="1713407"/>
            <a:ext cx="8458200" cy="4401205"/>
          </a:xfrm>
          <a:prstGeom prst="rect">
            <a:avLst/>
          </a:prstGeom>
          <a:noFill/>
        </p:spPr>
        <p:txBody>
          <a:bodyPr wrap="square" rtlCol="0">
            <a:spAutoFit/>
          </a:bodyPr>
          <a:lstStyle/>
          <a:p>
            <a:pPr algn="ctr"/>
            <a:r>
              <a:rPr lang="en-US" sz="3200" dirty="0" smtClean="0">
                <a:solidFill>
                  <a:srgbClr val="002060"/>
                </a:solidFill>
                <a:uFill>
                  <a:solidFill>
                    <a:srgbClr val="FFC000"/>
                  </a:solidFill>
                </a:uFill>
                <a:latin typeface="Footlight MT Light" panose="0204060206030A020304" pitchFamily="18" charset="0"/>
              </a:rPr>
              <a:t>        </a:t>
            </a:r>
            <a:endParaRPr lang="en-US" sz="3200" dirty="0" smtClean="0">
              <a:solidFill>
                <a:srgbClr val="002060"/>
              </a:solidFill>
              <a:uFill>
                <a:solidFill>
                  <a:srgbClr val="FFC000"/>
                </a:solidFill>
              </a:uFill>
              <a:latin typeface="Footlight MT Light" panose="0204060206030A020304" pitchFamily="18" charset="0"/>
            </a:endParaRPr>
          </a:p>
          <a:p>
            <a:pPr algn="ctr"/>
            <a:r>
              <a:rPr lang="en-US" sz="3200" u="sng" dirty="0" smtClean="0">
                <a:solidFill>
                  <a:srgbClr val="002060"/>
                </a:solidFill>
                <a:uFill>
                  <a:solidFill>
                    <a:srgbClr val="FFC000"/>
                  </a:solidFill>
                </a:uFill>
                <a:latin typeface="Footlight MT Light" panose="0204060206030A020304" pitchFamily="18" charset="0"/>
              </a:rPr>
              <a:t>SECRETARY</a:t>
            </a:r>
            <a:r>
              <a:rPr lang="en-US" sz="3200" dirty="0" smtClean="0">
                <a:solidFill>
                  <a:srgbClr val="002060"/>
                </a:solidFill>
                <a:uFill>
                  <a:solidFill>
                    <a:srgbClr val="FFC000"/>
                  </a:solidFill>
                </a:u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DUTIES</a:t>
            </a:r>
            <a:endParaRPr lang="en-US" sz="3200"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endParaRPr lang="en-US" sz="2400"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Record Minutes of all Meetings &amp; Read at Next Meeting</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Prepare Agenda with President &amp; Post for Members Prior to 	Meetings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Maintain Official Documents/Records (Constitution/Bylaws)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Responsible for all Alumni Correspondence (ex. Thank </a:t>
            </a:r>
            <a:r>
              <a:rPr lang="en-US" sz="2400" dirty="0" err="1" smtClean="0">
                <a:solidFill>
                  <a:srgbClr val="002060"/>
                </a:solidFill>
                <a:uFill>
                  <a:solidFill>
                    <a:srgbClr val="FFC000"/>
                  </a:solidFill>
                </a:uFill>
                <a:latin typeface="Footlight MT Light" panose="0204060206030A020304" pitchFamily="18" charset="0"/>
              </a:rPr>
              <a:t>You’s</a:t>
            </a:r>
            <a:r>
              <a:rPr lang="en-US" sz="2400" dirty="0" smtClean="0">
                <a:solidFill>
                  <a:srgbClr val="002060"/>
                </a:solidFill>
                <a:uFill>
                  <a:solidFill>
                    <a:srgbClr val="FFC000"/>
                  </a:solidFill>
                </a:uFill>
                <a:latin typeface="Footlight MT Light" panose="0204060206030A020304" pitchFamily="18" charset="0"/>
              </a:rPr>
              <a:t>)</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Maintain Membership Roster</a:t>
            </a:r>
          </a:p>
          <a:p>
            <a:pPr>
              <a:buClr>
                <a:srgbClr val="FFC000"/>
              </a:buClr>
            </a:pPr>
            <a:r>
              <a:rPr lang="en-US" sz="2400" dirty="0">
                <a:solidFill>
                  <a:srgbClr val="002060"/>
                </a:solidFill>
                <a:uFill>
                  <a:solidFill>
                    <a:srgbClr val="FFC000"/>
                  </a:solidFill>
                </a:uFill>
                <a:latin typeface="Footlight MT Light" panose="0204060206030A020304" pitchFamily="18" charset="0"/>
              </a:rPr>
              <a:t>	</a:t>
            </a:r>
            <a:r>
              <a:rPr lang="en-US" sz="2400" dirty="0" smtClean="0">
                <a:solidFill>
                  <a:srgbClr val="002060"/>
                </a:solidFill>
                <a:uFill>
                  <a:solidFill>
                    <a:srgbClr val="FFC000"/>
                  </a:solidFill>
                </a:uFill>
                <a:latin typeface="Footlight MT Light" panose="0204060206030A020304" pitchFamily="18" charset="0"/>
              </a:rPr>
              <a:t>(work with Treasurer when dues to be collected/sent)</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Support/Encourage Newton FFA Chapter Secretary</a:t>
            </a:r>
            <a:endParaRPr lang="en-US" sz="2400" dirty="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1582045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u="dbl" dirty="0">
                <a:solidFill>
                  <a:srgbClr val="002060"/>
                </a:solidFill>
                <a:uFill>
                  <a:solidFill>
                    <a:srgbClr val="FFC000"/>
                  </a:solidFill>
                </a:uFill>
                <a:latin typeface="Algerian" panose="04020705040A02060702" pitchFamily="82" charset="0"/>
              </a:rPr>
              <a:t>REQUIREMENTS TO FORMING/ CHARTERING FFA ALUMNI AFFILIATE</a:t>
            </a:r>
            <a:endParaRPr lang="en-US" sz="3600" dirty="0"/>
          </a:p>
        </p:txBody>
      </p:sp>
      <p:sp>
        <p:nvSpPr>
          <p:cNvPr id="4" name="TextBox 3"/>
          <p:cNvSpPr txBox="1"/>
          <p:nvPr/>
        </p:nvSpPr>
        <p:spPr>
          <a:xfrm>
            <a:off x="228600" y="1828800"/>
            <a:ext cx="8534400" cy="4278094"/>
          </a:xfrm>
          <a:prstGeom prst="rect">
            <a:avLst/>
          </a:prstGeom>
          <a:noFill/>
        </p:spPr>
        <p:txBody>
          <a:bodyPr wrap="square" rtlCol="0">
            <a:spAutoFit/>
          </a:bodyPr>
          <a:lstStyle/>
          <a:p>
            <a:pPr algn="ctr"/>
            <a:r>
              <a:rPr lang="en-US" sz="3200" dirty="0" smtClean="0">
                <a:solidFill>
                  <a:srgbClr val="002060"/>
                </a:solidFill>
                <a:uFill>
                  <a:solidFill>
                    <a:srgbClr val="FFC000"/>
                  </a:solidFill>
                </a:uFill>
                <a:latin typeface="High Tower Text" panose="02040502050506030303" pitchFamily="18" charset="0"/>
              </a:rPr>
              <a:t>   </a:t>
            </a:r>
            <a:r>
              <a:rPr lang="en-US" sz="3200" u="sng" dirty="0" smtClean="0">
                <a:solidFill>
                  <a:srgbClr val="002060"/>
                </a:solidFill>
                <a:uFill>
                  <a:solidFill>
                    <a:srgbClr val="FFC000"/>
                  </a:solidFill>
                </a:uFill>
                <a:latin typeface="Footlight MT Light" panose="0204060206030A020304" pitchFamily="18" charset="0"/>
              </a:rPr>
              <a:t>TREASURER DUTIES</a:t>
            </a:r>
            <a:endParaRPr lang="en-US" sz="3200" u="sng" dirty="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endParaRPr lang="en-US" sz="2400" dirty="0" smtClean="0">
              <a:solidFill>
                <a:srgbClr val="002060"/>
              </a:solidFill>
              <a:uFill>
                <a:solidFill>
                  <a:srgbClr val="FFC000"/>
                </a:solidFill>
              </a:uFill>
              <a:latin typeface="High Tower Text" panose="02040502050506030303" pitchFamily="18" charset="0"/>
            </a:endParaRPr>
          </a:p>
          <a:p>
            <a:pPr marL="457200" indent="-457200">
              <a:buClr>
                <a:srgbClr val="FFC000"/>
              </a:buClr>
              <a:buFont typeface="Wingdings" panose="05000000000000000000" pitchFamily="2" charset="2"/>
              <a:buChar char="Ø"/>
            </a:pPr>
            <a:endParaRPr lang="en-US" sz="2400" dirty="0">
              <a:solidFill>
                <a:srgbClr val="002060"/>
              </a:solidFill>
              <a:uFill>
                <a:solidFill>
                  <a:srgbClr val="FFC000"/>
                </a:solidFill>
              </a:uFill>
              <a:latin typeface="High Tower Text" panose="02040502050506030303" pitchFamily="18" charset="0"/>
            </a:endParaRP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Keep Accurate Records of all Receipts/Disbursements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Provide/Present Financial Report at all Meetings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Submit/Pay all Bills &amp; Receive all Funds/Contributions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Maintain Bank Account/Tax Forms/Permits/Licenses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Collect Alumni Dues and Send in Prior to Due Date </a:t>
            </a:r>
          </a:p>
          <a:p>
            <a:pPr>
              <a:buClr>
                <a:srgbClr val="FFC000"/>
              </a:buClr>
            </a:pPr>
            <a:r>
              <a:rPr lang="en-US" sz="2400" dirty="0">
                <a:solidFill>
                  <a:srgbClr val="002060"/>
                </a:solidFill>
                <a:uFill>
                  <a:solidFill>
                    <a:srgbClr val="FFC000"/>
                  </a:solidFill>
                </a:uFill>
                <a:latin typeface="Footlight MT Light" panose="0204060206030A020304" pitchFamily="18" charset="0"/>
              </a:rPr>
              <a:t>	</a:t>
            </a:r>
            <a:r>
              <a:rPr lang="en-US" sz="2400" dirty="0" smtClean="0">
                <a:solidFill>
                  <a:srgbClr val="002060"/>
                </a:solidFill>
                <a:uFill>
                  <a:solidFill>
                    <a:srgbClr val="FFC000"/>
                  </a:solidFill>
                </a:uFill>
                <a:latin typeface="Footlight MT Light" panose="0204060206030A020304" pitchFamily="18" charset="0"/>
              </a:rPr>
              <a:t>(work with Secretary/Membership roster)</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Write/Present Receipts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Support/Encourage Newton FFA Chapter Treasurer</a:t>
            </a:r>
            <a:endParaRPr lang="en-US" sz="2400" dirty="0">
              <a:solidFill>
                <a:srgbClr val="002060"/>
              </a:solidFill>
              <a:uFill>
                <a:solidFill>
                  <a:srgbClr val="FFC000"/>
                </a:solidFill>
              </a:uFill>
              <a:latin typeface="High Tower Text" panose="02040502050506030303" pitchFamily="18" charset="0"/>
            </a:endParaRPr>
          </a:p>
        </p:txBody>
      </p:sp>
    </p:spTree>
    <p:extLst>
      <p:ext uri="{BB962C8B-B14F-4D97-AF65-F5344CB8AC3E}">
        <p14:creationId xmlns:p14="http://schemas.microsoft.com/office/powerpoint/2010/main" val="268858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3200" u="dbl" dirty="0">
                <a:solidFill>
                  <a:srgbClr val="002060"/>
                </a:solidFill>
                <a:uFill>
                  <a:solidFill>
                    <a:srgbClr val="FFC000"/>
                  </a:solidFill>
                </a:uFill>
                <a:latin typeface="Algerian" panose="04020705040A02060702" pitchFamily="82" charset="0"/>
              </a:rPr>
              <a:t>REQUIREMENTS TO FORMING/ CHARTERING FFA ALUMNI AFFILIATE</a:t>
            </a:r>
            <a:endParaRPr lang="en-US" sz="3200" dirty="0"/>
          </a:p>
        </p:txBody>
      </p:sp>
      <p:sp>
        <p:nvSpPr>
          <p:cNvPr id="3" name="TextBox 2"/>
          <p:cNvSpPr txBox="1"/>
          <p:nvPr/>
        </p:nvSpPr>
        <p:spPr>
          <a:xfrm>
            <a:off x="228600" y="1648691"/>
            <a:ext cx="8610600" cy="3662541"/>
          </a:xfrm>
          <a:prstGeom prst="rect">
            <a:avLst/>
          </a:prstGeom>
          <a:noFill/>
        </p:spPr>
        <p:txBody>
          <a:bodyPr wrap="square" rtlCol="0">
            <a:spAutoFit/>
          </a:bodyPr>
          <a:lstStyle/>
          <a:p>
            <a:pPr algn="ctr"/>
            <a:r>
              <a:rPr lang="en-US" sz="2800" dirty="0" smtClean="0">
                <a:solidFill>
                  <a:srgbClr val="002060"/>
                </a:solidFill>
                <a:uFill>
                  <a:solidFill>
                    <a:srgbClr val="FFC000"/>
                  </a:solidFill>
                </a:uFill>
                <a:latin typeface="Footlight MT Light" panose="0204060206030A020304" pitchFamily="18" charset="0"/>
              </a:rPr>
              <a:t>     </a:t>
            </a:r>
            <a:endParaRPr lang="en-US" sz="2800" dirty="0" smtClean="0">
              <a:solidFill>
                <a:srgbClr val="002060"/>
              </a:solidFill>
              <a:uFill>
                <a:solidFill>
                  <a:srgbClr val="FFC000"/>
                </a:solidFill>
              </a:uFill>
              <a:latin typeface="Footlight MT Light" panose="0204060206030A020304" pitchFamily="18" charset="0"/>
            </a:endParaRPr>
          </a:p>
          <a:p>
            <a:pPr algn="ctr"/>
            <a:r>
              <a:rPr lang="en-US" sz="2800" dirty="0" smtClean="0">
                <a:solidFill>
                  <a:srgbClr val="002060"/>
                </a:solidFill>
                <a:uFill>
                  <a:solidFill>
                    <a:srgbClr val="FFC000"/>
                  </a:solidFill>
                </a:u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REPORTER/</a:t>
            </a:r>
            <a:r>
              <a:rPr lang="en-US" sz="3200" u="sng" dirty="0" smtClean="0">
                <a:solidFill>
                  <a:srgbClr val="002060"/>
                </a:solidFill>
                <a:uFill>
                  <a:solidFill>
                    <a:srgbClr val="FFC000"/>
                  </a:solidFill>
                </a:uFill>
                <a:latin typeface="Footlight MT Light" panose="0204060206030A020304" pitchFamily="18" charset="0"/>
              </a:rPr>
              <a:t>HISTORIAN </a:t>
            </a:r>
            <a:r>
              <a:rPr lang="en-US" sz="3200" u="sng" dirty="0" smtClean="0">
                <a:solidFill>
                  <a:srgbClr val="002060"/>
                </a:solidFill>
                <a:uFill>
                  <a:solidFill>
                    <a:srgbClr val="FFC000"/>
                  </a:solidFill>
                </a:uFill>
                <a:latin typeface="Footlight MT Light" panose="0204060206030A020304" pitchFamily="18" charset="0"/>
              </a:rPr>
              <a:t>DUTIES</a:t>
            </a:r>
          </a:p>
          <a:p>
            <a:pPr algn="ctr"/>
            <a:endParaRPr lang="en-US" sz="2400"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endParaRPr lang="en-US" sz="2400"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Record Alumni Events for Records/Media</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Serve as Photographer for Alumni Events</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Submit Photos/News to Local/State/National FFA News Media</a:t>
            </a:r>
          </a:p>
          <a:p>
            <a:pPr marL="457200" indent="-4572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Support/Encourage Newton FFA Chapter Reporter</a:t>
            </a:r>
          </a:p>
          <a:p>
            <a:pPr marL="457200" indent="-457200">
              <a:buClr>
                <a:srgbClr val="FFC000"/>
              </a:buClr>
              <a:buFont typeface="Wingdings" panose="05000000000000000000" pitchFamily="2" charset="2"/>
              <a:buChar char="Ø"/>
            </a:pPr>
            <a:endParaRPr lang="en-US" sz="2800" dirty="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3699404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254600">
            <a:off x="2385943" y="2848507"/>
            <a:ext cx="5911733" cy="2055928"/>
          </a:xfrm>
          <a:prstGeom prst="rect">
            <a:avLst/>
          </a:prstGeom>
          <a:solidFill>
            <a:schemeClr val="accent6">
              <a:lumMod val="20000"/>
              <a:lumOff val="80000"/>
            </a:schemeClr>
          </a:solid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12" y="1709878"/>
            <a:ext cx="1945375" cy="24811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41" y="378681"/>
            <a:ext cx="2743388" cy="3379854"/>
          </a:xfrm>
          <a:prstGeom prst="rect">
            <a:avLst/>
          </a:prstGeom>
          <a:ln cmpd="dbl">
            <a:solidFill>
              <a:srgbClr val="FFC000"/>
            </a:solidFill>
          </a:ln>
        </p:spPr>
      </p:pic>
      <p:sp>
        <p:nvSpPr>
          <p:cNvPr id="6" name="TextBox 5"/>
          <p:cNvSpPr txBox="1"/>
          <p:nvPr/>
        </p:nvSpPr>
        <p:spPr>
          <a:xfrm>
            <a:off x="189342" y="355661"/>
            <a:ext cx="8573659" cy="1354217"/>
          </a:xfrm>
          <a:prstGeom prst="rect">
            <a:avLst/>
          </a:prstGeom>
          <a:noFill/>
        </p:spPr>
        <p:txBody>
          <a:bodyPr wrap="square" rtlCol="0">
            <a:spAutoFit/>
          </a:bodyPr>
          <a:lstStyle/>
          <a:p>
            <a:pPr algn="ctr"/>
            <a:r>
              <a:rPr lang="en-US" sz="4000" dirty="0" smtClean="0">
                <a:solidFill>
                  <a:srgbClr val="002060"/>
                </a:solidFill>
                <a:latin typeface="Algerian" panose="04020705040A02060702" pitchFamily="82" charset="0"/>
              </a:rPr>
              <a:t>         </a:t>
            </a:r>
            <a:r>
              <a:rPr lang="en-US" sz="5400" u="dbl" dirty="0" smtClean="0">
                <a:solidFill>
                  <a:srgbClr val="002060"/>
                </a:solidFill>
                <a:uFill>
                  <a:solidFill>
                    <a:srgbClr val="FFC000"/>
                  </a:solidFill>
                </a:uFill>
                <a:latin typeface="Algerian" panose="04020705040A02060702" pitchFamily="82" charset="0"/>
              </a:rPr>
              <a:t>FFA Alumni</a:t>
            </a:r>
            <a:r>
              <a:rPr lang="en-US" sz="5400" dirty="0" smtClean="0">
                <a:solidFill>
                  <a:srgbClr val="002060"/>
                </a:solidFill>
                <a:uFill>
                  <a:solidFill>
                    <a:srgbClr val="FFC000"/>
                  </a:solidFill>
                </a:uFill>
                <a:latin typeface="Algerian" panose="04020705040A02060702" pitchFamily="82" charset="0"/>
              </a:rPr>
              <a:t>  </a:t>
            </a:r>
            <a:r>
              <a:rPr lang="en-US" sz="3600" dirty="0" smtClean="0">
                <a:solidFill>
                  <a:srgbClr val="002060"/>
                </a:solidFill>
                <a:uFill>
                  <a:solidFill>
                    <a:srgbClr val="FFC000"/>
                  </a:solidFill>
                </a:uFill>
                <a:latin typeface="Algerian" panose="04020705040A02060702" pitchFamily="82" charset="0"/>
              </a:rPr>
              <a:t> </a:t>
            </a:r>
            <a:endParaRPr lang="en-US" sz="2400" dirty="0" smtClean="0">
              <a:solidFill>
                <a:srgbClr val="002060"/>
              </a:solidFill>
              <a:uFill>
                <a:solidFill>
                  <a:srgbClr val="FFC000"/>
                </a:solidFill>
              </a:uFill>
              <a:latin typeface="Algerian" panose="04020705040A02060702" pitchFamily="82" charset="0"/>
            </a:endParaRPr>
          </a:p>
          <a:p>
            <a:pPr algn="ctr"/>
            <a:r>
              <a:rPr lang="en-US" sz="2800" dirty="0" smtClean="0">
                <a:solidFill>
                  <a:srgbClr val="002060"/>
                </a:solidFill>
                <a:uFill>
                  <a:solidFill>
                    <a:srgbClr val="FFC000"/>
                  </a:solidFill>
                </a:uFill>
                <a:latin typeface="Brush Script MT" panose="03060802040406070304" pitchFamily="66" charset="0"/>
              </a:rPr>
              <a:t>                                           </a:t>
            </a:r>
            <a:r>
              <a:rPr lang="en-US" sz="2800" u="sng" dirty="0" smtClean="0">
                <a:solidFill>
                  <a:srgbClr val="002060"/>
                </a:solidFill>
                <a:uFill>
                  <a:solidFill>
                    <a:srgbClr val="FFC000"/>
                  </a:solidFill>
                </a:uFill>
                <a:latin typeface="Brush Script MT" panose="03060802040406070304" pitchFamily="66" charset="0"/>
              </a:rPr>
              <a:t>Support Your Local FFA Chapter</a:t>
            </a:r>
            <a:endParaRPr lang="en-US" sz="2800" u="sng" dirty="0">
              <a:solidFill>
                <a:srgbClr val="002060"/>
              </a:solidFill>
              <a:uFill>
                <a:solidFill>
                  <a:srgbClr val="FFC000"/>
                </a:solidFill>
              </a:uFill>
              <a:latin typeface="Brush Script MT" panose="03060802040406070304" pitchFamily="66" charset="0"/>
            </a:endParaRPr>
          </a:p>
        </p:txBody>
      </p:sp>
      <p:sp>
        <p:nvSpPr>
          <p:cNvPr id="3" name="TextBox 2"/>
          <p:cNvSpPr txBox="1"/>
          <p:nvPr/>
        </p:nvSpPr>
        <p:spPr>
          <a:xfrm>
            <a:off x="0" y="5065222"/>
            <a:ext cx="8929255" cy="1754326"/>
          </a:xfrm>
          <a:prstGeom prst="rect">
            <a:avLst/>
          </a:prstGeom>
          <a:noFill/>
        </p:spPr>
        <p:txBody>
          <a:bodyPr wrap="square" rtlCol="0">
            <a:spAutoFit/>
          </a:bodyPr>
          <a:lstStyle/>
          <a:p>
            <a:r>
              <a:rPr lang="en-US" sz="3600" u="sng" dirty="0" smtClean="0">
                <a:solidFill>
                  <a:srgbClr val="002060"/>
                </a:solidFill>
                <a:uFill>
                  <a:solidFill>
                    <a:srgbClr val="FFC000"/>
                  </a:solidFill>
                </a:uFill>
                <a:latin typeface="Footlight MT Light" panose="0204060206030A020304" pitchFamily="18" charset="0"/>
              </a:rPr>
              <a:t>Provide Student Support</a:t>
            </a:r>
          </a:p>
          <a:p>
            <a:r>
              <a:rPr lang="en-US" sz="3600" dirty="0" smtClean="0">
                <a:solidFill>
                  <a:srgbClr val="002060"/>
                </a:solidFill>
                <a:uFill>
                  <a:solidFill>
                    <a:srgbClr val="FFC000"/>
                  </a:solidFill>
                </a:uFill>
                <a:latin typeface="Footlight MT Light" panose="0204060206030A020304" pitchFamily="18" charset="0"/>
              </a:rPr>
              <a:t>      </a:t>
            </a:r>
            <a:r>
              <a:rPr lang="en-US" sz="3600" u="sng" dirty="0" smtClean="0">
                <a:solidFill>
                  <a:srgbClr val="002060"/>
                </a:solidFill>
                <a:uFill>
                  <a:solidFill>
                    <a:srgbClr val="FFC000"/>
                  </a:solidFill>
                </a:uFill>
                <a:latin typeface="Footlight MT Light" panose="0204060206030A020304" pitchFamily="18" charset="0"/>
              </a:rPr>
              <a:t>by Volunteering Time or Raise Money</a:t>
            </a:r>
          </a:p>
          <a:p>
            <a:r>
              <a:rPr lang="en-US" sz="3600" dirty="0">
                <a:solidFill>
                  <a:srgbClr val="002060"/>
                </a:solidFill>
                <a:uFill>
                  <a:solidFill>
                    <a:srgbClr val="FFC000"/>
                  </a:solidFill>
                </a:uFill>
                <a:latin typeface="Footlight MT Light" panose="0204060206030A020304" pitchFamily="18" charset="0"/>
              </a:rPr>
              <a:t> </a:t>
            </a:r>
            <a:r>
              <a:rPr lang="en-US" sz="3600" dirty="0" smtClean="0">
                <a:solidFill>
                  <a:srgbClr val="002060"/>
                </a:solidFill>
                <a:uFill>
                  <a:solidFill>
                    <a:srgbClr val="FFC000"/>
                  </a:solidFill>
                </a:uFill>
                <a:latin typeface="Footlight MT Light" panose="0204060206030A020304" pitchFamily="18" charset="0"/>
              </a:rPr>
              <a:t>             </a:t>
            </a:r>
            <a:r>
              <a:rPr lang="en-US" sz="3600" u="sng" dirty="0" smtClean="0">
                <a:solidFill>
                  <a:srgbClr val="002060"/>
                </a:solidFill>
                <a:uFill>
                  <a:solidFill>
                    <a:srgbClr val="FFC000"/>
                  </a:solidFill>
                </a:uFill>
                <a:latin typeface="Footlight MT Light" panose="0204060206030A020304" pitchFamily="18" charset="0"/>
              </a:rPr>
              <a:t>for Projects</a:t>
            </a:r>
            <a:r>
              <a:rPr lang="en-US" sz="3600" u="sng" dirty="0">
                <a:solidFill>
                  <a:srgbClr val="002060"/>
                </a:solidFill>
                <a:uFill>
                  <a:solidFill>
                    <a:srgbClr val="FFC000"/>
                  </a:solidFill>
                </a:uFill>
                <a:latin typeface="Footlight MT Light" panose="0204060206030A020304" pitchFamily="18" charset="0"/>
              </a:rPr>
              <a:t>, Events, and Scholarships</a:t>
            </a:r>
          </a:p>
        </p:txBody>
      </p:sp>
    </p:spTree>
    <p:extLst>
      <p:ext uri="{BB962C8B-B14F-4D97-AF65-F5344CB8AC3E}">
        <p14:creationId xmlns:p14="http://schemas.microsoft.com/office/powerpoint/2010/main" val="79731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dbl" dirty="0">
                <a:solidFill>
                  <a:srgbClr val="002060"/>
                </a:solidFill>
                <a:uFill>
                  <a:solidFill>
                    <a:srgbClr val="FFC000"/>
                  </a:solidFill>
                </a:uFill>
                <a:latin typeface="Algerian" panose="04020705040A02060702" pitchFamily="82" charset="0"/>
              </a:rPr>
              <a:t>REQUIREMENTS TO FORMING/ CHARTERING FFA ALUMNI AFFILIATE</a:t>
            </a:r>
            <a:endParaRPr lang="en-US" sz="3200" dirty="0"/>
          </a:p>
        </p:txBody>
      </p:sp>
      <p:sp>
        <p:nvSpPr>
          <p:cNvPr id="5" name="Rectangle 4"/>
          <p:cNvSpPr/>
          <p:nvPr/>
        </p:nvSpPr>
        <p:spPr>
          <a:xfrm>
            <a:off x="228600" y="970142"/>
            <a:ext cx="8610600" cy="5386090"/>
          </a:xfrm>
          <a:prstGeom prst="rect">
            <a:avLst/>
          </a:prstGeom>
        </p:spPr>
        <p:txBody>
          <a:bodyPr wrap="square">
            <a:spAutoFit/>
          </a:bodyPr>
          <a:lstStyle/>
          <a:p>
            <a:pPr lvl="0" algn="ctr">
              <a:buClr>
                <a:srgbClr val="FFC000"/>
              </a:buClr>
            </a:pPr>
            <a:endParaRPr lang="en-US" sz="3200" u="sng" dirty="0" smtClean="0">
              <a:solidFill>
                <a:srgbClr val="002060"/>
              </a:solidFill>
              <a:uFill>
                <a:solidFill>
                  <a:srgbClr val="FFC000"/>
                </a:solidFill>
              </a:uFill>
              <a:latin typeface="Footlight MT Light" panose="0204060206030A020304" pitchFamily="18" charset="0"/>
            </a:endParaRPr>
          </a:p>
          <a:p>
            <a:pPr lvl="0" algn="ctr">
              <a:buClr>
                <a:srgbClr val="FFC000"/>
              </a:buClr>
            </a:pPr>
            <a:endParaRPr lang="en-US" sz="3200" u="sng" dirty="0">
              <a:solidFill>
                <a:srgbClr val="002060"/>
              </a:solidFill>
              <a:uFill>
                <a:solidFill>
                  <a:srgbClr val="FFC000"/>
                </a:solidFill>
              </a:uFill>
              <a:latin typeface="Footlight MT Light" panose="0204060206030A020304" pitchFamily="18" charset="0"/>
            </a:endParaRPr>
          </a:p>
          <a:p>
            <a:pPr lvl="0" algn="ctr">
              <a:buClr>
                <a:srgbClr val="FFC000"/>
              </a:buClr>
            </a:pPr>
            <a:r>
              <a:rPr lang="en-US" sz="3200" dirty="0" smtClean="0">
                <a:solidFill>
                  <a:srgbClr val="002060"/>
                </a:solidFill>
                <a:uFill>
                  <a:solidFill>
                    <a:srgbClr val="FFC000"/>
                  </a:solidFill>
                </a:u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ADVISOR</a:t>
            </a:r>
            <a:r>
              <a:rPr lang="en-US" sz="3200" dirty="0">
                <a:solidFill>
                  <a:srgbClr val="002060"/>
                </a:solidFill>
                <a:uFill>
                  <a:solidFill>
                    <a:srgbClr val="FFC000"/>
                  </a:solidFill>
                </a:uFill>
                <a:latin typeface="Footlight MT Light" panose="0204060206030A020304" pitchFamily="18" charset="0"/>
              </a:rPr>
              <a:t> </a:t>
            </a:r>
            <a:r>
              <a:rPr lang="en-US" sz="3200" u="sng" dirty="0" smtClean="0">
                <a:solidFill>
                  <a:srgbClr val="002060"/>
                </a:solidFill>
                <a:uFill>
                  <a:solidFill>
                    <a:srgbClr val="FFC000"/>
                  </a:solidFill>
                </a:uFill>
                <a:latin typeface="Footlight MT Light" panose="0204060206030A020304" pitchFamily="18" charset="0"/>
              </a:rPr>
              <a:t>DUTIES</a:t>
            </a:r>
            <a:endParaRPr lang="en-US" sz="3200" u="sng" dirty="0" smtClean="0">
              <a:solidFill>
                <a:srgbClr val="002060"/>
              </a:solidFill>
              <a:uFill>
                <a:solidFill>
                  <a:srgbClr val="FFC000"/>
                </a:solidFill>
              </a:uFill>
              <a:latin typeface="Footlight MT Light" panose="0204060206030A020304" pitchFamily="18" charset="0"/>
            </a:endParaRPr>
          </a:p>
          <a:p>
            <a:pPr lvl="0">
              <a:buClr>
                <a:srgbClr val="FFC000"/>
              </a:buClr>
            </a:pPr>
            <a:endParaRPr lang="en-US" sz="3200" dirty="0">
              <a:solidFill>
                <a:srgbClr val="002060"/>
              </a:solidFill>
              <a:latin typeface="Footlight MT Light" panose="0204060206030A020304" pitchFamily="18" charset="0"/>
            </a:endParaRPr>
          </a:p>
          <a:p>
            <a:pPr marL="342900" lvl="0" indent="-342900">
              <a:buClr>
                <a:srgbClr val="FFC000"/>
              </a:buClr>
              <a:buFont typeface="Wingdings" panose="05000000000000000000" pitchFamily="2" charset="2"/>
              <a:buChar char="Ø"/>
            </a:pPr>
            <a:endParaRPr lang="en-US" sz="2400" dirty="0" smtClean="0">
              <a:solidFill>
                <a:srgbClr val="002060"/>
              </a:solidFill>
              <a:latin typeface="Footlight MT Light" panose="0204060206030A020304" pitchFamily="18" charset="0"/>
            </a:endParaRPr>
          </a:p>
          <a:p>
            <a:pPr marL="342900" lvl="0" indent="-342900">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Article </a:t>
            </a:r>
            <a:r>
              <a:rPr lang="en-US" sz="2400" dirty="0">
                <a:solidFill>
                  <a:srgbClr val="002060"/>
                </a:solidFill>
                <a:latin typeface="Footlight MT Light" panose="0204060206030A020304" pitchFamily="18" charset="0"/>
              </a:rPr>
              <a:t>III, Section B. of Bylaws: The Advisor is the Advisor of the </a:t>
            </a:r>
            <a:r>
              <a:rPr lang="en-US" sz="2400" dirty="0" smtClean="0">
                <a:solidFill>
                  <a:srgbClr val="002060"/>
                </a:solidFill>
                <a:latin typeface="Footlight MT Light" panose="0204060206030A020304" pitchFamily="18" charset="0"/>
              </a:rPr>
              <a:t>	Local </a:t>
            </a:r>
            <a:r>
              <a:rPr lang="en-US" sz="2400" dirty="0">
                <a:solidFill>
                  <a:srgbClr val="002060"/>
                </a:solidFill>
                <a:latin typeface="Footlight MT Light" panose="0204060206030A020304" pitchFamily="18" charset="0"/>
              </a:rPr>
              <a:t>FFA </a:t>
            </a:r>
            <a:r>
              <a:rPr lang="en-US" sz="2400" dirty="0" smtClean="0">
                <a:solidFill>
                  <a:srgbClr val="002060"/>
                </a:solidFill>
                <a:latin typeface="Footlight MT Light" panose="0204060206030A020304" pitchFamily="18" charset="0"/>
              </a:rPr>
              <a:t>Chapter</a:t>
            </a:r>
          </a:p>
          <a:p>
            <a:pPr marL="342900" lvl="0" indent="-342900">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Communicate  Regularly with FFA Alumni Affiliate President 	Concerning the FFA Student/Chapter Events, Activities, &amp; 	Needs</a:t>
            </a:r>
          </a:p>
          <a:p>
            <a:pPr marL="342900" lvl="0" indent="-342900">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Encourage FFA Student Interest/Participation in/Cooperation of 	FFA Alumni Events/Activities</a:t>
            </a:r>
          </a:p>
          <a:p>
            <a:pPr marL="342900" lvl="0" indent="-342900">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Support FFA Alumni Efforts</a:t>
            </a:r>
            <a:endParaRPr lang="en-US" sz="2400" dirty="0">
              <a:solidFill>
                <a:srgbClr val="002060"/>
              </a:solidFill>
              <a:latin typeface="Footlight MT Light" panose="0204060206030A020304" pitchFamily="18" charset="0"/>
            </a:endParaRPr>
          </a:p>
        </p:txBody>
      </p:sp>
    </p:spTree>
    <p:extLst>
      <p:ext uri="{BB962C8B-B14F-4D97-AF65-F5344CB8AC3E}">
        <p14:creationId xmlns:p14="http://schemas.microsoft.com/office/powerpoint/2010/main" val="2528997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u="dbl" dirty="0" smtClean="0">
                <a:solidFill>
                  <a:srgbClr val="002060"/>
                </a:solidFill>
                <a:uFill>
                  <a:solidFill>
                    <a:srgbClr val="FFC000"/>
                  </a:solidFill>
                </a:uFill>
                <a:latin typeface="Algerian" panose="04020705040A02060702" pitchFamily="82" charset="0"/>
              </a:rPr>
              <a:t/>
            </a:r>
            <a:br>
              <a:rPr lang="en-US" u="dbl" dirty="0" smtClean="0">
                <a:solidFill>
                  <a:srgbClr val="002060"/>
                </a:solidFill>
                <a:uFill>
                  <a:solidFill>
                    <a:srgbClr val="FFC000"/>
                  </a:solidFill>
                </a:uFill>
                <a:latin typeface="Algerian" panose="04020705040A02060702" pitchFamily="82" charset="0"/>
              </a:rPr>
            </a:br>
            <a:r>
              <a:rPr lang="en-US" u="dbl" dirty="0" smtClean="0">
                <a:solidFill>
                  <a:srgbClr val="002060"/>
                </a:solidFill>
                <a:uFill>
                  <a:solidFill>
                    <a:srgbClr val="FFC000"/>
                  </a:solidFill>
                </a:uFill>
                <a:latin typeface="Algerian" panose="04020705040A02060702" pitchFamily="82" charset="0"/>
              </a:rPr>
              <a:t>REQUIREMENTS </a:t>
            </a:r>
            <a:r>
              <a:rPr lang="en-US" u="dbl" dirty="0">
                <a:solidFill>
                  <a:srgbClr val="002060"/>
                </a:solidFill>
                <a:uFill>
                  <a:solidFill>
                    <a:srgbClr val="FFC000"/>
                  </a:solidFill>
                </a:uFill>
                <a:latin typeface="Algerian" panose="04020705040A02060702" pitchFamily="82" charset="0"/>
              </a:rPr>
              <a:t>TO FORMING/ CHARTERING FFA ALUMNI AFFILIATE</a:t>
            </a:r>
            <a:endParaRPr lang="en-US" dirty="0"/>
          </a:p>
        </p:txBody>
      </p:sp>
      <p:pic>
        <p:nvPicPr>
          <p:cNvPr id="2051" name="Picture 3" descr="C:\Users\Roland\AppData\Local\Microsoft\Windows\Temporary Internet Files\Content.IE5\NTFAKKYK\MC900194102[1].wmf"/>
          <p:cNvPicPr>
            <a:picLocks noChangeAspect="1" noChangeArrowheads="1"/>
          </p:cNvPicPr>
          <p:nvPr/>
        </p:nvPicPr>
        <p:blipFill>
          <a:blip r:embed="rId2" cstate="print">
            <a:lum bright="85000" contrast="-92000"/>
            <a:extLst>
              <a:ext uri="{28A0092B-C50C-407E-A947-70E740481C1C}">
                <a14:useLocalDpi xmlns:a14="http://schemas.microsoft.com/office/drawing/2010/main" val="0"/>
              </a:ext>
            </a:extLst>
          </a:blip>
          <a:srcRect/>
          <a:stretch>
            <a:fillRect/>
          </a:stretch>
        </p:blipFill>
        <p:spPr bwMode="auto">
          <a:xfrm>
            <a:off x="2253524" y="1828801"/>
            <a:ext cx="467158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828801"/>
            <a:ext cx="8763000" cy="4955203"/>
          </a:xfrm>
          <a:prstGeom prst="rect">
            <a:avLst/>
          </a:prstGeom>
          <a:noFill/>
        </p:spPr>
        <p:txBody>
          <a:bodyPr wrap="square" rtlCol="0">
            <a:spAutoFit/>
          </a:bodyPr>
          <a:lstStyle/>
          <a:p>
            <a:pPr algn="ctr"/>
            <a:r>
              <a:rPr lang="en-US" sz="3200" u="sng" dirty="0" smtClean="0">
                <a:solidFill>
                  <a:srgbClr val="002060"/>
                </a:solidFill>
                <a:uFill>
                  <a:solidFill>
                    <a:srgbClr val="FFC000"/>
                  </a:solidFill>
                </a:uFill>
                <a:latin typeface="Footlight MT Light" panose="0204060206030A020304" pitchFamily="18" charset="0"/>
              </a:rPr>
              <a:t>Constitution &amp; Bylaws</a:t>
            </a:r>
            <a:endParaRPr lang="en-US" sz="3200" u="sng" dirty="0">
              <a:solidFill>
                <a:srgbClr val="002060"/>
              </a:solidFill>
              <a:uFill>
                <a:solidFill>
                  <a:srgbClr val="FFC000"/>
                </a:solidFill>
              </a:uFill>
              <a:latin typeface="Footlight MT Light" panose="0204060206030A020304" pitchFamily="18" charset="0"/>
            </a:endParaRPr>
          </a:p>
          <a:p>
            <a:pPr marL="571500" indent="-571500" algn="ctr">
              <a:buClr>
                <a:srgbClr val="FFC000"/>
              </a:buClr>
              <a:buFont typeface="Wingdings" panose="05000000000000000000" pitchFamily="2" charset="2"/>
              <a:buChar char="Ø"/>
            </a:pPr>
            <a:r>
              <a:rPr lang="en-US" sz="3200" dirty="0" smtClean="0">
                <a:solidFill>
                  <a:srgbClr val="002060"/>
                </a:solidFill>
                <a:uFill>
                  <a:solidFill>
                    <a:srgbClr val="FFC000"/>
                  </a:solidFill>
                </a:uFill>
                <a:latin typeface="Footlight MT Light" panose="0204060206030A020304" pitchFamily="18" charset="0"/>
              </a:rPr>
              <a:t>Motion/Second to accept (see handouts)</a:t>
            </a:r>
          </a:p>
          <a:p>
            <a:pPr algn="ctr">
              <a:buClr>
                <a:srgbClr val="FFC000"/>
              </a:buClr>
            </a:pPr>
            <a:r>
              <a:rPr lang="en-US" sz="2000" dirty="0" smtClean="0">
                <a:solidFill>
                  <a:srgbClr val="C00000"/>
                </a:solidFill>
                <a:uFill>
                  <a:solidFill>
                    <a:srgbClr val="FFC000"/>
                  </a:solidFill>
                </a:uFill>
                <a:latin typeface="Footlight MT Light" panose="0204060206030A020304" pitchFamily="18" charset="0"/>
              </a:rPr>
              <a:t>These were completed prior to meeting and handed out for review before vote</a:t>
            </a:r>
            <a:endParaRPr lang="en-US" sz="2000" dirty="0">
              <a:solidFill>
                <a:srgbClr val="C00000"/>
              </a:solidFill>
              <a:uFill>
                <a:solidFill>
                  <a:srgbClr val="FFC000"/>
                </a:solidFill>
              </a:uFill>
              <a:latin typeface="Footlight MT Light" panose="0204060206030A020304" pitchFamily="18" charset="0"/>
            </a:endParaRPr>
          </a:p>
          <a:p>
            <a:pPr algn="ctr">
              <a:buClr>
                <a:srgbClr val="FFC000"/>
              </a:buClr>
            </a:pPr>
            <a:endParaRPr lang="en-US" sz="3200" u="sng" dirty="0" smtClean="0">
              <a:solidFill>
                <a:srgbClr val="002060"/>
              </a:solidFill>
              <a:uFill>
                <a:solidFill>
                  <a:srgbClr val="FFC000"/>
                </a:solidFill>
              </a:uFill>
              <a:latin typeface="Footlight MT Light" panose="0204060206030A020304" pitchFamily="18" charset="0"/>
            </a:endParaRPr>
          </a:p>
          <a:p>
            <a:pPr algn="ctr">
              <a:buClr>
                <a:srgbClr val="FFC000"/>
              </a:buClr>
            </a:pPr>
            <a:r>
              <a:rPr lang="en-US" sz="3200" u="sng" dirty="0" smtClean="0">
                <a:solidFill>
                  <a:srgbClr val="002060"/>
                </a:solidFill>
                <a:uFill>
                  <a:solidFill>
                    <a:srgbClr val="FFC000"/>
                  </a:solidFill>
                </a:uFill>
                <a:latin typeface="Footlight MT Light" panose="0204060206030A020304" pitchFamily="18" charset="0"/>
              </a:rPr>
              <a:t>Local Affiliate Dues</a:t>
            </a:r>
          </a:p>
          <a:p>
            <a:pPr marL="457200" indent="-457200" algn="ctr">
              <a:buClr>
                <a:srgbClr val="FFC000"/>
              </a:buClr>
              <a:buFont typeface="Wingdings" panose="05000000000000000000" pitchFamily="2" charset="2"/>
              <a:buChar char="Ø"/>
            </a:pPr>
            <a:r>
              <a:rPr lang="en-US" sz="3200" dirty="0" smtClean="0">
                <a:solidFill>
                  <a:srgbClr val="002060"/>
                </a:solidFill>
                <a:uFill>
                  <a:solidFill>
                    <a:srgbClr val="FFC000"/>
                  </a:solidFill>
                </a:uFill>
                <a:latin typeface="Footlight MT Light" panose="0204060206030A020304" pitchFamily="18" charset="0"/>
              </a:rPr>
              <a:t>Annual Dues for Your FFA Alumni Affiliate</a:t>
            </a:r>
          </a:p>
          <a:p>
            <a:pPr marL="457200" indent="-457200" algn="ctr">
              <a:buClr>
                <a:srgbClr val="FFC000"/>
              </a:buClr>
              <a:buFont typeface="Wingdings" panose="05000000000000000000" pitchFamily="2" charset="2"/>
              <a:buChar char="Ø"/>
            </a:pPr>
            <a:r>
              <a:rPr lang="en-US" sz="3200" dirty="0" smtClean="0">
                <a:solidFill>
                  <a:srgbClr val="002060"/>
                </a:solidFill>
                <a:uFill>
                  <a:solidFill>
                    <a:srgbClr val="FFC000"/>
                  </a:solidFill>
                </a:uFill>
                <a:latin typeface="Footlight MT Light" panose="0204060206030A020304" pitchFamily="18" charset="0"/>
              </a:rPr>
              <a:t>Motion/Second needed</a:t>
            </a:r>
          </a:p>
          <a:p>
            <a:pPr algn="ctr">
              <a:buClr>
                <a:srgbClr val="FFC000"/>
              </a:buClr>
            </a:pPr>
            <a:r>
              <a:rPr lang="en-US" sz="2000" dirty="0" smtClean="0">
                <a:solidFill>
                  <a:srgbClr val="C00000"/>
                </a:solidFill>
                <a:uFill>
                  <a:solidFill>
                    <a:srgbClr val="FFC000"/>
                  </a:solidFill>
                </a:uFill>
                <a:latin typeface="Footlight MT Light" panose="0204060206030A020304" pitchFamily="18" charset="0"/>
              </a:rPr>
              <a:t>Suggestion only to begin Treasury. It is up to your Affiliate</a:t>
            </a:r>
          </a:p>
          <a:p>
            <a:pPr marL="457200" indent="-457200" algn="ctr">
              <a:buClr>
                <a:srgbClr val="FFC000"/>
              </a:buClr>
              <a:buFont typeface="Wingdings" panose="05000000000000000000" pitchFamily="2" charset="2"/>
              <a:buChar char="Ø"/>
            </a:pPr>
            <a:endParaRPr lang="en-US" sz="2000" dirty="0">
              <a:solidFill>
                <a:srgbClr val="C00000"/>
              </a:solidFill>
              <a:uFill>
                <a:solidFill>
                  <a:srgbClr val="FFC000"/>
                </a:solidFill>
              </a:uFill>
              <a:latin typeface="Footlight MT Light" panose="0204060206030A020304" pitchFamily="18" charset="0"/>
            </a:endParaRPr>
          </a:p>
          <a:p>
            <a:pPr algn="ctr">
              <a:buClr>
                <a:srgbClr val="FFC000"/>
              </a:buClr>
            </a:pPr>
            <a:r>
              <a:rPr lang="en-US" sz="3200" u="sng" dirty="0" smtClean="0">
                <a:solidFill>
                  <a:srgbClr val="002060"/>
                </a:solidFill>
                <a:uFill>
                  <a:solidFill>
                    <a:srgbClr val="FFC000"/>
                  </a:solidFill>
                </a:uFill>
                <a:latin typeface="Footlight MT Light" panose="0204060206030A020304" pitchFamily="18" charset="0"/>
              </a:rPr>
              <a:t>State Charter Application Form</a:t>
            </a:r>
          </a:p>
          <a:p>
            <a:pPr marL="457200" indent="-457200" algn="ctr">
              <a:buClr>
                <a:srgbClr val="FFC000"/>
              </a:buClr>
              <a:buFont typeface="Wingdings" panose="05000000000000000000" pitchFamily="2" charset="2"/>
              <a:buChar char="Ø"/>
            </a:pPr>
            <a:r>
              <a:rPr lang="en-US" sz="3200" dirty="0" smtClean="0">
                <a:solidFill>
                  <a:srgbClr val="002060"/>
                </a:solidFill>
                <a:uFill>
                  <a:solidFill>
                    <a:srgbClr val="FFC000"/>
                  </a:solidFill>
                </a:uFill>
                <a:latin typeface="Footlight MT Light" panose="0204060206030A020304" pitchFamily="18" charset="0"/>
              </a:rPr>
              <a:t>Fill Out/Add New Officers/Sign</a:t>
            </a:r>
            <a:endParaRPr lang="en-US" sz="3200" dirty="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3771280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u="dbl" dirty="0">
                <a:solidFill>
                  <a:srgbClr val="002060"/>
                </a:solidFill>
                <a:uFill>
                  <a:solidFill>
                    <a:srgbClr val="FFC000"/>
                  </a:solidFill>
                </a:uFill>
                <a:latin typeface="Algerian" panose="04020705040A02060702" pitchFamily="82" charset="0"/>
              </a:rPr>
              <a:t>REQUIREMENTS TO FORMING/ CHARTERING FFA ALUMNI AFFILIATE</a:t>
            </a:r>
            <a:endParaRPr lang="en-US" dirty="0"/>
          </a:p>
        </p:txBody>
      </p:sp>
      <p:sp>
        <p:nvSpPr>
          <p:cNvPr id="3" name="TextBox 2"/>
          <p:cNvSpPr txBox="1"/>
          <p:nvPr/>
        </p:nvSpPr>
        <p:spPr>
          <a:xfrm>
            <a:off x="76200" y="1752600"/>
            <a:ext cx="8915400" cy="4832092"/>
          </a:xfrm>
          <a:prstGeom prst="rect">
            <a:avLst/>
          </a:prstGeom>
          <a:noFill/>
        </p:spPr>
        <p:txBody>
          <a:bodyPr wrap="square" rtlCol="0">
            <a:spAutoFit/>
          </a:bodyPr>
          <a:lstStyle/>
          <a:p>
            <a:pPr algn="ctr"/>
            <a:endParaRPr lang="en-US" sz="3600" u="sng" dirty="0" smtClean="0">
              <a:solidFill>
                <a:srgbClr val="002060"/>
              </a:solidFill>
              <a:uFill>
                <a:solidFill>
                  <a:srgbClr val="FFC000"/>
                </a:solidFill>
              </a:uFill>
              <a:latin typeface="Footlight MT Light" panose="0204060206030A020304" pitchFamily="18" charset="0"/>
            </a:endParaRPr>
          </a:p>
          <a:p>
            <a:pPr algn="ctr"/>
            <a:r>
              <a:rPr lang="en-US" sz="3600" u="sng" dirty="0" smtClean="0">
                <a:solidFill>
                  <a:srgbClr val="002060"/>
                </a:solidFill>
                <a:uFill>
                  <a:solidFill>
                    <a:srgbClr val="FFC000"/>
                  </a:solidFill>
                </a:uFill>
                <a:latin typeface="Footlight MT Light" panose="0204060206030A020304" pitchFamily="18" charset="0"/>
              </a:rPr>
              <a:t>Membership Roster</a:t>
            </a:r>
          </a:p>
          <a:p>
            <a:pPr marL="457200" indent="-457200" algn="ctr">
              <a:buClr>
                <a:srgbClr val="FFC000"/>
              </a:buClr>
              <a:buFont typeface="Wingdings" panose="05000000000000000000" pitchFamily="2" charset="2"/>
              <a:buChar char="Ø"/>
            </a:pPr>
            <a:r>
              <a:rPr lang="en-US" sz="3200" dirty="0" smtClean="0">
                <a:solidFill>
                  <a:srgbClr val="002060"/>
                </a:solidFill>
                <a:uFill>
                  <a:solidFill>
                    <a:srgbClr val="FFC000"/>
                  </a:solidFill>
                </a:uFill>
                <a:latin typeface="Footlight MT Light" panose="0204060206030A020304" pitchFamily="18" charset="0"/>
              </a:rPr>
              <a:t>Fill in names/contact information of individuals signing up for membership</a:t>
            </a:r>
          </a:p>
          <a:p>
            <a:pPr marL="457200" indent="-457200" algn="ctr">
              <a:buClr>
                <a:srgbClr val="FFC000"/>
              </a:buClr>
              <a:buFont typeface="Wingdings" panose="05000000000000000000" pitchFamily="2" charset="2"/>
              <a:buChar char="Ø"/>
            </a:pPr>
            <a:endParaRPr lang="en-US" sz="3200" dirty="0">
              <a:solidFill>
                <a:srgbClr val="002060"/>
              </a:solidFill>
              <a:uFill>
                <a:solidFill>
                  <a:srgbClr val="FFC000"/>
                </a:solidFill>
              </a:uFill>
              <a:latin typeface="Footlight MT Light" panose="0204060206030A020304" pitchFamily="18" charset="0"/>
            </a:endParaRPr>
          </a:p>
          <a:p>
            <a:pPr algn="ctr">
              <a:buClr>
                <a:srgbClr val="FFC000"/>
              </a:buClr>
            </a:pPr>
            <a:r>
              <a:rPr lang="en-US" sz="3600" u="sng" dirty="0" smtClean="0">
                <a:solidFill>
                  <a:srgbClr val="002060"/>
                </a:solidFill>
                <a:uFill>
                  <a:solidFill>
                    <a:srgbClr val="FFC000"/>
                  </a:solidFill>
                </a:uFill>
                <a:latin typeface="Footlight MT Light" panose="0204060206030A020304" pitchFamily="18" charset="0"/>
              </a:rPr>
              <a:t>Membership Dues</a:t>
            </a:r>
          </a:p>
          <a:p>
            <a:pPr algn="ctr">
              <a:buClr>
                <a:srgbClr val="FFC000"/>
              </a:buClr>
            </a:pPr>
            <a:r>
              <a:rPr lang="en-US" sz="2400" dirty="0" smtClean="0">
                <a:solidFill>
                  <a:srgbClr val="002060"/>
                </a:solidFill>
                <a:uFill>
                  <a:solidFill>
                    <a:srgbClr val="FFC000"/>
                  </a:solidFill>
                </a:uFill>
                <a:latin typeface="Footlight MT Light" panose="0204060206030A020304" pitchFamily="18" charset="0"/>
              </a:rPr>
              <a:t>(See Membership Handout)</a:t>
            </a:r>
          </a:p>
          <a:p>
            <a:pPr marL="457200" indent="-457200" algn="ctr">
              <a:buClr>
                <a:srgbClr val="FFC000"/>
              </a:buClr>
              <a:buFont typeface="Wingdings" panose="05000000000000000000" pitchFamily="2" charset="2"/>
              <a:buChar char="Ø"/>
            </a:pPr>
            <a:r>
              <a:rPr lang="en-US" sz="3200" dirty="0" smtClean="0">
                <a:solidFill>
                  <a:srgbClr val="002060"/>
                </a:solidFill>
                <a:uFill>
                  <a:solidFill>
                    <a:srgbClr val="FFC000"/>
                  </a:solidFill>
                </a:uFill>
                <a:latin typeface="Footlight MT Light" panose="0204060206030A020304" pitchFamily="18" charset="0"/>
              </a:rPr>
              <a:t>Collection of Dues by Treasurer &amp; Secretary</a:t>
            </a:r>
          </a:p>
          <a:p>
            <a:pPr algn="ctr">
              <a:buClr>
                <a:srgbClr val="FFC000"/>
              </a:buClr>
            </a:pPr>
            <a:r>
              <a:rPr lang="en-US" sz="2400" dirty="0" smtClean="0">
                <a:solidFill>
                  <a:srgbClr val="002060"/>
                </a:solidFill>
                <a:uFill>
                  <a:solidFill>
                    <a:srgbClr val="FFC000"/>
                  </a:solidFill>
                </a:uFill>
                <a:latin typeface="Footlight MT Light" panose="0204060206030A020304" pitchFamily="18" charset="0"/>
              </a:rPr>
              <a:t>(Life Members Pay Local Dues Only)</a:t>
            </a:r>
          </a:p>
          <a:p>
            <a:pPr algn="ctr">
              <a:buClr>
                <a:srgbClr val="FFC000"/>
              </a:buClr>
            </a:pPr>
            <a:r>
              <a:rPr lang="en-US" sz="2400" dirty="0" smtClean="0">
                <a:solidFill>
                  <a:srgbClr val="002060"/>
                </a:solidFill>
                <a:uFill>
                  <a:solidFill>
                    <a:srgbClr val="FFC000"/>
                  </a:solidFill>
                </a:uFill>
                <a:latin typeface="Footlight MT Light" panose="0204060206030A020304" pitchFamily="18" charset="0"/>
              </a:rPr>
              <a:t>(Annual Dues To Be Collected in 1</a:t>
            </a:r>
            <a:r>
              <a:rPr lang="en-US" sz="2400" baseline="30000" dirty="0" smtClean="0">
                <a:solidFill>
                  <a:srgbClr val="002060"/>
                </a:solidFill>
                <a:uFill>
                  <a:solidFill>
                    <a:srgbClr val="FFC000"/>
                  </a:solidFill>
                </a:uFill>
                <a:latin typeface="Footlight MT Light" panose="0204060206030A020304" pitchFamily="18" charset="0"/>
              </a:rPr>
              <a:t>st</a:t>
            </a:r>
            <a:r>
              <a:rPr lang="en-US" sz="2400" dirty="0" smtClean="0">
                <a:solidFill>
                  <a:srgbClr val="002060"/>
                </a:solidFill>
                <a:uFill>
                  <a:solidFill>
                    <a:srgbClr val="FFC000"/>
                  </a:solidFill>
                </a:uFill>
                <a:latin typeface="Footlight MT Light" panose="0204060206030A020304" pitchFamily="18" charset="0"/>
              </a:rPr>
              <a:t> Quarter of New Year)</a:t>
            </a:r>
            <a:endParaRPr lang="en-US" sz="2400" dirty="0">
              <a:solidFill>
                <a:srgbClr val="002060"/>
              </a:solidFill>
              <a:uFill>
                <a:solidFill>
                  <a:srgbClr val="FFC000"/>
                </a:solidFill>
              </a:uFill>
              <a:latin typeface="Footlight MT Light" panose="0204060206030A020304" pitchFamily="18" charset="0"/>
            </a:endParaRPr>
          </a:p>
        </p:txBody>
      </p:sp>
      <p:pic>
        <p:nvPicPr>
          <p:cNvPr id="3074" name="Picture 2" descr="C:\Users\Roland\AppData\Local\Microsoft\Windows\Temporary Internet Files\Content.IE5\M8KCG7ME\MC9004316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10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oland\AppData\Local\Microsoft\Windows\Temporary Internet Files\Content.IE5\NTFAKKYK\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1371486" cy="137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04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u="dbl" dirty="0">
                <a:solidFill>
                  <a:srgbClr val="002060"/>
                </a:solidFill>
                <a:uFill>
                  <a:solidFill>
                    <a:srgbClr val="FFC000"/>
                  </a:solidFill>
                </a:uFill>
                <a:latin typeface="Algerian" panose="04020705040A02060702" pitchFamily="82" charset="0"/>
              </a:rPr>
              <a:t>REQUIREMENTS TO FORMING/ CHARTERING FFA ALUMNI AFFILIATE</a:t>
            </a:r>
            <a:endParaRPr lang="en-US" dirty="0"/>
          </a:p>
        </p:txBody>
      </p:sp>
      <p:sp>
        <p:nvSpPr>
          <p:cNvPr id="3" name="TextBox 2"/>
          <p:cNvSpPr txBox="1"/>
          <p:nvPr/>
        </p:nvSpPr>
        <p:spPr>
          <a:xfrm>
            <a:off x="152400" y="1644134"/>
            <a:ext cx="8763000" cy="4770537"/>
          </a:xfrm>
          <a:prstGeom prst="rect">
            <a:avLst/>
          </a:prstGeom>
          <a:noFill/>
        </p:spPr>
        <p:txBody>
          <a:bodyPr wrap="square" rtlCol="0">
            <a:spAutoFit/>
          </a:bodyPr>
          <a:lstStyle/>
          <a:p>
            <a:r>
              <a:rPr lang="en-US" sz="3600" dirty="0" smtClean="0">
                <a:solidFill>
                  <a:srgbClr val="002060"/>
                </a:solidFill>
                <a:uFill>
                  <a:solidFill>
                    <a:srgbClr val="FFC000"/>
                  </a:solidFill>
                </a:uFill>
                <a:latin typeface="Footlight MT Light" panose="0204060206030A020304" pitchFamily="18" charset="0"/>
              </a:rPr>
              <a:t>                   </a:t>
            </a:r>
            <a:r>
              <a:rPr lang="en-US" sz="3600" u="sng" dirty="0" smtClean="0">
                <a:solidFill>
                  <a:srgbClr val="002060"/>
                </a:solidFill>
                <a:uFill>
                  <a:solidFill>
                    <a:srgbClr val="FFC000"/>
                  </a:solidFill>
                </a:uFill>
                <a:latin typeface="Footlight MT Light" panose="0204060206030A020304" pitchFamily="18" charset="0"/>
              </a:rPr>
              <a:t>FFA Alumni </a:t>
            </a:r>
            <a:r>
              <a:rPr lang="en-US" sz="2000" u="sng" dirty="0" smtClean="0">
                <a:solidFill>
                  <a:srgbClr val="C00000"/>
                </a:solidFill>
                <a:uFill>
                  <a:solidFill>
                    <a:srgbClr val="FFC000"/>
                  </a:solidFill>
                </a:uFill>
                <a:latin typeface="Footlight MT Light" panose="0204060206030A020304" pitchFamily="18" charset="0"/>
              </a:rPr>
              <a:t>(suggested)</a:t>
            </a:r>
            <a:r>
              <a:rPr lang="en-US" sz="3600" u="sng" dirty="0" smtClean="0">
                <a:solidFill>
                  <a:srgbClr val="002060"/>
                </a:solidFill>
                <a:uFill>
                  <a:solidFill>
                    <a:srgbClr val="FFC000"/>
                  </a:solidFill>
                </a:uFill>
                <a:latin typeface="Footlight MT Light" panose="0204060206030A020304" pitchFamily="18" charset="0"/>
              </a:rPr>
              <a:t> Committees</a:t>
            </a:r>
          </a:p>
          <a:p>
            <a:endParaRPr lang="en-US" sz="2800" dirty="0" smtClean="0">
              <a:solidFill>
                <a:srgbClr val="002060"/>
              </a:solidFill>
              <a:uFill>
                <a:solidFill>
                  <a:srgbClr val="FFC000"/>
                </a:solidFill>
              </a:uFill>
              <a:latin typeface="Footlight MT Light" panose="0204060206030A020304" pitchFamily="18" charset="0"/>
            </a:endParaRPr>
          </a:p>
          <a:p>
            <a:pPr marL="457200" indent="-457200">
              <a:buClr>
                <a:srgbClr val="FFC000"/>
              </a:buClr>
              <a:buFont typeface="Wingdings" panose="05000000000000000000" pitchFamily="2" charset="2"/>
              <a:buChar char="Ø"/>
            </a:pPr>
            <a:r>
              <a:rPr lang="en-US" sz="2800" dirty="0" smtClean="0">
                <a:solidFill>
                  <a:srgbClr val="002060"/>
                </a:solidFill>
                <a:uFill>
                  <a:solidFill>
                    <a:srgbClr val="FFC000"/>
                  </a:solidFill>
                </a:uFill>
                <a:latin typeface="Footlight MT Light" panose="0204060206030A020304" pitchFamily="18" charset="0"/>
              </a:rPr>
              <a:t>Membership/Retention (Secretary)</a:t>
            </a:r>
          </a:p>
          <a:p>
            <a:pPr marL="457200" indent="-457200">
              <a:buClr>
                <a:srgbClr val="FFC000"/>
              </a:buClr>
              <a:buFont typeface="Wingdings" panose="05000000000000000000" pitchFamily="2" charset="2"/>
              <a:buChar char="Ø"/>
            </a:pPr>
            <a:r>
              <a:rPr lang="en-US" sz="2800" dirty="0" smtClean="0">
                <a:solidFill>
                  <a:srgbClr val="002060"/>
                </a:solidFill>
                <a:uFill>
                  <a:solidFill>
                    <a:srgbClr val="FFC000"/>
                  </a:solidFill>
                </a:uFill>
                <a:latin typeface="Footlight MT Light" panose="0204060206030A020304" pitchFamily="18" charset="0"/>
              </a:rPr>
              <a:t>Budget/Finance (Treasurer)</a:t>
            </a:r>
          </a:p>
          <a:p>
            <a:pPr marL="457200" indent="-457200">
              <a:buClr>
                <a:srgbClr val="FFC000"/>
              </a:buClr>
              <a:buFont typeface="Wingdings" panose="05000000000000000000" pitchFamily="2" charset="2"/>
              <a:buChar char="Ø"/>
            </a:pPr>
            <a:r>
              <a:rPr lang="en-US" sz="2800" dirty="0" smtClean="0">
                <a:solidFill>
                  <a:srgbClr val="002060"/>
                </a:solidFill>
                <a:uFill>
                  <a:solidFill>
                    <a:srgbClr val="FFC000"/>
                  </a:solidFill>
                </a:uFill>
                <a:latin typeface="Footlight MT Light" panose="0204060206030A020304" pitchFamily="18" charset="0"/>
              </a:rPr>
              <a:t>Annual Fall Fair</a:t>
            </a:r>
          </a:p>
          <a:p>
            <a:pPr marL="457200" indent="-457200">
              <a:buClr>
                <a:srgbClr val="FFC000"/>
              </a:buClr>
              <a:buFont typeface="Wingdings" panose="05000000000000000000" pitchFamily="2" charset="2"/>
              <a:buChar char="Ø"/>
            </a:pPr>
            <a:r>
              <a:rPr lang="en-US" sz="2800" dirty="0" smtClean="0">
                <a:solidFill>
                  <a:srgbClr val="002060"/>
                </a:solidFill>
                <a:uFill>
                  <a:solidFill>
                    <a:srgbClr val="FFC000"/>
                  </a:solidFill>
                </a:uFill>
                <a:latin typeface="Footlight MT Light" panose="0204060206030A020304" pitchFamily="18" charset="0"/>
              </a:rPr>
              <a:t>Supplies for Alumni &amp; FFA Chapter </a:t>
            </a:r>
          </a:p>
          <a:p>
            <a:pPr marL="457200" indent="-457200">
              <a:buClr>
                <a:srgbClr val="FFC000"/>
              </a:buClr>
              <a:buFont typeface="Wingdings" panose="05000000000000000000" pitchFamily="2" charset="2"/>
              <a:buChar char="Ø"/>
            </a:pPr>
            <a:r>
              <a:rPr lang="en-US" sz="2800" dirty="0" smtClean="0">
                <a:solidFill>
                  <a:srgbClr val="002060"/>
                </a:solidFill>
                <a:uFill>
                  <a:solidFill>
                    <a:srgbClr val="FFC000"/>
                  </a:solidFill>
                </a:uFill>
                <a:latin typeface="Footlight MT Light" panose="0204060206030A020304" pitchFamily="18" charset="0"/>
              </a:rPr>
              <a:t>Events/Judging</a:t>
            </a:r>
          </a:p>
          <a:p>
            <a:pPr marL="457200" indent="-457200">
              <a:buClr>
                <a:srgbClr val="FFC000"/>
              </a:buClr>
              <a:buFont typeface="Wingdings" panose="05000000000000000000" pitchFamily="2" charset="2"/>
              <a:buChar char="Ø"/>
            </a:pPr>
            <a:r>
              <a:rPr lang="en-US" sz="2800" dirty="0" smtClean="0">
                <a:solidFill>
                  <a:srgbClr val="002060"/>
                </a:solidFill>
                <a:uFill>
                  <a:solidFill>
                    <a:srgbClr val="FFC000"/>
                  </a:solidFill>
                </a:uFill>
                <a:latin typeface="Footlight MT Light" panose="0204060206030A020304" pitchFamily="18" charset="0"/>
              </a:rPr>
              <a:t>Awards/Scholarships</a:t>
            </a:r>
            <a:endParaRPr lang="en-US" sz="3600" u="sng" dirty="0" smtClean="0">
              <a:solidFill>
                <a:srgbClr val="002060"/>
              </a:solidFill>
              <a:uFill>
                <a:solidFill>
                  <a:srgbClr val="FFC000"/>
                </a:solidFill>
              </a:uFill>
              <a:latin typeface="Footlight MT Light" panose="0204060206030A020304" pitchFamily="18" charset="0"/>
            </a:endParaRPr>
          </a:p>
          <a:p>
            <a:pPr algn="ctr">
              <a:buClr>
                <a:srgbClr val="FFC000"/>
              </a:buClr>
            </a:pPr>
            <a:r>
              <a:rPr lang="en-US" sz="3600" u="sng" dirty="0" smtClean="0">
                <a:solidFill>
                  <a:srgbClr val="002060"/>
                </a:solidFill>
                <a:uFill>
                  <a:solidFill>
                    <a:srgbClr val="FFC000"/>
                  </a:solidFill>
                </a:uFill>
                <a:latin typeface="Footlight MT Light" panose="0204060206030A020304" pitchFamily="18" charset="0"/>
              </a:rPr>
              <a:t>Select Committees &amp; Sign up Volunteers by Next Meeting</a:t>
            </a:r>
            <a:endParaRPr lang="en-US" sz="3600" u="sng" dirty="0">
              <a:solidFill>
                <a:srgbClr val="002060"/>
              </a:solidFill>
              <a:uFill>
                <a:solidFill>
                  <a:srgbClr val="FFC000"/>
                </a:solidFill>
              </a:uFill>
              <a:latin typeface="Footlight MT Light" panose="0204060206030A020304" pitchFamily="18" charset="0"/>
            </a:endParaRPr>
          </a:p>
        </p:txBody>
      </p:sp>
      <p:pic>
        <p:nvPicPr>
          <p:cNvPr id="4098" name="Picture 2" descr="C:\Users\Roland\AppData\Local\Microsoft\Windows\Temporary Internet Files\Content.IE5\SI4VI99X\MC9001743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971962"/>
            <a:ext cx="2124456" cy="18223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6054" y="4290829"/>
            <a:ext cx="445547" cy="548914"/>
          </a:xfrm>
          <a:prstGeom prst="rect">
            <a:avLst/>
          </a:prstGeom>
        </p:spPr>
      </p:pic>
    </p:spTree>
    <p:extLst>
      <p:ext uri="{BB962C8B-B14F-4D97-AF65-F5344CB8AC3E}">
        <p14:creationId xmlns:p14="http://schemas.microsoft.com/office/powerpoint/2010/main" val="2827751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dbl" dirty="0" smtClean="0">
                <a:solidFill>
                  <a:srgbClr val="002060"/>
                </a:solidFill>
                <a:uFill>
                  <a:solidFill>
                    <a:srgbClr val="FFC000"/>
                  </a:solidFill>
                </a:uFill>
                <a:latin typeface="Algerian" panose="04020705040A02060702" pitchFamily="82" charset="0"/>
              </a:rPr>
              <a:t>INCREASING MEMBERSHIP </a:t>
            </a:r>
            <a:br>
              <a:rPr lang="en-US" u="dbl" dirty="0" smtClean="0">
                <a:solidFill>
                  <a:srgbClr val="002060"/>
                </a:solidFill>
                <a:uFill>
                  <a:solidFill>
                    <a:srgbClr val="FFC000"/>
                  </a:solidFill>
                </a:uFill>
                <a:latin typeface="Algerian" panose="04020705040A02060702" pitchFamily="82" charset="0"/>
              </a:rPr>
            </a:br>
            <a:r>
              <a:rPr lang="en-US" u="dbl" dirty="0" smtClean="0">
                <a:solidFill>
                  <a:srgbClr val="002060"/>
                </a:solidFill>
                <a:uFill>
                  <a:solidFill>
                    <a:srgbClr val="FFC000"/>
                  </a:solidFill>
                </a:uFill>
                <a:latin typeface="Algerian" panose="04020705040A02060702" pitchFamily="82" charset="0"/>
              </a:rPr>
              <a:t>&amp; RETENTION</a:t>
            </a:r>
            <a:endParaRPr lang="en-US"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228600" y="1752600"/>
            <a:ext cx="8686800" cy="4524315"/>
          </a:xfrm>
          <a:prstGeom prst="rect">
            <a:avLst/>
          </a:prstGeom>
          <a:noFill/>
        </p:spPr>
        <p:txBody>
          <a:bodyPr wrap="square" rtlCol="0">
            <a:spAutoFit/>
          </a:bodyPr>
          <a:lstStyle/>
          <a:p>
            <a:pPr algn="ctr"/>
            <a:r>
              <a:rPr lang="en-US" sz="3600" u="sng" dirty="0" smtClean="0">
                <a:solidFill>
                  <a:srgbClr val="002060"/>
                </a:solidFill>
                <a:uFill>
                  <a:solidFill>
                    <a:srgbClr val="FFC000"/>
                  </a:solidFill>
                </a:uFill>
                <a:latin typeface="Footlight MT Light" panose="0204060206030A020304" pitchFamily="18" charset="0"/>
              </a:rPr>
              <a:t>GOALS</a:t>
            </a:r>
          </a:p>
          <a:p>
            <a:pPr algn="ctr"/>
            <a:r>
              <a:rPr lang="en-US" sz="2400" dirty="0" smtClean="0">
                <a:solidFill>
                  <a:srgbClr val="002060"/>
                </a:solidFill>
                <a:uFill>
                  <a:solidFill>
                    <a:srgbClr val="FFC000"/>
                  </a:solidFill>
                </a:uFill>
                <a:latin typeface="Footlight MT Light" panose="0204060206030A020304" pitchFamily="18" charset="0"/>
              </a:rPr>
              <a:t>More Members= More Volunteers= More Dollars= </a:t>
            </a:r>
          </a:p>
          <a:p>
            <a:pPr algn="ctr"/>
            <a:r>
              <a:rPr lang="en-US" sz="2400" dirty="0" smtClean="0">
                <a:solidFill>
                  <a:srgbClr val="002060"/>
                </a:solidFill>
                <a:uFill>
                  <a:solidFill>
                    <a:srgbClr val="FFC000"/>
                  </a:solidFill>
                </a:uFill>
                <a:latin typeface="Footlight MT Light" panose="0204060206030A020304" pitchFamily="18" charset="0"/>
              </a:rPr>
              <a:t>More Resources &amp; Ways to Help Students</a:t>
            </a:r>
          </a:p>
          <a:p>
            <a:pPr algn="ctr"/>
            <a:endParaRPr lang="en-US" sz="3600" u="sng" dirty="0">
              <a:solidFill>
                <a:srgbClr val="002060"/>
              </a:solidFill>
              <a:uFill>
                <a:solidFill>
                  <a:srgbClr val="FFC000"/>
                </a:solidFill>
              </a:uFill>
              <a:latin typeface="Footlight MT Light" panose="0204060206030A020304" pitchFamily="18" charset="0"/>
            </a:endParaRPr>
          </a:p>
          <a:p>
            <a:pPr marL="342900" indent="-3429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Each Member Recruit 2-5 New Members by Next Alumni 	Meeting</a:t>
            </a:r>
          </a:p>
          <a:p>
            <a:pPr marL="342900" indent="-3429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Collect Their Membership Dues at Time of Contact</a:t>
            </a:r>
          </a:p>
          <a:p>
            <a:pPr marL="342900" indent="-3429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Have Them Join a Committee and Appoint a “Buddy” to Help 	Them Learn/Feel Like They Belong</a:t>
            </a:r>
          </a:p>
          <a:p>
            <a:pPr marL="342900" indent="-342900">
              <a:buClr>
                <a:srgbClr val="FFC000"/>
              </a:buClr>
              <a:buFont typeface="Wingdings" panose="05000000000000000000" pitchFamily="2" charset="2"/>
              <a:buChar char="Ø"/>
            </a:pPr>
            <a:r>
              <a:rPr lang="en-US" sz="2400" dirty="0" smtClean="0">
                <a:solidFill>
                  <a:srgbClr val="002060"/>
                </a:solidFill>
                <a:uFill>
                  <a:solidFill>
                    <a:srgbClr val="FFC000"/>
                  </a:solidFill>
                </a:uFill>
                <a:latin typeface="Footlight MT Light" panose="0204060206030A020304" pitchFamily="18" charset="0"/>
              </a:rPr>
              <a:t>Promote Our FFA/Fall Fair Boosters to Become FFA Alumni 	Members</a:t>
            </a:r>
            <a:endParaRPr lang="en-US" sz="2400" dirty="0">
              <a:solidFill>
                <a:srgbClr val="00206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1596987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dbl" dirty="0" smtClean="0">
                <a:solidFill>
                  <a:srgbClr val="002060"/>
                </a:solidFill>
                <a:uFill>
                  <a:solidFill>
                    <a:srgbClr val="FFC000"/>
                  </a:solidFill>
                </a:uFill>
                <a:latin typeface="Algerian" panose="04020705040A02060702" pitchFamily="82" charset="0"/>
              </a:rPr>
              <a:t>FUTURE AGENDA</a:t>
            </a:r>
            <a:endParaRPr lang="en-US" sz="6000"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381000" y="1611868"/>
            <a:ext cx="8382000" cy="4893647"/>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Newly Elected Officers To Meet Directly After This Meeting</a:t>
            </a:r>
          </a:p>
          <a:p>
            <a:pPr marL="285750" indent="-285750">
              <a:buClr>
                <a:srgbClr val="FFC000"/>
              </a:buClr>
              <a:buFont typeface="Wingdings" panose="05000000000000000000" pitchFamily="2" charset="2"/>
              <a:buChar char="Ø"/>
            </a:pPr>
            <a:endParaRPr lang="en-US" sz="2400" dirty="0">
              <a:solidFill>
                <a:srgbClr val="002060"/>
              </a:solidFill>
              <a:latin typeface="Footlight MT Light" panose="0204060206030A020304" pitchFamily="18" charset="0"/>
            </a:endParaRPr>
          </a:p>
          <a:p>
            <a:pPr algn="ctr">
              <a:buClr>
                <a:srgbClr val="FFC000"/>
              </a:buClr>
            </a:pPr>
            <a:r>
              <a:rPr lang="en-US" sz="2400" b="1" u="sng" dirty="0" smtClean="0">
                <a:solidFill>
                  <a:srgbClr val="002060"/>
                </a:solidFill>
                <a:uFill>
                  <a:solidFill>
                    <a:srgbClr val="FFC000"/>
                  </a:solidFill>
                </a:uFill>
                <a:latin typeface="Footlight MT Light" panose="0204060206030A020304" pitchFamily="18" charset="0"/>
              </a:rPr>
              <a:t>Next Alumni Meeting Scheduled</a:t>
            </a:r>
          </a:p>
          <a:p>
            <a:pPr marL="285750" indent="-285750" algn="ctr">
              <a:buClr>
                <a:srgbClr val="FFC000"/>
              </a:buClr>
              <a:buFont typeface="Wingdings" panose="05000000000000000000" pitchFamily="2" charset="2"/>
              <a:buChar char="Ø"/>
            </a:pPr>
            <a:r>
              <a:rPr lang="en-US" sz="2400" dirty="0" smtClean="0">
                <a:solidFill>
                  <a:srgbClr val="C00000"/>
                </a:solidFill>
                <a:latin typeface="Footlight MT Light" panose="0204060206030A020304" pitchFamily="18" charset="0"/>
              </a:rPr>
              <a:t>Set Your Next Meeting Date at Each Meeting</a:t>
            </a:r>
          </a:p>
          <a:p>
            <a:pPr algn="ctr">
              <a:buClr>
                <a:srgbClr val="FFC000"/>
              </a:buClr>
            </a:pPr>
            <a:r>
              <a:rPr lang="en-US" sz="2400" dirty="0" smtClean="0">
                <a:solidFill>
                  <a:srgbClr val="002060"/>
                </a:solidFill>
                <a:latin typeface="Footlight MT Light" panose="0204060206030A020304" pitchFamily="18" charset="0"/>
              </a:rPr>
              <a:t>(All Alumni Officers encouraged to be Present)</a:t>
            </a:r>
          </a:p>
          <a:p>
            <a:pPr>
              <a:buClr>
                <a:srgbClr val="FFC000"/>
              </a:buClr>
            </a:pPr>
            <a:endParaRPr lang="en-US" sz="2400" dirty="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r>
              <a:rPr lang="en-US" sz="2400" dirty="0">
                <a:solidFill>
                  <a:srgbClr val="002060"/>
                </a:solidFill>
                <a:latin typeface="Footlight MT Light" panose="0204060206030A020304" pitchFamily="18" charset="0"/>
              </a:rPr>
              <a:t>Recruit 2-5 New Members by Next Meeting</a:t>
            </a:r>
          </a:p>
          <a:p>
            <a:pPr marL="800100" lvl="1" indent="-342900" algn="ctr">
              <a:buClr>
                <a:srgbClr val="FFC000"/>
              </a:buClr>
              <a:buFont typeface="Wingdings" panose="05000000000000000000" pitchFamily="2" charset="2"/>
              <a:buChar char="§"/>
            </a:pPr>
            <a:r>
              <a:rPr lang="en-US" sz="2400" dirty="0">
                <a:solidFill>
                  <a:srgbClr val="002060"/>
                </a:solidFill>
                <a:latin typeface="Footlight MT Light" panose="0204060206030A020304" pitchFamily="18" charset="0"/>
              </a:rPr>
              <a:t>	Funds to Treasurer To Send In Dues</a:t>
            </a:r>
          </a:p>
          <a:p>
            <a:pPr marL="800100" lvl="1" indent="-342900" algn="ctr">
              <a:buClr>
                <a:srgbClr val="FFC000"/>
              </a:buClr>
              <a:buFont typeface="Wingdings" panose="05000000000000000000" pitchFamily="2" charset="2"/>
              <a:buChar char="§"/>
            </a:pPr>
            <a:r>
              <a:rPr lang="en-US" sz="2400" dirty="0">
                <a:solidFill>
                  <a:srgbClr val="002060"/>
                </a:solidFill>
                <a:latin typeface="Footlight MT Light" panose="0204060206030A020304" pitchFamily="18" charset="0"/>
              </a:rPr>
              <a:t> Roster Information To Secretary. </a:t>
            </a:r>
          </a:p>
          <a:p>
            <a:pPr marL="800100" lvl="1" indent="-342900" algn="ctr">
              <a:buClr>
                <a:srgbClr val="FFC000"/>
              </a:buClr>
              <a:buFont typeface="Wingdings" panose="05000000000000000000" pitchFamily="2" charset="2"/>
              <a:buChar char="§"/>
            </a:pPr>
            <a:r>
              <a:rPr lang="en-US" sz="2400" dirty="0">
                <a:solidFill>
                  <a:srgbClr val="002060"/>
                </a:solidFill>
                <a:latin typeface="Footlight MT Light" panose="0204060206030A020304" pitchFamily="18" charset="0"/>
              </a:rPr>
              <a:t>	</a:t>
            </a:r>
            <a:r>
              <a:rPr lang="en-US" sz="2400" dirty="0" smtClean="0">
                <a:solidFill>
                  <a:srgbClr val="002060"/>
                </a:solidFill>
                <a:latin typeface="Footlight MT Light" panose="0204060206030A020304" pitchFamily="18" charset="0"/>
              </a:rPr>
              <a:t>Welcome New Members</a:t>
            </a:r>
          </a:p>
          <a:p>
            <a:pPr lvl="1" algn="ctr">
              <a:buClr>
                <a:srgbClr val="FFC000"/>
              </a:buClr>
            </a:pPr>
            <a:endParaRPr lang="en-US" sz="2400" dirty="0" smtClean="0">
              <a:solidFill>
                <a:srgbClr val="002060"/>
              </a:solidFill>
              <a:latin typeface="Footlight MT Light" panose="0204060206030A020304" pitchFamily="18" charset="0"/>
            </a:endParaRPr>
          </a:p>
          <a:p>
            <a:pPr marL="342900" indent="-342900" algn="ctr">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Finalize/Form Committees &amp; Appoint Volunteers</a:t>
            </a:r>
          </a:p>
          <a:p>
            <a:pPr marL="342900" indent="-342900" algn="ctr">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Consider/Discuss Fund Raiser Events	</a:t>
            </a:r>
            <a:endParaRPr lang="en-US" sz="2400" dirty="0">
              <a:solidFill>
                <a:srgbClr val="002060"/>
              </a:solidFill>
              <a:latin typeface="Footlight MT Light" panose="0204060206030A020304" pitchFamily="18" charset="0"/>
            </a:endParaRPr>
          </a:p>
        </p:txBody>
      </p:sp>
    </p:spTree>
    <p:extLst>
      <p:ext uri="{BB962C8B-B14F-4D97-AF65-F5344CB8AC3E}">
        <p14:creationId xmlns:p14="http://schemas.microsoft.com/office/powerpoint/2010/main" val="2706643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u="dbl" dirty="0" smtClean="0">
                <a:solidFill>
                  <a:srgbClr val="002060"/>
                </a:solidFill>
                <a:uFill>
                  <a:solidFill>
                    <a:srgbClr val="FFC000"/>
                  </a:solidFill>
                </a:uFill>
                <a:latin typeface="Algerian" panose="04020705040A02060702" pitchFamily="82" charset="0"/>
              </a:rPr>
              <a:t>POTENTIAL FUNDRAISER EVENTS</a:t>
            </a:r>
            <a:endParaRPr lang="en-US" sz="4800"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304800" y="1600200"/>
            <a:ext cx="8382000" cy="1077218"/>
          </a:xfrm>
          <a:prstGeom prst="rect">
            <a:avLst/>
          </a:prstGeom>
          <a:noFill/>
        </p:spPr>
        <p:txBody>
          <a:bodyPr wrap="square" rtlCol="0">
            <a:spAutoFit/>
          </a:bodyPr>
          <a:lstStyle/>
          <a:p>
            <a:pPr marL="457200" indent="-457200" algn="ctr">
              <a:buClr>
                <a:srgbClr val="FFC000"/>
              </a:buClr>
              <a:buFont typeface="Wingdings" panose="05000000000000000000" pitchFamily="2" charset="2"/>
              <a:buChar char="Ø"/>
            </a:pPr>
            <a:endParaRPr lang="en-US" sz="3200" dirty="0" smtClean="0">
              <a:solidFill>
                <a:srgbClr val="002060"/>
              </a:solidFill>
              <a:latin typeface="Footlight MT Light" panose="0204060206030A020304" pitchFamily="18" charset="0"/>
              <a:ea typeface="Tahoma" panose="020B0604030504040204" pitchFamily="34" charset="0"/>
              <a:cs typeface="Tahoma" panose="020B0604030504040204" pitchFamily="34" charset="0"/>
            </a:endParaRPr>
          </a:p>
          <a:p>
            <a:pPr marL="457200" indent="-457200" algn="ctr">
              <a:buClr>
                <a:srgbClr val="FFC000"/>
              </a:buClr>
              <a:buFont typeface="Wingdings" panose="05000000000000000000" pitchFamily="2" charset="2"/>
              <a:buChar char="Ø"/>
            </a:pPr>
            <a:r>
              <a:rPr lang="en-US" sz="3200" dirty="0" smtClean="0">
                <a:solidFill>
                  <a:srgbClr val="C00000"/>
                </a:solidFill>
                <a:latin typeface="Footlight MT Light" panose="0204060206030A020304" pitchFamily="18" charset="0"/>
                <a:ea typeface="Tahoma" panose="020B0604030504040204" pitchFamily="34" charset="0"/>
                <a:cs typeface="Tahoma" panose="020B0604030504040204" pitchFamily="34" charset="0"/>
              </a:rPr>
              <a:t>Take Suggestions for Fundraiser Ideas</a:t>
            </a:r>
          </a:p>
        </p:txBody>
      </p:sp>
    </p:spTree>
    <p:extLst>
      <p:ext uri="{BB962C8B-B14F-4D97-AF65-F5344CB8AC3E}">
        <p14:creationId xmlns:p14="http://schemas.microsoft.com/office/powerpoint/2010/main" val="3548809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21268"/>
            <a:ext cx="8534400" cy="5386090"/>
          </a:xfrm>
          <a:prstGeom prst="rect">
            <a:avLst/>
          </a:prstGeom>
          <a:noFill/>
        </p:spPr>
        <p:txBody>
          <a:bodyPr wrap="square" rtlCol="0">
            <a:spAutoFit/>
          </a:bodyPr>
          <a:lstStyle/>
          <a:p>
            <a:pPr algn="ctr"/>
            <a:r>
              <a:rPr lang="en-US" sz="4000" b="1" u="sng" dirty="0">
                <a:solidFill>
                  <a:srgbClr val="002060"/>
                </a:solidFill>
                <a:uFill>
                  <a:solidFill>
                    <a:srgbClr val="FFC000"/>
                  </a:solidFill>
                </a:uFill>
                <a:latin typeface="Footlight MT Light" panose="0204060206030A020304" pitchFamily="18" charset="0"/>
              </a:rPr>
              <a:t>Knowing </a:t>
            </a:r>
            <a:r>
              <a:rPr lang="en-US" sz="4000" u="sng" dirty="0">
                <a:solidFill>
                  <a:srgbClr val="002060"/>
                </a:solidFill>
                <a:uFill>
                  <a:solidFill>
                    <a:srgbClr val="FFC000"/>
                  </a:solidFill>
                </a:uFill>
                <a:latin typeface="Footlight MT Light" panose="0204060206030A020304" pitchFamily="18" charset="0"/>
              </a:rPr>
              <a:t>is not enough; </a:t>
            </a:r>
            <a:endParaRPr lang="en-US" sz="4000" u="sng" dirty="0" smtClean="0">
              <a:solidFill>
                <a:srgbClr val="002060"/>
              </a:solidFill>
              <a:uFill>
                <a:solidFill>
                  <a:srgbClr val="FFC000"/>
                </a:solidFill>
              </a:uFill>
              <a:latin typeface="Footlight MT Light" panose="0204060206030A020304" pitchFamily="18" charset="0"/>
            </a:endParaRPr>
          </a:p>
          <a:p>
            <a:pPr algn="ctr"/>
            <a:r>
              <a:rPr lang="en-US" sz="4000" u="sng" dirty="0" smtClean="0">
                <a:solidFill>
                  <a:srgbClr val="002060"/>
                </a:solidFill>
                <a:uFill>
                  <a:solidFill>
                    <a:srgbClr val="FFC000"/>
                  </a:solidFill>
                </a:uFill>
                <a:latin typeface="Footlight MT Light" panose="0204060206030A020304" pitchFamily="18" charset="0"/>
              </a:rPr>
              <a:t>you </a:t>
            </a:r>
            <a:r>
              <a:rPr lang="en-US" sz="4000" u="sng" dirty="0">
                <a:solidFill>
                  <a:srgbClr val="002060"/>
                </a:solidFill>
                <a:uFill>
                  <a:solidFill>
                    <a:srgbClr val="FFC000"/>
                  </a:solidFill>
                </a:uFill>
                <a:latin typeface="Footlight MT Light" panose="0204060206030A020304" pitchFamily="18" charset="0"/>
              </a:rPr>
              <a:t>must </a:t>
            </a:r>
            <a:r>
              <a:rPr lang="en-US" sz="4000" u="sng" dirty="0" smtClean="0">
                <a:solidFill>
                  <a:srgbClr val="002060"/>
                </a:solidFill>
                <a:uFill>
                  <a:solidFill>
                    <a:srgbClr val="FFC000"/>
                  </a:solidFill>
                </a:uFill>
                <a:latin typeface="Footlight MT Light" panose="0204060206030A020304" pitchFamily="18" charset="0"/>
              </a:rPr>
              <a:t>“</a:t>
            </a:r>
            <a:r>
              <a:rPr lang="en-US" sz="4000" b="1" u="sng" dirty="0" smtClean="0">
                <a:solidFill>
                  <a:srgbClr val="002060"/>
                </a:solidFill>
                <a:uFill>
                  <a:solidFill>
                    <a:srgbClr val="FFC000"/>
                  </a:solidFill>
                </a:uFill>
                <a:latin typeface="Footlight MT Light" panose="0204060206030A020304" pitchFamily="18" charset="0"/>
              </a:rPr>
              <a:t>apply”</a:t>
            </a:r>
            <a:r>
              <a:rPr lang="en-US" sz="4000" u="sng" dirty="0" smtClean="0">
                <a:solidFill>
                  <a:srgbClr val="002060"/>
                </a:solidFill>
                <a:uFill>
                  <a:solidFill>
                    <a:srgbClr val="FFC000"/>
                  </a:solidFill>
                </a:uFill>
                <a:latin typeface="Footlight MT Light" panose="0204060206030A020304" pitchFamily="18" charset="0"/>
              </a:rPr>
              <a:t>.</a:t>
            </a:r>
            <a:endParaRPr lang="en-US" sz="4000" u="sng" dirty="0">
              <a:solidFill>
                <a:srgbClr val="002060"/>
              </a:solidFill>
              <a:uFill>
                <a:solidFill>
                  <a:srgbClr val="FFC000"/>
                </a:solidFill>
              </a:uFill>
              <a:latin typeface="Footlight MT Light" panose="0204060206030A020304" pitchFamily="18" charset="0"/>
            </a:endParaRPr>
          </a:p>
          <a:p>
            <a:pPr algn="ctr"/>
            <a:r>
              <a:rPr lang="en-US" sz="4000" b="1" u="sng" dirty="0">
                <a:solidFill>
                  <a:srgbClr val="002060"/>
                </a:solidFill>
                <a:uFill>
                  <a:solidFill>
                    <a:srgbClr val="FFC000"/>
                  </a:solidFill>
                </a:uFill>
                <a:latin typeface="Footlight MT Light" panose="0204060206030A020304" pitchFamily="18" charset="0"/>
              </a:rPr>
              <a:t>Willing </a:t>
            </a:r>
            <a:r>
              <a:rPr lang="en-US" sz="4000" u="sng" dirty="0">
                <a:solidFill>
                  <a:srgbClr val="002060"/>
                </a:solidFill>
                <a:uFill>
                  <a:solidFill>
                    <a:srgbClr val="FFC000"/>
                  </a:solidFill>
                </a:uFill>
                <a:latin typeface="Footlight MT Light" panose="0204060206030A020304" pitchFamily="18" charset="0"/>
              </a:rPr>
              <a:t>is not enough; </a:t>
            </a:r>
            <a:endParaRPr lang="en-US" sz="4000" u="sng" dirty="0" smtClean="0">
              <a:solidFill>
                <a:srgbClr val="002060"/>
              </a:solidFill>
              <a:uFill>
                <a:solidFill>
                  <a:srgbClr val="FFC000"/>
                </a:solidFill>
              </a:uFill>
              <a:latin typeface="Footlight MT Light" panose="0204060206030A020304" pitchFamily="18" charset="0"/>
            </a:endParaRPr>
          </a:p>
          <a:p>
            <a:pPr algn="ctr"/>
            <a:r>
              <a:rPr lang="en-US" sz="4000" u="sng" dirty="0" smtClean="0">
                <a:solidFill>
                  <a:srgbClr val="002060"/>
                </a:solidFill>
                <a:uFill>
                  <a:solidFill>
                    <a:srgbClr val="FFC000"/>
                  </a:solidFill>
                </a:uFill>
                <a:latin typeface="Footlight MT Light" panose="0204060206030A020304" pitchFamily="18" charset="0"/>
              </a:rPr>
              <a:t>you </a:t>
            </a:r>
            <a:r>
              <a:rPr lang="en-US" sz="4000" u="sng" dirty="0">
                <a:solidFill>
                  <a:srgbClr val="002060"/>
                </a:solidFill>
                <a:uFill>
                  <a:solidFill>
                    <a:srgbClr val="FFC000"/>
                  </a:solidFill>
                </a:uFill>
                <a:latin typeface="Footlight MT Light" panose="0204060206030A020304" pitchFamily="18" charset="0"/>
              </a:rPr>
              <a:t>must </a:t>
            </a:r>
            <a:r>
              <a:rPr lang="en-US" sz="4000" u="sng" dirty="0" smtClean="0">
                <a:solidFill>
                  <a:srgbClr val="002060"/>
                </a:solidFill>
                <a:uFill>
                  <a:solidFill>
                    <a:srgbClr val="FFC000"/>
                  </a:solidFill>
                </a:uFill>
                <a:latin typeface="Footlight MT Light" panose="0204060206030A020304" pitchFamily="18" charset="0"/>
              </a:rPr>
              <a:t>“</a:t>
            </a:r>
            <a:r>
              <a:rPr lang="en-US" sz="4000" b="1" u="sng" dirty="0" smtClean="0">
                <a:solidFill>
                  <a:srgbClr val="002060"/>
                </a:solidFill>
                <a:uFill>
                  <a:solidFill>
                    <a:srgbClr val="FFC000"/>
                  </a:solidFill>
                </a:uFill>
                <a:latin typeface="Footlight MT Light" panose="0204060206030A020304" pitchFamily="18" charset="0"/>
              </a:rPr>
              <a:t>do”</a:t>
            </a:r>
            <a:r>
              <a:rPr lang="en-US" sz="4000" u="sng" dirty="0" smtClean="0">
                <a:solidFill>
                  <a:srgbClr val="002060"/>
                </a:solidFill>
                <a:uFill>
                  <a:solidFill>
                    <a:srgbClr val="FFC000"/>
                  </a:solidFill>
                </a:uFill>
                <a:latin typeface="Footlight MT Light" panose="0204060206030A020304" pitchFamily="18" charset="0"/>
              </a:rPr>
              <a:t>.</a:t>
            </a:r>
            <a:endParaRPr lang="en-US" sz="4000" u="sng" dirty="0">
              <a:solidFill>
                <a:srgbClr val="002060"/>
              </a:solidFill>
              <a:uFill>
                <a:solidFill>
                  <a:srgbClr val="FFC000"/>
                </a:solidFill>
              </a:uFill>
              <a:latin typeface="Footlight MT Light" panose="0204060206030A020304" pitchFamily="18" charset="0"/>
            </a:endParaRPr>
          </a:p>
          <a:p>
            <a:pPr algn="ctr"/>
            <a:r>
              <a:rPr lang="en-US" sz="2400" dirty="0">
                <a:solidFill>
                  <a:srgbClr val="002060"/>
                </a:solidFill>
                <a:latin typeface="Footlight MT Light" panose="0204060206030A020304" pitchFamily="18" charset="0"/>
              </a:rPr>
              <a:t>Anita Schneider</a:t>
            </a:r>
          </a:p>
          <a:p>
            <a:pPr algn="ctr"/>
            <a:r>
              <a:rPr lang="it-IT" sz="2400" dirty="0">
                <a:solidFill>
                  <a:srgbClr val="002060"/>
                </a:solidFill>
                <a:latin typeface="Footlight MT Light" panose="0204060206030A020304" pitchFamily="18" charset="0"/>
              </a:rPr>
              <a:t>2013-2014 National FFA Alumni </a:t>
            </a:r>
            <a:r>
              <a:rPr lang="it-IT" sz="2400" dirty="0" smtClean="0">
                <a:solidFill>
                  <a:srgbClr val="002060"/>
                </a:solidFill>
                <a:latin typeface="Footlight MT Light" panose="0204060206030A020304" pitchFamily="18" charset="0"/>
              </a:rPr>
              <a:t>President</a:t>
            </a:r>
          </a:p>
          <a:p>
            <a:pPr algn="ctr"/>
            <a:endParaRPr lang="it-IT" sz="2400" u="dbl" dirty="0">
              <a:solidFill>
                <a:srgbClr val="002060"/>
              </a:solidFill>
              <a:uFill>
                <a:solidFill>
                  <a:srgbClr val="FFC000"/>
                </a:solidFill>
              </a:uFill>
              <a:latin typeface="Footlight MT Light" panose="0204060206030A020304" pitchFamily="18" charset="0"/>
            </a:endParaRPr>
          </a:p>
          <a:p>
            <a:pPr algn="ctr"/>
            <a:r>
              <a:rPr lang="it-IT" sz="2400" u="dbl" smtClean="0">
                <a:solidFill>
                  <a:srgbClr val="002060"/>
                </a:solidFill>
                <a:uFill>
                  <a:solidFill>
                    <a:srgbClr val="FFC000"/>
                  </a:solidFill>
                </a:uFill>
                <a:latin typeface="Footlight MT Light" panose="0204060206030A020304" pitchFamily="18" charset="0"/>
              </a:rPr>
              <a:t>***GO TO INDUCTION CEREMONY</a:t>
            </a:r>
            <a:endParaRPr lang="it-IT" sz="2400" u="dbl" dirty="0" smtClean="0">
              <a:solidFill>
                <a:srgbClr val="002060"/>
              </a:solidFill>
              <a:uFill>
                <a:solidFill>
                  <a:srgbClr val="FFC000"/>
                </a:solidFill>
              </a:uFill>
              <a:latin typeface="Footlight MT Light" panose="0204060206030A020304" pitchFamily="18" charset="0"/>
            </a:endParaRPr>
          </a:p>
          <a:p>
            <a:pPr algn="ctr"/>
            <a:endParaRPr lang="en-US" sz="2400" u="dbl" dirty="0">
              <a:solidFill>
                <a:srgbClr val="002060"/>
              </a:solidFill>
              <a:uFill>
                <a:solidFill>
                  <a:srgbClr val="FFC000"/>
                </a:solidFill>
              </a:uFill>
              <a:latin typeface="Algerian" panose="04020705040A02060702" pitchFamily="82" charset="0"/>
            </a:endParaRPr>
          </a:p>
          <a:p>
            <a:pPr algn="ctr"/>
            <a:endParaRPr lang="en-US" sz="3200" u="dbl" dirty="0">
              <a:solidFill>
                <a:srgbClr val="002060"/>
              </a:solidFill>
              <a:uFill>
                <a:solidFill>
                  <a:srgbClr val="FFC000"/>
                </a:solidFill>
              </a:uFill>
              <a:latin typeface="Algerian" panose="04020705040A02060702" pitchFamily="82" charset="0"/>
            </a:endParaRPr>
          </a:p>
          <a:p>
            <a:pPr algn="ctr"/>
            <a:r>
              <a:rPr lang="en-US" sz="3200" u="dbl" dirty="0">
                <a:solidFill>
                  <a:srgbClr val="002060"/>
                </a:solidFill>
                <a:uFill>
                  <a:solidFill>
                    <a:srgbClr val="FFC000"/>
                  </a:solidFill>
                </a:uFill>
                <a:latin typeface="Algerian" panose="04020705040A02060702" pitchFamily="82" charset="0"/>
              </a:rPr>
              <a:t>GO TO ADJOURN MEETING AGENDA</a:t>
            </a:r>
          </a:p>
        </p:txBody>
      </p:sp>
    </p:spTree>
    <p:extLst>
      <p:ext uri="{BB962C8B-B14F-4D97-AF65-F5344CB8AC3E}">
        <p14:creationId xmlns:p14="http://schemas.microsoft.com/office/powerpoint/2010/main" val="2862442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914400"/>
            <a:ext cx="8229600" cy="5724644"/>
          </a:xfrm>
          <a:prstGeom prst="rect">
            <a:avLst/>
          </a:prstGeom>
          <a:noFill/>
          <a:ln>
            <a:solidFill>
              <a:srgbClr val="FFC000"/>
            </a:solidFill>
          </a:ln>
        </p:spPr>
        <p:txBody>
          <a:bodyPr wrap="square" rtlCol="0">
            <a:spAutoFit/>
          </a:bodyPr>
          <a:lstStyle/>
          <a:p>
            <a:pPr algn="ctr"/>
            <a:r>
              <a:rPr lang="en-US" sz="3200" dirty="0" smtClean="0">
                <a:solidFill>
                  <a:srgbClr val="002060"/>
                </a:solidFill>
                <a:latin typeface="Footlight MT Light" panose="0204060206030A020304" pitchFamily="18" charset="0"/>
              </a:rPr>
              <a:t>A big “THANK YOU” to each one </a:t>
            </a:r>
          </a:p>
          <a:p>
            <a:pPr algn="ctr"/>
            <a:r>
              <a:rPr lang="en-US" sz="3200" dirty="0" smtClean="0">
                <a:solidFill>
                  <a:srgbClr val="002060"/>
                </a:solidFill>
                <a:latin typeface="Footlight MT Light" panose="0204060206030A020304" pitchFamily="18" charset="0"/>
              </a:rPr>
              <a:t>for your interest &amp; support in the Vo-Ag/FFA students here at the Newton FFA Chapter.  </a:t>
            </a:r>
          </a:p>
          <a:p>
            <a:pPr algn="ctr"/>
            <a:r>
              <a:rPr lang="en-US" sz="3200" dirty="0" smtClean="0">
                <a:solidFill>
                  <a:srgbClr val="002060"/>
                </a:solidFill>
                <a:latin typeface="Footlight MT Light" panose="0204060206030A020304" pitchFamily="18" charset="0"/>
              </a:rPr>
              <a:t>The future of Agriculture Education is made possible through your efforts &amp; dedication as we promise  better days through better ways, even as the better things we now enjoy have come to us from the struggles of others in former years. Together, we can exert an influence in our home &amp; community which will stand solid for our part in this inspiring task.</a:t>
            </a:r>
            <a:endParaRPr lang="en-US" sz="3200" dirty="0">
              <a:solidFill>
                <a:srgbClr val="002060"/>
              </a:solidFill>
              <a:latin typeface="Footlight MT Light" panose="0204060206030A020304" pitchFamily="18" charset="0"/>
            </a:endParaRPr>
          </a:p>
          <a:p>
            <a:pPr algn="r"/>
            <a:r>
              <a:rPr lang="en-US" sz="1600" dirty="0" smtClean="0">
                <a:solidFill>
                  <a:srgbClr val="002060"/>
                </a:solidFill>
                <a:latin typeface="Footlight MT Light" panose="0204060206030A020304" pitchFamily="18" charset="0"/>
              </a:rPr>
              <a:t>R.L. Fisher</a:t>
            </a:r>
            <a:endParaRPr lang="en-US" sz="1600" dirty="0">
              <a:solidFill>
                <a:srgbClr val="002060"/>
              </a:solidFill>
              <a:latin typeface="Footlight MT Light" panose="0204060206030A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971" y="316217"/>
            <a:ext cx="788670" cy="100586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271" y="365760"/>
            <a:ext cx="736022" cy="906780"/>
          </a:xfrm>
          <a:prstGeom prst="rect">
            <a:avLst/>
          </a:prstGeom>
        </p:spPr>
      </p:pic>
      <p:sp>
        <p:nvSpPr>
          <p:cNvPr id="5" name="TextBox 4"/>
          <p:cNvSpPr txBox="1"/>
          <p:nvPr/>
        </p:nvSpPr>
        <p:spPr>
          <a:xfrm>
            <a:off x="1447800" y="367492"/>
            <a:ext cx="6220398" cy="523220"/>
          </a:xfrm>
          <a:prstGeom prst="rect">
            <a:avLst/>
          </a:prstGeom>
          <a:noFill/>
        </p:spPr>
        <p:txBody>
          <a:bodyPr wrap="square" rtlCol="0">
            <a:spAutoFit/>
          </a:bodyPr>
          <a:lstStyle/>
          <a:p>
            <a:pPr algn="ctr"/>
            <a:r>
              <a:rPr lang="en-US" sz="2800" dirty="0" smtClean="0">
                <a:solidFill>
                  <a:srgbClr val="002060"/>
                </a:solidFill>
                <a:latin typeface="Algerian" panose="04020705040A02060702" pitchFamily="82" charset="0"/>
              </a:rPr>
              <a:t>FFA Alumni Affiliate</a:t>
            </a:r>
            <a:endParaRPr lang="en-US" sz="28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136601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47800"/>
            <a:ext cx="8153400" cy="3970318"/>
          </a:xfrm>
          <a:prstGeom prst="rect">
            <a:avLst/>
          </a:prstGeom>
          <a:noFill/>
        </p:spPr>
        <p:txBody>
          <a:bodyPr wrap="square" rtlCol="0">
            <a:spAutoFit/>
          </a:bodyPr>
          <a:lstStyle/>
          <a:p>
            <a:pPr marL="457200" indent="-457200" algn="ctr">
              <a:buClr>
                <a:srgbClr val="FFC000"/>
              </a:buClr>
              <a:buFont typeface="Wingdings" panose="05000000000000000000" pitchFamily="2" charset="2"/>
              <a:buChar char="Ø"/>
            </a:pPr>
            <a:r>
              <a:rPr lang="en-US" sz="2800" b="1" dirty="0" smtClean="0">
                <a:solidFill>
                  <a:srgbClr val="C00000"/>
                </a:solidFill>
                <a:latin typeface="Footlight MT Light" panose="0204060206030A020304" pitchFamily="18" charset="0"/>
              </a:rPr>
              <a:t>The Following Power Point is a Sample PP to Help New Affiliates Progress Through the Chartering Process of Starting a Local FFA Alumni Affiliate</a:t>
            </a:r>
          </a:p>
          <a:p>
            <a:pPr marL="457200" indent="-457200" algn="ctr">
              <a:buClr>
                <a:srgbClr val="FFC000"/>
              </a:buClr>
              <a:buFont typeface="Wingdings" panose="05000000000000000000" pitchFamily="2" charset="2"/>
              <a:buChar char="Ø"/>
            </a:pPr>
            <a:endParaRPr lang="en-US" sz="2800" b="1" dirty="0">
              <a:solidFill>
                <a:srgbClr val="C00000"/>
              </a:solid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2800" b="1" dirty="0" smtClean="0">
                <a:solidFill>
                  <a:srgbClr val="C00000"/>
                </a:solidFill>
                <a:latin typeface="Footlight MT Light" panose="0204060206030A020304" pitchFamily="18" charset="0"/>
              </a:rPr>
              <a:t>It Was Created and Used to Charter the Newton FFA Alumni in Pleasant Hill</a:t>
            </a:r>
          </a:p>
          <a:p>
            <a:pPr marL="457200" indent="-457200" algn="ctr">
              <a:buClr>
                <a:srgbClr val="FFC000"/>
              </a:buClr>
              <a:buFont typeface="Wingdings" panose="05000000000000000000" pitchFamily="2" charset="2"/>
              <a:buChar char="Ø"/>
            </a:pPr>
            <a:endParaRPr lang="en-US" sz="2800" b="1" dirty="0">
              <a:solidFill>
                <a:srgbClr val="C00000"/>
              </a:solid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2800" b="1" u="sng" dirty="0" smtClean="0">
                <a:solidFill>
                  <a:srgbClr val="C00000"/>
                </a:solidFill>
                <a:uFill>
                  <a:solidFill>
                    <a:srgbClr val="FFC000"/>
                  </a:solidFill>
                </a:uFill>
                <a:latin typeface="Footlight MT Light" panose="0204060206030A020304" pitchFamily="18" charset="0"/>
              </a:rPr>
              <a:t>It is a Suggested Guideline Only. You may Alter to Fit the Needs of Your Affiliate and For Your State</a:t>
            </a:r>
            <a:endParaRPr lang="en-US" sz="2800" b="1" u="sng" dirty="0">
              <a:solidFill>
                <a:srgbClr val="C00000"/>
              </a:solidFill>
              <a:uFill>
                <a:solidFill>
                  <a:srgbClr val="FFC000"/>
                </a:solidFill>
              </a:uFill>
              <a:latin typeface="Footlight MT Light" panose="0204060206030A020304" pitchFamily="18" charset="0"/>
            </a:endParaRPr>
          </a:p>
        </p:txBody>
      </p:sp>
    </p:spTree>
    <p:extLst>
      <p:ext uri="{BB962C8B-B14F-4D97-AF65-F5344CB8AC3E}">
        <p14:creationId xmlns:p14="http://schemas.microsoft.com/office/powerpoint/2010/main" val="24635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u="dbl" dirty="0" smtClean="0">
                <a:solidFill>
                  <a:srgbClr val="002060"/>
                </a:solidFill>
                <a:uFill>
                  <a:solidFill>
                    <a:srgbClr val="FFC000"/>
                  </a:solidFill>
                </a:uFill>
                <a:latin typeface="Algerian" panose="04020705040A02060702" pitchFamily="82" charset="0"/>
              </a:rPr>
              <a:t>WELCOME</a:t>
            </a:r>
            <a:endParaRPr lang="en-US" sz="7200" u="dbl" dirty="0">
              <a:solidFill>
                <a:srgbClr val="002060"/>
              </a:solidFill>
              <a:uFill>
                <a:solidFill>
                  <a:srgbClr val="FFC000"/>
                </a:solidFill>
              </a:uFill>
              <a:latin typeface="Algerian" panose="04020705040A02060702" pitchFamily="82" charset="0"/>
            </a:endParaRPr>
          </a:p>
        </p:txBody>
      </p:sp>
      <p:sp>
        <p:nvSpPr>
          <p:cNvPr id="5" name="TextBox 4"/>
          <p:cNvSpPr txBox="1"/>
          <p:nvPr/>
        </p:nvSpPr>
        <p:spPr>
          <a:xfrm>
            <a:off x="76200" y="1371600"/>
            <a:ext cx="8991600" cy="3539430"/>
          </a:xfrm>
          <a:prstGeom prst="rect">
            <a:avLst/>
          </a:prstGeom>
          <a:noFill/>
        </p:spPr>
        <p:txBody>
          <a:bodyPr wrap="square" rtlCol="0">
            <a:spAutoFit/>
          </a:bodyPr>
          <a:lstStyle/>
          <a:p>
            <a:pPr marL="457200" indent="-457200" algn="ctr">
              <a:buClr>
                <a:srgbClr val="FFC000"/>
              </a:buClr>
              <a:buFont typeface="Wingdings" panose="05000000000000000000" pitchFamily="2" charset="2"/>
              <a:buChar char="Ø"/>
            </a:pPr>
            <a:endParaRPr lang="en-US" sz="2800" b="1" u="sng" dirty="0" smtClean="0">
              <a:solidFill>
                <a:srgbClr val="002060"/>
              </a:solidFill>
              <a:uFill>
                <a:solidFill>
                  <a:srgbClr val="FFC000"/>
                </a:solidFill>
              </a:uFill>
              <a:latin typeface="Footlight MT Light" panose="0204060206030A020304" pitchFamily="18" charset="0"/>
            </a:endParaRPr>
          </a:p>
          <a:p>
            <a:pPr algn="ctr">
              <a:buClr>
                <a:srgbClr val="FFC000"/>
              </a:buClr>
            </a:pPr>
            <a:r>
              <a:rPr lang="en-US" sz="2800" b="1" u="sng" dirty="0" smtClean="0">
                <a:solidFill>
                  <a:srgbClr val="002060"/>
                </a:solidFill>
                <a:uFill>
                  <a:solidFill>
                    <a:srgbClr val="FFC000"/>
                  </a:solidFill>
                </a:uFill>
                <a:latin typeface="Footlight MT Light" panose="0204060206030A020304" pitchFamily="18" charset="0"/>
              </a:rPr>
              <a:t>Co-Chair</a:t>
            </a:r>
          </a:p>
          <a:p>
            <a:pPr marL="457200" indent="-457200" algn="ctr">
              <a:buClr>
                <a:srgbClr val="FFC000"/>
              </a:buClr>
              <a:buFont typeface="Wingdings" panose="05000000000000000000" pitchFamily="2" charset="2"/>
              <a:buChar char="Ø"/>
            </a:pPr>
            <a:r>
              <a:rPr lang="en-US" sz="2800" dirty="0" smtClean="0">
                <a:solidFill>
                  <a:srgbClr val="C00000"/>
                </a:solidFill>
                <a:latin typeface="Footlight MT Light" panose="0204060206030A020304" pitchFamily="18" charset="0"/>
              </a:rPr>
              <a:t>Fill In Your Name</a:t>
            </a:r>
          </a:p>
          <a:p>
            <a:pPr algn="ctr">
              <a:buClr>
                <a:srgbClr val="FFC000"/>
              </a:buClr>
            </a:pPr>
            <a:endParaRPr lang="en-US" sz="2800" dirty="0">
              <a:solidFill>
                <a:srgbClr val="002060"/>
              </a:solidFill>
              <a:latin typeface="Footlight MT Light" panose="0204060206030A020304" pitchFamily="18" charset="0"/>
            </a:endParaRPr>
          </a:p>
          <a:p>
            <a:pPr algn="ctr">
              <a:buClr>
                <a:srgbClr val="FFC000"/>
              </a:buClr>
            </a:pPr>
            <a:r>
              <a:rPr lang="en-US" sz="2800" b="1" u="sng" dirty="0" smtClean="0">
                <a:solidFill>
                  <a:srgbClr val="002060"/>
                </a:solidFill>
                <a:uFill>
                  <a:solidFill>
                    <a:srgbClr val="FFC000"/>
                  </a:solidFill>
                </a:uFill>
                <a:latin typeface="Footlight MT Light" panose="0204060206030A020304" pitchFamily="18" charset="0"/>
              </a:rPr>
              <a:t>Background Reason for Meeting</a:t>
            </a:r>
          </a:p>
          <a:p>
            <a:pPr marL="457200" indent="-457200" algn="ctr">
              <a:buClr>
                <a:srgbClr val="FFC000"/>
              </a:buClr>
              <a:buFont typeface="Wingdings" panose="05000000000000000000" pitchFamily="2" charset="2"/>
              <a:buChar char="Ø"/>
            </a:pPr>
            <a:endParaRPr lang="en-US" sz="2800" u="sng" dirty="0">
              <a:solidFill>
                <a:srgbClr val="002060"/>
              </a:solidFill>
              <a:uFill>
                <a:solidFill>
                  <a:srgbClr val="FFC000"/>
                </a:solidFill>
              </a:uFill>
              <a:latin typeface="Footlight MT Light" panose="0204060206030A020304" pitchFamily="18" charset="0"/>
            </a:endParaRPr>
          </a:p>
          <a:p>
            <a:pPr marL="457200" indent="-457200" algn="ctr">
              <a:buClr>
                <a:srgbClr val="FFC000"/>
              </a:buClr>
              <a:buFont typeface="Wingdings" panose="05000000000000000000" pitchFamily="2" charset="2"/>
              <a:buChar char="Ø"/>
            </a:pPr>
            <a:r>
              <a:rPr lang="en-US" sz="2800" dirty="0" smtClean="0">
                <a:solidFill>
                  <a:srgbClr val="C00000"/>
                </a:solidFill>
                <a:uFill>
                  <a:solidFill>
                    <a:srgbClr val="FFC000"/>
                  </a:solidFill>
                </a:uFill>
                <a:latin typeface="Footlight MT Light" panose="0204060206030A020304" pitchFamily="18" charset="0"/>
              </a:rPr>
              <a:t>Give Audience a Reason Why You Intend to Form Affiliate and Charter </a:t>
            </a:r>
          </a:p>
        </p:txBody>
      </p:sp>
    </p:spTree>
    <p:extLst>
      <p:ext uri="{BB962C8B-B14F-4D97-AF65-F5344CB8AC3E}">
        <p14:creationId xmlns:p14="http://schemas.microsoft.com/office/powerpoint/2010/main" val="63167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dbl" dirty="0" smtClean="0">
                <a:solidFill>
                  <a:srgbClr val="002060"/>
                </a:solidFill>
                <a:uFill>
                  <a:solidFill>
                    <a:srgbClr val="FFC000"/>
                  </a:solidFill>
                </a:uFill>
                <a:latin typeface="Algerian" panose="04020705040A02060702" pitchFamily="82" charset="0"/>
              </a:rPr>
              <a:t>OBJECTIVES</a:t>
            </a:r>
            <a:endParaRPr lang="en-US" sz="8000"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304800" y="1872734"/>
            <a:ext cx="8534400" cy="4893647"/>
          </a:xfrm>
          <a:prstGeom prst="rect">
            <a:avLst/>
          </a:prstGeom>
          <a:noFill/>
        </p:spPr>
        <p:txBody>
          <a:bodyPr wrap="square" rtlCol="0">
            <a:spAutoFit/>
          </a:bodyPr>
          <a:lstStyle/>
          <a:p>
            <a:pPr marL="285750" indent="-285750" algn="ctr">
              <a:buClr>
                <a:srgbClr val="FFC000"/>
              </a:buClr>
              <a:buFont typeface="Wingdings" panose="05000000000000000000" pitchFamily="2" charset="2"/>
              <a:buChar char="Ø"/>
            </a:pPr>
            <a:r>
              <a:rPr lang="en-US" sz="2400" b="1" dirty="0" smtClean="0">
                <a:solidFill>
                  <a:srgbClr val="002060"/>
                </a:solidFill>
                <a:latin typeface="Footlight MT Light" panose="0204060206030A020304" pitchFamily="18" charset="0"/>
              </a:rPr>
              <a:t>FFA Alumni Awareness</a:t>
            </a:r>
          </a:p>
          <a:p>
            <a:pPr marL="285750" indent="-285750" algn="ctr">
              <a:buClr>
                <a:srgbClr val="FFC000"/>
              </a:buClr>
              <a:buFont typeface="Wingdings" panose="05000000000000000000" pitchFamily="2" charset="2"/>
              <a:buChar char="Ø"/>
            </a:pPr>
            <a:endParaRPr lang="en-US" sz="2400" b="1" dirty="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r>
              <a:rPr lang="en-US" sz="2400" b="1" dirty="0" smtClean="0">
                <a:solidFill>
                  <a:srgbClr val="002060"/>
                </a:solidFill>
                <a:latin typeface="Footlight MT Light" panose="0204060206030A020304" pitchFamily="18" charset="0"/>
              </a:rPr>
              <a:t>Requirements of Forming/Chartering  Local FFA Affiliate</a:t>
            </a:r>
          </a:p>
          <a:p>
            <a:pPr algn="ctr">
              <a:buClr>
                <a:srgbClr val="FFC000"/>
              </a:buClr>
            </a:pPr>
            <a:endParaRPr lang="en-US" sz="2400" b="1" dirty="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r>
              <a:rPr lang="en-US" sz="2400" b="1" dirty="0" smtClean="0">
                <a:solidFill>
                  <a:srgbClr val="002060"/>
                </a:solidFill>
                <a:latin typeface="Footlight MT Light" panose="0204060206030A020304" pitchFamily="18" charset="0"/>
              </a:rPr>
              <a:t>Election of Officers</a:t>
            </a:r>
          </a:p>
          <a:p>
            <a:pPr algn="ctr">
              <a:buClr>
                <a:srgbClr val="FFC000"/>
              </a:buClr>
            </a:pPr>
            <a:endParaRPr lang="en-US" sz="2400" b="1" dirty="0" smtClean="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r>
              <a:rPr lang="en-US" sz="2400" b="1" dirty="0" smtClean="0">
                <a:solidFill>
                  <a:srgbClr val="002060"/>
                </a:solidFill>
                <a:latin typeface="Footlight MT Light" panose="0204060206030A020304" pitchFamily="18" charset="0"/>
              </a:rPr>
              <a:t>Acceptance of Constitution &amp; Bylaws</a:t>
            </a:r>
          </a:p>
          <a:p>
            <a:pPr marL="285750" indent="-285750" algn="ctr">
              <a:buClr>
                <a:srgbClr val="FFC000"/>
              </a:buClr>
              <a:buFont typeface="Wingdings" panose="05000000000000000000" pitchFamily="2" charset="2"/>
              <a:buChar char="Ø"/>
            </a:pPr>
            <a:endParaRPr lang="en-US" sz="2400" b="1" dirty="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r>
              <a:rPr lang="en-US" sz="2400" b="1" dirty="0" smtClean="0">
                <a:solidFill>
                  <a:srgbClr val="002060"/>
                </a:solidFill>
                <a:latin typeface="Footlight MT Light" panose="0204060206030A020304" pitchFamily="18" charset="0"/>
              </a:rPr>
              <a:t>Application for Local Charter</a:t>
            </a:r>
          </a:p>
          <a:p>
            <a:pPr marL="285750" indent="-285750" algn="ctr">
              <a:buClr>
                <a:srgbClr val="FFC000"/>
              </a:buClr>
              <a:buFont typeface="Wingdings" panose="05000000000000000000" pitchFamily="2" charset="2"/>
              <a:buChar char="Ø"/>
            </a:pPr>
            <a:endParaRPr lang="en-US" sz="2400" b="1" dirty="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r>
              <a:rPr lang="en-US" sz="2400" b="1" dirty="0" smtClean="0">
                <a:solidFill>
                  <a:srgbClr val="002060"/>
                </a:solidFill>
                <a:latin typeface="Footlight MT Light" panose="0204060206030A020304" pitchFamily="18" charset="0"/>
              </a:rPr>
              <a:t>Membership </a:t>
            </a:r>
            <a:r>
              <a:rPr lang="en-US" sz="2400" b="1" dirty="0">
                <a:solidFill>
                  <a:srgbClr val="002060"/>
                </a:solidFill>
                <a:latin typeface="Footlight MT Light" panose="0204060206030A020304" pitchFamily="18" charset="0"/>
              </a:rPr>
              <a:t>Roster &amp; </a:t>
            </a:r>
            <a:r>
              <a:rPr lang="en-US" sz="2400" b="1" dirty="0" smtClean="0">
                <a:solidFill>
                  <a:srgbClr val="002060"/>
                </a:solidFill>
                <a:latin typeface="Footlight MT Light" panose="0204060206030A020304" pitchFamily="18" charset="0"/>
              </a:rPr>
              <a:t>Dues</a:t>
            </a:r>
          </a:p>
          <a:p>
            <a:pPr marL="285750" indent="-285750" algn="ctr">
              <a:buClr>
                <a:srgbClr val="FFC000"/>
              </a:buClr>
              <a:buFont typeface="Wingdings" panose="05000000000000000000" pitchFamily="2" charset="2"/>
              <a:buChar char="Ø"/>
            </a:pPr>
            <a:endParaRPr lang="en-US" sz="2400" b="1" dirty="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r>
              <a:rPr lang="en-US" sz="2400" b="1" dirty="0" smtClean="0">
                <a:solidFill>
                  <a:srgbClr val="002060"/>
                </a:solidFill>
                <a:latin typeface="Footlight MT Light" panose="0204060206030A020304" pitchFamily="18" charset="0"/>
              </a:rPr>
              <a:t>Committees</a:t>
            </a:r>
            <a:endParaRPr lang="en-US" sz="2400" b="1" dirty="0">
              <a:solidFill>
                <a:srgbClr val="002060"/>
              </a:solidFill>
              <a:latin typeface="Footlight MT Light" panose="0204060206030A020304" pitchFamily="18" charset="0"/>
            </a:endParaRPr>
          </a:p>
        </p:txBody>
      </p:sp>
    </p:spTree>
    <p:extLst>
      <p:ext uri="{BB962C8B-B14F-4D97-AF65-F5344CB8AC3E}">
        <p14:creationId xmlns:p14="http://schemas.microsoft.com/office/powerpoint/2010/main" val="2700760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dbl" dirty="0" smtClean="0">
                <a:solidFill>
                  <a:srgbClr val="002060"/>
                </a:solidFill>
                <a:uFill>
                  <a:solidFill>
                    <a:srgbClr val="FFC000"/>
                  </a:solidFill>
                </a:uFill>
                <a:latin typeface="Algerian" panose="04020705040A02060702" pitchFamily="82" charset="0"/>
              </a:rPr>
              <a:t>FFA ALUMNI AWARENESS</a:t>
            </a:r>
            <a:endParaRPr lang="en-US" sz="4800" u="dbl" dirty="0">
              <a:solidFill>
                <a:srgbClr val="002060"/>
              </a:solidFill>
              <a:uFill>
                <a:solidFill>
                  <a:srgbClr val="FFC000"/>
                </a:solidFill>
              </a:uFill>
              <a:latin typeface="Algerian" panose="04020705040A02060702" pitchFamily="82" charset="0"/>
            </a:endParaRPr>
          </a:p>
        </p:txBody>
      </p:sp>
      <p:sp>
        <p:nvSpPr>
          <p:cNvPr id="3" name="Rectangle 2"/>
          <p:cNvSpPr/>
          <p:nvPr/>
        </p:nvSpPr>
        <p:spPr>
          <a:xfrm>
            <a:off x="381000" y="1524000"/>
            <a:ext cx="8458200" cy="4893647"/>
          </a:xfrm>
          <a:prstGeom prst="rect">
            <a:avLst/>
          </a:prstGeom>
        </p:spPr>
        <p:txBody>
          <a:bodyPr wrap="square">
            <a:spAutoFit/>
          </a:bodyPr>
          <a:lstStyle/>
          <a:p>
            <a:pPr marL="342900" indent="-342900" algn="ctr">
              <a:buClr>
                <a:srgbClr val="FFC000"/>
              </a:buClr>
              <a:buFont typeface="Wingdings" panose="05000000000000000000" pitchFamily="2" charset="2"/>
              <a:buChar char="Ø"/>
            </a:pPr>
            <a:endParaRPr lang="en-US" sz="2400" dirty="0" smtClean="0">
              <a:solidFill>
                <a:srgbClr val="002060"/>
              </a:solidFill>
            </a:endParaRPr>
          </a:p>
          <a:p>
            <a:pPr marL="342900" indent="-342900" algn="ctr">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The </a:t>
            </a:r>
            <a:r>
              <a:rPr lang="en-US" sz="2400" dirty="0">
                <a:solidFill>
                  <a:srgbClr val="002060"/>
                </a:solidFill>
                <a:latin typeface="Footlight MT Light" panose="0204060206030A020304" pitchFamily="18" charset="0"/>
              </a:rPr>
              <a:t>FFA Alumni </a:t>
            </a:r>
            <a:r>
              <a:rPr lang="en-US" sz="2400" dirty="0" smtClean="0">
                <a:solidFill>
                  <a:srgbClr val="002060"/>
                </a:solidFill>
                <a:latin typeface="Footlight MT Light" panose="0204060206030A020304" pitchFamily="18" charset="0"/>
              </a:rPr>
              <a:t>is </a:t>
            </a:r>
            <a:r>
              <a:rPr lang="en-US" sz="2400" dirty="0">
                <a:solidFill>
                  <a:srgbClr val="002060"/>
                </a:solidFill>
                <a:latin typeface="Footlight MT Light" panose="0204060206030A020304" pitchFamily="18" charset="0"/>
              </a:rPr>
              <a:t>designed to formally utilize the cooperation of the community to support agricultural education and the FFA. An FFA Alumni </a:t>
            </a:r>
            <a:r>
              <a:rPr lang="en-US" sz="2400" dirty="0" smtClean="0">
                <a:solidFill>
                  <a:srgbClr val="002060"/>
                </a:solidFill>
                <a:latin typeface="Footlight MT Light" panose="0204060206030A020304" pitchFamily="18" charset="0"/>
              </a:rPr>
              <a:t>Affiliate </a:t>
            </a:r>
            <a:r>
              <a:rPr lang="en-US" sz="2400" dirty="0">
                <a:solidFill>
                  <a:srgbClr val="002060"/>
                </a:solidFill>
                <a:latin typeface="Footlight MT Light" panose="0204060206030A020304" pitchFamily="18" charset="0"/>
              </a:rPr>
              <a:t>or group is a tool for the local FFA chapter in providing resources, whether that is monetary, human or other </a:t>
            </a:r>
            <a:r>
              <a:rPr lang="en-US" sz="2400" dirty="0" smtClean="0">
                <a:solidFill>
                  <a:srgbClr val="002060"/>
                </a:solidFill>
                <a:latin typeface="Footlight MT Light" panose="0204060206030A020304" pitchFamily="18" charset="0"/>
              </a:rPr>
              <a:t>resources </a:t>
            </a:r>
            <a:r>
              <a:rPr lang="en-US" sz="2400" dirty="0">
                <a:solidFill>
                  <a:srgbClr val="002060"/>
                </a:solidFill>
                <a:latin typeface="Footlight MT Light" panose="0204060206030A020304" pitchFamily="18" charset="0"/>
              </a:rPr>
              <a:t>as needed</a:t>
            </a:r>
            <a:r>
              <a:rPr lang="en-US" sz="2400" dirty="0" smtClean="0">
                <a:solidFill>
                  <a:srgbClr val="002060"/>
                </a:solidFill>
                <a:latin typeface="Footlight MT Light" panose="0204060206030A020304" pitchFamily="18" charset="0"/>
              </a:rPr>
              <a:t>.</a:t>
            </a:r>
          </a:p>
          <a:p>
            <a:pPr marL="342900" indent="-342900" algn="ctr">
              <a:buClr>
                <a:srgbClr val="FFC000"/>
              </a:buClr>
              <a:buFont typeface="Wingdings" panose="05000000000000000000" pitchFamily="2" charset="2"/>
              <a:buChar char="Ø"/>
            </a:pPr>
            <a:endParaRPr lang="en-US" sz="2400" dirty="0" smtClean="0">
              <a:solidFill>
                <a:srgbClr val="002060"/>
              </a:solidFill>
              <a:latin typeface="Footlight MT Light" panose="0204060206030A020304" pitchFamily="18" charset="0"/>
            </a:endParaRPr>
          </a:p>
          <a:p>
            <a:pPr algn="ctr">
              <a:buClr>
                <a:srgbClr val="FFC000"/>
              </a:buClr>
            </a:pPr>
            <a:r>
              <a:rPr lang="en-US" sz="2400" u="sng" dirty="0" smtClean="0">
                <a:solidFill>
                  <a:srgbClr val="002060"/>
                </a:solidFill>
                <a:uFill>
                  <a:solidFill>
                    <a:srgbClr val="FFC000"/>
                  </a:solidFill>
                </a:uFill>
                <a:latin typeface="Footlight MT Light" panose="0204060206030A020304" pitchFamily="18" charset="0"/>
              </a:rPr>
              <a:t>MEMBERSHIP</a:t>
            </a:r>
            <a:endParaRPr lang="en-US" sz="2400" u="sng" dirty="0">
              <a:solidFill>
                <a:srgbClr val="002060"/>
              </a:solidFill>
              <a:uFill>
                <a:solidFill>
                  <a:srgbClr val="FFC000"/>
                </a:solidFill>
              </a:uFill>
              <a:latin typeface="Footlight MT Light" panose="0204060206030A020304" pitchFamily="18" charset="0"/>
            </a:endParaRPr>
          </a:p>
          <a:p>
            <a:pPr marL="342900" indent="-342900" algn="ctr">
              <a:buClr>
                <a:srgbClr val="FFC000"/>
              </a:buClr>
              <a:buFont typeface="Wingdings" panose="05000000000000000000" pitchFamily="2" charset="2"/>
              <a:buChar char="Ø"/>
            </a:pPr>
            <a:r>
              <a:rPr lang="en-US" sz="2400" dirty="0" smtClean="0">
                <a:solidFill>
                  <a:srgbClr val="002060"/>
                </a:solidFill>
                <a:latin typeface="Footlight MT Light" panose="0204060206030A020304" pitchFamily="18" charset="0"/>
              </a:rPr>
              <a:t>Open </a:t>
            </a:r>
            <a:r>
              <a:rPr lang="en-US" sz="2400" dirty="0">
                <a:solidFill>
                  <a:srgbClr val="002060"/>
                </a:solidFill>
                <a:latin typeface="Footlight MT Light" panose="0204060206030A020304" pitchFamily="18" charset="0"/>
              </a:rPr>
              <a:t>to anyone who supports FFA, including </a:t>
            </a:r>
            <a:r>
              <a:rPr lang="en-US" sz="2400" dirty="0" smtClean="0">
                <a:solidFill>
                  <a:srgbClr val="002060"/>
                </a:solidFill>
                <a:latin typeface="Footlight MT Light" panose="0204060206030A020304" pitchFamily="18" charset="0"/>
              </a:rPr>
              <a:t>former and current FFA </a:t>
            </a:r>
            <a:r>
              <a:rPr lang="en-US" sz="2400" dirty="0">
                <a:solidFill>
                  <a:srgbClr val="002060"/>
                </a:solidFill>
                <a:latin typeface="Footlight MT Light" panose="0204060206030A020304" pitchFamily="18" charset="0"/>
              </a:rPr>
              <a:t>members, collegiate and honorary members, present and former professional agricultural educators, parents of FFA members, and others interested in and supportive of FFA. </a:t>
            </a:r>
          </a:p>
        </p:txBody>
      </p:sp>
      <p:sp>
        <p:nvSpPr>
          <p:cNvPr id="4" name="TextBox 3"/>
          <p:cNvSpPr txBox="1"/>
          <p:nvPr/>
        </p:nvSpPr>
        <p:spPr>
          <a:xfrm>
            <a:off x="152400" y="6417647"/>
            <a:ext cx="8686800" cy="276999"/>
          </a:xfrm>
          <a:prstGeom prst="rect">
            <a:avLst/>
          </a:prstGeom>
          <a:noFill/>
        </p:spPr>
        <p:txBody>
          <a:bodyPr wrap="square" rtlCol="0">
            <a:spAutoFit/>
          </a:bodyPr>
          <a:lstStyle/>
          <a:p>
            <a:pPr algn="ctr"/>
            <a:r>
              <a:rPr lang="en-US" sz="1200" dirty="0" smtClean="0">
                <a:solidFill>
                  <a:srgbClr val="002060"/>
                </a:solidFill>
              </a:rPr>
              <a:t>Excerpts from the State and National FFA Alumni Associations</a:t>
            </a:r>
            <a:endParaRPr lang="en-US" sz="1200" dirty="0">
              <a:solidFill>
                <a:srgbClr val="002060"/>
              </a:solidFill>
            </a:endParaRPr>
          </a:p>
        </p:txBody>
      </p:sp>
    </p:spTree>
    <p:extLst>
      <p:ext uri="{BB962C8B-B14F-4D97-AF65-F5344CB8AC3E}">
        <p14:creationId xmlns:p14="http://schemas.microsoft.com/office/powerpoint/2010/main" val="2967534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u="dbl" dirty="0" smtClean="0">
                <a:solidFill>
                  <a:srgbClr val="002060"/>
                </a:solidFill>
                <a:uFill>
                  <a:solidFill>
                    <a:srgbClr val="FFC000"/>
                  </a:solidFill>
                </a:uFill>
                <a:latin typeface="Algerian" panose="04020705040A02060702" pitchFamily="82" charset="0"/>
              </a:rPr>
              <a:t>AGRICULTURE CAREER OPPORTUNITIES</a:t>
            </a:r>
            <a:endParaRPr lang="en-US" sz="4800"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228600" y="1828800"/>
            <a:ext cx="8610600" cy="4832092"/>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Ag- Education- providing education through practical </a:t>
            </a:r>
            <a:r>
              <a:rPr lang="en-US" sz="2800" dirty="0" smtClean="0">
                <a:solidFill>
                  <a:srgbClr val="002060"/>
                </a:solidFill>
                <a:latin typeface="Footlight MT Light" panose="0204060206030A020304" pitchFamily="18" charset="0"/>
              </a:rPr>
              <a:t>	application </a:t>
            </a:r>
            <a:endParaRPr lang="en-US" sz="2800" dirty="0">
              <a:solidFill>
                <a:srgbClr val="002060"/>
              </a:solidFill>
              <a:latin typeface="Footlight MT Light" panose="0204060206030A020304" pitchFamily="18" charset="0"/>
            </a:endParaRP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Ag- Business &amp; </a:t>
            </a:r>
            <a:r>
              <a:rPr lang="en-US" sz="2800" dirty="0" smtClean="0">
                <a:solidFill>
                  <a:srgbClr val="002060"/>
                </a:solidFill>
                <a:latin typeface="Footlight MT Light" panose="0204060206030A020304" pitchFamily="18" charset="0"/>
              </a:rPr>
              <a:t>Management</a:t>
            </a:r>
            <a:endParaRPr lang="en-US" sz="2800" dirty="0">
              <a:solidFill>
                <a:srgbClr val="002060"/>
              </a:solidFill>
              <a:latin typeface="Footlight MT Light" panose="0204060206030A020304" pitchFamily="18" charset="0"/>
            </a:endParaRP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Ag- Science &amp; Research</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Ag- Communications &amp; Leadership</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Ag- Sales &amp; Service</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Food Science &amp; Technology</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Environmental &amp; Natural Resources</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Plant Science/ Floriculture/ Nursery &amp; Landscape</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Forestry</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Animal Science/ Veterinary Science</a:t>
            </a:r>
          </a:p>
        </p:txBody>
      </p:sp>
    </p:spTree>
    <p:extLst>
      <p:ext uri="{BB962C8B-B14F-4D97-AF65-F5344CB8AC3E}">
        <p14:creationId xmlns:p14="http://schemas.microsoft.com/office/powerpoint/2010/main" val="168823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dbl" dirty="0" smtClean="0">
                <a:solidFill>
                  <a:srgbClr val="002060"/>
                </a:solidFill>
                <a:uFill>
                  <a:solidFill>
                    <a:srgbClr val="FFC000"/>
                  </a:solidFill>
                </a:uFill>
                <a:latin typeface="Algerian" panose="04020705040A02060702" pitchFamily="82" charset="0"/>
              </a:rPr>
              <a:t>REASONS for ALUMNI </a:t>
            </a:r>
            <a:br>
              <a:rPr lang="en-US" u="dbl" dirty="0" smtClean="0">
                <a:solidFill>
                  <a:srgbClr val="002060"/>
                </a:solidFill>
                <a:uFill>
                  <a:solidFill>
                    <a:srgbClr val="FFC000"/>
                  </a:solidFill>
                </a:uFill>
                <a:latin typeface="Algerian" panose="04020705040A02060702" pitchFamily="82" charset="0"/>
              </a:rPr>
            </a:br>
            <a:r>
              <a:rPr lang="en-US" u="dbl" dirty="0" smtClean="0">
                <a:solidFill>
                  <a:srgbClr val="002060"/>
                </a:solidFill>
                <a:uFill>
                  <a:solidFill>
                    <a:srgbClr val="FFC000"/>
                  </a:solidFill>
                </a:uFill>
                <a:latin typeface="Algerian" panose="04020705040A02060702" pitchFamily="82" charset="0"/>
              </a:rPr>
              <a:t>HOW CAN WE HELP THIS EFFORT?</a:t>
            </a:r>
            <a:endParaRPr lang="en-US" u="dbl" dirty="0">
              <a:solidFill>
                <a:srgbClr val="002060"/>
              </a:solidFill>
              <a:uFill>
                <a:solidFill>
                  <a:srgbClr val="FFC000"/>
                </a:solidFill>
              </a:uFill>
              <a:latin typeface="Algerian" panose="04020705040A02060702" pitchFamily="82" charset="0"/>
            </a:endParaRPr>
          </a:p>
        </p:txBody>
      </p:sp>
      <p:sp>
        <p:nvSpPr>
          <p:cNvPr id="3" name="TextBox 2"/>
          <p:cNvSpPr txBox="1"/>
          <p:nvPr/>
        </p:nvSpPr>
        <p:spPr>
          <a:xfrm>
            <a:off x="228600" y="1688068"/>
            <a:ext cx="8610600" cy="6124754"/>
          </a:xfrm>
          <a:prstGeom prst="rect">
            <a:avLst/>
          </a:prstGeom>
          <a:noFill/>
        </p:spPr>
        <p:txBody>
          <a:bodyPr wrap="square" rtlCol="0">
            <a:spAutoFit/>
          </a:bodyPr>
          <a:lstStyle/>
          <a:p>
            <a:pPr marL="285750" indent="-285750" algn="ctr">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Support/Promote/Advocate for the FFA Organization &amp; Agriculture Education on Local/State/National Level</a:t>
            </a:r>
          </a:p>
          <a:p>
            <a:pPr marL="285750" indent="-285750" algn="ctr">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Promote/Maintain an Appreciation for the American Free Enterprise System</a:t>
            </a:r>
          </a:p>
          <a:p>
            <a:pPr marL="285750" indent="-285750" algn="ctr">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Enhance the Personal Development aspect of the FFA Students through Leadership/Communication/Service</a:t>
            </a:r>
          </a:p>
          <a:p>
            <a:pPr marL="285750" indent="-285750" algn="ctr">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Assist Advisors via Hands/Hearts/Minds, especially with the Changing Scene &amp; Technology of Agriculture</a:t>
            </a:r>
          </a:p>
          <a:p>
            <a:pPr marL="285750" indent="-285750" algn="ctr">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Advocate/Recruit Community Support of Agriculture</a:t>
            </a:r>
          </a:p>
          <a:p>
            <a:pPr marL="285750" indent="-285750" algn="ctr">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Provide Resources for Projects/ Events</a:t>
            </a:r>
          </a:p>
          <a:p>
            <a:pPr marL="285750" indent="-285750" algn="ctr">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Mentor from our Experiences</a:t>
            </a:r>
          </a:p>
          <a:p>
            <a:pPr marL="285750" indent="-285750" algn="ctr">
              <a:buClr>
                <a:srgbClr val="FFC000"/>
              </a:buClr>
              <a:buFont typeface="Wingdings" panose="05000000000000000000" pitchFamily="2" charset="2"/>
              <a:buChar char="Ø"/>
            </a:pPr>
            <a:endParaRPr lang="en-US" sz="2400" dirty="0">
              <a:solidFill>
                <a:srgbClr val="002060"/>
              </a:solidFill>
              <a:latin typeface="Footlight MT Light" panose="0204060206030A020304" pitchFamily="18" charset="0"/>
            </a:endParaRPr>
          </a:p>
          <a:p>
            <a:pPr marL="285750" indent="-285750" algn="ctr">
              <a:buClr>
                <a:srgbClr val="FFC000"/>
              </a:buClr>
              <a:buFont typeface="Wingdings" panose="05000000000000000000" pitchFamily="2" charset="2"/>
              <a:buChar char="Ø"/>
            </a:pPr>
            <a:endParaRPr lang="en-US" sz="2400" dirty="0" smtClean="0">
              <a:solidFill>
                <a:srgbClr val="002060"/>
              </a:solidFill>
              <a:latin typeface="Footlight MT Light" panose="0204060206030A020304" pitchFamily="18" charset="0"/>
            </a:endParaRPr>
          </a:p>
          <a:p>
            <a:pPr marL="285750" indent="-285750">
              <a:buClr>
                <a:srgbClr val="FFC000"/>
              </a:buClr>
              <a:buFont typeface="Wingdings" panose="05000000000000000000" pitchFamily="2" charset="2"/>
              <a:buChar char="Ø"/>
            </a:pPr>
            <a:endParaRPr lang="en-US" dirty="0" smtClean="0">
              <a:solidFill>
                <a:srgbClr val="002060"/>
              </a:solidFill>
              <a:latin typeface="Footlight MT Light" panose="0204060206030A020304" pitchFamily="18" charset="0"/>
            </a:endParaRPr>
          </a:p>
          <a:p>
            <a:endParaRPr lang="en-US" dirty="0"/>
          </a:p>
        </p:txBody>
      </p:sp>
    </p:spTree>
    <p:extLst>
      <p:ext uri="{BB962C8B-B14F-4D97-AF65-F5344CB8AC3E}">
        <p14:creationId xmlns:p14="http://schemas.microsoft.com/office/powerpoint/2010/main" val="659139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002060"/>
                </a:solidFill>
                <a:latin typeface="Footlight MT Light" panose="0204060206030A020304" pitchFamily="18" charset="0"/>
              </a:rPr>
              <a:t/>
            </a:r>
            <a:br>
              <a:rPr lang="en-US" dirty="0" smtClean="0">
                <a:solidFill>
                  <a:srgbClr val="002060"/>
                </a:solidFill>
                <a:latin typeface="Footlight MT Light" panose="0204060206030A020304" pitchFamily="18" charset="0"/>
              </a:rPr>
            </a:br>
            <a:r>
              <a:rPr lang="en-US" dirty="0" smtClean="0">
                <a:solidFill>
                  <a:srgbClr val="002060"/>
                </a:solidFill>
                <a:latin typeface="Footlight MT Light" panose="0204060206030A020304" pitchFamily="18" charset="0"/>
              </a:rPr>
              <a:t/>
            </a:r>
            <a:br>
              <a:rPr lang="en-US" dirty="0" smtClean="0">
                <a:solidFill>
                  <a:srgbClr val="002060"/>
                </a:solidFill>
                <a:latin typeface="Footlight MT Light" panose="0204060206030A020304" pitchFamily="18" charset="0"/>
              </a:rPr>
            </a:br>
            <a:r>
              <a:rPr lang="en-US" sz="3600" u="dbl" dirty="0" smtClean="0">
                <a:solidFill>
                  <a:srgbClr val="002060"/>
                </a:solidFill>
                <a:uFill>
                  <a:solidFill>
                    <a:srgbClr val="FFC000"/>
                  </a:solidFill>
                </a:uFill>
                <a:latin typeface="Algerian" panose="04020705040A02060702" pitchFamily="82" charset="0"/>
              </a:rPr>
              <a:t>REQUIREMENTS TO FORMING/ CHARTERING FFA ALUMNI AFFILIATE</a:t>
            </a:r>
            <a:r>
              <a:rPr lang="en-US" dirty="0">
                <a:solidFill>
                  <a:srgbClr val="002060"/>
                </a:solidFill>
                <a:latin typeface="Footlight MT Light" panose="0204060206030A020304" pitchFamily="18" charset="0"/>
              </a:rPr>
              <a:t/>
            </a:r>
            <a:br>
              <a:rPr lang="en-US" dirty="0">
                <a:solidFill>
                  <a:srgbClr val="002060"/>
                </a:solidFill>
                <a:latin typeface="Footlight MT Light" panose="0204060206030A020304" pitchFamily="18" charset="0"/>
              </a:rPr>
            </a:br>
            <a:endParaRPr lang="en-US" dirty="0"/>
          </a:p>
        </p:txBody>
      </p:sp>
      <p:sp>
        <p:nvSpPr>
          <p:cNvPr id="4" name="TextBox 3"/>
          <p:cNvSpPr txBox="1"/>
          <p:nvPr/>
        </p:nvSpPr>
        <p:spPr>
          <a:xfrm>
            <a:off x="76201" y="1773382"/>
            <a:ext cx="8991600" cy="4832092"/>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minimum of 10 “active” Alumni members</a:t>
            </a:r>
          </a:p>
          <a:p>
            <a:pPr marL="285750" indent="-285750">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Need </a:t>
            </a:r>
            <a:r>
              <a:rPr lang="en-US" sz="2800" dirty="0">
                <a:solidFill>
                  <a:srgbClr val="002060"/>
                </a:solidFill>
                <a:latin typeface="Footlight MT Light" panose="0204060206030A020304" pitchFamily="18" charset="0"/>
              </a:rPr>
              <a:t>a motion/second to form Alumni Affiliate</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to </a:t>
            </a:r>
            <a:r>
              <a:rPr lang="en-US" sz="2800" dirty="0" smtClean="0">
                <a:solidFill>
                  <a:srgbClr val="002060"/>
                </a:solidFill>
                <a:latin typeface="Footlight MT Light" panose="0204060206030A020304" pitchFamily="18" charset="0"/>
              </a:rPr>
              <a:t>accept “Newton” as official name for Affiliate </a:t>
            </a:r>
            <a:endParaRPr lang="en-US" sz="2800" dirty="0">
              <a:solidFill>
                <a:srgbClr val="002060"/>
              </a:solidFill>
              <a:latin typeface="Footlight MT Light" panose="0204060206030A020304" pitchFamily="18" charset="0"/>
            </a:endParaRPr>
          </a:p>
          <a:p>
            <a:pPr marL="285750" indent="-285750">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Need </a:t>
            </a:r>
            <a:r>
              <a:rPr lang="en-US" sz="2800" dirty="0">
                <a:solidFill>
                  <a:srgbClr val="002060"/>
                </a:solidFill>
                <a:latin typeface="Footlight MT Light" panose="0204060206030A020304" pitchFamily="18" charset="0"/>
              </a:rPr>
              <a:t>to </a:t>
            </a:r>
            <a:r>
              <a:rPr lang="en-US" sz="2800" dirty="0" smtClean="0">
                <a:solidFill>
                  <a:srgbClr val="002060"/>
                </a:solidFill>
                <a:latin typeface="Footlight MT Light" panose="0204060206030A020304" pitchFamily="18" charset="0"/>
              </a:rPr>
              <a:t>elect </a:t>
            </a:r>
            <a:r>
              <a:rPr lang="en-US" sz="2800" dirty="0">
                <a:solidFill>
                  <a:srgbClr val="002060"/>
                </a:solidFill>
                <a:latin typeface="Footlight MT Light" panose="0204060206030A020304" pitchFamily="18" charset="0"/>
              </a:rPr>
              <a:t>Alumni Officers (P., VP., Sec., </a:t>
            </a:r>
            <a:r>
              <a:rPr lang="en-US" sz="2800" dirty="0" err="1">
                <a:solidFill>
                  <a:srgbClr val="002060"/>
                </a:solidFill>
                <a:latin typeface="Footlight MT Light" panose="0204060206030A020304" pitchFamily="18" charset="0"/>
              </a:rPr>
              <a:t>Trs</a:t>
            </a:r>
            <a:r>
              <a:rPr lang="en-US" sz="2800" dirty="0">
                <a:solidFill>
                  <a:srgbClr val="002060"/>
                </a:solidFill>
                <a:latin typeface="Footlight MT Light" panose="0204060206030A020304" pitchFamily="18" charset="0"/>
              </a:rPr>
              <a:t>., &amp; Rep.)</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to review/accept Alumni Constitution (handout)</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to review/accept Alumni Bylaws (handout)</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to decide on local Affiliate Annual Dues </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to fill out Charter Application </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to fill out Membership Roster </a:t>
            </a:r>
          </a:p>
          <a:p>
            <a:pPr marL="285750" indent="-285750">
              <a:buClr>
                <a:srgbClr val="FFC000"/>
              </a:buClr>
              <a:buFont typeface="Wingdings" panose="05000000000000000000" pitchFamily="2" charset="2"/>
              <a:buChar char="Ø"/>
            </a:pPr>
            <a:r>
              <a:rPr lang="en-US" sz="2800" dirty="0">
                <a:solidFill>
                  <a:srgbClr val="002060"/>
                </a:solidFill>
                <a:latin typeface="Footlight MT Light" panose="0204060206030A020304" pitchFamily="18" charset="0"/>
              </a:rPr>
              <a:t>Need to collect Membership dues (Sec. &amp; Treas.)</a:t>
            </a:r>
          </a:p>
          <a:p>
            <a:pPr marL="285750" indent="-285750">
              <a:buClr>
                <a:srgbClr val="FFC000"/>
              </a:buClr>
              <a:buFont typeface="Wingdings" panose="05000000000000000000" pitchFamily="2" charset="2"/>
              <a:buChar char="Ø"/>
            </a:pPr>
            <a:r>
              <a:rPr lang="en-US" sz="2800" dirty="0" smtClean="0">
                <a:solidFill>
                  <a:srgbClr val="002060"/>
                </a:solidFill>
                <a:latin typeface="Footlight MT Light" panose="0204060206030A020304" pitchFamily="18" charset="0"/>
              </a:rPr>
              <a:t>Need to form committees for projects</a:t>
            </a:r>
            <a:endParaRPr lang="en-US" sz="2800" dirty="0">
              <a:solidFill>
                <a:srgbClr val="002060"/>
              </a:solidFill>
              <a:latin typeface="Footlight MT Light" panose="0204060206030A020304" pitchFamily="18" charset="0"/>
            </a:endParaRPr>
          </a:p>
        </p:txBody>
      </p:sp>
    </p:spTree>
    <p:extLst>
      <p:ext uri="{BB962C8B-B14F-4D97-AF65-F5344CB8AC3E}">
        <p14:creationId xmlns:p14="http://schemas.microsoft.com/office/powerpoint/2010/main" val="2811266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1311</Words>
  <Application>Microsoft Office PowerPoint</Application>
  <PresentationFormat>On-screen Show (4:3)</PresentationFormat>
  <Paragraphs>252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WELCOME</vt:lpstr>
      <vt:lpstr>OBJECTIVES</vt:lpstr>
      <vt:lpstr>FFA ALUMNI AWARENESS</vt:lpstr>
      <vt:lpstr>AGRICULTURE CAREER OPPORTUNITIES</vt:lpstr>
      <vt:lpstr>REASONS for ALUMNI  HOW CAN WE HELP THIS EFFORT?</vt:lpstr>
      <vt:lpstr>  REQUIREMENTS TO FORMING/ CHARTERING FFA ALUMNI AFFILIATE </vt:lpstr>
      <vt:lpstr>QUESTION &amp;ANSWER SESSION</vt:lpstr>
      <vt:lpstr>FFA ALUMNI MEMBERSHIP</vt:lpstr>
      <vt:lpstr> REQUIREMENTS TO FORMING/ CHARTERING FFA ALUMNI AFFILIATE</vt:lpstr>
      <vt:lpstr>REQUIREMENTS TO FORMING/ CHARTERING FFA ALUMNI AFFILIATE</vt:lpstr>
      <vt:lpstr>PowerPoint Presentation</vt:lpstr>
      <vt:lpstr>REQUIREMENTS TO FORMING/ CHARTERING FFA ALUMNI AFFILIATE</vt:lpstr>
      <vt:lpstr>REQUIREMENTS TO FORMING/ CHARTERING FFA ALUMNI AFFILIATE</vt:lpstr>
      <vt:lpstr>REQUIREMENTS TO FORMING/ CHARTERING FFA ALUMNI AFFILIATE</vt:lpstr>
      <vt:lpstr>REQUIREMENTS TO FORMING/ CHARTERING FFA ALUMNI AFFILIATE</vt:lpstr>
      <vt:lpstr>REQUIREMENTS TO FORMING/ CHARTERING FFA ALUMNI AFFILIATE</vt:lpstr>
      <vt:lpstr>REQUIREMENTS TO FORMING/ CHARTERING FFA ALUMNI AFFILIATE</vt:lpstr>
      <vt:lpstr> REQUIREMENTS TO FORMING/ CHARTERING FFA ALUMNI AFFILIATE</vt:lpstr>
      <vt:lpstr>REQUIREMENTS TO FORMING/ CHARTERING FFA ALUMNI AFFILIATE</vt:lpstr>
      <vt:lpstr>REQUIREMENTS TO FORMING/ CHARTERING FFA ALUMNI AFFILIATE</vt:lpstr>
      <vt:lpstr>INCREASING MEMBERSHIP  &amp; RETENTION</vt:lpstr>
      <vt:lpstr>FUTURE AGENDA</vt:lpstr>
      <vt:lpstr>POTENTIAL FUNDRAISER EVENTS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dc:creator>
  <cp:lastModifiedBy>Roland</cp:lastModifiedBy>
  <cp:revision>181</cp:revision>
  <cp:lastPrinted>2013-12-13T02:59:54Z</cp:lastPrinted>
  <dcterms:created xsi:type="dcterms:W3CDTF">2013-10-11T15:08:44Z</dcterms:created>
  <dcterms:modified xsi:type="dcterms:W3CDTF">2016-01-25T02:41:28Z</dcterms:modified>
</cp:coreProperties>
</file>