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1" r:id="rId5"/>
    <p:sldId id="262" r:id="rId6"/>
    <p:sldId id="263" r:id="rId7"/>
    <p:sldId id="264" r:id="rId8"/>
    <p:sldId id="265" r:id="rId9"/>
    <p:sldId id="266" r:id="rId10"/>
    <p:sldId id="267" r:id="rId11"/>
    <p:sldId id="268" r:id="rId12"/>
    <p:sldId id="269" r:id="rId13"/>
    <p:sldId id="270" r:id="rId14"/>
    <p:sldId id="272" r:id="rId15"/>
    <p:sldId id="273"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412" autoAdjust="0"/>
    <p:restoredTop sz="94660"/>
  </p:normalViewPr>
  <p:slideViewPr>
    <p:cSldViewPr>
      <p:cViewPr varScale="1">
        <p:scale>
          <a:sx n="86" d="100"/>
          <a:sy n="86" d="100"/>
        </p:scale>
        <p:origin x="-966" y="-78"/>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6252758-7577-4BAA-81BF-9A5A3B944274}" type="datetimeFigureOut">
              <a:rPr lang="en-US" smtClean="0"/>
              <a:pPr/>
              <a:t>3/29/2017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207ADBD-7F29-4794-BC07-1B1B49934A26}" type="slidenum">
              <a:rPr lang="en-US" smtClean="0"/>
              <a:pPr/>
              <a:t>‹#›</a:t>
            </a:fld>
            <a:endParaRPr lang="en-US" dirty="0"/>
          </a:p>
        </p:txBody>
      </p:sp>
    </p:spTree>
    <p:extLst>
      <p:ext uri="{BB962C8B-B14F-4D97-AF65-F5344CB8AC3E}">
        <p14:creationId xmlns="" xmlns:p14="http://schemas.microsoft.com/office/powerpoint/2010/main" val="22021554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6252758-7577-4BAA-81BF-9A5A3B944274}" type="datetimeFigureOut">
              <a:rPr lang="en-US" smtClean="0"/>
              <a:pPr/>
              <a:t>3/29/2017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207ADBD-7F29-4794-BC07-1B1B49934A26}" type="slidenum">
              <a:rPr lang="en-US" smtClean="0"/>
              <a:pPr/>
              <a:t>‹#›</a:t>
            </a:fld>
            <a:endParaRPr lang="en-US" dirty="0"/>
          </a:p>
        </p:txBody>
      </p:sp>
    </p:spTree>
    <p:extLst>
      <p:ext uri="{BB962C8B-B14F-4D97-AF65-F5344CB8AC3E}">
        <p14:creationId xmlns="" xmlns:p14="http://schemas.microsoft.com/office/powerpoint/2010/main" val="30325395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6252758-7577-4BAA-81BF-9A5A3B944274}" type="datetimeFigureOut">
              <a:rPr lang="en-US" smtClean="0"/>
              <a:pPr/>
              <a:t>3/29/2017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207ADBD-7F29-4794-BC07-1B1B49934A26}" type="slidenum">
              <a:rPr lang="en-US" smtClean="0"/>
              <a:pPr/>
              <a:t>‹#›</a:t>
            </a:fld>
            <a:endParaRPr lang="en-US" dirty="0"/>
          </a:p>
        </p:txBody>
      </p:sp>
    </p:spTree>
    <p:extLst>
      <p:ext uri="{BB962C8B-B14F-4D97-AF65-F5344CB8AC3E}">
        <p14:creationId xmlns="" xmlns:p14="http://schemas.microsoft.com/office/powerpoint/2010/main" val="8752483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6252758-7577-4BAA-81BF-9A5A3B944274}" type="datetimeFigureOut">
              <a:rPr lang="en-US" smtClean="0"/>
              <a:pPr/>
              <a:t>3/29/2017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207ADBD-7F29-4794-BC07-1B1B49934A26}" type="slidenum">
              <a:rPr lang="en-US" smtClean="0"/>
              <a:pPr/>
              <a:t>‹#›</a:t>
            </a:fld>
            <a:endParaRPr lang="en-US" dirty="0"/>
          </a:p>
        </p:txBody>
      </p:sp>
    </p:spTree>
    <p:extLst>
      <p:ext uri="{BB962C8B-B14F-4D97-AF65-F5344CB8AC3E}">
        <p14:creationId xmlns="" xmlns:p14="http://schemas.microsoft.com/office/powerpoint/2010/main" val="17842776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6252758-7577-4BAA-81BF-9A5A3B944274}" type="datetimeFigureOut">
              <a:rPr lang="en-US" smtClean="0"/>
              <a:pPr/>
              <a:t>3/29/2017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207ADBD-7F29-4794-BC07-1B1B49934A26}" type="slidenum">
              <a:rPr lang="en-US" smtClean="0"/>
              <a:pPr/>
              <a:t>‹#›</a:t>
            </a:fld>
            <a:endParaRPr lang="en-US" dirty="0"/>
          </a:p>
        </p:txBody>
      </p:sp>
    </p:spTree>
    <p:extLst>
      <p:ext uri="{BB962C8B-B14F-4D97-AF65-F5344CB8AC3E}">
        <p14:creationId xmlns="" xmlns:p14="http://schemas.microsoft.com/office/powerpoint/2010/main" val="7813150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6252758-7577-4BAA-81BF-9A5A3B944274}" type="datetimeFigureOut">
              <a:rPr lang="en-US" smtClean="0"/>
              <a:pPr/>
              <a:t>3/29/2017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207ADBD-7F29-4794-BC07-1B1B49934A26}" type="slidenum">
              <a:rPr lang="en-US" smtClean="0"/>
              <a:pPr/>
              <a:t>‹#›</a:t>
            </a:fld>
            <a:endParaRPr lang="en-US" dirty="0"/>
          </a:p>
        </p:txBody>
      </p:sp>
    </p:spTree>
    <p:extLst>
      <p:ext uri="{BB962C8B-B14F-4D97-AF65-F5344CB8AC3E}">
        <p14:creationId xmlns="" xmlns:p14="http://schemas.microsoft.com/office/powerpoint/2010/main" val="27989920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6252758-7577-4BAA-81BF-9A5A3B944274}" type="datetimeFigureOut">
              <a:rPr lang="en-US" smtClean="0"/>
              <a:pPr/>
              <a:t>3/29/2017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207ADBD-7F29-4794-BC07-1B1B49934A26}" type="slidenum">
              <a:rPr lang="en-US" smtClean="0"/>
              <a:pPr/>
              <a:t>‹#›</a:t>
            </a:fld>
            <a:endParaRPr lang="en-US" dirty="0"/>
          </a:p>
        </p:txBody>
      </p:sp>
    </p:spTree>
    <p:extLst>
      <p:ext uri="{BB962C8B-B14F-4D97-AF65-F5344CB8AC3E}">
        <p14:creationId xmlns="" xmlns:p14="http://schemas.microsoft.com/office/powerpoint/2010/main" val="26828824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6252758-7577-4BAA-81BF-9A5A3B944274}" type="datetimeFigureOut">
              <a:rPr lang="en-US" smtClean="0"/>
              <a:pPr/>
              <a:t>3/29/2017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207ADBD-7F29-4794-BC07-1B1B49934A26}" type="slidenum">
              <a:rPr lang="en-US" smtClean="0"/>
              <a:pPr/>
              <a:t>‹#›</a:t>
            </a:fld>
            <a:endParaRPr lang="en-US" dirty="0"/>
          </a:p>
        </p:txBody>
      </p:sp>
    </p:spTree>
    <p:extLst>
      <p:ext uri="{BB962C8B-B14F-4D97-AF65-F5344CB8AC3E}">
        <p14:creationId xmlns="" xmlns:p14="http://schemas.microsoft.com/office/powerpoint/2010/main" val="18527608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6252758-7577-4BAA-81BF-9A5A3B944274}" type="datetimeFigureOut">
              <a:rPr lang="en-US" smtClean="0"/>
              <a:pPr/>
              <a:t>3/29/2017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207ADBD-7F29-4794-BC07-1B1B49934A26}" type="slidenum">
              <a:rPr lang="en-US" smtClean="0"/>
              <a:pPr/>
              <a:t>‹#›</a:t>
            </a:fld>
            <a:endParaRPr lang="en-US" dirty="0"/>
          </a:p>
        </p:txBody>
      </p:sp>
    </p:spTree>
    <p:extLst>
      <p:ext uri="{BB962C8B-B14F-4D97-AF65-F5344CB8AC3E}">
        <p14:creationId xmlns="" xmlns:p14="http://schemas.microsoft.com/office/powerpoint/2010/main" val="11665151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6252758-7577-4BAA-81BF-9A5A3B944274}" type="datetimeFigureOut">
              <a:rPr lang="en-US" smtClean="0"/>
              <a:pPr/>
              <a:t>3/29/2017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207ADBD-7F29-4794-BC07-1B1B49934A26}" type="slidenum">
              <a:rPr lang="en-US" smtClean="0"/>
              <a:pPr/>
              <a:t>‹#›</a:t>
            </a:fld>
            <a:endParaRPr lang="en-US" dirty="0"/>
          </a:p>
        </p:txBody>
      </p:sp>
    </p:spTree>
    <p:extLst>
      <p:ext uri="{BB962C8B-B14F-4D97-AF65-F5344CB8AC3E}">
        <p14:creationId xmlns="" xmlns:p14="http://schemas.microsoft.com/office/powerpoint/2010/main" val="42278598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6252758-7577-4BAA-81BF-9A5A3B944274}" type="datetimeFigureOut">
              <a:rPr lang="en-US" smtClean="0"/>
              <a:pPr/>
              <a:t>3/29/2017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207ADBD-7F29-4794-BC07-1B1B49934A26}" type="slidenum">
              <a:rPr lang="en-US" smtClean="0"/>
              <a:pPr/>
              <a:t>‹#›</a:t>
            </a:fld>
            <a:endParaRPr lang="en-US" dirty="0"/>
          </a:p>
        </p:txBody>
      </p:sp>
    </p:spTree>
    <p:extLst>
      <p:ext uri="{BB962C8B-B14F-4D97-AF65-F5344CB8AC3E}">
        <p14:creationId xmlns="" xmlns:p14="http://schemas.microsoft.com/office/powerpoint/2010/main" val="20941440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6252758-7577-4BAA-81BF-9A5A3B944274}" type="datetimeFigureOut">
              <a:rPr lang="en-US" smtClean="0"/>
              <a:pPr/>
              <a:t>3/29/2017</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07ADBD-7F29-4794-BC07-1B1B49934A26}" type="slidenum">
              <a:rPr lang="en-US" smtClean="0"/>
              <a:pPr/>
              <a:t>‹#›</a:t>
            </a:fld>
            <a:endParaRPr lang="en-US" dirty="0"/>
          </a:p>
        </p:txBody>
      </p:sp>
    </p:spTree>
    <p:extLst>
      <p:ext uri="{BB962C8B-B14F-4D97-AF65-F5344CB8AC3E}">
        <p14:creationId xmlns="" xmlns:p14="http://schemas.microsoft.com/office/powerpoint/2010/main" val="4280427841"/>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33400"/>
            <a:ext cx="7772400" cy="1470025"/>
          </a:xfrm>
        </p:spPr>
        <p:txBody>
          <a:bodyPr/>
          <a:lstStyle/>
          <a:p>
            <a:r>
              <a:rPr lang="en-US" b="1" dirty="0" smtClean="0"/>
              <a:t>Emotional Intelligence</a:t>
            </a:r>
            <a:br>
              <a:rPr lang="en-US" b="1" dirty="0" smtClean="0"/>
            </a:br>
            <a:r>
              <a:rPr lang="en-US" b="1" dirty="0" smtClean="0"/>
              <a:t>E.I.</a:t>
            </a:r>
            <a:endParaRPr lang="en-US" b="1" dirty="0"/>
          </a:p>
        </p:txBody>
      </p:sp>
      <p:sp>
        <p:nvSpPr>
          <p:cNvPr id="3" name="Subtitle 2"/>
          <p:cNvSpPr>
            <a:spLocks noGrp="1"/>
          </p:cNvSpPr>
          <p:nvPr>
            <p:ph type="subTitle" idx="1"/>
          </p:nvPr>
        </p:nvSpPr>
        <p:spPr>
          <a:xfrm>
            <a:off x="1524000" y="4648200"/>
            <a:ext cx="6400800" cy="1752600"/>
          </a:xfrm>
        </p:spPr>
        <p:txBody>
          <a:bodyPr>
            <a:normAutofit fontScale="77500" lnSpcReduction="20000"/>
          </a:bodyPr>
          <a:lstStyle/>
          <a:p>
            <a:r>
              <a:rPr lang="fr-FR" dirty="0" smtClean="0"/>
              <a:t>Excerpts from</a:t>
            </a:r>
            <a:endParaRPr lang="fr-FR" dirty="0"/>
          </a:p>
          <a:p>
            <a:pPr>
              <a:lnSpc>
                <a:spcPct val="120000"/>
              </a:lnSpc>
            </a:pPr>
            <a:r>
              <a:rPr lang="fr-FR" dirty="0"/>
              <a:t>Preston Ni M.S.B.A</a:t>
            </a:r>
            <a:r>
              <a:rPr lang="fr-FR" dirty="0" smtClean="0"/>
              <a:t>.</a:t>
            </a:r>
          </a:p>
          <a:p>
            <a:pPr>
              <a:lnSpc>
                <a:spcPct val="120000"/>
              </a:lnSpc>
            </a:pPr>
            <a:r>
              <a:rPr lang="fr-FR" dirty="0" smtClean="0"/>
              <a:t>Communication Success</a:t>
            </a:r>
            <a:endParaRPr lang="fr-FR" dirty="0"/>
          </a:p>
          <a:p>
            <a:pPr>
              <a:lnSpc>
                <a:spcPct val="120000"/>
              </a:lnSpc>
              <a:spcBef>
                <a:spcPts val="0"/>
              </a:spcBef>
            </a:pPr>
            <a:r>
              <a:rPr lang="fr-FR" dirty="0"/>
              <a:t> </a:t>
            </a:r>
          </a:p>
        </p:txBody>
      </p:sp>
      <p:pic>
        <p:nvPicPr>
          <p:cNvPr id="1035" name="Picture 11" descr="C:\Users\rdbrooks\AppData\Local\Microsoft\Windows\Temporary Internet Files\Content.IE5\FVLPLNI3\Inteligencia-emocional[1].jpg"/>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1600200" y="2133600"/>
            <a:ext cx="5822054" cy="2240280"/>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4145553918"/>
      </p:ext>
    </p:extLst>
  </p:cSld>
  <p:clrMapOvr>
    <a:masterClrMapping/>
  </p:clrMapOvr>
  <p:transition spd="med" advClick="0" advTm="15000">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6934200" cy="1143000"/>
          </a:xfrm>
        </p:spPr>
        <p:txBody>
          <a:bodyPr>
            <a:normAutofit fontScale="90000"/>
          </a:bodyPr>
          <a:lstStyle/>
          <a:p>
            <a:r>
              <a:rPr lang="en-US" dirty="0"/>
              <a:t>Stay Cool and Manage Stress</a:t>
            </a:r>
            <a:br>
              <a:rPr lang="en-US" dirty="0"/>
            </a:br>
            <a:endParaRPr lang="en-US" dirty="0"/>
          </a:p>
        </p:txBody>
      </p:sp>
      <p:sp>
        <p:nvSpPr>
          <p:cNvPr id="3" name="Content Placeholder 2"/>
          <p:cNvSpPr>
            <a:spLocks noGrp="1"/>
          </p:cNvSpPr>
          <p:nvPr>
            <p:ph idx="1"/>
          </p:nvPr>
        </p:nvSpPr>
        <p:spPr/>
        <p:txBody>
          <a:bodyPr>
            <a:normAutofit fontScale="77500" lnSpcReduction="20000"/>
          </a:bodyPr>
          <a:lstStyle/>
          <a:p>
            <a:r>
              <a:rPr lang="en-US" dirty="0"/>
              <a:t>Most of us experience some level of stress in life. How we handle stressful situations can make the difference between being assertive versus reactive, and poised versus frazzled. When under pressure, the most important thing to keep in mind is to keep our cool. Here are two quick tips</a:t>
            </a:r>
            <a:r>
              <a:rPr lang="en-US" dirty="0" smtClean="0"/>
              <a:t>:</a:t>
            </a:r>
          </a:p>
          <a:p>
            <a:r>
              <a:rPr lang="en-US" b="1" dirty="0"/>
              <a:t>A.</a:t>
            </a:r>
            <a:r>
              <a:rPr lang="en-US" dirty="0"/>
              <a:t> If you feel nervous and anxious, put cold water on your face and get some fresh air. Cool temperature can help reduce our anxiety </a:t>
            </a:r>
            <a:r>
              <a:rPr lang="en-US" dirty="0" smtClean="0"/>
              <a:t>level. </a:t>
            </a:r>
            <a:r>
              <a:rPr lang="en-US" dirty="0"/>
              <a:t>Avoid caffeinated beverages which can stimulate your </a:t>
            </a:r>
            <a:r>
              <a:rPr lang="en-US" dirty="0" smtClean="0"/>
              <a:t>nervousness</a:t>
            </a:r>
          </a:p>
          <a:p>
            <a:r>
              <a:rPr lang="en-US" b="1" dirty="0"/>
              <a:t>B</a:t>
            </a:r>
            <a:r>
              <a:rPr lang="en-US" dirty="0"/>
              <a:t>. If you feel fearful, depressed, or discouraged, try intense aerobic exercises. Energize yourself. The way we use our body affects greatly the way we feel (5)(6). As the saying goes - motion dictates emotion. As you experience the vitality of your body, your confidence will also grow</a:t>
            </a:r>
          </a:p>
        </p:txBody>
      </p:sp>
      <p:pic>
        <p:nvPicPr>
          <p:cNvPr id="8194" name="Picture 2" descr="C:\Users\BROOKS\AppData\Local\Microsoft\Windows\INetCache\IE\RXCGIH5S\shrug-153698_960_720[1].png"/>
          <p:cNvPicPr>
            <a:picLocks noChangeAspect="1" noChangeArrowheads="1"/>
          </p:cNvPicPr>
          <p:nvPr/>
        </p:nvPicPr>
        <p:blipFill>
          <a:blip r:embed="rId2" cstate="print"/>
          <a:srcRect/>
          <a:stretch>
            <a:fillRect/>
          </a:stretch>
        </p:blipFill>
        <p:spPr bwMode="auto">
          <a:xfrm>
            <a:off x="6934200" y="152400"/>
            <a:ext cx="1974113" cy="1371600"/>
          </a:xfrm>
          <a:prstGeom prst="rect">
            <a:avLst/>
          </a:prstGeom>
          <a:noFill/>
        </p:spPr>
      </p:pic>
    </p:spTree>
    <p:extLst>
      <p:ext uri="{BB962C8B-B14F-4D97-AF65-F5344CB8AC3E}">
        <p14:creationId xmlns="" xmlns:p14="http://schemas.microsoft.com/office/powerpoint/2010/main" val="2186772298"/>
      </p:ext>
    </p:extLst>
  </p:cSld>
  <p:clrMapOvr>
    <a:masterClrMapping/>
  </p:clrMapOvr>
  <p:transition advTm="9000">
    <p:dissolv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7086600" cy="1189038"/>
          </a:xfrm>
        </p:spPr>
        <p:txBody>
          <a:bodyPr>
            <a:normAutofit fontScale="90000"/>
          </a:bodyPr>
          <a:lstStyle/>
          <a:p>
            <a:r>
              <a:rPr lang="en-US" dirty="0" smtClean="0"/>
              <a:t/>
            </a:r>
            <a:br>
              <a:rPr lang="en-US" dirty="0" smtClean="0"/>
            </a:br>
            <a:r>
              <a:rPr lang="en-US" dirty="0" smtClean="0"/>
              <a:t>Being </a:t>
            </a:r>
            <a:r>
              <a:rPr lang="en-US" dirty="0"/>
              <a:t>Assertive and let others know how you feel When Necessary </a:t>
            </a:r>
            <a:br>
              <a:rPr lang="en-US" dirty="0"/>
            </a:br>
            <a:endParaRPr lang="en-US" dirty="0"/>
          </a:p>
        </p:txBody>
      </p:sp>
      <p:sp>
        <p:nvSpPr>
          <p:cNvPr id="3" name="Content Placeholder 2"/>
          <p:cNvSpPr>
            <a:spLocks noGrp="1"/>
          </p:cNvSpPr>
          <p:nvPr>
            <p:ph idx="1"/>
          </p:nvPr>
        </p:nvSpPr>
        <p:spPr/>
        <p:txBody>
          <a:bodyPr/>
          <a:lstStyle/>
          <a:p>
            <a:r>
              <a:rPr lang="en-US" dirty="0"/>
              <a:t>There are times in all of our lives when it's important to set our boundaries appropriately, so people know where we stand. These can include exercising our right to disagree (without being disagreeable), saying "no" without feeling guilty, setting our own priorities, getting what we paid for, and protecting ourselves from duress and harm</a:t>
            </a:r>
          </a:p>
        </p:txBody>
      </p:sp>
      <p:pic>
        <p:nvPicPr>
          <p:cNvPr id="9218" name="Picture 2" descr="C:\Users\BROOKS\AppData\Local\Microsoft\Windows\INetCache\IE\CC8L9CGQ\Take-Action[1].jpg"/>
          <p:cNvPicPr>
            <a:picLocks noChangeAspect="1" noChangeArrowheads="1"/>
          </p:cNvPicPr>
          <p:nvPr/>
        </p:nvPicPr>
        <p:blipFill>
          <a:blip r:embed="rId2" cstate="print"/>
          <a:srcRect/>
          <a:stretch>
            <a:fillRect/>
          </a:stretch>
        </p:blipFill>
        <p:spPr bwMode="auto">
          <a:xfrm>
            <a:off x="7162800" y="304800"/>
            <a:ext cx="1463040" cy="1097280"/>
          </a:xfrm>
          <a:prstGeom prst="rect">
            <a:avLst/>
          </a:prstGeom>
          <a:noFill/>
        </p:spPr>
      </p:pic>
    </p:spTree>
    <p:extLst>
      <p:ext uri="{BB962C8B-B14F-4D97-AF65-F5344CB8AC3E}">
        <p14:creationId xmlns="" xmlns:p14="http://schemas.microsoft.com/office/powerpoint/2010/main" val="2497283361"/>
      </p:ext>
    </p:extLst>
  </p:cSld>
  <p:clrMapOvr>
    <a:masterClrMapping/>
  </p:clrMapOvr>
  <p:transition advTm="9000">
    <p:dissolv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315200" cy="1143000"/>
          </a:xfrm>
        </p:spPr>
        <p:txBody>
          <a:bodyPr>
            <a:noAutofit/>
          </a:bodyPr>
          <a:lstStyle/>
          <a:p>
            <a:r>
              <a:rPr lang="en-US" sz="3600" dirty="0" smtClean="0"/>
              <a:t>Continued ….Being </a:t>
            </a:r>
            <a:r>
              <a:rPr lang="en-US" sz="3600" dirty="0"/>
              <a:t>Assertive and let others know how you feel When Necessary </a:t>
            </a:r>
          </a:p>
        </p:txBody>
      </p:sp>
      <p:sp>
        <p:nvSpPr>
          <p:cNvPr id="3" name="Content Placeholder 2"/>
          <p:cNvSpPr>
            <a:spLocks noGrp="1"/>
          </p:cNvSpPr>
          <p:nvPr>
            <p:ph idx="1"/>
          </p:nvPr>
        </p:nvSpPr>
        <p:spPr/>
        <p:txBody>
          <a:bodyPr>
            <a:normAutofit fontScale="55000" lnSpcReduction="20000"/>
          </a:bodyPr>
          <a:lstStyle/>
          <a:p>
            <a:r>
              <a:rPr lang="en-US" dirty="0"/>
              <a:t>One method to consider when needing to express difficult emotions is the XYZ technique - I feel X when you do Y in situation Z. Here are some examples:</a:t>
            </a:r>
          </a:p>
          <a:p>
            <a:endParaRPr lang="en-US" dirty="0"/>
          </a:p>
          <a:p>
            <a:r>
              <a:rPr lang="en-US" dirty="0"/>
              <a:t>"I feel strongly that I should receive recognition from the company based on my contributions."</a:t>
            </a:r>
          </a:p>
          <a:p>
            <a:endParaRPr lang="en-US" dirty="0"/>
          </a:p>
          <a:p>
            <a:r>
              <a:rPr lang="en-US" dirty="0"/>
              <a:t>"I feel uncomfortable that you expect me to help you over my own priorities."</a:t>
            </a:r>
          </a:p>
          <a:p>
            <a:endParaRPr lang="en-US" dirty="0"/>
          </a:p>
          <a:p>
            <a:r>
              <a:rPr lang="en-US" dirty="0"/>
              <a:t>"I feel disappointed when you didn't follow through when you told me you would."</a:t>
            </a:r>
          </a:p>
          <a:p>
            <a:endParaRPr lang="en-US" dirty="0"/>
          </a:p>
          <a:p>
            <a:r>
              <a:rPr lang="en-US" dirty="0"/>
              <a:t>Avoid using sentences that begin with "you" and followed by accusation or judgment, such as "you are...," "you should...," or "you need to...." "You" language followed by such directives put the listener on the defensive, and make them less likely to be open to what you have to say.</a:t>
            </a:r>
          </a:p>
          <a:p>
            <a:endParaRPr lang="en-US" dirty="0"/>
          </a:p>
        </p:txBody>
      </p:sp>
      <p:pic>
        <p:nvPicPr>
          <p:cNvPr id="4" name="Picture 2" descr="C:\Users\BROOKS\AppData\Local\Microsoft\Windows\INetCache\IE\CC8L9CGQ\Take-Action[1].jpg"/>
          <p:cNvPicPr>
            <a:picLocks noChangeAspect="1" noChangeArrowheads="1"/>
          </p:cNvPicPr>
          <p:nvPr/>
        </p:nvPicPr>
        <p:blipFill>
          <a:blip r:embed="rId2" cstate="print"/>
          <a:srcRect/>
          <a:stretch>
            <a:fillRect/>
          </a:stretch>
        </p:blipFill>
        <p:spPr bwMode="auto">
          <a:xfrm>
            <a:off x="7543800" y="228600"/>
            <a:ext cx="1463040" cy="1097280"/>
          </a:xfrm>
          <a:prstGeom prst="rect">
            <a:avLst/>
          </a:prstGeom>
          <a:noFill/>
        </p:spPr>
      </p:pic>
    </p:spTree>
    <p:extLst>
      <p:ext uri="{BB962C8B-B14F-4D97-AF65-F5344CB8AC3E}">
        <p14:creationId xmlns="" xmlns:p14="http://schemas.microsoft.com/office/powerpoint/2010/main" val="306833983"/>
      </p:ext>
    </p:extLst>
  </p:cSld>
  <p:clrMapOvr>
    <a:masterClrMapping/>
  </p:clrMapOvr>
  <p:transition advTm="9000">
    <p:dissolv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Be </a:t>
            </a:r>
            <a:r>
              <a:rPr lang="en-US" dirty="0"/>
              <a:t>Proactive, Not Reactive in the Face of a Difficult Person</a:t>
            </a:r>
            <a:br>
              <a:rPr lang="en-US" dirty="0"/>
            </a:br>
            <a:endParaRPr lang="en-US" dirty="0"/>
          </a:p>
        </p:txBody>
      </p:sp>
      <p:sp>
        <p:nvSpPr>
          <p:cNvPr id="3" name="Content Placeholder 2"/>
          <p:cNvSpPr>
            <a:spLocks noGrp="1"/>
          </p:cNvSpPr>
          <p:nvPr>
            <p:ph idx="1"/>
          </p:nvPr>
        </p:nvSpPr>
        <p:spPr/>
        <p:txBody>
          <a:bodyPr>
            <a:normAutofit fontScale="70000" lnSpcReduction="20000"/>
          </a:bodyPr>
          <a:lstStyle/>
          <a:p>
            <a:r>
              <a:rPr lang="en-US" sz="4000" dirty="0"/>
              <a:t>Most of us encounter unreasonable people in our lives. We may be “stuck” with a difficult individual at work or at home. It’s easy to let a challenging person affect us and ruin our day. What are some of the keys to staying proactive in such situations? Here are three quick </a:t>
            </a:r>
            <a:r>
              <a:rPr lang="en-US" sz="4000" dirty="0" smtClean="0"/>
              <a:t>tips:</a:t>
            </a:r>
          </a:p>
          <a:p>
            <a:r>
              <a:rPr lang="en-US" sz="2600" dirty="0"/>
              <a:t>A. When you feel angry and upset with someone, before you say something you might later regret, take a deep breath and count slowly to ten. In most circumstances, by the time you reach ten, you would have figured out a better way of communicating the issue, so that you can reduce, instead of complicate the problem. If you're still upset after counting to ten, take a time out if possible, and revisit the issue after you calm down.</a:t>
            </a:r>
          </a:p>
          <a:p>
            <a:endParaRPr lang="en-US" sz="2600" dirty="0"/>
          </a:p>
          <a:p>
            <a:r>
              <a:rPr lang="en-US" sz="2600" dirty="0"/>
              <a:t>B. Another way to reduce reactivity is to try to put yourself in the difficult individual’s shoes, even for just a moment. For example, consider the person you’re dealing with, and complete the sentence: “It must not be easy….”</a:t>
            </a:r>
          </a:p>
          <a:p>
            <a:endParaRPr lang="en-US" dirty="0"/>
          </a:p>
        </p:txBody>
      </p:sp>
      <p:pic>
        <p:nvPicPr>
          <p:cNvPr id="10242" name="Picture 2" descr="C:\Users\BROOKS\AppData\Local\Microsoft\Windows\INetCache\IE\DWCXU969\images[1].jpg"/>
          <p:cNvPicPr>
            <a:picLocks noChangeAspect="1" noChangeArrowheads="1"/>
          </p:cNvPicPr>
          <p:nvPr/>
        </p:nvPicPr>
        <p:blipFill>
          <a:blip r:embed="rId2"/>
          <a:srcRect/>
          <a:stretch>
            <a:fillRect/>
          </a:stretch>
        </p:blipFill>
        <p:spPr bwMode="auto">
          <a:xfrm>
            <a:off x="6553200" y="762000"/>
            <a:ext cx="1005840" cy="853440"/>
          </a:xfrm>
          <a:prstGeom prst="rect">
            <a:avLst/>
          </a:prstGeom>
          <a:noFill/>
        </p:spPr>
      </p:pic>
    </p:spTree>
    <p:extLst>
      <p:ext uri="{BB962C8B-B14F-4D97-AF65-F5344CB8AC3E}">
        <p14:creationId xmlns="" xmlns:p14="http://schemas.microsoft.com/office/powerpoint/2010/main" val="1146787341"/>
      </p:ext>
    </p:extLst>
  </p:cSld>
  <p:clrMapOvr>
    <a:masterClrMapping/>
  </p:clrMapOvr>
  <p:transition advTm="9000">
    <p:dissolv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Bounce </a:t>
            </a:r>
            <a:r>
              <a:rPr lang="en-US" dirty="0"/>
              <a:t>Back from Adversity</a:t>
            </a:r>
            <a:br>
              <a:rPr lang="en-US" dirty="0"/>
            </a:br>
            <a:endParaRPr lang="en-US" dirty="0"/>
          </a:p>
        </p:txBody>
      </p:sp>
      <p:sp>
        <p:nvSpPr>
          <p:cNvPr id="3" name="Content Placeholder 2"/>
          <p:cNvSpPr>
            <a:spLocks noGrp="1"/>
          </p:cNvSpPr>
          <p:nvPr>
            <p:ph idx="1"/>
          </p:nvPr>
        </p:nvSpPr>
        <p:spPr/>
        <p:txBody>
          <a:bodyPr>
            <a:normAutofit fontScale="77500" lnSpcReduction="20000"/>
          </a:bodyPr>
          <a:lstStyle/>
          <a:p>
            <a:r>
              <a:rPr lang="en-US" dirty="0"/>
              <a:t>Life is not always easy. We all know that. How we choose the way we think, feel, and act in relation to life’s challenges can often make the difference between hope versus despair, optimism versus frustration, and victory versus defeat. With every challenging situation we encounter, ask questions such as “What is the lesson here?” “How can I learn from this experience?” “What is most important now?” and “If I think outside the box, what are some better answers?” The higher the quality of questions we ask, the better the quality of answers we will receive. Ask constructive questions based on learning and priorities, and we can gain the proper perspective to help us tackle the situation at hand. </a:t>
            </a:r>
          </a:p>
        </p:txBody>
      </p:sp>
    </p:spTree>
    <p:extLst>
      <p:ext uri="{BB962C8B-B14F-4D97-AF65-F5344CB8AC3E}">
        <p14:creationId xmlns="" xmlns:p14="http://schemas.microsoft.com/office/powerpoint/2010/main" val="4250160737"/>
      </p:ext>
    </p:extLst>
  </p:cSld>
  <p:clrMapOvr>
    <a:masterClrMapping/>
  </p:clrMapOvr>
  <p:transition advTm="9000">
    <p:dissolv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010400" cy="1143000"/>
          </a:xfrm>
        </p:spPr>
        <p:txBody>
          <a:bodyPr>
            <a:normAutofit fontScale="90000"/>
          </a:bodyPr>
          <a:lstStyle/>
          <a:p>
            <a:r>
              <a:rPr lang="en-US" dirty="0" smtClean="0"/>
              <a:t/>
            </a:r>
            <a:br>
              <a:rPr lang="en-US" dirty="0" smtClean="0"/>
            </a:br>
            <a:r>
              <a:rPr lang="en-US" dirty="0" smtClean="0"/>
              <a:t>Express </a:t>
            </a:r>
            <a:r>
              <a:rPr lang="en-US" dirty="0"/>
              <a:t>Intimate Emotions in Close, Personal Relationships</a:t>
            </a:r>
            <a:br>
              <a:rPr lang="en-US" dirty="0"/>
            </a:br>
            <a:endParaRPr lang="en-US" dirty="0"/>
          </a:p>
        </p:txBody>
      </p:sp>
      <p:sp>
        <p:nvSpPr>
          <p:cNvPr id="3" name="Content Placeholder 2"/>
          <p:cNvSpPr>
            <a:spLocks noGrp="1"/>
          </p:cNvSpPr>
          <p:nvPr>
            <p:ph idx="1"/>
          </p:nvPr>
        </p:nvSpPr>
        <p:spPr/>
        <p:txBody>
          <a:bodyPr/>
          <a:lstStyle/>
          <a:p>
            <a:r>
              <a:rPr lang="en-US" dirty="0"/>
              <a:t>The ability to effectively express and validate tender, loving emotions is essential to maintaining close personal relationships. In this case, "effective" means sharing intimate feelings with someone in an appropriate relationship, in a manner that's nourishing and constructive, and being able to respond affirmatively when the other person does the same.</a:t>
            </a:r>
          </a:p>
        </p:txBody>
      </p:sp>
      <p:pic>
        <p:nvPicPr>
          <p:cNvPr id="11266" name="Picture 2" descr="C:\Users\BROOKS\AppData\Local\Microsoft\Windows\INetCache\IE\1F2FFJVG\speaking[1].jpg"/>
          <p:cNvPicPr>
            <a:picLocks noChangeAspect="1" noChangeArrowheads="1"/>
          </p:cNvPicPr>
          <p:nvPr/>
        </p:nvPicPr>
        <p:blipFill>
          <a:blip r:embed="rId2"/>
          <a:srcRect/>
          <a:stretch>
            <a:fillRect/>
          </a:stretch>
        </p:blipFill>
        <p:spPr bwMode="auto">
          <a:xfrm>
            <a:off x="7162800" y="152400"/>
            <a:ext cx="1209040" cy="1280160"/>
          </a:xfrm>
          <a:prstGeom prst="rect">
            <a:avLst/>
          </a:prstGeom>
          <a:noFill/>
        </p:spPr>
      </p:pic>
    </p:spTree>
    <p:extLst>
      <p:ext uri="{BB962C8B-B14F-4D97-AF65-F5344CB8AC3E}">
        <p14:creationId xmlns="" xmlns:p14="http://schemas.microsoft.com/office/powerpoint/2010/main" val="134584901"/>
      </p:ext>
    </p:extLst>
  </p:cSld>
  <p:clrMapOvr>
    <a:masterClrMapping/>
  </p:clrMapOvr>
  <p:transition advTm="9000">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90600"/>
          </a:xfrm>
        </p:spPr>
        <p:txBody>
          <a:bodyPr/>
          <a:lstStyle/>
          <a:p>
            <a:r>
              <a:rPr lang="en-US" dirty="0" smtClean="0"/>
              <a:t>What is Emotional Intelligence?</a:t>
            </a:r>
            <a:endParaRPr lang="en-US" dirty="0"/>
          </a:p>
        </p:txBody>
      </p:sp>
      <p:sp>
        <p:nvSpPr>
          <p:cNvPr id="3" name="Content Placeholder 2"/>
          <p:cNvSpPr>
            <a:spLocks noGrp="1"/>
          </p:cNvSpPr>
          <p:nvPr>
            <p:ph idx="1"/>
          </p:nvPr>
        </p:nvSpPr>
        <p:spPr/>
        <p:txBody>
          <a:bodyPr>
            <a:normAutofit fontScale="77500" lnSpcReduction="20000"/>
          </a:bodyPr>
          <a:lstStyle/>
          <a:p>
            <a:r>
              <a:rPr lang="en-US" dirty="0"/>
              <a:t>T</a:t>
            </a:r>
            <a:r>
              <a:rPr lang="en-US" dirty="0" smtClean="0"/>
              <a:t>he capacity to be aware of, control, and express one's emotions, and to handle interpersonal relationships judiciously and empathetically</a:t>
            </a:r>
          </a:p>
          <a:p>
            <a:pPr marL="0" indent="0">
              <a:buNone/>
            </a:pPr>
            <a:r>
              <a:rPr lang="en-US" dirty="0"/>
              <a:t> </a:t>
            </a:r>
            <a:r>
              <a:rPr lang="en-US" dirty="0" smtClean="0"/>
              <a:t>    A person with good Emotional Intelligence as the ability to:</a:t>
            </a:r>
          </a:p>
          <a:p>
            <a:pPr marL="514350" indent="-514350">
              <a:buFont typeface="+mj-lt"/>
              <a:buAutoNum type="arabicParenR"/>
            </a:pPr>
            <a:r>
              <a:rPr lang="en-US" dirty="0" smtClean="0"/>
              <a:t>Recognize, understand and manage our own</a:t>
            </a:r>
          </a:p>
          <a:p>
            <a:pPr marL="514350" indent="-514350">
              <a:buFont typeface="+mj-lt"/>
              <a:buAutoNum type="arabicParenR"/>
            </a:pPr>
            <a:r>
              <a:rPr lang="en-US" dirty="0"/>
              <a:t> Recognize, understand and influence the emotions of </a:t>
            </a:r>
            <a:r>
              <a:rPr lang="en-US" dirty="0" smtClean="0"/>
              <a:t>others</a:t>
            </a:r>
          </a:p>
          <a:p>
            <a:endParaRPr lang="en-US" dirty="0" smtClean="0"/>
          </a:p>
          <a:p>
            <a:r>
              <a:rPr lang="en-US" dirty="0" smtClean="0"/>
              <a:t>In practical terms, this means being aware that emotions can drive our behavior and impact people (positively and negatively), and learning how to manage those emotions – both our own and others – especially when we are under pressure</a:t>
            </a:r>
          </a:p>
          <a:p>
            <a:endParaRPr lang="en-US" dirty="0"/>
          </a:p>
        </p:txBody>
      </p:sp>
      <p:pic>
        <p:nvPicPr>
          <p:cNvPr id="1026" name="Picture 2" descr="C:\Users\BROOKS\AppData\Local\Microsoft\Windows\INetCache\IE\DWCXU969\IM[1].jpg"/>
          <p:cNvPicPr>
            <a:picLocks noChangeAspect="1" noChangeArrowheads="1"/>
          </p:cNvPicPr>
          <p:nvPr/>
        </p:nvPicPr>
        <p:blipFill>
          <a:blip r:embed="rId2" cstate="print"/>
          <a:srcRect/>
          <a:stretch>
            <a:fillRect/>
          </a:stretch>
        </p:blipFill>
        <p:spPr bwMode="auto">
          <a:xfrm>
            <a:off x="3581400" y="762000"/>
            <a:ext cx="1583725" cy="914400"/>
          </a:xfrm>
          <a:prstGeom prst="rect">
            <a:avLst/>
          </a:prstGeom>
          <a:noFill/>
        </p:spPr>
      </p:pic>
    </p:spTree>
    <p:extLst>
      <p:ext uri="{BB962C8B-B14F-4D97-AF65-F5344CB8AC3E}">
        <p14:creationId xmlns="" xmlns:p14="http://schemas.microsoft.com/office/powerpoint/2010/main" val="2941441942"/>
      </p:ext>
    </p:extLst>
  </p:cSld>
  <p:clrMapOvr>
    <a:masterClrMapping/>
  </p:clrMapOvr>
  <p:transition advClick="0" advTm="9000"/>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Four Branch Model of E.I.</a:t>
            </a:r>
            <a:endParaRPr lang="en-US" dirty="0"/>
          </a:p>
        </p:txBody>
      </p:sp>
      <p:sp>
        <p:nvSpPr>
          <p:cNvPr id="3" name="Content Placeholder 2"/>
          <p:cNvSpPr>
            <a:spLocks noGrp="1"/>
          </p:cNvSpPr>
          <p:nvPr>
            <p:ph idx="1"/>
          </p:nvPr>
        </p:nvSpPr>
        <p:spPr/>
        <p:txBody>
          <a:bodyPr>
            <a:normAutofit fontScale="40000" lnSpcReduction="20000"/>
          </a:bodyPr>
          <a:lstStyle/>
          <a:p>
            <a:pPr marL="0" indent="0">
              <a:buNone/>
            </a:pPr>
            <a:r>
              <a:rPr lang="en-US" sz="6300" dirty="0" smtClean="0"/>
              <a:t>The four branch model of Emotional </a:t>
            </a:r>
            <a:r>
              <a:rPr lang="en-US" sz="6300" dirty="0"/>
              <a:t>I</a:t>
            </a:r>
            <a:r>
              <a:rPr lang="en-US" sz="6300" dirty="0" smtClean="0"/>
              <a:t>ntelligence describes four areas of capacities or skills that collectively describe many of areas of emotional intelligence (Mayer &amp; </a:t>
            </a:r>
            <a:r>
              <a:rPr lang="en-US" sz="6300" dirty="0" smtClean="0"/>
              <a:t>Salovey</a:t>
            </a:r>
            <a:r>
              <a:rPr lang="en-US" sz="6300" dirty="0" smtClean="0"/>
              <a:t>, 1997). More specifically, this model defines emotional intelligence as involving the abilities to:</a:t>
            </a:r>
          </a:p>
          <a:p>
            <a:endParaRPr lang="en-US" sz="5300" dirty="0" smtClean="0"/>
          </a:p>
          <a:p>
            <a:pPr marL="0" indent="0">
              <a:buNone/>
            </a:pPr>
            <a:r>
              <a:rPr lang="en-US" sz="5300" dirty="0" smtClean="0"/>
              <a:t>•Accurately perceive emotions in oneself and others</a:t>
            </a:r>
          </a:p>
          <a:p>
            <a:pPr marL="0" indent="0">
              <a:buNone/>
            </a:pPr>
            <a:endParaRPr lang="en-US" sz="5300" dirty="0" smtClean="0"/>
          </a:p>
          <a:p>
            <a:pPr marL="0" indent="0">
              <a:buNone/>
            </a:pPr>
            <a:r>
              <a:rPr lang="en-US" sz="5300" dirty="0" smtClean="0"/>
              <a:t>•Use emotions to facilitate thinking</a:t>
            </a:r>
          </a:p>
          <a:p>
            <a:pPr marL="0" indent="0">
              <a:buNone/>
            </a:pPr>
            <a:endParaRPr lang="en-US" sz="5300" dirty="0" smtClean="0"/>
          </a:p>
          <a:p>
            <a:pPr marL="0" indent="0">
              <a:buNone/>
            </a:pPr>
            <a:r>
              <a:rPr lang="en-US" sz="5300" dirty="0" smtClean="0"/>
              <a:t>•Understand emotional meanings, and</a:t>
            </a:r>
          </a:p>
          <a:p>
            <a:pPr marL="0" indent="0">
              <a:buNone/>
            </a:pPr>
            <a:endParaRPr lang="en-US" sz="5300" dirty="0" smtClean="0"/>
          </a:p>
          <a:p>
            <a:pPr marL="0" indent="0">
              <a:buNone/>
            </a:pPr>
            <a:r>
              <a:rPr lang="en-US" sz="5300" dirty="0" smtClean="0"/>
              <a:t>•Manage emotions</a:t>
            </a:r>
          </a:p>
          <a:p>
            <a:endParaRPr lang="en-US" dirty="0" smtClean="0"/>
          </a:p>
          <a:p>
            <a:endParaRPr lang="en-US" dirty="0"/>
          </a:p>
        </p:txBody>
      </p:sp>
      <p:pic>
        <p:nvPicPr>
          <p:cNvPr id="2050" name="Picture 2" descr="C:\Users\BROOKS\AppData\Local\Microsoft\Windows\INetCache\IE\DWCXU969\krtreeview[1].png"/>
          <p:cNvPicPr>
            <a:picLocks noChangeAspect="1" noChangeArrowheads="1"/>
          </p:cNvPicPr>
          <p:nvPr/>
        </p:nvPicPr>
        <p:blipFill>
          <a:blip r:embed="rId2" cstate="print"/>
          <a:srcRect/>
          <a:stretch>
            <a:fillRect/>
          </a:stretch>
        </p:blipFill>
        <p:spPr bwMode="auto">
          <a:xfrm>
            <a:off x="6019800" y="3581400"/>
            <a:ext cx="2612306" cy="2651760"/>
          </a:xfrm>
          <a:prstGeom prst="rect">
            <a:avLst/>
          </a:prstGeom>
          <a:noFill/>
        </p:spPr>
      </p:pic>
    </p:spTree>
    <p:extLst>
      <p:ext uri="{BB962C8B-B14F-4D97-AF65-F5344CB8AC3E}">
        <p14:creationId xmlns="" xmlns:p14="http://schemas.microsoft.com/office/powerpoint/2010/main" val="778135062"/>
      </p:ext>
    </p:extLst>
  </p:cSld>
  <p:clrMapOvr>
    <a:masterClrMapping/>
  </p:clrMapOvr>
  <p:transition advTm="9000">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Perceiving Emotion</a:t>
            </a:r>
            <a:endParaRPr lang="en-US" dirty="0"/>
          </a:p>
        </p:txBody>
      </p:sp>
      <p:sp>
        <p:nvSpPr>
          <p:cNvPr id="3" name="Content Placeholder 2"/>
          <p:cNvSpPr>
            <a:spLocks noGrp="1"/>
          </p:cNvSpPr>
          <p:nvPr>
            <p:ph idx="1"/>
          </p:nvPr>
        </p:nvSpPr>
        <p:spPr/>
        <p:txBody>
          <a:bodyPr>
            <a:normAutofit fontScale="77500" lnSpcReduction="20000"/>
          </a:bodyPr>
          <a:lstStyle/>
          <a:p>
            <a:r>
              <a:rPr lang="en-US" b="1" u="sng" dirty="0" smtClean="0"/>
              <a:t>PERCEIVING EMOTION</a:t>
            </a:r>
            <a:r>
              <a:rPr lang="en-US" dirty="0" smtClean="0"/>
              <a:t>. The initial, most basic, area has to do with the nonverbal reception and expression of emotion. Evolutionary biologists and psychologists have pointed out that emotional expression evolved in animal species as a form of crucial social communication. Facial expressions such as happiness, sadness, anger, and fear, were universally recognizable in human beings. Emotions researchers, evolutionary biologists, specialists in nonverbal behavior, and others, have made tremendous inroads into understanding how human beings recognize and express emotions. The capacity to accurately perceive emotions in the face or voice of others provides a crucial starting point for more advanced understanding of emotions.</a:t>
            </a:r>
            <a:endParaRPr lang="en-US" dirty="0"/>
          </a:p>
        </p:txBody>
      </p:sp>
      <p:pic>
        <p:nvPicPr>
          <p:cNvPr id="3074" name="Picture 2" descr="C:\Program Files (x86)\Microsoft Office\MEDIA\CAGCAT10\j0286034.wmf"/>
          <p:cNvPicPr>
            <a:picLocks noChangeAspect="1" noChangeArrowheads="1"/>
          </p:cNvPicPr>
          <p:nvPr/>
        </p:nvPicPr>
        <p:blipFill>
          <a:blip r:embed="rId2"/>
          <a:srcRect/>
          <a:stretch>
            <a:fillRect/>
          </a:stretch>
        </p:blipFill>
        <p:spPr bwMode="auto">
          <a:xfrm>
            <a:off x="7010400" y="457200"/>
            <a:ext cx="918972" cy="885139"/>
          </a:xfrm>
          <a:prstGeom prst="rect">
            <a:avLst/>
          </a:prstGeom>
          <a:noFill/>
        </p:spPr>
      </p:pic>
    </p:spTree>
    <p:extLst>
      <p:ext uri="{BB962C8B-B14F-4D97-AF65-F5344CB8AC3E}">
        <p14:creationId xmlns="" xmlns:p14="http://schemas.microsoft.com/office/powerpoint/2010/main" val="173266643"/>
      </p:ext>
    </p:extLst>
  </p:cSld>
  <p:clrMapOvr>
    <a:masterClrMapping/>
  </p:clrMapOvr>
  <p:transition advTm="9000">
    <p:dissolv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010400" cy="1143000"/>
          </a:xfrm>
        </p:spPr>
        <p:txBody>
          <a:bodyPr/>
          <a:lstStyle/>
          <a:p>
            <a:r>
              <a:rPr lang="en-US" dirty="0" smtClean="0"/>
              <a:t>Emotion to Facilitate Thought</a:t>
            </a:r>
            <a:endParaRPr lang="en-US" dirty="0"/>
          </a:p>
        </p:txBody>
      </p:sp>
      <p:sp>
        <p:nvSpPr>
          <p:cNvPr id="3" name="Content Placeholder 2"/>
          <p:cNvSpPr>
            <a:spLocks noGrp="1"/>
          </p:cNvSpPr>
          <p:nvPr>
            <p:ph idx="1"/>
          </p:nvPr>
        </p:nvSpPr>
        <p:spPr/>
        <p:txBody>
          <a:bodyPr>
            <a:normAutofit fontScale="77500" lnSpcReduction="20000"/>
          </a:bodyPr>
          <a:lstStyle/>
          <a:p>
            <a:r>
              <a:rPr lang="en-US" b="1" u="sng" dirty="0" smtClean="0"/>
              <a:t>USING EMOTIONS TO FACILITATE THOUGHT</a:t>
            </a:r>
            <a:r>
              <a:rPr lang="en-US" dirty="0" smtClean="0"/>
              <a:t>. The second area appeared every bit as basic as the first. This was the capacity of the emotions to enter into and guide the cognitive system and promote thinking. For example, cognitive scientists pointed out that emotions prioritize thinking. In other words: something we respond to emotionally, is something that grabs our attention. Having a good system of emotional input, therefore, should helped direct thinking toward matters that are truly important. As a second example, a number of researchers have suggested that emotions are important for certain kinds of creativity to emerge. For example, both mood swings, and positive moods, have been implicated in the capacity to carry out creative thought</a:t>
            </a:r>
            <a:endParaRPr lang="en-US" dirty="0"/>
          </a:p>
        </p:txBody>
      </p:sp>
      <p:pic>
        <p:nvPicPr>
          <p:cNvPr id="4098" name="Picture 2" descr="C:\Users\BROOKS\AppData\Local\Microsoft\Windows\INetCache\IE\DWCXU969\personality[1].jpg"/>
          <p:cNvPicPr>
            <a:picLocks noChangeAspect="1" noChangeArrowheads="1"/>
          </p:cNvPicPr>
          <p:nvPr/>
        </p:nvPicPr>
        <p:blipFill>
          <a:blip r:embed="rId2" cstate="print"/>
          <a:srcRect/>
          <a:stretch>
            <a:fillRect/>
          </a:stretch>
        </p:blipFill>
        <p:spPr bwMode="auto">
          <a:xfrm>
            <a:off x="7467600" y="304800"/>
            <a:ext cx="1097280" cy="1097280"/>
          </a:xfrm>
          <a:prstGeom prst="rect">
            <a:avLst/>
          </a:prstGeom>
          <a:noFill/>
        </p:spPr>
      </p:pic>
    </p:spTree>
    <p:extLst>
      <p:ext uri="{BB962C8B-B14F-4D97-AF65-F5344CB8AC3E}">
        <p14:creationId xmlns="" xmlns:p14="http://schemas.microsoft.com/office/powerpoint/2010/main" val="3564625166"/>
      </p:ext>
    </p:extLst>
  </p:cSld>
  <p:clrMapOvr>
    <a:masterClrMapping/>
  </p:clrMapOvr>
  <p:transition advTm="9000">
    <p:dissolv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6629400" cy="1143000"/>
          </a:xfrm>
        </p:spPr>
        <p:txBody>
          <a:bodyPr/>
          <a:lstStyle/>
          <a:p>
            <a:r>
              <a:rPr lang="en-US" dirty="0" smtClean="0"/>
              <a:t>Understanding the Emotion</a:t>
            </a:r>
            <a:endParaRPr lang="en-US" dirty="0"/>
          </a:p>
        </p:txBody>
      </p:sp>
      <p:sp>
        <p:nvSpPr>
          <p:cNvPr id="3" name="Content Placeholder 2"/>
          <p:cNvSpPr>
            <a:spLocks noGrp="1"/>
          </p:cNvSpPr>
          <p:nvPr>
            <p:ph idx="1"/>
          </p:nvPr>
        </p:nvSpPr>
        <p:spPr/>
        <p:txBody>
          <a:bodyPr>
            <a:normAutofit fontScale="62500" lnSpcReduction="20000"/>
          </a:bodyPr>
          <a:lstStyle/>
          <a:p>
            <a:r>
              <a:rPr lang="en-US" b="1" u="sng" dirty="0" smtClean="0"/>
              <a:t>UNDERSTANDING EMOTIONS</a:t>
            </a:r>
            <a:r>
              <a:rPr lang="en-US" dirty="0" smtClean="0"/>
              <a:t>. Emotions convey information: Happiness usually indicates a desire to join with other people; anger indicates a desire to attack or harm others; fear indicates a desire to escape, and so forth. Each emotion conveys its own pattern of possible messages, and actions associated with those messages. A message of anger, for example, may mean that the individual feels treated unfairly. The anger, in turn, might be associated with specific sets of possible actions: peacemaking, attacking, retribution and revenge-seeking, or withdrawal to seek calmness. Understanding emotional messages and the actions associated with them is one important aspect of this area of skill.</a:t>
            </a:r>
          </a:p>
          <a:p>
            <a:endParaRPr lang="en-US" dirty="0" smtClean="0"/>
          </a:p>
          <a:p>
            <a:r>
              <a:rPr lang="en-US" dirty="0" smtClean="0"/>
              <a:t>Once a person can identify such messages and potential actions, the capacity to reason with and about those emotional messages and actions becomes of importance as well. Fully understanding emotions, in other words, involves the comprehension of the meaning of emotions, coupled with the capacity to reason about those meanings. It is central to this group of emotionally intelligent skills.</a:t>
            </a:r>
          </a:p>
          <a:p>
            <a:endParaRPr lang="en-US" dirty="0"/>
          </a:p>
        </p:txBody>
      </p:sp>
      <p:pic>
        <p:nvPicPr>
          <p:cNvPr id="5122" name="Picture 2" descr="C:\Users\BROOKS\AppData\Local\Microsoft\Windows\INetCache\IE\1F2FFJVG\Understand_concepts[1].jpg"/>
          <p:cNvPicPr>
            <a:picLocks noChangeAspect="1" noChangeArrowheads="1"/>
          </p:cNvPicPr>
          <p:nvPr/>
        </p:nvPicPr>
        <p:blipFill>
          <a:blip r:embed="rId2"/>
          <a:srcRect/>
          <a:stretch>
            <a:fillRect/>
          </a:stretch>
        </p:blipFill>
        <p:spPr bwMode="auto">
          <a:xfrm>
            <a:off x="7086600" y="228600"/>
            <a:ext cx="1811816" cy="1356360"/>
          </a:xfrm>
          <a:prstGeom prst="rect">
            <a:avLst/>
          </a:prstGeom>
          <a:noFill/>
        </p:spPr>
      </p:pic>
    </p:spTree>
    <p:extLst>
      <p:ext uri="{BB962C8B-B14F-4D97-AF65-F5344CB8AC3E}">
        <p14:creationId xmlns="" xmlns:p14="http://schemas.microsoft.com/office/powerpoint/2010/main" val="1380424803"/>
      </p:ext>
    </p:extLst>
  </p:cSld>
  <p:clrMapOvr>
    <a:masterClrMapping/>
  </p:clrMapOvr>
  <p:transition advTm="9000">
    <p:dissolv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Managing Emotions</a:t>
            </a:r>
            <a:endParaRPr lang="en-US" dirty="0"/>
          </a:p>
        </p:txBody>
      </p:sp>
      <p:sp>
        <p:nvSpPr>
          <p:cNvPr id="3" name="Content Placeholder 2"/>
          <p:cNvSpPr>
            <a:spLocks noGrp="1"/>
          </p:cNvSpPr>
          <p:nvPr>
            <p:ph idx="1"/>
          </p:nvPr>
        </p:nvSpPr>
        <p:spPr/>
        <p:txBody>
          <a:bodyPr>
            <a:normAutofit fontScale="85000" lnSpcReduction="20000"/>
          </a:bodyPr>
          <a:lstStyle/>
          <a:p>
            <a:r>
              <a:rPr lang="en-US" b="1" u="sng" dirty="0" smtClean="0"/>
              <a:t>MANAGING EMOTIONS</a:t>
            </a:r>
            <a:r>
              <a:rPr lang="en-US" dirty="0" smtClean="0"/>
              <a:t>. Finally, emotions often can be managed. A person needs to understand emotions convey information. To the extent that it is under voluntary control, a person may want to remain open to emotional signals so long as they are not too painful, and block out those that are overwhelming. In between, within the person's emotional comfort zone, it becomes possible to regulate and manage one's own and others' emotions so as to promote one's own and others' personal and social goals. The means and methods for emotional self-regulation has become a topic of increasing research in this decade</a:t>
            </a:r>
            <a:endParaRPr lang="en-US" dirty="0"/>
          </a:p>
        </p:txBody>
      </p:sp>
      <p:pic>
        <p:nvPicPr>
          <p:cNvPr id="6147" name="Picture 3" descr="C:\Users\BROOKS\AppData\Local\Microsoft\Windows\INetCache\IE\RXCGIH5S\anger[1].jpg"/>
          <p:cNvPicPr>
            <a:picLocks noChangeAspect="1" noChangeArrowheads="1"/>
          </p:cNvPicPr>
          <p:nvPr/>
        </p:nvPicPr>
        <p:blipFill>
          <a:blip r:embed="rId2"/>
          <a:srcRect/>
          <a:stretch>
            <a:fillRect/>
          </a:stretch>
        </p:blipFill>
        <p:spPr bwMode="auto">
          <a:xfrm>
            <a:off x="6781800" y="152400"/>
            <a:ext cx="1463040" cy="1463040"/>
          </a:xfrm>
          <a:prstGeom prst="rect">
            <a:avLst/>
          </a:prstGeom>
          <a:noFill/>
        </p:spPr>
      </p:pic>
    </p:spTree>
    <p:extLst>
      <p:ext uri="{BB962C8B-B14F-4D97-AF65-F5344CB8AC3E}">
        <p14:creationId xmlns="" xmlns:p14="http://schemas.microsoft.com/office/powerpoint/2010/main" val="1967963231"/>
      </p:ext>
    </p:extLst>
  </p:cSld>
  <p:clrMapOvr>
    <a:masterClrMapping/>
  </p:clrMapOvr>
  <p:transition advTm="9000">
    <p:dissolv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Six (6) Essential to Increase Your Emotional Intelligence</a:t>
            </a:r>
            <a:endParaRPr lang="en-US" dirty="0"/>
          </a:p>
        </p:txBody>
      </p:sp>
      <p:sp>
        <p:nvSpPr>
          <p:cNvPr id="3" name="Content Placeholder 2"/>
          <p:cNvSpPr>
            <a:spLocks noGrp="1"/>
          </p:cNvSpPr>
          <p:nvPr>
            <p:ph idx="1"/>
          </p:nvPr>
        </p:nvSpPr>
        <p:spPr/>
        <p:txBody>
          <a:bodyPr>
            <a:normAutofit fontScale="92500" lnSpcReduction="10000"/>
          </a:bodyPr>
          <a:lstStyle/>
          <a:p>
            <a:pPr marL="514350" indent="-514350">
              <a:buFont typeface="+mj-lt"/>
              <a:buAutoNum type="arabicParenR"/>
            </a:pPr>
            <a:r>
              <a:rPr lang="en-US" dirty="0" smtClean="0"/>
              <a:t>Reduce or limit </a:t>
            </a:r>
            <a:r>
              <a:rPr lang="en-US" dirty="0"/>
              <a:t>Negative Emotions </a:t>
            </a:r>
          </a:p>
          <a:p>
            <a:pPr marL="514350" indent="-514350">
              <a:buFont typeface="+mj-lt"/>
              <a:buAutoNum type="arabicParenR"/>
            </a:pPr>
            <a:r>
              <a:rPr lang="en-US" dirty="0" smtClean="0"/>
              <a:t>Stay </a:t>
            </a:r>
            <a:r>
              <a:rPr lang="en-US" dirty="0"/>
              <a:t>Cool and </a:t>
            </a:r>
            <a:r>
              <a:rPr lang="en-US" dirty="0" smtClean="0"/>
              <a:t>Manage Stress</a:t>
            </a:r>
            <a:endParaRPr lang="en-US" dirty="0"/>
          </a:p>
          <a:p>
            <a:pPr marL="514350" indent="-514350">
              <a:buFont typeface="+mj-lt"/>
              <a:buAutoNum type="arabicParenR"/>
            </a:pPr>
            <a:r>
              <a:rPr lang="en-US" dirty="0" smtClean="0"/>
              <a:t>Being </a:t>
            </a:r>
            <a:r>
              <a:rPr lang="en-US" dirty="0"/>
              <a:t>Assertive and </a:t>
            </a:r>
            <a:r>
              <a:rPr lang="en-US" dirty="0" smtClean="0"/>
              <a:t>let others know how you feel </a:t>
            </a:r>
            <a:r>
              <a:rPr lang="en-US" dirty="0"/>
              <a:t>When Necessary </a:t>
            </a:r>
          </a:p>
          <a:p>
            <a:pPr marL="514350" indent="-514350">
              <a:buFont typeface="+mj-lt"/>
              <a:buAutoNum type="arabicParenR"/>
            </a:pPr>
            <a:r>
              <a:rPr lang="en-US" dirty="0" smtClean="0"/>
              <a:t>Be </a:t>
            </a:r>
            <a:r>
              <a:rPr lang="en-US" dirty="0"/>
              <a:t>Proactive, Not Reactive in the Face of a Difficult Person</a:t>
            </a:r>
          </a:p>
          <a:p>
            <a:pPr marL="514350" indent="-514350">
              <a:buFont typeface="+mj-lt"/>
              <a:buAutoNum type="arabicParenR"/>
            </a:pPr>
            <a:r>
              <a:rPr lang="en-US" dirty="0" smtClean="0"/>
              <a:t>Bounce </a:t>
            </a:r>
            <a:r>
              <a:rPr lang="en-US" dirty="0"/>
              <a:t>Back from Adversity</a:t>
            </a:r>
          </a:p>
          <a:p>
            <a:pPr marL="514350" indent="-514350">
              <a:buFont typeface="+mj-lt"/>
              <a:buAutoNum type="arabicParenR"/>
            </a:pPr>
            <a:r>
              <a:rPr lang="en-US" dirty="0" smtClean="0"/>
              <a:t>Express </a:t>
            </a:r>
            <a:r>
              <a:rPr lang="en-US" dirty="0"/>
              <a:t>Intimate Emotions in Close, Personal Relationships</a:t>
            </a:r>
          </a:p>
          <a:p>
            <a:endParaRPr lang="en-US" dirty="0"/>
          </a:p>
        </p:txBody>
      </p:sp>
    </p:spTree>
    <p:extLst>
      <p:ext uri="{BB962C8B-B14F-4D97-AF65-F5344CB8AC3E}">
        <p14:creationId xmlns="" xmlns:p14="http://schemas.microsoft.com/office/powerpoint/2010/main" val="1887626587"/>
      </p:ext>
    </p:extLst>
  </p:cSld>
  <p:clrMapOvr>
    <a:masterClrMapping/>
  </p:clrMapOvr>
  <p:transition advTm="9000">
    <p:dissolv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6629400" cy="1143000"/>
          </a:xfrm>
        </p:spPr>
        <p:txBody>
          <a:bodyPr>
            <a:normAutofit fontScale="90000"/>
          </a:bodyPr>
          <a:lstStyle/>
          <a:p>
            <a:r>
              <a:rPr lang="en-US" dirty="0"/>
              <a:t>Reduce or limit Negative Emotions </a:t>
            </a:r>
            <a:br>
              <a:rPr lang="en-US" dirty="0"/>
            </a:br>
            <a:endParaRPr lang="en-US" dirty="0"/>
          </a:p>
        </p:txBody>
      </p:sp>
      <p:sp>
        <p:nvSpPr>
          <p:cNvPr id="3" name="Content Placeholder 2"/>
          <p:cNvSpPr>
            <a:spLocks noGrp="1"/>
          </p:cNvSpPr>
          <p:nvPr>
            <p:ph idx="1"/>
          </p:nvPr>
        </p:nvSpPr>
        <p:spPr/>
        <p:txBody>
          <a:bodyPr>
            <a:normAutofit fontScale="85000" lnSpcReduction="20000"/>
          </a:bodyPr>
          <a:lstStyle/>
          <a:p>
            <a:r>
              <a:rPr lang="en-US" dirty="0"/>
              <a:t>Perhaps no aspect of EQ is more important than our ability to effectively manage our own negative emotions, so they don't overwhelm us and affect our judgment. In order to change the way we feel about a situation, we must first change the way we think about it</a:t>
            </a:r>
            <a:r>
              <a:rPr lang="en-US" dirty="0" smtClean="0"/>
              <a:t>.  Example:</a:t>
            </a:r>
          </a:p>
          <a:p>
            <a:r>
              <a:rPr lang="en-US" b="1" i="1" dirty="0"/>
              <a:t>Increased fear of rejection</a:t>
            </a:r>
            <a:r>
              <a:rPr lang="en-US" dirty="0"/>
              <a:t>: “I’m applying for my dream job. I’ll be devastated if they don’t hire me.”</a:t>
            </a:r>
          </a:p>
          <a:p>
            <a:endParaRPr lang="en-US" dirty="0"/>
          </a:p>
          <a:p>
            <a:r>
              <a:rPr lang="en-US" b="1" u="sng" dirty="0"/>
              <a:t>Decreased fear of rejection</a:t>
            </a:r>
            <a:r>
              <a:rPr lang="en-US" dirty="0"/>
              <a:t>: “I’m applying for three exciting positions. If one doesn’t pan out, there are two more I’m well qualified for.”</a:t>
            </a:r>
          </a:p>
          <a:p>
            <a:endParaRPr lang="en-US" dirty="0"/>
          </a:p>
        </p:txBody>
      </p:sp>
      <p:pic>
        <p:nvPicPr>
          <p:cNvPr id="7170" name="Picture 2" descr="C:\Users\BROOKS\AppData\Local\Microsoft\Windows\INetCache\IE\RXCGIH5S\Electric_charge_symbol_negative.svg[1].png"/>
          <p:cNvPicPr>
            <a:picLocks noChangeAspect="1" noChangeArrowheads="1"/>
          </p:cNvPicPr>
          <p:nvPr/>
        </p:nvPicPr>
        <p:blipFill>
          <a:blip r:embed="rId2" cstate="print"/>
          <a:srcRect/>
          <a:stretch>
            <a:fillRect/>
          </a:stretch>
        </p:blipFill>
        <p:spPr bwMode="auto">
          <a:xfrm>
            <a:off x="6705600" y="0"/>
            <a:ext cx="1554480" cy="1554480"/>
          </a:xfrm>
          <a:prstGeom prst="rect">
            <a:avLst/>
          </a:prstGeom>
          <a:noFill/>
        </p:spPr>
      </p:pic>
    </p:spTree>
    <p:extLst>
      <p:ext uri="{BB962C8B-B14F-4D97-AF65-F5344CB8AC3E}">
        <p14:creationId xmlns="" xmlns:p14="http://schemas.microsoft.com/office/powerpoint/2010/main" val="2052609556"/>
      </p:ext>
    </p:extLst>
  </p:cSld>
  <p:clrMapOvr>
    <a:masterClrMapping/>
  </p:clrMapOvr>
  <p:transition advTm="9000">
    <p:dissolve/>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204</TotalTime>
  <Words>1679</Words>
  <Application>Microsoft Office PowerPoint</Application>
  <PresentationFormat>On-screen Show (4:3)</PresentationFormat>
  <Paragraphs>69</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Emotional Intelligence E.I.</vt:lpstr>
      <vt:lpstr>What is Emotional Intelligence?</vt:lpstr>
      <vt:lpstr>The Four Branch Model of E.I.</vt:lpstr>
      <vt:lpstr>Perceiving Emotion</vt:lpstr>
      <vt:lpstr>Emotion to Facilitate Thought</vt:lpstr>
      <vt:lpstr>Understanding the Emotion</vt:lpstr>
      <vt:lpstr>Managing Emotions</vt:lpstr>
      <vt:lpstr>Six (6) Essential to Increase Your Emotional Intelligence</vt:lpstr>
      <vt:lpstr>Reduce or limit Negative Emotions  </vt:lpstr>
      <vt:lpstr>Stay Cool and Manage Stress </vt:lpstr>
      <vt:lpstr> Being Assertive and let others know how you feel When Necessary  </vt:lpstr>
      <vt:lpstr>Continued ….Being Assertive and let others know how you feel When Necessary </vt:lpstr>
      <vt:lpstr> Be Proactive, Not Reactive in the Face of a Difficult Person </vt:lpstr>
      <vt:lpstr> Bounce Back from Adversity </vt:lpstr>
      <vt:lpstr> Express Intimate Emotions in Close, Personal Relationships </vt:lpstr>
    </vt:vector>
  </TitlesOfParts>
  <Company>Information Technology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Emotional Intellegence</dc:title>
  <dc:creator>Brooks, Rodney D.</dc:creator>
  <cp:lastModifiedBy>BROOKS</cp:lastModifiedBy>
  <cp:revision>18</cp:revision>
  <dcterms:created xsi:type="dcterms:W3CDTF">2017-03-28T18:30:52Z</dcterms:created>
  <dcterms:modified xsi:type="dcterms:W3CDTF">2017-03-30T01:45:29Z</dcterms:modified>
</cp:coreProperties>
</file>