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322" r:id="rId5"/>
    <p:sldId id="320" r:id="rId6"/>
    <p:sldId id="321" r:id="rId7"/>
    <p:sldId id="323" r:id="rId8"/>
    <p:sldId id="324" r:id="rId9"/>
    <p:sldId id="325" r:id="rId10"/>
    <p:sldId id="326" r:id="rId11"/>
    <p:sldId id="327" r:id="rId12"/>
    <p:sldId id="328" r:id="rId13"/>
    <p:sldId id="31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BF"/>
    <a:srgbClr val="586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79408" autoAdjust="0"/>
  </p:normalViewPr>
  <p:slideViewPr>
    <p:cSldViewPr snapToGrid="0">
      <p:cViewPr>
        <p:scale>
          <a:sx n="60" d="100"/>
          <a:sy n="60" d="100"/>
        </p:scale>
        <p:origin x="1449" y="330"/>
      </p:cViewPr>
      <p:guideLst/>
    </p:cSldViewPr>
  </p:slideViewPr>
  <p:outlineViewPr>
    <p:cViewPr>
      <p:scale>
        <a:sx n="33" d="100"/>
        <a:sy n="33" d="100"/>
      </p:scale>
      <p:origin x="0" y="-7776"/>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11/11/2025</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11/11/2025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7326/ANNALS-24-02904"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Did you know that patient hand off is an extremely important time in patient care transition and one of the times most at risk for errors that can lead to patient care mistakes and poor outcomes? One recent study noted that poor communication was the sole cause of patient-safety incidents in over one in ten cases and contributed to causing incidents in one in four cases (</a:t>
            </a:r>
            <a:r>
              <a:rPr lang="en-US" sz="1200" b="0" i="0" u="sng" kern="1200" dirty="0">
                <a:solidFill>
                  <a:schemeClr val="tx1"/>
                </a:solidFill>
                <a:effectLst/>
                <a:latin typeface="+mn-lt"/>
                <a:ea typeface="+mn-ea"/>
                <a:cs typeface="+mn-cs"/>
                <a:hlinkClick r:id="rId3"/>
              </a:rPr>
              <a:t>https://doi.org/10.7326/ANNALS-24-02904</a:t>
            </a:r>
            <a:r>
              <a:rPr lang="en-US" sz="1200" b="0" i="0" u="sng"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37D7554-D10C-4E29-B8E6-BB7111FA614F}" type="slidenum">
              <a:rPr lang="en-US" smtClean="0"/>
              <a:t>2</a:t>
            </a:fld>
            <a:endParaRPr lang="en-US" dirty="0"/>
          </a:p>
        </p:txBody>
      </p:sp>
    </p:spTree>
    <p:extLst>
      <p:ext uri="{BB962C8B-B14F-4D97-AF65-F5344CB8AC3E}">
        <p14:creationId xmlns:p14="http://schemas.microsoft.com/office/powerpoint/2010/main" val="1174317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Recently the Wisconsin State Trauma Advisory Council and the EMS Advisory Board approved a joint position statement on verbal reports for transition of patient care.  The position statement recommends that a standardized format of hand-off report be adopted across the state to make it easier for services that transport to multiple hospitals or hand-off to different ALS intercept or helicopters.</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3</a:t>
            </a:fld>
            <a:endParaRPr lang="en-US" dirty="0"/>
          </a:p>
        </p:txBody>
      </p:sp>
    </p:spTree>
    <p:extLst>
      <p:ext uri="{BB962C8B-B14F-4D97-AF65-F5344CB8AC3E}">
        <p14:creationId xmlns:p14="http://schemas.microsoft.com/office/powerpoint/2010/main" val="3712966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E600A-8546-B337-CD69-7BAC0E8808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A9060A-B7ED-3165-7CEA-96ECCB3F9D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339FC5-E9C4-81CE-A054-2A00526A04E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position statement recommends that a standardized format of hand-off report be adopted across the state to make it easier for services that transport to multiple hospitals or hand-off to different ALS intercept or helicopters.</a:t>
            </a:r>
          </a:p>
          <a:p>
            <a:endParaRPr lang="en-US" dirty="0"/>
          </a:p>
        </p:txBody>
      </p:sp>
      <p:sp>
        <p:nvSpPr>
          <p:cNvPr id="4" name="Slide Number Placeholder 3">
            <a:extLst>
              <a:ext uri="{FF2B5EF4-FFF2-40B4-BE49-F238E27FC236}">
                <a16:creationId xmlns:a16="http://schemas.microsoft.com/office/drawing/2014/main" id="{0716B919-020E-B7FC-E103-D0DA869D0275}"/>
              </a:ext>
            </a:extLst>
          </p:cNvPr>
          <p:cNvSpPr>
            <a:spLocks noGrp="1"/>
          </p:cNvSpPr>
          <p:nvPr>
            <p:ph type="sldNum" sz="quarter" idx="5"/>
          </p:nvPr>
        </p:nvSpPr>
        <p:spPr/>
        <p:txBody>
          <a:bodyPr/>
          <a:lstStyle/>
          <a:p>
            <a:fld id="{C37D7554-D10C-4E29-B8E6-BB7111FA614F}" type="slidenum">
              <a:rPr lang="en-US" smtClean="0"/>
              <a:t>4</a:t>
            </a:fld>
            <a:endParaRPr lang="en-US" dirty="0"/>
          </a:p>
        </p:txBody>
      </p:sp>
    </p:spTree>
    <p:extLst>
      <p:ext uri="{BB962C8B-B14F-4D97-AF65-F5344CB8AC3E}">
        <p14:creationId xmlns:p14="http://schemas.microsoft.com/office/powerpoint/2010/main" val="3708456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43938-1C8C-1F19-5712-C928C982F3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CA899C-5E84-793A-2672-0C9971B7FB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58A9A-D7B3-C094-AFFB-997D02A63150}"/>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Demographics should include pertinent information about the patient including their name, or what they want to be called, their age, and any pertinent medical history such as use of blood thinners.</a:t>
            </a:r>
          </a:p>
          <a:p>
            <a:endParaRPr lang="en-US" dirty="0"/>
          </a:p>
        </p:txBody>
      </p:sp>
      <p:sp>
        <p:nvSpPr>
          <p:cNvPr id="4" name="Slide Number Placeholder 3">
            <a:extLst>
              <a:ext uri="{FF2B5EF4-FFF2-40B4-BE49-F238E27FC236}">
                <a16:creationId xmlns:a16="http://schemas.microsoft.com/office/drawing/2014/main" id="{5F85A331-F39B-DB49-09BD-58BC0A4CC5D7}"/>
              </a:ext>
            </a:extLst>
          </p:cNvPr>
          <p:cNvSpPr>
            <a:spLocks noGrp="1"/>
          </p:cNvSpPr>
          <p:nvPr>
            <p:ph type="sldNum" sz="quarter" idx="5"/>
          </p:nvPr>
        </p:nvSpPr>
        <p:spPr/>
        <p:txBody>
          <a:bodyPr/>
          <a:lstStyle/>
          <a:p>
            <a:fld id="{C37D7554-D10C-4E29-B8E6-BB7111FA614F}" type="slidenum">
              <a:rPr lang="en-US" smtClean="0"/>
              <a:t>5</a:t>
            </a:fld>
            <a:endParaRPr lang="en-US" dirty="0"/>
          </a:p>
        </p:txBody>
      </p:sp>
    </p:spTree>
    <p:extLst>
      <p:ext uri="{BB962C8B-B14F-4D97-AF65-F5344CB8AC3E}">
        <p14:creationId xmlns:p14="http://schemas.microsoft.com/office/powerpoint/2010/main" val="900672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35082-2E90-2C30-A53A-C44E9D0F43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8BC23-3285-27C4-054C-89DAE78303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92B47A-922B-7F7B-1C6A-A8F6767F5FAE}"/>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Mechanism of injury or illness should be brief information about how the patient was injured. You don’t need to paint the entire picture here, just enough to give an idea if it was a significant injury or not. Inclusion of any MOI points from the National Guidelines for the Field Triage of Injured patients would be appropriate </a:t>
            </a:r>
            <a:endParaRPr lang="en-US" dirty="0"/>
          </a:p>
        </p:txBody>
      </p:sp>
      <p:sp>
        <p:nvSpPr>
          <p:cNvPr id="4" name="Slide Number Placeholder 3">
            <a:extLst>
              <a:ext uri="{FF2B5EF4-FFF2-40B4-BE49-F238E27FC236}">
                <a16:creationId xmlns:a16="http://schemas.microsoft.com/office/drawing/2014/main" id="{F167D928-B006-8017-ED7B-900D1E038050}"/>
              </a:ext>
            </a:extLst>
          </p:cNvPr>
          <p:cNvSpPr>
            <a:spLocks noGrp="1"/>
          </p:cNvSpPr>
          <p:nvPr>
            <p:ph type="sldNum" sz="quarter" idx="5"/>
          </p:nvPr>
        </p:nvSpPr>
        <p:spPr/>
        <p:txBody>
          <a:bodyPr/>
          <a:lstStyle/>
          <a:p>
            <a:fld id="{C37D7554-D10C-4E29-B8E6-BB7111FA614F}" type="slidenum">
              <a:rPr lang="en-US" smtClean="0"/>
              <a:t>6</a:t>
            </a:fld>
            <a:endParaRPr lang="en-US" dirty="0"/>
          </a:p>
        </p:txBody>
      </p:sp>
    </p:spTree>
    <p:extLst>
      <p:ext uri="{BB962C8B-B14F-4D97-AF65-F5344CB8AC3E}">
        <p14:creationId xmlns:p14="http://schemas.microsoft.com/office/powerpoint/2010/main" val="1346964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805DC-1E29-F606-1BBB-7579854FF5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2DD4F8-102F-1A78-A595-4F301F61CE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C065E4-93A9-C9C5-95E3-20655E5D0490}"/>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The Injury or illness section includes any injuries you have identified in your primary or secondary assessments. It would be especially important to highlight any of these critical injuries Significant pertinent negatives may also be listed here. The list of significant injury patterns from the National Guidelines for the Field Triage of Injured Patients is a great place to start but other significant injuries identified should also be reported. For medical cases this might be the illness that you are treating them for. Be sure to announce if they met STEMI or stroke alert criteria.</a:t>
            </a:r>
          </a:p>
        </p:txBody>
      </p:sp>
      <p:sp>
        <p:nvSpPr>
          <p:cNvPr id="4" name="Slide Number Placeholder 3">
            <a:extLst>
              <a:ext uri="{FF2B5EF4-FFF2-40B4-BE49-F238E27FC236}">
                <a16:creationId xmlns:a16="http://schemas.microsoft.com/office/drawing/2014/main" id="{73361E63-E525-4CAE-62D9-249E7A41C3DC}"/>
              </a:ext>
            </a:extLst>
          </p:cNvPr>
          <p:cNvSpPr>
            <a:spLocks noGrp="1"/>
          </p:cNvSpPr>
          <p:nvPr>
            <p:ph type="sldNum" sz="quarter" idx="5"/>
          </p:nvPr>
        </p:nvSpPr>
        <p:spPr/>
        <p:txBody>
          <a:bodyPr/>
          <a:lstStyle/>
          <a:p>
            <a:fld id="{C37D7554-D10C-4E29-B8E6-BB7111FA614F}" type="slidenum">
              <a:rPr lang="en-US" smtClean="0"/>
              <a:t>7</a:t>
            </a:fld>
            <a:endParaRPr lang="en-US" dirty="0"/>
          </a:p>
        </p:txBody>
      </p:sp>
    </p:spTree>
    <p:extLst>
      <p:ext uri="{BB962C8B-B14F-4D97-AF65-F5344CB8AC3E}">
        <p14:creationId xmlns:p14="http://schemas.microsoft.com/office/powerpoint/2010/main" val="3262767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E8FB4-3777-575D-5801-869198FA88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46219D-0087-2CCC-88A0-62279B3767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35BDE2-C683-675C-2E2F-858EB6A62ED4}"/>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Report any symptoms the patient is complaining of as well as any objective data you have collected during your care. Be sure to highlight any abnormal findings.</a:t>
            </a:r>
          </a:p>
        </p:txBody>
      </p:sp>
      <p:sp>
        <p:nvSpPr>
          <p:cNvPr id="4" name="Slide Number Placeholder 3">
            <a:extLst>
              <a:ext uri="{FF2B5EF4-FFF2-40B4-BE49-F238E27FC236}">
                <a16:creationId xmlns:a16="http://schemas.microsoft.com/office/drawing/2014/main" id="{D05B4D3F-17B2-B326-A7B7-BA4858448260}"/>
              </a:ext>
            </a:extLst>
          </p:cNvPr>
          <p:cNvSpPr>
            <a:spLocks noGrp="1"/>
          </p:cNvSpPr>
          <p:nvPr>
            <p:ph type="sldNum" sz="quarter" idx="5"/>
          </p:nvPr>
        </p:nvSpPr>
        <p:spPr/>
        <p:txBody>
          <a:bodyPr/>
          <a:lstStyle/>
          <a:p>
            <a:fld id="{C37D7554-D10C-4E29-B8E6-BB7111FA614F}" type="slidenum">
              <a:rPr lang="en-US" smtClean="0"/>
              <a:t>8</a:t>
            </a:fld>
            <a:endParaRPr lang="en-US" dirty="0"/>
          </a:p>
        </p:txBody>
      </p:sp>
    </p:spTree>
    <p:extLst>
      <p:ext uri="{BB962C8B-B14F-4D97-AF65-F5344CB8AC3E}">
        <p14:creationId xmlns:p14="http://schemas.microsoft.com/office/powerpoint/2010/main" val="1326790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04F1D-3F2D-8898-B9AB-80DE6FC855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055F83-263C-36CE-CBE1-1B4C2A7AE2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48974A-D2EE-81D0-FE11-CDCD078640E4}"/>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The treatment section is your time to report the main interventions you did during your time with the patient. If the treatment led to a significant change in the patient’s condition make note of it here.</a:t>
            </a:r>
          </a:p>
        </p:txBody>
      </p:sp>
      <p:sp>
        <p:nvSpPr>
          <p:cNvPr id="4" name="Slide Number Placeholder 3">
            <a:extLst>
              <a:ext uri="{FF2B5EF4-FFF2-40B4-BE49-F238E27FC236}">
                <a16:creationId xmlns:a16="http://schemas.microsoft.com/office/drawing/2014/main" id="{6C449C9E-A412-6B2F-0FE6-58903896B228}"/>
              </a:ext>
            </a:extLst>
          </p:cNvPr>
          <p:cNvSpPr>
            <a:spLocks noGrp="1"/>
          </p:cNvSpPr>
          <p:nvPr>
            <p:ph type="sldNum" sz="quarter" idx="5"/>
          </p:nvPr>
        </p:nvSpPr>
        <p:spPr/>
        <p:txBody>
          <a:bodyPr/>
          <a:lstStyle/>
          <a:p>
            <a:fld id="{C37D7554-D10C-4E29-B8E6-BB7111FA614F}" type="slidenum">
              <a:rPr lang="en-US" smtClean="0"/>
              <a:t>9</a:t>
            </a:fld>
            <a:endParaRPr lang="en-US" dirty="0"/>
          </a:p>
        </p:txBody>
      </p:sp>
    </p:spTree>
    <p:extLst>
      <p:ext uri="{BB962C8B-B14F-4D97-AF65-F5344CB8AC3E}">
        <p14:creationId xmlns:p14="http://schemas.microsoft.com/office/powerpoint/2010/main" val="993776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showing this video to reinforce the learning points of this Power Point presentation.</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10</a:t>
            </a:fld>
            <a:endParaRPr lang="en-US" dirty="0"/>
          </a:p>
        </p:txBody>
      </p:sp>
    </p:spTree>
    <p:extLst>
      <p:ext uri="{BB962C8B-B14F-4D97-AF65-F5344CB8AC3E}">
        <p14:creationId xmlns:p14="http://schemas.microsoft.com/office/powerpoint/2010/main" val="3228752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5" y="690511"/>
            <a:ext cx="5185821" cy="5253089"/>
          </a:xfrm>
        </p:spPr>
        <p:txBody>
          <a:bodyPr anchor="b">
            <a:normAutofit/>
          </a:bodyPr>
          <a:lstStyle>
            <a:lvl1pPr>
              <a:defRPr sz="6000">
                <a:solidFill>
                  <a:schemeClr val="bg1"/>
                </a:solidFill>
              </a:defRPr>
            </a:lvl1pPr>
          </a:lstStyle>
          <a:p>
            <a:r>
              <a:rPr lang="en-US" dirty="0"/>
              <a:t>Click to add title</a:t>
            </a:r>
          </a:p>
        </p:txBody>
      </p:sp>
    </p:spTree>
    <p:extLst>
      <p:ext uri="{BB962C8B-B14F-4D97-AF65-F5344CB8AC3E}">
        <p14:creationId xmlns:p14="http://schemas.microsoft.com/office/powerpoint/2010/main" val="178455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1468814" y="2057400"/>
            <a:ext cx="3091027" cy="3867538"/>
          </a:xfrm>
        </p:spPr>
        <p:txBody>
          <a:bodyPr lIns="0">
            <a:normAutofit/>
          </a:bodyPr>
          <a:lstStyle>
            <a:lvl1pPr marL="0" indent="0">
              <a:lnSpc>
                <a:spcPct val="100000"/>
              </a:lnSpc>
              <a:spcBef>
                <a:spcPts val="0"/>
              </a:spcBef>
              <a:spcAft>
                <a:spcPts val="1200"/>
              </a:spcAft>
              <a:buNone/>
              <a:defRPr sz="2000"/>
            </a:lvl1pPr>
            <a:lvl2pPr marL="800100" indent="-342900">
              <a:lnSpc>
                <a:spcPct val="100000"/>
              </a:lnSpc>
              <a:spcBef>
                <a:spcPts val="0"/>
              </a:spcBef>
              <a:spcAft>
                <a:spcPts val="1200"/>
              </a:spcAft>
              <a:buFont typeface="Arial" panose="020B0604020202020204" pitchFamily="34" charset="0"/>
              <a:buChar char="•"/>
              <a:defRPr sz="2000"/>
            </a:lvl2pPr>
            <a:lvl3pPr marL="1257300" indent="-342900">
              <a:spcBef>
                <a:spcPts val="0"/>
              </a:spcBef>
              <a:spcAft>
                <a:spcPts val="1200"/>
              </a:spcAft>
              <a:buFont typeface="Arial" panose="020B0604020202020204" pitchFamily="34" charset="0"/>
              <a:buChar char="•"/>
              <a:defRPr sz="2000"/>
            </a:lvl3pPr>
            <a:lvl4pPr marL="1714500" indent="-342900">
              <a:spcBef>
                <a:spcPts val="0"/>
              </a:spcBef>
              <a:spcAft>
                <a:spcPts val="1200"/>
              </a:spcAft>
              <a:buFont typeface="Arial" panose="020B0604020202020204" pitchFamily="34" charset="0"/>
              <a:buChar char="•"/>
              <a:defRPr sz="2000"/>
            </a:lvl4pPr>
            <a:lvl5pPr marL="2171700" indent="-3429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able Placeholder 13">
            <a:extLst>
              <a:ext uri="{FF2B5EF4-FFF2-40B4-BE49-F238E27FC236}">
                <a16:creationId xmlns:a16="http://schemas.microsoft.com/office/drawing/2014/main" id="{EA708189-1532-1BDD-104F-4D8556146CEE}"/>
              </a:ext>
            </a:extLst>
          </p:cNvPr>
          <p:cNvSpPr>
            <a:spLocks noGrp="1"/>
          </p:cNvSpPr>
          <p:nvPr>
            <p:ph type="tbl" sz="quarter" idx="12"/>
          </p:nvPr>
        </p:nvSpPr>
        <p:spPr>
          <a:xfrm>
            <a:off x="5097463" y="2051976"/>
            <a:ext cx="6180137" cy="3867538"/>
          </a:xfrm>
        </p:spPr>
        <p:txBody>
          <a:bodyPr>
            <a:normAutofit/>
          </a:bodyPr>
          <a:lstStyle>
            <a:lvl1pPr>
              <a:defRPr sz="2000"/>
            </a:lvl1pPr>
          </a:lstStyle>
          <a:p>
            <a:r>
              <a:rPr lang="en-US"/>
              <a:t>Click icon to add table</a:t>
            </a:r>
            <a:endParaRPr lang="en-US" dirty="0"/>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6E0EC71B-95A1-C740-6B1F-F8DF02E2D1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409299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Content 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8" name="Content Placeholder 7">
            <a:extLst>
              <a:ext uri="{FF2B5EF4-FFF2-40B4-BE49-F238E27FC236}">
                <a16:creationId xmlns:a16="http://schemas.microsoft.com/office/drawing/2014/main" id="{8B0AB10A-3CAB-D4C0-3CB1-401461802BD3}"/>
              </a:ext>
            </a:extLst>
          </p:cNvPr>
          <p:cNvSpPr>
            <a:spLocks noGrp="1"/>
          </p:cNvSpPr>
          <p:nvPr>
            <p:ph sz="quarter" idx="10" hasCustomPrompt="1"/>
          </p:nvPr>
        </p:nvSpPr>
        <p:spPr>
          <a:xfrm>
            <a:off x="1468814" y="2066731"/>
            <a:ext cx="6452876" cy="3867538"/>
          </a:xfrm>
        </p:spPr>
        <p:txBody>
          <a:bodyPr lIns="0">
            <a:normAutofit/>
          </a:bodyPr>
          <a:lstStyle>
            <a:lvl1pPr>
              <a:lnSpc>
                <a:spcPct val="100000"/>
              </a:lnSpc>
              <a:spcAft>
                <a:spcPts val="600"/>
              </a:spcAft>
              <a:defRPr sz="2000"/>
            </a:lvl1pPr>
            <a:lvl2pPr>
              <a:lnSpc>
                <a:spcPct val="100000"/>
              </a:lnSpc>
              <a:spcAft>
                <a:spcPts val="600"/>
              </a:spcAft>
              <a:defRPr sz="2000"/>
            </a:lvl2pPr>
            <a:lvl3pPr>
              <a:lnSpc>
                <a:spcPct val="100000"/>
              </a:lnSpc>
              <a:spcBef>
                <a:spcPts val="1000"/>
              </a:spcBef>
              <a:spcAft>
                <a:spcPts val="600"/>
              </a:spcAft>
              <a:defRPr sz="2000"/>
            </a:lvl3pPr>
            <a:lvl4pPr>
              <a:lnSpc>
                <a:spcPct val="100000"/>
              </a:lnSpc>
              <a:spcAft>
                <a:spcPts val="1200"/>
              </a:spcAft>
              <a:defRPr sz="2000"/>
            </a:lvl4pPr>
            <a:lvl5pP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7">
            <a:extLst>
              <a:ext uri="{FF2B5EF4-FFF2-40B4-BE49-F238E27FC236}">
                <a16:creationId xmlns:a16="http://schemas.microsoft.com/office/drawing/2014/main" id="{7DBA8ADB-B20F-8404-46AB-AF67E25C7C75}"/>
              </a:ext>
            </a:extLst>
          </p:cNvPr>
          <p:cNvSpPr>
            <a:spLocks noGrp="1"/>
          </p:cNvSpPr>
          <p:nvPr>
            <p:ph sz="quarter" idx="11" hasCustomPrompt="1"/>
          </p:nvPr>
        </p:nvSpPr>
        <p:spPr>
          <a:xfrm>
            <a:off x="8169196" y="2066731"/>
            <a:ext cx="3108391" cy="3867538"/>
          </a:xfrm>
        </p:spPr>
        <p:txBody>
          <a:bodyPr lIns="0">
            <a:normAutofit/>
          </a:bodyPr>
          <a:lstStyle>
            <a:lvl1pPr marL="0" indent="0">
              <a:lnSpc>
                <a:spcPct val="100000"/>
              </a:lnSpc>
              <a:spcAft>
                <a:spcPts val="600"/>
              </a:spcAft>
              <a:buNone/>
              <a:defRPr sz="2000"/>
            </a:lvl1pPr>
            <a:lvl2pPr marL="800100" indent="-342900">
              <a:lnSpc>
                <a:spcPct val="100000"/>
              </a:lnSpc>
              <a:spcAft>
                <a:spcPts val="600"/>
              </a:spcAft>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8814D5F7-E70A-5F97-5C8F-95B9E1B6D492}"/>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852814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9" name="Table Placeholder 8">
            <a:extLst>
              <a:ext uri="{FF2B5EF4-FFF2-40B4-BE49-F238E27FC236}">
                <a16:creationId xmlns:a16="http://schemas.microsoft.com/office/drawing/2014/main" id="{CB43608F-0A38-CF4A-4B3B-F1212E786FDE}"/>
              </a:ext>
            </a:extLst>
          </p:cNvPr>
          <p:cNvSpPr>
            <a:spLocks noGrp="1"/>
          </p:cNvSpPr>
          <p:nvPr>
            <p:ph type="tbl" sz="quarter" idx="10"/>
          </p:nvPr>
        </p:nvSpPr>
        <p:spPr>
          <a:xfrm>
            <a:off x="1487488" y="2057400"/>
            <a:ext cx="9790112" cy="3886200"/>
          </a:xfrm>
        </p:spPr>
        <p:txBody>
          <a:bodyPr>
            <a:normAutofit/>
          </a:bodyPr>
          <a:lstStyle>
            <a:lvl1pPr>
              <a:defRPr sz="2400"/>
            </a:lvl1pPr>
          </a:lstStyle>
          <a:p>
            <a:r>
              <a:rPr lang="en-US"/>
              <a:t>Click icon to add table</a:t>
            </a:r>
            <a:endParaRPr lang="en-US" dirty="0"/>
          </a:p>
        </p:txBody>
      </p:sp>
      <p:sp>
        <p:nvSpPr>
          <p:cNvPr id="2" name="Slide Number Placeholder 5">
            <a:extLst>
              <a:ext uri="{FF2B5EF4-FFF2-40B4-BE49-F238E27FC236}">
                <a16:creationId xmlns:a16="http://schemas.microsoft.com/office/drawing/2014/main" id="{05DA3688-07D1-82D9-6818-C95E9A69C2F1}"/>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691357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4" y="690511"/>
            <a:ext cx="4964671" cy="5253089"/>
          </a:xfrm>
        </p:spPr>
        <p:txBody>
          <a:bodyPr anchor="b">
            <a:normAutofit/>
          </a:bodyPr>
          <a:lstStyle>
            <a:lvl1pPr>
              <a:defRPr sz="6000">
                <a:solidFill>
                  <a:schemeClr val="bg1"/>
                </a:solidFill>
              </a:defRPr>
            </a:lvl1pPr>
          </a:lstStyle>
          <a:p>
            <a:r>
              <a:rPr lang="en-US" dirty="0"/>
              <a:t>Click to add title</a:t>
            </a:r>
          </a:p>
        </p:txBody>
      </p:sp>
      <p:sp>
        <p:nvSpPr>
          <p:cNvPr id="10" name="Content Placeholder 9">
            <a:extLst>
              <a:ext uri="{FF2B5EF4-FFF2-40B4-BE49-F238E27FC236}">
                <a16:creationId xmlns:a16="http://schemas.microsoft.com/office/drawing/2014/main" id="{AD608249-3D60-D3B2-68C5-778D0EA18F2D}"/>
              </a:ext>
            </a:extLst>
          </p:cNvPr>
          <p:cNvSpPr>
            <a:spLocks noGrp="1"/>
          </p:cNvSpPr>
          <p:nvPr>
            <p:ph sz="quarter" idx="10" hasCustomPrompt="1"/>
          </p:nvPr>
        </p:nvSpPr>
        <p:spPr>
          <a:xfrm>
            <a:off x="6282286" y="690465"/>
            <a:ext cx="4784372" cy="5253089"/>
          </a:xfrm>
        </p:spPr>
        <p:txBody>
          <a:bodyPr anchor="ctr">
            <a:normAutofit/>
          </a:bodyPr>
          <a:lstStyle>
            <a:lvl1pPr marL="0" indent="0">
              <a:lnSpc>
                <a:spcPct val="100000"/>
              </a:lnSpc>
              <a:spcBef>
                <a:spcPts val="0"/>
              </a:spcBef>
              <a:spcAft>
                <a:spcPts val="1200"/>
              </a:spcAft>
              <a:buNone/>
              <a:defRPr sz="2000">
                <a:solidFill>
                  <a:schemeClr val="bg1"/>
                </a:solidFill>
              </a:defRPr>
            </a:lvl1pPr>
            <a:lvl2pPr marL="742950" indent="-285750">
              <a:lnSpc>
                <a:spcPct val="100000"/>
              </a:lnSpc>
              <a:spcBef>
                <a:spcPts val="0"/>
              </a:spcBef>
              <a:spcAft>
                <a:spcPts val="1200"/>
              </a:spcAft>
              <a:buFont typeface="Arial" panose="020B0604020202020204" pitchFamily="34" charset="0"/>
              <a:buChar char="•"/>
              <a:defRPr sz="1800">
                <a:solidFill>
                  <a:schemeClr val="bg1"/>
                </a:solidFill>
              </a:defRPr>
            </a:lvl2pPr>
            <a:lvl3pPr marL="1200150" indent="-285750">
              <a:lnSpc>
                <a:spcPct val="100000"/>
              </a:lnSpc>
              <a:spcBef>
                <a:spcPts val="0"/>
              </a:spcBef>
              <a:spcAft>
                <a:spcPts val="1200"/>
              </a:spcAft>
              <a:buFont typeface="Arial" panose="020B0604020202020204" pitchFamily="34" charset="0"/>
              <a:buChar char="•"/>
              <a:defRPr sz="1600">
                <a:solidFill>
                  <a:schemeClr val="bg1"/>
                </a:solidFill>
              </a:defRPr>
            </a:lvl3pPr>
            <a:lvl4pPr marL="1657350" indent="-285750">
              <a:lnSpc>
                <a:spcPct val="100000"/>
              </a:lnSpc>
              <a:spcBef>
                <a:spcPts val="0"/>
              </a:spcBef>
              <a:spcAft>
                <a:spcPts val="1200"/>
              </a:spcAft>
              <a:buFont typeface="Arial" panose="020B0604020202020204" pitchFamily="34" charset="0"/>
              <a:buChar char="•"/>
              <a:defRPr sz="1400">
                <a:solidFill>
                  <a:schemeClr val="bg1"/>
                </a:solidFill>
              </a:defRPr>
            </a:lvl4pPr>
            <a:lvl5pPr marL="2114550" indent="-285750">
              <a:lnSpc>
                <a:spcPct val="100000"/>
              </a:lnSpc>
              <a:spcBef>
                <a:spcPts val="0"/>
              </a:spcBef>
              <a:spcAft>
                <a:spcPts val="1200"/>
              </a:spcAft>
              <a:buFont typeface="Arial" panose="020B0604020202020204" pitchFamily="34" charset="0"/>
              <a:buChar char="•"/>
              <a:defRPr sz="14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74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55583" y="737115"/>
            <a:ext cx="4640418" cy="5407091"/>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6388461" y="737115"/>
            <a:ext cx="4449712" cy="5407091"/>
          </a:xfrm>
        </p:spPr>
        <p:txBody>
          <a:bodyPr lIns="0" tIns="0" rIns="0" bIns="0" anchor="ct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4E9F5D75-1D8F-F695-81F8-4A6D0C67821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27724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1278294"/>
            <a:ext cx="5000318" cy="4904141"/>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6642169" y="-1"/>
            <a:ext cx="4635426" cy="6857999"/>
          </a:xfrm>
        </p:spPr>
        <p:txBody>
          <a:bodyPr>
            <a:normAutofit/>
          </a:bodyPr>
          <a:lstStyle>
            <a:lvl1pPr marL="0" indent="0" algn="ctr">
              <a:buNone/>
              <a:defRPr sz="2000"/>
            </a:lvl1pPr>
          </a:lstStyle>
          <a:p>
            <a:r>
              <a:rPr lang="en-US"/>
              <a:t>Click icon to add picture</a:t>
            </a:r>
            <a:endParaRPr lang="en-US" dirty="0"/>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029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3508311"/>
            <a:ext cx="9923770" cy="1438762"/>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915600" y="0"/>
            <a:ext cx="10361995" cy="3429000"/>
          </a:xfrm>
        </p:spPr>
        <p:txBody>
          <a:bodyPr>
            <a:normAutofit/>
          </a:bodyPr>
          <a:lstStyle>
            <a:lvl1pPr marL="0" indent="0" algn="ctr">
              <a:buNone/>
              <a:defRPr sz="2000"/>
            </a:lvl1pPr>
          </a:lstStyle>
          <a:p>
            <a:r>
              <a:rPr lang="en-US"/>
              <a:t>Click icon to add picture</a:t>
            </a:r>
            <a:endParaRPr lang="en-US" dirty="0"/>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D179113D-0374-3934-841E-56AD5AFCF977}"/>
              </a:ext>
            </a:extLst>
          </p:cNvPr>
          <p:cNvSpPr>
            <a:spLocks noGrp="1"/>
          </p:cNvSpPr>
          <p:nvPr>
            <p:ph type="body" sz="quarter" idx="12" hasCustomPrompt="1"/>
          </p:nvPr>
        </p:nvSpPr>
        <p:spPr>
          <a:xfrm>
            <a:off x="1353828" y="5228488"/>
            <a:ext cx="9923770" cy="1368256"/>
          </a:xfrm>
          <a:prstGeom prst="rect">
            <a:avLst/>
          </a:prstGeom>
        </p:spPr>
        <p:txBody>
          <a:bodyPr anchor="t">
            <a:normAutofit/>
          </a:bodyPr>
          <a:lstStyle>
            <a:lvl1pPr marL="0" indent="0" algn="l">
              <a:lnSpc>
                <a:spcPct val="80000"/>
              </a:lnSpc>
              <a:spcBef>
                <a:spcPts val="0"/>
              </a:spcBef>
              <a:buNone/>
              <a:defRPr sz="2000" spc="0" baseline="0">
                <a:solidFill>
                  <a:schemeClr val="tx1"/>
                </a:solidFill>
                <a:latin typeface="+mn-lt"/>
              </a:defRPr>
            </a:lvl1pPr>
          </a:lstStyle>
          <a:p>
            <a:pPr lvl="0"/>
            <a:r>
              <a:rPr lang="en-US" dirty="0"/>
              <a:t>Click to add subtitle</a:t>
            </a:r>
          </a:p>
        </p:txBody>
      </p:sp>
    </p:spTree>
    <p:extLst>
      <p:ext uri="{BB962C8B-B14F-4D97-AF65-F5344CB8AC3E}">
        <p14:creationId xmlns:p14="http://schemas.microsoft.com/office/powerpoint/2010/main" val="322722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5" y="503852"/>
            <a:ext cx="9150675"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50153" y="2108722"/>
            <a:ext cx="8552264" cy="4119463"/>
          </a:xfrm>
        </p:spPr>
        <p:txBody>
          <a:bodyPr lIns="0" tIns="0" rIns="0" bIns="0">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5DABAFC1-3E76-DCE6-3A6D-E0020C5BE8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37359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6"/>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7175C5-CB2F-2BAC-3704-54DCD1BF043F}"/>
              </a:ext>
            </a:extLst>
          </p:cNvPr>
          <p:cNvSpPr>
            <a:spLocks noGrp="1"/>
          </p:cNvSpPr>
          <p:nvPr>
            <p:ph type="title" hasCustomPrompt="1"/>
          </p:nvPr>
        </p:nvSpPr>
        <p:spPr>
          <a:xfrm>
            <a:off x="1038031" y="1068169"/>
            <a:ext cx="10115939" cy="2681549"/>
          </a:xfrm>
        </p:spPr>
        <p:txBody>
          <a:bodyPr anchor="b"/>
          <a:lstStyle>
            <a:lvl1pPr algn="ctr">
              <a:defRPr>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3901905E-33E7-852F-94E3-8E100B3D1E4A}"/>
              </a:ext>
              <a:ext uri="{C183D7F6-B498-43B3-948B-1728B52AA6E4}">
                <adec:decorative xmlns:adec="http://schemas.microsoft.com/office/drawing/2017/decorative" val="1"/>
              </a:ext>
            </a:extLst>
          </p:cNvPr>
          <p:cNvSpPr/>
          <p:nvPr userDrawn="1"/>
        </p:nvSpPr>
        <p:spPr>
          <a:xfrm>
            <a:off x="914400" y="914400"/>
            <a:ext cx="10363200" cy="50292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B7799F7-CBB1-9649-7D06-F7EEFD4F0183}"/>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1AFC5CA-DB29-4B8C-C004-72E4EC761C3B}"/>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2">
            <a:extLst>
              <a:ext uri="{FF2B5EF4-FFF2-40B4-BE49-F238E27FC236}">
                <a16:creationId xmlns:a16="http://schemas.microsoft.com/office/drawing/2014/main" id="{E3CB2D2A-7172-87CE-D493-DAF52D62EBFC}"/>
              </a:ext>
            </a:extLst>
          </p:cNvPr>
          <p:cNvSpPr>
            <a:spLocks noGrp="1"/>
          </p:cNvSpPr>
          <p:nvPr>
            <p:ph type="body" sz="quarter" idx="12" hasCustomPrompt="1"/>
          </p:nvPr>
        </p:nvSpPr>
        <p:spPr>
          <a:xfrm>
            <a:off x="1038031" y="4027047"/>
            <a:ext cx="10115939" cy="1762783"/>
          </a:xfrm>
          <a:prstGeom prst="rect">
            <a:avLst/>
          </a:prstGeom>
        </p:spPr>
        <p:txBody>
          <a:bodyPr anchor="t">
            <a:normAutofit/>
          </a:bodyPr>
          <a:lstStyle>
            <a:lvl1pPr marL="0" indent="0" algn="ctr">
              <a:lnSpc>
                <a:spcPct val="80000"/>
              </a:lnSpc>
              <a:spcBef>
                <a:spcPts val="0"/>
              </a:spcBef>
              <a:buNone/>
              <a:defRPr sz="2000" spc="0" baseline="0">
                <a:solidFill>
                  <a:schemeClr val="bg1"/>
                </a:solidFill>
                <a:latin typeface="+mn-lt"/>
              </a:defRPr>
            </a:lvl1pPr>
          </a:lstStyle>
          <a:p>
            <a:pPr lvl="0"/>
            <a:r>
              <a:rPr lang="en-US" dirty="0"/>
              <a:t>Click to add subtitle</a:t>
            </a:r>
          </a:p>
        </p:txBody>
      </p:sp>
    </p:spTree>
    <p:extLst>
      <p:ext uri="{BB962C8B-B14F-4D97-AF65-F5344CB8AC3E}">
        <p14:creationId xmlns:p14="http://schemas.microsoft.com/office/powerpoint/2010/main" val="206953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ntent ">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68814" y="2057401"/>
            <a:ext cx="4627186"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668185" y="2057401"/>
            <a:ext cx="4609399"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1D40DF0B-6602-19D4-3110-4659C28780D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561720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ntent 3">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4" name="Content Placeholder 7">
            <a:extLst>
              <a:ext uri="{FF2B5EF4-FFF2-40B4-BE49-F238E27FC236}">
                <a16:creationId xmlns:a16="http://schemas.microsoft.com/office/drawing/2014/main" id="{C355854D-70C0-E6E1-2A0C-284D00A21AEC}"/>
              </a:ext>
            </a:extLst>
          </p:cNvPr>
          <p:cNvSpPr>
            <a:spLocks noGrp="1"/>
          </p:cNvSpPr>
          <p:nvPr>
            <p:ph sz="quarter" idx="12" hasCustomPrompt="1"/>
          </p:nvPr>
        </p:nvSpPr>
        <p:spPr>
          <a:xfrm>
            <a:off x="1468815" y="2057401"/>
            <a:ext cx="3068678" cy="4119463"/>
          </a:xfrm>
        </p:spPr>
        <p:txBody>
          <a:bodyPr lIns="0">
            <a:normAutofit/>
          </a:bodyPr>
          <a:lstStyle>
            <a:lvl1pPr marL="320040" indent="-320040">
              <a:lnSpc>
                <a:spcPct val="100000"/>
              </a:lnSpc>
              <a:spcBef>
                <a:spcPts val="0"/>
              </a:spcBef>
              <a:spcAft>
                <a:spcPts val="1200"/>
              </a:spcAft>
              <a:buFont typeface="+mj-lt"/>
              <a:buAutoNum type="arabicPeriod"/>
              <a:defRPr sz="2000"/>
            </a:lvl1pPr>
            <a:lvl2pPr marL="457200" indent="-320040">
              <a:lnSpc>
                <a:spcPct val="100000"/>
              </a:lnSpc>
              <a:spcBef>
                <a:spcPts val="1000"/>
              </a:spcBef>
              <a:spcAft>
                <a:spcPts val="1200"/>
              </a:spcAft>
              <a:buFont typeface="+mj-lt"/>
              <a:buAutoNum type="alphaLcPeriod"/>
              <a:defRPr sz="2000"/>
            </a:lvl2pPr>
            <a:lvl3pPr marL="914400" indent="-320040">
              <a:spcBef>
                <a:spcPts val="1000"/>
              </a:spcBef>
              <a:spcAft>
                <a:spcPts val="1200"/>
              </a:spcAft>
              <a:buFont typeface="+mj-lt"/>
              <a:buAutoNum type="arabicParenR"/>
              <a:defRPr sz="2000"/>
            </a:lvl3pPr>
            <a:lvl4pPr marL="1371600" indent="-320040">
              <a:spcBef>
                <a:spcPts val="1000"/>
              </a:spcBef>
              <a:spcAft>
                <a:spcPts val="1200"/>
              </a:spcAft>
              <a:buFont typeface="+mj-lt"/>
              <a:buAutoNum type="alphaLcParenR"/>
              <a:defRPr sz="2000"/>
            </a:lvl4pPr>
            <a:lvl5pPr marL="1828800" indent="-320040">
              <a:spcBef>
                <a:spcPts val="1000"/>
              </a:spcBef>
              <a:spcAft>
                <a:spcPts val="1200"/>
              </a:spcAft>
              <a:buFont typeface="+mj-lt"/>
              <a:buAutoNum type="romanLcPeriod"/>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5191727" y="2057401"/>
            <a:ext cx="6085857"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7B331F9-6D4A-5020-969F-E961AF374E19}"/>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51423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icture and Conten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8" name="Picture Placeholder 7">
            <a:extLst>
              <a:ext uri="{FF2B5EF4-FFF2-40B4-BE49-F238E27FC236}">
                <a16:creationId xmlns:a16="http://schemas.microsoft.com/office/drawing/2014/main" id="{357912CB-B8F8-1E65-094F-AD3220E6C79C}"/>
              </a:ext>
            </a:extLst>
          </p:cNvPr>
          <p:cNvSpPr>
            <a:spLocks noGrp="1"/>
          </p:cNvSpPr>
          <p:nvPr>
            <p:ph type="pic" sz="quarter" idx="12"/>
          </p:nvPr>
        </p:nvSpPr>
        <p:spPr>
          <a:xfrm>
            <a:off x="1503363" y="2061969"/>
            <a:ext cx="4592637" cy="4805362"/>
          </a:xfrm>
        </p:spPr>
        <p:txBody>
          <a:bodyPr>
            <a:normAutofit/>
          </a:bodyPr>
          <a:lstStyle>
            <a:lvl1pPr marL="0" indent="0" algn="ctr">
              <a:buNone/>
              <a:defRPr sz="2000"/>
            </a:lvl1pPr>
          </a:lstStyle>
          <a:p>
            <a:r>
              <a:rPr lang="en-US"/>
              <a:t>Click icon to add picture</a:t>
            </a:r>
            <a:endParaRPr lang="en-US" dirty="0"/>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787262" y="2052736"/>
            <a:ext cx="4490320" cy="4800598"/>
          </a:xfrm>
        </p:spPr>
        <p:txBody>
          <a:bodyPr lIns="0">
            <a:normAutofit/>
          </a:bodyPr>
          <a:lstStyle>
            <a:lvl1pPr marL="0" indent="0">
              <a:lnSpc>
                <a:spcPct val="100000"/>
              </a:lnSpc>
              <a:spcBef>
                <a:spcPts val="1000"/>
              </a:spcBef>
              <a:spcAft>
                <a:spcPts val="1200"/>
              </a:spcAft>
              <a:buNone/>
              <a:defRPr sz="2000"/>
            </a:lvl1pPr>
            <a:lvl2pPr marL="800100" indent="-342900">
              <a:lnSpc>
                <a:spcPct val="100000"/>
              </a:lnSpc>
              <a:spcBef>
                <a:spcPts val="1000"/>
              </a:spcBef>
              <a:spcAft>
                <a:spcPts val="1200"/>
              </a:spcAft>
              <a:buFont typeface="Arial" panose="020B0604020202020204" pitchFamily="34" charset="0"/>
              <a:buChar char="•"/>
              <a:defRPr sz="2000"/>
            </a:lvl2pPr>
            <a:lvl3pPr marL="1257300" indent="-342900">
              <a:spcBef>
                <a:spcPts val="1000"/>
              </a:spcBef>
              <a:spcAft>
                <a:spcPts val="1200"/>
              </a:spcAft>
              <a:buFont typeface="Arial" panose="020B0604020202020204" pitchFamily="34" charset="0"/>
              <a:buChar char="•"/>
              <a:defRPr sz="2000"/>
            </a:lvl3pPr>
            <a:lvl4pPr marL="1714500" indent="-342900">
              <a:spcBef>
                <a:spcPts val="1000"/>
              </a:spcBef>
              <a:spcAft>
                <a:spcPts val="1200"/>
              </a:spcAft>
              <a:buFont typeface="Arial" panose="020B0604020202020204" pitchFamily="34" charset="0"/>
              <a:buChar char="•"/>
              <a:defRPr sz="2000"/>
            </a:lvl4pPr>
            <a:lvl5pPr marL="2171700" indent="-3429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8809D86D-3DDE-CA24-4CAA-DF6944B9BCBB}"/>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10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2F216-62F1-7E0B-63FD-51C27CDAA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1F31D-B959-2AD8-9208-FF08B574D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2C8C7-5C6C-400B-AEC0-4D8178161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cap="all" spc="150" baseline="0">
                <a:solidFill>
                  <a:schemeClr val="bg2">
                    <a:lumMod val="50000"/>
                  </a:schemeClr>
                </a:solidFill>
                <a:latin typeface="Univers Light" panose="020B0403020202020204" pitchFamily="34" charset="0"/>
              </a:defRPr>
            </a:lvl1pPr>
          </a:lstStyle>
          <a:p>
            <a:endParaRPr lang="en-US" dirty="0"/>
          </a:p>
        </p:txBody>
      </p:sp>
      <p:sp>
        <p:nvSpPr>
          <p:cNvPr id="5" name="Footer Placeholder 4">
            <a:extLst>
              <a:ext uri="{FF2B5EF4-FFF2-40B4-BE49-F238E27FC236}">
                <a16:creationId xmlns:a16="http://schemas.microsoft.com/office/drawing/2014/main" id="{4B7105D6-7B52-4B7D-9473-BCD571A93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cap="all" spc="150" baseline="0">
                <a:solidFill>
                  <a:schemeClr val="bg2">
                    <a:lumMod val="50000"/>
                  </a:schemeClr>
                </a:solidFill>
                <a:latin typeface="Univers Light" panose="020B0403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B13EAA0A-7090-4FA3-AD1C-CD4570404021}"/>
              </a:ext>
            </a:extLst>
          </p:cNvPr>
          <p:cNvSpPr>
            <a:spLocks noGrp="1"/>
          </p:cNvSpPr>
          <p:nvPr>
            <p:ph type="sldNum" sz="quarter" idx="4"/>
          </p:nvPr>
        </p:nvSpPr>
        <p:spPr>
          <a:xfrm>
            <a:off x="412136" y="5943601"/>
            <a:ext cx="968983" cy="651912"/>
          </a:xfrm>
          <a:prstGeom prst="rect">
            <a:avLst/>
          </a:prstGeom>
        </p:spPr>
        <p:txBody>
          <a:bodyPr vert="horz" lIns="91440" tIns="45720" rIns="91440" bIns="45720" rtlCol="0" anchor="ctr"/>
          <a:lstStyle>
            <a:lvl1pPr algn="ctr">
              <a:defRPr sz="1200" b="1" spc="150" baseline="0">
                <a:solidFill>
                  <a:schemeClr val="tx1"/>
                </a:solidFill>
                <a:latin typeface="+mn-lt"/>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94" r:id="rId1"/>
    <p:sldLayoutId id="2147483693"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 id="2147483684" r:id="rId11"/>
    <p:sldLayoutId id="2147483682" r:id="rId12"/>
    <p:sldLayoutId id="214748368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_dUTTJA1OIA"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54C9E-20FB-B999-9303-C71D1334BAD7}"/>
              </a:ext>
            </a:extLst>
          </p:cNvPr>
          <p:cNvSpPr>
            <a:spLocks noGrp="1"/>
          </p:cNvSpPr>
          <p:nvPr>
            <p:ph type="title"/>
          </p:nvPr>
        </p:nvSpPr>
        <p:spPr>
          <a:xfrm>
            <a:off x="1317615" y="690511"/>
            <a:ext cx="5185821" cy="5253089"/>
          </a:xfrm>
        </p:spPr>
        <p:txBody>
          <a:bodyPr/>
          <a:lstStyle/>
          <a:p>
            <a:r>
              <a:rPr lang="en-US" sz="8800" dirty="0"/>
              <a:t>DMIST</a:t>
            </a:r>
            <a:r>
              <a:rPr lang="en-US" dirty="0"/>
              <a:t> </a:t>
            </a:r>
            <a:br>
              <a:rPr lang="en-US" dirty="0"/>
            </a:br>
            <a:br>
              <a:rPr lang="en-US" dirty="0"/>
            </a:br>
            <a:r>
              <a:rPr lang="en-US" dirty="0"/>
              <a:t>Verbal Report for Transition of Care</a:t>
            </a:r>
          </a:p>
        </p:txBody>
      </p:sp>
      <p:sp>
        <p:nvSpPr>
          <p:cNvPr id="8" name="Rectangle 7">
            <a:extLst>
              <a:ext uri="{FF2B5EF4-FFF2-40B4-BE49-F238E27FC236}">
                <a16:creationId xmlns:a16="http://schemas.microsoft.com/office/drawing/2014/main" id="{0227667A-B701-BA28-13C2-525781CEF3A8}"/>
              </a:ext>
            </a:extLst>
          </p:cNvPr>
          <p:cNvSpPr/>
          <p:nvPr/>
        </p:nvSpPr>
        <p:spPr>
          <a:xfrm>
            <a:off x="5259275" y="5114741"/>
            <a:ext cx="6456845" cy="14630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background with blue text&#10;&#10;AI-generated content may be incorrect.">
            <a:extLst>
              <a:ext uri="{FF2B5EF4-FFF2-40B4-BE49-F238E27FC236}">
                <a16:creationId xmlns:a16="http://schemas.microsoft.com/office/drawing/2014/main" id="{BB150F15-C472-D3D5-6BBB-AA3E512296B3}"/>
              </a:ext>
            </a:extLst>
          </p:cNvPr>
          <p:cNvPicPr>
            <a:picLocks noChangeAspect="1"/>
          </p:cNvPicPr>
          <p:nvPr/>
        </p:nvPicPr>
        <p:blipFill>
          <a:blip r:embed="rId2"/>
          <a:stretch>
            <a:fillRect/>
          </a:stretch>
        </p:blipFill>
        <p:spPr>
          <a:xfrm>
            <a:off x="5424457" y="5165975"/>
            <a:ext cx="6291663" cy="1360572"/>
          </a:xfrm>
          <a:prstGeom prst="rect">
            <a:avLst/>
          </a:prstGeom>
        </p:spPr>
      </p:pic>
    </p:spTree>
    <p:extLst>
      <p:ext uri="{BB962C8B-B14F-4D97-AF65-F5344CB8AC3E}">
        <p14:creationId xmlns:p14="http://schemas.microsoft.com/office/powerpoint/2010/main" val="3378822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0FEFBF-60FD-0161-6F6E-89EE39389CEE}"/>
              </a:ext>
            </a:extLst>
          </p:cNvPr>
          <p:cNvSpPr>
            <a:spLocks noGrp="1"/>
          </p:cNvSpPr>
          <p:nvPr>
            <p:ph type="title"/>
          </p:nvPr>
        </p:nvSpPr>
        <p:spPr>
          <a:xfrm>
            <a:off x="1353827" y="3508311"/>
            <a:ext cx="9923770" cy="1438762"/>
          </a:xfrm>
        </p:spPr>
        <p:txBody>
          <a:bodyPr/>
          <a:lstStyle/>
          <a:p>
            <a:br>
              <a:rPr lang="en-US" dirty="0"/>
            </a:br>
            <a:r>
              <a:rPr lang="en-US" dirty="0"/>
              <a:t>Putting it all together</a:t>
            </a:r>
            <a:endParaRPr lang="en-ZA" dirty="0"/>
          </a:p>
        </p:txBody>
      </p:sp>
      <p:sp>
        <p:nvSpPr>
          <p:cNvPr id="8" name="Text Placeholder 7">
            <a:extLst>
              <a:ext uri="{FF2B5EF4-FFF2-40B4-BE49-F238E27FC236}">
                <a16:creationId xmlns:a16="http://schemas.microsoft.com/office/drawing/2014/main" id="{DD542008-8017-76E5-ABC0-32401068875D}"/>
              </a:ext>
            </a:extLst>
          </p:cNvPr>
          <p:cNvSpPr>
            <a:spLocks noGrp="1"/>
          </p:cNvSpPr>
          <p:nvPr>
            <p:ph type="body" sz="quarter" idx="12"/>
          </p:nvPr>
        </p:nvSpPr>
        <p:spPr>
          <a:xfrm>
            <a:off x="1353828" y="5228488"/>
            <a:ext cx="9923770" cy="1368256"/>
          </a:xfrm>
        </p:spPr>
        <p:txBody>
          <a:bodyPr/>
          <a:lstStyle/>
          <a:p>
            <a:r>
              <a:rPr lang="en-US" dirty="0"/>
              <a:t>DMIST video created by the Wisconsin RTAC Coordinators</a:t>
            </a:r>
          </a:p>
          <a:p>
            <a:endParaRPr lang="en-US" dirty="0"/>
          </a:p>
          <a:p>
            <a:r>
              <a:rPr lang="en-US" dirty="0">
                <a:hlinkClick r:id="rId3"/>
              </a:rPr>
              <a:t>https://www.youtube.com/watch?v=_dUTTJA1OIA</a:t>
            </a:r>
            <a:r>
              <a:rPr lang="en-US" dirty="0"/>
              <a:t> </a:t>
            </a:r>
          </a:p>
        </p:txBody>
      </p:sp>
      <p:sp>
        <p:nvSpPr>
          <p:cNvPr id="3" name="Picture Placeholder 2">
            <a:extLst>
              <a:ext uri="{FF2B5EF4-FFF2-40B4-BE49-F238E27FC236}">
                <a16:creationId xmlns:a16="http://schemas.microsoft.com/office/drawing/2014/main" id="{840884F1-6B70-38FA-91BA-9B2B18CFC05D}"/>
              </a:ext>
            </a:extLst>
          </p:cNvPr>
          <p:cNvSpPr>
            <a:spLocks noGrp="1"/>
          </p:cNvSpPr>
          <p:nvPr>
            <p:ph type="pic" sz="quarter" idx="13"/>
          </p:nvPr>
        </p:nvSpPr>
        <p:spPr>
          <a:xfrm>
            <a:off x="915602" y="17890"/>
            <a:ext cx="10361995" cy="3429000"/>
          </a:xfrm>
        </p:spPr>
        <p:txBody>
          <a:bodyPr/>
          <a:lstStyle/>
          <a:p>
            <a:endParaRPr lang="en-US"/>
          </a:p>
        </p:txBody>
      </p:sp>
      <p:pic>
        <p:nvPicPr>
          <p:cNvPr id="4" name="Picture 3">
            <a:extLst>
              <a:ext uri="{FF2B5EF4-FFF2-40B4-BE49-F238E27FC236}">
                <a16:creationId xmlns:a16="http://schemas.microsoft.com/office/drawing/2014/main" id="{CED4233E-A1A8-D3A4-645E-A053A7826407}"/>
              </a:ext>
            </a:extLst>
          </p:cNvPr>
          <p:cNvPicPr>
            <a:picLocks noChangeAspect="1"/>
          </p:cNvPicPr>
          <p:nvPr/>
        </p:nvPicPr>
        <p:blipFill>
          <a:blip r:embed="rId4"/>
          <a:stretch>
            <a:fillRect/>
          </a:stretch>
        </p:blipFill>
        <p:spPr>
          <a:xfrm>
            <a:off x="4850116" y="656406"/>
            <a:ext cx="2931191" cy="2931191"/>
          </a:xfrm>
          <a:prstGeom prst="rect">
            <a:avLst/>
          </a:prstGeom>
        </p:spPr>
      </p:pic>
    </p:spTree>
    <p:extLst>
      <p:ext uri="{BB962C8B-B14F-4D97-AF65-F5344CB8AC3E}">
        <p14:creationId xmlns:p14="http://schemas.microsoft.com/office/powerpoint/2010/main" val="3421680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D0E47E-D228-15EB-5886-33E9AA181D03}"/>
              </a:ext>
            </a:extLst>
          </p:cNvPr>
          <p:cNvSpPr>
            <a:spLocks noGrp="1"/>
          </p:cNvSpPr>
          <p:nvPr>
            <p:ph type="title"/>
          </p:nvPr>
        </p:nvSpPr>
        <p:spPr>
          <a:xfrm>
            <a:off x="1353827" y="1278294"/>
            <a:ext cx="5000318" cy="4904141"/>
          </a:xfrm>
        </p:spPr>
        <p:txBody>
          <a:bodyPr/>
          <a:lstStyle/>
          <a:p>
            <a:r>
              <a:rPr lang="en-US" dirty="0"/>
              <a:t>The power of communication</a:t>
            </a:r>
          </a:p>
        </p:txBody>
      </p:sp>
      <p:pic>
        <p:nvPicPr>
          <p:cNvPr id="7" name="Picture 6">
            <a:extLst>
              <a:ext uri="{FF2B5EF4-FFF2-40B4-BE49-F238E27FC236}">
                <a16:creationId xmlns:a16="http://schemas.microsoft.com/office/drawing/2014/main" id="{F920A489-790F-C478-0997-02F27751732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2541" y1="61836" x2="72541" y2="61836"/>
                        <a14:foregroundMark x1="59426" y1="29469" x2="59426" y2="29469"/>
                        <a14:foregroundMark x1="28689" y1="13043" x2="28689" y2="13043"/>
                      </a14:backgroundRemoval>
                    </a14:imgEffect>
                  </a14:imgLayer>
                </a14:imgProps>
              </a:ext>
            </a:extLst>
          </a:blip>
          <a:stretch>
            <a:fillRect/>
          </a:stretch>
        </p:blipFill>
        <p:spPr>
          <a:xfrm>
            <a:off x="1824828" y="1375241"/>
            <a:ext cx="2324424" cy="1971950"/>
          </a:xfrm>
          <a:prstGeom prst="rect">
            <a:avLst/>
          </a:prstGeom>
        </p:spPr>
      </p:pic>
      <p:pic>
        <p:nvPicPr>
          <p:cNvPr id="9" name="Picture 8">
            <a:extLst>
              <a:ext uri="{FF2B5EF4-FFF2-40B4-BE49-F238E27FC236}">
                <a16:creationId xmlns:a16="http://schemas.microsoft.com/office/drawing/2014/main" id="{D19D4555-F212-28CF-CE79-4E7F770F67B8}"/>
              </a:ext>
            </a:extLst>
          </p:cNvPr>
          <p:cNvPicPr>
            <a:picLocks noChangeAspect="1"/>
          </p:cNvPicPr>
          <p:nvPr/>
        </p:nvPicPr>
        <p:blipFill>
          <a:blip r:embed="rId5"/>
          <a:stretch>
            <a:fillRect/>
          </a:stretch>
        </p:blipFill>
        <p:spPr>
          <a:xfrm>
            <a:off x="5758649" y="1167368"/>
            <a:ext cx="6004854" cy="3891145"/>
          </a:xfrm>
          <a:prstGeom prst="rect">
            <a:avLst/>
          </a:prstGeom>
        </p:spPr>
      </p:pic>
    </p:spTree>
    <p:extLst>
      <p:ext uri="{BB962C8B-B14F-4D97-AF65-F5344CB8AC3E}">
        <p14:creationId xmlns:p14="http://schemas.microsoft.com/office/powerpoint/2010/main" val="3752118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97761-0B88-A5E8-0B78-C39173D05F4D}"/>
              </a:ext>
            </a:extLst>
          </p:cNvPr>
          <p:cNvSpPr>
            <a:spLocks noGrp="1"/>
          </p:cNvSpPr>
          <p:nvPr>
            <p:ph type="title"/>
          </p:nvPr>
        </p:nvSpPr>
        <p:spPr>
          <a:xfrm>
            <a:off x="1455583" y="737115"/>
            <a:ext cx="4640418" cy="5407091"/>
          </a:xfrm>
        </p:spPr>
        <p:txBody>
          <a:bodyPr>
            <a:normAutofit/>
          </a:bodyPr>
          <a:lstStyle/>
          <a:p>
            <a:pPr algn="ctr"/>
            <a:r>
              <a:rPr lang="en-US" sz="4400" dirty="0"/>
              <a:t>DMIST</a:t>
            </a:r>
            <a:br>
              <a:rPr lang="en-US" sz="4400" dirty="0"/>
            </a:br>
            <a:br>
              <a:rPr lang="en-US" sz="4400" dirty="0"/>
            </a:br>
            <a:r>
              <a:rPr lang="en-US" sz="4400" dirty="0"/>
              <a:t>Can be used for all patient care hand-offs:</a:t>
            </a:r>
          </a:p>
        </p:txBody>
      </p:sp>
      <p:sp>
        <p:nvSpPr>
          <p:cNvPr id="3" name="Content Placeholder 2">
            <a:extLst>
              <a:ext uri="{FF2B5EF4-FFF2-40B4-BE49-F238E27FC236}">
                <a16:creationId xmlns:a16="http://schemas.microsoft.com/office/drawing/2014/main" id="{02BA04E6-CD61-B962-4287-DEC1993C32D6}"/>
              </a:ext>
            </a:extLst>
          </p:cNvPr>
          <p:cNvSpPr>
            <a:spLocks noGrp="1"/>
          </p:cNvSpPr>
          <p:nvPr>
            <p:ph sz="quarter" idx="12"/>
          </p:nvPr>
        </p:nvSpPr>
        <p:spPr>
          <a:xfrm>
            <a:off x="6388461" y="737115"/>
            <a:ext cx="4846732" cy="5407091"/>
          </a:xfrm>
        </p:spPr>
        <p:txBody>
          <a:bodyPr>
            <a:normAutofit/>
          </a:bodyPr>
          <a:lstStyle/>
          <a:p>
            <a:r>
              <a:rPr lang="en-US" sz="2400" dirty="0"/>
              <a:t>First responders to ambulance crews</a:t>
            </a:r>
          </a:p>
          <a:p>
            <a:r>
              <a:rPr lang="en-US" sz="2400" dirty="0"/>
              <a:t>BLS ambulance crews to ALS intercepts</a:t>
            </a:r>
          </a:p>
          <a:p>
            <a:r>
              <a:rPr lang="en-US" sz="2400" dirty="0"/>
              <a:t>Ambulance crews to helicopter flight crews</a:t>
            </a:r>
          </a:p>
          <a:p>
            <a:r>
              <a:rPr lang="en-US" sz="2400" dirty="0"/>
              <a:t>When delivering a patient to the hospital and giving bedside report to the ED staff or a trauma team</a:t>
            </a:r>
          </a:p>
        </p:txBody>
      </p:sp>
      <p:sp>
        <p:nvSpPr>
          <p:cNvPr id="4" name="Slide Number Placeholder 3">
            <a:extLst>
              <a:ext uri="{FF2B5EF4-FFF2-40B4-BE49-F238E27FC236}">
                <a16:creationId xmlns:a16="http://schemas.microsoft.com/office/drawing/2014/main" id="{2CD4601E-33F5-5714-867D-A0B584DA7C11}"/>
              </a:ext>
            </a:extLst>
          </p:cNvPr>
          <p:cNvSpPr>
            <a:spLocks noGrp="1"/>
          </p:cNvSpPr>
          <p:nvPr>
            <p:ph type="sldNum" sz="quarter" idx="15"/>
          </p:nvPr>
        </p:nvSpPr>
        <p:spPr/>
        <p:txBody>
          <a:bodyPr/>
          <a:lstStyle/>
          <a:p>
            <a:fld id="{18D65601-5AE2-46FC-B138-694DDD2B510D}" type="slidenum">
              <a:rPr lang="en-US" smtClean="0"/>
              <a:pPr/>
              <a:t>3</a:t>
            </a:fld>
            <a:endParaRPr lang="en-US" dirty="0"/>
          </a:p>
        </p:txBody>
      </p:sp>
      <p:pic>
        <p:nvPicPr>
          <p:cNvPr id="11" name="Graphic 10" descr="Megaphone with solid fill">
            <a:extLst>
              <a:ext uri="{FF2B5EF4-FFF2-40B4-BE49-F238E27FC236}">
                <a16:creationId xmlns:a16="http://schemas.microsoft.com/office/drawing/2014/main" id="{5510CEC8-DC1E-E836-7DA9-C266E26353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02108" y="632192"/>
            <a:ext cx="914400" cy="914400"/>
          </a:xfrm>
          <a:prstGeom prst="rect">
            <a:avLst/>
          </a:prstGeom>
        </p:spPr>
      </p:pic>
      <p:pic>
        <p:nvPicPr>
          <p:cNvPr id="13" name="Graphic 12" descr="Speaker phone with solid fill">
            <a:extLst>
              <a:ext uri="{FF2B5EF4-FFF2-40B4-BE49-F238E27FC236}">
                <a16:creationId xmlns:a16="http://schemas.microsoft.com/office/drawing/2014/main" id="{8B23FB01-A7C2-FCB9-44EC-F45ADBC647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26950" y="1319980"/>
            <a:ext cx="914400" cy="914400"/>
          </a:xfrm>
          <a:prstGeom prst="rect">
            <a:avLst/>
          </a:prstGeom>
        </p:spPr>
      </p:pic>
      <p:pic>
        <p:nvPicPr>
          <p:cNvPr id="15" name="Picture 14">
            <a:extLst>
              <a:ext uri="{FF2B5EF4-FFF2-40B4-BE49-F238E27FC236}">
                <a16:creationId xmlns:a16="http://schemas.microsoft.com/office/drawing/2014/main" id="{1C57C3BF-D1B3-00A1-8140-57ACBFDA5B5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4936110" y="4672883"/>
            <a:ext cx="1066949" cy="1448002"/>
          </a:xfrm>
          <a:prstGeom prst="rect">
            <a:avLst/>
          </a:prstGeom>
        </p:spPr>
      </p:pic>
    </p:spTree>
    <p:extLst>
      <p:ext uri="{BB962C8B-B14F-4D97-AF65-F5344CB8AC3E}">
        <p14:creationId xmlns:p14="http://schemas.microsoft.com/office/powerpoint/2010/main" val="160745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961B9-D2C2-BCDA-8BCB-82B384C9B2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06CB05-2E03-48AB-3F11-99CBBC705CF3}"/>
              </a:ext>
            </a:extLst>
          </p:cNvPr>
          <p:cNvSpPr>
            <a:spLocks noGrp="1"/>
          </p:cNvSpPr>
          <p:nvPr>
            <p:ph type="title"/>
          </p:nvPr>
        </p:nvSpPr>
        <p:spPr>
          <a:xfrm>
            <a:off x="1432566" y="862466"/>
            <a:ext cx="4640418" cy="5407091"/>
          </a:xfrm>
        </p:spPr>
        <p:txBody>
          <a:bodyPr>
            <a:normAutofit fontScale="90000"/>
          </a:bodyPr>
          <a:lstStyle/>
          <a:p>
            <a:r>
              <a:rPr lang="en-US" b="1" dirty="0"/>
              <a:t>D</a:t>
            </a:r>
            <a:r>
              <a:rPr lang="en-US" dirty="0"/>
              <a:t> – Demographics</a:t>
            </a:r>
            <a:br>
              <a:rPr lang="en-US" dirty="0"/>
            </a:br>
            <a:br>
              <a:rPr lang="en-US" dirty="0"/>
            </a:br>
            <a:r>
              <a:rPr lang="en-US" b="1" dirty="0"/>
              <a:t>M</a:t>
            </a:r>
            <a:r>
              <a:rPr lang="en-US" dirty="0"/>
              <a:t> - Mechanism of injury or illness</a:t>
            </a:r>
            <a:br>
              <a:rPr lang="en-US" dirty="0"/>
            </a:br>
            <a:br>
              <a:rPr lang="en-US" dirty="0"/>
            </a:br>
            <a:r>
              <a:rPr lang="en-US" b="1" dirty="0"/>
              <a:t>I</a:t>
            </a:r>
            <a:r>
              <a:rPr lang="en-US" dirty="0"/>
              <a:t> - Injuries or illness</a:t>
            </a:r>
            <a:br>
              <a:rPr lang="en-US" dirty="0"/>
            </a:br>
            <a:br>
              <a:rPr lang="en-US" dirty="0"/>
            </a:br>
            <a:r>
              <a:rPr lang="en-US" b="1" dirty="0"/>
              <a:t>S</a:t>
            </a:r>
            <a:r>
              <a:rPr lang="en-US" dirty="0"/>
              <a:t> - Signs and symptoms</a:t>
            </a:r>
            <a:br>
              <a:rPr lang="en-US" dirty="0"/>
            </a:br>
            <a:br>
              <a:rPr lang="en-US" dirty="0"/>
            </a:br>
            <a:r>
              <a:rPr lang="en-US" b="1" dirty="0"/>
              <a:t>T</a:t>
            </a:r>
            <a:r>
              <a:rPr lang="en-US" dirty="0"/>
              <a:t> - Treatments</a:t>
            </a:r>
            <a:br>
              <a:rPr lang="en-US" sz="4400" dirty="0"/>
            </a:br>
            <a:endParaRPr lang="en-US" sz="4400" dirty="0"/>
          </a:p>
        </p:txBody>
      </p:sp>
      <p:sp>
        <p:nvSpPr>
          <p:cNvPr id="4" name="Slide Number Placeholder 3">
            <a:extLst>
              <a:ext uri="{FF2B5EF4-FFF2-40B4-BE49-F238E27FC236}">
                <a16:creationId xmlns:a16="http://schemas.microsoft.com/office/drawing/2014/main" id="{C844B01D-7FDC-E7B9-D1A5-0ABB20C991E4}"/>
              </a:ext>
            </a:extLst>
          </p:cNvPr>
          <p:cNvSpPr>
            <a:spLocks noGrp="1"/>
          </p:cNvSpPr>
          <p:nvPr>
            <p:ph type="sldNum" sz="quarter" idx="15"/>
          </p:nvPr>
        </p:nvSpPr>
        <p:spPr/>
        <p:txBody>
          <a:bodyPr/>
          <a:lstStyle/>
          <a:p>
            <a:fld id="{18D65601-5AE2-46FC-B138-694DDD2B510D}" type="slidenum">
              <a:rPr lang="en-US" smtClean="0"/>
              <a:pPr/>
              <a:t>4</a:t>
            </a:fld>
            <a:endParaRPr lang="en-US" dirty="0"/>
          </a:p>
        </p:txBody>
      </p:sp>
      <p:pic>
        <p:nvPicPr>
          <p:cNvPr id="5" name="Picture 4">
            <a:extLst>
              <a:ext uri="{FF2B5EF4-FFF2-40B4-BE49-F238E27FC236}">
                <a16:creationId xmlns:a16="http://schemas.microsoft.com/office/drawing/2014/main" id="{43215ADD-2F97-CD7E-81C7-396A86AED992}"/>
              </a:ext>
            </a:extLst>
          </p:cNvPr>
          <p:cNvPicPr>
            <a:picLocks noChangeAspect="1"/>
          </p:cNvPicPr>
          <p:nvPr/>
        </p:nvPicPr>
        <p:blipFill>
          <a:blip r:embed="rId3">
            <a:extLst>
              <a:ext uri="{28A0092B-C50C-407E-A947-70E740481C1C}">
                <a14:useLocalDpi xmlns:a14="http://schemas.microsoft.com/office/drawing/2010/main" val="0"/>
              </a:ext>
            </a:extLst>
          </a:blip>
          <a:srcRect l="6634" r="13592"/>
          <a:stretch>
            <a:fillRect/>
          </a:stretch>
        </p:blipFill>
        <p:spPr>
          <a:xfrm>
            <a:off x="7288312" y="1599381"/>
            <a:ext cx="3558409" cy="3345481"/>
          </a:xfrm>
          <a:prstGeom prst="rect">
            <a:avLst/>
          </a:prstGeom>
        </p:spPr>
      </p:pic>
    </p:spTree>
    <p:extLst>
      <p:ext uri="{BB962C8B-B14F-4D97-AF65-F5344CB8AC3E}">
        <p14:creationId xmlns:p14="http://schemas.microsoft.com/office/powerpoint/2010/main" val="2260535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C3118-06EB-7BAA-DB45-0B745305F3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713DAC-5EBB-4F0B-4BAA-1D705F40E4BD}"/>
              </a:ext>
            </a:extLst>
          </p:cNvPr>
          <p:cNvSpPr>
            <a:spLocks noGrp="1"/>
          </p:cNvSpPr>
          <p:nvPr>
            <p:ph type="title"/>
          </p:nvPr>
        </p:nvSpPr>
        <p:spPr>
          <a:xfrm>
            <a:off x="1432566" y="862466"/>
            <a:ext cx="4640418" cy="5407091"/>
          </a:xfrm>
        </p:spPr>
        <p:txBody>
          <a:bodyPr>
            <a:normAutofit fontScale="90000"/>
          </a:bodyPr>
          <a:lstStyle/>
          <a:p>
            <a:r>
              <a:rPr lang="en-US" b="1" dirty="0"/>
              <a:t>D</a:t>
            </a:r>
            <a:r>
              <a:rPr lang="en-US" dirty="0"/>
              <a:t> – Demographics</a:t>
            </a:r>
            <a:br>
              <a:rPr lang="en-US" dirty="0"/>
            </a:br>
            <a:br>
              <a:rPr lang="en-US" dirty="0"/>
            </a:br>
            <a:r>
              <a:rPr lang="en-US" b="1" dirty="0">
                <a:solidFill>
                  <a:schemeClr val="bg1">
                    <a:lumMod val="85000"/>
                  </a:schemeClr>
                </a:solidFill>
              </a:rPr>
              <a:t>M</a:t>
            </a:r>
            <a:r>
              <a:rPr lang="en-US" dirty="0">
                <a:solidFill>
                  <a:schemeClr val="bg1">
                    <a:lumMod val="85000"/>
                  </a:schemeClr>
                </a:solidFill>
              </a:rPr>
              <a:t> - Mechanism of injury or illness</a:t>
            </a:r>
            <a:br>
              <a:rPr lang="en-US" dirty="0">
                <a:solidFill>
                  <a:schemeClr val="bg1">
                    <a:lumMod val="85000"/>
                  </a:schemeClr>
                </a:solidFill>
              </a:rPr>
            </a:br>
            <a:br>
              <a:rPr lang="en-US" dirty="0">
                <a:solidFill>
                  <a:schemeClr val="bg1">
                    <a:lumMod val="85000"/>
                  </a:schemeClr>
                </a:solidFill>
              </a:rPr>
            </a:br>
            <a:r>
              <a:rPr lang="en-US" b="1" dirty="0">
                <a:solidFill>
                  <a:schemeClr val="bg1">
                    <a:lumMod val="85000"/>
                  </a:schemeClr>
                </a:solidFill>
              </a:rPr>
              <a:t>I</a:t>
            </a:r>
            <a:r>
              <a:rPr lang="en-US" dirty="0">
                <a:solidFill>
                  <a:schemeClr val="bg1">
                    <a:lumMod val="85000"/>
                  </a:schemeClr>
                </a:solidFill>
              </a:rPr>
              <a:t> - Injuries or illness</a:t>
            </a:r>
            <a:br>
              <a:rPr lang="en-US" dirty="0">
                <a:solidFill>
                  <a:schemeClr val="bg1">
                    <a:lumMod val="85000"/>
                  </a:schemeClr>
                </a:solidFill>
              </a:rPr>
            </a:br>
            <a:br>
              <a:rPr lang="en-US" dirty="0">
                <a:solidFill>
                  <a:schemeClr val="bg1">
                    <a:lumMod val="85000"/>
                  </a:schemeClr>
                </a:solidFill>
              </a:rPr>
            </a:br>
            <a:r>
              <a:rPr lang="en-US" b="1" dirty="0">
                <a:solidFill>
                  <a:schemeClr val="bg1">
                    <a:lumMod val="85000"/>
                  </a:schemeClr>
                </a:solidFill>
              </a:rPr>
              <a:t>S</a:t>
            </a:r>
            <a:r>
              <a:rPr lang="en-US" dirty="0">
                <a:solidFill>
                  <a:schemeClr val="bg1">
                    <a:lumMod val="85000"/>
                  </a:schemeClr>
                </a:solidFill>
              </a:rPr>
              <a:t> - Signs and symptoms</a:t>
            </a:r>
            <a:br>
              <a:rPr lang="en-US" dirty="0">
                <a:solidFill>
                  <a:schemeClr val="bg1">
                    <a:lumMod val="85000"/>
                  </a:schemeClr>
                </a:solidFill>
              </a:rPr>
            </a:br>
            <a:br>
              <a:rPr lang="en-US" dirty="0">
                <a:solidFill>
                  <a:schemeClr val="bg1">
                    <a:lumMod val="85000"/>
                  </a:schemeClr>
                </a:solidFill>
              </a:rPr>
            </a:br>
            <a:r>
              <a:rPr lang="en-US" b="1" dirty="0">
                <a:solidFill>
                  <a:schemeClr val="bg1">
                    <a:lumMod val="85000"/>
                  </a:schemeClr>
                </a:solidFill>
              </a:rPr>
              <a:t>T</a:t>
            </a:r>
            <a:r>
              <a:rPr lang="en-US" dirty="0">
                <a:solidFill>
                  <a:schemeClr val="bg1">
                    <a:lumMod val="85000"/>
                  </a:schemeClr>
                </a:solidFill>
              </a:rPr>
              <a:t> - Treatments</a:t>
            </a:r>
            <a:br>
              <a:rPr lang="en-US" sz="4400" dirty="0"/>
            </a:br>
            <a:endParaRPr lang="en-US" sz="4400" dirty="0"/>
          </a:p>
        </p:txBody>
      </p:sp>
      <p:sp>
        <p:nvSpPr>
          <p:cNvPr id="4" name="Slide Number Placeholder 3">
            <a:extLst>
              <a:ext uri="{FF2B5EF4-FFF2-40B4-BE49-F238E27FC236}">
                <a16:creationId xmlns:a16="http://schemas.microsoft.com/office/drawing/2014/main" id="{3597CF54-A7C3-A0BE-6B04-EA528F0B6DB7}"/>
              </a:ext>
            </a:extLst>
          </p:cNvPr>
          <p:cNvSpPr>
            <a:spLocks noGrp="1"/>
          </p:cNvSpPr>
          <p:nvPr>
            <p:ph type="sldNum" sz="quarter" idx="15"/>
          </p:nvPr>
        </p:nvSpPr>
        <p:spPr/>
        <p:txBody>
          <a:bodyPr/>
          <a:lstStyle/>
          <a:p>
            <a:fld id="{18D65601-5AE2-46FC-B138-694DDD2B510D}" type="slidenum">
              <a:rPr lang="en-US" smtClean="0"/>
              <a:pPr/>
              <a:t>5</a:t>
            </a:fld>
            <a:endParaRPr lang="en-US" dirty="0"/>
          </a:p>
        </p:txBody>
      </p:sp>
      <p:sp>
        <p:nvSpPr>
          <p:cNvPr id="3" name="TextBox 2">
            <a:extLst>
              <a:ext uri="{FF2B5EF4-FFF2-40B4-BE49-F238E27FC236}">
                <a16:creationId xmlns:a16="http://schemas.microsoft.com/office/drawing/2014/main" id="{C53CE974-7035-8749-2A63-7962AE210BE2}"/>
              </a:ext>
            </a:extLst>
          </p:cNvPr>
          <p:cNvSpPr txBox="1"/>
          <p:nvPr/>
        </p:nvSpPr>
        <p:spPr>
          <a:xfrm>
            <a:off x="7625918" y="1926454"/>
            <a:ext cx="3444536"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a:t>Name </a:t>
            </a:r>
          </a:p>
          <a:p>
            <a:pPr marL="285750" indent="-285750">
              <a:buFont typeface="Arial" panose="020B0604020202020204" pitchFamily="34" charset="0"/>
              <a:buChar char="•"/>
            </a:pPr>
            <a:r>
              <a:rPr lang="en-US" sz="3200" dirty="0"/>
              <a:t>Age</a:t>
            </a:r>
          </a:p>
          <a:p>
            <a:pPr marL="285750" indent="-285750">
              <a:buFont typeface="Arial" panose="020B0604020202020204" pitchFamily="34" charset="0"/>
              <a:buChar char="•"/>
            </a:pPr>
            <a:r>
              <a:rPr lang="en-US" sz="3200" dirty="0"/>
              <a:t>Date of birth</a:t>
            </a:r>
          </a:p>
          <a:p>
            <a:pPr marL="285750" indent="-285750">
              <a:buFont typeface="Arial" panose="020B0604020202020204" pitchFamily="34" charset="0"/>
              <a:buChar char="•"/>
            </a:pPr>
            <a:r>
              <a:rPr lang="en-US" sz="3200" dirty="0"/>
              <a:t>Medical history</a:t>
            </a:r>
          </a:p>
          <a:p>
            <a:pPr marL="285750" indent="-285750">
              <a:buFont typeface="Arial" panose="020B0604020202020204" pitchFamily="34" charset="0"/>
              <a:buChar char="•"/>
            </a:pPr>
            <a:r>
              <a:rPr lang="en-US" sz="3200" dirty="0"/>
              <a:t>Medications</a:t>
            </a:r>
          </a:p>
          <a:p>
            <a:pPr marL="285750" indent="-285750">
              <a:buFont typeface="Arial" panose="020B0604020202020204" pitchFamily="34" charset="0"/>
              <a:buChar char="•"/>
            </a:pPr>
            <a:r>
              <a:rPr lang="en-US" sz="3200" dirty="0"/>
              <a:t>Blood thinners</a:t>
            </a:r>
          </a:p>
        </p:txBody>
      </p:sp>
      <p:pic>
        <p:nvPicPr>
          <p:cNvPr id="7" name="Picture 6">
            <a:extLst>
              <a:ext uri="{FF2B5EF4-FFF2-40B4-BE49-F238E27FC236}">
                <a16:creationId xmlns:a16="http://schemas.microsoft.com/office/drawing/2014/main" id="{7446FC76-F4F5-094A-B3F6-6C2CA8B2836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90" b="91608" l="9524" r="89683">
                        <a14:foregroundMark x1="38889" y1="9790" x2="38889" y2="9790"/>
                        <a14:foregroundMark x1="44444" y1="16783" x2="44444" y2="16783"/>
                        <a14:foregroundMark x1="37302" y1="14685" x2="37302" y2="14685"/>
                        <a14:foregroundMark x1="38095" y1="13986" x2="38095" y2="13986"/>
                        <a14:foregroundMark x1="35714" y1="12587" x2="35714" y2="12587"/>
                        <a14:foregroundMark x1="46032" y1="46154" x2="46032" y2="46154"/>
                        <a14:foregroundMark x1="55556" y1="91608" x2="55556" y2="91608"/>
                        <a14:foregroundMark x1="71429" y1="9790" x2="71429" y2="9790"/>
                        <a14:foregroundMark x1="73810" y1="18881" x2="73810" y2="18881"/>
                        <a14:foregroundMark x1="73810" y1="20979" x2="73810" y2="20979"/>
                        <a14:foregroundMark x1="74603" y1="23077" x2="74603" y2="23077"/>
                        <a14:backgroundMark x1="72222" y1="8392" x2="72222" y2="8392"/>
                        <a14:backgroundMark x1="76190" y1="18182" x2="76190" y2="18182"/>
                        <a14:backgroundMark x1="73810" y1="17483" x2="73810" y2="17483"/>
                        <a14:backgroundMark x1="75397" y1="20979" x2="75397" y2="20979"/>
                        <a14:backgroundMark x1="75397" y1="23776" x2="75397" y2="23776"/>
                        <a14:backgroundMark x1="74603" y1="24476" x2="74603" y2="24476"/>
                      </a14:backgroundRemoval>
                    </a14:imgEffect>
                  </a14:imgLayer>
                </a14:imgProps>
              </a:ext>
            </a:extLst>
          </a:blip>
          <a:stretch>
            <a:fillRect/>
          </a:stretch>
        </p:blipFill>
        <p:spPr>
          <a:xfrm>
            <a:off x="5971714" y="4492559"/>
            <a:ext cx="1755475" cy="1992324"/>
          </a:xfrm>
          <a:prstGeom prst="rect">
            <a:avLst/>
          </a:prstGeom>
        </p:spPr>
      </p:pic>
    </p:spTree>
    <p:extLst>
      <p:ext uri="{BB962C8B-B14F-4D97-AF65-F5344CB8AC3E}">
        <p14:creationId xmlns:p14="http://schemas.microsoft.com/office/powerpoint/2010/main" val="1712135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DD221-C287-1B03-8816-1815ACCEEC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23A5BB-ECE9-AB6F-D0B3-FB6622474AFD}"/>
              </a:ext>
            </a:extLst>
          </p:cNvPr>
          <p:cNvSpPr>
            <a:spLocks noGrp="1"/>
          </p:cNvSpPr>
          <p:nvPr>
            <p:ph type="title"/>
          </p:nvPr>
        </p:nvSpPr>
        <p:spPr>
          <a:xfrm>
            <a:off x="1432566" y="862466"/>
            <a:ext cx="4640418" cy="5407091"/>
          </a:xfrm>
        </p:spPr>
        <p:txBody>
          <a:bodyPr>
            <a:normAutofit fontScale="90000"/>
          </a:bodyPr>
          <a:lstStyle/>
          <a:p>
            <a:r>
              <a:rPr lang="en-US" b="1" dirty="0">
                <a:solidFill>
                  <a:schemeClr val="bg1">
                    <a:lumMod val="85000"/>
                  </a:schemeClr>
                </a:solidFill>
              </a:rPr>
              <a:t>D</a:t>
            </a:r>
            <a:r>
              <a:rPr lang="en-US" dirty="0">
                <a:solidFill>
                  <a:schemeClr val="bg1">
                    <a:lumMod val="85000"/>
                  </a:schemeClr>
                </a:solidFill>
              </a:rPr>
              <a:t> – Demographics</a:t>
            </a:r>
            <a:br>
              <a:rPr lang="en-US" dirty="0"/>
            </a:br>
            <a:br>
              <a:rPr lang="en-US" dirty="0"/>
            </a:br>
            <a:r>
              <a:rPr lang="en-US" b="1" dirty="0"/>
              <a:t>M</a:t>
            </a:r>
            <a:r>
              <a:rPr lang="en-US" dirty="0"/>
              <a:t> - Mechanism of injury or illness</a:t>
            </a:r>
            <a:br>
              <a:rPr lang="en-US" dirty="0">
                <a:solidFill>
                  <a:schemeClr val="bg1">
                    <a:lumMod val="85000"/>
                  </a:schemeClr>
                </a:solidFill>
              </a:rPr>
            </a:br>
            <a:br>
              <a:rPr lang="en-US" dirty="0">
                <a:solidFill>
                  <a:schemeClr val="bg1">
                    <a:lumMod val="85000"/>
                  </a:schemeClr>
                </a:solidFill>
              </a:rPr>
            </a:br>
            <a:r>
              <a:rPr lang="en-US" b="1" dirty="0">
                <a:solidFill>
                  <a:schemeClr val="bg1">
                    <a:lumMod val="85000"/>
                  </a:schemeClr>
                </a:solidFill>
              </a:rPr>
              <a:t>I</a:t>
            </a:r>
            <a:r>
              <a:rPr lang="en-US" dirty="0">
                <a:solidFill>
                  <a:schemeClr val="bg1">
                    <a:lumMod val="85000"/>
                  </a:schemeClr>
                </a:solidFill>
              </a:rPr>
              <a:t> - Injuries or illness</a:t>
            </a:r>
            <a:br>
              <a:rPr lang="en-US" dirty="0">
                <a:solidFill>
                  <a:schemeClr val="bg1">
                    <a:lumMod val="85000"/>
                  </a:schemeClr>
                </a:solidFill>
              </a:rPr>
            </a:br>
            <a:br>
              <a:rPr lang="en-US" dirty="0">
                <a:solidFill>
                  <a:schemeClr val="bg1">
                    <a:lumMod val="85000"/>
                  </a:schemeClr>
                </a:solidFill>
              </a:rPr>
            </a:br>
            <a:r>
              <a:rPr lang="en-US" b="1" dirty="0">
                <a:solidFill>
                  <a:schemeClr val="bg1">
                    <a:lumMod val="85000"/>
                  </a:schemeClr>
                </a:solidFill>
              </a:rPr>
              <a:t>S</a:t>
            </a:r>
            <a:r>
              <a:rPr lang="en-US" dirty="0">
                <a:solidFill>
                  <a:schemeClr val="bg1">
                    <a:lumMod val="85000"/>
                  </a:schemeClr>
                </a:solidFill>
              </a:rPr>
              <a:t> - Signs and symptoms</a:t>
            </a:r>
            <a:br>
              <a:rPr lang="en-US" dirty="0">
                <a:solidFill>
                  <a:schemeClr val="bg1">
                    <a:lumMod val="85000"/>
                  </a:schemeClr>
                </a:solidFill>
              </a:rPr>
            </a:br>
            <a:br>
              <a:rPr lang="en-US" dirty="0">
                <a:solidFill>
                  <a:schemeClr val="bg1">
                    <a:lumMod val="85000"/>
                  </a:schemeClr>
                </a:solidFill>
              </a:rPr>
            </a:br>
            <a:r>
              <a:rPr lang="en-US" b="1" dirty="0">
                <a:solidFill>
                  <a:schemeClr val="bg1">
                    <a:lumMod val="85000"/>
                  </a:schemeClr>
                </a:solidFill>
              </a:rPr>
              <a:t>T</a:t>
            </a:r>
            <a:r>
              <a:rPr lang="en-US" dirty="0">
                <a:solidFill>
                  <a:schemeClr val="bg1">
                    <a:lumMod val="85000"/>
                  </a:schemeClr>
                </a:solidFill>
              </a:rPr>
              <a:t> - Treatments</a:t>
            </a:r>
            <a:br>
              <a:rPr lang="en-US" sz="4400" dirty="0"/>
            </a:br>
            <a:endParaRPr lang="en-US" sz="4400" dirty="0"/>
          </a:p>
        </p:txBody>
      </p:sp>
      <p:sp>
        <p:nvSpPr>
          <p:cNvPr id="4" name="Slide Number Placeholder 3">
            <a:extLst>
              <a:ext uri="{FF2B5EF4-FFF2-40B4-BE49-F238E27FC236}">
                <a16:creationId xmlns:a16="http://schemas.microsoft.com/office/drawing/2014/main" id="{D191B5AB-4224-4AF2-F359-C9297EC91DB0}"/>
              </a:ext>
            </a:extLst>
          </p:cNvPr>
          <p:cNvSpPr>
            <a:spLocks noGrp="1"/>
          </p:cNvSpPr>
          <p:nvPr>
            <p:ph type="sldNum" sz="quarter" idx="15"/>
          </p:nvPr>
        </p:nvSpPr>
        <p:spPr/>
        <p:txBody>
          <a:bodyPr/>
          <a:lstStyle/>
          <a:p>
            <a:fld id="{18D65601-5AE2-46FC-B138-694DDD2B510D}" type="slidenum">
              <a:rPr lang="en-US" smtClean="0"/>
              <a:pPr/>
              <a:t>6</a:t>
            </a:fld>
            <a:endParaRPr lang="en-US" dirty="0"/>
          </a:p>
        </p:txBody>
      </p:sp>
      <p:sp>
        <p:nvSpPr>
          <p:cNvPr id="3" name="TextBox 2">
            <a:extLst>
              <a:ext uri="{FF2B5EF4-FFF2-40B4-BE49-F238E27FC236}">
                <a16:creationId xmlns:a16="http://schemas.microsoft.com/office/drawing/2014/main" id="{E22CF72F-5BB2-F041-DBC6-D9AB1FCAA7D1}"/>
              </a:ext>
            </a:extLst>
          </p:cNvPr>
          <p:cNvSpPr txBox="1"/>
          <p:nvPr/>
        </p:nvSpPr>
        <p:spPr>
          <a:xfrm>
            <a:off x="6292625" y="1112968"/>
            <a:ext cx="4640417"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High speed crash</a:t>
            </a:r>
          </a:p>
          <a:p>
            <a:pPr marL="285750" indent="-285750">
              <a:buFont typeface="Arial" panose="020B0604020202020204" pitchFamily="34" charset="0"/>
              <a:buChar char="•"/>
            </a:pPr>
            <a:r>
              <a:rPr lang="en-US" sz="2400" dirty="0"/>
              <a:t>Partial or complete ejection</a:t>
            </a:r>
          </a:p>
          <a:p>
            <a:pPr marL="285750" indent="-285750">
              <a:buFont typeface="Arial" panose="020B0604020202020204" pitchFamily="34" charset="0"/>
              <a:buChar char="•"/>
            </a:pPr>
            <a:r>
              <a:rPr lang="en-US" sz="2400" dirty="0"/>
              <a:t>Significant vehicle intrusion</a:t>
            </a:r>
          </a:p>
          <a:p>
            <a:pPr marL="285750" indent="-285750">
              <a:buFont typeface="Arial" panose="020B0604020202020204" pitchFamily="34" charset="0"/>
              <a:buChar char="•"/>
            </a:pPr>
            <a:r>
              <a:rPr lang="en-US" sz="2400" dirty="0"/>
              <a:t>Death of another occupant</a:t>
            </a:r>
          </a:p>
          <a:p>
            <a:pPr marL="285750" indent="-285750">
              <a:buFont typeface="Arial" panose="020B0604020202020204" pitchFamily="34" charset="0"/>
              <a:buChar char="•"/>
            </a:pPr>
            <a:r>
              <a:rPr lang="en-US" sz="2400" dirty="0"/>
              <a:t>Child not secured in a car seat</a:t>
            </a:r>
          </a:p>
          <a:p>
            <a:pPr marL="285750" indent="-285750">
              <a:buFont typeface="Arial" panose="020B0604020202020204" pitchFamily="34" charset="0"/>
              <a:buChar char="•"/>
            </a:pPr>
            <a:r>
              <a:rPr lang="en-US" sz="2400" dirty="0"/>
              <a:t>Rider separated from the vehicle (motorcycle, UTV, horse, etc.)</a:t>
            </a:r>
          </a:p>
          <a:p>
            <a:pPr marL="285750" indent="-285750">
              <a:buFont typeface="Arial" panose="020B0604020202020204" pitchFamily="34" charset="0"/>
              <a:buChar char="•"/>
            </a:pPr>
            <a:r>
              <a:rPr lang="en-US" sz="2400" dirty="0"/>
              <a:t>Pedestrian/bicycle rider thrown or run over</a:t>
            </a:r>
          </a:p>
          <a:p>
            <a:pPr marL="285750" indent="-285750">
              <a:buFont typeface="Arial" panose="020B0604020202020204" pitchFamily="34" charset="0"/>
              <a:buChar char="•"/>
            </a:pPr>
            <a:r>
              <a:rPr lang="en-US" sz="2400" dirty="0"/>
              <a:t>Fall from &gt;10 feet</a:t>
            </a:r>
          </a:p>
        </p:txBody>
      </p:sp>
      <p:pic>
        <p:nvPicPr>
          <p:cNvPr id="6" name="Picture 5" descr="A person lying on the snow next to a person on a snowmobile&#10;&#10;AI-generated content may be incorrect.">
            <a:extLst>
              <a:ext uri="{FF2B5EF4-FFF2-40B4-BE49-F238E27FC236}">
                <a16:creationId xmlns:a16="http://schemas.microsoft.com/office/drawing/2014/main" id="{43F7E51D-42CB-AA44-1202-6C6D5C525922}"/>
              </a:ext>
            </a:extLst>
          </p:cNvPr>
          <p:cNvPicPr>
            <a:picLocks noChangeAspect="1"/>
          </p:cNvPicPr>
          <p:nvPr/>
        </p:nvPicPr>
        <p:blipFill>
          <a:blip r:embed="rId3"/>
          <a:stretch>
            <a:fillRect/>
          </a:stretch>
        </p:blipFill>
        <p:spPr>
          <a:xfrm>
            <a:off x="9303026" y="4609676"/>
            <a:ext cx="2647783" cy="1985837"/>
          </a:xfrm>
          <a:prstGeom prst="rect">
            <a:avLst/>
          </a:prstGeom>
        </p:spPr>
      </p:pic>
    </p:spTree>
    <p:extLst>
      <p:ext uri="{BB962C8B-B14F-4D97-AF65-F5344CB8AC3E}">
        <p14:creationId xmlns:p14="http://schemas.microsoft.com/office/powerpoint/2010/main" val="3072855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53AE4-1225-36E2-08E9-D64576E73B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3FED2D-EF51-64FE-9B53-186F8169FEEE}"/>
              </a:ext>
            </a:extLst>
          </p:cNvPr>
          <p:cNvSpPr>
            <a:spLocks noGrp="1"/>
          </p:cNvSpPr>
          <p:nvPr>
            <p:ph type="title"/>
          </p:nvPr>
        </p:nvSpPr>
        <p:spPr>
          <a:xfrm>
            <a:off x="1432566" y="862466"/>
            <a:ext cx="4640418" cy="5407091"/>
          </a:xfrm>
        </p:spPr>
        <p:txBody>
          <a:bodyPr>
            <a:normAutofit fontScale="90000"/>
          </a:bodyPr>
          <a:lstStyle/>
          <a:p>
            <a:r>
              <a:rPr lang="en-US" b="1" dirty="0">
                <a:solidFill>
                  <a:schemeClr val="bg1">
                    <a:lumMod val="85000"/>
                  </a:schemeClr>
                </a:solidFill>
              </a:rPr>
              <a:t>D</a:t>
            </a:r>
            <a:r>
              <a:rPr lang="en-US" dirty="0">
                <a:solidFill>
                  <a:schemeClr val="bg1">
                    <a:lumMod val="85000"/>
                  </a:schemeClr>
                </a:solidFill>
              </a:rPr>
              <a:t> – Demographics</a:t>
            </a:r>
            <a:br>
              <a:rPr lang="en-US" dirty="0"/>
            </a:br>
            <a:br>
              <a:rPr lang="en-US" dirty="0"/>
            </a:br>
            <a:r>
              <a:rPr lang="en-US" b="1" dirty="0">
                <a:solidFill>
                  <a:schemeClr val="bg1">
                    <a:lumMod val="85000"/>
                  </a:schemeClr>
                </a:solidFill>
              </a:rPr>
              <a:t>M</a:t>
            </a:r>
            <a:r>
              <a:rPr lang="en-US" dirty="0">
                <a:solidFill>
                  <a:schemeClr val="bg1">
                    <a:lumMod val="85000"/>
                  </a:schemeClr>
                </a:solidFill>
              </a:rPr>
              <a:t> - Mechanism of injury or illness</a:t>
            </a:r>
            <a:br>
              <a:rPr lang="en-US" dirty="0">
                <a:solidFill>
                  <a:schemeClr val="bg1">
                    <a:lumMod val="85000"/>
                  </a:schemeClr>
                </a:solidFill>
              </a:rPr>
            </a:br>
            <a:br>
              <a:rPr lang="en-US" dirty="0">
                <a:solidFill>
                  <a:schemeClr val="bg1">
                    <a:lumMod val="85000"/>
                  </a:schemeClr>
                </a:solidFill>
              </a:rPr>
            </a:br>
            <a:r>
              <a:rPr lang="en-US" b="1" dirty="0"/>
              <a:t>I</a:t>
            </a:r>
            <a:r>
              <a:rPr lang="en-US" dirty="0"/>
              <a:t> - Injuries or illness</a:t>
            </a:r>
            <a:br>
              <a:rPr lang="en-US" dirty="0">
                <a:solidFill>
                  <a:schemeClr val="bg1">
                    <a:lumMod val="85000"/>
                  </a:schemeClr>
                </a:solidFill>
              </a:rPr>
            </a:br>
            <a:br>
              <a:rPr lang="en-US" dirty="0">
                <a:solidFill>
                  <a:schemeClr val="bg1">
                    <a:lumMod val="85000"/>
                  </a:schemeClr>
                </a:solidFill>
              </a:rPr>
            </a:br>
            <a:r>
              <a:rPr lang="en-US" b="1" dirty="0">
                <a:solidFill>
                  <a:schemeClr val="bg1">
                    <a:lumMod val="85000"/>
                  </a:schemeClr>
                </a:solidFill>
              </a:rPr>
              <a:t>S</a:t>
            </a:r>
            <a:r>
              <a:rPr lang="en-US" dirty="0">
                <a:solidFill>
                  <a:schemeClr val="bg1">
                    <a:lumMod val="85000"/>
                  </a:schemeClr>
                </a:solidFill>
              </a:rPr>
              <a:t> - Signs and symptoms</a:t>
            </a:r>
            <a:br>
              <a:rPr lang="en-US" dirty="0">
                <a:solidFill>
                  <a:schemeClr val="bg1">
                    <a:lumMod val="85000"/>
                  </a:schemeClr>
                </a:solidFill>
              </a:rPr>
            </a:br>
            <a:br>
              <a:rPr lang="en-US" dirty="0">
                <a:solidFill>
                  <a:schemeClr val="bg1">
                    <a:lumMod val="85000"/>
                  </a:schemeClr>
                </a:solidFill>
              </a:rPr>
            </a:br>
            <a:r>
              <a:rPr lang="en-US" b="1" dirty="0">
                <a:solidFill>
                  <a:schemeClr val="bg1">
                    <a:lumMod val="85000"/>
                  </a:schemeClr>
                </a:solidFill>
              </a:rPr>
              <a:t>T</a:t>
            </a:r>
            <a:r>
              <a:rPr lang="en-US" dirty="0">
                <a:solidFill>
                  <a:schemeClr val="bg1">
                    <a:lumMod val="85000"/>
                  </a:schemeClr>
                </a:solidFill>
              </a:rPr>
              <a:t> - Treatments</a:t>
            </a:r>
            <a:br>
              <a:rPr lang="en-US" sz="4400" dirty="0"/>
            </a:br>
            <a:endParaRPr lang="en-US" sz="4400" dirty="0"/>
          </a:p>
        </p:txBody>
      </p:sp>
      <p:sp>
        <p:nvSpPr>
          <p:cNvPr id="4" name="Slide Number Placeholder 3">
            <a:extLst>
              <a:ext uri="{FF2B5EF4-FFF2-40B4-BE49-F238E27FC236}">
                <a16:creationId xmlns:a16="http://schemas.microsoft.com/office/drawing/2014/main" id="{D9581898-F6D9-95C8-D80F-9BF253A2C236}"/>
              </a:ext>
            </a:extLst>
          </p:cNvPr>
          <p:cNvSpPr>
            <a:spLocks noGrp="1"/>
          </p:cNvSpPr>
          <p:nvPr>
            <p:ph type="sldNum" sz="quarter" idx="15"/>
          </p:nvPr>
        </p:nvSpPr>
        <p:spPr/>
        <p:txBody>
          <a:bodyPr/>
          <a:lstStyle/>
          <a:p>
            <a:fld id="{18D65601-5AE2-46FC-B138-694DDD2B510D}" type="slidenum">
              <a:rPr lang="en-US" smtClean="0"/>
              <a:pPr/>
              <a:t>7</a:t>
            </a:fld>
            <a:endParaRPr lang="en-US" dirty="0"/>
          </a:p>
        </p:txBody>
      </p:sp>
      <p:sp>
        <p:nvSpPr>
          <p:cNvPr id="3" name="TextBox 2">
            <a:extLst>
              <a:ext uri="{FF2B5EF4-FFF2-40B4-BE49-F238E27FC236}">
                <a16:creationId xmlns:a16="http://schemas.microsoft.com/office/drawing/2014/main" id="{B3A2DD0E-E7CB-46F5-D450-A4E92113E1E4}"/>
              </a:ext>
            </a:extLst>
          </p:cNvPr>
          <p:cNvSpPr txBox="1"/>
          <p:nvPr/>
        </p:nvSpPr>
        <p:spPr>
          <a:xfrm>
            <a:off x="6292625" y="1112968"/>
            <a:ext cx="5077740" cy="5755422"/>
          </a:xfrm>
          <a:prstGeom prst="rect">
            <a:avLst/>
          </a:prstGeom>
          <a:noFill/>
        </p:spPr>
        <p:txBody>
          <a:bodyPr wrap="square" rtlCol="0">
            <a:spAutoFit/>
          </a:bodyPr>
          <a:lstStyle/>
          <a:p>
            <a:pPr marL="285750" indent="-285750">
              <a:buFont typeface="Arial" panose="020B0604020202020204" pitchFamily="34" charset="0"/>
              <a:buChar char="•"/>
            </a:pPr>
            <a:r>
              <a:rPr lang="en-US" sz="2000" dirty="0"/>
              <a:t>Penetrating injuries to the head, neck, torso, &amp; proximal extremities</a:t>
            </a:r>
          </a:p>
          <a:p>
            <a:pPr marL="285750" indent="-285750">
              <a:buFont typeface="Arial" panose="020B0604020202020204" pitchFamily="34" charset="0"/>
              <a:buChar char="•"/>
            </a:pPr>
            <a:r>
              <a:rPr lang="en-US" sz="2000" dirty="0"/>
              <a:t>Skull deformity, suspected skull fracture</a:t>
            </a:r>
          </a:p>
          <a:p>
            <a:pPr marL="285750" indent="-285750">
              <a:buFont typeface="Arial" panose="020B0604020202020204" pitchFamily="34" charset="0"/>
              <a:buChar char="•"/>
            </a:pPr>
            <a:r>
              <a:rPr lang="en-US" sz="2000" dirty="0"/>
              <a:t>Suspected spinal injury with new motor or sensory loss</a:t>
            </a:r>
          </a:p>
          <a:p>
            <a:pPr marL="285750" indent="-285750">
              <a:buFont typeface="Arial" panose="020B0604020202020204" pitchFamily="34" charset="0"/>
              <a:buChar char="•"/>
            </a:pPr>
            <a:r>
              <a:rPr lang="en-US" sz="2000" dirty="0"/>
              <a:t>Chest wall instability, deformity or suspected flail chest</a:t>
            </a:r>
          </a:p>
          <a:p>
            <a:pPr marL="285750" indent="-285750">
              <a:buFont typeface="Arial" panose="020B0604020202020204" pitchFamily="34" charset="0"/>
              <a:buChar char="•"/>
            </a:pPr>
            <a:r>
              <a:rPr lang="en-US" sz="2000" dirty="0"/>
              <a:t>Suspected pelvic fracture</a:t>
            </a:r>
          </a:p>
          <a:p>
            <a:pPr marL="285750" indent="-285750">
              <a:buFont typeface="Arial" panose="020B0604020202020204" pitchFamily="34" charset="0"/>
              <a:buChar char="•"/>
            </a:pPr>
            <a:r>
              <a:rPr lang="en-US" sz="2000" dirty="0"/>
              <a:t>Suspected fracture of two or more proximal long bones</a:t>
            </a:r>
          </a:p>
          <a:p>
            <a:pPr marL="285750" indent="-285750">
              <a:buFont typeface="Arial" panose="020B0604020202020204" pitchFamily="34" charset="0"/>
              <a:buChar char="•"/>
            </a:pPr>
            <a:r>
              <a:rPr lang="en-US" sz="2000" dirty="0"/>
              <a:t>Crushed, degloved, mangled, or pulseless extremity</a:t>
            </a:r>
          </a:p>
          <a:p>
            <a:pPr marL="285750" indent="-285750">
              <a:buFont typeface="Arial" panose="020B0604020202020204" pitchFamily="34" charset="0"/>
              <a:buChar char="•"/>
            </a:pPr>
            <a:r>
              <a:rPr lang="en-US" sz="2000" dirty="0"/>
              <a:t>Amputation proximal to wrist or ankle</a:t>
            </a:r>
          </a:p>
          <a:p>
            <a:pPr marL="285750" indent="-285750">
              <a:buFont typeface="Arial" panose="020B0604020202020204" pitchFamily="34" charset="0"/>
              <a:buChar char="•"/>
            </a:pPr>
            <a:r>
              <a:rPr lang="en-US" sz="2000" dirty="0"/>
              <a:t>Active bleeding requiring a tourniquet or wound packing with continuous pressure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pic>
        <p:nvPicPr>
          <p:cNvPr id="5" name="Picture 2" descr="F:\DCIM\100CANON\cutting clohtes.jpg">
            <a:extLst>
              <a:ext uri="{FF2B5EF4-FFF2-40B4-BE49-F238E27FC236}">
                <a16:creationId xmlns:a16="http://schemas.microsoft.com/office/drawing/2014/main" id="{E9FA0A4E-51E2-EAFC-FB59-42FFDDDAB8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234" t="27573" b="23792"/>
          <a:stretch>
            <a:fillRect/>
          </a:stretch>
        </p:blipFill>
        <p:spPr bwMode="auto">
          <a:xfrm>
            <a:off x="4227609" y="5239911"/>
            <a:ext cx="2107588" cy="1407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252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08497-715B-A9AF-EA6B-340C42BA4F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E65798-2698-17F1-3975-4BEACE3C8D41}"/>
              </a:ext>
            </a:extLst>
          </p:cNvPr>
          <p:cNvSpPr>
            <a:spLocks noGrp="1"/>
          </p:cNvSpPr>
          <p:nvPr>
            <p:ph type="title"/>
          </p:nvPr>
        </p:nvSpPr>
        <p:spPr>
          <a:xfrm>
            <a:off x="1432566" y="862466"/>
            <a:ext cx="4640418" cy="5407091"/>
          </a:xfrm>
        </p:spPr>
        <p:txBody>
          <a:bodyPr>
            <a:normAutofit fontScale="90000"/>
          </a:bodyPr>
          <a:lstStyle/>
          <a:p>
            <a:r>
              <a:rPr lang="en-US" b="1" dirty="0">
                <a:solidFill>
                  <a:schemeClr val="bg1">
                    <a:lumMod val="85000"/>
                  </a:schemeClr>
                </a:solidFill>
              </a:rPr>
              <a:t>D</a:t>
            </a:r>
            <a:r>
              <a:rPr lang="en-US" dirty="0">
                <a:solidFill>
                  <a:schemeClr val="bg1">
                    <a:lumMod val="85000"/>
                  </a:schemeClr>
                </a:solidFill>
              </a:rPr>
              <a:t> – Demographics</a:t>
            </a:r>
            <a:br>
              <a:rPr lang="en-US" dirty="0"/>
            </a:br>
            <a:br>
              <a:rPr lang="en-US" dirty="0"/>
            </a:br>
            <a:r>
              <a:rPr lang="en-US" b="1" dirty="0">
                <a:solidFill>
                  <a:schemeClr val="bg1">
                    <a:lumMod val="85000"/>
                  </a:schemeClr>
                </a:solidFill>
              </a:rPr>
              <a:t>M</a:t>
            </a:r>
            <a:r>
              <a:rPr lang="en-US" dirty="0">
                <a:solidFill>
                  <a:schemeClr val="bg1">
                    <a:lumMod val="85000"/>
                  </a:schemeClr>
                </a:solidFill>
              </a:rPr>
              <a:t> - Mechanism of injury or illness</a:t>
            </a:r>
            <a:br>
              <a:rPr lang="en-US" dirty="0">
                <a:solidFill>
                  <a:schemeClr val="bg1">
                    <a:lumMod val="85000"/>
                  </a:schemeClr>
                </a:solidFill>
              </a:rPr>
            </a:br>
            <a:br>
              <a:rPr lang="en-US" dirty="0">
                <a:solidFill>
                  <a:schemeClr val="bg1">
                    <a:lumMod val="85000"/>
                  </a:schemeClr>
                </a:solidFill>
              </a:rPr>
            </a:br>
            <a:r>
              <a:rPr lang="en-US" b="1" dirty="0">
                <a:solidFill>
                  <a:schemeClr val="bg1">
                    <a:lumMod val="85000"/>
                  </a:schemeClr>
                </a:solidFill>
              </a:rPr>
              <a:t>I</a:t>
            </a:r>
            <a:r>
              <a:rPr lang="en-US" dirty="0">
                <a:solidFill>
                  <a:schemeClr val="bg1">
                    <a:lumMod val="85000"/>
                  </a:schemeClr>
                </a:solidFill>
              </a:rPr>
              <a:t> - Injuries or illness</a:t>
            </a:r>
            <a:br>
              <a:rPr lang="en-US" dirty="0">
                <a:solidFill>
                  <a:schemeClr val="bg1">
                    <a:lumMod val="85000"/>
                  </a:schemeClr>
                </a:solidFill>
              </a:rPr>
            </a:br>
            <a:br>
              <a:rPr lang="en-US" dirty="0">
                <a:solidFill>
                  <a:schemeClr val="bg1">
                    <a:lumMod val="85000"/>
                  </a:schemeClr>
                </a:solidFill>
              </a:rPr>
            </a:br>
            <a:r>
              <a:rPr lang="en-US" b="1" dirty="0"/>
              <a:t>S</a:t>
            </a:r>
            <a:r>
              <a:rPr lang="en-US" dirty="0"/>
              <a:t> - Signs and symptoms</a:t>
            </a:r>
            <a:br>
              <a:rPr lang="en-US" dirty="0">
                <a:solidFill>
                  <a:schemeClr val="bg1">
                    <a:lumMod val="85000"/>
                  </a:schemeClr>
                </a:solidFill>
              </a:rPr>
            </a:br>
            <a:br>
              <a:rPr lang="en-US" dirty="0">
                <a:solidFill>
                  <a:schemeClr val="bg1">
                    <a:lumMod val="85000"/>
                  </a:schemeClr>
                </a:solidFill>
              </a:rPr>
            </a:br>
            <a:r>
              <a:rPr lang="en-US" b="1" dirty="0">
                <a:solidFill>
                  <a:schemeClr val="bg1">
                    <a:lumMod val="85000"/>
                  </a:schemeClr>
                </a:solidFill>
              </a:rPr>
              <a:t>T</a:t>
            </a:r>
            <a:r>
              <a:rPr lang="en-US" dirty="0">
                <a:solidFill>
                  <a:schemeClr val="bg1">
                    <a:lumMod val="85000"/>
                  </a:schemeClr>
                </a:solidFill>
              </a:rPr>
              <a:t> - Treatments</a:t>
            </a:r>
            <a:br>
              <a:rPr lang="en-US" sz="4400" dirty="0"/>
            </a:br>
            <a:endParaRPr lang="en-US" sz="4400" dirty="0"/>
          </a:p>
        </p:txBody>
      </p:sp>
      <p:sp>
        <p:nvSpPr>
          <p:cNvPr id="4" name="Slide Number Placeholder 3">
            <a:extLst>
              <a:ext uri="{FF2B5EF4-FFF2-40B4-BE49-F238E27FC236}">
                <a16:creationId xmlns:a16="http://schemas.microsoft.com/office/drawing/2014/main" id="{36DC76F0-D300-84F0-0C10-A53C62022DCA}"/>
              </a:ext>
            </a:extLst>
          </p:cNvPr>
          <p:cNvSpPr>
            <a:spLocks noGrp="1"/>
          </p:cNvSpPr>
          <p:nvPr>
            <p:ph type="sldNum" sz="quarter" idx="15"/>
          </p:nvPr>
        </p:nvSpPr>
        <p:spPr/>
        <p:txBody>
          <a:bodyPr/>
          <a:lstStyle/>
          <a:p>
            <a:fld id="{18D65601-5AE2-46FC-B138-694DDD2B510D}" type="slidenum">
              <a:rPr lang="en-US" smtClean="0"/>
              <a:pPr/>
              <a:t>8</a:t>
            </a:fld>
            <a:endParaRPr lang="en-US" dirty="0"/>
          </a:p>
        </p:txBody>
      </p:sp>
      <p:sp>
        <p:nvSpPr>
          <p:cNvPr id="3" name="TextBox 2">
            <a:extLst>
              <a:ext uri="{FF2B5EF4-FFF2-40B4-BE49-F238E27FC236}">
                <a16:creationId xmlns:a16="http://schemas.microsoft.com/office/drawing/2014/main" id="{A0A8BA65-DA36-991B-E645-7984DFEFBBB4}"/>
              </a:ext>
            </a:extLst>
          </p:cNvPr>
          <p:cNvSpPr txBox="1"/>
          <p:nvPr/>
        </p:nvSpPr>
        <p:spPr>
          <a:xfrm>
            <a:off x="6292625" y="1112968"/>
            <a:ext cx="5077740"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t>Glasgow coma score</a:t>
            </a:r>
          </a:p>
          <a:p>
            <a:pPr marL="285750" indent="-285750">
              <a:buFont typeface="Arial" panose="020B0604020202020204" pitchFamily="34" charset="0"/>
              <a:buChar char="•"/>
            </a:pPr>
            <a:r>
              <a:rPr lang="en-US" sz="2400" dirty="0"/>
              <a:t>Blood pressure – be sure to report the lowest one you recorded if the patient is at all hypotensive</a:t>
            </a:r>
          </a:p>
          <a:p>
            <a:pPr marL="285750" indent="-285750">
              <a:buFont typeface="Arial" panose="020B0604020202020204" pitchFamily="34" charset="0"/>
              <a:buChar char="•"/>
            </a:pPr>
            <a:r>
              <a:rPr lang="en-US" sz="2400" dirty="0"/>
              <a:t>Heart rate</a:t>
            </a:r>
          </a:p>
          <a:p>
            <a:pPr marL="285750" indent="-285750">
              <a:buFont typeface="Arial" panose="020B0604020202020204" pitchFamily="34" charset="0"/>
              <a:buChar char="•"/>
            </a:pPr>
            <a:r>
              <a:rPr lang="en-US" sz="2400" dirty="0"/>
              <a:t>Respiratory rate </a:t>
            </a:r>
          </a:p>
          <a:p>
            <a:pPr marL="285750" indent="-285750">
              <a:buFont typeface="Arial" panose="020B0604020202020204" pitchFamily="34" charset="0"/>
              <a:buChar char="•"/>
            </a:pPr>
            <a:r>
              <a:rPr lang="en-US" sz="2400" dirty="0"/>
              <a:t>Pulse oximetry </a:t>
            </a:r>
          </a:p>
          <a:p>
            <a:pPr marL="285750" indent="-285750">
              <a:buFont typeface="Arial" panose="020B0604020202020204" pitchFamily="34" charset="0"/>
              <a:buChar char="•"/>
            </a:pPr>
            <a:r>
              <a:rPr lang="en-US" sz="2400" dirty="0"/>
              <a:t>Pain scale</a:t>
            </a:r>
          </a:p>
          <a:p>
            <a:pPr marL="285750" indent="-285750">
              <a:buFont typeface="Arial" panose="020B0604020202020204" pitchFamily="34" charset="0"/>
              <a:buChar char="•"/>
            </a:pPr>
            <a:r>
              <a:rPr lang="en-US" sz="2400" dirty="0"/>
              <a:t>End tidal CO2 data if it is pertinent</a:t>
            </a:r>
          </a:p>
          <a:p>
            <a:pPr marL="285750" indent="-285750">
              <a:buFont typeface="Arial" panose="020B0604020202020204" pitchFamily="34" charset="0"/>
              <a:buChar char="•"/>
            </a:pPr>
            <a:r>
              <a:rPr lang="en-US" sz="2400" dirty="0"/>
              <a:t>Blood glucose if there is an altered level of consciousness</a:t>
            </a:r>
          </a:p>
          <a:p>
            <a:pPr marL="285750" indent="-285750">
              <a:buFont typeface="Arial" panose="020B0604020202020204" pitchFamily="34" charset="0"/>
              <a:buChar char="•"/>
            </a:pPr>
            <a:endParaRPr lang="en-US" sz="2400" dirty="0"/>
          </a:p>
        </p:txBody>
      </p:sp>
      <p:pic>
        <p:nvPicPr>
          <p:cNvPr id="7" name="Picture 6">
            <a:extLst>
              <a:ext uri="{FF2B5EF4-FFF2-40B4-BE49-F238E27FC236}">
                <a16:creationId xmlns:a16="http://schemas.microsoft.com/office/drawing/2014/main" id="{9BDCBC80-9FE7-6E4B-C140-51607A3E911F}"/>
              </a:ext>
            </a:extLst>
          </p:cNvPr>
          <p:cNvPicPr>
            <a:picLocks noChangeAspect="1"/>
          </p:cNvPicPr>
          <p:nvPr/>
        </p:nvPicPr>
        <p:blipFill>
          <a:blip r:embed="rId3"/>
          <a:srcRect l="10936" r="6748" b="4758"/>
          <a:stretch>
            <a:fillRect/>
          </a:stretch>
        </p:blipFill>
        <p:spPr>
          <a:xfrm>
            <a:off x="4600495" y="4683556"/>
            <a:ext cx="1582309" cy="1911957"/>
          </a:xfrm>
          <a:prstGeom prst="rect">
            <a:avLst/>
          </a:prstGeom>
        </p:spPr>
      </p:pic>
    </p:spTree>
    <p:extLst>
      <p:ext uri="{BB962C8B-B14F-4D97-AF65-F5344CB8AC3E}">
        <p14:creationId xmlns:p14="http://schemas.microsoft.com/office/powerpoint/2010/main" val="2274266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EBE46-706F-7850-CA9A-0FBA6F2228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E15D41-0905-86E0-91E4-160A111C777B}"/>
              </a:ext>
            </a:extLst>
          </p:cNvPr>
          <p:cNvSpPr>
            <a:spLocks noGrp="1"/>
          </p:cNvSpPr>
          <p:nvPr>
            <p:ph type="title"/>
          </p:nvPr>
        </p:nvSpPr>
        <p:spPr>
          <a:xfrm>
            <a:off x="1432566" y="862466"/>
            <a:ext cx="4640418" cy="5407091"/>
          </a:xfrm>
        </p:spPr>
        <p:txBody>
          <a:bodyPr>
            <a:normAutofit fontScale="90000"/>
          </a:bodyPr>
          <a:lstStyle/>
          <a:p>
            <a:r>
              <a:rPr lang="en-US" b="1" dirty="0">
                <a:solidFill>
                  <a:schemeClr val="bg1">
                    <a:lumMod val="85000"/>
                  </a:schemeClr>
                </a:solidFill>
              </a:rPr>
              <a:t>D</a:t>
            </a:r>
            <a:r>
              <a:rPr lang="en-US" dirty="0">
                <a:solidFill>
                  <a:schemeClr val="bg1">
                    <a:lumMod val="85000"/>
                  </a:schemeClr>
                </a:solidFill>
              </a:rPr>
              <a:t> – Demographics</a:t>
            </a:r>
            <a:br>
              <a:rPr lang="en-US" dirty="0"/>
            </a:br>
            <a:br>
              <a:rPr lang="en-US" dirty="0"/>
            </a:br>
            <a:r>
              <a:rPr lang="en-US" b="1" dirty="0">
                <a:solidFill>
                  <a:schemeClr val="bg1">
                    <a:lumMod val="85000"/>
                  </a:schemeClr>
                </a:solidFill>
              </a:rPr>
              <a:t>M</a:t>
            </a:r>
            <a:r>
              <a:rPr lang="en-US" dirty="0">
                <a:solidFill>
                  <a:schemeClr val="bg1">
                    <a:lumMod val="85000"/>
                  </a:schemeClr>
                </a:solidFill>
              </a:rPr>
              <a:t> - Mechanism of injury or illness</a:t>
            </a:r>
            <a:br>
              <a:rPr lang="en-US" dirty="0">
                <a:solidFill>
                  <a:schemeClr val="bg1">
                    <a:lumMod val="85000"/>
                  </a:schemeClr>
                </a:solidFill>
              </a:rPr>
            </a:br>
            <a:br>
              <a:rPr lang="en-US" dirty="0">
                <a:solidFill>
                  <a:schemeClr val="bg1">
                    <a:lumMod val="85000"/>
                  </a:schemeClr>
                </a:solidFill>
              </a:rPr>
            </a:br>
            <a:r>
              <a:rPr lang="en-US" b="1" dirty="0">
                <a:solidFill>
                  <a:schemeClr val="bg1">
                    <a:lumMod val="85000"/>
                  </a:schemeClr>
                </a:solidFill>
              </a:rPr>
              <a:t>I</a:t>
            </a:r>
            <a:r>
              <a:rPr lang="en-US" dirty="0">
                <a:solidFill>
                  <a:schemeClr val="bg1">
                    <a:lumMod val="85000"/>
                  </a:schemeClr>
                </a:solidFill>
              </a:rPr>
              <a:t> - Injuries or illness</a:t>
            </a:r>
            <a:br>
              <a:rPr lang="en-US" dirty="0">
                <a:solidFill>
                  <a:schemeClr val="bg1">
                    <a:lumMod val="85000"/>
                  </a:schemeClr>
                </a:solidFill>
              </a:rPr>
            </a:br>
            <a:br>
              <a:rPr lang="en-US" dirty="0">
                <a:solidFill>
                  <a:schemeClr val="bg1">
                    <a:lumMod val="85000"/>
                  </a:schemeClr>
                </a:solidFill>
              </a:rPr>
            </a:br>
            <a:r>
              <a:rPr lang="en-US" b="1" dirty="0">
                <a:solidFill>
                  <a:schemeClr val="bg1">
                    <a:lumMod val="85000"/>
                  </a:schemeClr>
                </a:solidFill>
              </a:rPr>
              <a:t>S</a:t>
            </a:r>
            <a:r>
              <a:rPr lang="en-US" dirty="0">
                <a:solidFill>
                  <a:schemeClr val="bg1">
                    <a:lumMod val="85000"/>
                  </a:schemeClr>
                </a:solidFill>
              </a:rPr>
              <a:t> - Signs and symptoms</a:t>
            </a:r>
            <a:br>
              <a:rPr lang="en-US" dirty="0">
                <a:solidFill>
                  <a:schemeClr val="bg1">
                    <a:lumMod val="85000"/>
                  </a:schemeClr>
                </a:solidFill>
              </a:rPr>
            </a:br>
            <a:br>
              <a:rPr lang="en-US" dirty="0">
                <a:solidFill>
                  <a:schemeClr val="bg1">
                    <a:lumMod val="85000"/>
                  </a:schemeClr>
                </a:solidFill>
              </a:rPr>
            </a:br>
            <a:r>
              <a:rPr lang="en-US" b="1" dirty="0"/>
              <a:t>T</a:t>
            </a:r>
            <a:r>
              <a:rPr lang="en-US" dirty="0"/>
              <a:t> - Treatments</a:t>
            </a:r>
            <a:br>
              <a:rPr lang="en-US" sz="4400" dirty="0"/>
            </a:br>
            <a:endParaRPr lang="en-US" sz="4400" dirty="0"/>
          </a:p>
        </p:txBody>
      </p:sp>
      <p:sp>
        <p:nvSpPr>
          <p:cNvPr id="4" name="Slide Number Placeholder 3">
            <a:extLst>
              <a:ext uri="{FF2B5EF4-FFF2-40B4-BE49-F238E27FC236}">
                <a16:creationId xmlns:a16="http://schemas.microsoft.com/office/drawing/2014/main" id="{2615CD89-4FA4-D215-7BC1-BD873DFC3CDD}"/>
              </a:ext>
            </a:extLst>
          </p:cNvPr>
          <p:cNvSpPr>
            <a:spLocks noGrp="1"/>
          </p:cNvSpPr>
          <p:nvPr>
            <p:ph type="sldNum" sz="quarter" idx="15"/>
          </p:nvPr>
        </p:nvSpPr>
        <p:spPr/>
        <p:txBody>
          <a:bodyPr/>
          <a:lstStyle/>
          <a:p>
            <a:fld id="{18D65601-5AE2-46FC-B138-694DDD2B510D}" type="slidenum">
              <a:rPr lang="en-US" smtClean="0"/>
              <a:pPr/>
              <a:t>9</a:t>
            </a:fld>
            <a:endParaRPr lang="en-US" dirty="0"/>
          </a:p>
        </p:txBody>
      </p:sp>
      <p:sp>
        <p:nvSpPr>
          <p:cNvPr id="3" name="TextBox 2">
            <a:extLst>
              <a:ext uri="{FF2B5EF4-FFF2-40B4-BE49-F238E27FC236}">
                <a16:creationId xmlns:a16="http://schemas.microsoft.com/office/drawing/2014/main" id="{2AADDADF-BEC7-319B-17A4-F933DF691538}"/>
              </a:ext>
            </a:extLst>
          </p:cNvPr>
          <p:cNvSpPr txBox="1"/>
          <p:nvPr/>
        </p:nvSpPr>
        <p:spPr>
          <a:xfrm>
            <a:off x="6316479" y="1399215"/>
            <a:ext cx="5077740"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Airway and breathing interventions</a:t>
            </a:r>
          </a:p>
          <a:p>
            <a:pPr marL="285750" indent="-285750">
              <a:buFont typeface="Arial" panose="020B0604020202020204" pitchFamily="34" charset="0"/>
              <a:buChar char="•"/>
            </a:pPr>
            <a:r>
              <a:rPr lang="en-US" sz="2400" dirty="0"/>
              <a:t>Circulation and hemorrhage control</a:t>
            </a:r>
          </a:p>
          <a:p>
            <a:pPr marL="285750" indent="-285750">
              <a:buFont typeface="Arial" panose="020B0604020202020204" pitchFamily="34" charset="0"/>
              <a:buChar char="•"/>
            </a:pPr>
            <a:r>
              <a:rPr lang="en-US" sz="2400" dirty="0"/>
              <a:t>IVs and IV fluids</a:t>
            </a:r>
          </a:p>
          <a:p>
            <a:pPr marL="285750" indent="-285750">
              <a:buFont typeface="Arial" panose="020B0604020202020204" pitchFamily="34" charset="0"/>
              <a:buChar char="•"/>
            </a:pPr>
            <a:r>
              <a:rPr lang="en-US" sz="2400" dirty="0"/>
              <a:t>Medications given</a:t>
            </a:r>
          </a:p>
          <a:p>
            <a:pPr marL="285750" indent="-285750">
              <a:buFont typeface="Arial" panose="020B0604020202020204" pitchFamily="34" charset="0"/>
              <a:buChar char="•"/>
            </a:pPr>
            <a:r>
              <a:rPr lang="en-US" sz="2400" dirty="0"/>
              <a:t>Splinting and spinal immobilization</a:t>
            </a:r>
          </a:p>
        </p:txBody>
      </p:sp>
      <p:pic>
        <p:nvPicPr>
          <p:cNvPr id="6" name="Picture 5">
            <a:extLst>
              <a:ext uri="{FF2B5EF4-FFF2-40B4-BE49-F238E27FC236}">
                <a16:creationId xmlns:a16="http://schemas.microsoft.com/office/drawing/2014/main" id="{73EEBCBD-F117-707B-4A95-91CC1E80FD43}"/>
              </a:ext>
            </a:extLst>
          </p:cNvPr>
          <p:cNvPicPr>
            <a:picLocks noChangeAspect="1"/>
          </p:cNvPicPr>
          <p:nvPr/>
        </p:nvPicPr>
        <p:blipFill>
          <a:blip r:embed="rId3"/>
          <a:srcRect l="11213" t="17660" r="13009"/>
          <a:stretch>
            <a:fillRect/>
          </a:stretch>
        </p:blipFill>
        <p:spPr>
          <a:xfrm>
            <a:off x="8651018" y="4465218"/>
            <a:ext cx="2743201" cy="1987134"/>
          </a:xfrm>
          <a:prstGeom prst="rect">
            <a:avLst/>
          </a:prstGeom>
        </p:spPr>
      </p:pic>
    </p:spTree>
    <p:extLst>
      <p:ext uri="{BB962C8B-B14F-4D97-AF65-F5344CB8AC3E}">
        <p14:creationId xmlns:p14="http://schemas.microsoft.com/office/powerpoint/2010/main" val="46761572"/>
      </p:ext>
    </p:extLst>
  </p:cSld>
  <p:clrMapOvr>
    <a:masterClrMapping/>
  </p:clrMapOvr>
</p:sld>
</file>

<file path=ppt/theme/theme1.xml><?xml version="1.0" encoding="utf-8"?>
<a:theme xmlns:a="http://schemas.openxmlformats.org/drawingml/2006/main" name="Custom">
  <a:themeElements>
    <a:clrScheme name="Custom 23">
      <a:dk1>
        <a:sysClr val="windowText" lastClr="000000"/>
      </a:dk1>
      <a:lt1>
        <a:sysClr val="window" lastClr="FFFFFF"/>
      </a:lt1>
      <a:dk2>
        <a:srgbClr val="44546A"/>
      </a:dk2>
      <a:lt2>
        <a:srgbClr val="E7E6E6"/>
      </a:lt2>
      <a:accent1>
        <a:srgbClr val="58696B"/>
      </a:accent1>
      <a:accent2>
        <a:srgbClr val="95B8BF"/>
      </a:accent2>
      <a:accent3>
        <a:srgbClr val="BFD4D9"/>
      </a:accent3>
      <a:accent4>
        <a:srgbClr val="5B4839"/>
      </a:accent4>
      <a:accent5>
        <a:srgbClr val="C3A398"/>
      </a:accent5>
      <a:accent6>
        <a:srgbClr val="CA553E"/>
      </a:accent6>
      <a:hlink>
        <a:srgbClr val="0563C1"/>
      </a:hlink>
      <a:folHlink>
        <a:srgbClr val="954F72"/>
      </a:folHlink>
    </a:clrScheme>
    <a:fontScheme name="Custom 30">
      <a:majorFont>
        <a:latin typeface="Tisa Offc Serif Pro"/>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M78544816_Win32_SL_V10" id="{8934A6D9-B969-498F-A646-4B502FD69C4E}" vid="{AA78C1C8-456D-41A9-83FC-BC8B9A8EE3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DB7358-0BCB-4DEB-B717-C1D7CC555F0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DE3707C-8CAB-4302-B7E1-D32E1543E05C}">
  <ds:schemaRefs>
    <ds:schemaRef ds:uri="http://schemas.microsoft.com/sharepoint/v3/contenttype/forms"/>
  </ds:schemaRefs>
</ds:datastoreItem>
</file>

<file path=customXml/itemProps3.xml><?xml version="1.0" encoding="utf-8"?>
<ds:datastoreItem xmlns:ds="http://schemas.openxmlformats.org/officeDocument/2006/customXml" ds:itemID="{B69E9DE5-EFFE-4262-A023-32732F0B66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{A060DAEC-DF00-470E-8214-72D1E9C28F07}TF3977e381-cba5-49b1-ba43-b5d865517af907ebbda9_win32-372d4d6ae720</Template>
  <TotalTime>111</TotalTime>
  <Words>947</Words>
  <Application>Microsoft Office PowerPoint</Application>
  <PresentationFormat>Widescreen</PresentationFormat>
  <Paragraphs>78</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Tisa Offc Serif Pro</vt:lpstr>
      <vt:lpstr>Univers Light</vt:lpstr>
      <vt:lpstr>Custom</vt:lpstr>
      <vt:lpstr>DMIST   Verbal Report for Transition of Care</vt:lpstr>
      <vt:lpstr>The power of communication</vt:lpstr>
      <vt:lpstr>DMIST  Can be used for all patient care hand-offs:</vt:lpstr>
      <vt:lpstr>D – Demographics  M - Mechanism of injury or illness  I - Injuries or illness  S - Signs and symptoms  T - Treatments </vt:lpstr>
      <vt:lpstr>D – Demographics  M - Mechanism of injury or illness  I - Injuries or illness  S - Signs and symptoms  T - Treatments </vt:lpstr>
      <vt:lpstr>D – Demographics  M - Mechanism of injury or illness  I - Injuries or illness  S - Signs and symptoms  T - Treatments </vt:lpstr>
      <vt:lpstr>D – Demographics  M - Mechanism of injury or illness  I - Injuries or illness  S - Signs and symptoms  T - Treatments </vt:lpstr>
      <vt:lpstr>D – Demographics  M - Mechanism of injury or illness  I - Injuries or illness  S - Signs and symptoms  T - Treatments </vt:lpstr>
      <vt:lpstr>D – Demographics  M - Mechanism of injury or illness  I - Injuries or illness  S - Signs and symptoms  T - Treatments </vt:lpstr>
      <vt:lpstr> Putting it all together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Fraley</dc:creator>
  <cp:lastModifiedBy>Michael Fraley</cp:lastModifiedBy>
  <cp:revision>7</cp:revision>
  <dcterms:created xsi:type="dcterms:W3CDTF">2025-11-11T16:51:20Z</dcterms:created>
  <dcterms:modified xsi:type="dcterms:W3CDTF">2025-11-11T18:42:53Z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