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66" r:id="rId2"/>
    <p:sldId id="256" r:id="rId3"/>
    <p:sldId id="257" r:id="rId4"/>
    <p:sldId id="467" r:id="rId5"/>
    <p:sldId id="57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468" r:id="rId30"/>
    <p:sldId id="469" r:id="rId31"/>
    <p:sldId id="475" r:id="rId32"/>
    <p:sldId id="472" r:id="rId33"/>
    <p:sldId id="473" r:id="rId34"/>
    <p:sldId id="478" r:id="rId35"/>
    <p:sldId id="477" r:id="rId36"/>
    <p:sldId id="474" r:id="rId37"/>
    <p:sldId id="476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24" r:id="rId84"/>
    <p:sldId id="573" r:id="rId85"/>
    <p:sldId id="571" r:id="rId86"/>
    <p:sldId id="559" r:id="rId87"/>
    <p:sldId id="560" r:id="rId88"/>
    <p:sldId id="561" r:id="rId89"/>
    <p:sldId id="562" r:id="rId90"/>
    <p:sldId id="563" r:id="rId91"/>
    <p:sldId id="564" r:id="rId92"/>
    <p:sldId id="565" r:id="rId93"/>
    <p:sldId id="566" r:id="rId94"/>
    <p:sldId id="567" r:id="rId95"/>
    <p:sldId id="568" r:id="rId96"/>
    <p:sldId id="569" r:id="rId97"/>
    <p:sldId id="575" r:id="rId98"/>
    <p:sldId id="525" r:id="rId99"/>
    <p:sldId id="554" r:id="rId100"/>
    <p:sldId id="555" r:id="rId101"/>
    <p:sldId id="556" r:id="rId102"/>
    <p:sldId id="527" r:id="rId103"/>
    <p:sldId id="528" r:id="rId104"/>
    <p:sldId id="557" r:id="rId105"/>
    <p:sldId id="529" r:id="rId106"/>
    <p:sldId id="558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5341" autoAdjust="0"/>
  </p:normalViewPr>
  <p:slideViewPr>
    <p:cSldViewPr>
      <p:cViewPr>
        <p:scale>
          <a:sx n="71" d="100"/>
          <a:sy n="71" d="100"/>
        </p:scale>
        <p:origin x="-102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08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11/17/2017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4479176" cy="317738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2017 </a:t>
            </a:r>
            <a:br>
              <a:rPr lang="en-US" sz="6700" dirty="0" smtClean="0"/>
            </a:br>
            <a:r>
              <a:rPr lang="en-US" sz="6700" dirty="0" smtClean="0"/>
              <a:t>PARAMEDIC</a:t>
            </a:r>
            <a:r>
              <a:rPr lang="en-US" sz="8900" dirty="0" smtClean="0"/>
              <a:t> </a:t>
            </a:r>
            <a:r>
              <a:rPr lang="en-US" sz="6700" dirty="0" smtClean="0"/>
              <a:t>REFRESHER COURSE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1961E0-4D29-4310-9BF0-246B8FAE8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" y="4663476"/>
            <a:ext cx="3503869" cy="2005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EDF048-C43D-4CE2-8A54-BAB3F6B65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445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35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Apathy</a:t>
            </a:r>
          </a:p>
          <a:p>
            <a:r>
              <a:rPr lang="en-US" dirty="0" smtClean="0"/>
              <a:t>Strange conduct</a:t>
            </a:r>
          </a:p>
          <a:p>
            <a:r>
              <a:rPr lang="en-US" dirty="0" smtClean="0"/>
              <a:t>Little concern about the child</a:t>
            </a:r>
          </a:p>
          <a:p>
            <a:r>
              <a:rPr lang="en-US" dirty="0" smtClean="0"/>
              <a:t>Not forthcoming with events surrounding the injury</a:t>
            </a:r>
          </a:p>
          <a:p>
            <a:r>
              <a:rPr lang="en-US" dirty="0" smtClean="0"/>
              <a:t>Overreaction to child’s misbehavior</a:t>
            </a:r>
          </a:p>
          <a:p>
            <a:r>
              <a:rPr lang="en-US" dirty="0" smtClean="0"/>
              <a:t>Intoxication</a:t>
            </a:r>
          </a:p>
          <a:p>
            <a:r>
              <a:rPr lang="en-US" dirty="0" smtClean="0"/>
              <a:t>Overreaction to child’s condition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err="1" smtClean="0"/>
              <a:t>Prehospital</a:t>
            </a:r>
            <a:r>
              <a:rPr lang="en-US" dirty="0" smtClean="0"/>
              <a:t> Evidence-Based Guideline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Inputs</a:t>
            </a:r>
          </a:p>
          <a:p>
            <a:r>
              <a:rPr lang="en-US" dirty="0" smtClean="0"/>
              <a:t>Guideline Initiation: EMS Evidence Accumulation &amp; Evaluation</a:t>
            </a:r>
          </a:p>
          <a:p>
            <a:r>
              <a:rPr lang="en-US" dirty="0" smtClean="0"/>
              <a:t>Establish Priorities for Guideline Development </a:t>
            </a:r>
          </a:p>
          <a:p>
            <a:r>
              <a:rPr lang="en-US" dirty="0" smtClean="0"/>
              <a:t>Guideline Development</a:t>
            </a:r>
          </a:p>
          <a:p>
            <a:r>
              <a:rPr lang="en-US" dirty="0" smtClean="0"/>
              <a:t>EMS Protocol Development</a:t>
            </a:r>
          </a:p>
          <a:p>
            <a:r>
              <a:rPr lang="en-US" dirty="0" smtClean="0"/>
              <a:t>Dissemination of Guidelines/Protocols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 of Effectiveness/Outcomes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err="1" smtClean="0"/>
              <a:t>Prehospital</a:t>
            </a:r>
            <a:r>
              <a:rPr lang="en-US" dirty="0" smtClean="0"/>
              <a:t> Evidence-Based Guideline Model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Evidence Accumulation</a:t>
            </a:r>
          </a:p>
          <a:p>
            <a:r>
              <a:rPr lang="en-US" dirty="0" smtClean="0"/>
              <a:t>Repeat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Association of State EMS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resources can be found through NASEMSO</a:t>
            </a:r>
          </a:p>
          <a:p>
            <a:r>
              <a:rPr lang="en-US" dirty="0" smtClean="0"/>
              <a:t>Provide information on current evidence based guideline projects</a:t>
            </a:r>
          </a:p>
          <a:p>
            <a:r>
              <a:rPr lang="en-US" dirty="0" smtClean="0"/>
              <a:t>Help individual states, regions, or even local agencies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Association of State EMS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Model of EMS Clinical Guidelines</a:t>
            </a:r>
          </a:p>
          <a:p>
            <a:pPr lvl="1"/>
            <a:r>
              <a:rPr lang="en-US" dirty="0" smtClean="0"/>
              <a:t>Created for use by state, regional or even local agencies</a:t>
            </a:r>
          </a:p>
          <a:p>
            <a:pPr lvl="1"/>
            <a:r>
              <a:rPr lang="en-US" dirty="0" smtClean="0"/>
              <a:t>Can be used to help form protocols</a:t>
            </a:r>
          </a:p>
          <a:p>
            <a:r>
              <a:rPr lang="en-US" dirty="0" smtClean="0"/>
              <a:t>Version 2 of the guidelines was released on September 15, 2017</a:t>
            </a:r>
          </a:p>
          <a:p>
            <a:r>
              <a:rPr lang="en-US" dirty="0" smtClean="0"/>
              <a:t>15 new guidelines were added at that time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Association of State EMS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focus on pediatric patients</a:t>
            </a:r>
          </a:p>
          <a:p>
            <a:r>
              <a:rPr lang="en-US" dirty="0" smtClean="0"/>
              <a:t>Pain management in the pre-hospital setting</a:t>
            </a:r>
          </a:p>
          <a:p>
            <a:r>
              <a:rPr lang="en-US" dirty="0" smtClean="0"/>
              <a:t>Grant was awarded</a:t>
            </a:r>
          </a:p>
          <a:p>
            <a:r>
              <a:rPr lang="en-US" dirty="0" smtClean="0"/>
              <a:t>5 states are included in the project</a:t>
            </a:r>
          </a:p>
          <a:p>
            <a:pPr lvl="1"/>
            <a:r>
              <a:rPr lang="en-US" dirty="0" smtClean="0"/>
              <a:t>With mandatory protocols</a:t>
            </a:r>
          </a:p>
          <a:p>
            <a:pPr lvl="1"/>
            <a:r>
              <a:rPr lang="en-US" dirty="0" smtClean="0"/>
              <a:t>Voluntary model guidelines</a:t>
            </a:r>
          </a:p>
          <a:p>
            <a:pPr lvl="1"/>
            <a:r>
              <a:rPr lang="en-US" dirty="0" smtClean="0"/>
              <a:t>No statewide guidelines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Evidence Based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Interventions for EMS were not always based off research, however, were based off expert opinion.</a:t>
            </a:r>
          </a:p>
          <a:p>
            <a:r>
              <a:rPr lang="en-US" dirty="0" smtClean="0"/>
              <a:t>In time some of the interventions were found to be ineffective, or even cause more harm, even death, to the patient.</a:t>
            </a:r>
          </a:p>
          <a:p>
            <a:r>
              <a:rPr lang="en-US" dirty="0" smtClean="0"/>
              <a:t>CPAP was implemented as an evidence based intervention.</a:t>
            </a:r>
          </a:p>
          <a:p>
            <a:pPr lvl="1"/>
            <a:r>
              <a:rPr lang="en-US" dirty="0" smtClean="0"/>
              <a:t>Reduce nitro administration</a:t>
            </a:r>
          </a:p>
          <a:p>
            <a:pPr lvl="1"/>
            <a:r>
              <a:rPr lang="en-US" dirty="0" smtClean="0"/>
              <a:t>May defer intubation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Evidence Based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provide high quality patient management</a:t>
            </a:r>
          </a:p>
          <a:p>
            <a:r>
              <a:rPr lang="en-US" smtClean="0"/>
              <a:t>Standardized approach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 good physical exam, if possible have another provider with you</a:t>
            </a:r>
          </a:p>
          <a:p>
            <a:r>
              <a:rPr lang="en-US" dirty="0" smtClean="0"/>
              <a:t>Gather a detailed history if possible</a:t>
            </a:r>
          </a:p>
          <a:p>
            <a:r>
              <a:rPr lang="en-US" dirty="0" smtClean="0"/>
              <a:t>Do the findings of your exam and the story match?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bruises at different stages of healing</a:t>
            </a:r>
          </a:p>
          <a:p>
            <a:r>
              <a:rPr lang="en-US" dirty="0" smtClean="0"/>
              <a:t>Bruises found in unexpected places of the body</a:t>
            </a:r>
          </a:p>
          <a:p>
            <a:pPr lvl="1"/>
            <a:r>
              <a:rPr lang="en-US" dirty="0" smtClean="0"/>
              <a:t>Buttocks</a:t>
            </a:r>
          </a:p>
          <a:p>
            <a:pPr lvl="1"/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Face</a:t>
            </a:r>
          </a:p>
          <a:p>
            <a:pPr lvl="1"/>
            <a:r>
              <a:rPr lang="en-US" dirty="0" smtClean="0"/>
              <a:t>Upper legs</a:t>
            </a:r>
          </a:p>
          <a:p>
            <a:r>
              <a:rPr lang="en-US" dirty="0" smtClean="0"/>
              <a:t>Fractures in various stages of healing</a:t>
            </a:r>
          </a:p>
          <a:p>
            <a:r>
              <a:rPr lang="en-US" dirty="0" smtClean="0"/>
              <a:t>Stocking/gloves burns to the hands/feet</a:t>
            </a:r>
          </a:p>
          <a:p>
            <a:r>
              <a:rPr lang="en-US" dirty="0" smtClean="0"/>
              <a:t>Head injuries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findings may be normal due to cultures and beliefs</a:t>
            </a:r>
          </a:p>
          <a:p>
            <a:pPr lvl="1"/>
            <a:r>
              <a:rPr lang="en-US" dirty="0" smtClean="0"/>
              <a:t>Cupping</a:t>
            </a:r>
          </a:p>
          <a:p>
            <a:pPr lvl="1"/>
            <a:r>
              <a:rPr lang="en-US" dirty="0" smtClean="0"/>
              <a:t>Coining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9" descr="41511_CH43_FIG2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276600"/>
            <a:ext cx="2057400" cy="272052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1" descr="41511_CH43_FIG2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3343275" cy="25828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confront the suspected abuser</a:t>
            </a:r>
          </a:p>
          <a:p>
            <a:r>
              <a:rPr lang="en-US" dirty="0" smtClean="0"/>
              <a:t>Call for law enforcement if needed</a:t>
            </a:r>
          </a:p>
          <a:p>
            <a:r>
              <a:rPr lang="en-US" dirty="0" smtClean="0"/>
              <a:t>Document objectively</a:t>
            </a:r>
          </a:p>
          <a:p>
            <a:pPr lvl="1"/>
            <a:r>
              <a:rPr lang="en-US" dirty="0" smtClean="0"/>
              <a:t>Your report may be needed by law enforcement or child protective services</a:t>
            </a:r>
          </a:p>
          <a:p>
            <a:r>
              <a:rPr lang="en-US" dirty="0" smtClean="0"/>
              <a:t>Report findings to appropriate hospital staff</a:t>
            </a:r>
          </a:p>
          <a:p>
            <a:r>
              <a:rPr lang="en-US" dirty="0" smtClean="0"/>
              <a:t>Contact child protective services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At-Risk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 Abuse and Neglect</a:t>
            </a:r>
          </a:p>
          <a:p>
            <a:pPr lvl="1"/>
            <a:r>
              <a:rPr lang="en-US" dirty="0" smtClean="0"/>
              <a:t>Incidence is growing in the United States</a:t>
            </a:r>
          </a:p>
          <a:p>
            <a:pPr lvl="1"/>
            <a:r>
              <a:rPr lang="en-US" dirty="0" smtClean="0"/>
              <a:t>Present differently than children</a:t>
            </a:r>
          </a:p>
          <a:p>
            <a:r>
              <a:rPr lang="en-US" dirty="0" smtClean="0"/>
              <a:t>Elder Abuse Includes:</a:t>
            </a:r>
          </a:p>
          <a:p>
            <a:pPr lvl="1"/>
            <a:r>
              <a:rPr lang="en-US" dirty="0" smtClean="0"/>
              <a:t>Sexual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Emotional</a:t>
            </a:r>
          </a:p>
          <a:p>
            <a:pPr lvl="1"/>
            <a:r>
              <a:rPr lang="en-US" dirty="0" smtClean="0"/>
              <a:t>Neglect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Misuse of funds, property, or assets that belong to an older person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Elder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 years old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Multiple chronic medical conditions</a:t>
            </a:r>
          </a:p>
          <a:p>
            <a:r>
              <a:rPr lang="en-US" dirty="0" smtClean="0"/>
              <a:t>Unable to function on their own/need assistance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known by the abused</a:t>
            </a:r>
          </a:p>
          <a:p>
            <a:r>
              <a:rPr lang="en-US" dirty="0" smtClean="0"/>
              <a:t>May be a family member (spouse/adult child)</a:t>
            </a:r>
          </a:p>
          <a:p>
            <a:r>
              <a:rPr lang="en-US" dirty="0" smtClean="0"/>
              <a:t>Can be a caregiver at a long-term care facility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Unexplained injuries with unclear cause</a:t>
            </a:r>
          </a:p>
          <a:p>
            <a:r>
              <a:rPr lang="en-US" dirty="0" smtClean="0"/>
              <a:t>Good physical exam</a:t>
            </a:r>
          </a:p>
          <a:p>
            <a:r>
              <a:rPr lang="en-US" dirty="0" smtClean="0"/>
              <a:t>Environmental assessment</a:t>
            </a:r>
          </a:p>
          <a:p>
            <a:pPr lvl="1"/>
            <a:r>
              <a:rPr lang="en-US" dirty="0" smtClean="0"/>
              <a:t>Is there adequate food in the home?</a:t>
            </a:r>
          </a:p>
          <a:p>
            <a:pPr lvl="1"/>
            <a:r>
              <a:rPr lang="en-US" dirty="0" smtClean="0"/>
              <a:t>Is the home clean?</a:t>
            </a:r>
          </a:p>
          <a:p>
            <a:pPr lvl="1"/>
            <a:r>
              <a:rPr lang="en-US" dirty="0" smtClean="0"/>
              <a:t>Can the patient move around the home without difficulty?</a:t>
            </a:r>
          </a:p>
          <a:p>
            <a:r>
              <a:rPr lang="en-US" dirty="0" smtClean="0"/>
              <a:t>Social assessment</a:t>
            </a:r>
          </a:p>
          <a:p>
            <a:pPr lvl="1"/>
            <a:r>
              <a:rPr lang="en-US" dirty="0" smtClean="0"/>
              <a:t>How does the patient interact with the caregiver?</a:t>
            </a:r>
          </a:p>
          <a:p>
            <a:pPr lvl="1"/>
            <a:r>
              <a:rPr lang="en-US" dirty="0" smtClean="0"/>
              <a:t>Does the patient seem to make their own decisions?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Paramedic </a:t>
            </a:r>
            <a:r>
              <a:rPr lang="en-US" dirty="0"/>
              <a:t>Refresher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Module </a:t>
            </a:r>
            <a:r>
              <a:rPr lang="en-US" i="1" dirty="0" smtClean="0"/>
              <a:t>VIII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Operations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121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At risk populations/pediatrics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Geriatrics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Ems research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Evidence based guidelines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3514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time to listen to the older patient</a:t>
            </a:r>
          </a:p>
          <a:p>
            <a:r>
              <a:rPr lang="en-US" dirty="0" smtClean="0"/>
              <a:t>They may express concerns about their living conditions</a:t>
            </a:r>
          </a:p>
          <a:p>
            <a:r>
              <a:rPr lang="en-US" dirty="0" smtClean="0"/>
              <a:t>May state concerns they have with their caregivers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confront the suspected abuser</a:t>
            </a:r>
          </a:p>
          <a:p>
            <a:r>
              <a:rPr lang="en-US" dirty="0" smtClean="0"/>
              <a:t>Call law enforcement if needed</a:t>
            </a:r>
          </a:p>
          <a:p>
            <a:r>
              <a:rPr lang="en-US" dirty="0" smtClean="0"/>
              <a:t>Transport the patient if they allow and living conditions are unsafe</a:t>
            </a:r>
          </a:p>
          <a:p>
            <a:r>
              <a:rPr lang="en-US" dirty="0" smtClean="0"/>
              <a:t>Document objectively</a:t>
            </a:r>
          </a:p>
          <a:p>
            <a:pPr lvl="1"/>
            <a:r>
              <a:rPr lang="en-US" dirty="0" smtClean="0"/>
              <a:t>Your report may be needed by law enforcement or child protective services</a:t>
            </a:r>
          </a:p>
          <a:p>
            <a:r>
              <a:rPr lang="en-US" dirty="0" smtClean="0"/>
              <a:t>Report findings to appropriate hospital staff</a:t>
            </a:r>
          </a:p>
          <a:p>
            <a:r>
              <a:rPr lang="en-US" dirty="0" smtClean="0"/>
              <a:t>Contact adult protective services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violence situations can be very dangerous for EMS</a:t>
            </a:r>
          </a:p>
          <a:p>
            <a:r>
              <a:rPr lang="en-US" dirty="0" smtClean="0"/>
              <a:t>Must handle with caution</a:t>
            </a:r>
          </a:p>
          <a:p>
            <a:r>
              <a:rPr lang="en-US" dirty="0" smtClean="0"/>
              <a:t>Wait for law enforcement if the scene is not safe or the dispute is still in progress</a:t>
            </a:r>
          </a:p>
          <a:p>
            <a:r>
              <a:rPr lang="en-US" dirty="0" smtClean="0"/>
              <a:t>Keep good eye contact and communication</a:t>
            </a:r>
          </a:p>
          <a:p>
            <a:r>
              <a:rPr lang="en-US" dirty="0" smtClean="0"/>
              <a:t>Use appropriate body language</a:t>
            </a:r>
          </a:p>
          <a:p>
            <a:r>
              <a:rPr lang="en-US" dirty="0" smtClean="0"/>
              <a:t>Remember they may turn their anger toward you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in a professional manner</a:t>
            </a:r>
          </a:p>
          <a:p>
            <a:r>
              <a:rPr lang="en-US" dirty="0" smtClean="0"/>
              <a:t>Most EMS providers are not trained in counseling</a:t>
            </a:r>
          </a:p>
          <a:p>
            <a:pPr lvl="1"/>
            <a:r>
              <a:rPr lang="en-US" dirty="0" smtClean="0"/>
              <a:t>You are not expected to provide counseling</a:t>
            </a:r>
          </a:p>
          <a:p>
            <a:r>
              <a:rPr lang="en-US" dirty="0" smtClean="0"/>
              <a:t>Depending on local laws, you may need to report domestic violence</a:t>
            </a:r>
          </a:p>
          <a:p>
            <a:r>
              <a:rPr lang="en-US" dirty="0" smtClean="0"/>
              <a:t>Remember to document objectively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human trafficking?</a:t>
            </a:r>
          </a:p>
          <a:p>
            <a:pPr lvl="1"/>
            <a:r>
              <a:rPr lang="en-US" dirty="0" smtClean="0"/>
              <a:t>Modern-day slavery and involves the use of force, fraud, or coercion to obtain some type of labor or commercial sex act. (Blue Campaign)</a:t>
            </a:r>
          </a:p>
          <a:p>
            <a:r>
              <a:rPr lang="en-US" dirty="0" smtClean="0"/>
              <a:t>Promised well-paying jobs</a:t>
            </a:r>
          </a:p>
          <a:p>
            <a:r>
              <a:rPr lang="en-US" dirty="0" smtClean="0"/>
              <a:t>Forced into prostitution, domestic servitude, or other types of forced labor</a:t>
            </a:r>
          </a:p>
          <a:p>
            <a:r>
              <a:rPr lang="en-US" dirty="0" smtClean="0"/>
              <a:t>May be found in sweatshops, massage parlors, agricultural fields, restaurants, hotels, and other domestic services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Victims can be anyone</a:t>
            </a:r>
          </a:p>
          <a:p>
            <a:pPr lvl="1"/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Any age</a:t>
            </a:r>
          </a:p>
          <a:p>
            <a:pPr lvl="1"/>
            <a:r>
              <a:rPr lang="en-US" dirty="0" smtClean="0"/>
              <a:t>Any race</a:t>
            </a:r>
          </a:p>
          <a:p>
            <a:pPr lvl="1"/>
            <a:r>
              <a:rPr lang="en-US" dirty="0" smtClean="0"/>
              <a:t>Any nationality</a:t>
            </a:r>
          </a:p>
          <a:p>
            <a:pPr lvl="1"/>
            <a:r>
              <a:rPr lang="en-US" dirty="0" smtClean="0"/>
              <a:t>Legal status does not matter</a:t>
            </a:r>
          </a:p>
          <a:p>
            <a:r>
              <a:rPr lang="en-US" dirty="0" smtClean="0"/>
              <a:t>Prey on those with low social status due to hardships</a:t>
            </a:r>
          </a:p>
          <a:p>
            <a:pPr lvl="1"/>
            <a:r>
              <a:rPr lang="en-US" dirty="0" smtClean="0"/>
              <a:t>Speak little English</a:t>
            </a:r>
          </a:p>
          <a:p>
            <a:pPr lvl="1"/>
            <a:r>
              <a:rPr lang="en-US" dirty="0" smtClean="0"/>
              <a:t>Political instability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recognize a potential victim?</a:t>
            </a:r>
          </a:p>
          <a:p>
            <a:r>
              <a:rPr lang="en-US" dirty="0" smtClean="0"/>
              <a:t>Physical State</a:t>
            </a:r>
          </a:p>
          <a:p>
            <a:pPr lvl="1"/>
            <a:r>
              <a:rPr lang="en-US" dirty="0" smtClean="0"/>
              <a:t>Does someone else speak for the patient?</a:t>
            </a:r>
          </a:p>
          <a:p>
            <a:pPr lvl="1"/>
            <a:r>
              <a:rPr lang="en-US" dirty="0" smtClean="0"/>
              <a:t>Do they seem fearful or anxious?</a:t>
            </a:r>
          </a:p>
          <a:p>
            <a:pPr lvl="1"/>
            <a:r>
              <a:rPr lang="en-US" dirty="0" smtClean="0"/>
              <a:t>Are there signs of abuse?</a:t>
            </a:r>
          </a:p>
          <a:p>
            <a:pPr lvl="1"/>
            <a:r>
              <a:rPr lang="en-US" dirty="0" smtClean="0"/>
              <a:t>Have they been deprived of life necessities such as water or food?</a:t>
            </a:r>
          </a:p>
          <a:p>
            <a:pPr lvl="1"/>
            <a:r>
              <a:rPr lang="en-US" dirty="0" smtClean="0"/>
              <a:t>Do they have few personal possessions?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Behavior</a:t>
            </a:r>
          </a:p>
          <a:p>
            <a:pPr lvl="1"/>
            <a:r>
              <a:rPr lang="en-US" dirty="0" smtClean="0"/>
              <a:t>Do they have free contact with friends/family?</a:t>
            </a:r>
          </a:p>
          <a:p>
            <a:pPr lvl="1"/>
            <a:r>
              <a:rPr lang="en-US" dirty="0" smtClean="0"/>
              <a:t>Are they allowed to socialize?</a:t>
            </a:r>
          </a:p>
          <a:p>
            <a:pPr lvl="1"/>
            <a:r>
              <a:rPr lang="en-US" dirty="0" smtClean="0"/>
              <a:t>Do they have freedom of movement?</a:t>
            </a:r>
          </a:p>
          <a:p>
            <a:pPr lvl="1"/>
            <a:r>
              <a:rPr lang="en-US" dirty="0" smtClean="0"/>
              <a:t>Have they been threatened with harm if they attempt to escape?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Minor Victims</a:t>
            </a:r>
          </a:p>
          <a:p>
            <a:pPr lvl="1"/>
            <a:r>
              <a:rPr lang="en-US" dirty="0" smtClean="0"/>
              <a:t>Are they involved in commercial sex?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Conditions/Immigration Status</a:t>
            </a:r>
          </a:p>
          <a:p>
            <a:pPr lvl="1"/>
            <a:r>
              <a:rPr lang="en-US" dirty="0" smtClean="0"/>
              <a:t>What kind of hours do they work?</a:t>
            </a:r>
          </a:p>
          <a:p>
            <a:pPr lvl="1"/>
            <a:r>
              <a:rPr lang="en-US" dirty="0" smtClean="0"/>
              <a:t>Were they recruited for one job and forced to perform a different task?</a:t>
            </a:r>
          </a:p>
          <a:p>
            <a:pPr lvl="1"/>
            <a:r>
              <a:rPr lang="en-US" dirty="0" smtClean="0"/>
              <a:t>Have they been forced to perform sexual acts?</a:t>
            </a:r>
          </a:p>
          <a:p>
            <a:pPr lvl="1"/>
            <a:r>
              <a:rPr lang="en-US" dirty="0" smtClean="0"/>
              <a:t>Has their salary been garnished to pay off “fees owed” such as smuggling costs?</a:t>
            </a:r>
          </a:p>
          <a:p>
            <a:pPr lvl="1"/>
            <a:r>
              <a:rPr lang="en-US" dirty="0" smtClean="0"/>
              <a:t>Have they been threatened with deportation?</a:t>
            </a:r>
          </a:p>
          <a:p>
            <a:pPr lvl="1"/>
            <a:r>
              <a:rPr lang="en-US" dirty="0" smtClean="0"/>
              <a:t>Do they have their identification/travel documents? If not, who does?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steps in the primary assessment for providing emergency care to a geriatric patient, including the elements of the GEMS diamond.</a:t>
            </a:r>
          </a:p>
          <a:p>
            <a:r>
              <a:rPr lang="en-US" dirty="0" smtClean="0"/>
              <a:t>Discuss special considerations when performing the patient assessment process on a geriatric patient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pathophysiology</a:t>
            </a:r>
            <a:r>
              <a:rPr lang="en-US" dirty="0" smtClean="0"/>
              <a:t> of most common medical conditions including signs and symptoms, and the emergency medical care strategies used in the management of each for the geriatric patient.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Risk Populations/Pediatrics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training resources for special populations</a:t>
            </a:r>
          </a:p>
          <a:p>
            <a:pPr lvl="1"/>
            <a:r>
              <a:rPr lang="en-US" dirty="0" smtClean="0"/>
              <a:t>Human trafficking</a:t>
            </a:r>
          </a:p>
          <a:p>
            <a:pPr lvl="1"/>
            <a:r>
              <a:rPr lang="en-US" dirty="0" smtClean="0"/>
              <a:t>Domestic violence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Recognize the unique characteristics of at-risk populations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7729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special considerations for a geriatric patient who has experienced trauma</a:t>
            </a:r>
          </a:p>
          <a:p>
            <a:r>
              <a:rPr lang="en-US" dirty="0" smtClean="0"/>
              <a:t>Discuss elder abuse and neglect, and its complications in assessment and management of the patient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Diamond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Geriatric Patient</a:t>
            </a:r>
          </a:p>
          <a:p>
            <a:r>
              <a:rPr lang="en-US" dirty="0" smtClean="0"/>
              <a:t>Environmental Assessment</a:t>
            </a:r>
          </a:p>
          <a:p>
            <a:r>
              <a:rPr lang="en-US" dirty="0" smtClean="0"/>
              <a:t>Medical Assessment</a:t>
            </a:r>
          </a:p>
          <a:p>
            <a:r>
              <a:rPr lang="en-US" dirty="0" smtClean="0"/>
              <a:t>Social Assessment</a:t>
            </a:r>
            <a:endParaRPr lang="en-US" dirty="0"/>
          </a:p>
        </p:txBody>
      </p:sp>
      <p:pic>
        <p:nvPicPr>
          <p:cNvPr id="5" name="Content Placeholder 4" descr="GE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6316" y="1828800"/>
            <a:ext cx="4985084" cy="453960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for the Geriatric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may have more complex problems</a:t>
            </a:r>
          </a:p>
          <a:p>
            <a:r>
              <a:rPr lang="en-US" dirty="0" smtClean="0"/>
              <a:t>Determine the patient’s level of independence</a:t>
            </a:r>
          </a:p>
          <a:p>
            <a:pPr lvl="1"/>
            <a:r>
              <a:rPr lang="en-US" dirty="0" smtClean="0"/>
              <a:t>Evaluate the quality of life</a:t>
            </a:r>
          </a:p>
          <a:p>
            <a:pPr lvl="1"/>
            <a:r>
              <a:rPr lang="en-US" dirty="0" smtClean="0"/>
              <a:t>Evaluate their functional status</a:t>
            </a:r>
          </a:p>
          <a:p>
            <a:r>
              <a:rPr lang="en-US" dirty="0" smtClean="0"/>
              <a:t>A geriatric patient’s physiological ability to maintain homeostasis is determined by their frailty level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for the Geriatric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same approach as younger adults</a:t>
            </a:r>
          </a:p>
          <a:p>
            <a:r>
              <a:rPr lang="en-US" dirty="0" smtClean="0"/>
              <a:t>Assess for immediate life threats</a:t>
            </a:r>
          </a:p>
          <a:p>
            <a:r>
              <a:rPr lang="en-US" dirty="0" smtClean="0"/>
              <a:t>Treat immediate life threats</a:t>
            </a:r>
          </a:p>
          <a:p>
            <a:r>
              <a:rPr lang="en-US" dirty="0" smtClean="0"/>
              <a:t>Determine the priority of care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for the Geriatric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chief complaint</a:t>
            </a:r>
          </a:p>
          <a:p>
            <a:r>
              <a:rPr lang="en-US" dirty="0" smtClean="0"/>
              <a:t>Determine medical history</a:t>
            </a:r>
          </a:p>
          <a:p>
            <a:r>
              <a:rPr lang="en-US" dirty="0" smtClean="0"/>
              <a:t>May need to determine history based off medication list (include over-the-counter medications and vitamins)</a:t>
            </a:r>
          </a:p>
          <a:p>
            <a:r>
              <a:rPr lang="en-US" dirty="0" smtClean="0"/>
              <a:t>Determine normal mental and physical status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for the Geriatric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Activities of Daily Living</a:t>
            </a:r>
          </a:p>
          <a:p>
            <a:pPr lvl="1"/>
            <a:r>
              <a:rPr lang="en-US" dirty="0" smtClean="0"/>
              <a:t>Eating</a:t>
            </a:r>
          </a:p>
          <a:p>
            <a:pPr lvl="1"/>
            <a:r>
              <a:rPr lang="en-US" dirty="0" smtClean="0"/>
              <a:t>Dressing</a:t>
            </a:r>
          </a:p>
          <a:p>
            <a:pPr lvl="1"/>
            <a:r>
              <a:rPr lang="en-US" dirty="0" smtClean="0"/>
              <a:t>Bathing</a:t>
            </a:r>
          </a:p>
          <a:p>
            <a:pPr lvl="1"/>
            <a:r>
              <a:rPr lang="en-US" dirty="0" smtClean="0"/>
              <a:t>Using the toilet</a:t>
            </a:r>
          </a:p>
          <a:p>
            <a:pPr lvl="1"/>
            <a:r>
              <a:rPr lang="en-US" dirty="0" smtClean="0"/>
              <a:t>Controlling bladder and bowel function</a:t>
            </a:r>
          </a:p>
          <a:p>
            <a:pPr lvl="1"/>
            <a:r>
              <a:rPr lang="en-US" dirty="0" smtClean="0"/>
              <a:t>Transferring between the bed and a chair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257800" cy="4575175"/>
          </a:xfrm>
        </p:spPr>
        <p:txBody>
          <a:bodyPr/>
          <a:lstStyle/>
          <a:p>
            <a:r>
              <a:rPr lang="en-US" dirty="0" smtClean="0"/>
              <a:t>Instrumental Activities of Daily Living</a:t>
            </a:r>
          </a:p>
          <a:p>
            <a:pPr lvl="1"/>
            <a:r>
              <a:rPr lang="en-US" dirty="0" smtClean="0"/>
              <a:t>Doing housework</a:t>
            </a:r>
          </a:p>
          <a:p>
            <a:pPr lvl="1"/>
            <a:r>
              <a:rPr lang="en-US" dirty="0" smtClean="0"/>
              <a:t>Preparing meals</a:t>
            </a:r>
          </a:p>
          <a:p>
            <a:pPr lvl="1"/>
            <a:r>
              <a:rPr lang="en-US" dirty="0" smtClean="0"/>
              <a:t>Taking medications properly</a:t>
            </a:r>
          </a:p>
          <a:p>
            <a:pPr lvl="1"/>
            <a:r>
              <a:rPr lang="en-US" dirty="0" smtClean="0"/>
              <a:t>Managing finances</a:t>
            </a:r>
          </a:p>
          <a:p>
            <a:pPr lvl="1"/>
            <a:r>
              <a:rPr lang="en-US" dirty="0" smtClean="0"/>
              <a:t>Using a telephone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assessing the Older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Impairment: Do they appear to have intellectual impairment? </a:t>
            </a:r>
          </a:p>
          <a:p>
            <a:r>
              <a:rPr lang="en-US" dirty="0" smtClean="0"/>
              <a:t>Immobility: Do you notice immobility and is it new?</a:t>
            </a:r>
          </a:p>
          <a:p>
            <a:r>
              <a:rPr lang="en-US" dirty="0" smtClean="0"/>
              <a:t>Instability: Does the patient look frail?</a:t>
            </a:r>
          </a:p>
          <a:p>
            <a:r>
              <a:rPr lang="en-US" dirty="0" smtClean="0"/>
              <a:t>Incontinence: Do you notice incontinence for no apparent reason?</a:t>
            </a:r>
          </a:p>
          <a:p>
            <a:r>
              <a:rPr lang="en-US" dirty="0" smtClean="0"/>
              <a:t>Iatrogenic Disorder: Are they having adverse reactions to medications or a medical procedure?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assessing the Older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assessing the older patient, you may need to assess their surroundings as well. </a:t>
            </a:r>
          </a:p>
          <a:p>
            <a:pPr lvl="1"/>
            <a:r>
              <a:rPr lang="en-US" dirty="0" smtClean="0"/>
              <a:t>Do they have food in the home?</a:t>
            </a:r>
          </a:p>
          <a:p>
            <a:pPr lvl="1"/>
            <a:r>
              <a:rPr lang="en-US" dirty="0" smtClean="0"/>
              <a:t>Is their home well kept?</a:t>
            </a:r>
          </a:p>
          <a:p>
            <a:pPr lvl="1"/>
            <a:r>
              <a:rPr lang="en-US" dirty="0" smtClean="0"/>
              <a:t>Do they live alone? </a:t>
            </a:r>
          </a:p>
          <a:p>
            <a:pPr lvl="1"/>
            <a:r>
              <a:rPr lang="en-US" dirty="0" smtClean="0"/>
              <a:t>Are the medications in the home?</a:t>
            </a:r>
          </a:p>
          <a:p>
            <a:r>
              <a:rPr lang="en-US" dirty="0" smtClean="0"/>
              <a:t>If the patient is unable to fully answer questions, you may need to ask family or caretakers about the patient’s history.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assessing the Older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the patient time to answer when you ask a question.</a:t>
            </a:r>
          </a:p>
          <a:p>
            <a:r>
              <a:rPr lang="en-US" dirty="0" smtClean="0"/>
              <a:t>Do not assume they cannot hear you, speak at a normal volume.</a:t>
            </a:r>
          </a:p>
          <a:p>
            <a:r>
              <a:rPr lang="en-US" dirty="0" smtClean="0"/>
              <a:t>Offer to get their hearing aids or glasses if needed.</a:t>
            </a:r>
          </a:p>
          <a:p>
            <a:r>
              <a:rPr lang="en-US" dirty="0" smtClean="0"/>
              <a:t>Remember older patients may be anxious about leaving their homes.</a:t>
            </a:r>
          </a:p>
          <a:p>
            <a:pPr lvl="1"/>
            <a:r>
              <a:rPr lang="en-US" dirty="0" smtClean="0"/>
              <a:t>They worry they may not be able to return home due to their health.</a:t>
            </a:r>
          </a:p>
          <a:p>
            <a:pPr lvl="1"/>
            <a:r>
              <a:rPr lang="en-US" dirty="0" smtClean="0"/>
              <a:t>Their home may not be the same when they return due to changes made by family or caretakers.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one ages, changes may occur to the respiratory system</a:t>
            </a:r>
          </a:p>
          <a:p>
            <a:pPr lvl="1"/>
            <a:r>
              <a:rPr lang="en-US" dirty="0" smtClean="0"/>
              <a:t>Tidal volume will reduce along with airflow speed</a:t>
            </a:r>
          </a:p>
          <a:p>
            <a:pPr lvl="1"/>
            <a:r>
              <a:rPr lang="en-US" dirty="0" smtClean="0"/>
              <a:t>Arterial oxygen levels reduce</a:t>
            </a:r>
          </a:p>
          <a:p>
            <a:pPr lvl="1"/>
            <a:r>
              <a:rPr lang="en-US" dirty="0" smtClean="0"/>
              <a:t>Become less sensitive to low oxygen and high carbon dioxide levels</a:t>
            </a:r>
          </a:p>
          <a:p>
            <a:pPr lvl="1"/>
            <a:r>
              <a:rPr lang="en-US" dirty="0" smtClean="0"/>
              <a:t>Decreased cough response</a:t>
            </a:r>
          </a:p>
          <a:p>
            <a:pPr lvl="1"/>
            <a:r>
              <a:rPr lang="en-US" dirty="0" smtClean="0"/>
              <a:t>Loss of reserve capacity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Risk Populations/Pediatrics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appropriate actions of EMS professionals in the presence of at-risk patients</a:t>
            </a:r>
          </a:p>
          <a:p>
            <a:r>
              <a:rPr lang="en-US" dirty="0" smtClean="0"/>
              <a:t>Recognize circumstances that may indicate abuse</a:t>
            </a:r>
          </a:p>
          <a:p>
            <a:pPr lvl="1"/>
            <a:r>
              <a:rPr lang="en-US" dirty="0" smtClean="0"/>
              <a:t>Domestic abuse</a:t>
            </a:r>
          </a:p>
          <a:p>
            <a:pPr lvl="1"/>
            <a:r>
              <a:rPr lang="en-US" dirty="0" smtClean="0"/>
              <a:t>Human trafficking</a:t>
            </a:r>
          </a:p>
          <a:p>
            <a:pPr lvl="1"/>
            <a:r>
              <a:rPr lang="en-US" dirty="0" smtClean="0"/>
              <a:t>Non-accidental trauma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Decline in lung function can also be caused by:	</a:t>
            </a:r>
          </a:p>
          <a:p>
            <a:pPr lvl="1"/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Risk factors such as smoking and obesity</a:t>
            </a:r>
          </a:p>
          <a:p>
            <a:pPr lvl="1"/>
            <a:r>
              <a:rPr lang="en-US" dirty="0" smtClean="0"/>
              <a:t>Medication use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Signs and Symptoms of Respiratory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Dyspnea</a:t>
            </a:r>
            <a:endParaRPr lang="en-US" dirty="0" smtClean="0"/>
          </a:p>
          <a:p>
            <a:r>
              <a:rPr lang="en-US" dirty="0" smtClean="0"/>
              <a:t>Coughing</a:t>
            </a:r>
          </a:p>
          <a:p>
            <a:r>
              <a:rPr lang="en-US" dirty="0" err="1" smtClean="0"/>
              <a:t>Hemoptysis</a:t>
            </a:r>
            <a:endParaRPr lang="en-US" dirty="0" smtClean="0"/>
          </a:p>
          <a:p>
            <a:r>
              <a:rPr lang="en-US" dirty="0" smtClean="0"/>
              <a:t>Chest pain</a:t>
            </a:r>
          </a:p>
          <a:p>
            <a:r>
              <a:rPr lang="en-US" dirty="0" err="1" smtClean="0"/>
              <a:t>Pleuritic</a:t>
            </a:r>
            <a:r>
              <a:rPr lang="en-US" dirty="0" smtClean="0"/>
              <a:t> chest pain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Lung Sounds</a:t>
            </a:r>
          </a:p>
          <a:p>
            <a:pPr lvl="1"/>
            <a:r>
              <a:rPr lang="en-US" dirty="0" smtClean="0"/>
              <a:t>Crackles</a:t>
            </a:r>
          </a:p>
          <a:p>
            <a:pPr lvl="1"/>
            <a:r>
              <a:rPr lang="en-US" dirty="0" err="1" smtClean="0"/>
              <a:t>Rhonchi</a:t>
            </a:r>
            <a:endParaRPr lang="en-US" dirty="0" smtClean="0"/>
          </a:p>
          <a:p>
            <a:pPr lvl="1"/>
            <a:r>
              <a:rPr lang="en-US" dirty="0" smtClean="0"/>
              <a:t>Wheezes</a:t>
            </a:r>
          </a:p>
          <a:p>
            <a:pPr lvl="1"/>
            <a:r>
              <a:rPr lang="en-US" dirty="0" err="1" smtClean="0"/>
              <a:t>Rales</a:t>
            </a:r>
            <a:endParaRPr lang="en-US" dirty="0" smtClean="0"/>
          </a:p>
          <a:p>
            <a:pPr lvl="1"/>
            <a:r>
              <a:rPr lang="en-US" dirty="0" smtClean="0"/>
              <a:t>Absent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Gradual, subtle symptoms</a:t>
            </a:r>
          </a:p>
          <a:p>
            <a:r>
              <a:rPr lang="en-US" dirty="0" smtClean="0"/>
              <a:t>Breathlessness</a:t>
            </a:r>
          </a:p>
          <a:p>
            <a:r>
              <a:rPr lang="en-US" dirty="0" smtClean="0"/>
              <a:t>Cough</a:t>
            </a:r>
          </a:p>
          <a:p>
            <a:r>
              <a:rPr lang="en-US" dirty="0" smtClean="0"/>
              <a:t>Change in sputum color</a:t>
            </a:r>
          </a:p>
          <a:p>
            <a:r>
              <a:rPr lang="en-US" dirty="0" smtClean="0"/>
              <a:t>Accessory muscle use</a:t>
            </a:r>
          </a:p>
          <a:p>
            <a:r>
              <a:rPr lang="en-US" dirty="0" smtClean="0"/>
              <a:t>Prolonged expiratory phase</a:t>
            </a:r>
          </a:p>
          <a:p>
            <a:r>
              <a:rPr lang="en-US" dirty="0" smtClean="0"/>
              <a:t>Pursed lips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Rapid assessment</a:t>
            </a:r>
          </a:p>
          <a:p>
            <a:pPr lvl="1"/>
            <a:r>
              <a:rPr lang="en-US" dirty="0" smtClean="0"/>
              <a:t>Administer oxygen if needed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err="1" smtClean="0"/>
              <a:t>DuoNeb</a:t>
            </a:r>
            <a:r>
              <a:rPr lang="en-US" dirty="0" smtClean="0"/>
              <a:t> via nebulizer</a:t>
            </a:r>
          </a:p>
          <a:p>
            <a:pPr lvl="1"/>
            <a:r>
              <a:rPr lang="en-US" dirty="0" smtClean="0"/>
              <a:t>Consider CPAP in severe cases</a:t>
            </a:r>
          </a:p>
          <a:p>
            <a:pPr lvl="1"/>
            <a:r>
              <a:rPr lang="en-US" dirty="0" smtClean="0"/>
              <a:t>BVM may be indicated with high flow oxygen</a:t>
            </a:r>
          </a:p>
          <a:p>
            <a:pPr lvl="1"/>
            <a:r>
              <a:rPr lang="en-US" dirty="0" smtClean="0"/>
              <a:t>Monitor ETCO2 </a:t>
            </a:r>
          </a:p>
          <a:p>
            <a:pPr lvl="1"/>
            <a:r>
              <a:rPr lang="en-US" dirty="0" smtClean="0"/>
              <a:t>Obtain EKG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Chronic disorder</a:t>
            </a:r>
          </a:p>
          <a:p>
            <a:r>
              <a:rPr lang="en-US" dirty="0" smtClean="0"/>
              <a:t>Triggered by viral infections, air pollen, cold air, and medications</a:t>
            </a:r>
          </a:p>
          <a:p>
            <a:r>
              <a:rPr lang="en-US" dirty="0" smtClean="0"/>
              <a:t>Breathlessness</a:t>
            </a:r>
          </a:p>
          <a:p>
            <a:r>
              <a:rPr lang="en-US" dirty="0" smtClean="0"/>
              <a:t>Wheezing</a:t>
            </a:r>
          </a:p>
          <a:p>
            <a:r>
              <a:rPr lang="en-US" dirty="0" smtClean="0"/>
              <a:t>Cough</a:t>
            </a:r>
          </a:p>
          <a:p>
            <a:r>
              <a:rPr lang="en-US" dirty="0" smtClean="0"/>
              <a:t>Anxious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Rapid assessment</a:t>
            </a:r>
          </a:p>
          <a:p>
            <a:pPr lvl="1"/>
            <a:r>
              <a:rPr lang="en-US" dirty="0" smtClean="0"/>
              <a:t>Administer oxygen if needed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err="1" smtClean="0"/>
              <a:t>DuoNeb</a:t>
            </a:r>
            <a:r>
              <a:rPr lang="en-US" dirty="0" smtClean="0"/>
              <a:t> via nebulizer</a:t>
            </a:r>
          </a:p>
          <a:p>
            <a:pPr lvl="1"/>
            <a:r>
              <a:rPr lang="en-US" dirty="0" smtClean="0"/>
              <a:t>Consider CPAP in severe cases</a:t>
            </a:r>
          </a:p>
          <a:p>
            <a:pPr lvl="1"/>
            <a:r>
              <a:rPr lang="en-US" dirty="0" smtClean="0"/>
              <a:t>BVM may be indicated with high flow oxygen</a:t>
            </a:r>
          </a:p>
          <a:p>
            <a:pPr lvl="1"/>
            <a:r>
              <a:rPr lang="en-US" dirty="0" smtClean="0"/>
              <a:t>Monitor ETCO2 </a:t>
            </a:r>
          </a:p>
          <a:p>
            <a:pPr lvl="1"/>
            <a:r>
              <a:rPr lang="en-US" dirty="0" smtClean="0"/>
              <a:t>Obtain EKG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Contagious respiratory infection</a:t>
            </a:r>
          </a:p>
          <a:p>
            <a:r>
              <a:rPr lang="en-US" dirty="0" smtClean="0"/>
              <a:t>New onset cough</a:t>
            </a:r>
          </a:p>
          <a:p>
            <a:r>
              <a:rPr lang="en-US" dirty="0" smtClean="0"/>
              <a:t>Sore throat</a:t>
            </a:r>
          </a:p>
          <a:p>
            <a:r>
              <a:rPr lang="en-US" dirty="0" smtClean="0"/>
              <a:t>Nasal congestion</a:t>
            </a:r>
          </a:p>
          <a:p>
            <a:r>
              <a:rPr lang="en-US" dirty="0" smtClean="0"/>
              <a:t>Temperature of 100*F or greater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Mental status changes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Supportive oxygen</a:t>
            </a:r>
          </a:p>
          <a:p>
            <a:pPr lvl="1"/>
            <a:r>
              <a:rPr lang="en-US" dirty="0" smtClean="0"/>
              <a:t>Fluids for dehydration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Primarily affects the alveoli</a:t>
            </a:r>
          </a:p>
          <a:p>
            <a:r>
              <a:rPr lang="en-US" dirty="0" smtClean="0"/>
              <a:t>Usually caused by viral or bacterial infection</a:t>
            </a:r>
          </a:p>
          <a:p>
            <a:r>
              <a:rPr lang="en-US" dirty="0" smtClean="0"/>
              <a:t>Delirium</a:t>
            </a:r>
          </a:p>
          <a:p>
            <a:r>
              <a:rPr lang="en-US" dirty="0" smtClean="0"/>
              <a:t>Falls</a:t>
            </a:r>
          </a:p>
          <a:p>
            <a:r>
              <a:rPr lang="en-US" dirty="0" smtClean="0"/>
              <a:t>New/worsening cough</a:t>
            </a:r>
          </a:p>
          <a:p>
            <a:r>
              <a:rPr lang="en-US" dirty="0" smtClean="0"/>
              <a:t>Newly purulent sputum</a:t>
            </a:r>
          </a:p>
          <a:p>
            <a:r>
              <a:rPr lang="en-US" dirty="0" err="1" smtClean="0"/>
              <a:t>Tachypnea</a:t>
            </a:r>
            <a:endParaRPr lang="en-US" dirty="0" smtClean="0"/>
          </a:p>
          <a:p>
            <a:r>
              <a:rPr lang="en-US" dirty="0" smtClean="0"/>
              <a:t>Tachycardia</a:t>
            </a:r>
          </a:p>
          <a:p>
            <a:r>
              <a:rPr lang="en-US" dirty="0" err="1" smtClean="0"/>
              <a:t>Pleuritic</a:t>
            </a:r>
            <a:r>
              <a:rPr lang="en-US" dirty="0" smtClean="0"/>
              <a:t> chest pain</a:t>
            </a:r>
          </a:p>
          <a:p>
            <a:r>
              <a:rPr lang="en-US" dirty="0" smtClean="0"/>
              <a:t>Fever instability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Supplemental oxygen as needed </a:t>
            </a:r>
          </a:p>
          <a:p>
            <a:pPr lvl="1"/>
            <a:r>
              <a:rPr lang="en-US" dirty="0" smtClean="0"/>
              <a:t>Fluids for dehydration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most cases, caused by a DVT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err="1" smtClean="0"/>
              <a:t>Dyspnea</a:t>
            </a:r>
            <a:endParaRPr lang="en-US" dirty="0" smtClean="0"/>
          </a:p>
          <a:p>
            <a:r>
              <a:rPr lang="en-US" dirty="0" err="1" smtClean="0"/>
              <a:t>Hemoptysis</a:t>
            </a:r>
            <a:endParaRPr lang="en-US" dirty="0" smtClean="0"/>
          </a:p>
          <a:p>
            <a:r>
              <a:rPr lang="en-US" dirty="0" smtClean="0"/>
              <a:t>Brief paroxysm(s) of breathlessness or </a:t>
            </a:r>
            <a:r>
              <a:rPr lang="en-US" dirty="0" err="1" smtClean="0"/>
              <a:t>tachypnea</a:t>
            </a:r>
            <a:endParaRPr lang="en-US" dirty="0" smtClean="0"/>
          </a:p>
          <a:p>
            <a:pPr lvl="1"/>
            <a:r>
              <a:rPr lang="en-US" dirty="0" smtClean="0"/>
              <a:t>Collapse, cardiac arrest, syncope, </a:t>
            </a:r>
            <a:r>
              <a:rPr lang="en-US" dirty="0" err="1" smtClean="0"/>
              <a:t>presyncope</a:t>
            </a:r>
            <a:r>
              <a:rPr lang="en-US" dirty="0" smtClean="0"/>
              <a:t>, hypotension</a:t>
            </a:r>
          </a:p>
          <a:p>
            <a:pPr lvl="1"/>
            <a:r>
              <a:rPr lang="en-US" dirty="0" smtClean="0"/>
              <a:t>Pulmonary hypertension and right side heart failure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Wheezing</a:t>
            </a:r>
          </a:p>
          <a:p>
            <a:r>
              <a:rPr lang="en-US" dirty="0" smtClean="0"/>
              <a:t>Pulmonary edema</a:t>
            </a:r>
          </a:p>
          <a:p>
            <a:r>
              <a:rPr lang="en-US" dirty="0" smtClean="0"/>
              <a:t>Arrhythmia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Treatment</a:t>
            </a:r>
          </a:p>
          <a:p>
            <a:pPr lvl="1"/>
            <a:r>
              <a:rPr lang="en-US" sz="2900" dirty="0" smtClean="0"/>
              <a:t>Apply oxygen</a:t>
            </a:r>
          </a:p>
          <a:p>
            <a:pPr lvl="1"/>
            <a:r>
              <a:rPr lang="en-US" sz="2900" dirty="0" smtClean="0"/>
              <a:t>Complete a 12-lead</a:t>
            </a: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May have radiation or chemotherapy</a:t>
            </a:r>
          </a:p>
          <a:p>
            <a:r>
              <a:rPr lang="en-US" dirty="0" smtClean="0"/>
              <a:t>Side effects include</a:t>
            </a:r>
          </a:p>
          <a:p>
            <a:pPr lvl="1"/>
            <a:r>
              <a:rPr lang="en-US" dirty="0" smtClean="0"/>
              <a:t>Lowered white and red blood cell counts, lowered platelet counts, anemia, increase risk of infection, bleeding and bruising</a:t>
            </a:r>
          </a:p>
          <a:p>
            <a:pPr lvl="1"/>
            <a:r>
              <a:rPr lang="en-US" dirty="0" smtClean="0"/>
              <a:t>Stomach and intestinal problems</a:t>
            </a:r>
          </a:p>
          <a:p>
            <a:pPr lvl="1"/>
            <a:r>
              <a:rPr lang="en-US" dirty="0" smtClean="0"/>
              <a:t>Damage to the nervous system, increase memory loss, cause fatigue and nerve damage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Most are on supplemental oxygen</a:t>
            </a:r>
          </a:p>
          <a:p>
            <a:pPr lvl="1"/>
            <a:r>
              <a:rPr lang="en-US" dirty="0" smtClean="0"/>
              <a:t>Continue oxygen therapy</a:t>
            </a:r>
          </a:p>
          <a:p>
            <a:pPr lvl="1"/>
            <a:r>
              <a:rPr lang="en-US" dirty="0" smtClean="0"/>
              <a:t>Supportive care as needed</a:t>
            </a:r>
          </a:p>
          <a:p>
            <a:pPr lvl="1"/>
            <a:r>
              <a:rPr lang="en-US" dirty="0" smtClean="0"/>
              <a:t>Comfort </a:t>
            </a:r>
            <a:r>
              <a:rPr lang="en-US" dirty="0" err="1" smtClean="0"/>
              <a:t>measesures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Airborne infectious disease</a:t>
            </a:r>
          </a:p>
          <a:p>
            <a:r>
              <a:rPr lang="en-US" dirty="0" smtClean="0"/>
              <a:t>More common in older patients</a:t>
            </a:r>
          </a:p>
          <a:p>
            <a:pPr lvl="1"/>
            <a:r>
              <a:rPr lang="en-US" dirty="0" smtClean="0"/>
              <a:t>Changes in ADLs</a:t>
            </a:r>
          </a:p>
          <a:p>
            <a:pPr lvl="1"/>
            <a:r>
              <a:rPr lang="en-US" dirty="0" smtClean="0"/>
              <a:t>Chronic fatigue or weakness</a:t>
            </a:r>
          </a:p>
          <a:p>
            <a:pPr lvl="1"/>
            <a:r>
              <a:rPr lang="en-US" dirty="0" smtClean="0"/>
              <a:t>Cognitive impairment</a:t>
            </a:r>
          </a:p>
          <a:p>
            <a:pPr lvl="1"/>
            <a:r>
              <a:rPr lang="en-US" dirty="0" smtClean="0"/>
              <a:t>Anorexia or weight loss</a:t>
            </a:r>
          </a:p>
          <a:p>
            <a:pPr lvl="1"/>
            <a:r>
              <a:rPr lang="en-US" dirty="0" smtClean="0"/>
              <a:t>Persistent low-grade fever</a:t>
            </a:r>
          </a:p>
          <a:p>
            <a:r>
              <a:rPr lang="en-US" dirty="0" smtClean="0"/>
              <a:t>Not as common in older patients</a:t>
            </a:r>
          </a:p>
          <a:p>
            <a:pPr lvl="1"/>
            <a:r>
              <a:rPr lang="en-US" dirty="0" err="1" smtClean="0"/>
              <a:t>Hemoptysis</a:t>
            </a:r>
            <a:endParaRPr lang="en-US" dirty="0" smtClean="0"/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Night sweats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Oxygen as needed</a:t>
            </a:r>
          </a:p>
          <a:p>
            <a:pPr lvl="1"/>
            <a:r>
              <a:rPr lang="en-US" dirty="0" smtClean="0"/>
              <a:t>Provide supportive care</a:t>
            </a:r>
          </a:p>
          <a:p>
            <a:pPr lvl="1"/>
            <a:r>
              <a:rPr lang="en-US" dirty="0" smtClean="0"/>
              <a:t>Providers should place a N95 mask on themselves</a:t>
            </a:r>
          </a:p>
          <a:p>
            <a:pPr lvl="1"/>
            <a:r>
              <a:rPr lang="en-US" dirty="0" smtClean="0"/>
              <a:t>Place a surgical mask on the patient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Respiratory Distress Syndrome (ARDS)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End-stage of acute lung injury</a:t>
            </a:r>
          </a:p>
          <a:p>
            <a:r>
              <a:rPr lang="en-US" dirty="0" smtClean="0"/>
              <a:t>Causes include</a:t>
            </a:r>
          </a:p>
          <a:p>
            <a:pPr lvl="1"/>
            <a:r>
              <a:rPr lang="en-US" dirty="0" smtClean="0"/>
              <a:t>Sepsis</a:t>
            </a:r>
          </a:p>
          <a:p>
            <a:pPr lvl="1"/>
            <a:r>
              <a:rPr lang="en-US" dirty="0" smtClean="0"/>
              <a:t>Inhalation of harmful substances</a:t>
            </a:r>
          </a:p>
          <a:p>
            <a:pPr lvl="1"/>
            <a:r>
              <a:rPr lang="en-US" dirty="0" smtClean="0"/>
              <a:t>Aspiration of vomit</a:t>
            </a:r>
          </a:p>
          <a:p>
            <a:pPr lvl="1"/>
            <a:r>
              <a:rPr lang="en-US" dirty="0" smtClean="0"/>
              <a:t>Severe pneumonia</a:t>
            </a:r>
          </a:p>
          <a:p>
            <a:pPr lvl="1"/>
            <a:r>
              <a:rPr lang="en-US" dirty="0" smtClean="0"/>
              <a:t>Head or chest injury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err="1" smtClean="0"/>
              <a:t>Dyspnea</a:t>
            </a:r>
            <a:r>
              <a:rPr lang="en-US" dirty="0" smtClean="0"/>
              <a:t> with increase in respirations</a:t>
            </a:r>
          </a:p>
          <a:p>
            <a:pPr lvl="1"/>
            <a:r>
              <a:rPr lang="en-US" dirty="0" smtClean="0"/>
              <a:t>Hypoxemia</a:t>
            </a:r>
          </a:p>
          <a:p>
            <a:pPr lvl="1"/>
            <a:r>
              <a:rPr lang="en-US" dirty="0" smtClean="0"/>
              <a:t>Large pulmonary shunt</a:t>
            </a:r>
          </a:p>
          <a:p>
            <a:pPr lvl="1"/>
            <a:r>
              <a:rPr lang="en-US" dirty="0" smtClean="0"/>
              <a:t>History of a precipitating condition</a:t>
            </a:r>
          </a:p>
          <a:p>
            <a:pPr lvl="1"/>
            <a:r>
              <a:rPr lang="en-US" dirty="0" smtClean="0"/>
              <a:t>Increased work of breathing </a:t>
            </a:r>
          </a:p>
          <a:p>
            <a:pPr lvl="1"/>
            <a:r>
              <a:rPr lang="en-US" dirty="0" smtClean="0"/>
              <a:t>Diffuse infiltrates on radiographic studies</a:t>
            </a:r>
          </a:p>
          <a:p>
            <a:pPr lvl="1"/>
            <a:r>
              <a:rPr lang="en-US" dirty="0" smtClean="0"/>
              <a:t>Complications resulting from multiple organ dysfunction	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Special Populations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Trafficking</a:t>
            </a:r>
          </a:p>
          <a:p>
            <a:pPr lvl="1"/>
            <a:r>
              <a:rPr lang="en-US" dirty="0" smtClean="0"/>
              <a:t>https://www.dhs.gov/blue-campaign/awareness-training</a:t>
            </a:r>
          </a:p>
          <a:p>
            <a:r>
              <a:rPr lang="en-US" dirty="0" smtClean="0"/>
              <a:t>Domestic Violence</a:t>
            </a:r>
          </a:p>
          <a:p>
            <a:pPr lvl="1"/>
            <a:r>
              <a:rPr lang="en-US" dirty="0" smtClean="0"/>
              <a:t>http://dvmedtraining.csw.fsu.edu/training/introduction/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Respiratory Distress Syndrome (ARDS)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Oxygen applied with a NRB at 15L</a:t>
            </a:r>
          </a:p>
          <a:p>
            <a:pPr lvl="1"/>
            <a:r>
              <a:rPr lang="en-US" dirty="0" smtClean="0"/>
              <a:t>May need assistance via BVM</a:t>
            </a:r>
          </a:p>
          <a:p>
            <a:pPr lvl="1"/>
            <a:r>
              <a:rPr lang="en-US" dirty="0" smtClean="0"/>
              <a:t>Prepare for possible intubation</a:t>
            </a:r>
          </a:p>
          <a:p>
            <a:pPr lvl="1"/>
            <a:r>
              <a:rPr lang="en-US" dirty="0" smtClean="0"/>
              <a:t>Use PEEP if available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Tissue deep in the lungs becomes thick and stiff, scarred</a:t>
            </a:r>
          </a:p>
          <a:p>
            <a:r>
              <a:rPr lang="en-US" dirty="0" smtClean="0"/>
              <a:t>Symptoms develop over time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Dry, hacking cough</a:t>
            </a:r>
          </a:p>
          <a:p>
            <a:r>
              <a:rPr lang="en-US" dirty="0" smtClean="0"/>
              <a:t>Rapid, shallow breathing</a:t>
            </a:r>
          </a:p>
          <a:p>
            <a:r>
              <a:rPr lang="en-US" dirty="0" smtClean="0"/>
              <a:t>Gradual, unintended weight loss</a:t>
            </a:r>
          </a:p>
          <a:p>
            <a:r>
              <a:rPr lang="en-US" dirty="0" smtClean="0"/>
              <a:t>Fatigue or malaise</a:t>
            </a:r>
          </a:p>
          <a:p>
            <a:r>
              <a:rPr lang="en-US" dirty="0" smtClean="0"/>
              <a:t>Aching muscles and joints</a:t>
            </a:r>
          </a:p>
          <a:p>
            <a:r>
              <a:rPr lang="en-US" dirty="0" smtClean="0"/>
              <a:t>Clubbing of the fingers and toes</a:t>
            </a:r>
          </a:p>
          <a:p>
            <a:r>
              <a:rPr lang="en-US" dirty="0" smtClean="0"/>
              <a:t>Crackles on auscultation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Supplemental oxygen</a:t>
            </a:r>
          </a:p>
          <a:p>
            <a:pPr lvl="1"/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 and Pulmonary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heart is unable to maintain adequate output</a:t>
            </a:r>
          </a:p>
          <a:p>
            <a:r>
              <a:rPr lang="en-US" dirty="0" smtClean="0"/>
              <a:t>Jugular venous distension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r>
              <a:rPr lang="en-US" dirty="0" smtClean="0"/>
              <a:t>Antihypertensive medications</a:t>
            </a:r>
          </a:p>
          <a:p>
            <a:r>
              <a:rPr lang="en-US" dirty="0" smtClean="0"/>
              <a:t>Elevated blood pressure</a:t>
            </a:r>
          </a:p>
          <a:p>
            <a:r>
              <a:rPr lang="en-US" dirty="0" err="1" smtClean="0"/>
              <a:t>Orthopnea</a:t>
            </a:r>
            <a:endParaRPr lang="en-US" dirty="0" smtClean="0"/>
          </a:p>
          <a:p>
            <a:r>
              <a:rPr lang="en-US" dirty="0" err="1" smtClean="0"/>
              <a:t>Dyspnea</a:t>
            </a:r>
            <a:r>
              <a:rPr lang="en-US" dirty="0" smtClean="0"/>
              <a:t> on exertion</a:t>
            </a:r>
          </a:p>
          <a:p>
            <a:r>
              <a:rPr lang="en-US" dirty="0" smtClean="0"/>
              <a:t>Paroxysmal nocturnal </a:t>
            </a:r>
            <a:r>
              <a:rPr lang="en-US" dirty="0" err="1" smtClean="0"/>
              <a:t>dyspnea</a:t>
            </a:r>
            <a:endParaRPr lang="en-US" dirty="0" smtClean="0"/>
          </a:p>
          <a:p>
            <a:r>
              <a:rPr lang="en-US" dirty="0" err="1" smtClean="0"/>
              <a:t>Tachypnea</a:t>
            </a:r>
            <a:endParaRPr lang="en-US" dirty="0" smtClean="0"/>
          </a:p>
          <a:p>
            <a:r>
              <a:rPr lang="en-US" dirty="0" smtClean="0"/>
              <a:t>Wheezing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Goal is to reduce the preload and </a:t>
            </a:r>
            <a:r>
              <a:rPr lang="en-US" dirty="0" err="1" smtClean="0"/>
              <a:t>afterload</a:t>
            </a:r>
            <a:endParaRPr lang="en-US" dirty="0" smtClean="0"/>
          </a:p>
          <a:p>
            <a:pPr lvl="1"/>
            <a:r>
              <a:rPr lang="en-US" dirty="0" smtClean="0"/>
              <a:t>Patient should be in a high Fowler’s position</a:t>
            </a:r>
          </a:p>
          <a:p>
            <a:pPr lvl="1"/>
            <a:r>
              <a:rPr lang="en-US" dirty="0" smtClean="0"/>
              <a:t>Consider CPAP for moderate </a:t>
            </a:r>
            <a:r>
              <a:rPr lang="en-US" dirty="0" err="1" smtClean="0"/>
              <a:t>dyspnea</a:t>
            </a:r>
            <a:r>
              <a:rPr lang="en-US" dirty="0" smtClean="0"/>
              <a:t> and implement in severe </a:t>
            </a:r>
            <a:r>
              <a:rPr lang="en-US" dirty="0" err="1" smtClean="0"/>
              <a:t>dyspnea</a:t>
            </a:r>
            <a:endParaRPr lang="en-US" dirty="0" smtClean="0"/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If no inferior wall with posterior wall MI detected, administer Nitroglycerin every 3 to 5 minutes for a total of 1.2mg</a:t>
            </a:r>
          </a:p>
          <a:p>
            <a:pPr lvl="1"/>
            <a:r>
              <a:rPr lang="en-US" dirty="0" smtClean="0"/>
              <a:t>Follow local protocol for the administration of Nitroglycerin once CPAP is applied</a:t>
            </a:r>
          </a:p>
          <a:p>
            <a:pPr lvl="1"/>
            <a:r>
              <a:rPr lang="en-US" dirty="0" smtClean="0"/>
              <a:t>Immediate transport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Emergencies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Diminished blood flow to the myocardium</a:t>
            </a:r>
          </a:p>
          <a:p>
            <a:r>
              <a:rPr lang="en-US" dirty="0" smtClean="0"/>
              <a:t>Plaque build up caused by cholesterol and other fatty substances is known as atherosclerosis.</a:t>
            </a:r>
          </a:p>
          <a:p>
            <a:pPr lvl="1"/>
            <a:r>
              <a:rPr lang="en-US" dirty="0" smtClean="0"/>
              <a:t>Obstructs blood flow</a:t>
            </a:r>
          </a:p>
          <a:p>
            <a:pPr lvl="1"/>
            <a:r>
              <a:rPr lang="en-US" dirty="0" smtClean="0"/>
              <a:t>Interferes with the vessels’ ability to dilate or contract</a:t>
            </a:r>
          </a:p>
          <a:p>
            <a:r>
              <a:rPr lang="en-US" dirty="0" smtClean="0"/>
              <a:t>Damage may become extensive and decrease circulating blood volume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 include: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Cigarette smoking</a:t>
            </a:r>
          </a:p>
          <a:p>
            <a:pPr lvl="1"/>
            <a:r>
              <a:rPr lang="en-US" dirty="0" smtClean="0"/>
              <a:t>High cholesterol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Aging</a:t>
            </a:r>
          </a:p>
          <a:p>
            <a:pPr lvl="1"/>
            <a:r>
              <a:rPr lang="en-US" dirty="0" smtClean="0"/>
              <a:t>Male gender</a:t>
            </a:r>
          </a:p>
          <a:p>
            <a:pPr lvl="1"/>
            <a:r>
              <a:rPr lang="en-US" dirty="0" smtClean="0"/>
              <a:t>Genetic traits</a:t>
            </a:r>
          </a:p>
          <a:p>
            <a:pPr lvl="1"/>
            <a:r>
              <a:rPr lang="en-US" dirty="0" smtClean="0"/>
              <a:t>High levels of triglycerides</a:t>
            </a:r>
          </a:p>
          <a:p>
            <a:pPr lvl="1"/>
            <a:r>
              <a:rPr lang="en-US" dirty="0" smtClean="0"/>
              <a:t>Low levels of high-density lipoproteins (HDLs)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Coronary Syndrome: Angina Pectoris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Heart tissue not getting enough oxygen</a:t>
            </a:r>
          </a:p>
          <a:p>
            <a:r>
              <a:rPr lang="en-US" dirty="0" smtClean="0"/>
              <a:t>Brief discomfort relieved promptly</a:t>
            </a:r>
          </a:p>
          <a:p>
            <a:r>
              <a:rPr lang="en-US" dirty="0" smtClean="0"/>
              <a:t>Pain is described as:</a:t>
            </a:r>
          </a:p>
          <a:p>
            <a:pPr lvl="1"/>
            <a:r>
              <a:rPr lang="en-US" dirty="0" smtClean="0"/>
              <a:t>Crushing, squeezing</a:t>
            </a:r>
          </a:p>
          <a:p>
            <a:pPr lvl="1"/>
            <a:r>
              <a:rPr lang="en-US" dirty="0" smtClean="0"/>
              <a:t>Usually felt </a:t>
            </a:r>
            <a:r>
              <a:rPr lang="en-US" dirty="0" err="1" smtClean="0"/>
              <a:t>midchest</a:t>
            </a:r>
            <a:r>
              <a:rPr lang="en-US" dirty="0" smtClean="0"/>
              <a:t> under the sternum</a:t>
            </a:r>
          </a:p>
          <a:p>
            <a:pPr lvl="1"/>
            <a:r>
              <a:rPr lang="en-US" dirty="0" smtClean="0"/>
              <a:t>Can radiate</a:t>
            </a:r>
          </a:p>
          <a:p>
            <a:pPr lvl="1"/>
            <a:r>
              <a:rPr lang="en-US" dirty="0" smtClean="0"/>
              <a:t>Usually lasts no longer then 15 minutes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Sweating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Provide supplemental oxygen as needed</a:t>
            </a:r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Administer aspirin if no contraindication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Administer Nitroglycerin if 12-lead did not detect inferior with posterior wall MI and blood pressure allows. 0.4mg should be given every 3-5 minutes with blood pressure checked between each dose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Coronary Syndrome: Acute Myocardial Infarction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age is the most significant risk factor</a:t>
            </a:r>
          </a:p>
          <a:p>
            <a:r>
              <a:rPr lang="en-US" dirty="0" smtClean="0"/>
              <a:t>Atypical presentations:</a:t>
            </a:r>
          </a:p>
          <a:p>
            <a:pPr lvl="1"/>
            <a:r>
              <a:rPr lang="en-US" dirty="0" err="1" smtClean="0"/>
              <a:t>Dyspnea</a:t>
            </a:r>
            <a:endParaRPr lang="en-US" dirty="0" smtClean="0"/>
          </a:p>
          <a:p>
            <a:pPr lvl="1"/>
            <a:r>
              <a:rPr lang="en-US" dirty="0" smtClean="0"/>
              <a:t>Worsening of heart failure</a:t>
            </a:r>
          </a:p>
          <a:p>
            <a:pPr lvl="1"/>
            <a:r>
              <a:rPr lang="en-US" dirty="0" smtClean="0"/>
              <a:t>Pulmonary edema</a:t>
            </a:r>
          </a:p>
          <a:p>
            <a:pPr lvl="1"/>
            <a:r>
              <a:rPr lang="en-US" dirty="0" smtClean="0"/>
              <a:t>Vertigo</a:t>
            </a:r>
          </a:p>
          <a:p>
            <a:pPr lvl="1"/>
            <a:r>
              <a:rPr lang="en-US" dirty="0" smtClean="0"/>
              <a:t>Syncope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Acute onset of confusion and/or altered </a:t>
            </a:r>
            <a:r>
              <a:rPr lang="en-US" dirty="0" err="1" smtClean="0"/>
              <a:t>mentation</a:t>
            </a:r>
            <a:endParaRPr lang="en-US" dirty="0" smtClean="0"/>
          </a:p>
          <a:p>
            <a:pPr lvl="1"/>
            <a:r>
              <a:rPr lang="en-US" dirty="0" smtClean="0"/>
              <a:t>Palpitations</a:t>
            </a:r>
          </a:p>
          <a:p>
            <a:pPr lvl="1"/>
            <a:r>
              <a:rPr lang="en-US" dirty="0" smtClean="0"/>
              <a:t>Excessive weakness</a:t>
            </a:r>
          </a:p>
          <a:p>
            <a:pPr lvl="1"/>
            <a:r>
              <a:rPr lang="en-US" dirty="0" smtClean="0"/>
              <a:t>Change in eating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may also have:</a:t>
            </a:r>
          </a:p>
          <a:p>
            <a:pPr lvl="1"/>
            <a:r>
              <a:rPr lang="en-US" dirty="0" err="1" smtClean="0"/>
              <a:t>Epigastric</a:t>
            </a:r>
            <a:r>
              <a:rPr lang="en-US" dirty="0" smtClean="0"/>
              <a:t> pain</a:t>
            </a:r>
          </a:p>
          <a:p>
            <a:pPr lvl="1"/>
            <a:r>
              <a:rPr lang="en-US" dirty="0" smtClean="0"/>
              <a:t>Abdominal pain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Vomiting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Coronary Syndrome: Acute Myocardial Infarction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Review medical history</a:t>
            </a:r>
          </a:p>
          <a:p>
            <a:pPr lvl="1"/>
            <a:r>
              <a:rPr lang="en-US" dirty="0" smtClean="0"/>
              <a:t>Provide supplemental oxygen as needed</a:t>
            </a:r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Determine pain level on pain scale</a:t>
            </a:r>
          </a:p>
          <a:p>
            <a:pPr lvl="1"/>
            <a:r>
              <a:rPr lang="en-US" dirty="0" smtClean="0"/>
              <a:t>Administer aspirin if no contraindications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Administer Nitroglycerin if 12-lead did not detect inferior with posterior wall MI and blood pressure allows. 0.4mg should be given every 3-5 minutes with blood pressure checked between each dose</a:t>
            </a:r>
          </a:p>
          <a:p>
            <a:pPr lvl="1"/>
            <a:r>
              <a:rPr lang="en-US" dirty="0" smtClean="0"/>
              <a:t>Notify the receiving facility of possible STEMI and ETA immediately</a:t>
            </a:r>
          </a:p>
          <a:p>
            <a:pPr lvl="1"/>
            <a:r>
              <a:rPr lang="en-US" dirty="0" smtClean="0"/>
              <a:t>DO NOT delay transport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heart is unable to maintain adequate output</a:t>
            </a:r>
          </a:p>
          <a:p>
            <a:r>
              <a:rPr lang="en-US" dirty="0" smtClean="0"/>
              <a:t>Left and right-sided heart failure</a:t>
            </a:r>
          </a:p>
          <a:p>
            <a:r>
              <a:rPr lang="en-US" dirty="0" smtClean="0"/>
              <a:t>Left-sided may experience: </a:t>
            </a:r>
          </a:p>
          <a:p>
            <a:pPr lvl="1"/>
            <a:r>
              <a:rPr lang="en-US" dirty="0" smtClean="0"/>
              <a:t>Pulmonary edema, pink, frothy sputum, and severe </a:t>
            </a:r>
            <a:r>
              <a:rPr lang="en-US" dirty="0" err="1" smtClean="0"/>
              <a:t>dyspnea</a:t>
            </a:r>
            <a:endParaRPr lang="en-US" dirty="0" smtClean="0"/>
          </a:p>
          <a:p>
            <a:r>
              <a:rPr lang="en-US" dirty="0" smtClean="0"/>
              <a:t>Right-sided may experience:</a:t>
            </a:r>
          </a:p>
          <a:p>
            <a:pPr lvl="1"/>
            <a:r>
              <a:rPr lang="en-US" dirty="0" smtClean="0"/>
              <a:t>Edema to the legs and feet or back if the patient is lying down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Shortness of breath</a:t>
            </a:r>
          </a:p>
          <a:p>
            <a:pPr lvl="1"/>
            <a:r>
              <a:rPr lang="en-US" dirty="0" smtClean="0"/>
              <a:t>Pedal edema</a:t>
            </a:r>
          </a:p>
          <a:p>
            <a:pPr lvl="1"/>
            <a:r>
              <a:rPr lang="en-US" dirty="0" smtClean="0"/>
              <a:t>Peripheral edema</a:t>
            </a:r>
          </a:p>
          <a:p>
            <a:pPr lvl="1"/>
            <a:r>
              <a:rPr lang="en-US" dirty="0" smtClean="0"/>
              <a:t>Cough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Weight gain over a short time</a:t>
            </a:r>
          </a:p>
          <a:p>
            <a:pPr lvl="1"/>
            <a:r>
              <a:rPr lang="en-US" dirty="0" err="1" smtClean="0"/>
              <a:t>Orthopnea</a:t>
            </a:r>
            <a:endParaRPr lang="en-US" dirty="0" smtClean="0"/>
          </a:p>
          <a:p>
            <a:pPr lvl="1"/>
            <a:r>
              <a:rPr lang="en-US" dirty="0" err="1" smtClean="0"/>
              <a:t>Dyspnea</a:t>
            </a:r>
            <a:r>
              <a:rPr lang="en-US" dirty="0" smtClean="0"/>
              <a:t> on exertion</a:t>
            </a:r>
          </a:p>
          <a:p>
            <a:pPr lvl="1"/>
            <a:r>
              <a:rPr lang="en-US" dirty="0" smtClean="0"/>
              <a:t>Crackles</a:t>
            </a:r>
          </a:p>
          <a:p>
            <a:pPr lvl="1"/>
            <a:r>
              <a:rPr lang="en-US" dirty="0" smtClean="0"/>
              <a:t>Diminished breath sounds</a:t>
            </a:r>
          </a:p>
          <a:p>
            <a:pPr lvl="1"/>
            <a:r>
              <a:rPr lang="en-US" dirty="0" smtClean="0"/>
              <a:t>Wheezes</a:t>
            </a:r>
          </a:p>
          <a:p>
            <a:pPr lvl="1"/>
            <a:r>
              <a:rPr lang="en-US" dirty="0" smtClean="0"/>
              <a:t>Hypertension (however in severe cases it can be hypotension)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Patient should be in a high Fowler’s position</a:t>
            </a:r>
          </a:p>
          <a:p>
            <a:pPr lvl="1"/>
            <a:r>
              <a:rPr lang="en-US" dirty="0" smtClean="0"/>
              <a:t>Provide oxygen as needed</a:t>
            </a:r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If no inferior wall with posterior wall MI detected, administer Nitroglycerin every 3 to 5 minutes for a total of 1.2mg</a:t>
            </a:r>
          </a:p>
          <a:p>
            <a:pPr lvl="1"/>
            <a:r>
              <a:rPr lang="en-US" dirty="0" smtClean="0"/>
              <a:t>Consider CPAP for moderate </a:t>
            </a:r>
            <a:r>
              <a:rPr lang="en-US" dirty="0" err="1" smtClean="0"/>
              <a:t>dyspnea</a:t>
            </a:r>
            <a:r>
              <a:rPr lang="en-US" dirty="0" smtClean="0"/>
              <a:t> and implement in severe </a:t>
            </a:r>
            <a:r>
              <a:rPr lang="en-US" dirty="0" err="1" smtClean="0"/>
              <a:t>dyspnea</a:t>
            </a:r>
            <a:endParaRPr lang="en-US" dirty="0" smtClean="0"/>
          </a:p>
          <a:p>
            <a:pPr lvl="1"/>
            <a:r>
              <a:rPr lang="en-US" dirty="0" smtClean="0"/>
              <a:t>Follow local protocol for the administration of Nitroglycerin once CPAP is applied</a:t>
            </a:r>
          </a:p>
          <a:p>
            <a:pPr lvl="1"/>
            <a:r>
              <a:rPr lang="en-US" dirty="0" smtClean="0"/>
              <a:t>Immediate transport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At-Risk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Abuse and Neglect</a:t>
            </a:r>
          </a:p>
          <a:p>
            <a:pPr lvl="1"/>
            <a:r>
              <a:rPr lang="en-US" dirty="0" smtClean="0"/>
              <a:t>Occurs in all communities</a:t>
            </a:r>
          </a:p>
          <a:p>
            <a:pPr lvl="1"/>
            <a:r>
              <a:rPr lang="en-US" dirty="0" smtClean="0"/>
              <a:t>No regard for socioeconomic status</a:t>
            </a:r>
          </a:p>
          <a:p>
            <a:r>
              <a:rPr lang="en-US" dirty="0" smtClean="0"/>
              <a:t>More reported cases</a:t>
            </a:r>
          </a:p>
          <a:p>
            <a:pPr lvl="1"/>
            <a:r>
              <a:rPr lang="en-US" dirty="0" smtClean="0"/>
              <a:t>From low-income homes</a:t>
            </a:r>
          </a:p>
          <a:p>
            <a:pPr lvl="1"/>
            <a:r>
              <a:rPr lang="en-US" dirty="0" smtClean="0"/>
              <a:t>Single-parent homes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Hypertensive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Defined as:</a:t>
            </a:r>
          </a:p>
          <a:p>
            <a:pPr lvl="1"/>
            <a:r>
              <a:rPr lang="en-US" dirty="0" smtClean="0"/>
              <a:t>A systolic reading of 180 mm Hg or higher</a:t>
            </a:r>
          </a:p>
          <a:p>
            <a:pPr lvl="1"/>
            <a:r>
              <a:rPr lang="en-US" dirty="0" smtClean="0"/>
              <a:t>A diastolic reading of 110 mm Hg</a:t>
            </a:r>
          </a:p>
          <a:p>
            <a:r>
              <a:rPr lang="en-US" dirty="0" smtClean="0"/>
              <a:t>Symptoms include:</a:t>
            </a:r>
          </a:p>
          <a:p>
            <a:pPr lvl="1"/>
            <a:r>
              <a:rPr lang="en-US" dirty="0" smtClean="0"/>
              <a:t>Severe headache</a:t>
            </a:r>
          </a:p>
          <a:p>
            <a:pPr lvl="1"/>
            <a:r>
              <a:rPr lang="en-US" dirty="0" smtClean="0"/>
              <a:t>Strong pulse</a:t>
            </a:r>
          </a:p>
          <a:p>
            <a:pPr lvl="1"/>
            <a:r>
              <a:rPr lang="en-US" dirty="0" smtClean="0"/>
              <a:t>Ringing in the ears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r>
              <a:rPr lang="en-US" dirty="0" err="1" smtClean="0"/>
              <a:t>Epistaxis</a:t>
            </a:r>
            <a:endParaRPr lang="en-US" dirty="0" smtClean="0"/>
          </a:p>
          <a:p>
            <a:pPr lvl="1"/>
            <a:r>
              <a:rPr lang="en-US" dirty="0" smtClean="0"/>
              <a:t>Warm skin</a:t>
            </a:r>
          </a:p>
          <a:p>
            <a:pPr lvl="1"/>
            <a:r>
              <a:rPr lang="en-US" dirty="0" smtClean="0"/>
              <a:t>Altered mental status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Make the patient comfortable</a:t>
            </a:r>
          </a:p>
          <a:p>
            <a:pPr lvl="1"/>
            <a:r>
              <a:rPr lang="en-US" dirty="0" smtClean="0"/>
              <a:t>Keep the head elevated</a:t>
            </a:r>
          </a:p>
          <a:p>
            <a:pPr lvl="1"/>
            <a:r>
              <a:rPr lang="en-US" dirty="0" smtClean="0"/>
              <a:t>Provide supplemental oxygen as needed</a:t>
            </a:r>
          </a:p>
          <a:p>
            <a:pPr lvl="1"/>
            <a:r>
              <a:rPr lang="en-US" dirty="0" smtClean="0"/>
              <a:t>Measure blood pressure manually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Transport rapidly</a:t>
            </a:r>
          </a:p>
          <a:p>
            <a:pPr lvl="1"/>
            <a:r>
              <a:rPr lang="en-US" dirty="0" smtClean="0"/>
              <a:t>Follow local protocols for further treatment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Emergencies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will decrease in weight and volume</a:t>
            </a:r>
          </a:p>
          <a:p>
            <a:pPr lvl="1"/>
            <a:r>
              <a:rPr lang="en-US" dirty="0" smtClean="0"/>
              <a:t>This does not interfere with mental capabilities of productive older people.</a:t>
            </a:r>
          </a:p>
          <a:p>
            <a:pPr lvl="1"/>
            <a:r>
              <a:rPr lang="en-US" dirty="0" smtClean="0"/>
              <a:t>Mental function decline can cause problems regulating respiratory rate and depth, pulse rate, blood pressure, hunger, and thirst. </a:t>
            </a:r>
          </a:p>
          <a:p>
            <a:pPr lvl="1"/>
            <a:r>
              <a:rPr lang="en-US" dirty="0" smtClean="0"/>
              <a:t>Reflexes may slow.</a:t>
            </a:r>
          </a:p>
          <a:p>
            <a:pPr lvl="1"/>
            <a:r>
              <a:rPr lang="en-US" dirty="0" smtClean="0"/>
              <a:t>May not be able to maintain a normal body temperature.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Changes to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Slower response to questioning</a:t>
            </a:r>
          </a:p>
          <a:p>
            <a:r>
              <a:rPr lang="en-US" dirty="0" smtClean="0"/>
              <a:t>Repeats questions</a:t>
            </a:r>
          </a:p>
          <a:p>
            <a:r>
              <a:rPr lang="en-US" dirty="0" smtClean="0"/>
              <a:t>Gradual decline in vision, hearing, range of eye movement</a:t>
            </a:r>
          </a:p>
          <a:p>
            <a:pPr lvl="1"/>
            <a:r>
              <a:rPr lang="en-US" dirty="0" smtClean="0"/>
              <a:t>Do not assume older patients are deaf and blind</a:t>
            </a:r>
          </a:p>
          <a:p>
            <a:r>
              <a:rPr lang="en-US" dirty="0" smtClean="0"/>
              <a:t>Decline in coordination</a:t>
            </a:r>
          </a:p>
          <a:p>
            <a:r>
              <a:rPr lang="en-US" dirty="0" smtClean="0"/>
              <a:t>Benign tremor mainly in the upper limbs, hands, head, and voice</a:t>
            </a:r>
          </a:p>
          <a:p>
            <a:r>
              <a:rPr lang="en-US" dirty="0" smtClean="0"/>
              <a:t>Delayed reflexes</a:t>
            </a:r>
          </a:p>
          <a:p>
            <a:r>
              <a:rPr lang="en-US" dirty="0" smtClean="0"/>
              <a:t>Gait may change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Non-neurological disorders older patients experience may complicate the exam</a:t>
            </a:r>
          </a:p>
          <a:p>
            <a:r>
              <a:rPr lang="en-US" dirty="0" smtClean="0"/>
              <a:t>If the patient has hearing difficulties, you may need to perform the exam in the back of the ambulance or a quiet place</a:t>
            </a:r>
          </a:p>
          <a:p>
            <a:r>
              <a:rPr lang="en-US" dirty="0" smtClean="0"/>
              <a:t>Fatigue may cause communication difficulties during the examination</a:t>
            </a:r>
          </a:p>
          <a:p>
            <a:r>
              <a:rPr lang="en-US" dirty="0" smtClean="0"/>
              <a:t>Pain may limit their range of motion and mobility affecting the examination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and Cerebral 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Ischemic symptoms:</a:t>
            </a:r>
          </a:p>
          <a:p>
            <a:pPr lvl="1"/>
            <a:r>
              <a:rPr lang="en-US" dirty="0" smtClean="0"/>
              <a:t>Weakness or paralysis to one side of the body</a:t>
            </a:r>
          </a:p>
          <a:p>
            <a:pPr lvl="1"/>
            <a:r>
              <a:rPr lang="en-US" dirty="0" smtClean="0"/>
              <a:t>Numbness to one side of the body</a:t>
            </a:r>
          </a:p>
          <a:p>
            <a:pPr lvl="1"/>
            <a:r>
              <a:rPr lang="en-US" dirty="0" err="1" smtClean="0"/>
              <a:t>Dysarthria</a:t>
            </a:r>
            <a:endParaRPr lang="en-US" dirty="0" smtClean="0"/>
          </a:p>
          <a:p>
            <a:pPr lvl="1"/>
            <a:r>
              <a:rPr lang="en-US" dirty="0" smtClean="0"/>
              <a:t>Aphasia</a:t>
            </a:r>
          </a:p>
          <a:p>
            <a:pPr lvl="1"/>
            <a:r>
              <a:rPr lang="en-US" dirty="0" smtClean="0"/>
              <a:t>Confusion</a:t>
            </a:r>
          </a:p>
          <a:p>
            <a:pPr lvl="1"/>
            <a:r>
              <a:rPr lang="en-US" dirty="0" smtClean="0"/>
              <a:t>Visual disturbances</a:t>
            </a:r>
          </a:p>
          <a:p>
            <a:pPr lvl="1"/>
            <a:r>
              <a:rPr lang="en-US" dirty="0" smtClean="0"/>
              <a:t>Incontinence</a:t>
            </a:r>
          </a:p>
          <a:p>
            <a:pPr lvl="1"/>
            <a:r>
              <a:rPr lang="en-US" dirty="0" smtClean="0"/>
              <a:t>Numbness of the face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Hemorrhagic symptoms: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Change in mental status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and Cerebral Vascular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Recognize symptoms early</a:t>
            </a:r>
          </a:p>
          <a:p>
            <a:pPr lvl="1"/>
            <a:r>
              <a:rPr lang="en-US" dirty="0" smtClean="0"/>
              <a:t>Perform stroke test</a:t>
            </a:r>
          </a:p>
          <a:p>
            <a:pPr lvl="1"/>
            <a:r>
              <a:rPr lang="en-US" dirty="0" smtClean="0"/>
              <a:t>Provide supplemental oxygen as needed</a:t>
            </a:r>
          </a:p>
          <a:p>
            <a:pPr lvl="1"/>
            <a:r>
              <a:rPr lang="en-US" dirty="0" smtClean="0"/>
              <a:t>Obtain a 12-lead</a:t>
            </a:r>
          </a:p>
          <a:p>
            <a:pPr lvl="1"/>
            <a:r>
              <a:rPr lang="en-US" dirty="0" smtClean="0"/>
              <a:t>Establish IV access</a:t>
            </a:r>
          </a:p>
          <a:p>
            <a:pPr lvl="1"/>
            <a:r>
              <a:rPr lang="en-US" dirty="0" smtClean="0"/>
              <a:t>Notify the receiving facility of possible stroke and ETA immediately</a:t>
            </a:r>
          </a:p>
          <a:p>
            <a:pPr lvl="1"/>
            <a:r>
              <a:rPr lang="en-US" dirty="0" smtClean="0"/>
              <a:t>Transport immediately</a:t>
            </a:r>
          </a:p>
          <a:p>
            <a:pPr lvl="1"/>
            <a:r>
              <a:rPr lang="en-US" dirty="0" smtClean="0"/>
              <a:t>Perform </a:t>
            </a:r>
            <a:r>
              <a:rPr lang="en-US" dirty="0" err="1" smtClean="0"/>
              <a:t>fibrinolytic</a:t>
            </a:r>
            <a:r>
              <a:rPr lang="en-US" dirty="0" smtClean="0"/>
              <a:t> therapy checklist if time permits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Delerium</a:t>
            </a:r>
            <a:r>
              <a:rPr lang="en-US" dirty="0" smtClean="0"/>
              <a:t> Versus Dementia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Delerium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Abrupt onset</a:t>
            </a:r>
          </a:p>
          <a:p>
            <a:r>
              <a:rPr lang="en-US" dirty="0" smtClean="0"/>
              <a:t>Reduced attention</a:t>
            </a:r>
          </a:p>
          <a:p>
            <a:r>
              <a:rPr lang="en-US" dirty="0" smtClean="0"/>
              <a:t>Disorganized thinking</a:t>
            </a:r>
          </a:p>
          <a:p>
            <a:r>
              <a:rPr lang="en-US" dirty="0" smtClean="0"/>
              <a:t>Reduced level of consciousness</a:t>
            </a:r>
          </a:p>
          <a:p>
            <a:r>
              <a:rPr lang="en-US" dirty="0" smtClean="0"/>
              <a:t>Perceptual disturbances</a:t>
            </a:r>
          </a:p>
          <a:p>
            <a:r>
              <a:rPr lang="en-US" dirty="0" smtClean="0"/>
              <a:t>Increased or decreased psychomotor activity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Dementia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Gradual onset</a:t>
            </a:r>
          </a:p>
          <a:p>
            <a:r>
              <a:rPr lang="en-US" dirty="0" smtClean="0"/>
              <a:t>Impaired recent memory</a:t>
            </a:r>
          </a:p>
          <a:p>
            <a:r>
              <a:rPr lang="en-US" dirty="0" smtClean="0"/>
              <a:t>Regression</a:t>
            </a:r>
          </a:p>
          <a:p>
            <a:r>
              <a:rPr lang="en-US" dirty="0" smtClean="0"/>
              <a:t>Disjoined thinking</a:t>
            </a:r>
          </a:p>
          <a:p>
            <a:r>
              <a:rPr lang="en-US" dirty="0" smtClean="0"/>
              <a:t>Poor judgment</a:t>
            </a:r>
          </a:p>
          <a:p>
            <a:r>
              <a:rPr lang="en-US" dirty="0" smtClean="0"/>
              <a:t>Loss of mental function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</a:t>
            </a:r>
            <a:r>
              <a:rPr lang="en-US" dirty="0" err="1" smtClean="0"/>
              <a:t>Encephalopathies</a:t>
            </a:r>
            <a:r>
              <a:rPr lang="en-US" dirty="0" smtClean="0"/>
              <a:t> from Systemic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Disorders in certain organs in the body can lead to secondary effects on the nervous system</a:t>
            </a:r>
          </a:p>
          <a:p>
            <a:r>
              <a:rPr lang="en-US" dirty="0" smtClean="0"/>
              <a:t>Liver and kidney failure may lead to a build up of toxins in the blood which may effect the brain causing confusion and stupor</a:t>
            </a:r>
          </a:p>
          <a:p>
            <a:r>
              <a:rPr lang="en-US" dirty="0" smtClean="0"/>
              <a:t>Cardiac disease may present as syncope</a:t>
            </a:r>
          </a:p>
          <a:p>
            <a:r>
              <a:rPr lang="en-US" dirty="0" smtClean="0"/>
              <a:t>Cardiovascular disorders may present as nervous system dysfunctions</a:t>
            </a:r>
          </a:p>
          <a:p>
            <a:r>
              <a:rPr lang="en-US" dirty="0" smtClean="0"/>
              <a:t>Diabetic issues may change a patient’s behavior or level of consciousness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Neurological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</a:p>
          <a:p>
            <a:pPr lvl="1"/>
            <a:r>
              <a:rPr lang="en-US" dirty="0" smtClean="0"/>
              <a:t>Regular doses may be too strong for the older patient, toxins may accumulate over time</a:t>
            </a:r>
          </a:p>
          <a:p>
            <a:r>
              <a:rPr lang="en-US" dirty="0" smtClean="0"/>
              <a:t>Disorders Related to Trauma</a:t>
            </a:r>
          </a:p>
          <a:p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Infections in the older person can lead to mental status changes, may even have general or focal neurological dysfunction if in the brain</a:t>
            </a:r>
          </a:p>
          <a:p>
            <a:r>
              <a:rPr lang="en-US" dirty="0" smtClean="0"/>
              <a:t>Cancer in the Nervous System</a:t>
            </a:r>
          </a:p>
          <a:p>
            <a:pPr lvl="1"/>
            <a:r>
              <a:rPr lang="en-US" dirty="0" smtClean="0"/>
              <a:t>May present as a headache or symptoms of a stroke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the Immune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Older people are more prone to infection </a:t>
            </a:r>
          </a:p>
          <a:p>
            <a:r>
              <a:rPr lang="en-US" dirty="0" smtClean="0"/>
              <a:t>Fever may indicate a serious infection</a:t>
            </a:r>
          </a:p>
          <a:p>
            <a:r>
              <a:rPr lang="en-US" dirty="0" smtClean="0"/>
              <a:t>Some older people may not have a fever or even be hypothermic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has a disability</a:t>
            </a:r>
          </a:p>
          <a:p>
            <a:r>
              <a:rPr lang="en-US" dirty="0" smtClean="0"/>
              <a:t>Attention deficits</a:t>
            </a:r>
          </a:p>
          <a:p>
            <a:r>
              <a:rPr lang="en-US" dirty="0" smtClean="0"/>
              <a:t>Difficult temperament of the child</a:t>
            </a:r>
          </a:p>
          <a:p>
            <a:r>
              <a:rPr lang="en-US" dirty="0" smtClean="0"/>
              <a:t>Parent history of abuse</a:t>
            </a:r>
          </a:p>
          <a:p>
            <a:r>
              <a:rPr lang="en-US" dirty="0" smtClean="0"/>
              <a:t>Substance abuse by parent/caregiver</a:t>
            </a:r>
          </a:p>
          <a:p>
            <a:r>
              <a:rPr lang="en-US" dirty="0" smtClean="0"/>
              <a:t>Disorganized/disruptive family structure</a:t>
            </a:r>
          </a:p>
          <a:p>
            <a:r>
              <a:rPr lang="en-US" dirty="0" smtClean="0"/>
              <a:t>Marital or partner discord</a:t>
            </a:r>
          </a:p>
          <a:p>
            <a:r>
              <a:rPr lang="en-US" dirty="0" smtClean="0"/>
              <a:t>Financial or outside stressors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Decreased pulmonary function and cough reflex</a:t>
            </a:r>
          </a:p>
          <a:p>
            <a:r>
              <a:rPr lang="en-US" dirty="0" smtClean="0"/>
              <a:t>Decreased gastric acidity and GI motility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Thin skin, skin ulcers</a:t>
            </a:r>
          </a:p>
          <a:p>
            <a:r>
              <a:rPr lang="en-US" dirty="0" smtClean="0"/>
              <a:t>Inadequate nutrition and hydration</a:t>
            </a:r>
          </a:p>
          <a:p>
            <a:r>
              <a:rPr lang="en-US" dirty="0" smtClean="0"/>
              <a:t>Chronic use of medications</a:t>
            </a:r>
          </a:p>
          <a:p>
            <a:r>
              <a:rPr lang="en-US" dirty="0" smtClean="0"/>
              <a:t>Chronic disease</a:t>
            </a:r>
          </a:p>
          <a:p>
            <a:r>
              <a:rPr lang="en-US" dirty="0" smtClean="0"/>
              <a:t>Urinary retention or incontinence</a:t>
            </a:r>
          </a:p>
          <a:p>
            <a:r>
              <a:rPr lang="en-US" dirty="0" smtClean="0"/>
              <a:t>Institutional living</a:t>
            </a:r>
          </a:p>
          <a:p>
            <a:r>
              <a:rPr lang="en-US" dirty="0" smtClean="0"/>
              <a:t>Need for invasive medial devices</a:t>
            </a:r>
          </a:p>
          <a:p>
            <a:r>
              <a:rPr lang="en-US" dirty="0" smtClean="0"/>
              <a:t>Impaired access to healthcare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Flattening of the dermal-epidermal junction</a:t>
            </a:r>
          </a:p>
          <a:p>
            <a:pPr lvl="1"/>
            <a:r>
              <a:rPr lang="en-US" dirty="0" smtClean="0"/>
              <a:t>Increases tendency of the skin to tear</a:t>
            </a:r>
          </a:p>
          <a:p>
            <a:r>
              <a:rPr lang="en-US" dirty="0" smtClean="0"/>
              <a:t>Epidermal turnover has declined by about 30%</a:t>
            </a:r>
          </a:p>
          <a:p>
            <a:pPr lvl="1"/>
            <a:r>
              <a:rPr lang="en-US" dirty="0" smtClean="0"/>
              <a:t>Delays the time for a wound to heal</a:t>
            </a:r>
          </a:p>
          <a:p>
            <a:r>
              <a:rPr lang="en-US" dirty="0" smtClean="0"/>
              <a:t>Dermis decreases in thickness and blood flow</a:t>
            </a:r>
          </a:p>
          <a:p>
            <a:pPr lvl="1"/>
            <a:r>
              <a:rPr lang="en-US" dirty="0" smtClean="0"/>
              <a:t>Impacts wound healing</a:t>
            </a:r>
          </a:p>
          <a:p>
            <a:r>
              <a:rPr lang="en-US" dirty="0" smtClean="0"/>
              <a:t>Subcutaneous fat layer decreases </a:t>
            </a:r>
          </a:p>
          <a:p>
            <a:pPr lvl="1"/>
            <a:r>
              <a:rPr lang="en-US" dirty="0" smtClean="0"/>
              <a:t>Decreases protection from trauma</a:t>
            </a:r>
          </a:p>
          <a:p>
            <a:pPr lvl="1"/>
            <a:r>
              <a:rPr lang="en-US" dirty="0" smtClean="0"/>
              <a:t>Decrease in thermoregulation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Gastrointestinal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Older people may have poor dentition</a:t>
            </a:r>
          </a:p>
          <a:p>
            <a:pPr lvl="1"/>
            <a:r>
              <a:rPr lang="en-US" dirty="0" smtClean="0"/>
              <a:t>Increased risk of aspiration</a:t>
            </a:r>
          </a:p>
          <a:p>
            <a:r>
              <a:rPr lang="en-US" dirty="0" smtClean="0"/>
              <a:t>Decrease in esophageal sphincter</a:t>
            </a:r>
          </a:p>
          <a:p>
            <a:pPr lvl="1"/>
            <a:r>
              <a:rPr lang="en-US" dirty="0" smtClean="0"/>
              <a:t>Inability to hold back stomach contents</a:t>
            </a:r>
          </a:p>
          <a:p>
            <a:r>
              <a:rPr lang="en-US" dirty="0" smtClean="0"/>
              <a:t>Stomach cannot hold as much food, decrease in elasticity, slower gastric emptying</a:t>
            </a:r>
          </a:p>
          <a:p>
            <a:r>
              <a:rPr lang="en-US" dirty="0" smtClean="0"/>
              <a:t>Bowel movement slows</a:t>
            </a:r>
          </a:p>
          <a:p>
            <a:r>
              <a:rPr lang="en-US" dirty="0" smtClean="0"/>
              <a:t>Rectal sphincter muscles decrease in strength</a:t>
            </a:r>
          </a:p>
          <a:p>
            <a:r>
              <a:rPr lang="en-US" dirty="0" smtClean="0"/>
              <a:t>Decrease in blood flow to the liver</a:t>
            </a:r>
          </a:p>
          <a:p>
            <a:pPr lvl="1"/>
            <a:r>
              <a:rPr lang="en-US" dirty="0" smtClean="0"/>
              <a:t>Less able to withstand stress and repair damage</a:t>
            </a:r>
          </a:p>
          <a:p>
            <a:pPr lvl="1"/>
            <a:r>
              <a:rPr lang="en-US" dirty="0" smtClean="0"/>
              <a:t>Decrease in ability to metabolize substances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Temperature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core body temperature decreases</a:t>
            </a:r>
          </a:p>
          <a:p>
            <a:r>
              <a:rPr lang="en-US" dirty="0" smtClean="0"/>
              <a:t>Thermoregulation diminishes</a:t>
            </a:r>
          </a:p>
          <a:p>
            <a:r>
              <a:rPr lang="en-US" dirty="0" smtClean="0"/>
              <a:t>Sweat gland change cause inability to perspire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in the Elderly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leading cause of death in patients over 65 years of age. </a:t>
            </a:r>
          </a:p>
          <a:p>
            <a:r>
              <a:rPr lang="en-US" dirty="0" smtClean="0"/>
              <a:t>Ground level falls are the most common cause of trauma</a:t>
            </a:r>
          </a:p>
          <a:p>
            <a:pPr lvl="1"/>
            <a:r>
              <a:rPr lang="en-US" dirty="0" smtClean="0"/>
              <a:t>Rate of falls increase with age</a:t>
            </a:r>
          </a:p>
          <a:p>
            <a:pPr lvl="1"/>
            <a:r>
              <a:rPr lang="en-US" dirty="0" smtClean="0"/>
              <a:t>Common cause of traumatic brain injury</a:t>
            </a:r>
          </a:p>
          <a:p>
            <a:r>
              <a:rPr lang="en-US" dirty="0" smtClean="0"/>
              <a:t>Motor vehicle collisions are second leading cause of trauma</a:t>
            </a:r>
          </a:p>
          <a:p>
            <a:pPr lvl="1"/>
            <a:r>
              <a:rPr lang="en-US" dirty="0" smtClean="0"/>
              <a:t>Increased severity of injuries when compared to younger patients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Geriatric Trauma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assessing the older patient one must consider underlying medical conditions</a:t>
            </a:r>
          </a:p>
          <a:p>
            <a:r>
              <a:rPr lang="en-US" dirty="0" smtClean="0"/>
              <a:t>Gather as much information about the incident from bystanders, especially about the patient’s level of consciousness prior the event</a:t>
            </a:r>
          </a:p>
          <a:p>
            <a:r>
              <a:rPr lang="en-US" dirty="0" smtClean="0"/>
              <a:t>Determine a normal baseline for the patient from a caregiver if possible</a:t>
            </a:r>
          </a:p>
          <a:p>
            <a:r>
              <a:rPr lang="en-US" dirty="0" smtClean="0"/>
              <a:t>If the patient is altered and no one is available to answer questions, look for clues as to their medical history</a:t>
            </a:r>
          </a:p>
          <a:p>
            <a:pPr lvl="1"/>
            <a:r>
              <a:rPr lang="en-US" dirty="0" smtClean="0"/>
              <a:t>Surgical scars</a:t>
            </a:r>
          </a:p>
          <a:p>
            <a:pPr lvl="1"/>
            <a:r>
              <a:rPr lang="en-US" dirty="0" smtClean="0"/>
              <a:t>Medical alert bracelets</a:t>
            </a:r>
          </a:p>
          <a:p>
            <a:pPr lvl="1"/>
            <a:r>
              <a:rPr lang="en-US" dirty="0" smtClean="0"/>
              <a:t>Pacemaker/shunt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the Geriatric Trauma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older patients are </a:t>
            </a:r>
            <a:r>
              <a:rPr lang="en-US" dirty="0" err="1" smtClean="0"/>
              <a:t>undertriaged</a:t>
            </a:r>
            <a:endParaRPr lang="en-US" dirty="0" smtClean="0"/>
          </a:p>
          <a:p>
            <a:r>
              <a:rPr lang="en-US" dirty="0" smtClean="0"/>
              <a:t>The airway may be harder to manage</a:t>
            </a:r>
          </a:p>
          <a:p>
            <a:r>
              <a:rPr lang="en-US" dirty="0" smtClean="0"/>
              <a:t>Spinal immobilization may be difficult due to </a:t>
            </a:r>
            <a:r>
              <a:rPr lang="en-US" dirty="0" err="1" smtClean="0"/>
              <a:t>kyphosis</a:t>
            </a:r>
            <a:endParaRPr lang="en-US" dirty="0" smtClean="0"/>
          </a:p>
          <a:p>
            <a:pPr lvl="1"/>
            <a:r>
              <a:rPr lang="en-US" dirty="0" smtClean="0"/>
              <a:t>Pad all voids</a:t>
            </a:r>
          </a:p>
          <a:p>
            <a:pPr lvl="1"/>
            <a:r>
              <a:rPr lang="en-US" dirty="0" smtClean="0"/>
              <a:t>May need to provide padding to avoid pressure sores</a:t>
            </a:r>
          </a:p>
          <a:p>
            <a:r>
              <a:rPr lang="en-US" dirty="0" smtClean="0"/>
              <a:t>Certain medication dosages may need to be reduced</a:t>
            </a:r>
          </a:p>
          <a:p>
            <a:r>
              <a:rPr lang="en-US" dirty="0" smtClean="0"/>
              <a:t>May be difficult to determine if pain is acute or chronic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 and 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</a:t>
            </a:r>
          </a:p>
          <a:p>
            <a:pPr lvl="1"/>
            <a:r>
              <a:rPr lang="en-US" dirty="0" smtClean="0"/>
              <a:t>Physical abuse</a:t>
            </a:r>
          </a:p>
          <a:p>
            <a:pPr lvl="1"/>
            <a:r>
              <a:rPr lang="en-US" dirty="0" smtClean="0"/>
              <a:t>Sexual abuse</a:t>
            </a:r>
          </a:p>
          <a:p>
            <a:pPr lvl="1"/>
            <a:r>
              <a:rPr lang="en-US" dirty="0" smtClean="0"/>
              <a:t>Psychological or emotional abuse</a:t>
            </a:r>
          </a:p>
          <a:p>
            <a:pPr lvl="1"/>
            <a:r>
              <a:rPr lang="en-US" dirty="0" smtClean="0"/>
              <a:t>Financial/material exploitation</a:t>
            </a:r>
          </a:p>
          <a:p>
            <a:pPr lvl="1"/>
            <a:r>
              <a:rPr lang="en-US" dirty="0" smtClean="0"/>
              <a:t>Neglect</a:t>
            </a:r>
          </a:p>
          <a:p>
            <a:pPr lvl="2"/>
            <a:r>
              <a:rPr lang="en-US" dirty="0" smtClean="0"/>
              <a:t>Active</a:t>
            </a:r>
          </a:p>
          <a:p>
            <a:pPr lvl="2"/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Self-Neglect</a:t>
            </a:r>
          </a:p>
          <a:p>
            <a:pPr lvl="1"/>
            <a:r>
              <a:rPr lang="en-US" dirty="0" smtClean="0"/>
              <a:t>Abandonment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 and 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do not report the abuse or neglect</a:t>
            </a:r>
          </a:p>
          <a:p>
            <a:pPr lvl="1"/>
            <a:r>
              <a:rPr lang="en-US" dirty="0" smtClean="0"/>
              <a:t>Fear retaliation</a:t>
            </a:r>
          </a:p>
          <a:p>
            <a:pPr lvl="1"/>
            <a:r>
              <a:rPr lang="en-US" dirty="0" smtClean="0"/>
              <a:t>Do not want to get the abuser in trouble</a:t>
            </a:r>
          </a:p>
          <a:p>
            <a:pPr lvl="1"/>
            <a:r>
              <a:rPr lang="en-US" dirty="0" smtClean="0"/>
              <a:t>Even with access to APS and reporting laws, many cases go undetected</a:t>
            </a:r>
          </a:p>
          <a:p>
            <a:r>
              <a:rPr lang="en-US" dirty="0" smtClean="0"/>
              <a:t>Happens in many places</a:t>
            </a:r>
          </a:p>
          <a:p>
            <a:pPr lvl="1"/>
            <a:r>
              <a:rPr lang="en-US" dirty="0" smtClean="0"/>
              <a:t>In the patient’s home</a:t>
            </a:r>
          </a:p>
          <a:p>
            <a:pPr lvl="1"/>
            <a:r>
              <a:rPr lang="en-US" dirty="0" smtClean="0"/>
              <a:t>Nursing care facilities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Dementia</a:t>
            </a:r>
          </a:p>
          <a:p>
            <a:r>
              <a:rPr lang="en-US" dirty="0" smtClean="0"/>
              <a:t>Parkinson’s Disease</a:t>
            </a:r>
          </a:p>
          <a:p>
            <a:r>
              <a:rPr lang="en-US" dirty="0" smtClean="0"/>
              <a:t>Severe arthritis</a:t>
            </a:r>
          </a:p>
          <a:p>
            <a:r>
              <a:rPr lang="en-US" dirty="0" smtClean="0"/>
              <a:t>Severe cardiac disease</a:t>
            </a:r>
          </a:p>
          <a:p>
            <a:r>
              <a:rPr lang="en-US" dirty="0" smtClean="0"/>
              <a:t>Severe chronic obstructive pulmonary disease</a:t>
            </a:r>
          </a:p>
          <a:p>
            <a:r>
              <a:rPr lang="en-US" dirty="0" smtClean="0"/>
              <a:t>Severe non-insulin dependent diabetes</a:t>
            </a:r>
          </a:p>
          <a:p>
            <a:r>
              <a:rPr lang="en-US" dirty="0" smtClean="0"/>
              <a:t>Recurrent strokes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Child Abuse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Violent, crime filled community</a:t>
            </a:r>
          </a:p>
          <a:p>
            <a:r>
              <a:rPr lang="en-US" dirty="0" smtClean="0"/>
              <a:t>Isolation of caregivers</a:t>
            </a:r>
          </a:p>
          <a:p>
            <a:r>
              <a:rPr lang="en-US" dirty="0" smtClean="0"/>
              <a:t>Lack of social support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Observant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ask yourself:</a:t>
            </a:r>
          </a:p>
          <a:p>
            <a:pPr lvl="1"/>
            <a:r>
              <a:rPr lang="en-US" dirty="0" smtClean="0"/>
              <a:t>Conditions of the environment</a:t>
            </a:r>
          </a:p>
          <a:p>
            <a:pPr lvl="1"/>
            <a:r>
              <a:rPr lang="en-US" dirty="0" smtClean="0"/>
              <a:t>Hazardous conditions</a:t>
            </a:r>
          </a:p>
          <a:p>
            <a:pPr lvl="1"/>
            <a:r>
              <a:rPr lang="en-US" dirty="0" smtClean="0"/>
              <a:t>Working utilities in the home</a:t>
            </a:r>
          </a:p>
          <a:p>
            <a:pPr lvl="1"/>
            <a:r>
              <a:rPr lang="en-US" dirty="0" smtClean="0"/>
              <a:t>Fecal or urine odor</a:t>
            </a:r>
          </a:p>
          <a:p>
            <a:pPr lvl="1"/>
            <a:r>
              <a:rPr lang="en-US" dirty="0" smtClean="0"/>
              <a:t>Food present, spoiled? Adequate amount?</a:t>
            </a:r>
          </a:p>
          <a:p>
            <a:pPr lvl="1"/>
            <a:r>
              <a:rPr lang="en-US" dirty="0" smtClean="0"/>
              <a:t>Liquor/drugs present</a:t>
            </a:r>
          </a:p>
          <a:p>
            <a:pPr lvl="1"/>
            <a:r>
              <a:rPr lang="en-US" dirty="0" smtClean="0"/>
              <a:t>Bedding soiled or urine soaked</a:t>
            </a:r>
          </a:p>
          <a:p>
            <a:pPr lvl="1"/>
            <a:r>
              <a:rPr lang="en-US" dirty="0" smtClean="0"/>
              <a:t>Medications in date</a:t>
            </a:r>
          </a:p>
          <a:p>
            <a:pPr lvl="1"/>
            <a:r>
              <a:rPr lang="en-US" dirty="0" smtClean="0"/>
              <a:t>Access to a bathroom</a:t>
            </a:r>
          </a:p>
          <a:p>
            <a:pPr lvl="1"/>
            <a:r>
              <a:rPr lang="en-US" dirty="0" smtClean="0"/>
              <a:t>Access to a telephone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Observant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clinical syndromes can mimic abuse</a:t>
            </a:r>
          </a:p>
          <a:p>
            <a:r>
              <a:rPr lang="en-US" dirty="0" smtClean="0"/>
              <a:t>Blood thinners can cause bruising more easily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Observant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person have someone to help them around their home?</a:t>
            </a:r>
          </a:p>
          <a:p>
            <a:r>
              <a:rPr lang="en-US" dirty="0" smtClean="0"/>
              <a:t>Do they have assistive devices such as glasses, hearing aids, walkers, etc.?</a:t>
            </a:r>
          </a:p>
          <a:p>
            <a:r>
              <a:rPr lang="en-US" dirty="0" smtClean="0"/>
              <a:t>Does someone get their food or medications in a timely manner?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your findings</a:t>
            </a:r>
          </a:p>
          <a:p>
            <a:r>
              <a:rPr lang="en-US" dirty="0" smtClean="0"/>
              <a:t>Do not state what you think, only state what you find</a:t>
            </a:r>
          </a:p>
          <a:p>
            <a:r>
              <a:rPr lang="en-US" dirty="0" smtClean="0"/>
              <a:t>Report to </a:t>
            </a:r>
            <a:r>
              <a:rPr lang="en-US" smtClean="0"/>
              <a:t>proper authorities </a:t>
            </a:r>
            <a:r>
              <a:rPr lang="en-US" dirty="0" smtClean="0"/>
              <a:t>including APS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national initiatives and resources that promote and enable EMS research</a:t>
            </a:r>
          </a:p>
          <a:p>
            <a:r>
              <a:rPr lang="en-US" dirty="0" smtClean="0"/>
              <a:t>Explain the practical use of research in EMS care</a:t>
            </a:r>
          </a:p>
          <a:p>
            <a:r>
              <a:rPr lang="en-US" dirty="0" smtClean="0"/>
              <a:t>Explain the scientific method</a:t>
            </a:r>
          </a:p>
          <a:p>
            <a:r>
              <a:rPr lang="en-US" dirty="0" smtClean="0"/>
              <a:t>Define the differences between quantitative and qualitative research methods</a:t>
            </a:r>
          </a:p>
          <a:p>
            <a:r>
              <a:rPr lang="en-US" dirty="0" smtClean="0"/>
              <a:t>Explain the process of conducting a literature review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Initiatives/Resources that Promote EMS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Interagency Committee on EMS (FICEMS)</a:t>
            </a:r>
          </a:p>
          <a:p>
            <a:r>
              <a:rPr lang="en-US" dirty="0" smtClean="0"/>
              <a:t>National Highway Traffic Safety Administration (NHTSA)</a:t>
            </a:r>
          </a:p>
          <a:p>
            <a:pPr lvl="1"/>
            <a:r>
              <a:rPr lang="en-US" dirty="0" smtClean="0"/>
              <a:t>National EMS Information System (NEMSIS)</a:t>
            </a:r>
          </a:p>
          <a:p>
            <a:r>
              <a:rPr lang="en-US" dirty="0" smtClean="0"/>
              <a:t>National Institute of General Medical Sciences</a:t>
            </a:r>
          </a:p>
          <a:p>
            <a:pPr lvl="1"/>
            <a:r>
              <a:rPr lang="en-US" dirty="0" smtClean="0"/>
              <a:t>Coordinates research efforts</a:t>
            </a:r>
          </a:p>
          <a:p>
            <a:pPr lvl="1"/>
            <a:r>
              <a:rPr lang="en-US" dirty="0" smtClean="0"/>
              <a:t>Promotes ideas for funding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Use of Research in EMS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is needed to provide the best possible patient outcomes</a:t>
            </a:r>
          </a:p>
          <a:p>
            <a:r>
              <a:rPr lang="en-US" dirty="0" smtClean="0"/>
              <a:t>Supported by evidence </a:t>
            </a:r>
          </a:p>
          <a:p>
            <a:r>
              <a:rPr lang="en-US" dirty="0" smtClean="0"/>
              <a:t>Supported by expert experience</a:t>
            </a:r>
          </a:p>
          <a:p>
            <a:r>
              <a:rPr lang="en-US" dirty="0" smtClean="0"/>
              <a:t>Gives departments and idea where they may need to focus more training</a:t>
            </a:r>
          </a:p>
          <a:p>
            <a:pPr lvl="1"/>
            <a:r>
              <a:rPr lang="en-US" i="1" dirty="0" smtClean="0"/>
              <a:t>CARES in Action</a:t>
            </a:r>
          </a:p>
          <a:p>
            <a:r>
              <a:rPr lang="en-US" dirty="0" smtClean="0"/>
              <a:t>Shows the need for complete and accurate documentation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Topic</a:t>
            </a:r>
          </a:p>
          <a:p>
            <a:pPr lvl="1"/>
            <a:r>
              <a:rPr lang="en-US" dirty="0" smtClean="0"/>
              <a:t>What question do you want answered?</a:t>
            </a:r>
          </a:p>
          <a:p>
            <a:pPr lvl="1"/>
            <a:r>
              <a:rPr lang="en-US" dirty="0" smtClean="0"/>
              <a:t>Can start with a broad idea, must narrow down to a focused idea</a:t>
            </a:r>
          </a:p>
          <a:p>
            <a:r>
              <a:rPr lang="en-US" dirty="0" smtClean="0"/>
              <a:t>Conducting a Literature Search</a:t>
            </a:r>
          </a:p>
          <a:p>
            <a:pPr lvl="1"/>
            <a:r>
              <a:rPr lang="en-US" dirty="0" smtClean="0"/>
              <a:t>Discover what has been researched on this topic</a:t>
            </a:r>
          </a:p>
          <a:p>
            <a:pPr lvl="1"/>
            <a:r>
              <a:rPr lang="en-US" dirty="0" smtClean="0"/>
              <a:t>Information found will help formulate a hypothesis</a:t>
            </a:r>
          </a:p>
          <a:p>
            <a:r>
              <a:rPr lang="en-US" dirty="0" smtClean="0"/>
              <a:t>Developing a Question/Formulating a Hypothesis</a:t>
            </a:r>
          </a:p>
          <a:p>
            <a:pPr lvl="1"/>
            <a:r>
              <a:rPr lang="en-US" dirty="0" smtClean="0"/>
              <a:t>One attempts to prove or disprove the hypothesis</a:t>
            </a:r>
          </a:p>
          <a:p>
            <a:pPr lvl="1"/>
            <a:r>
              <a:rPr lang="en-US" dirty="0" smtClean="0"/>
              <a:t>Is a specific statement</a:t>
            </a:r>
          </a:p>
          <a:p>
            <a:pPr lvl="1"/>
            <a:r>
              <a:rPr lang="en-US" dirty="0" smtClean="0"/>
              <a:t>What the researcher expects to happen</a:t>
            </a:r>
          </a:p>
          <a:p>
            <a:pPr lvl="1"/>
            <a:r>
              <a:rPr lang="en-US" dirty="0" smtClean="0"/>
              <a:t>Based on the question and research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Process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the Study/Collect Data</a:t>
            </a:r>
          </a:p>
          <a:p>
            <a:pPr lvl="1"/>
            <a:r>
              <a:rPr lang="en-US" dirty="0" smtClean="0"/>
              <a:t>The actual study</a:t>
            </a:r>
          </a:p>
          <a:p>
            <a:pPr lvl="1"/>
            <a:r>
              <a:rPr lang="en-US" dirty="0" smtClean="0"/>
              <a:t>If multiple people are collecting date, review frequently</a:t>
            </a:r>
          </a:p>
          <a:p>
            <a:pPr lvl="1"/>
            <a:r>
              <a:rPr lang="en-US" dirty="0" smtClean="0"/>
              <a:t>Carefully watch date entry</a:t>
            </a:r>
          </a:p>
          <a:p>
            <a:r>
              <a:rPr lang="en-US" dirty="0" smtClean="0"/>
              <a:t>Analyzing the Data</a:t>
            </a:r>
          </a:p>
          <a:p>
            <a:pPr lvl="1"/>
            <a:r>
              <a:rPr lang="en-US" dirty="0" smtClean="0"/>
              <a:t>Some calculations can be reported in the raw form</a:t>
            </a:r>
          </a:p>
          <a:p>
            <a:pPr lvl="1"/>
            <a:r>
              <a:rPr lang="en-US" dirty="0" smtClean="0"/>
              <a:t>Statisticians may be needed for detailed calculations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Process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the Findings</a:t>
            </a:r>
          </a:p>
          <a:p>
            <a:pPr lvl="1"/>
            <a:r>
              <a:rPr lang="en-US" dirty="0" smtClean="0"/>
              <a:t>Start with an introduction</a:t>
            </a:r>
          </a:p>
          <a:p>
            <a:pPr lvl="1"/>
            <a:r>
              <a:rPr lang="en-US" dirty="0" smtClean="0"/>
              <a:t>Detail the methodology</a:t>
            </a:r>
          </a:p>
          <a:p>
            <a:pPr lvl="1"/>
            <a:r>
              <a:rPr lang="en-US" dirty="0" smtClean="0"/>
              <a:t>Contain the results</a:t>
            </a:r>
          </a:p>
          <a:p>
            <a:pPr lvl="1"/>
            <a:r>
              <a:rPr lang="en-US" dirty="0" smtClean="0"/>
              <a:t>Factual presentation</a:t>
            </a:r>
          </a:p>
          <a:p>
            <a:pPr lvl="1"/>
            <a:r>
              <a:rPr lang="en-US" dirty="0" smtClean="0"/>
              <a:t>Discuss the ramifications of the results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Abuser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Abuser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Step-parent</a:t>
            </a:r>
          </a:p>
          <a:p>
            <a:pPr lvl="1"/>
            <a:r>
              <a:rPr lang="en-US" dirty="0" smtClean="0"/>
              <a:t>Foster parent</a:t>
            </a:r>
          </a:p>
          <a:p>
            <a:pPr lvl="1"/>
            <a:r>
              <a:rPr lang="en-US" dirty="0" smtClean="0"/>
              <a:t>Babysitter</a:t>
            </a:r>
          </a:p>
          <a:p>
            <a:pPr lvl="1"/>
            <a:r>
              <a:rPr lang="en-US" dirty="0" smtClean="0"/>
              <a:t>Relatives</a:t>
            </a:r>
          </a:p>
          <a:p>
            <a:r>
              <a:rPr lang="en-US" dirty="0" smtClean="0"/>
              <a:t>Any person who cares for the child, has control of the child, or custody of the child.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</a:t>
            </a:r>
          </a:p>
          <a:p>
            <a:pPr lvl="1"/>
            <a:r>
              <a:rPr lang="en-US" dirty="0" smtClean="0"/>
              <a:t>Measured numerically</a:t>
            </a:r>
          </a:p>
          <a:p>
            <a:pPr lvl="1"/>
            <a:r>
              <a:rPr lang="en-US" dirty="0" smtClean="0"/>
              <a:t>Objective and specific</a:t>
            </a:r>
          </a:p>
          <a:p>
            <a:r>
              <a:rPr lang="en-US" dirty="0" smtClean="0"/>
              <a:t>Qualitative</a:t>
            </a:r>
          </a:p>
          <a:p>
            <a:pPr lvl="1"/>
            <a:r>
              <a:rPr lang="en-US" dirty="0" smtClean="0"/>
              <a:t>Measured descriptively</a:t>
            </a:r>
          </a:p>
          <a:p>
            <a:pPr lvl="1"/>
            <a:r>
              <a:rPr lang="en-US" dirty="0" smtClean="0"/>
              <a:t>Not as specific</a:t>
            </a:r>
          </a:p>
          <a:p>
            <a:pPr lvl="1"/>
            <a:r>
              <a:rPr lang="en-US" dirty="0" smtClean="0"/>
              <a:t>Less objective</a:t>
            </a:r>
          </a:p>
          <a:p>
            <a:pPr lvl="1"/>
            <a:r>
              <a:rPr lang="en-US" dirty="0" smtClean="0"/>
              <a:t>More subjective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Prospective</a:t>
            </a:r>
          </a:p>
          <a:p>
            <a:pPr lvl="1"/>
            <a:r>
              <a:rPr lang="en-US" dirty="0" smtClean="0"/>
              <a:t>Start now</a:t>
            </a:r>
          </a:p>
          <a:p>
            <a:pPr lvl="1"/>
            <a:r>
              <a:rPr lang="en-US" dirty="0" smtClean="0"/>
              <a:t>Examine from now on</a:t>
            </a:r>
          </a:p>
          <a:p>
            <a:pPr lvl="1"/>
            <a:r>
              <a:rPr lang="en-US" dirty="0" smtClean="0"/>
              <a:t>Can make sure everything gets recorded</a:t>
            </a:r>
          </a:p>
          <a:p>
            <a:pPr lvl="1"/>
            <a:r>
              <a:rPr lang="en-US" dirty="0" smtClean="0"/>
              <a:t>Monitor that measurements are consistent</a:t>
            </a:r>
          </a:p>
          <a:p>
            <a:pPr lvl="1"/>
            <a:r>
              <a:rPr lang="en-US" dirty="0" smtClean="0"/>
              <a:t>Take more time to complete the study</a:t>
            </a:r>
          </a:p>
          <a:p>
            <a:pPr lvl="1"/>
            <a:r>
              <a:rPr lang="en-US" dirty="0" smtClean="0"/>
              <a:t>Biases of the data collectors</a:t>
            </a:r>
          </a:p>
          <a:p>
            <a:r>
              <a:rPr lang="en-US" dirty="0" smtClean="0"/>
              <a:t>Retrospective</a:t>
            </a:r>
          </a:p>
          <a:p>
            <a:pPr lvl="1"/>
            <a:r>
              <a:rPr lang="en-US" dirty="0" smtClean="0"/>
              <a:t>Information already exists/data has already been collected</a:t>
            </a:r>
          </a:p>
          <a:p>
            <a:pPr lvl="1"/>
            <a:r>
              <a:rPr lang="en-US" dirty="0" smtClean="0"/>
              <a:t>Reduces time </a:t>
            </a:r>
          </a:p>
          <a:p>
            <a:pPr lvl="1"/>
            <a:r>
              <a:rPr lang="en-US" dirty="0" smtClean="0"/>
              <a:t>Other people collected the data</a:t>
            </a:r>
          </a:p>
          <a:p>
            <a:pPr lvl="1"/>
            <a:r>
              <a:rPr lang="en-US" dirty="0" smtClean="0"/>
              <a:t>Helpful information may not have </a:t>
            </a:r>
            <a:r>
              <a:rPr lang="en-US" smtClean="0"/>
              <a:t>been recorded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conduct literature review?</a:t>
            </a:r>
          </a:p>
          <a:p>
            <a:pPr lvl="1"/>
            <a:r>
              <a:rPr lang="en-US" dirty="0" smtClean="0"/>
              <a:t>Discover what has been published</a:t>
            </a:r>
          </a:p>
          <a:p>
            <a:pPr lvl="1"/>
            <a:r>
              <a:rPr lang="en-US" dirty="0" smtClean="0"/>
              <a:t>Gain knowledge about the topic</a:t>
            </a:r>
          </a:p>
          <a:p>
            <a:pPr lvl="1"/>
            <a:r>
              <a:rPr lang="en-US" dirty="0" smtClean="0"/>
              <a:t>Review science about the topic</a:t>
            </a:r>
          </a:p>
          <a:p>
            <a:pPr lvl="1"/>
            <a:r>
              <a:rPr lang="en-US" dirty="0" smtClean="0"/>
              <a:t>Help build a case for the project</a:t>
            </a:r>
          </a:p>
          <a:p>
            <a:pPr lvl="1"/>
            <a:r>
              <a:rPr lang="en-US" dirty="0" smtClean="0"/>
              <a:t>Avoid running into the same difficulties as other who have performed the same study</a:t>
            </a:r>
          </a:p>
          <a:p>
            <a:r>
              <a:rPr lang="en-US" dirty="0" smtClean="0"/>
              <a:t>Finding the Literature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Computerized search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Reference librarian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/>
              <a:t>Personal reading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Computerized</a:t>
            </a:r>
          </a:p>
          <a:p>
            <a:pPr lvl="1"/>
            <a:r>
              <a:rPr lang="en-US" dirty="0" smtClean="0"/>
              <a:t>Most frequently used</a:t>
            </a:r>
          </a:p>
          <a:p>
            <a:pPr lvl="1"/>
            <a:r>
              <a:rPr lang="en-US" dirty="0" smtClean="0"/>
              <a:t>Computers are found in most libraries</a:t>
            </a:r>
          </a:p>
          <a:p>
            <a:pPr lvl="1"/>
            <a:r>
              <a:rPr lang="en-US" dirty="0" smtClean="0"/>
              <a:t>Reference database</a:t>
            </a:r>
          </a:p>
          <a:p>
            <a:pPr lvl="1"/>
            <a:r>
              <a:rPr lang="en-US" dirty="0" smtClean="0"/>
              <a:t>Key words or phrases should be used</a:t>
            </a:r>
          </a:p>
          <a:p>
            <a:pPr lvl="1"/>
            <a:r>
              <a:rPr lang="en-US" dirty="0" smtClean="0"/>
              <a:t>Web sites can also be used</a:t>
            </a:r>
          </a:p>
          <a:p>
            <a:r>
              <a:rPr lang="en-US" dirty="0" smtClean="0"/>
              <a:t>Reference Librarian</a:t>
            </a:r>
          </a:p>
          <a:p>
            <a:pPr lvl="1"/>
            <a:r>
              <a:rPr lang="en-US" dirty="0" smtClean="0"/>
              <a:t>Source for finding reference material</a:t>
            </a:r>
          </a:p>
          <a:p>
            <a:pPr lvl="1"/>
            <a:r>
              <a:rPr lang="en-US" dirty="0" smtClean="0"/>
              <a:t>Trained in the latest techniques for conducting searches</a:t>
            </a:r>
          </a:p>
          <a:p>
            <a:pPr lvl="1"/>
            <a:r>
              <a:rPr lang="en-US" dirty="0" smtClean="0"/>
              <a:t>Can assist in getting information from another library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731520" lvl="1" indent="-457200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Personal Reading</a:t>
            </a:r>
          </a:p>
          <a:p>
            <a:pPr lvl="1"/>
            <a:r>
              <a:rPr lang="en-US" dirty="0" smtClean="0"/>
              <a:t>Read as many articles and journals as possible related to the topic</a:t>
            </a:r>
          </a:p>
          <a:p>
            <a:pPr lvl="1"/>
            <a:r>
              <a:rPr lang="en-US" dirty="0" smtClean="0"/>
              <a:t>Great way to learn about research methodologies and the topic of interest</a:t>
            </a:r>
          </a:p>
          <a:p>
            <a:pPr lvl="1"/>
            <a:r>
              <a:rPr lang="en-US" dirty="0" smtClean="0"/>
              <a:t>Help gain more access to material relevant to the topic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 of Sources</a:t>
            </a:r>
          </a:p>
          <a:p>
            <a:pPr lvl="1"/>
            <a:r>
              <a:rPr lang="en-US" i="1" dirty="0" smtClean="0"/>
              <a:t>JEMS</a:t>
            </a:r>
          </a:p>
          <a:p>
            <a:pPr lvl="1"/>
            <a:r>
              <a:rPr lang="en-US" i="1" dirty="0" smtClean="0"/>
              <a:t>EMS World</a:t>
            </a:r>
          </a:p>
          <a:p>
            <a:pPr lvl="1"/>
            <a:r>
              <a:rPr lang="en-US" i="1" dirty="0" smtClean="0"/>
              <a:t>Pub Med</a:t>
            </a:r>
          </a:p>
          <a:p>
            <a:pPr lvl="1"/>
            <a:r>
              <a:rPr lang="en-US" i="1" dirty="0" err="1" smtClean="0"/>
              <a:t>Prehospital</a:t>
            </a:r>
            <a:r>
              <a:rPr lang="en-US" i="1" dirty="0" smtClean="0"/>
              <a:t> Emergency Care</a:t>
            </a:r>
          </a:p>
          <a:p>
            <a:pPr lvl="1"/>
            <a:r>
              <a:rPr lang="en-US" i="1" dirty="0" smtClean="0"/>
              <a:t>Annals of Emergency Medicine</a:t>
            </a:r>
          </a:p>
          <a:p>
            <a:pPr lvl="1"/>
            <a:r>
              <a:rPr lang="en-US" i="1" dirty="0" smtClean="0"/>
              <a:t>CINAHL Complete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the search down as much as possible</a:t>
            </a:r>
          </a:p>
          <a:p>
            <a:pPr lvl="1"/>
            <a:r>
              <a:rPr lang="en-US" dirty="0" smtClean="0"/>
              <a:t>Example: Hemorrhage and blunt trauma</a:t>
            </a:r>
          </a:p>
          <a:p>
            <a:pPr lvl="1"/>
            <a:r>
              <a:rPr lang="en-US" dirty="0" smtClean="0"/>
              <a:t>Searching each of these alone will bring up numerous articles/publications</a:t>
            </a:r>
          </a:p>
          <a:p>
            <a:pPr lvl="1"/>
            <a:r>
              <a:rPr lang="en-US" dirty="0" smtClean="0"/>
              <a:t>You may need to type in </a:t>
            </a:r>
            <a:r>
              <a:rPr lang="en-US" i="1" dirty="0" smtClean="0"/>
              <a:t>hemorrhage </a:t>
            </a:r>
            <a:r>
              <a:rPr lang="en-US" b="1" i="1" dirty="0" smtClean="0"/>
              <a:t>and</a:t>
            </a:r>
            <a:r>
              <a:rPr lang="en-US" i="1" dirty="0" smtClean="0"/>
              <a:t> blunt trauma </a:t>
            </a:r>
            <a:r>
              <a:rPr lang="en-US" dirty="0" smtClean="0"/>
              <a:t>to find those articles/publications containing both key words/phrases</a:t>
            </a:r>
          </a:p>
          <a:p>
            <a:r>
              <a:rPr lang="en-US" dirty="0" smtClean="0"/>
              <a:t>Find as many resources as possible</a:t>
            </a:r>
          </a:p>
          <a:p>
            <a:r>
              <a:rPr lang="en-US" dirty="0" smtClean="0"/>
              <a:t>Only exclude those you are positive do not relate to your topic</a:t>
            </a:r>
          </a:p>
          <a:p>
            <a:r>
              <a:rPr lang="en-US" dirty="0" smtClean="0"/>
              <a:t>Look at the reference page of the articles/publications for more sources as well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Textbooks are a great source of information </a:t>
            </a:r>
          </a:p>
          <a:p>
            <a:r>
              <a:rPr lang="en-US" dirty="0" smtClean="0"/>
              <a:t>Letters to the editor can also add insight on the research project</a:t>
            </a:r>
          </a:p>
          <a:p>
            <a:r>
              <a:rPr lang="en-US" dirty="0" smtClean="0"/>
              <a:t>A bibliography page is needed for all references/resources used for </a:t>
            </a:r>
            <a:r>
              <a:rPr lang="en-US" smtClean="0"/>
              <a:t>the project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evidence based medicine and practice</a:t>
            </a:r>
          </a:p>
          <a:p>
            <a:r>
              <a:rPr lang="en-US" dirty="0" smtClean="0"/>
              <a:t>Identify resources available through NASEMSO to aid states and agencies in developing evidence based guidelines.</a:t>
            </a:r>
          </a:p>
          <a:p>
            <a:r>
              <a:rPr lang="en-US" dirty="0" smtClean="0"/>
              <a:t>Explain the benefits of EBG to patients.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Medicine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Evidence Based Medicine?</a:t>
            </a:r>
          </a:p>
          <a:p>
            <a:pPr lvl="1"/>
            <a:r>
              <a:rPr lang="en-US" dirty="0" smtClean="0"/>
              <a:t>Evidence based medicine is an approach to medical practice intended to optimize decision-making by emphasizing the use of evidence from well-designed and well-conducted research.</a:t>
            </a:r>
          </a:p>
          <a:p>
            <a:r>
              <a:rPr lang="en-US" dirty="0" smtClean="0"/>
              <a:t>Guidelines were based off the clinician’s opinion or group of clinicians opinion’s with little research.</a:t>
            </a:r>
          </a:p>
          <a:p>
            <a:r>
              <a:rPr lang="en-US" dirty="0" smtClean="0"/>
              <a:t>Evidence Based Medicine provides more of a scientific approach to those guidelines.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Medicine 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Federal Interagency Committee on EMS and National EMS Advisory Council approved the National </a:t>
            </a:r>
            <a:r>
              <a:rPr lang="en-US" dirty="0" err="1" smtClean="0"/>
              <a:t>Prehospital</a:t>
            </a:r>
            <a:r>
              <a:rPr lang="en-US" dirty="0" smtClean="0"/>
              <a:t> Evidence-Based Guideline Model Process</a:t>
            </a:r>
          </a:p>
          <a:p>
            <a:r>
              <a:rPr lang="en-US" dirty="0" smtClean="0"/>
              <a:t>The process is a cycle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8504</TotalTime>
  <Words>4586</Words>
  <Application>Microsoft Office PowerPoint</Application>
  <PresentationFormat>Custom</PresentationFormat>
  <Paragraphs>904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Medical Design 16x9</vt:lpstr>
      <vt:lpstr>2017  PARAMEDIC REFRESHER COURSE  </vt:lpstr>
      <vt:lpstr>Paramedic Refresher  Module VIII Operations II</vt:lpstr>
      <vt:lpstr>At Risk Populations/Pediatrics</vt:lpstr>
      <vt:lpstr>At Risk Populations/Pediatrics</vt:lpstr>
      <vt:lpstr>Resources for Special Populations </vt:lpstr>
      <vt:lpstr>Characteristics of At-Risk Population</vt:lpstr>
      <vt:lpstr>Risk Factors for Child Abuse</vt:lpstr>
      <vt:lpstr>Risk Factors for Child Abuse Continued</vt:lpstr>
      <vt:lpstr>Child Abuser</vt:lpstr>
      <vt:lpstr>Child Abuser Behavior</vt:lpstr>
      <vt:lpstr>Assessment</vt:lpstr>
      <vt:lpstr>Assessment Findings</vt:lpstr>
      <vt:lpstr>Assessment Findings</vt:lpstr>
      <vt:lpstr>Management</vt:lpstr>
      <vt:lpstr>Characteristics of At-Risk Population</vt:lpstr>
      <vt:lpstr>Financial Abuse</vt:lpstr>
      <vt:lpstr>Risk Factors for Elder Abuse</vt:lpstr>
      <vt:lpstr>The Abuser</vt:lpstr>
      <vt:lpstr>Assessment</vt:lpstr>
      <vt:lpstr>Assessment</vt:lpstr>
      <vt:lpstr>Management</vt:lpstr>
      <vt:lpstr>Domestic Violence</vt:lpstr>
      <vt:lpstr>Domestic Violence</vt:lpstr>
      <vt:lpstr>Human Trafficking</vt:lpstr>
      <vt:lpstr>Human Trafficking</vt:lpstr>
      <vt:lpstr>Human Trafficking</vt:lpstr>
      <vt:lpstr>Human Trafficking</vt:lpstr>
      <vt:lpstr>Human Trafficking</vt:lpstr>
      <vt:lpstr>Geriatrics</vt:lpstr>
      <vt:lpstr>Geriatrics</vt:lpstr>
      <vt:lpstr>GEMS Diamond</vt:lpstr>
      <vt:lpstr>Assessment for the Geriatric Patient</vt:lpstr>
      <vt:lpstr>Assessment for the Geriatric Patient</vt:lpstr>
      <vt:lpstr>Assessment for the Geriatric Patient</vt:lpstr>
      <vt:lpstr>Assessment for the Geriatric Patient</vt:lpstr>
      <vt:lpstr>Challenges to assessing the Older Patient</vt:lpstr>
      <vt:lpstr>Challenges to assessing the Older Patient</vt:lpstr>
      <vt:lpstr>Challenges to assessing the Older Patient</vt:lpstr>
      <vt:lpstr>Respiratory Emergencies</vt:lpstr>
      <vt:lpstr>Respiratory Emergencies</vt:lpstr>
      <vt:lpstr>General Signs and Symptoms of Respiratory Emergencies</vt:lpstr>
      <vt:lpstr>Chronic Obstructive Pulmonary Disease</vt:lpstr>
      <vt:lpstr>Asthma</vt:lpstr>
      <vt:lpstr>Influenza</vt:lpstr>
      <vt:lpstr>Pneumonia</vt:lpstr>
      <vt:lpstr>Pulmonary Embolism</vt:lpstr>
      <vt:lpstr>Lung Cancer</vt:lpstr>
      <vt:lpstr>Tuberculosis</vt:lpstr>
      <vt:lpstr>Acute Respiratory Distress Syndrome (ARDS)</vt:lpstr>
      <vt:lpstr>Acute Respiratory Distress Syndrome (ARDS)</vt:lpstr>
      <vt:lpstr>Pulmonary Fibrosis</vt:lpstr>
      <vt:lpstr>Congestive Heart Failure and Pulmonary Edema</vt:lpstr>
      <vt:lpstr>Cardiovascular Emergencies</vt:lpstr>
      <vt:lpstr>Cardiovascular Emergencies</vt:lpstr>
      <vt:lpstr>Acute Coronary Syndrome: Angina Pectoris</vt:lpstr>
      <vt:lpstr>Acute Coronary Syndrome: Acute Myocardial Infarction</vt:lpstr>
      <vt:lpstr>Acute Coronary Syndrome: Acute Myocardial Infarction</vt:lpstr>
      <vt:lpstr>Congestive Heart Failure</vt:lpstr>
      <vt:lpstr>Congestive Heart Failure</vt:lpstr>
      <vt:lpstr>Hypertensive Emergencies</vt:lpstr>
      <vt:lpstr>Neurological Emergencies</vt:lpstr>
      <vt:lpstr>Normal Changes to the Nervous System</vt:lpstr>
      <vt:lpstr>Neurological Examination</vt:lpstr>
      <vt:lpstr>Stroke and Cerebral Vascular Disease</vt:lpstr>
      <vt:lpstr>Stroke and Cerebral Vascular Disease</vt:lpstr>
      <vt:lpstr>Delerium Versus Dementia</vt:lpstr>
      <vt:lpstr>Metabolic Encephalopathies from Systemic Illness</vt:lpstr>
      <vt:lpstr>Secondary Neurological Disorders</vt:lpstr>
      <vt:lpstr>Changes of the Immune Function</vt:lpstr>
      <vt:lpstr>Risk Factors for Infection </vt:lpstr>
      <vt:lpstr>Changes in the Integumentary System</vt:lpstr>
      <vt:lpstr>Changes in the Gastrointestinal System</vt:lpstr>
      <vt:lpstr>Changes in Temperature Regulation</vt:lpstr>
      <vt:lpstr>Trauma in the Elderly</vt:lpstr>
      <vt:lpstr>Assessment of the Geriatric Trauma Patient</vt:lpstr>
      <vt:lpstr>Management of the Geriatric Trauma Patient</vt:lpstr>
      <vt:lpstr>Elder Abuse and Neglect</vt:lpstr>
      <vt:lpstr>Elder Abuse and Neglect</vt:lpstr>
      <vt:lpstr>Risk Factors for Abuse</vt:lpstr>
      <vt:lpstr>Be Observant</vt:lpstr>
      <vt:lpstr>Be Observant</vt:lpstr>
      <vt:lpstr>Be Observant</vt:lpstr>
      <vt:lpstr>Document</vt:lpstr>
      <vt:lpstr>EMS Research</vt:lpstr>
      <vt:lpstr>Initiatives/Resources that Promote EMS Research</vt:lpstr>
      <vt:lpstr>Practical Use of Research in EMS Care</vt:lpstr>
      <vt:lpstr>The Research Process</vt:lpstr>
      <vt:lpstr>The Research Process Continued</vt:lpstr>
      <vt:lpstr>The Research Process Continued</vt:lpstr>
      <vt:lpstr>Research Methods</vt:lpstr>
      <vt:lpstr>Research Methods Continued</vt:lpstr>
      <vt:lpstr>Literature Review</vt:lpstr>
      <vt:lpstr>Literature Review</vt:lpstr>
      <vt:lpstr>Literature Review</vt:lpstr>
      <vt:lpstr>Literature Review</vt:lpstr>
      <vt:lpstr>Literature Review</vt:lpstr>
      <vt:lpstr>Evidence Based Guidelines</vt:lpstr>
      <vt:lpstr>Evidence Based Medicine and Practice</vt:lpstr>
      <vt:lpstr>Evidence Based Medicine and Practice</vt:lpstr>
      <vt:lpstr>National Prehospital Evidence-Based Guideline Model</vt:lpstr>
      <vt:lpstr>National Prehospital Evidence-Based Guideline Model Continued</vt:lpstr>
      <vt:lpstr>National Association of State EMS Officials</vt:lpstr>
      <vt:lpstr>National Association of State EMS Officials</vt:lpstr>
      <vt:lpstr>National Association of State EMS Officials</vt:lpstr>
      <vt:lpstr>Benefits to Evidence Based Medicine</vt:lpstr>
      <vt:lpstr>Benefits to Evidence Based Medicine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Administrator</dc:creator>
  <cp:lastModifiedBy>Training Officer</cp:lastModifiedBy>
  <cp:revision>484</cp:revision>
  <dcterms:created xsi:type="dcterms:W3CDTF">2017-08-14T21:23:42Z</dcterms:created>
  <dcterms:modified xsi:type="dcterms:W3CDTF">2017-11-17T18:05:59Z</dcterms:modified>
</cp:coreProperties>
</file>