
<file path=[Content_Types].xml><?xml version="1.0" encoding="utf-8"?>
<Types xmlns="http://schemas.openxmlformats.org/package/2006/content-types">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 id="2147483887" r:id="rId2"/>
  </p:sldMasterIdLst>
  <p:notesMasterIdLst>
    <p:notesMasterId r:id="rId27"/>
  </p:notesMasterIdLst>
  <p:handoutMasterIdLst>
    <p:handoutMasterId r:id="rId28"/>
  </p:handoutMasterIdLst>
  <p:sldIdLst>
    <p:sldId id="256" r:id="rId3"/>
    <p:sldId id="265" r:id="rId4"/>
    <p:sldId id="322" r:id="rId5"/>
    <p:sldId id="323" r:id="rId6"/>
    <p:sldId id="302" r:id="rId7"/>
    <p:sldId id="326" r:id="rId8"/>
    <p:sldId id="259" r:id="rId9"/>
    <p:sldId id="275" r:id="rId10"/>
    <p:sldId id="309" r:id="rId11"/>
    <p:sldId id="327" r:id="rId12"/>
    <p:sldId id="318" r:id="rId13"/>
    <p:sldId id="307" r:id="rId14"/>
    <p:sldId id="277" r:id="rId15"/>
    <p:sldId id="324" r:id="rId16"/>
    <p:sldId id="313" r:id="rId17"/>
    <p:sldId id="270" r:id="rId18"/>
    <p:sldId id="311" r:id="rId19"/>
    <p:sldId id="294" r:id="rId20"/>
    <p:sldId id="312" r:id="rId21"/>
    <p:sldId id="292" r:id="rId22"/>
    <p:sldId id="274" r:id="rId23"/>
    <p:sldId id="315" r:id="rId24"/>
    <p:sldId id="316" r:id="rId25"/>
    <p:sldId id="287"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wn Clerk" initials="T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3" autoAdjust="0"/>
    <p:restoredTop sz="96433" autoAdjust="0"/>
  </p:normalViewPr>
  <p:slideViewPr>
    <p:cSldViewPr>
      <p:cViewPr varScale="1">
        <p:scale>
          <a:sx n="82" d="100"/>
          <a:sy n="82" d="100"/>
        </p:scale>
        <p:origin x="1368"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380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2000" dirty="0"/>
              <a:t>Where did our money come from in 2021 YTD?</a:t>
            </a:r>
          </a:p>
          <a:p>
            <a:pPr>
              <a:defRPr/>
            </a:pPr>
            <a:r>
              <a:rPr lang="en-US" sz="2000" dirty="0"/>
              <a:t> (not including annexation funds)</a:t>
            </a:r>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Where does our money come from?</c:v>
                </c:pt>
              </c:strCache>
            </c:strRef>
          </c:tx>
          <c:spPr>
            <a:solidFill>
              <a:schemeClr val="accent1"/>
            </a:solidFill>
            <a:ln>
              <a:noFill/>
            </a:ln>
            <a:effectLst>
              <a:outerShdw blurRad="254000" sx="102000" sy="102000" algn="ctr" rotWithShape="0">
                <a:prstClr val="black">
                  <a:alpha val="20000"/>
                </a:prstClr>
              </a:outerShdw>
            </a:effectLst>
          </c:spPr>
          <c:invertIfNegative val="0"/>
          <c:dPt>
            <c:idx val="0"/>
            <c:invertIfNegative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3746-462C-823B-F4DEEE065599}"/>
              </c:ext>
            </c:extLst>
          </c:dPt>
          <c:dPt>
            <c:idx val="1"/>
            <c:invertIfNegative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3746-462C-823B-F4DEEE065599}"/>
              </c:ext>
            </c:extLst>
          </c:dPt>
          <c:dPt>
            <c:idx val="2"/>
            <c:invertIfNegative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3746-462C-823B-F4DEEE065599}"/>
              </c:ext>
            </c:extLst>
          </c:dPt>
          <c:dPt>
            <c:idx val="3"/>
            <c:invertIfNegative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3746-462C-823B-F4DEEE065599}"/>
              </c:ext>
            </c:extLst>
          </c:dPt>
          <c:dPt>
            <c:idx val="4"/>
            <c:invertIfNegative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3746-462C-823B-F4DEEE065599}"/>
              </c:ext>
            </c:extLst>
          </c:dPt>
          <c:dPt>
            <c:idx val="5"/>
            <c:invertIfNegative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3746-462C-823B-F4DEEE065599}"/>
              </c:ext>
            </c:extLst>
          </c:dPt>
          <c:dPt>
            <c:idx val="6"/>
            <c:invertIfNegative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3746-462C-823B-F4DEEE065599}"/>
              </c:ext>
            </c:extLst>
          </c:dPt>
          <c:dPt>
            <c:idx val="7"/>
            <c:invertIfNegative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3746-462C-823B-F4DEEE065599}"/>
              </c:ext>
            </c:extLst>
          </c:dPt>
          <c:dPt>
            <c:idx val="8"/>
            <c:invertIfNegative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3746-462C-823B-F4DEEE065599}"/>
              </c:ext>
            </c:extLst>
          </c:dPt>
          <c:dLbls>
            <c:numFmt formatCode="&quot;$&quot;#,##0.00" sourceLinked="0"/>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Sheet1!$A$2:$A$8</c:f>
              <c:strCache>
                <c:ptCount val="7"/>
                <c:pt idx="0">
                  <c:v>Property Taxes</c:v>
                </c:pt>
                <c:pt idx="1">
                  <c:v>Intergovernmental Revenue</c:v>
                </c:pt>
                <c:pt idx="2">
                  <c:v>Charges for Services</c:v>
                </c:pt>
                <c:pt idx="3">
                  <c:v>Grants &amp; Mining Effects</c:v>
                </c:pt>
                <c:pt idx="4">
                  <c:v>Misc/Other Financing</c:v>
                </c:pt>
                <c:pt idx="5">
                  <c:v>Fire Services</c:v>
                </c:pt>
                <c:pt idx="6">
                  <c:v>W/WW Revenue</c:v>
                </c:pt>
              </c:strCache>
            </c:strRef>
          </c:cat>
          <c:val>
            <c:numRef>
              <c:f>Sheet1!$B$2:$B$8</c:f>
              <c:numCache>
                <c:formatCode>"$"#,##0.00_);[Red]\("$"#,##0.00\)</c:formatCode>
                <c:ptCount val="7"/>
                <c:pt idx="0">
                  <c:v>644285.32999999996</c:v>
                </c:pt>
                <c:pt idx="1">
                  <c:v>403657.36</c:v>
                </c:pt>
                <c:pt idx="2">
                  <c:v>121167.02</c:v>
                </c:pt>
                <c:pt idx="3">
                  <c:v>161119.03</c:v>
                </c:pt>
                <c:pt idx="4">
                  <c:v>16051.37</c:v>
                </c:pt>
                <c:pt idx="5">
                  <c:v>40200</c:v>
                </c:pt>
                <c:pt idx="6">
                  <c:v>8326.14</c:v>
                </c:pt>
              </c:numCache>
            </c:numRef>
          </c:val>
          <c:extLst>
            <c:ext xmlns:c16="http://schemas.microsoft.com/office/drawing/2014/chart" uri="{C3380CC4-5D6E-409C-BE32-E72D297353CC}">
              <c16:uniqueId val="{00000012-3746-462C-823B-F4DEEE065599}"/>
            </c:ext>
          </c:extLst>
        </c:ser>
        <c:dLbls>
          <c:showLegendKey val="0"/>
          <c:showVal val="0"/>
          <c:showCatName val="0"/>
          <c:showSerName val="0"/>
          <c:showPercent val="0"/>
          <c:showBubbleSize val="0"/>
        </c:dLbls>
        <c:gapWidth val="100"/>
        <c:overlap val="-100"/>
        <c:axId val="499792632"/>
        <c:axId val="499794592"/>
      </c:barChart>
      <c:valAx>
        <c:axId val="499794592"/>
        <c:scaling>
          <c:orientation val="minMax"/>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quot;$&quot;#,##0.00_);[Red]\(&quot;$&quot;#,##0.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crossAx val="499792632"/>
        <c:crosses val="autoZero"/>
        <c:crossBetween val="between"/>
      </c:valAx>
      <c:catAx>
        <c:axId val="499792632"/>
        <c:scaling>
          <c:orientation val="minMax"/>
        </c:scaling>
        <c:delete val="0"/>
        <c:axPos val="l"/>
        <c:numFmt formatCode="General" sourceLinked="1"/>
        <c:majorTickMark val="out"/>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n-US"/>
          </a:p>
        </c:txPr>
        <c:crossAx val="499794592"/>
        <c:crosses val="autoZero"/>
        <c:auto val="1"/>
        <c:lblAlgn val="ctr"/>
        <c:lblOffset val="100"/>
        <c:noMultiLvlLbl val="0"/>
      </c:catAx>
      <c:spPr>
        <a:noFill/>
        <a:ln>
          <a:noFill/>
        </a:ln>
        <a:effectLst/>
      </c:spPr>
    </c:plotArea>
    <c:legend>
      <c:legendPos val="r"/>
      <c:layout>
        <c:manualLayout>
          <c:xMode val="edge"/>
          <c:yMode val="edge"/>
          <c:x val="0.73869619422572164"/>
          <c:y val="0.21558135822906835"/>
          <c:w val="0.22998858267716532"/>
          <c:h val="0.23293491619265846"/>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2400" dirty="0"/>
              <a:t>Where did we spend our money in 2021?</a:t>
            </a:r>
          </a:p>
          <a:p>
            <a:pPr>
              <a:defRPr/>
            </a:pPr>
            <a:endParaRPr lang="en-US" sz="2400" dirty="0"/>
          </a:p>
        </c:rich>
      </c:tx>
      <c:layout>
        <c:manualLayout>
          <c:xMode val="edge"/>
          <c:yMode val="edge"/>
          <c:x val="0.11498456790123458"/>
          <c:y val="4.0291083406240887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7129629629629636E-2"/>
          <c:y val="0.22419385076865392"/>
          <c:w val="0.82407407407407407"/>
          <c:h val="0.68863610798650166"/>
        </c:manualLayout>
      </c:layout>
      <c:pie3DChart>
        <c:varyColors val="1"/>
        <c:ser>
          <c:idx val="0"/>
          <c:order val="0"/>
          <c:tx>
            <c:strRef>
              <c:f>Sheet1!$B$1</c:f>
              <c:strCache>
                <c:ptCount val="1"/>
                <c:pt idx="0">
                  <c:v>Column2</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0D2E-4D49-96E3-53F87AE36AB3}"/>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0D2E-4D49-96E3-53F87AE36AB3}"/>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0D2E-4D49-96E3-53F87AE36AB3}"/>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0D2E-4D49-96E3-53F87AE36AB3}"/>
              </c:ext>
            </c:extLst>
          </c:dPt>
          <c:dPt>
            <c:idx val="4"/>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9-0D2E-4D49-96E3-53F87AE36AB3}"/>
              </c:ext>
            </c:extLst>
          </c:dPt>
          <c:dPt>
            <c:idx val="5"/>
            <c:bubble3D val="0"/>
            <c:spPr>
              <a:solidFill>
                <a:schemeClr val="accent6"/>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B-0D2E-4D49-96E3-53F87AE36AB3}"/>
              </c:ext>
            </c:extLst>
          </c:dPt>
          <c:dLbls>
            <c:dLbl>
              <c:idx val="0"/>
              <c:layout>
                <c:manualLayout>
                  <c:x val="-9.0133785360163421E-2"/>
                  <c:y val="0.1003255322251385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0D2E-4D49-96E3-53F87AE36AB3}"/>
                </c:ext>
              </c:extLst>
            </c:dLbl>
            <c:dLbl>
              <c:idx val="2"/>
              <c:layout>
                <c:manualLayout>
                  <c:x val="5.5688611840186586E-2"/>
                  <c:y val="7.9373359580052497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0D2E-4D49-96E3-53F87AE36AB3}"/>
                </c:ext>
              </c:extLst>
            </c:dLbl>
            <c:dLbl>
              <c:idx val="3"/>
              <c:layout>
                <c:manualLayout>
                  <c:x val="-0.10172803052396229"/>
                  <c:y val="2.2801837270339085E-4"/>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0D2E-4D49-96E3-53F87AE36AB3}"/>
                </c:ext>
              </c:extLst>
            </c:dLbl>
            <c:dLbl>
              <c:idx val="4"/>
              <c:layout>
                <c:manualLayout>
                  <c:x val="6.0955818022747153E-2"/>
                  <c:y val="-1.5377478856809566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0D2E-4D49-96E3-53F87AE36AB3}"/>
                </c:ext>
              </c:extLst>
            </c:dLbl>
            <c:dLbl>
              <c:idx val="5"/>
              <c:layout>
                <c:manualLayout>
                  <c:x val="1.2148342568290074E-2"/>
                  <c:y val="7.4841972878390201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0D2E-4D49-96E3-53F87AE36AB3}"/>
                </c:ext>
              </c:extLst>
            </c:dLbl>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Sheet1!$A$2:$A$7</c:f>
              <c:strCache>
                <c:ptCount val="6"/>
                <c:pt idx="0">
                  <c:v>GEN Fund</c:v>
                </c:pt>
                <c:pt idx="1">
                  <c:v>R &amp; B Fund</c:v>
                </c:pt>
                <c:pt idx="2">
                  <c:v>DEBT</c:v>
                </c:pt>
                <c:pt idx="3">
                  <c:v>CAPITAL</c:v>
                </c:pt>
                <c:pt idx="4">
                  <c:v>W/WW</c:v>
                </c:pt>
                <c:pt idx="5">
                  <c:v>FIRE</c:v>
                </c:pt>
              </c:strCache>
            </c:strRef>
          </c:cat>
          <c:val>
            <c:numRef>
              <c:f>Sheet1!$B$2:$B$7</c:f>
              <c:numCache>
                <c:formatCode>General</c:formatCode>
                <c:ptCount val="6"/>
                <c:pt idx="0">
                  <c:v>364115.35</c:v>
                </c:pt>
                <c:pt idx="1">
                  <c:v>743741.38</c:v>
                </c:pt>
                <c:pt idx="2">
                  <c:v>41869.99</c:v>
                </c:pt>
                <c:pt idx="3">
                  <c:v>202073.43</c:v>
                </c:pt>
                <c:pt idx="4">
                  <c:v>5849.88</c:v>
                </c:pt>
                <c:pt idx="5">
                  <c:v>105444.94</c:v>
                </c:pt>
              </c:numCache>
            </c:numRef>
          </c:val>
          <c:extLst>
            <c:ext xmlns:c16="http://schemas.microsoft.com/office/drawing/2014/chart" uri="{C3380CC4-5D6E-409C-BE32-E72D297353CC}">
              <c16:uniqueId val="{0000000C-0D2E-4D49-96E3-53F87AE36AB3}"/>
            </c:ext>
          </c:extLst>
        </c:ser>
        <c:ser>
          <c:idx val="1"/>
          <c:order val="1"/>
          <c:tx>
            <c:strRef>
              <c:f>Sheet1!$C$1</c:f>
              <c:strCache>
                <c:ptCount val="1"/>
                <c:pt idx="0">
                  <c:v>Column1</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E-0D2E-4D49-96E3-53F87AE36AB3}"/>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0-0D2E-4D49-96E3-53F87AE36AB3}"/>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2-0D2E-4D49-96E3-53F87AE36AB3}"/>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4-0D2E-4D49-96E3-53F87AE36AB3}"/>
              </c:ext>
            </c:extLst>
          </c:dPt>
          <c:dPt>
            <c:idx val="4"/>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6-0D2E-4D49-96E3-53F87AE36AB3}"/>
              </c:ext>
            </c:extLst>
          </c:dPt>
          <c:dPt>
            <c:idx val="5"/>
            <c:bubble3D val="0"/>
            <c:spPr>
              <a:solidFill>
                <a:schemeClr val="accent6"/>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8-0D2E-4D49-96E3-53F87AE36AB3}"/>
              </c:ext>
            </c:extLst>
          </c:dPt>
          <c:dLbls>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Sheet1!$A$2:$A$7</c:f>
              <c:strCache>
                <c:ptCount val="6"/>
                <c:pt idx="0">
                  <c:v>GEN Fund</c:v>
                </c:pt>
                <c:pt idx="1">
                  <c:v>R &amp; B Fund</c:v>
                </c:pt>
                <c:pt idx="2">
                  <c:v>DEBT</c:v>
                </c:pt>
                <c:pt idx="3">
                  <c:v>CAPITAL</c:v>
                </c:pt>
                <c:pt idx="4">
                  <c:v>W/WW</c:v>
                </c:pt>
                <c:pt idx="5">
                  <c:v>FIRE</c:v>
                </c:pt>
              </c:strCache>
            </c:strRef>
          </c:cat>
          <c:val>
            <c:numRef>
              <c:f>Sheet1!$C$2:$C$7</c:f>
              <c:numCache>
                <c:formatCode>General</c:formatCode>
                <c:ptCount val="6"/>
              </c:numCache>
            </c:numRef>
          </c:val>
          <c:extLst>
            <c:ext xmlns:c16="http://schemas.microsoft.com/office/drawing/2014/chart" uri="{C3380CC4-5D6E-409C-BE32-E72D297353CC}">
              <c16:uniqueId val="{00000019-0D2E-4D49-96E3-53F87AE36AB3}"/>
            </c:ext>
          </c:extLst>
        </c:ser>
        <c:dLbls>
          <c:dLblPos val="ctr"/>
          <c:showLegendKey val="0"/>
          <c:showVal val="0"/>
          <c:showCatName val="0"/>
          <c:showSerName val="0"/>
          <c:showPercent val="1"/>
          <c:showBubbleSize val="0"/>
          <c:showLeaderLines val="1"/>
        </c:dLbls>
      </c:pie3DChart>
      <c:spPr>
        <a:noFill/>
        <a:ln>
          <a:noFill/>
        </a:ln>
        <a:effectLst/>
      </c:spPr>
    </c:plotArea>
    <c:legend>
      <c:legendPos val="r"/>
      <c:layout>
        <c:manualLayout>
          <c:xMode val="edge"/>
          <c:yMode val="edge"/>
          <c:x val="0.81512783124331678"/>
          <c:y val="0.21804014486747508"/>
          <c:w val="9.5753135024788563E-2"/>
          <c:h val="0.2307316272965879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dirty="0"/>
              <a:t>Budget</a:t>
            </a:r>
            <a:r>
              <a:rPr lang="en-US" baseline="0" dirty="0"/>
              <a:t> Balance Trend 2010-2021 YTD</a:t>
            </a:r>
          </a:p>
          <a:p>
            <a:pPr>
              <a:defRPr/>
            </a:pPr>
            <a:r>
              <a:rPr lang="en-US" baseline="0" dirty="0"/>
              <a:t>  </a:t>
            </a:r>
            <a:endParaRPr lang="en-US" dirty="0"/>
          </a:p>
        </c:rich>
      </c:tx>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Beginning Balance</c:v>
                </c:pt>
              </c:strCache>
            </c:strRef>
          </c:tx>
          <c:spPr>
            <a:solidFill>
              <a:schemeClr val="accent2"/>
            </a:solidFill>
            <a:ln>
              <a:noFill/>
            </a:ln>
            <a:effectLst/>
          </c:spPr>
          <c:invertIfNegative val="0"/>
          <c:cat>
            <c:numRef>
              <c:f>Sheet1!$A$2:$A$13</c:f>
              <c:numCache>
                <c:formatCode>General</c:formatCode>
                <c:ptCount val="12"/>
                <c:pt idx="0">
                  <c:v>2010</c:v>
                </c:pt>
                <c:pt idx="1">
                  <c:v>2011</c:v>
                </c:pt>
                <c:pt idx="2">
                  <c:v>2012</c:v>
                </c:pt>
                <c:pt idx="3">
                  <c:v>2013</c:v>
                </c:pt>
                <c:pt idx="4">
                  <c:v>2014</c:v>
                </c:pt>
                <c:pt idx="5">
                  <c:v>2015</c:v>
                </c:pt>
                <c:pt idx="6">
                  <c:v>2016</c:v>
                </c:pt>
                <c:pt idx="7">
                  <c:v>2017</c:v>
                </c:pt>
                <c:pt idx="8">
                  <c:v>2018</c:v>
                </c:pt>
                <c:pt idx="9">
                  <c:v>2019</c:v>
                </c:pt>
                <c:pt idx="10">
                  <c:v>2020</c:v>
                </c:pt>
                <c:pt idx="11">
                  <c:v>2021</c:v>
                </c:pt>
              </c:numCache>
            </c:numRef>
          </c:cat>
          <c:val>
            <c:numRef>
              <c:f>Sheet1!$B$2:$B$13</c:f>
              <c:numCache>
                <c:formatCode>"$"#,##0.00_);[Red]\("$"#,##0.00\)</c:formatCode>
                <c:ptCount val="12"/>
                <c:pt idx="0">
                  <c:v>858779.73</c:v>
                </c:pt>
                <c:pt idx="1">
                  <c:v>502598.86</c:v>
                </c:pt>
                <c:pt idx="2">
                  <c:v>541357.04</c:v>
                </c:pt>
                <c:pt idx="3" formatCode="_(&quot;$&quot;* #,##0.00_);_(&quot;$&quot;* \(#,##0.00\);_(&quot;$&quot;* &quot;-&quot;??_);_(@_)">
                  <c:v>550330.34</c:v>
                </c:pt>
                <c:pt idx="4" formatCode="_(&quot;$&quot;* #,##0.00_);_(&quot;$&quot;* \(#,##0.00\);_(&quot;$&quot;* &quot;-&quot;??_);_(@_)">
                  <c:v>524306.05000000005</c:v>
                </c:pt>
                <c:pt idx="5" formatCode="_(&quot;$&quot;* #,##0.00_);_(&quot;$&quot;* \(#,##0.00\);_(&quot;$&quot;* &quot;-&quot;??_);_(@_)">
                  <c:v>908629.44</c:v>
                </c:pt>
                <c:pt idx="6" formatCode="_(&quot;$&quot;* #,##0.00_);_(&quot;$&quot;* \(#,##0.00\);_(&quot;$&quot;* &quot;-&quot;??_);_(@_)">
                  <c:v>1338019.18</c:v>
                </c:pt>
                <c:pt idx="7" formatCode="_(&quot;$&quot;* #,##0.00_);_(&quot;$&quot;* \(#,##0.00\);_(&quot;$&quot;* &quot;-&quot;??_);_(@_)">
                  <c:v>1985058.1</c:v>
                </c:pt>
                <c:pt idx="8" formatCode="_(&quot;$&quot;* #,##0.00_);_(&quot;$&quot;* \(#,##0.00\);_(&quot;$&quot;* &quot;-&quot;??_);_(@_)">
                  <c:v>2350266.56</c:v>
                </c:pt>
                <c:pt idx="9">
                  <c:v>2135195.15</c:v>
                </c:pt>
                <c:pt idx="10">
                  <c:v>1862574.71</c:v>
                </c:pt>
                <c:pt idx="11">
                  <c:v>2253792.36</c:v>
                </c:pt>
              </c:numCache>
            </c:numRef>
          </c:val>
          <c:extLst>
            <c:ext xmlns:c16="http://schemas.microsoft.com/office/drawing/2014/chart" uri="{C3380CC4-5D6E-409C-BE32-E72D297353CC}">
              <c16:uniqueId val="{00000000-37E3-40AE-8B45-62A3440C36D5}"/>
            </c:ext>
          </c:extLst>
        </c:ser>
        <c:ser>
          <c:idx val="1"/>
          <c:order val="1"/>
          <c:tx>
            <c:strRef>
              <c:f>Sheet1!$C$1</c:f>
              <c:strCache>
                <c:ptCount val="1"/>
                <c:pt idx="0">
                  <c:v>Ending Balance</c:v>
                </c:pt>
              </c:strCache>
            </c:strRef>
          </c:tx>
          <c:spPr>
            <a:solidFill>
              <a:schemeClr val="accent4"/>
            </a:solidFill>
            <a:ln>
              <a:noFill/>
            </a:ln>
            <a:effectLst/>
          </c:spPr>
          <c:invertIfNegative val="0"/>
          <c:cat>
            <c:numRef>
              <c:f>Sheet1!$A$2:$A$13</c:f>
              <c:numCache>
                <c:formatCode>General</c:formatCode>
                <c:ptCount val="12"/>
                <c:pt idx="0">
                  <c:v>2010</c:v>
                </c:pt>
                <c:pt idx="1">
                  <c:v>2011</c:v>
                </c:pt>
                <c:pt idx="2">
                  <c:v>2012</c:v>
                </c:pt>
                <c:pt idx="3">
                  <c:v>2013</c:v>
                </c:pt>
                <c:pt idx="4">
                  <c:v>2014</c:v>
                </c:pt>
                <c:pt idx="5">
                  <c:v>2015</c:v>
                </c:pt>
                <c:pt idx="6">
                  <c:v>2016</c:v>
                </c:pt>
                <c:pt idx="7">
                  <c:v>2017</c:v>
                </c:pt>
                <c:pt idx="8">
                  <c:v>2018</c:v>
                </c:pt>
                <c:pt idx="9">
                  <c:v>2019</c:v>
                </c:pt>
                <c:pt idx="10">
                  <c:v>2020</c:v>
                </c:pt>
                <c:pt idx="11">
                  <c:v>2021</c:v>
                </c:pt>
              </c:numCache>
            </c:numRef>
          </c:cat>
          <c:val>
            <c:numRef>
              <c:f>Sheet1!$C$2:$C$13</c:f>
              <c:numCache>
                <c:formatCode>_("$"* #,##0.00_);_("$"* \(#,##0.00\);_("$"* "-"??_);_(@_)</c:formatCode>
                <c:ptCount val="12"/>
                <c:pt idx="0">
                  <c:v>502598.86</c:v>
                </c:pt>
                <c:pt idx="1">
                  <c:v>541357.04</c:v>
                </c:pt>
                <c:pt idx="2">
                  <c:v>550330.34</c:v>
                </c:pt>
                <c:pt idx="3">
                  <c:v>524306.05000000005</c:v>
                </c:pt>
                <c:pt idx="4">
                  <c:v>908629.44</c:v>
                </c:pt>
                <c:pt idx="5">
                  <c:v>1338019.18</c:v>
                </c:pt>
                <c:pt idx="6">
                  <c:v>1985058.1</c:v>
                </c:pt>
                <c:pt idx="7">
                  <c:v>2350266.56</c:v>
                </c:pt>
                <c:pt idx="8">
                  <c:v>2135195.15</c:v>
                </c:pt>
                <c:pt idx="9" formatCode="&quot;$&quot;#,##0.00_);[Red]\(&quot;$&quot;#,##0.00\)">
                  <c:v>1862574.71</c:v>
                </c:pt>
                <c:pt idx="10" formatCode="&quot;$&quot;#,##0.00_);[Red]\(&quot;$&quot;#,##0.00\)">
                  <c:v>2253792.36</c:v>
                </c:pt>
                <c:pt idx="11" formatCode="&quot;$&quot;#,##0.00_);[Red]\(&quot;$&quot;#,##0.00\)">
                  <c:v>2535444.37</c:v>
                </c:pt>
              </c:numCache>
            </c:numRef>
          </c:val>
          <c:extLst>
            <c:ext xmlns:c16="http://schemas.microsoft.com/office/drawing/2014/chart" uri="{C3380CC4-5D6E-409C-BE32-E72D297353CC}">
              <c16:uniqueId val="{00000001-37E3-40AE-8B45-62A3440C36D5}"/>
            </c:ext>
          </c:extLst>
        </c:ser>
        <c:dLbls>
          <c:showLegendKey val="0"/>
          <c:showVal val="0"/>
          <c:showCatName val="0"/>
          <c:showSerName val="0"/>
          <c:showPercent val="0"/>
          <c:showBubbleSize val="0"/>
        </c:dLbls>
        <c:gapWidth val="150"/>
        <c:axId val="499795376"/>
        <c:axId val="499792240"/>
      </c:barChart>
      <c:catAx>
        <c:axId val="499795376"/>
        <c:scaling>
          <c:orientation val="minMax"/>
        </c:scaling>
        <c:delete val="0"/>
        <c:axPos val="b"/>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499792240"/>
        <c:crosses val="autoZero"/>
        <c:auto val="1"/>
        <c:lblAlgn val="ctr"/>
        <c:lblOffset val="100"/>
        <c:noMultiLvlLbl val="0"/>
      </c:catAx>
      <c:valAx>
        <c:axId val="499792240"/>
        <c:scaling>
          <c:orientation val="minMax"/>
          <c:min val="425000"/>
        </c:scaling>
        <c:delete val="0"/>
        <c:axPos val="l"/>
        <c:majorGridlines>
          <c:spPr>
            <a:ln w="9525" cap="rnd" cmpd="sng" algn="ctr">
              <a:solidFill>
                <a:schemeClr val="tx1">
                  <a:tint val="75000"/>
                  <a:shade val="90000"/>
                </a:schemeClr>
              </a:solidFill>
              <a:prstDash val="solid"/>
              <a:round/>
            </a:ln>
            <a:effectLst/>
          </c:spPr>
        </c:majorGridlines>
        <c:numFmt formatCode="&quot;$&quot;#,##0.00_);[Red]\(&quot;$&quot;#,##0.00\)"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499795376"/>
        <c:crosses val="autoZero"/>
        <c:crossBetween val="between"/>
        <c:minorUnit val="20000"/>
      </c:valAx>
      <c:spPr>
        <a:noFill/>
        <a:ln>
          <a:noFill/>
        </a:ln>
        <a:effectLst/>
      </c:spPr>
    </c:plotArea>
    <c:legend>
      <c:legendPos val="r"/>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dirty="0"/>
              <a:t>Disbursements vs.</a:t>
            </a:r>
            <a:r>
              <a:rPr lang="en-US" baseline="0" dirty="0"/>
              <a:t> Receipts 2010-2021 YTD</a:t>
            </a:r>
          </a:p>
          <a:p>
            <a:pPr>
              <a:defRPr/>
            </a:pPr>
            <a:r>
              <a:rPr lang="en-US" baseline="0" dirty="0"/>
              <a:t> </a:t>
            </a:r>
            <a:endParaRPr lang="en-US" dirty="0"/>
          </a:p>
        </c:rich>
      </c:tx>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manualLayout>
          <c:layoutTarget val="inner"/>
          <c:xMode val="edge"/>
          <c:yMode val="edge"/>
          <c:x val="0.10919590975983494"/>
          <c:y val="0.11087744184648675"/>
          <c:w val="0.64164932508436434"/>
          <c:h val="0.79308889823886508"/>
        </c:manualLayout>
      </c:layout>
      <c:barChart>
        <c:barDir val="bar"/>
        <c:grouping val="clustered"/>
        <c:varyColors val="0"/>
        <c:ser>
          <c:idx val="0"/>
          <c:order val="0"/>
          <c:tx>
            <c:strRef>
              <c:f>Sheet1!$B$1</c:f>
              <c:strCache>
                <c:ptCount val="1"/>
                <c:pt idx="0">
                  <c:v>Receipts</c:v>
                </c:pt>
              </c:strCache>
            </c:strRef>
          </c:tx>
          <c:spPr>
            <a:solidFill>
              <a:schemeClr val="accent2"/>
            </a:solidFill>
            <a:ln>
              <a:noFill/>
            </a:ln>
            <a:effectLst/>
          </c:spPr>
          <c:invertIfNegative val="0"/>
          <c:cat>
            <c:numRef>
              <c:f>Sheet1!$A$3:$A$15</c:f>
              <c:numCache>
                <c:formatCode>General</c:formatCode>
                <c:ptCount val="13"/>
                <c:pt idx="1">
                  <c:v>2010</c:v>
                </c:pt>
                <c:pt idx="2">
                  <c:v>2011</c:v>
                </c:pt>
                <c:pt idx="3">
                  <c:v>2012</c:v>
                </c:pt>
                <c:pt idx="4">
                  <c:v>2013</c:v>
                </c:pt>
                <c:pt idx="5">
                  <c:v>2014</c:v>
                </c:pt>
                <c:pt idx="6">
                  <c:v>2015</c:v>
                </c:pt>
                <c:pt idx="7">
                  <c:v>2016</c:v>
                </c:pt>
                <c:pt idx="8">
                  <c:v>2017</c:v>
                </c:pt>
                <c:pt idx="9">
                  <c:v>2018</c:v>
                </c:pt>
                <c:pt idx="10">
                  <c:v>2019</c:v>
                </c:pt>
                <c:pt idx="11">
                  <c:v>2020</c:v>
                </c:pt>
                <c:pt idx="12">
                  <c:v>2021</c:v>
                </c:pt>
              </c:numCache>
            </c:numRef>
          </c:cat>
          <c:val>
            <c:numRef>
              <c:f>Sheet1!$B$3:$B$15</c:f>
              <c:numCache>
                <c:formatCode>_("$"* #,##0.00_);_("$"* \(#,##0.00\);_("$"* "-"??_);_(@_)</c:formatCode>
                <c:ptCount val="13"/>
                <c:pt idx="1">
                  <c:v>1795958.07</c:v>
                </c:pt>
                <c:pt idx="2">
                  <c:v>2020103.87</c:v>
                </c:pt>
                <c:pt idx="3">
                  <c:v>1972499.85</c:v>
                </c:pt>
                <c:pt idx="4" formatCode="&quot;$&quot;#,##0.00_);[Red]\(&quot;$&quot;#,##0.00\)">
                  <c:v>2194204.2000000002</c:v>
                </c:pt>
                <c:pt idx="5">
                  <c:v>2291243.6800000002</c:v>
                </c:pt>
                <c:pt idx="6" formatCode="&quot;$&quot;#,##0.00_);[Red]\(&quot;$&quot;#,##0.00\)">
                  <c:v>2824589.35</c:v>
                </c:pt>
                <c:pt idx="7">
                  <c:v>2835459.71</c:v>
                </c:pt>
                <c:pt idx="8">
                  <c:v>2253800.0699999998</c:v>
                </c:pt>
                <c:pt idx="9">
                  <c:v>1868780.95</c:v>
                </c:pt>
                <c:pt idx="10" formatCode="&quot;$&quot;#,##0.00_);[Red]\(&quot;$&quot;#,##0.00\)">
                  <c:v>3224985.46</c:v>
                </c:pt>
                <c:pt idx="11" formatCode="&quot;$&quot;#,##0.00_);[Red]\(&quot;$&quot;#,##0.00\)">
                  <c:v>2462038.65</c:v>
                </c:pt>
                <c:pt idx="12" formatCode="#,##0.00">
                  <c:v>1751153.9</c:v>
                </c:pt>
              </c:numCache>
            </c:numRef>
          </c:val>
          <c:extLst>
            <c:ext xmlns:c16="http://schemas.microsoft.com/office/drawing/2014/chart" uri="{C3380CC4-5D6E-409C-BE32-E72D297353CC}">
              <c16:uniqueId val="{00000000-B6A6-489C-9F41-11B056B5E403}"/>
            </c:ext>
          </c:extLst>
        </c:ser>
        <c:ser>
          <c:idx val="1"/>
          <c:order val="1"/>
          <c:tx>
            <c:strRef>
              <c:f>Sheet1!$C$1</c:f>
              <c:strCache>
                <c:ptCount val="1"/>
                <c:pt idx="0">
                  <c:v>Disbursements</c:v>
                </c:pt>
              </c:strCache>
            </c:strRef>
          </c:tx>
          <c:spPr>
            <a:solidFill>
              <a:schemeClr val="accent4"/>
            </a:solidFill>
            <a:ln>
              <a:noFill/>
            </a:ln>
            <a:effectLst/>
          </c:spPr>
          <c:invertIfNegative val="0"/>
          <c:cat>
            <c:numRef>
              <c:f>Sheet1!$A$3:$A$15</c:f>
              <c:numCache>
                <c:formatCode>General</c:formatCode>
                <c:ptCount val="13"/>
                <c:pt idx="1">
                  <c:v>2010</c:v>
                </c:pt>
                <c:pt idx="2">
                  <c:v>2011</c:v>
                </c:pt>
                <c:pt idx="3">
                  <c:v>2012</c:v>
                </c:pt>
                <c:pt idx="4">
                  <c:v>2013</c:v>
                </c:pt>
                <c:pt idx="5">
                  <c:v>2014</c:v>
                </c:pt>
                <c:pt idx="6">
                  <c:v>2015</c:v>
                </c:pt>
                <c:pt idx="7">
                  <c:v>2016</c:v>
                </c:pt>
                <c:pt idx="8">
                  <c:v>2017</c:v>
                </c:pt>
                <c:pt idx="9">
                  <c:v>2018</c:v>
                </c:pt>
                <c:pt idx="10">
                  <c:v>2019</c:v>
                </c:pt>
                <c:pt idx="11">
                  <c:v>2020</c:v>
                </c:pt>
                <c:pt idx="12">
                  <c:v>2021</c:v>
                </c:pt>
              </c:numCache>
            </c:numRef>
          </c:cat>
          <c:val>
            <c:numRef>
              <c:f>Sheet1!$C$3:$C$15</c:f>
              <c:numCache>
                <c:formatCode>_("$"* #,##0.00_);_("$"* \(#,##0.00\);_("$"* "-"??_);_(@_)</c:formatCode>
                <c:ptCount val="13"/>
                <c:pt idx="1">
                  <c:v>2152138.94</c:v>
                </c:pt>
                <c:pt idx="2">
                  <c:v>1981345.69</c:v>
                </c:pt>
                <c:pt idx="3">
                  <c:v>1963526.55</c:v>
                </c:pt>
                <c:pt idx="4" formatCode="&quot;$&quot;#,##0.00_);[Red]\(&quot;$&quot;#,##0.00\)">
                  <c:v>2220228.4900000002</c:v>
                </c:pt>
                <c:pt idx="5">
                  <c:v>1906920.29</c:v>
                </c:pt>
                <c:pt idx="6" formatCode="&quot;$&quot;#,##0.00_);[Red]\(&quot;$&quot;#,##0.00\)">
                  <c:v>2395267.6800000002</c:v>
                </c:pt>
                <c:pt idx="7">
                  <c:v>2188420.79</c:v>
                </c:pt>
                <c:pt idx="8">
                  <c:v>1888591.61</c:v>
                </c:pt>
                <c:pt idx="9">
                  <c:v>2083852.36</c:v>
                </c:pt>
                <c:pt idx="10" formatCode="&quot;$&quot;#,##0.00_);[Red]\(&quot;$&quot;#,##0.00\)">
                  <c:v>3497605.9</c:v>
                </c:pt>
                <c:pt idx="11" formatCode="&quot;$&quot;#,##0.00_);[Red]\(&quot;$&quot;#,##0.00\)">
                  <c:v>2070821</c:v>
                </c:pt>
                <c:pt idx="12" formatCode="#,##0.00">
                  <c:v>1469501.89</c:v>
                </c:pt>
              </c:numCache>
            </c:numRef>
          </c:val>
          <c:extLst>
            <c:ext xmlns:c16="http://schemas.microsoft.com/office/drawing/2014/chart" uri="{C3380CC4-5D6E-409C-BE32-E72D297353CC}">
              <c16:uniqueId val="{00000001-B6A6-489C-9F41-11B056B5E403}"/>
            </c:ext>
          </c:extLst>
        </c:ser>
        <c:dLbls>
          <c:showLegendKey val="0"/>
          <c:showVal val="0"/>
          <c:showCatName val="0"/>
          <c:showSerName val="0"/>
          <c:showPercent val="0"/>
          <c:showBubbleSize val="0"/>
        </c:dLbls>
        <c:gapWidth val="150"/>
        <c:axId val="499793808"/>
        <c:axId val="499789496"/>
      </c:barChart>
      <c:catAx>
        <c:axId val="499793808"/>
        <c:scaling>
          <c:orientation val="minMax"/>
        </c:scaling>
        <c:delete val="0"/>
        <c:axPos val="l"/>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499789496"/>
        <c:crosses val="autoZero"/>
        <c:auto val="1"/>
        <c:lblAlgn val="ctr"/>
        <c:lblOffset val="100"/>
        <c:noMultiLvlLbl val="0"/>
      </c:catAx>
      <c:valAx>
        <c:axId val="499789496"/>
        <c:scaling>
          <c:orientation val="minMax"/>
          <c:min val="500000"/>
        </c:scaling>
        <c:delete val="0"/>
        <c:axPos val="b"/>
        <c:majorGridlines>
          <c:spPr>
            <a:ln w="9525" cap="rnd" cmpd="sng" algn="ctr">
              <a:solidFill>
                <a:schemeClr val="tx1">
                  <a:tint val="75000"/>
                  <a:shade val="90000"/>
                </a:schemeClr>
              </a:solidFill>
              <a:prstDash val="solid"/>
              <a:round/>
            </a:ln>
            <a:effectLst/>
          </c:spPr>
        </c:majorGridlines>
        <c:numFmt formatCode="&quot;$&quot;#,##0" sourceLinked="0"/>
        <c:majorTickMark val="out"/>
        <c:minorTickMark val="none"/>
        <c:tickLblPos val="nextTo"/>
        <c:spPr>
          <a:noFill/>
          <a:ln w="9525" cap="rnd" cmpd="sng" algn="ctr">
            <a:solidFill>
              <a:schemeClr val="tx1">
                <a:tint val="75000"/>
                <a:shade val="90000"/>
              </a:schemeClr>
            </a:solidFill>
            <a:prstDash val="solid"/>
            <a:round/>
          </a:ln>
          <a:effectLst/>
        </c:spPr>
        <c:txPr>
          <a:bodyPr rot="0" spcFirstLastPara="1" vertOverflow="ellipsis" wrap="square" anchor="ctr" anchorCtr="1"/>
          <a:lstStyle/>
          <a:p>
            <a:pPr>
              <a:defRPr sz="1000" b="0" i="0" u="none" strike="noStrike" kern="1200" baseline="0">
                <a:solidFill>
                  <a:schemeClr val="tx1"/>
                </a:solidFill>
                <a:latin typeface="+mn-lt"/>
                <a:ea typeface="+mn-ea"/>
                <a:cs typeface="+mn-cs"/>
              </a:defRPr>
            </a:pPr>
            <a:endParaRPr lang="en-US"/>
          </a:p>
        </c:txPr>
        <c:crossAx val="499793808"/>
        <c:crosses val="autoZero"/>
        <c:crossBetween val="between"/>
        <c:majorUnit val="500000"/>
        <c:minorUnit val="500000"/>
      </c:valAx>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17-09-12T15:16:44.369" idx="1">
    <p:pos x="10" y="10"/>
    <p:text/>
    <p:extLst>
      <p:ext uri="{C676402C-5697-4E1C-873F-D02D1690AC5C}">
        <p15:threadingInfo xmlns:p15="http://schemas.microsoft.com/office/powerpoint/2012/main" timeZoneBias="30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37840" cy="464820"/>
          </a:xfrm>
          <a:prstGeom prst="rect">
            <a:avLst/>
          </a:prstGeom>
        </p:spPr>
        <p:txBody>
          <a:bodyPr vert="horz" lIns="93809" tIns="46905" rIns="93809" bIns="46905" rtlCol="0"/>
          <a:lstStyle>
            <a:lvl1pPr algn="l">
              <a:defRPr sz="1200"/>
            </a:lvl1pPr>
          </a:lstStyle>
          <a:p>
            <a:endParaRPr lang="en-US" dirty="0"/>
          </a:p>
        </p:txBody>
      </p:sp>
      <p:sp>
        <p:nvSpPr>
          <p:cNvPr id="3" name="Date Placeholder 2"/>
          <p:cNvSpPr>
            <a:spLocks noGrp="1"/>
          </p:cNvSpPr>
          <p:nvPr>
            <p:ph type="dt" sz="quarter" idx="1"/>
          </p:nvPr>
        </p:nvSpPr>
        <p:spPr>
          <a:xfrm>
            <a:off x="3970940" y="1"/>
            <a:ext cx="3037840" cy="464820"/>
          </a:xfrm>
          <a:prstGeom prst="rect">
            <a:avLst/>
          </a:prstGeom>
        </p:spPr>
        <p:txBody>
          <a:bodyPr vert="horz" lIns="93809" tIns="46905" rIns="93809" bIns="46905" rtlCol="0"/>
          <a:lstStyle>
            <a:lvl1pPr algn="r">
              <a:defRPr sz="1200"/>
            </a:lvl1pPr>
          </a:lstStyle>
          <a:p>
            <a:fld id="{8B0CE330-845D-4AAE-80EC-9F94C47C7A90}" type="datetime1">
              <a:rPr lang="en-US" smtClean="0"/>
              <a:t>9/7/2021</a:t>
            </a:fld>
            <a:endParaRPr lang="en-US" dirty="0"/>
          </a:p>
        </p:txBody>
      </p:sp>
      <p:sp>
        <p:nvSpPr>
          <p:cNvPr id="4" name="Footer Placeholder 3"/>
          <p:cNvSpPr>
            <a:spLocks noGrp="1"/>
          </p:cNvSpPr>
          <p:nvPr>
            <p:ph type="ftr" sz="quarter" idx="2"/>
          </p:nvPr>
        </p:nvSpPr>
        <p:spPr>
          <a:xfrm>
            <a:off x="2" y="8829969"/>
            <a:ext cx="3037840" cy="464820"/>
          </a:xfrm>
          <a:prstGeom prst="rect">
            <a:avLst/>
          </a:prstGeom>
        </p:spPr>
        <p:txBody>
          <a:bodyPr vert="horz" lIns="93809" tIns="46905" rIns="93809" bIns="46905" rtlCol="0" anchor="b"/>
          <a:lstStyle>
            <a:lvl1pPr algn="l">
              <a:defRPr sz="1200"/>
            </a:lvl1pPr>
          </a:lstStyle>
          <a:p>
            <a:r>
              <a:rPr lang="en-US"/>
              <a:t>Continuation of Annual Town Meeting 9/7/21</a:t>
            </a:r>
            <a:endParaRPr lang="en-US" dirty="0"/>
          </a:p>
        </p:txBody>
      </p:sp>
    </p:spTree>
    <p:extLst>
      <p:ext uri="{BB962C8B-B14F-4D97-AF65-F5344CB8AC3E}">
        <p14:creationId xmlns:p14="http://schemas.microsoft.com/office/powerpoint/2010/main" val="1342910756"/>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970940" y="1"/>
            <a:ext cx="3037840" cy="464820"/>
          </a:xfrm>
          <a:prstGeom prst="rect">
            <a:avLst/>
          </a:prstGeom>
        </p:spPr>
        <p:txBody>
          <a:bodyPr vert="horz" lIns="93809" tIns="46905" rIns="93809" bIns="46905" rtlCol="0"/>
          <a:lstStyle>
            <a:lvl1pPr algn="r">
              <a:defRPr sz="1200"/>
            </a:lvl1pPr>
          </a:lstStyle>
          <a:p>
            <a:fld id="{83282F23-B056-4388-9C21-E6E4B547BBAD}" type="datetime1">
              <a:rPr lang="en-US" smtClean="0"/>
              <a:t>9/7/2021</a:t>
            </a:fld>
            <a:endParaRPr lang="en-US" dirty="0"/>
          </a:p>
        </p:txBody>
      </p:sp>
      <p:sp>
        <p:nvSpPr>
          <p:cNvPr id="4" name="Slide Image Placeholder 3"/>
          <p:cNvSpPr>
            <a:spLocks noGrp="1" noRot="1" noChangeAspect="1"/>
          </p:cNvSpPr>
          <p:nvPr>
            <p:ph type="sldImg" idx="2"/>
          </p:nvPr>
        </p:nvSpPr>
        <p:spPr>
          <a:xfrm>
            <a:off x="1181100" y="695325"/>
            <a:ext cx="4648200" cy="3487738"/>
          </a:xfrm>
          <a:prstGeom prst="rect">
            <a:avLst/>
          </a:prstGeom>
          <a:noFill/>
          <a:ln w="12700">
            <a:solidFill>
              <a:prstClr val="black"/>
            </a:solidFill>
          </a:ln>
        </p:spPr>
        <p:txBody>
          <a:bodyPr vert="horz" lIns="93809" tIns="46905" rIns="93809" bIns="46905" rtlCol="0" anchor="ctr"/>
          <a:lstStyle/>
          <a:p>
            <a:endParaRPr lang="en-US" dirty="0"/>
          </a:p>
        </p:txBody>
      </p:sp>
      <p:sp>
        <p:nvSpPr>
          <p:cNvPr id="5" name="Notes Placeholder 4"/>
          <p:cNvSpPr>
            <a:spLocks noGrp="1"/>
          </p:cNvSpPr>
          <p:nvPr>
            <p:ph type="body" sz="quarter" idx="3"/>
          </p:nvPr>
        </p:nvSpPr>
        <p:spPr>
          <a:xfrm>
            <a:off x="701040" y="4415792"/>
            <a:ext cx="5608320" cy="4183380"/>
          </a:xfrm>
          <a:prstGeom prst="rect">
            <a:avLst/>
          </a:prstGeom>
        </p:spPr>
        <p:txBody>
          <a:bodyPr vert="horz" lIns="93809" tIns="46905" rIns="93809" bIns="4690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5"/>
          </p:nvPr>
        </p:nvSpPr>
        <p:spPr>
          <a:xfrm>
            <a:off x="3970940" y="8829969"/>
            <a:ext cx="3037840" cy="464820"/>
          </a:xfrm>
          <a:prstGeom prst="rect">
            <a:avLst/>
          </a:prstGeom>
        </p:spPr>
        <p:txBody>
          <a:bodyPr vert="horz" lIns="93809" tIns="46905" rIns="93809" bIns="46905" rtlCol="0" anchor="b"/>
          <a:lstStyle>
            <a:lvl1pPr algn="r">
              <a:defRPr sz="1200"/>
            </a:lvl1pPr>
          </a:lstStyle>
          <a:p>
            <a:fld id="{02445FE3-4E5F-4BA4-8224-3B681DC55D0A}" type="slidenum">
              <a:rPr lang="en-US" smtClean="0"/>
              <a:pPr/>
              <a:t>‹#›</a:t>
            </a:fld>
            <a:endParaRPr lang="en-US" dirty="0"/>
          </a:p>
        </p:txBody>
      </p:sp>
      <p:sp>
        <p:nvSpPr>
          <p:cNvPr id="2" name="Footer Placeholder 1"/>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r>
              <a:rPr lang="en-US"/>
              <a:t>Continuation of Annual Town Meeting 9/7/21</a:t>
            </a:r>
          </a:p>
        </p:txBody>
      </p:sp>
      <p:sp>
        <p:nvSpPr>
          <p:cNvPr id="6" name="Header Placeholder 5"/>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Tree>
    <p:extLst>
      <p:ext uri="{BB962C8B-B14F-4D97-AF65-F5344CB8AC3E}">
        <p14:creationId xmlns:p14="http://schemas.microsoft.com/office/powerpoint/2010/main" val="4234772799"/>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r>
              <a:rPr lang="en-US"/>
              <a:t>Continuation of Annual Town Meeting 9/7/21</a:t>
            </a:r>
          </a:p>
        </p:txBody>
      </p:sp>
    </p:spTree>
    <p:extLst>
      <p:ext uri="{BB962C8B-B14F-4D97-AF65-F5344CB8AC3E}">
        <p14:creationId xmlns:p14="http://schemas.microsoft.com/office/powerpoint/2010/main" val="1543337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Town Meeting 9/7/21</a:t>
            </a:r>
          </a:p>
        </p:txBody>
      </p:sp>
    </p:spTree>
    <p:extLst>
      <p:ext uri="{BB962C8B-B14F-4D97-AF65-F5344CB8AC3E}">
        <p14:creationId xmlns:p14="http://schemas.microsoft.com/office/powerpoint/2010/main" val="9040353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Town Meeting 9/7/21</a:t>
            </a:r>
          </a:p>
        </p:txBody>
      </p:sp>
    </p:spTree>
    <p:extLst>
      <p:ext uri="{BB962C8B-B14F-4D97-AF65-F5344CB8AC3E}">
        <p14:creationId xmlns:p14="http://schemas.microsoft.com/office/powerpoint/2010/main" val="31539307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Town Meeting 9/7/21</a:t>
            </a:r>
          </a:p>
        </p:txBody>
      </p:sp>
    </p:spTree>
    <p:extLst>
      <p:ext uri="{BB962C8B-B14F-4D97-AF65-F5344CB8AC3E}">
        <p14:creationId xmlns:p14="http://schemas.microsoft.com/office/powerpoint/2010/main" val="35324157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Continuation of Annual Town Meeting 9/7/21</a:t>
            </a:r>
          </a:p>
        </p:txBody>
      </p:sp>
    </p:spTree>
    <p:extLst>
      <p:ext uri="{BB962C8B-B14F-4D97-AF65-F5344CB8AC3E}">
        <p14:creationId xmlns:p14="http://schemas.microsoft.com/office/powerpoint/2010/main" val="7406969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Town Meeting 9/7/21</a:t>
            </a:r>
          </a:p>
        </p:txBody>
      </p:sp>
    </p:spTree>
    <p:extLst>
      <p:ext uri="{BB962C8B-B14F-4D97-AF65-F5344CB8AC3E}">
        <p14:creationId xmlns:p14="http://schemas.microsoft.com/office/powerpoint/2010/main" val="15271150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Continuation of Annual Town Meeting 9/7/21</a:t>
            </a:r>
          </a:p>
        </p:txBody>
      </p:sp>
    </p:spTree>
    <p:extLst>
      <p:ext uri="{BB962C8B-B14F-4D97-AF65-F5344CB8AC3E}">
        <p14:creationId xmlns:p14="http://schemas.microsoft.com/office/powerpoint/2010/main" val="12224884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Town Meeting 9/7/21</a:t>
            </a:r>
          </a:p>
        </p:txBody>
      </p:sp>
    </p:spTree>
    <p:extLst>
      <p:ext uri="{BB962C8B-B14F-4D97-AF65-F5344CB8AC3E}">
        <p14:creationId xmlns:p14="http://schemas.microsoft.com/office/powerpoint/2010/main" val="22076221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Town Meeting 9/7/21</a:t>
            </a:r>
          </a:p>
        </p:txBody>
      </p:sp>
    </p:spTree>
    <p:extLst>
      <p:ext uri="{BB962C8B-B14F-4D97-AF65-F5344CB8AC3E}">
        <p14:creationId xmlns:p14="http://schemas.microsoft.com/office/powerpoint/2010/main" val="7810253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Town Meeting 9/7/21</a:t>
            </a:r>
          </a:p>
        </p:txBody>
      </p:sp>
    </p:spTree>
    <p:extLst>
      <p:ext uri="{BB962C8B-B14F-4D97-AF65-F5344CB8AC3E}">
        <p14:creationId xmlns:p14="http://schemas.microsoft.com/office/powerpoint/2010/main" val="40027189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Town Meeting 9/7/21</a:t>
            </a:r>
          </a:p>
        </p:txBody>
      </p:sp>
    </p:spTree>
    <p:extLst>
      <p:ext uri="{BB962C8B-B14F-4D97-AF65-F5344CB8AC3E}">
        <p14:creationId xmlns:p14="http://schemas.microsoft.com/office/powerpoint/2010/main" val="14119407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a:t>Board is trying to upgrade facilities as budget allows</a:t>
            </a:r>
          </a:p>
          <a:p>
            <a:r>
              <a:rPr lang="en-US" sz="1400" dirty="0"/>
              <a:t>LLCC and Fire Department will need major roof repairs in the future</a:t>
            </a:r>
          </a:p>
          <a:p>
            <a:endParaRPr lang="en-US" sz="1400" dirty="0"/>
          </a:p>
        </p:txBody>
      </p:sp>
      <p:sp>
        <p:nvSpPr>
          <p:cNvPr id="4" name="Footer Placeholder 3"/>
          <p:cNvSpPr>
            <a:spLocks noGrp="1"/>
          </p:cNvSpPr>
          <p:nvPr>
            <p:ph type="ftr" sz="quarter" idx="10"/>
          </p:nvPr>
        </p:nvSpPr>
        <p:spPr/>
        <p:txBody>
          <a:bodyPr/>
          <a:lstStyle/>
          <a:p>
            <a:r>
              <a:rPr lang="en-US"/>
              <a:t>Continuation of Annual Town Meeting 9/7/21</a:t>
            </a:r>
          </a:p>
        </p:txBody>
      </p:sp>
    </p:spTree>
    <p:extLst>
      <p:ext uri="{BB962C8B-B14F-4D97-AF65-F5344CB8AC3E}">
        <p14:creationId xmlns:p14="http://schemas.microsoft.com/office/powerpoint/2010/main" val="20510430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Town Meeting 9/7/21</a:t>
            </a:r>
            <a:endParaRPr lang="en-US" dirty="0"/>
          </a:p>
        </p:txBody>
      </p:sp>
    </p:spTree>
    <p:extLst>
      <p:ext uri="{BB962C8B-B14F-4D97-AF65-F5344CB8AC3E}">
        <p14:creationId xmlns:p14="http://schemas.microsoft.com/office/powerpoint/2010/main" val="28195318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Continuation of Annual Town Meeting 9/7/21</a:t>
            </a:r>
          </a:p>
        </p:txBody>
      </p:sp>
    </p:spTree>
    <p:extLst>
      <p:ext uri="{BB962C8B-B14F-4D97-AF65-F5344CB8AC3E}">
        <p14:creationId xmlns:p14="http://schemas.microsoft.com/office/powerpoint/2010/main" val="2017535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Town Meeting 9/7/21</a:t>
            </a:r>
          </a:p>
        </p:txBody>
      </p:sp>
    </p:spTree>
    <p:extLst>
      <p:ext uri="{BB962C8B-B14F-4D97-AF65-F5344CB8AC3E}">
        <p14:creationId xmlns:p14="http://schemas.microsoft.com/office/powerpoint/2010/main" val="22823319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Footer Placeholder 3"/>
          <p:cNvSpPr>
            <a:spLocks noGrp="1"/>
          </p:cNvSpPr>
          <p:nvPr>
            <p:ph type="ftr" sz="quarter" idx="10"/>
          </p:nvPr>
        </p:nvSpPr>
        <p:spPr/>
        <p:txBody>
          <a:bodyPr/>
          <a:lstStyle/>
          <a:p>
            <a:r>
              <a:rPr lang="en-US"/>
              <a:t>Continuation of Annual Town Meeting 9/7/21</a:t>
            </a:r>
          </a:p>
        </p:txBody>
      </p:sp>
    </p:spTree>
    <p:extLst>
      <p:ext uri="{BB962C8B-B14F-4D97-AF65-F5344CB8AC3E}">
        <p14:creationId xmlns:p14="http://schemas.microsoft.com/office/powerpoint/2010/main" val="3006655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Continuation of Annual Town Meeting 9/7/21</a:t>
            </a:r>
          </a:p>
        </p:txBody>
      </p:sp>
    </p:spTree>
    <p:extLst>
      <p:ext uri="{BB962C8B-B14F-4D97-AF65-F5344CB8AC3E}">
        <p14:creationId xmlns:p14="http://schemas.microsoft.com/office/powerpoint/2010/main" val="10513029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695325"/>
            <a:ext cx="4648200" cy="3487738"/>
          </a:xfrm>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p:txBody>
      </p:sp>
      <p:sp>
        <p:nvSpPr>
          <p:cNvPr id="4" name="Footer Placeholder 3"/>
          <p:cNvSpPr>
            <a:spLocks noGrp="1"/>
          </p:cNvSpPr>
          <p:nvPr>
            <p:ph type="ftr" sz="quarter" idx="10"/>
          </p:nvPr>
        </p:nvSpPr>
        <p:spPr/>
        <p:txBody>
          <a:bodyPr/>
          <a:lstStyle/>
          <a:p>
            <a:r>
              <a:rPr lang="en-US"/>
              <a:t>Continuation of Annual Town Meeting 9/7/21</a:t>
            </a:r>
          </a:p>
        </p:txBody>
      </p:sp>
    </p:spTree>
    <p:extLst>
      <p:ext uri="{BB962C8B-B14F-4D97-AF65-F5344CB8AC3E}">
        <p14:creationId xmlns:p14="http://schemas.microsoft.com/office/powerpoint/2010/main" val="4835539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Continuation of Annual Town Meeting 9/7/21</a:t>
            </a:r>
          </a:p>
        </p:txBody>
      </p:sp>
    </p:spTree>
    <p:extLst>
      <p:ext uri="{BB962C8B-B14F-4D97-AF65-F5344CB8AC3E}">
        <p14:creationId xmlns:p14="http://schemas.microsoft.com/office/powerpoint/2010/main" val="2855808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9600"/>
            <a:ext cx="5608320" cy="4183380"/>
          </a:xfrm>
        </p:spPr>
        <p:txBody>
          <a:bodyPr/>
          <a:lstStyle/>
          <a:p>
            <a:endParaRPr lang="en-US" dirty="0"/>
          </a:p>
        </p:txBody>
      </p:sp>
      <p:sp>
        <p:nvSpPr>
          <p:cNvPr id="4" name="Footer Placeholder 3"/>
          <p:cNvSpPr>
            <a:spLocks noGrp="1"/>
          </p:cNvSpPr>
          <p:nvPr>
            <p:ph type="ftr" sz="quarter" idx="10"/>
          </p:nvPr>
        </p:nvSpPr>
        <p:spPr/>
        <p:txBody>
          <a:bodyPr/>
          <a:lstStyle/>
          <a:p>
            <a:r>
              <a:rPr lang="en-US"/>
              <a:t>Continuation of Annual Town Meeting 9/7/21</a:t>
            </a:r>
          </a:p>
        </p:txBody>
      </p:sp>
    </p:spTree>
    <p:extLst>
      <p:ext uri="{BB962C8B-B14F-4D97-AF65-F5344CB8AC3E}">
        <p14:creationId xmlns:p14="http://schemas.microsoft.com/office/powerpoint/2010/main" val="16508540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itle 3"/>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12847253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Tree>
    <p:extLst>
      <p:ext uri="{BB962C8B-B14F-4D97-AF65-F5344CB8AC3E}">
        <p14:creationId xmlns:p14="http://schemas.microsoft.com/office/powerpoint/2010/main" val="3235752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016AEA8-E70E-4EA4-880E-A6B413AEC7A2}" type="slidenum">
              <a:rPr lang="en-US" smtClean="0"/>
              <a:pPr/>
              <a:t>‹#›</a:t>
            </a:fld>
            <a:endParaRPr lang="en-US" dirty="0"/>
          </a:p>
        </p:txBody>
      </p:sp>
    </p:spTree>
    <p:extLst>
      <p:ext uri="{BB962C8B-B14F-4D97-AF65-F5344CB8AC3E}">
        <p14:creationId xmlns:p14="http://schemas.microsoft.com/office/powerpoint/2010/main" val="29979447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5209725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2" name="Date Placeholder 1"/>
          <p:cNvSpPr>
            <a:spLocks noGrp="1"/>
          </p:cNvSpPr>
          <p:nvPr>
            <p:ph type="dt" sz="half" idx="10"/>
          </p:nvPr>
        </p:nvSpPr>
        <p:spPr/>
        <p:txBody>
          <a:bodyPr/>
          <a:lstStyle/>
          <a:p>
            <a:endParaRPr lang="en-US" dirty="0"/>
          </a:p>
        </p:txBody>
      </p:sp>
      <p:sp>
        <p:nvSpPr>
          <p:cNvPr id="9" name="Footer Placeholder 8"/>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49089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7760509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42035301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562738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9717300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31923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077528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605887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586233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671858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4778905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2080220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727032" y="6407944"/>
            <a:ext cx="1920240" cy="365760"/>
          </a:xfrm>
          <a:prstGeom prst="rect">
            <a:avLst/>
          </a:prstGeom>
        </p:spPr>
        <p:txBody>
          <a:bodyPr/>
          <a:lstStyle/>
          <a:p>
            <a:endParaRPr lang="en-US" dirty="0"/>
          </a:p>
        </p:txBody>
      </p:sp>
      <p:sp>
        <p:nvSpPr>
          <p:cNvPr id="5" name="Footer Placeholder 4"/>
          <p:cNvSpPr>
            <a:spLocks noGrp="1"/>
          </p:cNvSpPr>
          <p:nvPr>
            <p:ph type="ftr" sz="quarter" idx="11"/>
          </p:nvPr>
        </p:nvSpPr>
        <p:spPr>
          <a:xfrm>
            <a:off x="4380072" y="6407944"/>
            <a:ext cx="2350681"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47272" y="6407944"/>
            <a:ext cx="365760" cy="365125"/>
          </a:xfrm>
          <a:prstGeom prst="rect">
            <a:avLst/>
          </a:prstGeom>
        </p:spPr>
        <p:txBody>
          <a:bodyPr/>
          <a:lstStyle/>
          <a:p>
            <a:fld id="{B016AEA8-E70E-4EA4-880E-A6B413AEC7A2}"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sldNum="0"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69219170"/>
      </p:ext>
    </p:extLst>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 id="2147483899" r:id="rId12"/>
    <p:sldLayoutId id="2147483900" r:id="rId13"/>
    <p:sldLayoutId id="2147483901" r:id="rId14"/>
    <p:sldLayoutId id="2147483902" r:id="rId15"/>
    <p:sldLayoutId id="2147483903"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744384" cy="2262781"/>
          </a:xfrm>
        </p:spPr>
        <p:txBody>
          <a:bodyPr>
            <a:noAutofit/>
          </a:bodyPr>
          <a:lstStyle/>
          <a:p>
            <a:r>
              <a:rPr lang="en-US" sz="4800" dirty="0"/>
              <a:t>Town of White </a:t>
            </a:r>
            <a:br>
              <a:rPr lang="en-US" sz="4800" dirty="0"/>
            </a:br>
            <a:r>
              <a:rPr lang="en-US" sz="4800" dirty="0"/>
              <a:t>Annual Meeting</a:t>
            </a:r>
          </a:p>
        </p:txBody>
      </p:sp>
      <p:sp>
        <p:nvSpPr>
          <p:cNvPr id="3" name="Subtitle 2"/>
          <p:cNvSpPr>
            <a:spLocks noGrp="1"/>
          </p:cNvSpPr>
          <p:nvPr>
            <p:ph type="subTitle" idx="1"/>
          </p:nvPr>
        </p:nvSpPr>
        <p:spPr/>
        <p:txBody>
          <a:bodyPr>
            <a:normAutofit fontScale="70000" lnSpcReduction="20000"/>
          </a:bodyPr>
          <a:lstStyle/>
          <a:p>
            <a:r>
              <a:rPr lang="en-US" dirty="0"/>
              <a:t>September 7, 2021</a:t>
            </a:r>
          </a:p>
          <a:p>
            <a:r>
              <a:rPr lang="en-US" dirty="0"/>
              <a:t>Clerk’s &amp; Treasurer’s Report</a:t>
            </a:r>
          </a:p>
          <a:p>
            <a:r>
              <a:rPr lang="en-US" dirty="0"/>
              <a:t>Prepared by: Jodi Knaus, Clerk &amp; Amanda Gross, Treasurer</a:t>
            </a:r>
          </a:p>
          <a:p>
            <a:r>
              <a:rPr lang="en-US" dirty="0"/>
              <a:t>6:00 P.M. Loon Lake Community Center</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1800" y="152400"/>
            <a:ext cx="2286000" cy="166420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C736AA-5298-4BBA-8932-C57A01EDEC34}"/>
              </a:ext>
            </a:extLst>
          </p:cNvPr>
          <p:cNvSpPr>
            <a:spLocks noGrp="1"/>
          </p:cNvSpPr>
          <p:nvPr>
            <p:ph idx="1"/>
          </p:nvPr>
        </p:nvSpPr>
        <p:spPr/>
        <p:txBody>
          <a:bodyPr>
            <a:normAutofit fontScale="85000" lnSpcReduction="20000"/>
          </a:bodyPr>
          <a:lstStyle/>
          <a:p>
            <a:r>
              <a:rPr lang="en-US" b="1" dirty="0"/>
              <a:t>GRANTS:</a:t>
            </a:r>
          </a:p>
          <a:p>
            <a:r>
              <a:rPr lang="en-US" dirty="0"/>
              <a:t>Dan Mackey was hired to write Fire Department AFG Grants for $1,800.00; however we were not awarded one this year</a:t>
            </a:r>
          </a:p>
          <a:p>
            <a:r>
              <a:rPr lang="en-US" dirty="0"/>
              <a:t>The Fire Department received $4,660.00 in grant funding for training this year</a:t>
            </a:r>
          </a:p>
          <a:p>
            <a:r>
              <a:rPr lang="en-US" dirty="0"/>
              <a:t>The Township applied for LRIP Grant Funding through MN DOT for Road Projects but was not selected as a recipient </a:t>
            </a:r>
          </a:p>
          <a:p>
            <a:r>
              <a:rPr lang="en-US" dirty="0"/>
              <a:t>We also applied for $2.65 million in Congressionally Direct Spending Funding for “Paving Palo’s Pathways” for Trigstad Road, Road 41, Road 51, and Lane 49 through  Senator Klobuchar’s Office.  Our project was selected by Klobuchar and forwarded to the Federal Subcommittee on Transportation, Housing and Urban Development for review but not selected at the federal level;</a:t>
            </a:r>
          </a:p>
          <a:p>
            <a:r>
              <a:rPr lang="en-US" dirty="0"/>
              <a:t>We will continue to apply for grant funding through IRRRB, MN DNR, and federal funding as they become available</a:t>
            </a:r>
          </a:p>
        </p:txBody>
      </p:sp>
      <p:sp>
        <p:nvSpPr>
          <p:cNvPr id="4" name="Title 1">
            <a:extLst>
              <a:ext uri="{FF2B5EF4-FFF2-40B4-BE49-F238E27FC236}">
                <a16:creationId xmlns:a16="http://schemas.microsoft.com/office/drawing/2014/main" id="{E873B866-91FD-42A5-82EF-0763AC4ADA89}"/>
              </a:ext>
            </a:extLst>
          </p:cNvPr>
          <p:cNvSpPr txBox="1">
            <a:spLocks/>
          </p:cNvSpPr>
          <p:nvPr/>
        </p:nvSpPr>
        <p:spPr>
          <a:xfrm>
            <a:off x="1394927" y="457200"/>
            <a:ext cx="7162800" cy="10668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a:t>Review of Town’s Strategic Plan Goals &amp; Objectives for 2021 YTD</a:t>
            </a:r>
            <a:r>
              <a:rPr lang="en-US" sz="2800"/>
              <a:t>:</a:t>
            </a:r>
            <a:endParaRPr lang="en-US" sz="2800" dirty="0"/>
          </a:p>
        </p:txBody>
      </p:sp>
    </p:spTree>
    <p:extLst>
      <p:ext uri="{BB962C8B-B14F-4D97-AF65-F5344CB8AC3E}">
        <p14:creationId xmlns:p14="http://schemas.microsoft.com/office/powerpoint/2010/main" val="3055652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086600" cy="9144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Review of Town’s Strategic Plan Goals &amp; Objectives for 2021 YTD</a:t>
            </a:r>
            <a:r>
              <a:rPr lang="en-US" sz="2800" dirty="0"/>
              <a:t>:</a:t>
            </a:r>
          </a:p>
        </p:txBody>
      </p:sp>
      <p:sp>
        <p:nvSpPr>
          <p:cNvPr id="2" name="Content Placeholder 1"/>
          <p:cNvSpPr>
            <a:spLocks noGrp="1"/>
          </p:cNvSpPr>
          <p:nvPr>
            <p:ph idx="1"/>
          </p:nvPr>
        </p:nvSpPr>
        <p:spPr>
          <a:xfrm>
            <a:off x="1066800" y="1600200"/>
            <a:ext cx="7086600" cy="4724400"/>
          </a:xfrm>
        </p:spPr>
        <p:txBody>
          <a:bodyPr>
            <a:normAutofit fontScale="32500" lnSpcReduction="20000"/>
          </a:bodyPr>
          <a:lstStyle/>
          <a:p>
            <a:pPr marL="393192" lvl="1" indent="0">
              <a:buNone/>
            </a:pPr>
            <a:r>
              <a:rPr lang="en-US" sz="4000" b="1" u="sng" dirty="0"/>
              <a:t>Category 3</a:t>
            </a:r>
            <a:r>
              <a:rPr lang="en-US" sz="4000" b="1" dirty="0"/>
              <a:t>:  Operations/Infrastructure Strategy (roadway improvement schedule, water/wastewater infrastructure &amp; services, and equipment)</a:t>
            </a:r>
          </a:p>
          <a:p>
            <a:pPr marL="393192" lvl="1" indent="0">
              <a:buNone/>
            </a:pPr>
            <a:r>
              <a:rPr lang="en-US" sz="4000" b="1" dirty="0"/>
              <a:t>ROAD Projects:</a:t>
            </a:r>
          </a:p>
          <a:p>
            <a:pPr marL="736092" lvl="1" indent="-342900"/>
            <a:r>
              <a:rPr lang="en-US" sz="4300" dirty="0"/>
              <a:t>2021 Schedule:  The Army Corps project is near completion by </a:t>
            </a:r>
            <a:r>
              <a:rPr lang="en-US" sz="4300" dirty="0" err="1"/>
              <a:t>Bougalis</a:t>
            </a:r>
            <a:r>
              <a:rPr lang="en-US" sz="4300" dirty="0"/>
              <a:t> &amp; Sons.  Six culverts were replaced in the Township &amp; 3</a:t>
            </a:r>
            <a:r>
              <a:rPr lang="en-US" sz="4300" baseline="30000" dirty="0"/>
              <a:t>rd</a:t>
            </a:r>
            <a:r>
              <a:rPr lang="en-US" sz="4300" dirty="0"/>
              <a:t> Street West will be connected to water &amp; sewer in Gardendale for $529,235.00 of which $400,000.00 will be reimbursed by the Army Corps of Engineers; </a:t>
            </a:r>
          </a:p>
          <a:p>
            <a:pPr marL="736092" lvl="1" indent="-342900"/>
            <a:r>
              <a:rPr lang="en-US" sz="4300" dirty="0"/>
              <a:t>2022 - 2023 Schedule:  </a:t>
            </a:r>
          </a:p>
          <a:p>
            <a:pPr marL="1136142" lvl="2" indent="-342900"/>
            <a:r>
              <a:rPr lang="en-US" sz="4300" dirty="0"/>
              <a:t>Giants Ridge Road will be rehabilitated in 2022 by St. Louis County so this is an opportunity to partner to save costs to get Wynne Ridge Road paved; an engineering cost estimate will be received soon by SEH; </a:t>
            </a:r>
          </a:p>
          <a:p>
            <a:pPr marL="1136142" lvl="2" indent="-342900"/>
            <a:r>
              <a:rPr lang="en-US" sz="4300" dirty="0"/>
              <a:t>Road 54 residents’ petitioned for the road to be blacktopped; an engineering cost estimate will be received by SEH soon for this project as well;  </a:t>
            </a:r>
          </a:p>
          <a:p>
            <a:pPr marL="1136142" lvl="2" indent="-342900"/>
            <a:r>
              <a:rPr lang="en-US" sz="4300" dirty="0"/>
              <a:t>Engineering estimate of $963,898.00 was completed in 2019 for resurfacing Palo Road 41, Lane 49, and Road 51 – this is scheduled for 2023 in conjunction with St. Louis County when they resurface portions of Highway 100 &amp; 4; </a:t>
            </a:r>
          </a:p>
          <a:p>
            <a:pPr marL="793242" lvl="2" indent="0">
              <a:buNone/>
            </a:pPr>
            <a:endParaRPr lang="en-US" sz="4300" dirty="0"/>
          </a:p>
        </p:txBody>
      </p:sp>
    </p:spTree>
    <p:extLst>
      <p:ext uri="{BB962C8B-B14F-4D97-AF65-F5344CB8AC3E}">
        <p14:creationId xmlns:p14="http://schemas.microsoft.com/office/powerpoint/2010/main" val="3485295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457200"/>
            <a:ext cx="7162801" cy="97609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Review of Town’s Strategic Plan Goals &amp; Objectives 2021 YTD:</a:t>
            </a:r>
            <a:endParaRPr lang="en-US" sz="2800" dirty="0"/>
          </a:p>
        </p:txBody>
      </p:sp>
      <p:sp>
        <p:nvSpPr>
          <p:cNvPr id="3" name="Content Placeholder 2"/>
          <p:cNvSpPr>
            <a:spLocks noGrp="1"/>
          </p:cNvSpPr>
          <p:nvPr>
            <p:ph idx="1"/>
          </p:nvPr>
        </p:nvSpPr>
        <p:spPr>
          <a:xfrm>
            <a:off x="990600" y="1524000"/>
            <a:ext cx="7543801" cy="4876800"/>
          </a:xfrm>
        </p:spPr>
        <p:txBody>
          <a:bodyPr>
            <a:normAutofit fontScale="85000" lnSpcReduction="20000"/>
          </a:bodyPr>
          <a:lstStyle/>
          <a:p>
            <a:pPr marL="393192" lvl="1" indent="0">
              <a:buNone/>
            </a:pPr>
            <a:r>
              <a:rPr lang="en-US" sz="1700" b="1" u="sng" dirty="0"/>
              <a:t>Category 3</a:t>
            </a:r>
            <a:r>
              <a:rPr lang="en-US" sz="1700" b="1" dirty="0"/>
              <a:t>:  Operations/Infrastructure Strategy continued: (roadway improvement schedule, water/wastewater infrastructure &amp; services, and equipment):</a:t>
            </a:r>
          </a:p>
          <a:p>
            <a:pPr marL="393192" lvl="1" indent="0">
              <a:buNone/>
            </a:pPr>
            <a:r>
              <a:rPr lang="en-US" sz="1700" b="1" u="sng" dirty="0"/>
              <a:t>Water/Wastewater</a:t>
            </a:r>
            <a:r>
              <a:rPr lang="en-US" sz="1700" b="1" dirty="0"/>
              <a:t>:</a:t>
            </a:r>
          </a:p>
          <a:p>
            <a:pPr marL="736092" lvl="1" indent="-342900"/>
            <a:r>
              <a:rPr lang="en-US" sz="1400" dirty="0"/>
              <a:t>The City of Aurora and Town of White continue to meet and move the East Range Joint Water Project forward:  A joint powers agreement between the Town/City was finalized in July; The East Range Water Board was formed with two members from the Township (Jon Skelton &amp; Clark Niemi) and three members from the City (Doug Gregor, Jim Gentilini, and Dave Skelton)</a:t>
            </a:r>
          </a:p>
          <a:p>
            <a:pPr marL="1136142" lvl="2" indent="-342900"/>
            <a:r>
              <a:rPr lang="en-US" dirty="0"/>
              <a:t>$7.5 million received in bonding money to date; $5.5 million is expected in PFA funds; hopefully the federal infrastructure bill will come through for this project and narrow the funding gap; </a:t>
            </a:r>
          </a:p>
          <a:p>
            <a:pPr marL="1136142" lvl="2" indent="-342900"/>
            <a:r>
              <a:rPr lang="en-US" dirty="0"/>
              <a:t>A new water plant will be located in Aurora next to the water tower</a:t>
            </a:r>
          </a:p>
          <a:p>
            <a:pPr marL="1136142" lvl="2" indent="-342900"/>
            <a:r>
              <a:rPr lang="en-US" dirty="0"/>
              <a:t>The intake structure/water source will be located at Lake Mine</a:t>
            </a:r>
          </a:p>
          <a:p>
            <a:pPr marL="1136142" lvl="2" indent="-342900"/>
            <a:r>
              <a:rPr lang="en-US" dirty="0"/>
              <a:t>Scenic Acres will be connected to city/town water utilities as part of this Project</a:t>
            </a:r>
          </a:p>
          <a:p>
            <a:pPr marL="1136142" lvl="2" indent="-342900"/>
            <a:r>
              <a:rPr lang="en-US" dirty="0"/>
              <a:t>Final design should be completed by October 2021 which will give us a more clear picture of total project costs.  Estimate is $20,494,043.00</a:t>
            </a:r>
          </a:p>
          <a:p>
            <a:pPr marL="1136142" lvl="2" indent="-342900"/>
            <a:r>
              <a:rPr lang="en-US" dirty="0"/>
              <a:t>SEH is the engineering firm and David Drown Associates is the Financial Advisor for the project</a:t>
            </a:r>
          </a:p>
          <a:p>
            <a:pPr marL="736092" lvl="1" indent="-342900"/>
            <a:r>
              <a:rPr lang="en-US" sz="1400" dirty="0"/>
              <a:t>We continue to purchase water/wastewater utility tools and equipment so we can maintain our infrastructure; A new pump for the Quarry Lift Station was ordered this Fall at a cost of $19,658.00</a:t>
            </a:r>
            <a:endParaRPr lang="en-US" dirty="0"/>
          </a:p>
        </p:txBody>
      </p:sp>
    </p:spTree>
    <p:extLst>
      <p:ext uri="{BB962C8B-B14F-4D97-AF65-F5344CB8AC3E}">
        <p14:creationId xmlns:p14="http://schemas.microsoft.com/office/powerpoint/2010/main" val="4087875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94714" y="533400"/>
            <a:ext cx="7215886"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Review of Town’s Strategic Plan Goals &amp; Objectives 2020-2021</a:t>
            </a:r>
            <a:r>
              <a:rPr lang="en-US" sz="2800" dirty="0"/>
              <a:t>:</a:t>
            </a:r>
          </a:p>
        </p:txBody>
      </p:sp>
      <p:sp>
        <p:nvSpPr>
          <p:cNvPr id="2" name="Content Placeholder 1"/>
          <p:cNvSpPr>
            <a:spLocks noGrp="1"/>
          </p:cNvSpPr>
          <p:nvPr>
            <p:ph idx="1"/>
          </p:nvPr>
        </p:nvSpPr>
        <p:spPr>
          <a:xfrm>
            <a:off x="1394714" y="1676400"/>
            <a:ext cx="6347714" cy="4822163"/>
          </a:xfrm>
        </p:spPr>
        <p:txBody>
          <a:bodyPr>
            <a:normAutofit/>
          </a:bodyPr>
          <a:lstStyle/>
          <a:p>
            <a:pPr marL="109728" indent="0">
              <a:buNone/>
            </a:pPr>
            <a:r>
              <a:rPr lang="en-US" sz="1700" b="1" u="sng" dirty="0"/>
              <a:t>Category </a:t>
            </a:r>
            <a:r>
              <a:rPr lang="en-US" sz="1700" b="1" dirty="0"/>
              <a:t>3: Operations/Infrastructure Strategy continued:</a:t>
            </a:r>
          </a:p>
          <a:p>
            <a:pPr marL="109728" indent="0">
              <a:buNone/>
            </a:pPr>
            <a:r>
              <a:rPr lang="en-US" sz="1700" b="1" u="sng" dirty="0"/>
              <a:t>EQUIPMENT</a:t>
            </a:r>
            <a:r>
              <a:rPr lang="en-US" sz="1700" b="1" dirty="0"/>
              <a:t>:</a:t>
            </a:r>
          </a:p>
          <a:p>
            <a:pPr lvl="1"/>
            <a:r>
              <a:rPr lang="en-US" sz="1800" dirty="0"/>
              <a:t>A 2020 Tandem Truck has been ordered at a cost of $244,377.00 financed over three years</a:t>
            </a:r>
          </a:p>
          <a:p>
            <a:pPr lvl="1"/>
            <a:r>
              <a:rPr lang="en-US" sz="1800" dirty="0"/>
              <a:t>Truck #5 was upgraded to a brine system at a cost of $42,095.00</a:t>
            </a:r>
          </a:p>
          <a:p>
            <a:pPr lvl="1"/>
            <a:r>
              <a:rPr lang="en-US" sz="1800" dirty="0"/>
              <a:t>A Lund boat &amp; motor was purchased for the Fire Department for $400.00</a:t>
            </a:r>
          </a:p>
          <a:p>
            <a:pPr lvl="1"/>
            <a:r>
              <a:rPr lang="en-US" sz="1800" dirty="0"/>
              <a:t>Public Works would like to purchase a Lowboy in the future</a:t>
            </a:r>
          </a:p>
          <a:p>
            <a:pPr marL="914400" lvl="2" indent="0">
              <a:buNone/>
            </a:pPr>
            <a:endParaRPr lang="en-US" sz="1800" dirty="0"/>
          </a:p>
          <a:p>
            <a:pPr marL="457200" lvl="1" indent="0">
              <a:buNone/>
            </a:pPr>
            <a:endParaRPr lang="en-US" sz="2200" dirty="0"/>
          </a:p>
          <a:p>
            <a:pPr marL="393192" lvl="1" indent="0">
              <a:buNone/>
            </a:pPr>
            <a:endParaRPr lang="en-US" sz="2400" dirty="0"/>
          </a:p>
          <a:p>
            <a:pPr lvl="1">
              <a:buFont typeface="Wingdings" pitchFamily="2" charset="2"/>
              <a:buChar char="v"/>
            </a:pPr>
            <a:endParaRPr lang="en-US" sz="2400" dirty="0"/>
          </a:p>
          <a:p>
            <a:pPr marL="630936" lvl="2" indent="0">
              <a:buNone/>
            </a:pPr>
            <a:endParaRPr lang="en-US" sz="2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620000" cy="1295400"/>
          </a:xfrm>
        </p:spPr>
        <p:style>
          <a:lnRef idx="2">
            <a:schemeClr val="accent1"/>
          </a:lnRef>
          <a:fillRef idx="1">
            <a:schemeClr val="lt1"/>
          </a:fillRef>
          <a:effectRef idx="0">
            <a:schemeClr val="accent1"/>
          </a:effectRef>
          <a:fontRef idx="minor">
            <a:schemeClr val="dk1"/>
          </a:fontRef>
        </p:style>
        <p:txBody>
          <a:bodyPr anchor="ctr">
            <a:normAutofit fontScale="90000"/>
          </a:bodyPr>
          <a:lstStyle/>
          <a:p>
            <a:r>
              <a:rPr lang="en-US" sz="2800" u="sng" dirty="0"/>
              <a:t>Review of Town’s Strategic Plan Goals &amp;  Objectives 2021:  Category 4 – Financial 2021 Cash Balance Review</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93107720"/>
              </p:ext>
            </p:extLst>
          </p:nvPr>
        </p:nvGraphicFramePr>
        <p:xfrm>
          <a:off x="1371600" y="1905000"/>
          <a:ext cx="7040880" cy="4562651"/>
        </p:xfrm>
        <a:graphic>
          <a:graphicData uri="http://schemas.openxmlformats.org/drawingml/2006/table">
            <a:tbl>
              <a:tblPr>
                <a:tableStyleId>{5C22544A-7EE6-4342-B048-85BDC9FD1C3A}</a:tableStyleId>
              </a:tblPr>
              <a:tblGrid>
                <a:gridCol w="1751878">
                  <a:extLst>
                    <a:ext uri="{9D8B030D-6E8A-4147-A177-3AD203B41FA5}">
                      <a16:colId xmlns:a16="http://schemas.microsoft.com/office/drawing/2014/main" val="20000"/>
                    </a:ext>
                  </a:extLst>
                </a:gridCol>
                <a:gridCol w="1071148">
                  <a:extLst>
                    <a:ext uri="{9D8B030D-6E8A-4147-A177-3AD203B41FA5}">
                      <a16:colId xmlns:a16="http://schemas.microsoft.com/office/drawing/2014/main" val="20001"/>
                    </a:ext>
                  </a:extLst>
                </a:gridCol>
                <a:gridCol w="1258548">
                  <a:extLst>
                    <a:ext uri="{9D8B030D-6E8A-4147-A177-3AD203B41FA5}">
                      <a16:colId xmlns:a16="http://schemas.microsoft.com/office/drawing/2014/main" val="20002"/>
                    </a:ext>
                  </a:extLst>
                </a:gridCol>
                <a:gridCol w="1474676">
                  <a:extLst>
                    <a:ext uri="{9D8B030D-6E8A-4147-A177-3AD203B41FA5}">
                      <a16:colId xmlns:a16="http://schemas.microsoft.com/office/drawing/2014/main" val="20003"/>
                    </a:ext>
                  </a:extLst>
                </a:gridCol>
                <a:gridCol w="1484630">
                  <a:extLst>
                    <a:ext uri="{9D8B030D-6E8A-4147-A177-3AD203B41FA5}">
                      <a16:colId xmlns:a16="http://schemas.microsoft.com/office/drawing/2014/main" val="20004"/>
                    </a:ext>
                  </a:extLst>
                </a:gridCol>
              </a:tblGrid>
              <a:tr h="478779">
                <a:tc>
                  <a:txBody>
                    <a:bodyPr/>
                    <a:lstStyle/>
                    <a:p>
                      <a:pPr algn="ctr" fontAlgn="b"/>
                      <a:r>
                        <a:rPr lang="en-US" sz="1400" u="none" strike="noStrike" dirty="0">
                          <a:effectLst/>
                        </a:rPr>
                        <a:t>ALL FUNDS</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BEGINNING BALANCE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TOTAL RECEIVED</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TOTAL SPENT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ENDING BALANCE</a:t>
                      </a:r>
                      <a:endParaRPr lang="en-US" sz="14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0"/>
                  </a:ext>
                </a:extLst>
              </a:tr>
              <a:tr h="314144">
                <a:tc>
                  <a:txBody>
                    <a:bodyPr/>
                    <a:lstStyle/>
                    <a:p>
                      <a:pPr algn="l" fontAlgn="b"/>
                      <a:r>
                        <a:rPr lang="en-US" sz="1400" u="none" strike="noStrike" dirty="0">
                          <a:effectLst/>
                        </a:rPr>
                        <a:t>JANUARY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$2,253,792.36</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$78,178.80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$184,741.04</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$2,147,230.02</a:t>
                      </a:r>
                    </a:p>
                  </a:txBody>
                  <a:tcPr marL="9525" marR="9525" marT="9525" marB="0" anchor="b"/>
                </a:tc>
                <a:extLst>
                  <a:ext uri="{0D108BD9-81ED-4DB2-BD59-A6C34878D82A}">
                    <a16:rowId xmlns:a16="http://schemas.microsoft.com/office/drawing/2014/main" val="10001"/>
                  </a:ext>
                </a:extLst>
              </a:tr>
              <a:tr h="314144">
                <a:tc>
                  <a:txBody>
                    <a:bodyPr/>
                    <a:lstStyle/>
                    <a:p>
                      <a:pPr algn="l" fontAlgn="b"/>
                      <a:r>
                        <a:rPr lang="en-US" sz="1400" u="none" strike="noStrike" dirty="0">
                          <a:effectLst/>
                        </a:rPr>
                        <a:t>FEBRUARY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$2,147,230.02</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$169,969.92</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$156,230.87</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$2,160,969.07</a:t>
                      </a:r>
                    </a:p>
                  </a:txBody>
                  <a:tcPr marL="9525" marR="9525" marT="9525" marB="0" anchor="b"/>
                </a:tc>
                <a:extLst>
                  <a:ext uri="{0D108BD9-81ED-4DB2-BD59-A6C34878D82A}">
                    <a16:rowId xmlns:a16="http://schemas.microsoft.com/office/drawing/2014/main" val="10002"/>
                  </a:ext>
                </a:extLst>
              </a:tr>
              <a:tr h="314144">
                <a:tc>
                  <a:txBody>
                    <a:bodyPr/>
                    <a:lstStyle/>
                    <a:p>
                      <a:pPr algn="l" fontAlgn="b"/>
                      <a:r>
                        <a:rPr lang="en-US" sz="1400" u="none" strike="noStrike" dirty="0">
                          <a:effectLst/>
                        </a:rPr>
                        <a:t>MARCH</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$2,160,969.07</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$6,556.43</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$202,072.38</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$1,965,453.12</a:t>
                      </a:r>
                    </a:p>
                  </a:txBody>
                  <a:tcPr marL="9525" marR="9525" marT="9525" marB="0" anchor="b"/>
                </a:tc>
                <a:extLst>
                  <a:ext uri="{0D108BD9-81ED-4DB2-BD59-A6C34878D82A}">
                    <a16:rowId xmlns:a16="http://schemas.microsoft.com/office/drawing/2014/main" val="10003"/>
                  </a:ext>
                </a:extLst>
              </a:tr>
              <a:tr h="314144">
                <a:tc>
                  <a:txBody>
                    <a:bodyPr/>
                    <a:lstStyle/>
                    <a:p>
                      <a:pPr algn="l" fontAlgn="b"/>
                      <a:r>
                        <a:rPr lang="en-US" sz="1400" u="none" strike="noStrike" dirty="0">
                          <a:effectLst/>
                        </a:rPr>
                        <a:t>APRIL</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$1,965,453.12</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$13,196.81</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$190,358.95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$1,788,290.98</a:t>
                      </a:r>
                    </a:p>
                  </a:txBody>
                  <a:tcPr marL="9525" marR="9525" marT="9525" marB="0" anchor="b"/>
                </a:tc>
                <a:extLst>
                  <a:ext uri="{0D108BD9-81ED-4DB2-BD59-A6C34878D82A}">
                    <a16:rowId xmlns:a16="http://schemas.microsoft.com/office/drawing/2014/main" val="10004"/>
                  </a:ext>
                </a:extLst>
              </a:tr>
              <a:tr h="314144">
                <a:tc>
                  <a:txBody>
                    <a:bodyPr/>
                    <a:lstStyle/>
                    <a:p>
                      <a:pPr algn="l" fontAlgn="b"/>
                      <a:r>
                        <a:rPr lang="en-US" sz="1400" u="none" strike="noStrike" dirty="0">
                          <a:effectLst/>
                        </a:rPr>
                        <a:t>MAY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$1,788,290.98</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$13,391.36</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$112,875.14</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$1,688,807.20</a:t>
                      </a:r>
                    </a:p>
                  </a:txBody>
                  <a:tcPr marL="9525" marR="9525" marT="9525" marB="0" anchor="b"/>
                </a:tc>
                <a:extLst>
                  <a:ext uri="{0D108BD9-81ED-4DB2-BD59-A6C34878D82A}">
                    <a16:rowId xmlns:a16="http://schemas.microsoft.com/office/drawing/2014/main" val="10005"/>
                  </a:ext>
                </a:extLst>
              </a:tr>
              <a:tr h="314144">
                <a:tc>
                  <a:txBody>
                    <a:bodyPr/>
                    <a:lstStyle/>
                    <a:p>
                      <a:pPr algn="l" fontAlgn="b"/>
                      <a:r>
                        <a:rPr lang="en-US" sz="1400" u="none" strike="noStrike" dirty="0">
                          <a:effectLst/>
                        </a:rPr>
                        <a:t>JUNE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$1,688,807.20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$3,613.00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$301,805.15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$1,390,615.05</a:t>
                      </a:r>
                    </a:p>
                  </a:txBody>
                  <a:tcPr marL="9525" marR="9525" marT="9525" marB="0" anchor="b"/>
                </a:tc>
                <a:extLst>
                  <a:ext uri="{0D108BD9-81ED-4DB2-BD59-A6C34878D82A}">
                    <a16:rowId xmlns:a16="http://schemas.microsoft.com/office/drawing/2014/main" val="10006"/>
                  </a:ext>
                </a:extLst>
              </a:tr>
              <a:tr h="314144">
                <a:tc>
                  <a:txBody>
                    <a:bodyPr/>
                    <a:lstStyle/>
                    <a:p>
                      <a:pPr algn="l" fontAlgn="b"/>
                      <a:r>
                        <a:rPr lang="en-US" sz="1400" u="none" strike="noStrike" dirty="0">
                          <a:effectLst/>
                        </a:rPr>
                        <a:t>JULY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$1,390,615.05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$881,379.73</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$188,886.82</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$2,083,107.96</a:t>
                      </a:r>
                    </a:p>
                  </a:txBody>
                  <a:tcPr marL="9525" marR="9525" marT="9525" marB="0" anchor="b"/>
                </a:tc>
                <a:extLst>
                  <a:ext uri="{0D108BD9-81ED-4DB2-BD59-A6C34878D82A}">
                    <a16:rowId xmlns:a16="http://schemas.microsoft.com/office/drawing/2014/main" val="10007"/>
                  </a:ext>
                </a:extLst>
              </a:tr>
              <a:tr h="314144">
                <a:tc>
                  <a:txBody>
                    <a:bodyPr/>
                    <a:lstStyle/>
                    <a:p>
                      <a:pPr algn="l" fontAlgn="b"/>
                      <a:r>
                        <a:rPr lang="en-US" sz="1400" u="none" strike="noStrike" dirty="0">
                          <a:effectLst/>
                        </a:rPr>
                        <a:t>AUGUST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$2,083,107.96</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$584,867.95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$132,531.34**</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$2,535,444.37**</a:t>
                      </a:r>
                    </a:p>
                  </a:txBody>
                  <a:tcPr marL="9525" marR="9525" marT="9525" marB="0" anchor="b"/>
                </a:tc>
                <a:extLst>
                  <a:ext uri="{0D108BD9-81ED-4DB2-BD59-A6C34878D82A}">
                    <a16:rowId xmlns:a16="http://schemas.microsoft.com/office/drawing/2014/main" val="10008"/>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SEPTEMBER</a:t>
                      </a: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9"/>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OCTOBER</a:t>
                      </a: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0"/>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NOVEMBER</a:t>
                      </a: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1"/>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DECEMBER</a:t>
                      </a: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2"/>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 Not Reconciled</a:t>
                      </a: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81199413"/>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457200"/>
            <a:ext cx="6400800" cy="9906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Category 4-Fiscal Sustainability </a:t>
            </a:r>
            <a:br>
              <a:rPr lang="en-US" sz="2800" u="sng" dirty="0"/>
            </a:br>
            <a:r>
              <a:rPr lang="en-US" sz="2800" u="sng" dirty="0"/>
              <a:t>2021 Cash Balance YTD</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64108949"/>
              </p:ext>
            </p:extLst>
          </p:nvPr>
        </p:nvGraphicFramePr>
        <p:xfrm>
          <a:off x="1066800" y="2209800"/>
          <a:ext cx="7010400" cy="4594202"/>
        </p:xfrm>
        <a:graphic>
          <a:graphicData uri="http://schemas.openxmlformats.org/drawingml/2006/table">
            <a:tbl>
              <a:tblPr>
                <a:tableStyleId>{5C22544A-7EE6-4342-B048-85BDC9FD1C3A}</a:tableStyleId>
              </a:tblPr>
              <a:tblGrid>
                <a:gridCol w="3755571">
                  <a:extLst>
                    <a:ext uri="{9D8B030D-6E8A-4147-A177-3AD203B41FA5}">
                      <a16:colId xmlns:a16="http://schemas.microsoft.com/office/drawing/2014/main" val="20000"/>
                    </a:ext>
                  </a:extLst>
                </a:gridCol>
                <a:gridCol w="3254829">
                  <a:extLst>
                    <a:ext uri="{9D8B030D-6E8A-4147-A177-3AD203B41FA5}">
                      <a16:colId xmlns:a16="http://schemas.microsoft.com/office/drawing/2014/main" val="20001"/>
                    </a:ext>
                  </a:extLst>
                </a:gridCol>
              </a:tblGrid>
              <a:tr h="496292">
                <a:tc>
                  <a:txBody>
                    <a:bodyPr/>
                    <a:lstStyle/>
                    <a:p>
                      <a:pPr algn="l" fontAlgn="b"/>
                      <a:r>
                        <a:rPr lang="en-US" sz="1600" b="1" u="none" strike="noStrike" dirty="0">
                          <a:effectLst/>
                        </a:rPr>
                        <a:t>January 2021 Beginning</a:t>
                      </a:r>
                      <a:r>
                        <a:rPr lang="en-US" sz="1600" b="1" u="none" strike="noStrike" baseline="0" dirty="0">
                          <a:effectLst/>
                        </a:rPr>
                        <a:t> </a:t>
                      </a:r>
                      <a:r>
                        <a:rPr lang="en-US" sz="1600" b="1" u="none" strike="noStrike" dirty="0">
                          <a:effectLst/>
                        </a:rPr>
                        <a:t>CASH BALANCE</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en-US" sz="1600" b="1" u="none" strike="noStrike" dirty="0">
                          <a:effectLst/>
                        </a:rPr>
                        <a:t> </a:t>
                      </a:r>
                    </a:p>
                    <a:p>
                      <a:pPr marL="0" marR="0" lvl="0" indent="0" algn="l" defTabSz="457200" rtl="0" eaLnBrk="1" fontAlgn="b" latinLnBrk="0" hangingPunct="1">
                        <a:lnSpc>
                          <a:spcPct val="100000"/>
                        </a:lnSpc>
                        <a:spcBef>
                          <a:spcPts val="0"/>
                        </a:spcBef>
                        <a:spcAft>
                          <a:spcPts val="0"/>
                        </a:spcAft>
                        <a:buClrTx/>
                        <a:buSzTx/>
                        <a:buFontTx/>
                        <a:buNone/>
                        <a:tabLst/>
                        <a:defRPr/>
                      </a:pPr>
                      <a:r>
                        <a:rPr lang="en-US" sz="1600" b="0" i="0" u="none" strike="noStrike" dirty="0">
                          <a:solidFill>
                            <a:srgbClr val="000000"/>
                          </a:solidFill>
                          <a:effectLst/>
                          <a:latin typeface="Lucida Console" panose="020B0609040504020204" pitchFamily="49" charset="0"/>
                        </a:rPr>
                        <a:t>$2,253,792.36</a:t>
                      </a:r>
                    </a:p>
                    <a:p>
                      <a:pPr algn="l" fontAlgn="b"/>
                      <a:endParaRPr lang="en-US" sz="1600" b="1" i="0" u="none" strike="noStrike" kern="1200" baseline="0" dirty="0">
                        <a:solidFill>
                          <a:schemeClr val="tx1"/>
                        </a:solidFill>
                        <a:effectLst/>
                        <a:latin typeface="Lucida Sans Unicode" panose="020B0602030504020204" pitchFamily="34" charset="0"/>
                        <a:ea typeface="+mn-ea"/>
                        <a:cs typeface="Lucida Sans Unicode" panose="020B0602030504020204" pitchFamily="34" charset="0"/>
                      </a:endParaRPr>
                    </a:p>
                  </a:txBody>
                  <a:tcPr marL="9525" marR="9525" marT="9525" marB="0" anchor="b"/>
                </a:tc>
                <a:extLst>
                  <a:ext uri="{0D108BD9-81ED-4DB2-BD59-A6C34878D82A}">
                    <a16:rowId xmlns:a16="http://schemas.microsoft.com/office/drawing/2014/main" val="10000"/>
                  </a:ext>
                </a:extLst>
              </a:tr>
              <a:tr h="416428">
                <a:tc>
                  <a:txBody>
                    <a:bodyPr/>
                    <a:lstStyle/>
                    <a:p>
                      <a:pPr algn="l" fontAlgn="b"/>
                      <a:r>
                        <a:rPr lang="en-US" sz="1600" b="1" i="0" u="none" strike="noStrike" dirty="0">
                          <a:solidFill>
                            <a:srgbClr val="000000"/>
                          </a:solidFill>
                          <a:effectLst/>
                          <a:latin typeface="Calibri" panose="020F0502020204030204" pitchFamily="34" charset="0"/>
                        </a:rPr>
                        <a:t>Total Receipts 2021 YTD</a:t>
                      </a:r>
                    </a:p>
                  </a:txBody>
                  <a:tcPr marL="9525" marR="9525" marT="9525" marB="0" anchor="ctr"/>
                </a:tc>
                <a:tc>
                  <a:txBody>
                    <a:bodyPr/>
                    <a:lstStyle/>
                    <a:p>
                      <a:pPr algn="l" fontAlgn="b"/>
                      <a:r>
                        <a:rPr lang="en-US" sz="1600" b="1" i="0" u="none" strike="noStrike" dirty="0">
                          <a:solidFill>
                            <a:schemeClr val="tx1"/>
                          </a:solidFill>
                          <a:effectLst/>
                          <a:latin typeface="Lucida Sans Unicode" panose="020B0602030504020204" pitchFamily="34" charset="0"/>
                          <a:cs typeface="Lucida Sans Unicode" panose="020B0602030504020204" pitchFamily="34" charset="0"/>
                        </a:rPr>
                        <a:t> </a:t>
                      </a:r>
                      <a:r>
                        <a:rPr lang="en-US" sz="1600" b="0" i="0" u="none" strike="noStrike" dirty="0">
                          <a:solidFill>
                            <a:schemeClr val="tx1"/>
                          </a:solidFill>
                          <a:effectLst/>
                          <a:latin typeface="Lucida Console" panose="020B0609040504020204" pitchFamily="49" charset="0"/>
                          <a:cs typeface="Lucida Sans Unicode" panose="020B0602030504020204" pitchFamily="34" charset="0"/>
                        </a:rPr>
                        <a:t>$1,751,153.90</a:t>
                      </a:r>
                    </a:p>
                  </a:txBody>
                  <a:tcPr marL="9525" marR="9525" marT="9525" marB="0" anchor="b"/>
                </a:tc>
                <a:extLst>
                  <a:ext uri="{0D108BD9-81ED-4DB2-BD59-A6C34878D82A}">
                    <a16:rowId xmlns:a16="http://schemas.microsoft.com/office/drawing/2014/main" val="10001"/>
                  </a:ext>
                </a:extLst>
              </a:tr>
              <a:tr h="416428">
                <a:tc>
                  <a:txBody>
                    <a:bodyPr/>
                    <a:lstStyle/>
                    <a:p>
                      <a:pPr algn="l" fontAlgn="b"/>
                      <a:r>
                        <a:rPr lang="en-US" sz="1600" b="1" i="0" u="none" strike="noStrike" dirty="0">
                          <a:solidFill>
                            <a:srgbClr val="000000"/>
                          </a:solidFill>
                          <a:effectLst/>
                          <a:latin typeface="Calibri" panose="020F0502020204030204" pitchFamily="34" charset="0"/>
                        </a:rPr>
                        <a:t>Total Disbursed 2021 YTD </a:t>
                      </a:r>
                    </a:p>
                  </a:txBody>
                  <a:tcPr marL="9525" marR="9525" marT="9525" marB="0" anchor="ctr"/>
                </a:tc>
                <a:tc>
                  <a:txBody>
                    <a:bodyPr/>
                    <a:lstStyle/>
                    <a:p>
                      <a:pPr algn="l" fontAlgn="b"/>
                      <a:r>
                        <a:rPr lang="en-US" sz="1600" b="0" i="0" u="none" strike="noStrike" dirty="0">
                          <a:solidFill>
                            <a:schemeClr val="tx1"/>
                          </a:solidFill>
                          <a:effectLst/>
                          <a:latin typeface="Lucida Sans Unicode" panose="020B0602030504020204" pitchFamily="34" charset="0"/>
                          <a:cs typeface="Lucida Sans Unicode" panose="020B0602030504020204" pitchFamily="34" charset="0"/>
                        </a:rPr>
                        <a:t> </a:t>
                      </a:r>
                      <a:r>
                        <a:rPr lang="en-US" sz="1600" b="0" i="0" u="none" strike="noStrike" dirty="0">
                          <a:solidFill>
                            <a:schemeClr val="tx1"/>
                          </a:solidFill>
                          <a:effectLst/>
                          <a:latin typeface="Lucida Console" panose="020B0609040504020204" pitchFamily="49" charset="0"/>
                          <a:cs typeface="Lucida Sans Unicode" panose="020B0602030504020204" pitchFamily="34" charset="0"/>
                        </a:rPr>
                        <a:t>$1,469,501.89</a:t>
                      </a:r>
                      <a:endParaRPr lang="en-US" sz="1600" b="0" i="0" u="none" strike="noStrike" dirty="0">
                        <a:solidFill>
                          <a:schemeClr val="tx1"/>
                        </a:solidFill>
                        <a:effectLst/>
                        <a:latin typeface="Lucida Sans Unicode" panose="020B0602030504020204" pitchFamily="34" charset="0"/>
                        <a:cs typeface="Lucida Sans Unicode" panose="020B0602030504020204" pitchFamily="34" charset="0"/>
                      </a:endParaRPr>
                    </a:p>
                  </a:txBody>
                  <a:tcPr marL="9525" marR="9525" marT="9525" marB="0" anchor="b"/>
                </a:tc>
                <a:extLst>
                  <a:ext uri="{0D108BD9-81ED-4DB2-BD59-A6C34878D82A}">
                    <a16:rowId xmlns:a16="http://schemas.microsoft.com/office/drawing/2014/main" val="10002"/>
                  </a:ext>
                </a:extLst>
              </a:tr>
              <a:tr h="416428">
                <a:tc>
                  <a:txBody>
                    <a:bodyPr/>
                    <a:lstStyle/>
                    <a:p>
                      <a:pPr algn="l" fontAlgn="b"/>
                      <a:r>
                        <a:rPr lang="en-US" sz="1600" b="1" i="0" u="none" strike="noStrike" dirty="0">
                          <a:solidFill>
                            <a:srgbClr val="000000"/>
                          </a:solidFill>
                          <a:effectLst/>
                          <a:latin typeface="Calibri" panose="020F0502020204030204" pitchFamily="34" charset="0"/>
                        </a:rPr>
                        <a:t>8/31/2021 Ending Cash Balance</a:t>
                      </a:r>
                    </a:p>
                  </a:txBody>
                  <a:tcPr marL="9525" marR="9525" marT="9525" marB="0" anchor="ctr"/>
                </a:tc>
                <a:tc>
                  <a:txBody>
                    <a:bodyPr/>
                    <a:lstStyle/>
                    <a:p>
                      <a:pPr algn="l" fontAlgn="b"/>
                      <a:r>
                        <a:rPr lang="en-US" sz="1600" b="1" i="0" u="none" strike="noStrike" baseline="0" dirty="0">
                          <a:solidFill>
                            <a:srgbClr val="0070C0"/>
                          </a:solidFill>
                          <a:effectLst/>
                          <a:latin typeface="Lucida Sans Unicode" panose="020B0602030504020204" pitchFamily="34" charset="0"/>
                          <a:cs typeface="Lucida Sans Unicode" panose="020B0602030504020204" pitchFamily="34" charset="0"/>
                        </a:rPr>
                        <a:t> </a:t>
                      </a:r>
                      <a:r>
                        <a:rPr lang="en-US" sz="1600" b="0" i="0" u="none" strike="noStrike" baseline="0" dirty="0">
                          <a:solidFill>
                            <a:schemeClr val="tx1"/>
                          </a:solidFill>
                          <a:effectLst/>
                          <a:latin typeface="Lucida Console" panose="020B0609040504020204" pitchFamily="49" charset="0"/>
                          <a:cs typeface="Lucida Sans Unicode" panose="020B0602030504020204" pitchFamily="34" charset="0"/>
                        </a:rPr>
                        <a:t>$2,535,444.37</a:t>
                      </a:r>
                      <a:endParaRPr lang="en-US" sz="1600" b="0" i="0" u="none" strike="noStrike" dirty="0">
                        <a:solidFill>
                          <a:schemeClr val="tx1"/>
                        </a:solidFill>
                        <a:effectLst/>
                        <a:latin typeface="Lucida Console" panose="020B0609040504020204" pitchFamily="49" charset="0"/>
                        <a:cs typeface="Lucida Sans Unicode" panose="020B0602030504020204" pitchFamily="34" charset="0"/>
                      </a:endParaRPr>
                    </a:p>
                  </a:txBody>
                  <a:tcPr marL="9525" marR="9525" marT="9525" marB="0" anchor="b"/>
                </a:tc>
                <a:extLst>
                  <a:ext uri="{0D108BD9-81ED-4DB2-BD59-A6C34878D82A}">
                    <a16:rowId xmlns:a16="http://schemas.microsoft.com/office/drawing/2014/main" val="10003"/>
                  </a:ext>
                </a:extLst>
              </a:tr>
              <a:tr h="416428">
                <a:tc>
                  <a:txBody>
                    <a:bodyPr/>
                    <a:lstStyle/>
                    <a:p>
                      <a:pPr algn="l" fontAlgn="b"/>
                      <a:r>
                        <a:rPr lang="en-US" sz="1400" b="0" i="0" u="none" strike="noStrike" dirty="0">
                          <a:solidFill>
                            <a:srgbClr val="000000"/>
                          </a:solidFill>
                          <a:effectLst/>
                          <a:latin typeface="Calibri" panose="020F0502020204030204" pitchFamily="34" charset="0"/>
                        </a:rPr>
                        <a:t>Upcoming Receipts:  December Property Tax Distribution, Army Corps Reimbursement, Wildland Fire Reimbursement</a:t>
                      </a:r>
                    </a:p>
                  </a:txBody>
                  <a:tcPr marL="9525" marR="9525" marT="9525" marB="0" anchor="ctr"/>
                </a:tc>
                <a:tc>
                  <a:txBody>
                    <a:bodyPr/>
                    <a:lstStyle/>
                    <a:p>
                      <a:pPr algn="l" fontAlgn="b"/>
                      <a:r>
                        <a:rPr lang="en-US" sz="1600" b="1" i="0" u="none" strike="noStrike" baseline="0" dirty="0">
                          <a:solidFill>
                            <a:schemeClr val="tx1"/>
                          </a:solidFill>
                          <a:effectLst/>
                          <a:latin typeface="Lucida Sans Unicode" panose="020B0602030504020204" pitchFamily="34" charset="0"/>
                          <a:cs typeface="Lucida Sans Unicode" panose="020B0602030504020204" pitchFamily="34" charset="0"/>
                        </a:rPr>
                        <a:t> </a:t>
                      </a:r>
                      <a:endParaRPr lang="en-US" sz="1600" b="0" i="0" u="none" strike="noStrike" dirty="0">
                        <a:solidFill>
                          <a:schemeClr val="tx1"/>
                        </a:solidFill>
                        <a:effectLst/>
                        <a:latin typeface="Lucida Console" panose="020B0609040504020204" pitchFamily="49" charset="0"/>
                        <a:cs typeface="Lucida Sans Unicode" panose="020B0602030504020204" pitchFamily="34" charset="0"/>
                      </a:endParaRPr>
                    </a:p>
                  </a:txBody>
                  <a:tcPr marL="9525" marR="9525" marT="9525" marB="0" anchor="b"/>
                </a:tc>
                <a:extLst>
                  <a:ext uri="{0D108BD9-81ED-4DB2-BD59-A6C34878D82A}">
                    <a16:rowId xmlns:a16="http://schemas.microsoft.com/office/drawing/2014/main" val="10004"/>
                  </a:ext>
                </a:extLst>
              </a:tr>
              <a:tr h="896880">
                <a:tc>
                  <a:txBody>
                    <a:bodyPr/>
                    <a:lstStyle/>
                    <a:p>
                      <a:pPr algn="l" fontAlgn="b"/>
                      <a:r>
                        <a:rPr lang="en-US" sz="1400" b="0" i="0" u="none" strike="noStrike" dirty="0">
                          <a:solidFill>
                            <a:schemeClr val="tx1"/>
                          </a:solidFill>
                          <a:effectLst/>
                          <a:latin typeface="Calibri" panose="020F0502020204030204" pitchFamily="34" charset="0"/>
                        </a:rPr>
                        <a:t>Upcoming Expenditures:  </a:t>
                      </a:r>
                      <a:r>
                        <a:rPr lang="en-US" sz="1400" b="0" i="0" u="none" strike="noStrike" baseline="0" dirty="0">
                          <a:solidFill>
                            <a:schemeClr val="tx1"/>
                          </a:solidFill>
                          <a:effectLst/>
                          <a:latin typeface="Calibri" panose="020F0502020204030204" pitchFamily="34" charset="0"/>
                        </a:rPr>
                        <a:t>Army Corps Project; Mack Truck Payment; Engineering Fees, Voyageur’s Retreat Legal Fees;  </a:t>
                      </a:r>
                      <a:endParaRPr lang="en-US" sz="1400" b="0" i="0" u="none" strike="noStrike" dirty="0">
                        <a:solidFill>
                          <a:schemeClr val="tx1"/>
                        </a:solidFill>
                        <a:effectLst/>
                        <a:latin typeface="Calibri" panose="020F0502020204030204" pitchFamily="34" charset="0"/>
                      </a:endParaRPr>
                    </a:p>
                  </a:txBody>
                  <a:tcPr marL="9525" marR="9525" marT="9525" marB="0" anchor="ctr">
                    <a:lnB w="12700" cmpd="sng">
                      <a:noFill/>
                    </a:lnB>
                  </a:tcPr>
                </a:tc>
                <a:tc>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528694">
                <a:tc>
                  <a:txBody>
                    <a:bodyPr/>
                    <a:lstStyle/>
                    <a:p>
                      <a:pPr algn="l" fontAlgn="b"/>
                      <a:r>
                        <a:rPr lang="en-US" sz="1800" b="1" i="0" u="none" strike="noStrike" dirty="0">
                          <a:solidFill>
                            <a:schemeClr val="tx1"/>
                          </a:solidFill>
                          <a:effectLst/>
                          <a:latin typeface="Calibri" panose="020F0502020204030204" pitchFamily="34" charset="0"/>
                        </a:rPr>
                        <a:t>Average Monthly</a:t>
                      </a:r>
                      <a:r>
                        <a:rPr lang="en-US" sz="1800" b="1" i="0" u="none" strike="noStrike" baseline="0" dirty="0">
                          <a:solidFill>
                            <a:schemeClr val="tx1"/>
                          </a:solidFill>
                          <a:effectLst/>
                          <a:latin typeface="Calibri" panose="020F0502020204030204" pitchFamily="34" charset="0"/>
                        </a:rPr>
                        <a:t> Disbursed 2021:</a:t>
                      </a:r>
                    </a:p>
                  </a:txBody>
                  <a:tcPr marL="9525" marR="9525"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457200" rtl="0" eaLnBrk="1" fontAlgn="b" latinLnBrk="0" hangingPunct="1"/>
                      <a:r>
                        <a:rPr lang="en-US" sz="1600" b="0" i="0" u="none" strike="noStrike" kern="1200" baseline="0" dirty="0">
                          <a:solidFill>
                            <a:schemeClr val="tx1"/>
                          </a:solidFill>
                          <a:effectLst/>
                          <a:latin typeface="Lucida Sans Unicode" panose="020B0602030504020204" pitchFamily="34" charset="0"/>
                          <a:ea typeface="+mn-ea"/>
                          <a:cs typeface="Lucida Sans Unicode" panose="020B0602030504020204" pitchFamily="34" charset="0"/>
                        </a:rPr>
                        <a:t>$183,687.74 per month</a:t>
                      </a:r>
                    </a:p>
                  </a:txBody>
                  <a:tcPr marL="9525" marR="9525" marT="9525" marB="0" anchor="ctr">
                    <a:lnL w="12700" cmpd="sng">
                      <a:noFill/>
                    </a:lnL>
                  </a:tcPr>
                </a:tc>
                <a:extLst>
                  <a:ext uri="{0D108BD9-81ED-4DB2-BD59-A6C34878D82A}">
                    <a16:rowId xmlns:a16="http://schemas.microsoft.com/office/drawing/2014/main" val="10006"/>
                  </a:ext>
                </a:extLst>
              </a:tr>
              <a:tr h="528694">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en-US" sz="1800" b="1" i="0" u="none" strike="noStrike" baseline="0" dirty="0">
                        <a:solidFill>
                          <a:schemeClr val="tx1"/>
                        </a:solidFill>
                        <a:effectLst/>
                        <a:latin typeface="Calibri" panose="020F0502020204030204" pitchFamily="34" charset="0"/>
                      </a:endParaRP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en-US" sz="1100" b="1" i="0" u="none" strike="noStrike" dirty="0">
                        <a:solidFill>
                          <a:srgbClr val="000000"/>
                        </a:solidFill>
                        <a:effectLst/>
                        <a:latin typeface="Calibri" panose="020F0502020204030204" pitchFamily="34" charset="0"/>
                      </a:endParaRPr>
                    </a:p>
                  </a:txBody>
                  <a:tcPr marL="9525" marR="9525" marT="9525" marB="0" anchor="ctr">
                    <a:lnL w="12700" cmpd="sng">
                      <a:noFill/>
                    </a:ln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8661666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381000"/>
            <a:ext cx="6553200" cy="838200"/>
          </a:xfrm>
        </p:spPr>
        <p:style>
          <a:lnRef idx="2">
            <a:schemeClr val="accent1"/>
          </a:lnRef>
          <a:fillRef idx="1">
            <a:schemeClr val="lt1"/>
          </a:fillRef>
          <a:effectRef idx="0">
            <a:schemeClr val="accent1"/>
          </a:effectRef>
          <a:fontRef idx="minor">
            <a:schemeClr val="dk1"/>
          </a:fontRef>
        </p:style>
        <p:txBody>
          <a:bodyPr>
            <a:normAutofit/>
          </a:bodyPr>
          <a:lstStyle/>
          <a:p>
            <a:r>
              <a:rPr lang="en-US" sz="2400" u="sng" dirty="0"/>
              <a:t>Category 4-Fiscal Sustainability continued: </a:t>
            </a:r>
            <a:br>
              <a:rPr lang="en-US" sz="2400" u="sng" dirty="0"/>
            </a:br>
            <a:r>
              <a:rPr lang="en-US" sz="2400" u="sng" dirty="0"/>
              <a:t>2021 Receipts Compared to 2020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74433072"/>
              </p:ext>
            </p:extLst>
          </p:nvPr>
        </p:nvGraphicFramePr>
        <p:xfrm>
          <a:off x="2590800" y="1371600"/>
          <a:ext cx="4648201" cy="5211130"/>
        </p:xfrm>
        <a:graphic>
          <a:graphicData uri="http://schemas.openxmlformats.org/drawingml/2006/table">
            <a:tbl>
              <a:tblPr>
                <a:tableStyleId>{5C22544A-7EE6-4342-B048-85BDC9FD1C3A}</a:tableStyleId>
              </a:tblPr>
              <a:tblGrid>
                <a:gridCol w="2208799">
                  <a:extLst>
                    <a:ext uri="{9D8B030D-6E8A-4147-A177-3AD203B41FA5}">
                      <a16:colId xmlns:a16="http://schemas.microsoft.com/office/drawing/2014/main" val="20000"/>
                    </a:ext>
                  </a:extLst>
                </a:gridCol>
                <a:gridCol w="1219701">
                  <a:extLst>
                    <a:ext uri="{9D8B030D-6E8A-4147-A177-3AD203B41FA5}">
                      <a16:colId xmlns:a16="http://schemas.microsoft.com/office/drawing/2014/main" val="20001"/>
                    </a:ext>
                  </a:extLst>
                </a:gridCol>
                <a:gridCol w="1219701">
                  <a:extLst>
                    <a:ext uri="{9D8B030D-6E8A-4147-A177-3AD203B41FA5}">
                      <a16:colId xmlns:a16="http://schemas.microsoft.com/office/drawing/2014/main" val="20002"/>
                    </a:ext>
                  </a:extLst>
                </a:gridCol>
              </a:tblGrid>
              <a:tr h="149441">
                <a:tc gridSpan="2">
                  <a:txBody>
                    <a:bodyPr/>
                    <a:lstStyle/>
                    <a:p>
                      <a:pPr algn="l" fontAlgn="b"/>
                      <a:r>
                        <a:rPr lang="en-US" sz="1200" b="1" u="none" strike="noStrike" dirty="0">
                          <a:effectLst/>
                        </a:rPr>
                        <a:t>Notable Receipts ALL FUNDS (rounded):</a:t>
                      </a:r>
                    </a:p>
                    <a:p>
                      <a:pPr algn="just" fontAlgn="b"/>
                      <a:r>
                        <a:rPr lang="en-US" sz="1200" b="1" i="0" u="none" strike="noStrike" dirty="0">
                          <a:solidFill>
                            <a:srgbClr val="000000"/>
                          </a:solidFill>
                          <a:effectLst/>
                          <a:latin typeface="Calibri" panose="020F0502020204030204" pitchFamily="34" charset="0"/>
                        </a:rPr>
                        <a:t>                                                                           2020 FINAL</a:t>
                      </a:r>
                    </a:p>
                  </a:txBody>
                  <a:tcPr marL="5119" marR="5119" marT="5119" marB="0" anchor="b"/>
                </a:tc>
                <a:tc hMerge="1">
                  <a:txBody>
                    <a:bodyPr/>
                    <a:lstStyle/>
                    <a:p>
                      <a:endParaRPr lang="en-US"/>
                    </a:p>
                  </a:txBody>
                  <a:tcPr/>
                </a:tc>
                <a:tc>
                  <a:txBody>
                    <a:bodyPr/>
                    <a:lstStyle/>
                    <a:p>
                      <a:pPr algn="ctr" fontAlgn="b"/>
                      <a:r>
                        <a:rPr lang="en-US" sz="1200" b="1" i="0" u="none" strike="noStrike" dirty="0">
                          <a:solidFill>
                            <a:srgbClr val="000000"/>
                          </a:solidFill>
                          <a:effectLst/>
                          <a:latin typeface="Calibri" panose="020F0502020204030204" pitchFamily="34" charset="0"/>
                        </a:rPr>
                        <a:t>2021 YTD</a:t>
                      </a:r>
                    </a:p>
                  </a:txBody>
                  <a:tcPr marL="5119" marR="5119" marT="5119" marB="0" anchor="b"/>
                </a:tc>
                <a:extLst>
                  <a:ext uri="{0D108BD9-81ED-4DB2-BD59-A6C34878D82A}">
                    <a16:rowId xmlns:a16="http://schemas.microsoft.com/office/drawing/2014/main" val="10000"/>
                  </a:ext>
                </a:extLst>
              </a:tr>
              <a:tr h="222127">
                <a:tc>
                  <a:txBody>
                    <a:bodyPr/>
                    <a:lstStyle/>
                    <a:p>
                      <a:pPr algn="l" fontAlgn="b"/>
                      <a:r>
                        <a:rPr lang="en-US" sz="1000" u="none" strike="noStrike" dirty="0">
                          <a:effectLst/>
                          <a:latin typeface="+mj-lt"/>
                        </a:rPr>
                        <a:t>Fire Contracts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$36,350.00</a:t>
                      </a:r>
                    </a:p>
                  </a:txBody>
                  <a:tcPr marL="5119" marR="5119" marT="5119" marB="0" anchor="b"/>
                </a:tc>
                <a:tc>
                  <a:txBody>
                    <a:bodyPr/>
                    <a:lstStyle/>
                    <a:p>
                      <a:pPr algn="r"/>
                      <a:r>
                        <a:rPr lang="en-US" sz="1000" dirty="0"/>
                        <a:t>$40,200.00</a:t>
                      </a:r>
                    </a:p>
                  </a:txBody>
                  <a:tcPr marL="5119" marR="5119" marT="5119" marB="0" anchor="b"/>
                </a:tc>
                <a:extLst>
                  <a:ext uri="{0D108BD9-81ED-4DB2-BD59-A6C34878D82A}">
                    <a16:rowId xmlns:a16="http://schemas.microsoft.com/office/drawing/2014/main" val="10001"/>
                  </a:ext>
                </a:extLst>
              </a:tr>
              <a:tr h="222127">
                <a:tc>
                  <a:txBody>
                    <a:bodyPr/>
                    <a:lstStyle/>
                    <a:p>
                      <a:pPr algn="l" fontAlgn="b"/>
                      <a:r>
                        <a:rPr lang="en-US" sz="1000" u="none" strike="noStrike" dirty="0">
                          <a:effectLst/>
                          <a:latin typeface="+mj-lt"/>
                        </a:rPr>
                        <a:t>Tax Apportionment/Property</a:t>
                      </a:r>
                      <a:r>
                        <a:rPr lang="en-US" sz="1000" u="none" strike="noStrike" baseline="0" dirty="0">
                          <a:effectLst/>
                          <a:latin typeface="+mj-lt"/>
                        </a:rPr>
                        <a:t> Tax</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$975,433.00</a:t>
                      </a:r>
                    </a:p>
                  </a:txBody>
                  <a:tcPr marL="5119" marR="5119" marT="5119" marB="0" anchor="b"/>
                </a:tc>
                <a:tc>
                  <a:txBody>
                    <a:bodyPr/>
                    <a:lstStyle/>
                    <a:p>
                      <a:pPr algn="r"/>
                      <a:r>
                        <a:rPr lang="en-US" sz="1000" dirty="0"/>
                        <a:t>$644,285.00</a:t>
                      </a:r>
                    </a:p>
                  </a:txBody>
                  <a:tcPr marL="5119" marR="5119" marT="5119" marB="0" anchor="b"/>
                </a:tc>
                <a:extLst>
                  <a:ext uri="{0D108BD9-81ED-4DB2-BD59-A6C34878D82A}">
                    <a16:rowId xmlns:a16="http://schemas.microsoft.com/office/drawing/2014/main" val="10002"/>
                  </a:ext>
                </a:extLst>
              </a:tr>
              <a:tr h="222127">
                <a:tc>
                  <a:txBody>
                    <a:bodyPr/>
                    <a:lstStyle/>
                    <a:p>
                      <a:pPr algn="l" fontAlgn="b"/>
                      <a:r>
                        <a:rPr lang="en-US" sz="1000" u="none" strike="noStrike" dirty="0">
                          <a:effectLst/>
                          <a:latin typeface="+mj-lt"/>
                        </a:rPr>
                        <a:t>Town Road 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$36,507.00</a:t>
                      </a:r>
                    </a:p>
                  </a:txBody>
                  <a:tcPr marL="5119" marR="5119" marT="5119" marB="0" anchor="b"/>
                </a:tc>
                <a:tc>
                  <a:txBody>
                    <a:bodyPr/>
                    <a:lstStyle/>
                    <a:p>
                      <a:pPr algn="r"/>
                      <a:r>
                        <a:rPr lang="en-US" sz="1000" dirty="0"/>
                        <a:t>$31,720.00</a:t>
                      </a:r>
                    </a:p>
                  </a:txBody>
                  <a:tcPr marL="5119" marR="5119" marT="5119" marB="0" anchor="b"/>
                </a:tc>
                <a:extLst>
                  <a:ext uri="{0D108BD9-81ED-4DB2-BD59-A6C34878D82A}">
                    <a16:rowId xmlns:a16="http://schemas.microsoft.com/office/drawing/2014/main" val="10003"/>
                  </a:ext>
                </a:extLst>
              </a:tr>
              <a:tr h="222127">
                <a:tc>
                  <a:txBody>
                    <a:bodyPr/>
                    <a:lstStyle/>
                    <a:p>
                      <a:pPr algn="l" fontAlgn="b"/>
                      <a:r>
                        <a:rPr lang="en-US" sz="1000" b="0" i="0" u="none" strike="noStrike" dirty="0">
                          <a:solidFill>
                            <a:srgbClr val="000000"/>
                          </a:solidFill>
                          <a:effectLst/>
                          <a:latin typeface="+mj-lt"/>
                        </a:rPr>
                        <a:t>Taconite Municipal Aid</a:t>
                      </a:r>
                    </a:p>
                  </a:txBody>
                  <a:tcPr marL="5119" marR="5119" marT="5119" marB="0" anchor="b"/>
                </a:tc>
                <a:tc>
                  <a:txBody>
                    <a:bodyPr/>
                    <a:lstStyle/>
                    <a:p>
                      <a:pPr algn="r"/>
                      <a:r>
                        <a:rPr lang="en-US" sz="1000" dirty="0"/>
                        <a:t>$97,592.00</a:t>
                      </a:r>
                    </a:p>
                  </a:txBody>
                  <a:tcPr marL="5119" marR="5119" marT="5119" marB="0" anchor="b"/>
                </a:tc>
                <a:tc>
                  <a:txBody>
                    <a:bodyPr/>
                    <a:lstStyle/>
                    <a:p>
                      <a:pPr algn="r"/>
                      <a:r>
                        <a:rPr lang="en-US" sz="1000" dirty="0"/>
                        <a:t>$0</a:t>
                      </a:r>
                    </a:p>
                  </a:txBody>
                  <a:tcPr marL="5119" marR="5119" marT="5119" marB="0" anchor="b"/>
                </a:tc>
                <a:extLst>
                  <a:ext uri="{0D108BD9-81ED-4DB2-BD59-A6C34878D82A}">
                    <a16:rowId xmlns:a16="http://schemas.microsoft.com/office/drawing/2014/main" val="10004"/>
                  </a:ext>
                </a:extLst>
              </a:tr>
              <a:tr h="222127">
                <a:tc>
                  <a:txBody>
                    <a:bodyPr/>
                    <a:lstStyle/>
                    <a:p>
                      <a:pPr algn="l" fontAlgn="b"/>
                      <a:r>
                        <a:rPr lang="en-US" sz="1000" u="none" strike="noStrike" dirty="0">
                          <a:effectLst/>
                          <a:latin typeface="+mj-lt"/>
                        </a:rPr>
                        <a:t>Taconite Production Tax</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$150,361.00</a:t>
                      </a:r>
                    </a:p>
                  </a:txBody>
                  <a:tcPr marL="5119" marR="5119" marT="5119" marB="0" anchor="b"/>
                </a:tc>
                <a:tc>
                  <a:txBody>
                    <a:bodyPr/>
                    <a:lstStyle/>
                    <a:p>
                      <a:pPr algn="r"/>
                      <a:r>
                        <a:rPr lang="en-US" sz="1000" dirty="0"/>
                        <a:t>$148,889.00</a:t>
                      </a:r>
                    </a:p>
                  </a:txBody>
                  <a:tcPr marL="5119" marR="5119" marT="5119" marB="0" anchor="b"/>
                </a:tc>
                <a:extLst>
                  <a:ext uri="{0D108BD9-81ED-4DB2-BD59-A6C34878D82A}">
                    <a16:rowId xmlns:a16="http://schemas.microsoft.com/office/drawing/2014/main" val="10005"/>
                  </a:ext>
                </a:extLst>
              </a:tr>
              <a:tr h="222127">
                <a:tc>
                  <a:txBody>
                    <a:bodyPr/>
                    <a:lstStyle/>
                    <a:p>
                      <a:pPr algn="l" fontAlgn="b"/>
                      <a:r>
                        <a:rPr lang="en-US" sz="1000" b="0" i="0" u="none" strike="noStrike" dirty="0">
                          <a:solidFill>
                            <a:srgbClr val="000000"/>
                          </a:solidFill>
                          <a:effectLst/>
                          <a:latin typeface="+mj-lt"/>
                          <a:cs typeface="Lucida Sans Unicode" panose="020B0602030504020204" pitchFamily="34" charset="0"/>
                        </a:rPr>
                        <a:t>Annexation</a:t>
                      </a:r>
                      <a:r>
                        <a:rPr lang="en-US" sz="1000" b="0" i="0" u="none" strike="noStrike" baseline="0" dirty="0">
                          <a:solidFill>
                            <a:srgbClr val="000000"/>
                          </a:solidFill>
                          <a:effectLst/>
                          <a:latin typeface="+mj-lt"/>
                          <a:cs typeface="Lucida Sans Unicode" panose="020B0602030504020204" pitchFamily="34" charset="0"/>
                        </a:rPr>
                        <a:t> Payments</a:t>
                      </a:r>
                      <a:endParaRPr lang="en-US" sz="1000" b="0" i="0" u="none" strike="noStrike" dirty="0">
                        <a:solidFill>
                          <a:srgbClr val="000000"/>
                        </a:solidFill>
                        <a:effectLst/>
                        <a:latin typeface="+mj-lt"/>
                        <a:cs typeface="Lucida Sans Unicode" panose="020B0602030504020204" pitchFamily="34" charset="0"/>
                      </a:endParaRPr>
                    </a:p>
                  </a:txBody>
                  <a:tcPr marL="5119" marR="5119" marT="5119" marB="0" anchor="b"/>
                </a:tc>
                <a:tc>
                  <a:txBody>
                    <a:bodyPr/>
                    <a:lstStyle/>
                    <a:p>
                      <a:pPr algn="r"/>
                      <a:r>
                        <a:rPr lang="en-US" sz="1000" dirty="0"/>
                        <a:t>$312,112.00</a:t>
                      </a:r>
                    </a:p>
                  </a:txBody>
                  <a:tcPr marL="5119" marR="5119" marT="5119" marB="0" anchor="b"/>
                </a:tc>
                <a:tc>
                  <a:txBody>
                    <a:bodyPr/>
                    <a:lstStyle/>
                    <a:p>
                      <a:pPr algn="r"/>
                      <a:r>
                        <a:rPr lang="en-US" sz="1000" dirty="0"/>
                        <a:t>$322,879.00</a:t>
                      </a:r>
                    </a:p>
                  </a:txBody>
                  <a:tcPr marL="5119" marR="5119" marT="5119" marB="0" anchor="b"/>
                </a:tc>
                <a:extLst>
                  <a:ext uri="{0D108BD9-81ED-4DB2-BD59-A6C34878D82A}">
                    <a16:rowId xmlns:a16="http://schemas.microsoft.com/office/drawing/2014/main" val="10006"/>
                  </a:ext>
                </a:extLst>
              </a:tr>
              <a:tr h="222127">
                <a:tc>
                  <a:txBody>
                    <a:bodyPr/>
                    <a:lstStyle/>
                    <a:p>
                      <a:pPr algn="l" fontAlgn="b"/>
                      <a:r>
                        <a:rPr lang="en-US" sz="1000" b="0" i="0" u="none" strike="noStrike" dirty="0">
                          <a:solidFill>
                            <a:srgbClr val="000000"/>
                          </a:solidFill>
                          <a:effectLst/>
                          <a:latin typeface="+mj-lt"/>
                        </a:rPr>
                        <a:t>Taconite Homestead Credit</a:t>
                      </a:r>
                    </a:p>
                  </a:txBody>
                  <a:tcPr marL="5119" marR="5119" marT="5119" marB="0" anchor="b"/>
                </a:tc>
                <a:tc>
                  <a:txBody>
                    <a:bodyPr/>
                    <a:lstStyle/>
                    <a:p>
                      <a:pPr algn="r"/>
                      <a:r>
                        <a:rPr lang="en-US" sz="1000" dirty="0"/>
                        <a:t>$99,052.00</a:t>
                      </a:r>
                    </a:p>
                  </a:txBody>
                  <a:tcPr marL="5119" marR="5119" marT="5119" marB="0" anchor="b"/>
                </a:tc>
                <a:tc>
                  <a:txBody>
                    <a:bodyPr/>
                    <a:lstStyle/>
                    <a:p>
                      <a:pPr algn="r"/>
                      <a:r>
                        <a:rPr lang="en-US" sz="1000" dirty="0"/>
                        <a:t>$51,160.00</a:t>
                      </a:r>
                    </a:p>
                  </a:txBody>
                  <a:tcPr marL="5119" marR="5119" marT="5119" marB="0" anchor="b"/>
                </a:tc>
                <a:extLst>
                  <a:ext uri="{0D108BD9-81ED-4DB2-BD59-A6C34878D82A}">
                    <a16:rowId xmlns:a16="http://schemas.microsoft.com/office/drawing/2014/main" val="10007"/>
                  </a:ext>
                </a:extLst>
              </a:tr>
              <a:tr h="222127">
                <a:tc>
                  <a:txBody>
                    <a:bodyPr/>
                    <a:lstStyle/>
                    <a:p>
                      <a:pPr algn="l" fontAlgn="b"/>
                      <a:r>
                        <a:rPr lang="en-US" sz="1000" b="0" i="0" u="none" strike="noStrike" dirty="0">
                          <a:solidFill>
                            <a:srgbClr val="000000"/>
                          </a:solidFill>
                          <a:effectLst/>
                          <a:latin typeface="+mj-lt"/>
                        </a:rPr>
                        <a:t>Taconite</a:t>
                      </a:r>
                      <a:r>
                        <a:rPr lang="en-US" sz="1000" b="0" i="0" u="none" strike="noStrike" baseline="0" dirty="0">
                          <a:solidFill>
                            <a:srgbClr val="000000"/>
                          </a:solidFill>
                          <a:effectLst/>
                          <a:latin typeface="+mj-lt"/>
                        </a:rPr>
                        <a:t> Local Aid</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$50,000.00</a:t>
                      </a:r>
                    </a:p>
                  </a:txBody>
                  <a:tcPr marL="5119" marR="5119" marT="5119" marB="0" anchor="b"/>
                </a:tc>
                <a:tc>
                  <a:txBody>
                    <a:bodyPr/>
                    <a:lstStyle/>
                    <a:p>
                      <a:pPr algn="r"/>
                      <a:r>
                        <a:rPr lang="en-US" sz="1000" dirty="0"/>
                        <a:t>$50,000.00</a:t>
                      </a:r>
                    </a:p>
                  </a:txBody>
                  <a:tcPr marL="5119" marR="5119" marT="5119" marB="0" anchor="b"/>
                </a:tc>
                <a:extLst>
                  <a:ext uri="{0D108BD9-81ED-4DB2-BD59-A6C34878D82A}">
                    <a16:rowId xmlns:a16="http://schemas.microsoft.com/office/drawing/2014/main" val="10008"/>
                  </a:ext>
                </a:extLst>
              </a:tr>
              <a:tr h="222127">
                <a:tc>
                  <a:txBody>
                    <a:bodyPr/>
                    <a:lstStyle/>
                    <a:p>
                      <a:pPr algn="l" fontAlgn="b"/>
                      <a:r>
                        <a:rPr lang="en-US" sz="1000" b="0" i="0" u="none" strike="noStrike" dirty="0">
                          <a:solidFill>
                            <a:srgbClr val="000000"/>
                          </a:solidFill>
                          <a:effectLst/>
                          <a:latin typeface="+mj-lt"/>
                        </a:rPr>
                        <a:t>Road Maintenance (SLC)</a:t>
                      </a:r>
                    </a:p>
                  </a:txBody>
                  <a:tcPr marL="5119" marR="5119" marT="5119" marB="0" anchor="b"/>
                </a:tc>
                <a:tc>
                  <a:txBody>
                    <a:bodyPr/>
                    <a:lstStyle/>
                    <a:p>
                      <a:pPr algn="r"/>
                      <a:r>
                        <a:rPr lang="en-US" sz="1000" dirty="0"/>
                        <a:t>$85,000.00</a:t>
                      </a:r>
                    </a:p>
                  </a:txBody>
                  <a:tcPr marL="5119" marR="5119" marT="5119" marB="0" anchor="b"/>
                </a:tc>
                <a:tc>
                  <a:txBody>
                    <a:bodyPr/>
                    <a:lstStyle/>
                    <a:p>
                      <a:pPr algn="r"/>
                      <a:r>
                        <a:rPr lang="en-US" sz="1000" dirty="0"/>
                        <a:t>$85,000.00</a:t>
                      </a:r>
                    </a:p>
                  </a:txBody>
                  <a:tcPr marL="5119" marR="5119" marT="5119" marB="0" anchor="b"/>
                </a:tc>
                <a:extLst>
                  <a:ext uri="{0D108BD9-81ED-4DB2-BD59-A6C34878D82A}">
                    <a16:rowId xmlns:a16="http://schemas.microsoft.com/office/drawing/2014/main" val="10009"/>
                  </a:ext>
                </a:extLst>
              </a:tr>
              <a:tr h="222127">
                <a:tc>
                  <a:txBody>
                    <a:bodyPr/>
                    <a:lstStyle/>
                    <a:p>
                      <a:pPr algn="l" fontAlgn="b"/>
                      <a:r>
                        <a:rPr lang="en-US" sz="1000" b="0" i="0" u="none" strike="noStrike" dirty="0">
                          <a:solidFill>
                            <a:srgbClr val="000000"/>
                          </a:solidFill>
                          <a:effectLst/>
                          <a:latin typeface="+mj-lt"/>
                        </a:rPr>
                        <a:t>Federal PILT</a:t>
                      </a:r>
                    </a:p>
                  </a:txBody>
                  <a:tcPr marL="5119" marR="5119" marT="5119" marB="0" anchor="b"/>
                </a:tc>
                <a:tc>
                  <a:txBody>
                    <a:bodyPr/>
                    <a:lstStyle/>
                    <a:p>
                      <a:pPr algn="r"/>
                      <a:r>
                        <a:rPr lang="en-US" sz="1000" dirty="0"/>
                        <a:t>$4,380.00</a:t>
                      </a:r>
                    </a:p>
                  </a:txBody>
                  <a:tcPr marL="5119" marR="5119" marT="5119" marB="0" anchor="b"/>
                </a:tc>
                <a:tc>
                  <a:txBody>
                    <a:bodyPr/>
                    <a:lstStyle/>
                    <a:p>
                      <a:pPr algn="r"/>
                      <a:r>
                        <a:rPr lang="en-US" sz="1000" dirty="0"/>
                        <a:t>$4,560.00</a:t>
                      </a:r>
                    </a:p>
                  </a:txBody>
                  <a:tcPr marL="5119" marR="5119" marT="5119" marB="0" anchor="b"/>
                </a:tc>
                <a:extLst>
                  <a:ext uri="{0D108BD9-81ED-4DB2-BD59-A6C34878D82A}">
                    <a16:rowId xmlns:a16="http://schemas.microsoft.com/office/drawing/2014/main" val="10010"/>
                  </a:ext>
                </a:extLst>
              </a:tr>
              <a:tr h="222127">
                <a:tc>
                  <a:txBody>
                    <a:bodyPr/>
                    <a:lstStyle/>
                    <a:p>
                      <a:pPr algn="l" fontAlgn="b"/>
                      <a:r>
                        <a:rPr lang="en-US" sz="1000" b="0" i="0" u="none" strike="noStrike" dirty="0">
                          <a:solidFill>
                            <a:srgbClr val="000000"/>
                          </a:solidFill>
                          <a:effectLst/>
                          <a:latin typeface="+mj-lt"/>
                        </a:rPr>
                        <a:t>Mining Effects</a:t>
                      </a:r>
                    </a:p>
                  </a:txBody>
                  <a:tcPr marL="5119" marR="5119" marT="5119" marB="0" anchor="b"/>
                </a:tc>
                <a:tc>
                  <a:txBody>
                    <a:bodyPr/>
                    <a:lstStyle/>
                    <a:p>
                      <a:pPr algn="r"/>
                      <a:r>
                        <a:rPr lang="en-US" sz="1000" dirty="0"/>
                        <a:t>$69,862.00</a:t>
                      </a:r>
                    </a:p>
                  </a:txBody>
                  <a:tcPr marL="5119" marR="5119" marT="5119" marB="0" anchor="b"/>
                </a:tc>
                <a:tc>
                  <a:txBody>
                    <a:bodyPr/>
                    <a:lstStyle/>
                    <a:p>
                      <a:pPr algn="r"/>
                      <a:r>
                        <a:rPr lang="en-US" sz="1000" dirty="0"/>
                        <a:t>$66,335.00</a:t>
                      </a:r>
                    </a:p>
                  </a:txBody>
                  <a:tcPr marL="5119" marR="5119" marT="5119" marB="0" anchor="b"/>
                </a:tc>
                <a:extLst>
                  <a:ext uri="{0D108BD9-81ED-4DB2-BD59-A6C34878D82A}">
                    <a16:rowId xmlns:a16="http://schemas.microsoft.com/office/drawing/2014/main" val="10011"/>
                  </a:ext>
                </a:extLst>
              </a:tr>
              <a:tr h="222127">
                <a:tc>
                  <a:txBody>
                    <a:bodyPr/>
                    <a:lstStyle/>
                    <a:p>
                      <a:pPr algn="l" fontAlgn="b"/>
                      <a:r>
                        <a:rPr lang="en-US" sz="1000" u="none" strike="noStrike" dirty="0">
                          <a:effectLst/>
                          <a:latin typeface="+mj-lt"/>
                        </a:rPr>
                        <a:t>Disparity Reduction 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$228,382.00</a:t>
                      </a:r>
                    </a:p>
                  </a:txBody>
                  <a:tcPr marL="5119" marR="5119" marT="5119" marB="0" anchor="b"/>
                </a:tc>
                <a:tc>
                  <a:txBody>
                    <a:bodyPr/>
                    <a:lstStyle/>
                    <a:p>
                      <a:pPr algn="r"/>
                      <a:r>
                        <a:rPr lang="en-US" sz="1000" dirty="0"/>
                        <a:t>$114,191.00</a:t>
                      </a:r>
                    </a:p>
                  </a:txBody>
                  <a:tcPr marL="5119" marR="5119" marT="5119" marB="0" anchor="b"/>
                </a:tc>
                <a:extLst>
                  <a:ext uri="{0D108BD9-81ED-4DB2-BD59-A6C34878D82A}">
                    <a16:rowId xmlns:a16="http://schemas.microsoft.com/office/drawing/2014/main" val="10013"/>
                  </a:ext>
                </a:extLst>
              </a:tr>
              <a:tr h="222127">
                <a:tc>
                  <a:txBody>
                    <a:bodyPr/>
                    <a:lstStyle/>
                    <a:p>
                      <a:pPr algn="l" fontAlgn="b"/>
                      <a:r>
                        <a:rPr lang="en-US" sz="1000" b="0" i="0" u="none" strike="noStrike" dirty="0">
                          <a:solidFill>
                            <a:srgbClr val="000000"/>
                          </a:solidFill>
                          <a:effectLst/>
                          <a:latin typeface="+mj-lt"/>
                        </a:rPr>
                        <a:t>Snowplowing</a:t>
                      </a:r>
                      <a:r>
                        <a:rPr lang="en-US" sz="1000" b="0" i="0" u="none" strike="noStrike" baseline="0" dirty="0">
                          <a:solidFill>
                            <a:srgbClr val="000000"/>
                          </a:solidFill>
                          <a:effectLst/>
                          <a:latin typeface="+mj-lt"/>
                        </a:rPr>
                        <a:t> Fees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$17,875.00</a:t>
                      </a:r>
                    </a:p>
                  </a:txBody>
                  <a:tcPr marL="5119" marR="5119" marT="5119" marB="0" anchor="b"/>
                </a:tc>
                <a:tc>
                  <a:txBody>
                    <a:bodyPr/>
                    <a:lstStyle/>
                    <a:p>
                      <a:pPr algn="r"/>
                      <a:r>
                        <a:rPr lang="en-US" sz="1000" dirty="0"/>
                        <a:t>$0</a:t>
                      </a:r>
                    </a:p>
                  </a:txBody>
                  <a:tcPr marL="5119" marR="5119" marT="5119" marB="0" anchor="b"/>
                </a:tc>
                <a:extLst>
                  <a:ext uri="{0D108BD9-81ED-4DB2-BD59-A6C34878D82A}">
                    <a16:rowId xmlns:a16="http://schemas.microsoft.com/office/drawing/2014/main" val="10014"/>
                  </a:ext>
                </a:extLst>
              </a:tr>
              <a:tr h="222127">
                <a:tc>
                  <a:txBody>
                    <a:bodyPr/>
                    <a:lstStyle/>
                    <a:p>
                      <a:pPr algn="l" fontAlgn="b"/>
                      <a:r>
                        <a:rPr lang="en-US" sz="1000" b="0" i="0" u="none" strike="noStrike" dirty="0">
                          <a:solidFill>
                            <a:srgbClr val="000000"/>
                          </a:solidFill>
                          <a:effectLst/>
                          <a:latin typeface="+mj-lt"/>
                        </a:rPr>
                        <a:t>Refunds/Reimbursements/Misc.</a:t>
                      </a:r>
                    </a:p>
                  </a:txBody>
                  <a:tcPr marL="5119" marR="5119" marT="5119" marB="0" anchor="b"/>
                </a:tc>
                <a:tc>
                  <a:txBody>
                    <a:bodyPr/>
                    <a:lstStyle/>
                    <a:p>
                      <a:pPr algn="r"/>
                      <a:r>
                        <a:rPr lang="en-US" sz="1000" dirty="0"/>
                        <a:t>$14,558.00</a:t>
                      </a:r>
                    </a:p>
                  </a:txBody>
                  <a:tcPr marL="5119" marR="5119" marT="5119" marB="0" anchor="b"/>
                </a:tc>
                <a:tc>
                  <a:txBody>
                    <a:bodyPr/>
                    <a:lstStyle/>
                    <a:p>
                      <a:pPr algn="r"/>
                      <a:r>
                        <a:rPr lang="en-US" sz="1000" dirty="0"/>
                        <a:t>$17,328.00</a:t>
                      </a:r>
                    </a:p>
                  </a:txBody>
                  <a:tcPr marL="5119" marR="5119" marT="5119" marB="0" anchor="b"/>
                </a:tc>
                <a:extLst>
                  <a:ext uri="{0D108BD9-81ED-4DB2-BD59-A6C34878D82A}">
                    <a16:rowId xmlns:a16="http://schemas.microsoft.com/office/drawing/2014/main" val="10015"/>
                  </a:ext>
                </a:extLst>
              </a:tr>
              <a:tr h="222127">
                <a:tc>
                  <a:txBody>
                    <a:bodyPr/>
                    <a:lstStyle/>
                    <a:p>
                      <a:pPr algn="l" fontAlgn="b"/>
                      <a:r>
                        <a:rPr lang="en-US" sz="1000" b="0" i="0" u="none" strike="noStrike" dirty="0">
                          <a:solidFill>
                            <a:srgbClr val="000000"/>
                          </a:solidFill>
                          <a:effectLst/>
                          <a:latin typeface="+mj-lt"/>
                        </a:rPr>
                        <a:t>Sale</a:t>
                      </a:r>
                      <a:r>
                        <a:rPr lang="en-US" sz="1000" b="0" i="0" u="none" strike="noStrike" baseline="0" dirty="0">
                          <a:solidFill>
                            <a:srgbClr val="000000"/>
                          </a:solidFill>
                          <a:effectLst/>
                          <a:latin typeface="+mj-lt"/>
                        </a:rPr>
                        <a:t> of Garbage Bags &amp; Refuse</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$28,268.00</a:t>
                      </a:r>
                    </a:p>
                  </a:txBody>
                  <a:tcPr marL="5119" marR="5119" marT="5119" marB="0" anchor="b"/>
                </a:tc>
                <a:tc>
                  <a:txBody>
                    <a:bodyPr/>
                    <a:lstStyle/>
                    <a:p>
                      <a:pPr algn="r"/>
                      <a:r>
                        <a:rPr lang="en-US" sz="1000" dirty="0"/>
                        <a:t>$19,896.00</a:t>
                      </a:r>
                    </a:p>
                  </a:txBody>
                  <a:tcPr marL="5119" marR="5119" marT="5119" marB="0" anchor="b"/>
                </a:tc>
                <a:extLst>
                  <a:ext uri="{0D108BD9-81ED-4DB2-BD59-A6C34878D82A}">
                    <a16:rowId xmlns:a16="http://schemas.microsoft.com/office/drawing/2014/main" val="10016"/>
                  </a:ext>
                </a:extLst>
              </a:tr>
              <a:tr h="222127">
                <a:tc>
                  <a:txBody>
                    <a:bodyPr/>
                    <a:lstStyle/>
                    <a:p>
                      <a:pPr algn="l" fontAlgn="b"/>
                      <a:r>
                        <a:rPr lang="en-US" sz="1000" u="none" strike="noStrike" dirty="0">
                          <a:effectLst/>
                          <a:latin typeface="+mj-lt"/>
                        </a:rPr>
                        <a:t>Pavilion Rent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$250.00</a:t>
                      </a:r>
                    </a:p>
                  </a:txBody>
                  <a:tcPr marL="5119" marR="5119" marT="5119" marB="0" anchor="b"/>
                </a:tc>
                <a:tc>
                  <a:txBody>
                    <a:bodyPr/>
                    <a:lstStyle/>
                    <a:p>
                      <a:pPr algn="r"/>
                      <a:r>
                        <a:rPr lang="en-US" sz="1000" dirty="0"/>
                        <a:t>$1,900.00</a:t>
                      </a:r>
                    </a:p>
                  </a:txBody>
                  <a:tcPr marL="5119" marR="5119" marT="5119" marB="0" anchor="b"/>
                </a:tc>
                <a:extLst>
                  <a:ext uri="{0D108BD9-81ED-4DB2-BD59-A6C34878D82A}">
                    <a16:rowId xmlns:a16="http://schemas.microsoft.com/office/drawing/2014/main" val="10017"/>
                  </a:ext>
                </a:extLst>
              </a:tr>
              <a:tr h="294813">
                <a:tc>
                  <a:txBody>
                    <a:bodyPr/>
                    <a:lstStyle/>
                    <a:p>
                      <a:pPr algn="l" fontAlgn="b"/>
                      <a:r>
                        <a:rPr lang="en-US" sz="1000" u="none" strike="noStrike" dirty="0">
                          <a:effectLst/>
                          <a:latin typeface="+mj-lt"/>
                        </a:rPr>
                        <a:t>W/WW Fees, Permits,</a:t>
                      </a:r>
                      <a:r>
                        <a:rPr lang="en-US" sz="1000" u="none" strike="noStrike" baseline="0" dirty="0">
                          <a:effectLst/>
                          <a:latin typeface="+mj-lt"/>
                        </a:rPr>
                        <a:t> Connection Fees, Capital Charges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$4,789.00</a:t>
                      </a:r>
                    </a:p>
                  </a:txBody>
                  <a:tcPr marL="5119" marR="5119" marT="5119" marB="0" anchor="b"/>
                </a:tc>
                <a:tc>
                  <a:txBody>
                    <a:bodyPr/>
                    <a:lstStyle/>
                    <a:p>
                      <a:pPr algn="r"/>
                      <a:r>
                        <a:rPr lang="en-US" sz="1000" dirty="0"/>
                        <a:t>$3,915.00</a:t>
                      </a:r>
                    </a:p>
                  </a:txBody>
                  <a:tcPr marL="5119" marR="5119" marT="5119" marB="0" anchor="b"/>
                </a:tc>
                <a:extLst>
                  <a:ext uri="{0D108BD9-81ED-4DB2-BD59-A6C34878D82A}">
                    <a16:rowId xmlns:a16="http://schemas.microsoft.com/office/drawing/2014/main" val="10018"/>
                  </a:ext>
                </a:extLst>
              </a:tr>
              <a:tr h="222127">
                <a:tc>
                  <a:txBody>
                    <a:bodyPr/>
                    <a:lstStyle/>
                    <a:p>
                      <a:pPr algn="l" fontAlgn="b"/>
                      <a:r>
                        <a:rPr lang="en-US" sz="1000" u="none" strike="noStrike" dirty="0">
                          <a:effectLst/>
                          <a:latin typeface="+mj-lt"/>
                        </a:rPr>
                        <a:t>LLCC Rent</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$2,035.00</a:t>
                      </a:r>
                    </a:p>
                  </a:txBody>
                  <a:tcPr marL="5119" marR="5119" marT="5119" marB="0" anchor="b"/>
                </a:tc>
                <a:tc>
                  <a:txBody>
                    <a:bodyPr/>
                    <a:lstStyle/>
                    <a:p>
                      <a:pPr algn="r"/>
                      <a:r>
                        <a:rPr lang="en-US" sz="1000" dirty="0"/>
                        <a:t>$1,400.00</a:t>
                      </a:r>
                    </a:p>
                  </a:txBody>
                  <a:tcPr marL="5119" marR="5119" marT="5119" marB="0" anchor="b"/>
                </a:tc>
                <a:extLst>
                  <a:ext uri="{0D108BD9-81ED-4DB2-BD59-A6C34878D82A}">
                    <a16:rowId xmlns:a16="http://schemas.microsoft.com/office/drawing/2014/main" val="10019"/>
                  </a:ext>
                </a:extLst>
              </a:tr>
              <a:tr h="294813">
                <a:tc>
                  <a:txBody>
                    <a:bodyPr/>
                    <a:lstStyle/>
                    <a:p>
                      <a:pPr algn="l" fontAlgn="b"/>
                      <a:r>
                        <a:rPr lang="en-US" sz="1000" b="0" i="0" u="none" strike="noStrike" dirty="0">
                          <a:solidFill>
                            <a:srgbClr val="000000"/>
                          </a:solidFill>
                          <a:effectLst/>
                          <a:latin typeface="+mj-lt"/>
                        </a:rPr>
                        <a:t>Cemetery Revenues, Lot Sales, Columbarium</a:t>
                      </a:r>
                      <a:r>
                        <a:rPr lang="en-US" sz="1000" b="0" i="0" u="none" strike="noStrike" baseline="0" dirty="0">
                          <a:solidFill>
                            <a:srgbClr val="000000"/>
                          </a:solidFill>
                          <a:effectLst/>
                          <a:latin typeface="+mj-lt"/>
                        </a:rPr>
                        <a:t> Sales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$6,659.00</a:t>
                      </a:r>
                    </a:p>
                  </a:txBody>
                  <a:tcPr marL="5119" marR="5119" marT="5119" marB="0" anchor="b"/>
                </a:tc>
                <a:tc>
                  <a:txBody>
                    <a:bodyPr/>
                    <a:lstStyle/>
                    <a:p>
                      <a:pPr algn="r"/>
                      <a:r>
                        <a:rPr lang="en-US" sz="1000" dirty="0"/>
                        <a:t>$6,176.00</a:t>
                      </a:r>
                    </a:p>
                  </a:txBody>
                  <a:tcPr marL="5119" marR="5119" marT="5119" marB="0" anchor="b"/>
                </a:tc>
                <a:extLst>
                  <a:ext uri="{0D108BD9-81ED-4DB2-BD59-A6C34878D82A}">
                    <a16:rowId xmlns:a16="http://schemas.microsoft.com/office/drawing/2014/main" val="10020"/>
                  </a:ext>
                </a:extLst>
              </a:tr>
              <a:tr h="222127">
                <a:tc>
                  <a:txBody>
                    <a:bodyPr/>
                    <a:lstStyle/>
                    <a:p>
                      <a:pPr algn="l" fontAlgn="b"/>
                      <a:r>
                        <a:rPr lang="en-US" sz="1000" b="0" i="0" u="none" strike="noStrike" dirty="0">
                          <a:solidFill>
                            <a:srgbClr val="000000"/>
                          </a:solidFill>
                          <a:effectLst/>
                          <a:latin typeface="+mj-lt"/>
                        </a:rPr>
                        <a:t>COVID Relief/ARPA Funding</a:t>
                      </a:r>
                    </a:p>
                  </a:txBody>
                  <a:tcPr marL="5119" marR="5119" marT="5119" marB="0" anchor="b"/>
                </a:tc>
                <a:tc>
                  <a:txBody>
                    <a:bodyPr/>
                    <a:lstStyle/>
                    <a:p>
                      <a:pPr algn="r"/>
                      <a:r>
                        <a:rPr lang="en-US" sz="1000" dirty="0"/>
                        <a:t>$37,525.00</a:t>
                      </a:r>
                    </a:p>
                  </a:txBody>
                  <a:tcPr marL="5119" marR="5119" marT="5119" marB="0" anchor="b"/>
                </a:tc>
                <a:tc>
                  <a:txBody>
                    <a:bodyPr/>
                    <a:lstStyle/>
                    <a:p>
                      <a:pPr algn="r"/>
                      <a:r>
                        <a:rPr lang="en-US" sz="1000" dirty="0"/>
                        <a:t>82,854.00</a:t>
                      </a:r>
                    </a:p>
                  </a:txBody>
                  <a:tcPr marL="5119" marR="5119" marT="5119" marB="0" anchor="b"/>
                </a:tc>
                <a:extLst>
                  <a:ext uri="{0D108BD9-81ED-4DB2-BD59-A6C34878D82A}">
                    <a16:rowId xmlns:a16="http://schemas.microsoft.com/office/drawing/2014/main" val="10021"/>
                  </a:ext>
                </a:extLst>
              </a:tr>
              <a:tr h="222127">
                <a:tc>
                  <a:txBody>
                    <a:bodyPr/>
                    <a:lstStyle/>
                    <a:p>
                      <a:pPr algn="l" fontAlgn="b"/>
                      <a:r>
                        <a:rPr lang="en-US" sz="1000" b="0" i="0" u="none" strike="noStrike" dirty="0">
                          <a:solidFill>
                            <a:srgbClr val="000000"/>
                          </a:solidFill>
                          <a:effectLst/>
                          <a:latin typeface="+mj-lt"/>
                        </a:rPr>
                        <a:t>Propane Reimbursement (SLC)</a:t>
                      </a:r>
                    </a:p>
                  </a:txBody>
                  <a:tcPr marL="5119" marR="5119" marT="5119" marB="0" anchor="b"/>
                </a:tc>
                <a:tc>
                  <a:txBody>
                    <a:bodyPr/>
                    <a:lstStyle/>
                    <a:p>
                      <a:pPr algn="r"/>
                      <a:r>
                        <a:rPr lang="en-US" sz="1000" dirty="0"/>
                        <a:t>$6,138.00</a:t>
                      </a:r>
                    </a:p>
                  </a:txBody>
                  <a:tcPr marL="5119" marR="5119" marT="5119" marB="0" anchor="b"/>
                </a:tc>
                <a:tc>
                  <a:txBody>
                    <a:bodyPr/>
                    <a:lstStyle/>
                    <a:p>
                      <a:pPr algn="r"/>
                      <a:r>
                        <a:rPr lang="en-US" sz="1000" dirty="0"/>
                        <a:t>$3,151.00</a:t>
                      </a:r>
                    </a:p>
                  </a:txBody>
                  <a:tcPr marL="5119" marR="5119" marT="5119" marB="0" anchor="b"/>
                </a:tc>
                <a:extLst>
                  <a:ext uri="{0D108BD9-81ED-4DB2-BD59-A6C34878D82A}">
                    <a16:rowId xmlns:a16="http://schemas.microsoft.com/office/drawing/2014/main" val="10022"/>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endParaRPr lang="en-US" dirty="0"/>
          </a:p>
          <a:p>
            <a:endParaRPr lang="en-US" dirty="0"/>
          </a:p>
          <a:p>
            <a:pPr marL="109728" indent="0">
              <a:buNone/>
            </a:pPr>
            <a:endParaRPr lang="en-US" dirty="0"/>
          </a:p>
          <a:p>
            <a:endParaRPr lang="en-US" dirty="0"/>
          </a:p>
        </p:txBody>
      </p:sp>
      <p:graphicFrame>
        <p:nvGraphicFramePr>
          <p:cNvPr id="4" name="Chart 3"/>
          <p:cNvGraphicFramePr/>
          <p:nvPr>
            <p:extLst>
              <p:ext uri="{D42A27DB-BD31-4B8C-83A1-F6EECF244321}">
                <p14:modId xmlns:p14="http://schemas.microsoft.com/office/powerpoint/2010/main" val="3137057456"/>
              </p:ext>
            </p:extLst>
          </p:nvPr>
        </p:nvGraphicFramePr>
        <p:xfrm>
          <a:off x="1371600" y="441544"/>
          <a:ext cx="7680960" cy="634025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326227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6689" y="304800"/>
            <a:ext cx="7585023" cy="9906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Category 4-Fiscal Sustainability continued: </a:t>
            </a:r>
            <a:br>
              <a:rPr lang="en-US" sz="2800" u="sng" dirty="0"/>
            </a:br>
            <a:r>
              <a:rPr lang="en-US" sz="2800" u="sng" dirty="0"/>
              <a:t>2021 YTD Disbursements Comparable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52306719"/>
              </p:ext>
            </p:extLst>
          </p:nvPr>
        </p:nvGraphicFramePr>
        <p:xfrm>
          <a:off x="304800" y="1634990"/>
          <a:ext cx="4572000" cy="5223013"/>
        </p:xfrm>
        <a:graphic>
          <a:graphicData uri="http://schemas.openxmlformats.org/drawingml/2006/table">
            <a:tbl>
              <a:tblPr>
                <a:tableStyleId>{5C22544A-7EE6-4342-B048-85BDC9FD1C3A}</a:tableStyleId>
              </a:tblPr>
              <a:tblGrid>
                <a:gridCol w="2402237">
                  <a:extLst>
                    <a:ext uri="{9D8B030D-6E8A-4147-A177-3AD203B41FA5}">
                      <a16:colId xmlns:a16="http://schemas.microsoft.com/office/drawing/2014/main" val="20000"/>
                    </a:ext>
                  </a:extLst>
                </a:gridCol>
                <a:gridCol w="1053054">
                  <a:extLst>
                    <a:ext uri="{9D8B030D-6E8A-4147-A177-3AD203B41FA5}">
                      <a16:colId xmlns:a16="http://schemas.microsoft.com/office/drawing/2014/main" val="20001"/>
                    </a:ext>
                  </a:extLst>
                </a:gridCol>
                <a:gridCol w="1116709">
                  <a:extLst>
                    <a:ext uri="{9D8B030D-6E8A-4147-A177-3AD203B41FA5}">
                      <a16:colId xmlns:a16="http://schemas.microsoft.com/office/drawing/2014/main" val="20002"/>
                    </a:ext>
                  </a:extLst>
                </a:gridCol>
              </a:tblGrid>
              <a:tr h="383570">
                <a:tc gridSpan="2">
                  <a:txBody>
                    <a:bodyPr/>
                    <a:lstStyle/>
                    <a:p>
                      <a:pPr algn="l" fontAlgn="b"/>
                      <a:r>
                        <a:rPr lang="en-US" sz="1200" b="1" u="none" strike="noStrike" dirty="0">
                          <a:effectLst/>
                        </a:rPr>
                        <a:t>Disbursed ALL FUNDS (rounded to nearest dollar):                                                  2020</a:t>
                      </a:r>
                      <a:endParaRPr lang="en-US" sz="1200" b="1" i="0" u="none" strike="noStrike" dirty="0">
                        <a:solidFill>
                          <a:srgbClr val="000000"/>
                        </a:solidFill>
                        <a:effectLst/>
                        <a:latin typeface="Calibri" panose="020F0502020204030204" pitchFamily="34" charset="0"/>
                      </a:endParaRPr>
                    </a:p>
                  </a:txBody>
                  <a:tcPr marL="7893" marR="7893" marT="7893" marB="0" anchor="b"/>
                </a:tc>
                <a:tc hMerge="1">
                  <a:txBody>
                    <a:bodyPr/>
                    <a:lstStyle/>
                    <a:p>
                      <a:endParaRPr lang="en-US"/>
                    </a:p>
                  </a:txBody>
                  <a:tcPr/>
                </a:tc>
                <a:tc>
                  <a:txBody>
                    <a:bodyPr/>
                    <a:lstStyle/>
                    <a:p>
                      <a:pPr algn="ctr"/>
                      <a:r>
                        <a:rPr lang="en-US" dirty="0"/>
                        <a:t>2021 YTD </a:t>
                      </a:r>
                    </a:p>
                  </a:txBody>
                  <a:tcPr marL="7893" marR="7893" marT="7893" marB="0" anchor="b"/>
                </a:tc>
                <a:extLst>
                  <a:ext uri="{0D108BD9-81ED-4DB2-BD59-A6C34878D82A}">
                    <a16:rowId xmlns:a16="http://schemas.microsoft.com/office/drawing/2014/main" val="10000"/>
                  </a:ext>
                </a:extLst>
              </a:tr>
              <a:tr h="226876">
                <a:tc>
                  <a:txBody>
                    <a:bodyPr/>
                    <a:lstStyle/>
                    <a:p>
                      <a:pPr algn="l" fontAlgn="b"/>
                      <a:r>
                        <a:rPr lang="en-US" sz="1200" u="none" strike="noStrike" dirty="0">
                          <a:effectLst/>
                        </a:rPr>
                        <a:t>Personnel Costs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en-US" sz="1200" dirty="0"/>
                        <a:t>$809,907.00</a:t>
                      </a:r>
                    </a:p>
                  </a:txBody>
                  <a:tcPr marL="7893" marR="7893" marT="7893" marB="0" anchor="ctr"/>
                </a:tc>
                <a:tc>
                  <a:txBody>
                    <a:bodyPr/>
                    <a:lstStyle/>
                    <a:p>
                      <a:pPr algn="r"/>
                      <a:r>
                        <a:rPr lang="en-US" sz="1200" dirty="0"/>
                        <a:t>$603,672.00</a:t>
                      </a:r>
                    </a:p>
                  </a:txBody>
                  <a:tcPr marL="7893" marR="7893" marT="7893" marB="0" anchor="b"/>
                </a:tc>
                <a:extLst>
                  <a:ext uri="{0D108BD9-81ED-4DB2-BD59-A6C34878D82A}">
                    <a16:rowId xmlns:a16="http://schemas.microsoft.com/office/drawing/2014/main" val="10001"/>
                  </a:ext>
                </a:extLst>
              </a:tr>
              <a:tr h="336636">
                <a:tc>
                  <a:txBody>
                    <a:bodyPr/>
                    <a:lstStyle/>
                    <a:p>
                      <a:pPr algn="ctr" fontAlgn="b"/>
                      <a:r>
                        <a:rPr lang="en-US" sz="1050" u="none" strike="noStrike" dirty="0">
                          <a:effectLst/>
                        </a:rPr>
                        <a:t>(wages, benefits, pension</a:t>
                      </a:r>
                      <a:r>
                        <a:rPr lang="en-US" sz="1050" u="none" strike="noStrike" baseline="0" dirty="0">
                          <a:effectLst/>
                        </a:rPr>
                        <a:t>, worker’s comp insurance etc.</a:t>
                      </a:r>
                      <a:r>
                        <a:rPr lang="en-US" sz="1050" u="none" strike="noStrike" dirty="0">
                          <a:effectLst/>
                        </a:rPr>
                        <a:t>)</a:t>
                      </a:r>
                      <a:endParaRPr lang="en-US" sz="1050" b="0" i="0" u="none" strike="noStrike" dirty="0">
                        <a:solidFill>
                          <a:srgbClr val="000000"/>
                        </a:solidFill>
                        <a:effectLst/>
                        <a:latin typeface="Calibri" panose="020F0502020204030204" pitchFamily="34" charset="0"/>
                      </a:endParaRPr>
                    </a:p>
                  </a:txBody>
                  <a:tcPr marL="7893" marR="7893" marT="7893" marB="0" anchor="b"/>
                </a:tc>
                <a:tc gridSpan="2">
                  <a:txBody>
                    <a:bodyPr/>
                    <a:lstStyle/>
                    <a:p>
                      <a:pPr algn="ctr" fontAlgn="b"/>
                      <a:r>
                        <a:rPr lang="en-US" sz="1000" u="none" strike="noStrike" dirty="0">
                          <a:effectLst/>
                        </a:rPr>
                        <a:t>(Board, Employees, Summer seasonal employees)</a:t>
                      </a:r>
                      <a:endParaRPr lang="en-US" sz="1000" b="0" i="0" u="none" strike="noStrike" dirty="0">
                        <a:solidFill>
                          <a:srgbClr val="000000"/>
                        </a:solidFill>
                        <a:effectLst/>
                        <a:latin typeface="Calibri" panose="020F0502020204030204" pitchFamily="34" charset="0"/>
                      </a:endParaRPr>
                    </a:p>
                  </a:txBody>
                  <a:tcPr marL="7893" marR="7893" marT="7893" marB="0" anchor="b"/>
                </a:tc>
                <a:tc hMerge="1">
                  <a:txBody>
                    <a:bodyPr/>
                    <a:lstStyle/>
                    <a:p>
                      <a:endParaRPr lang="en-US"/>
                    </a:p>
                  </a:txBody>
                  <a:tcPr/>
                </a:tc>
                <a:extLst>
                  <a:ext uri="{0D108BD9-81ED-4DB2-BD59-A6C34878D82A}">
                    <a16:rowId xmlns:a16="http://schemas.microsoft.com/office/drawing/2014/main" val="10002"/>
                  </a:ext>
                </a:extLst>
              </a:tr>
              <a:tr h="226876">
                <a:tc>
                  <a:txBody>
                    <a:bodyPr/>
                    <a:lstStyle/>
                    <a:p>
                      <a:pPr algn="l" fontAlgn="b"/>
                      <a:r>
                        <a:rPr lang="en-US" sz="1200" b="0" i="0" u="none" strike="noStrike" dirty="0">
                          <a:solidFill>
                            <a:srgbClr val="000000"/>
                          </a:solidFill>
                          <a:effectLst/>
                          <a:latin typeface="+mn-lt"/>
                        </a:rPr>
                        <a:t>Fire Department Personnel</a:t>
                      </a:r>
                    </a:p>
                  </a:txBody>
                  <a:tcPr marL="7893" marR="7893" marT="7893" marB="0" anchor="b"/>
                </a:tc>
                <a:tc>
                  <a:txBody>
                    <a:bodyPr/>
                    <a:lstStyle/>
                    <a:p>
                      <a:pPr algn="r"/>
                      <a:r>
                        <a:rPr lang="en-US" sz="1200" dirty="0"/>
                        <a:t>$26,477.00</a:t>
                      </a:r>
                    </a:p>
                  </a:txBody>
                  <a:tcPr marL="7893" marR="7893" marT="7893" marB="0" anchor="b"/>
                </a:tc>
                <a:tc>
                  <a:txBody>
                    <a:bodyPr/>
                    <a:lstStyle/>
                    <a:p>
                      <a:pPr algn="r"/>
                      <a:r>
                        <a:rPr lang="en-US" sz="1200" dirty="0"/>
                        <a:t>$21,328.00</a:t>
                      </a:r>
                    </a:p>
                  </a:txBody>
                  <a:tcPr marL="7893" marR="7893" marT="7893" marB="0" anchor="b"/>
                </a:tc>
                <a:extLst>
                  <a:ext uri="{0D108BD9-81ED-4DB2-BD59-A6C34878D82A}">
                    <a16:rowId xmlns:a16="http://schemas.microsoft.com/office/drawing/2014/main" val="10003"/>
                  </a:ext>
                </a:extLst>
              </a:tr>
              <a:tr h="383570">
                <a:tc>
                  <a:txBody>
                    <a:bodyPr/>
                    <a:lstStyle/>
                    <a:p>
                      <a:pPr algn="l" fontAlgn="b"/>
                      <a:r>
                        <a:rPr lang="en-US" sz="1200" b="0" i="0" u="none" strike="noStrike" dirty="0">
                          <a:solidFill>
                            <a:srgbClr val="000000"/>
                          </a:solidFill>
                          <a:effectLst/>
                          <a:latin typeface="+mn-lt"/>
                        </a:rPr>
                        <a:t>Fire Department Operating Costs/Station/Equip. </a:t>
                      </a:r>
                    </a:p>
                  </a:txBody>
                  <a:tcPr marL="7893" marR="7893" marT="7893" marB="0" anchor="b"/>
                </a:tc>
                <a:tc>
                  <a:txBody>
                    <a:bodyPr/>
                    <a:lstStyle/>
                    <a:p>
                      <a:pPr algn="r"/>
                      <a:r>
                        <a:rPr lang="en-US" sz="1200" dirty="0"/>
                        <a:t>$62,850.00</a:t>
                      </a:r>
                    </a:p>
                  </a:txBody>
                  <a:tcPr marL="7893" marR="7893" marT="7893" marB="0" anchor="b"/>
                </a:tc>
                <a:tc>
                  <a:txBody>
                    <a:bodyPr/>
                    <a:lstStyle/>
                    <a:p>
                      <a:pPr algn="r"/>
                      <a:r>
                        <a:rPr lang="en-US" sz="1200" dirty="0"/>
                        <a:t>$80,953.00</a:t>
                      </a:r>
                    </a:p>
                  </a:txBody>
                  <a:tcPr marL="7893" marR="7893" marT="7893" marB="0" anchor="b"/>
                </a:tc>
                <a:extLst>
                  <a:ext uri="{0D108BD9-81ED-4DB2-BD59-A6C34878D82A}">
                    <a16:rowId xmlns:a16="http://schemas.microsoft.com/office/drawing/2014/main" val="10004"/>
                  </a:ext>
                </a:extLst>
              </a:tr>
              <a:tr h="226876">
                <a:tc>
                  <a:txBody>
                    <a:bodyPr/>
                    <a:lstStyle/>
                    <a:p>
                      <a:pPr algn="l" fontAlgn="b"/>
                      <a:r>
                        <a:rPr lang="en-US" sz="1200" u="none" strike="noStrike" dirty="0">
                          <a:effectLst/>
                        </a:rPr>
                        <a:t>Refuse Contracts</a:t>
                      </a:r>
                      <a:r>
                        <a:rPr lang="en-US" sz="1200" u="none" strike="noStrike" baseline="0" dirty="0">
                          <a:effectLst/>
                        </a:rPr>
                        <a:t> &amp; Sales Tax</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a:t>$173,602.00</a:t>
                      </a:r>
                    </a:p>
                  </a:txBody>
                  <a:tcPr marL="7893" marR="7893" marT="7893" marB="0" anchor="b"/>
                </a:tc>
                <a:tc>
                  <a:txBody>
                    <a:bodyPr/>
                    <a:lstStyle/>
                    <a:p>
                      <a:pPr algn="r"/>
                      <a:r>
                        <a:rPr lang="en-US" sz="1200" dirty="0"/>
                        <a:t>$94,629.00</a:t>
                      </a:r>
                    </a:p>
                  </a:txBody>
                  <a:tcPr marL="7893" marR="7893" marT="7893" marB="0" anchor="b"/>
                </a:tc>
                <a:extLst>
                  <a:ext uri="{0D108BD9-81ED-4DB2-BD59-A6C34878D82A}">
                    <a16:rowId xmlns:a16="http://schemas.microsoft.com/office/drawing/2014/main" val="10005"/>
                  </a:ext>
                </a:extLst>
              </a:tr>
              <a:tr h="383570">
                <a:tc>
                  <a:txBody>
                    <a:bodyPr/>
                    <a:lstStyle/>
                    <a:p>
                      <a:pPr algn="l" fontAlgn="b"/>
                      <a:r>
                        <a:rPr lang="en-US" sz="1200" b="0" i="0" u="none" strike="noStrike" dirty="0">
                          <a:solidFill>
                            <a:srgbClr val="000000"/>
                          </a:solidFill>
                          <a:effectLst/>
                          <a:latin typeface="+mn-lt"/>
                        </a:rPr>
                        <a:t>Town Office/Administration (non-employee costs)</a:t>
                      </a:r>
                    </a:p>
                  </a:txBody>
                  <a:tcPr marL="7893" marR="7893" marT="7893" marB="0" anchor="b"/>
                </a:tc>
                <a:tc>
                  <a:txBody>
                    <a:bodyPr/>
                    <a:lstStyle/>
                    <a:p>
                      <a:pPr algn="r"/>
                      <a:r>
                        <a:rPr lang="en-US" sz="1200" dirty="0"/>
                        <a:t>$34,840.00</a:t>
                      </a:r>
                    </a:p>
                  </a:txBody>
                  <a:tcPr marL="7893" marR="7893" marT="7893" marB="0" anchor="b"/>
                </a:tc>
                <a:tc>
                  <a:txBody>
                    <a:bodyPr/>
                    <a:lstStyle/>
                    <a:p>
                      <a:pPr algn="r"/>
                      <a:r>
                        <a:rPr lang="en-US" sz="1200" dirty="0"/>
                        <a:t>$22,150.00</a:t>
                      </a:r>
                    </a:p>
                  </a:txBody>
                  <a:tcPr marL="7893" marR="7893" marT="7893" marB="0" anchor="b"/>
                </a:tc>
                <a:extLst>
                  <a:ext uri="{0D108BD9-81ED-4DB2-BD59-A6C34878D82A}">
                    <a16:rowId xmlns:a16="http://schemas.microsoft.com/office/drawing/2014/main" val="10006"/>
                  </a:ext>
                </a:extLst>
              </a:tr>
              <a:tr h="195836">
                <a:tc>
                  <a:txBody>
                    <a:bodyPr/>
                    <a:lstStyle/>
                    <a:p>
                      <a:pPr algn="l" fontAlgn="b"/>
                      <a:r>
                        <a:rPr lang="en-US" sz="1200" u="none" strike="noStrike" dirty="0">
                          <a:effectLst/>
                        </a:rPr>
                        <a:t>Legal Services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a:t>$14,426.00</a:t>
                      </a:r>
                    </a:p>
                  </a:txBody>
                  <a:tcPr marL="7893" marR="7893" marT="7893" marB="0" anchor="b"/>
                </a:tc>
                <a:tc>
                  <a:txBody>
                    <a:bodyPr/>
                    <a:lstStyle/>
                    <a:p>
                      <a:pPr algn="r"/>
                      <a:r>
                        <a:rPr lang="en-US" sz="1200" dirty="0"/>
                        <a:t>$13,220.00</a:t>
                      </a:r>
                    </a:p>
                  </a:txBody>
                  <a:tcPr marL="7893" marR="7893" marT="7893" marB="0" anchor="b"/>
                </a:tc>
                <a:extLst>
                  <a:ext uri="{0D108BD9-81ED-4DB2-BD59-A6C34878D82A}">
                    <a16:rowId xmlns:a16="http://schemas.microsoft.com/office/drawing/2014/main" val="10007"/>
                  </a:ext>
                </a:extLst>
              </a:tr>
              <a:tr h="352281">
                <a:tc>
                  <a:txBody>
                    <a:bodyPr/>
                    <a:lstStyle/>
                    <a:p>
                      <a:pPr algn="l" fontAlgn="b"/>
                      <a:r>
                        <a:rPr lang="en-US" sz="1200" b="0" i="0" u="none" strike="noStrike" dirty="0">
                          <a:solidFill>
                            <a:srgbClr val="000000"/>
                          </a:solidFill>
                          <a:effectLst/>
                          <a:latin typeface="+mn-lt"/>
                          <a:cs typeface="Lucida Sans Unicode" panose="020B0602030504020204" pitchFamily="34" charset="0"/>
                        </a:rPr>
                        <a:t>Loon Lake Community</a:t>
                      </a:r>
                      <a:r>
                        <a:rPr lang="en-US" sz="1200" b="0" i="0" u="none" strike="noStrike" baseline="0" dirty="0">
                          <a:solidFill>
                            <a:srgbClr val="000000"/>
                          </a:solidFill>
                          <a:effectLst/>
                          <a:latin typeface="+mn-lt"/>
                          <a:cs typeface="Lucida Sans Unicode" panose="020B0602030504020204" pitchFamily="34" charset="0"/>
                        </a:rPr>
                        <a:t> Center </a:t>
                      </a:r>
                      <a:r>
                        <a:rPr lang="en-US" sz="1000" b="0" i="0" u="none" strike="noStrike" baseline="0" dirty="0">
                          <a:solidFill>
                            <a:srgbClr val="000000"/>
                          </a:solidFill>
                          <a:effectLst/>
                          <a:latin typeface="+mn-lt"/>
                          <a:cs typeface="Lucida Sans Unicode" panose="020B0602030504020204" pitchFamily="34" charset="0"/>
                        </a:rPr>
                        <a:t>(Total Costs)</a:t>
                      </a:r>
                      <a:endParaRPr lang="en-US" sz="1000" b="0" i="0" u="none" strike="noStrike" dirty="0">
                        <a:solidFill>
                          <a:srgbClr val="000000"/>
                        </a:solidFill>
                        <a:effectLst/>
                        <a:latin typeface="+mn-lt"/>
                        <a:cs typeface="Lucida Sans Unicode" panose="020B0602030504020204" pitchFamily="34" charset="0"/>
                      </a:endParaRPr>
                    </a:p>
                  </a:txBody>
                  <a:tcPr marL="7893" marR="7893" marT="7893" marB="0" anchor="b"/>
                </a:tc>
                <a:tc>
                  <a:txBody>
                    <a:bodyPr/>
                    <a:lstStyle/>
                    <a:p>
                      <a:pPr algn="r"/>
                      <a:r>
                        <a:rPr lang="en-US" sz="1200" dirty="0"/>
                        <a:t>$66,181.00</a:t>
                      </a:r>
                    </a:p>
                  </a:txBody>
                  <a:tcPr marL="7893" marR="7893" marT="7893" marB="0" anchor="b"/>
                </a:tc>
                <a:tc>
                  <a:txBody>
                    <a:bodyPr/>
                    <a:lstStyle/>
                    <a:p>
                      <a:pPr algn="r"/>
                      <a:r>
                        <a:rPr lang="en-US" sz="1200" dirty="0"/>
                        <a:t>$21,660.00</a:t>
                      </a:r>
                    </a:p>
                  </a:txBody>
                  <a:tcPr marL="7893" marR="7893" marT="7893" marB="0" anchor="b"/>
                </a:tc>
                <a:extLst>
                  <a:ext uri="{0D108BD9-81ED-4DB2-BD59-A6C34878D82A}">
                    <a16:rowId xmlns:a16="http://schemas.microsoft.com/office/drawing/2014/main" val="10008"/>
                  </a:ext>
                </a:extLst>
              </a:tr>
              <a:tr h="217406">
                <a:tc>
                  <a:txBody>
                    <a:bodyPr/>
                    <a:lstStyle/>
                    <a:p>
                      <a:pPr algn="l" fontAlgn="b"/>
                      <a:r>
                        <a:rPr lang="en-US" sz="1200" b="0" i="0" u="none" strike="noStrike" dirty="0">
                          <a:solidFill>
                            <a:srgbClr val="000000"/>
                          </a:solidFill>
                          <a:effectLst/>
                          <a:latin typeface="Calibri" panose="020F0502020204030204" pitchFamily="34" charset="0"/>
                        </a:rPr>
                        <a:t>Twin</a:t>
                      </a:r>
                      <a:r>
                        <a:rPr lang="en-US" sz="1200" b="0" i="0" u="none" strike="noStrike" baseline="0" dirty="0">
                          <a:solidFill>
                            <a:srgbClr val="000000"/>
                          </a:solidFill>
                          <a:effectLst/>
                          <a:latin typeface="Calibri" panose="020F0502020204030204" pitchFamily="34" charset="0"/>
                        </a:rPr>
                        <a:t> Lakes (Total Costs)</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a:t>$1,142.00</a:t>
                      </a:r>
                    </a:p>
                  </a:txBody>
                  <a:tcPr marL="7893" marR="7893" marT="7893" marB="0" anchor="b"/>
                </a:tc>
                <a:tc>
                  <a:txBody>
                    <a:bodyPr/>
                    <a:lstStyle/>
                    <a:p>
                      <a:pPr algn="r"/>
                      <a:r>
                        <a:rPr lang="en-US" sz="1200" dirty="0"/>
                        <a:t>$5,458.00</a:t>
                      </a:r>
                    </a:p>
                  </a:txBody>
                  <a:tcPr marL="7893" marR="7893" marT="7893" marB="0" anchor="b"/>
                </a:tc>
                <a:extLst>
                  <a:ext uri="{0D108BD9-81ED-4DB2-BD59-A6C34878D82A}">
                    <a16:rowId xmlns:a16="http://schemas.microsoft.com/office/drawing/2014/main" val="10009"/>
                  </a:ext>
                </a:extLst>
              </a:tr>
              <a:tr h="383570">
                <a:tc>
                  <a:txBody>
                    <a:bodyPr/>
                    <a:lstStyle/>
                    <a:p>
                      <a:pPr algn="l" fontAlgn="b"/>
                      <a:r>
                        <a:rPr lang="en-US" sz="1200" u="none" strike="noStrike" dirty="0">
                          <a:effectLst/>
                        </a:rPr>
                        <a:t> Public Works Department (non-employee)</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a:t>$11,692.00</a:t>
                      </a:r>
                    </a:p>
                  </a:txBody>
                  <a:tcPr marL="7893" marR="7893" marT="7893" marB="0" anchor="b"/>
                </a:tc>
                <a:tc>
                  <a:txBody>
                    <a:bodyPr/>
                    <a:lstStyle/>
                    <a:p>
                      <a:pPr algn="r"/>
                      <a:r>
                        <a:rPr lang="en-US" sz="1200" dirty="0"/>
                        <a:t>$4,537.00</a:t>
                      </a:r>
                    </a:p>
                  </a:txBody>
                  <a:tcPr marL="7893" marR="7893" marT="7893" marB="0" anchor="b"/>
                </a:tc>
                <a:extLst>
                  <a:ext uri="{0D108BD9-81ED-4DB2-BD59-A6C34878D82A}">
                    <a16:rowId xmlns:a16="http://schemas.microsoft.com/office/drawing/2014/main" val="10010"/>
                  </a:ext>
                </a:extLst>
              </a:tr>
              <a:tr h="293317">
                <a:tc>
                  <a:txBody>
                    <a:bodyPr/>
                    <a:lstStyle/>
                    <a:p>
                      <a:pPr algn="l" fontAlgn="b"/>
                      <a:r>
                        <a:rPr lang="en-US" sz="1200" b="0" i="0" u="none" strike="noStrike" dirty="0">
                          <a:solidFill>
                            <a:srgbClr val="000000"/>
                          </a:solidFill>
                          <a:effectLst/>
                          <a:latin typeface="Calibri" panose="020F0502020204030204" pitchFamily="34" charset="0"/>
                        </a:rPr>
                        <a:t>Public Safety/Pandemic Expenses</a:t>
                      </a:r>
                    </a:p>
                  </a:txBody>
                  <a:tcPr marL="7893" marR="7893" marT="7893" marB="0" anchor="b"/>
                </a:tc>
                <a:tc>
                  <a:txBody>
                    <a:bodyPr/>
                    <a:lstStyle/>
                    <a:p>
                      <a:pPr algn="r"/>
                      <a:r>
                        <a:rPr lang="en-US" sz="1200" dirty="0"/>
                        <a:t>$32,978.00</a:t>
                      </a:r>
                    </a:p>
                  </a:txBody>
                  <a:tcPr marL="7893" marR="7893" marT="7893" marB="0" anchor="b"/>
                </a:tc>
                <a:tc>
                  <a:txBody>
                    <a:bodyPr/>
                    <a:lstStyle/>
                    <a:p>
                      <a:pPr algn="r"/>
                      <a:r>
                        <a:rPr lang="en-US" sz="1200" dirty="0"/>
                        <a:t>$20,934.00</a:t>
                      </a:r>
                    </a:p>
                  </a:txBody>
                  <a:tcPr marL="7893" marR="7893" marT="7893" marB="0" anchor="b"/>
                </a:tc>
                <a:extLst>
                  <a:ext uri="{0D108BD9-81ED-4DB2-BD59-A6C34878D82A}">
                    <a16:rowId xmlns:a16="http://schemas.microsoft.com/office/drawing/2014/main" val="10011"/>
                  </a:ext>
                </a:extLst>
              </a:tr>
              <a:tr h="293317">
                <a:tc>
                  <a:txBody>
                    <a:bodyPr/>
                    <a:lstStyle/>
                    <a:p>
                      <a:pPr algn="l" fontAlgn="b"/>
                      <a:r>
                        <a:rPr lang="en-US" sz="1200" b="0" i="0" u="none" strike="noStrike" dirty="0">
                          <a:solidFill>
                            <a:schemeClr val="dk1"/>
                          </a:solidFill>
                          <a:effectLst/>
                          <a:latin typeface="+mn-lt"/>
                        </a:rPr>
                        <a:t>Strategic</a:t>
                      </a:r>
                      <a:r>
                        <a:rPr lang="en-US" sz="1200" b="0" i="0" u="none" strike="noStrike" baseline="0" dirty="0">
                          <a:solidFill>
                            <a:schemeClr val="dk1"/>
                          </a:solidFill>
                          <a:effectLst/>
                          <a:latin typeface="+mn-lt"/>
                        </a:rPr>
                        <a:t> </a:t>
                      </a:r>
                      <a:r>
                        <a:rPr lang="en-US" sz="1200" b="0" i="0" u="none" strike="noStrike" baseline="0" dirty="0" err="1">
                          <a:solidFill>
                            <a:schemeClr val="dk1"/>
                          </a:solidFill>
                          <a:effectLst/>
                          <a:latin typeface="+mn-lt"/>
                        </a:rPr>
                        <a:t>Mgmt</a:t>
                      </a:r>
                      <a:r>
                        <a:rPr lang="en-US" sz="1200" b="0" i="0" u="none" strike="noStrike" baseline="0" dirty="0">
                          <a:solidFill>
                            <a:schemeClr val="dk1"/>
                          </a:solidFill>
                          <a:effectLst/>
                          <a:latin typeface="+mn-lt"/>
                        </a:rPr>
                        <a:t> Initiatives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a:t>$433.00</a:t>
                      </a:r>
                    </a:p>
                  </a:txBody>
                  <a:tcPr marL="7893" marR="7893" marT="7893" marB="0" anchor="b"/>
                </a:tc>
                <a:tc>
                  <a:txBody>
                    <a:bodyPr/>
                    <a:lstStyle/>
                    <a:p>
                      <a:pPr algn="r"/>
                      <a:r>
                        <a:rPr lang="en-US" sz="1200" dirty="0"/>
                        <a:t>$365.00</a:t>
                      </a:r>
                    </a:p>
                  </a:txBody>
                  <a:tcPr marL="7893" marR="7893" marT="7893" marB="0" anchor="b"/>
                </a:tc>
                <a:extLst>
                  <a:ext uri="{0D108BD9-81ED-4DB2-BD59-A6C34878D82A}">
                    <a16:rowId xmlns:a16="http://schemas.microsoft.com/office/drawing/2014/main" val="10012"/>
                  </a:ext>
                </a:extLst>
              </a:tr>
              <a:tr h="195836">
                <a:tc>
                  <a:txBody>
                    <a:bodyPr/>
                    <a:lstStyle/>
                    <a:p>
                      <a:pPr algn="l" fontAlgn="b"/>
                      <a:r>
                        <a:rPr lang="en-US" sz="1200" b="0" i="0" u="none" strike="noStrike" dirty="0">
                          <a:solidFill>
                            <a:srgbClr val="000000"/>
                          </a:solidFill>
                          <a:effectLst/>
                          <a:latin typeface="+mn-lt"/>
                        </a:rPr>
                        <a:t>Street Materials </a:t>
                      </a:r>
                      <a:r>
                        <a:rPr lang="en-US" sz="1000" b="0" i="0" u="none" strike="noStrike" dirty="0">
                          <a:solidFill>
                            <a:srgbClr val="000000"/>
                          </a:solidFill>
                          <a:effectLst/>
                          <a:latin typeface="+mn-lt"/>
                        </a:rPr>
                        <a:t>(Paved/Unpaved)</a:t>
                      </a:r>
                    </a:p>
                  </a:txBody>
                  <a:tcPr marL="7893" marR="7893" marT="7893" marB="0" anchor="b"/>
                </a:tc>
                <a:tc>
                  <a:txBody>
                    <a:bodyPr/>
                    <a:lstStyle/>
                    <a:p>
                      <a:pPr algn="r"/>
                      <a:r>
                        <a:rPr lang="en-US" sz="1200" dirty="0"/>
                        <a:t>$23,916.00</a:t>
                      </a:r>
                    </a:p>
                  </a:txBody>
                  <a:tcPr marL="7893" marR="7893" marT="7893" marB="0" anchor="b"/>
                </a:tc>
                <a:tc>
                  <a:txBody>
                    <a:bodyPr/>
                    <a:lstStyle/>
                    <a:p>
                      <a:pPr algn="r"/>
                      <a:r>
                        <a:rPr lang="en-US" sz="1200" dirty="0"/>
                        <a:t>$21,579.00</a:t>
                      </a:r>
                    </a:p>
                  </a:txBody>
                  <a:tcPr marL="7893" marR="7893" marT="7893" marB="0" anchor="b"/>
                </a:tc>
                <a:extLst>
                  <a:ext uri="{0D108BD9-81ED-4DB2-BD59-A6C34878D82A}">
                    <a16:rowId xmlns:a16="http://schemas.microsoft.com/office/drawing/2014/main" val="10013"/>
                  </a:ext>
                </a:extLst>
              </a:tr>
              <a:tr h="195836">
                <a:tc>
                  <a:txBody>
                    <a:bodyPr/>
                    <a:lstStyle/>
                    <a:p>
                      <a:pPr algn="l" fontAlgn="b"/>
                      <a:r>
                        <a:rPr lang="en-US" sz="1200" u="none" strike="noStrike" dirty="0">
                          <a:effectLst/>
                        </a:rPr>
                        <a:t>Cemetery</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dirty="0"/>
                        <a:t>$2,820.00</a:t>
                      </a:r>
                    </a:p>
                  </a:txBody>
                  <a:tcPr marL="7893" marR="7893" marT="7893" marB="0" anchor="b"/>
                </a:tc>
                <a:tc>
                  <a:txBody>
                    <a:bodyPr/>
                    <a:lstStyle/>
                    <a:p>
                      <a:pPr algn="r"/>
                      <a:r>
                        <a:rPr lang="en-US" sz="1200" dirty="0"/>
                        <a:t>$943.00</a:t>
                      </a:r>
                    </a:p>
                  </a:txBody>
                  <a:tcPr marL="7893" marR="7893" marT="7893" marB="0" anchor="b"/>
                </a:tc>
                <a:extLst>
                  <a:ext uri="{0D108BD9-81ED-4DB2-BD59-A6C34878D82A}">
                    <a16:rowId xmlns:a16="http://schemas.microsoft.com/office/drawing/2014/main" val="10014"/>
                  </a:ext>
                </a:extLst>
              </a:tr>
              <a:tr h="232986">
                <a:tc>
                  <a:txBody>
                    <a:bodyPr/>
                    <a:lstStyle/>
                    <a:p>
                      <a:pPr algn="l" fontAlgn="b"/>
                      <a:r>
                        <a:rPr lang="en-US" sz="1200" b="0" i="0" u="none" strike="noStrike" dirty="0">
                          <a:solidFill>
                            <a:srgbClr val="000000"/>
                          </a:solidFill>
                          <a:effectLst/>
                          <a:latin typeface="Calibri" panose="020F0502020204030204" pitchFamily="34" charset="0"/>
                        </a:rPr>
                        <a:t>Shooting Range</a:t>
                      </a:r>
                    </a:p>
                  </a:txBody>
                  <a:tcPr marL="7893" marR="7893" marT="7893" marB="0" anchor="b"/>
                </a:tc>
                <a:tc>
                  <a:txBody>
                    <a:bodyPr/>
                    <a:lstStyle/>
                    <a:p>
                      <a:pPr algn="r"/>
                      <a:r>
                        <a:rPr lang="en-US" sz="1200" dirty="0"/>
                        <a:t>$0</a:t>
                      </a:r>
                    </a:p>
                  </a:txBody>
                  <a:tcPr marL="7893" marR="7893" marT="7893" marB="0" anchor="b"/>
                </a:tc>
                <a:tc>
                  <a:txBody>
                    <a:bodyPr/>
                    <a:lstStyle/>
                    <a:p>
                      <a:pPr algn="r"/>
                      <a:r>
                        <a:rPr lang="en-US" sz="1200" dirty="0"/>
                        <a:t>$5,000.00</a:t>
                      </a:r>
                    </a:p>
                  </a:txBody>
                  <a:tcPr marL="7893" marR="7893" marT="7893" marB="0" anchor="b"/>
                </a:tc>
                <a:extLst>
                  <a:ext uri="{0D108BD9-81ED-4DB2-BD59-A6C34878D82A}">
                    <a16:rowId xmlns:a16="http://schemas.microsoft.com/office/drawing/2014/main" val="10015"/>
                  </a:ext>
                </a:extLst>
              </a:tr>
              <a:tr h="232986">
                <a:tc>
                  <a:txBody>
                    <a:bodyPr/>
                    <a:lstStyle/>
                    <a:p>
                      <a:pPr algn="l" fontAlgn="b"/>
                      <a:r>
                        <a:rPr lang="en-US" sz="1200" b="0" i="0" u="none" strike="noStrike" dirty="0">
                          <a:solidFill>
                            <a:srgbClr val="000000"/>
                          </a:solidFill>
                          <a:effectLst/>
                          <a:latin typeface="+mn-lt"/>
                        </a:rPr>
                        <a:t>Ice &amp; Snow labor &amp; materials</a:t>
                      </a:r>
                    </a:p>
                  </a:txBody>
                  <a:tcPr marL="7893" marR="7893" marT="7893" marB="0" anchor="b"/>
                </a:tc>
                <a:tc>
                  <a:txBody>
                    <a:bodyPr/>
                    <a:lstStyle/>
                    <a:p>
                      <a:pPr algn="r"/>
                      <a:r>
                        <a:rPr lang="en-US" sz="1200" dirty="0"/>
                        <a:t>$80,084.00</a:t>
                      </a:r>
                    </a:p>
                  </a:txBody>
                  <a:tcPr marL="7893" marR="7893" marT="7893" marB="0" anchor="b"/>
                </a:tc>
                <a:tc>
                  <a:txBody>
                    <a:bodyPr/>
                    <a:lstStyle/>
                    <a:p>
                      <a:pPr algn="r"/>
                      <a:r>
                        <a:rPr lang="en-US" sz="1200" dirty="0"/>
                        <a:t>$37,891.00</a:t>
                      </a:r>
                    </a:p>
                  </a:txBody>
                  <a:tcPr marL="7893" marR="7893" marT="7893" marB="0" anchor="b"/>
                </a:tc>
                <a:extLst>
                  <a:ext uri="{0D108BD9-81ED-4DB2-BD59-A6C34878D82A}">
                    <a16:rowId xmlns:a16="http://schemas.microsoft.com/office/drawing/2014/main" val="10016"/>
                  </a:ext>
                </a:extLst>
              </a:tr>
              <a:tr h="228682">
                <a:tc>
                  <a:txBody>
                    <a:bodyPr/>
                    <a:lstStyle/>
                    <a:p>
                      <a:pPr algn="l" fontAlgn="b"/>
                      <a:r>
                        <a:rPr lang="en-US" sz="1200" b="0" i="0" u="none" strike="noStrike" dirty="0">
                          <a:solidFill>
                            <a:srgbClr val="000000"/>
                          </a:solidFill>
                          <a:effectLst/>
                          <a:latin typeface="+mn-lt"/>
                        </a:rPr>
                        <a:t>Road &amp; Bridge Equipment</a:t>
                      </a:r>
                    </a:p>
                  </a:txBody>
                  <a:tcPr marL="7893" marR="7893" marT="7893" marB="0" anchor="b"/>
                </a:tc>
                <a:tc>
                  <a:txBody>
                    <a:bodyPr/>
                    <a:lstStyle/>
                    <a:p>
                      <a:pPr algn="r"/>
                      <a:r>
                        <a:rPr lang="en-US" sz="1200" dirty="0"/>
                        <a:t>$133,871.00</a:t>
                      </a:r>
                    </a:p>
                  </a:txBody>
                  <a:tcPr marL="7893" marR="7893" marT="7893" marB="0" anchor="b"/>
                </a:tc>
                <a:tc>
                  <a:txBody>
                    <a:bodyPr/>
                    <a:lstStyle/>
                    <a:p>
                      <a:pPr algn="r"/>
                      <a:r>
                        <a:rPr lang="en-US" sz="1200" dirty="0"/>
                        <a:t>$53,151.00</a:t>
                      </a:r>
                    </a:p>
                  </a:txBody>
                  <a:tcPr marL="7893" marR="7893" marT="7893" marB="0" anchor="b"/>
                </a:tc>
                <a:extLst>
                  <a:ext uri="{0D108BD9-81ED-4DB2-BD59-A6C34878D82A}">
                    <a16:rowId xmlns:a16="http://schemas.microsoft.com/office/drawing/2014/main" val="10017"/>
                  </a:ext>
                </a:extLst>
              </a:tr>
              <a:tr h="232986">
                <a:tc>
                  <a:txBody>
                    <a:bodyPr/>
                    <a:lstStyle/>
                    <a:p>
                      <a:pPr algn="l" fontAlgn="b"/>
                      <a:r>
                        <a:rPr lang="en-US" sz="1200" b="0" i="0" u="none" strike="noStrike" dirty="0">
                          <a:solidFill>
                            <a:srgbClr val="000000"/>
                          </a:solidFill>
                          <a:effectLst/>
                          <a:latin typeface="+mn-lt"/>
                        </a:rPr>
                        <a:t>Storm Drainage</a:t>
                      </a:r>
                    </a:p>
                  </a:txBody>
                  <a:tcPr marL="7893" marR="7893" marT="7893" marB="0" anchor="b"/>
                </a:tc>
                <a:tc>
                  <a:txBody>
                    <a:bodyPr/>
                    <a:lstStyle/>
                    <a:p>
                      <a:pPr algn="r"/>
                      <a:r>
                        <a:rPr lang="en-US" sz="1200" dirty="0"/>
                        <a:t>$11,649.00</a:t>
                      </a:r>
                    </a:p>
                  </a:txBody>
                  <a:tcPr marL="7893" marR="7893" marT="7893" marB="0" anchor="b"/>
                </a:tc>
                <a:tc>
                  <a:txBody>
                    <a:bodyPr/>
                    <a:lstStyle/>
                    <a:p>
                      <a:pPr algn="r"/>
                      <a:r>
                        <a:rPr lang="en-US" sz="1200" dirty="0"/>
                        <a:t>$20,921.00</a:t>
                      </a:r>
                    </a:p>
                  </a:txBody>
                  <a:tcPr marL="7893" marR="7893" marT="7893" marB="0" anchor="b"/>
                </a:tc>
                <a:extLst>
                  <a:ext uri="{0D108BD9-81ED-4DB2-BD59-A6C34878D82A}">
                    <a16:rowId xmlns:a16="http://schemas.microsoft.com/office/drawing/2014/main" val="10018"/>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768073804"/>
              </p:ext>
            </p:extLst>
          </p:nvPr>
        </p:nvGraphicFramePr>
        <p:xfrm>
          <a:off x="5029201" y="1630650"/>
          <a:ext cx="3259111" cy="4887208"/>
        </p:xfrm>
        <a:graphic>
          <a:graphicData uri="http://schemas.openxmlformats.org/drawingml/2006/table">
            <a:tbl>
              <a:tblPr>
                <a:tableStyleId>{5C22544A-7EE6-4342-B048-85BDC9FD1C3A}</a:tableStyleId>
              </a:tblPr>
              <a:tblGrid>
                <a:gridCol w="1447981">
                  <a:extLst>
                    <a:ext uri="{9D8B030D-6E8A-4147-A177-3AD203B41FA5}">
                      <a16:colId xmlns:a16="http://schemas.microsoft.com/office/drawing/2014/main" val="20000"/>
                    </a:ext>
                  </a:extLst>
                </a:gridCol>
                <a:gridCol w="905565">
                  <a:extLst>
                    <a:ext uri="{9D8B030D-6E8A-4147-A177-3AD203B41FA5}">
                      <a16:colId xmlns:a16="http://schemas.microsoft.com/office/drawing/2014/main" val="20001"/>
                    </a:ext>
                  </a:extLst>
                </a:gridCol>
                <a:gridCol w="905565">
                  <a:extLst>
                    <a:ext uri="{9D8B030D-6E8A-4147-A177-3AD203B41FA5}">
                      <a16:colId xmlns:a16="http://schemas.microsoft.com/office/drawing/2014/main" val="20002"/>
                    </a:ext>
                  </a:extLst>
                </a:gridCol>
              </a:tblGrid>
              <a:tr h="402887">
                <a:tc>
                  <a:txBody>
                    <a:bodyPr/>
                    <a:lstStyle/>
                    <a:p>
                      <a:pPr algn="l" fontAlgn="b"/>
                      <a:r>
                        <a:rPr lang="en-US" sz="1200" u="none" strike="noStrike" dirty="0">
                          <a:effectLst/>
                          <a:latin typeface="+mj-lt"/>
                        </a:rPr>
                        <a:t>Economic Dev (ERJPB)</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$15,000.00</a:t>
                      </a:r>
                    </a:p>
                  </a:txBody>
                  <a:tcPr marL="9525" marR="9525" marT="9525" marB="0" anchor="b"/>
                </a:tc>
                <a:tc>
                  <a:txBody>
                    <a:bodyPr/>
                    <a:lstStyle/>
                    <a:p>
                      <a:pPr algn="r" fontAlgn="b"/>
                      <a:r>
                        <a:rPr lang="en-US" sz="1200" b="0" i="0" u="none" strike="noStrike" dirty="0">
                          <a:solidFill>
                            <a:srgbClr val="000000"/>
                          </a:solidFill>
                          <a:effectLst/>
                          <a:latin typeface="+mj-lt"/>
                        </a:rPr>
                        <a:t>$11,250.00</a:t>
                      </a:r>
                    </a:p>
                  </a:txBody>
                  <a:tcPr marL="9525" marR="9525" marT="9525" marB="0" anchor="b"/>
                </a:tc>
                <a:extLst>
                  <a:ext uri="{0D108BD9-81ED-4DB2-BD59-A6C34878D82A}">
                    <a16:rowId xmlns:a16="http://schemas.microsoft.com/office/drawing/2014/main" val="10000"/>
                  </a:ext>
                </a:extLst>
              </a:tr>
              <a:tr h="456502">
                <a:tc>
                  <a:txBody>
                    <a:bodyPr/>
                    <a:lstStyle/>
                    <a:p>
                      <a:pPr algn="l" fontAlgn="b"/>
                      <a:r>
                        <a:rPr lang="en-US" sz="1200" b="0" i="0" u="none" strike="noStrike" dirty="0">
                          <a:solidFill>
                            <a:srgbClr val="000000"/>
                          </a:solidFill>
                          <a:effectLst/>
                          <a:latin typeface="+mj-lt"/>
                        </a:rPr>
                        <a:t>Buildings &amp; Grounds</a:t>
                      </a:r>
                    </a:p>
                  </a:txBody>
                  <a:tcPr marL="9525" marR="9525" marT="9525" marB="0" anchor="b"/>
                </a:tc>
                <a:tc>
                  <a:txBody>
                    <a:bodyPr/>
                    <a:lstStyle/>
                    <a:p>
                      <a:pPr algn="r" fontAlgn="b"/>
                      <a:r>
                        <a:rPr lang="en-US" sz="1200" b="0" i="0" u="none" strike="noStrike" dirty="0">
                          <a:solidFill>
                            <a:srgbClr val="000000"/>
                          </a:solidFill>
                          <a:effectLst/>
                          <a:latin typeface="+mj-lt"/>
                        </a:rPr>
                        <a:t>$69,654.00</a:t>
                      </a:r>
                    </a:p>
                  </a:txBody>
                  <a:tcPr marL="9525" marR="9525" marT="9525" marB="0" anchor="b"/>
                </a:tc>
                <a:tc>
                  <a:txBody>
                    <a:bodyPr/>
                    <a:lstStyle/>
                    <a:p>
                      <a:pPr algn="r" fontAlgn="b"/>
                      <a:r>
                        <a:rPr lang="en-US" sz="1200" b="0" i="0" u="none" strike="noStrike" dirty="0">
                          <a:solidFill>
                            <a:srgbClr val="000000"/>
                          </a:solidFill>
                          <a:effectLst/>
                          <a:latin typeface="+mj-lt"/>
                        </a:rPr>
                        <a:t>$30,997.00</a:t>
                      </a:r>
                    </a:p>
                  </a:txBody>
                  <a:tcPr marL="9525" marR="9525" marT="9525" marB="0" anchor="b"/>
                </a:tc>
                <a:extLst>
                  <a:ext uri="{0D108BD9-81ED-4DB2-BD59-A6C34878D82A}">
                    <a16:rowId xmlns:a16="http://schemas.microsoft.com/office/drawing/2014/main" val="10001"/>
                  </a:ext>
                </a:extLst>
              </a:tr>
              <a:tr h="402887">
                <a:tc>
                  <a:txBody>
                    <a:bodyPr/>
                    <a:lstStyle/>
                    <a:p>
                      <a:pPr algn="l" fontAlgn="b"/>
                      <a:r>
                        <a:rPr lang="en-US" sz="1200" b="0" i="0" u="none" strike="noStrike" dirty="0">
                          <a:solidFill>
                            <a:srgbClr val="000000"/>
                          </a:solidFill>
                          <a:effectLst/>
                          <a:latin typeface="+mj-lt"/>
                        </a:rPr>
                        <a:t>B &amp; G Capital</a:t>
                      </a:r>
                      <a:r>
                        <a:rPr lang="en-US" sz="1200" b="0" i="0" u="none" strike="noStrike" baseline="0" dirty="0">
                          <a:solidFill>
                            <a:srgbClr val="000000"/>
                          </a:solidFill>
                          <a:effectLst/>
                          <a:latin typeface="+mj-lt"/>
                        </a:rPr>
                        <a:t> Outlay</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$5,150.00</a:t>
                      </a:r>
                    </a:p>
                  </a:txBody>
                  <a:tcPr marL="9525" marR="9525" marT="9525" marB="0" anchor="b"/>
                </a:tc>
                <a:tc>
                  <a:txBody>
                    <a:bodyPr/>
                    <a:lstStyle/>
                    <a:p>
                      <a:pPr algn="r" fontAlgn="b"/>
                      <a:r>
                        <a:rPr lang="en-US" sz="1200" b="0" i="0" u="none" strike="noStrike" dirty="0">
                          <a:solidFill>
                            <a:srgbClr val="000000"/>
                          </a:solidFill>
                          <a:effectLst/>
                          <a:latin typeface="+mj-lt"/>
                        </a:rPr>
                        <a:t>$0</a:t>
                      </a:r>
                    </a:p>
                  </a:txBody>
                  <a:tcPr marL="9525" marR="9525" marT="9525" marB="0" anchor="b"/>
                </a:tc>
                <a:extLst>
                  <a:ext uri="{0D108BD9-81ED-4DB2-BD59-A6C34878D82A}">
                    <a16:rowId xmlns:a16="http://schemas.microsoft.com/office/drawing/2014/main" val="10002"/>
                  </a:ext>
                </a:extLst>
              </a:tr>
              <a:tr h="402887">
                <a:tc>
                  <a:txBody>
                    <a:bodyPr/>
                    <a:lstStyle/>
                    <a:p>
                      <a:pPr algn="l" fontAlgn="b"/>
                      <a:r>
                        <a:rPr lang="en-US" sz="1200" b="0" i="0" u="none" strike="noStrike" dirty="0">
                          <a:solidFill>
                            <a:srgbClr val="000000"/>
                          </a:solidFill>
                          <a:effectLst/>
                          <a:latin typeface="+mj-lt"/>
                        </a:rPr>
                        <a:t>Street Lighting</a:t>
                      </a:r>
                    </a:p>
                  </a:txBody>
                  <a:tcPr marL="9525" marR="9525" marT="9525" marB="0" anchor="b"/>
                </a:tc>
                <a:tc>
                  <a:txBody>
                    <a:bodyPr/>
                    <a:lstStyle/>
                    <a:p>
                      <a:pPr algn="r" fontAlgn="b"/>
                      <a:r>
                        <a:rPr lang="en-US" sz="1200" b="0" i="0" u="none" strike="noStrike" dirty="0">
                          <a:solidFill>
                            <a:srgbClr val="000000"/>
                          </a:solidFill>
                          <a:effectLst/>
                          <a:latin typeface="+mj-lt"/>
                        </a:rPr>
                        <a:t>$2,443.00</a:t>
                      </a:r>
                    </a:p>
                  </a:txBody>
                  <a:tcPr marL="9525" marR="9525" marT="9525" marB="0" anchor="b"/>
                </a:tc>
                <a:tc>
                  <a:txBody>
                    <a:bodyPr/>
                    <a:lstStyle/>
                    <a:p>
                      <a:pPr algn="r" fontAlgn="b"/>
                      <a:r>
                        <a:rPr lang="en-US" sz="1200" b="0" i="0" u="none" strike="noStrike" dirty="0">
                          <a:solidFill>
                            <a:srgbClr val="000000"/>
                          </a:solidFill>
                          <a:effectLst/>
                          <a:latin typeface="+mj-lt"/>
                        </a:rPr>
                        <a:t>$1,588.00</a:t>
                      </a:r>
                    </a:p>
                  </a:txBody>
                  <a:tcPr marL="9525" marR="9525" marT="9525" marB="0" anchor="b"/>
                </a:tc>
                <a:extLst>
                  <a:ext uri="{0D108BD9-81ED-4DB2-BD59-A6C34878D82A}">
                    <a16:rowId xmlns:a16="http://schemas.microsoft.com/office/drawing/2014/main" val="10003"/>
                  </a:ext>
                </a:extLst>
              </a:tr>
              <a:tr h="392661">
                <a:tc>
                  <a:txBody>
                    <a:bodyPr/>
                    <a:lstStyle/>
                    <a:p>
                      <a:pPr algn="l" fontAlgn="b"/>
                      <a:r>
                        <a:rPr lang="en-US" sz="1000" b="0" i="0" u="none" strike="noStrike" dirty="0">
                          <a:solidFill>
                            <a:srgbClr val="000000"/>
                          </a:solidFill>
                          <a:effectLst/>
                          <a:latin typeface="+mj-lt"/>
                        </a:rPr>
                        <a:t>Debt Service (Equip)</a:t>
                      </a:r>
                    </a:p>
                  </a:txBody>
                  <a:tcPr marL="9525" marR="9525" marT="9525" marB="0" anchor="b"/>
                </a:tc>
                <a:tc>
                  <a:txBody>
                    <a:bodyPr/>
                    <a:lstStyle/>
                    <a:p>
                      <a:pPr algn="r" fontAlgn="b"/>
                      <a:r>
                        <a:rPr lang="en-US" sz="1200" b="0" i="0" u="none" strike="noStrike" dirty="0">
                          <a:solidFill>
                            <a:srgbClr val="000000"/>
                          </a:solidFill>
                          <a:effectLst/>
                          <a:latin typeface="+mj-lt"/>
                        </a:rPr>
                        <a:t>$290,636.00</a:t>
                      </a:r>
                    </a:p>
                  </a:txBody>
                  <a:tcPr marL="9525" marR="9525" marT="9525" marB="0" anchor="b"/>
                </a:tc>
                <a:tc>
                  <a:txBody>
                    <a:bodyPr/>
                    <a:lstStyle/>
                    <a:p>
                      <a:pPr algn="r" fontAlgn="b"/>
                      <a:r>
                        <a:rPr lang="en-US" sz="1200" b="0" i="0" u="none" strike="noStrike">
                          <a:solidFill>
                            <a:srgbClr val="000000"/>
                          </a:solidFill>
                          <a:effectLst/>
                          <a:latin typeface="+mj-lt"/>
                        </a:rPr>
                        <a:t>$41,873.00</a:t>
                      </a:r>
                      <a:endParaRPr lang="en-US" sz="1200" b="0" i="0" u="none" strike="noStrike" dirty="0">
                        <a:solidFill>
                          <a:srgbClr val="000000"/>
                        </a:solidFill>
                        <a:effectLst/>
                        <a:latin typeface="+mj-lt"/>
                      </a:endParaRPr>
                    </a:p>
                  </a:txBody>
                  <a:tcPr marL="9525" marR="9525" marT="9525" marB="0" anchor="b"/>
                </a:tc>
                <a:extLst>
                  <a:ext uri="{0D108BD9-81ED-4DB2-BD59-A6C34878D82A}">
                    <a16:rowId xmlns:a16="http://schemas.microsoft.com/office/drawing/2014/main" val="10004"/>
                  </a:ext>
                </a:extLst>
              </a:tr>
              <a:tr h="456502">
                <a:tc>
                  <a:txBody>
                    <a:bodyPr/>
                    <a:lstStyle/>
                    <a:p>
                      <a:pPr algn="l" fontAlgn="b"/>
                      <a:r>
                        <a:rPr lang="en-US" sz="1200" b="0" i="0" u="none" strike="noStrike" dirty="0">
                          <a:solidFill>
                            <a:srgbClr val="000000"/>
                          </a:solidFill>
                          <a:effectLst/>
                          <a:latin typeface="+mj-lt"/>
                        </a:rPr>
                        <a:t>Streets-Capital</a:t>
                      </a:r>
                      <a:r>
                        <a:rPr lang="en-US" sz="1200" b="0" i="0" u="none" strike="noStrike" baseline="0" dirty="0">
                          <a:solidFill>
                            <a:srgbClr val="000000"/>
                          </a:solidFill>
                          <a:effectLst/>
                          <a:latin typeface="+mj-lt"/>
                        </a:rPr>
                        <a:t> Projects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$38,223.00</a:t>
                      </a:r>
                    </a:p>
                  </a:txBody>
                  <a:tcPr marL="9525" marR="9525" marT="9525" marB="0" anchor="b"/>
                </a:tc>
                <a:tc>
                  <a:txBody>
                    <a:bodyPr/>
                    <a:lstStyle/>
                    <a:p>
                      <a:pPr algn="r" fontAlgn="b"/>
                      <a:r>
                        <a:rPr lang="en-US" sz="1200" b="0" i="0" u="none" strike="noStrike" dirty="0">
                          <a:solidFill>
                            <a:srgbClr val="000000"/>
                          </a:solidFill>
                          <a:effectLst/>
                          <a:latin typeface="+mj-lt"/>
                        </a:rPr>
                        <a:t>$195,367.00</a:t>
                      </a:r>
                    </a:p>
                  </a:txBody>
                  <a:tcPr marL="9525" marR="9525" marT="9525" marB="0" anchor="b"/>
                </a:tc>
                <a:extLst>
                  <a:ext uri="{0D108BD9-81ED-4DB2-BD59-A6C34878D82A}">
                    <a16:rowId xmlns:a16="http://schemas.microsoft.com/office/drawing/2014/main" val="10005"/>
                  </a:ext>
                </a:extLst>
              </a:tr>
              <a:tr h="260712">
                <a:tc>
                  <a:txBody>
                    <a:bodyPr/>
                    <a:lstStyle/>
                    <a:p>
                      <a:pPr algn="l" fontAlgn="b"/>
                      <a:r>
                        <a:rPr lang="en-US" sz="1200" u="none" strike="noStrike" dirty="0">
                          <a:effectLst/>
                          <a:latin typeface="+mj-lt"/>
                        </a:rPr>
                        <a:t>W/WW  Expenses </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$16,979.00</a:t>
                      </a:r>
                    </a:p>
                  </a:txBody>
                  <a:tcPr marL="9525" marR="9525" marT="9525" marB="0" anchor="b"/>
                </a:tc>
                <a:tc>
                  <a:txBody>
                    <a:bodyPr/>
                    <a:lstStyle/>
                    <a:p>
                      <a:pPr algn="r" fontAlgn="b"/>
                      <a:r>
                        <a:rPr lang="en-US" sz="1200" b="0" i="0" u="none" strike="noStrike" dirty="0">
                          <a:solidFill>
                            <a:srgbClr val="000000"/>
                          </a:solidFill>
                          <a:effectLst/>
                          <a:latin typeface="+mj-lt"/>
                        </a:rPr>
                        <a:t>$5,318.00</a:t>
                      </a:r>
                    </a:p>
                  </a:txBody>
                  <a:tcPr marL="9525" marR="9525" marT="9525" marB="0" anchor="b"/>
                </a:tc>
                <a:extLst>
                  <a:ext uri="{0D108BD9-81ED-4DB2-BD59-A6C34878D82A}">
                    <a16:rowId xmlns:a16="http://schemas.microsoft.com/office/drawing/2014/main" val="10006"/>
                  </a:ext>
                </a:extLst>
              </a:tr>
              <a:tr h="294496">
                <a:tc>
                  <a:txBody>
                    <a:bodyPr/>
                    <a:lstStyle/>
                    <a:p>
                      <a:pPr algn="l" fontAlgn="b"/>
                      <a:r>
                        <a:rPr lang="en-US" sz="1200" b="0" i="0" u="none" strike="noStrike" dirty="0">
                          <a:solidFill>
                            <a:srgbClr val="000000"/>
                          </a:solidFill>
                          <a:effectLst/>
                          <a:latin typeface="+mj-lt"/>
                        </a:rPr>
                        <a:t>W/WW Personnel</a:t>
                      </a:r>
                    </a:p>
                  </a:txBody>
                  <a:tcPr marL="9525" marR="9525" marT="9525" marB="0" anchor="b"/>
                </a:tc>
                <a:tc>
                  <a:txBody>
                    <a:bodyPr/>
                    <a:lstStyle/>
                    <a:p>
                      <a:pPr algn="r" fontAlgn="b"/>
                      <a:r>
                        <a:rPr lang="en-US" sz="1200" b="0" i="0" u="none" strike="noStrike" dirty="0">
                          <a:solidFill>
                            <a:srgbClr val="000000"/>
                          </a:solidFill>
                          <a:effectLst/>
                          <a:latin typeface="+mj-lt"/>
                        </a:rPr>
                        <a:t>$4,429.00</a:t>
                      </a:r>
                    </a:p>
                  </a:txBody>
                  <a:tcPr marL="9525" marR="9525" marT="9525" marB="0" anchor="b"/>
                </a:tc>
                <a:tc>
                  <a:txBody>
                    <a:bodyPr/>
                    <a:lstStyle/>
                    <a:p>
                      <a:pPr algn="r" fontAlgn="b"/>
                      <a:r>
                        <a:rPr lang="en-US" sz="1200" b="0" i="0" u="none" strike="noStrike" dirty="0">
                          <a:solidFill>
                            <a:srgbClr val="000000"/>
                          </a:solidFill>
                          <a:effectLst/>
                          <a:latin typeface="+mj-lt"/>
                        </a:rPr>
                        <a:t>$3,420.00</a:t>
                      </a:r>
                    </a:p>
                  </a:txBody>
                  <a:tcPr marL="9525" marR="9525" marT="9525" marB="0" anchor="b"/>
                </a:tc>
                <a:extLst>
                  <a:ext uri="{0D108BD9-81ED-4DB2-BD59-A6C34878D82A}">
                    <a16:rowId xmlns:a16="http://schemas.microsoft.com/office/drawing/2014/main" val="10007"/>
                  </a:ext>
                </a:extLst>
              </a:tr>
              <a:tr h="329016">
                <a:tc>
                  <a:txBody>
                    <a:bodyPr/>
                    <a:lstStyle/>
                    <a:p>
                      <a:pPr algn="l" fontAlgn="b"/>
                      <a:r>
                        <a:rPr lang="en-US" sz="1200" b="0" i="0" u="none" strike="noStrike" dirty="0">
                          <a:solidFill>
                            <a:srgbClr val="000000"/>
                          </a:solidFill>
                          <a:effectLst/>
                          <a:latin typeface="+mj-lt"/>
                        </a:rPr>
                        <a:t>Park Areas/Rec</a:t>
                      </a:r>
                    </a:p>
                  </a:txBody>
                  <a:tcPr marL="9525" marR="9525" marT="9525" marB="0" anchor="b"/>
                </a:tc>
                <a:tc>
                  <a:txBody>
                    <a:bodyPr/>
                    <a:lstStyle/>
                    <a:p>
                      <a:pPr algn="r" fontAlgn="b"/>
                      <a:r>
                        <a:rPr lang="en-US" sz="1200" b="0" i="0" u="none" strike="noStrike" dirty="0">
                          <a:solidFill>
                            <a:srgbClr val="000000"/>
                          </a:solidFill>
                          <a:effectLst/>
                          <a:latin typeface="+mj-lt"/>
                        </a:rPr>
                        <a:t>$12,733.00</a:t>
                      </a:r>
                    </a:p>
                  </a:txBody>
                  <a:tcPr marL="9525" marR="9525" marT="9525" marB="0" anchor="b"/>
                </a:tc>
                <a:tc>
                  <a:txBody>
                    <a:bodyPr/>
                    <a:lstStyle/>
                    <a:p>
                      <a:pPr algn="r" fontAlgn="b"/>
                      <a:r>
                        <a:rPr lang="en-US" sz="1200" b="0" i="0" u="none" strike="noStrike" dirty="0">
                          <a:solidFill>
                            <a:srgbClr val="000000"/>
                          </a:solidFill>
                          <a:effectLst/>
                          <a:latin typeface="+mj-lt"/>
                        </a:rPr>
                        <a:t>$7,437.00</a:t>
                      </a:r>
                    </a:p>
                  </a:txBody>
                  <a:tcPr marL="9525" marR="9525" marT="9525" marB="0" anchor="b"/>
                </a:tc>
                <a:extLst>
                  <a:ext uri="{0D108BD9-81ED-4DB2-BD59-A6C34878D82A}">
                    <a16:rowId xmlns:a16="http://schemas.microsoft.com/office/drawing/2014/main" val="10008"/>
                  </a:ext>
                </a:extLst>
              </a:tr>
              <a:tr h="260712">
                <a:tc>
                  <a:txBody>
                    <a:bodyPr/>
                    <a:lstStyle/>
                    <a:p>
                      <a:pPr algn="l" fontAlgn="b"/>
                      <a:r>
                        <a:rPr lang="en-US" sz="1200" b="0" i="0" u="none" strike="noStrike" dirty="0">
                          <a:solidFill>
                            <a:srgbClr val="000000"/>
                          </a:solidFill>
                          <a:effectLst/>
                          <a:latin typeface="+mj-lt"/>
                        </a:rPr>
                        <a:t>Audit</a:t>
                      </a:r>
                    </a:p>
                  </a:txBody>
                  <a:tcPr marL="9525" marR="9525" marT="9525" marB="0" anchor="b"/>
                </a:tc>
                <a:tc>
                  <a:txBody>
                    <a:bodyPr/>
                    <a:lstStyle/>
                    <a:p>
                      <a:pPr algn="r" fontAlgn="b"/>
                      <a:r>
                        <a:rPr lang="en-US" sz="1200" b="0" i="0" u="none" strike="noStrike" dirty="0">
                          <a:solidFill>
                            <a:srgbClr val="000000"/>
                          </a:solidFill>
                          <a:effectLst/>
                          <a:latin typeface="+mj-lt"/>
                        </a:rPr>
                        <a:t>$16,125.00</a:t>
                      </a:r>
                    </a:p>
                  </a:txBody>
                  <a:tcPr marL="9525" marR="9525" marT="9525" marB="0" anchor="b"/>
                </a:tc>
                <a:tc>
                  <a:txBody>
                    <a:bodyPr/>
                    <a:lstStyle/>
                    <a:p>
                      <a:pPr algn="r" fontAlgn="b"/>
                      <a:r>
                        <a:rPr lang="en-US" sz="1200" b="0" i="0" u="none" strike="noStrike" dirty="0">
                          <a:solidFill>
                            <a:srgbClr val="000000"/>
                          </a:solidFill>
                          <a:effectLst/>
                          <a:latin typeface="+mj-lt"/>
                        </a:rPr>
                        <a:t>$16,300.00</a:t>
                      </a:r>
                    </a:p>
                  </a:txBody>
                  <a:tcPr marL="9525" marR="9525" marT="9525" marB="0" anchor="b"/>
                </a:tc>
                <a:extLst>
                  <a:ext uri="{0D108BD9-81ED-4DB2-BD59-A6C34878D82A}">
                    <a16:rowId xmlns:a16="http://schemas.microsoft.com/office/drawing/2014/main" val="10009"/>
                  </a:ext>
                </a:extLst>
              </a:tr>
              <a:tr h="294496">
                <a:tc>
                  <a:txBody>
                    <a:bodyPr/>
                    <a:lstStyle/>
                    <a:p>
                      <a:pPr algn="l" fontAlgn="b"/>
                      <a:r>
                        <a:rPr lang="en-US" sz="1200" b="0" i="0" u="none" strike="noStrike" dirty="0">
                          <a:solidFill>
                            <a:srgbClr val="000000"/>
                          </a:solidFill>
                          <a:effectLst/>
                          <a:latin typeface="+mj-lt"/>
                        </a:rPr>
                        <a:t>Ambulance</a:t>
                      </a:r>
                    </a:p>
                  </a:txBody>
                  <a:tcPr marL="9525" marR="9525" marT="9525" marB="0" anchor="b"/>
                </a:tc>
                <a:tc>
                  <a:txBody>
                    <a:bodyPr/>
                    <a:lstStyle/>
                    <a:p>
                      <a:pPr algn="r" fontAlgn="b"/>
                      <a:r>
                        <a:rPr lang="en-US" sz="1200" b="0" i="0" u="none" strike="noStrike" dirty="0">
                          <a:solidFill>
                            <a:srgbClr val="000000"/>
                          </a:solidFill>
                          <a:effectLst/>
                          <a:latin typeface="+mj-lt"/>
                        </a:rPr>
                        <a:t>$4,200.00</a:t>
                      </a:r>
                    </a:p>
                  </a:txBody>
                  <a:tcPr marL="9525" marR="9525" marT="9525" marB="0" anchor="b"/>
                </a:tc>
                <a:tc>
                  <a:txBody>
                    <a:bodyPr/>
                    <a:lstStyle/>
                    <a:p>
                      <a:pPr algn="r" fontAlgn="b"/>
                      <a:r>
                        <a:rPr lang="en-US" sz="1200" b="0" i="0" u="none" strike="noStrike" dirty="0">
                          <a:solidFill>
                            <a:srgbClr val="000000"/>
                          </a:solidFill>
                          <a:effectLst/>
                          <a:latin typeface="+mj-lt"/>
                        </a:rPr>
                        <a:t>$2,800.00</a:t>
                      </a:r>
                    </a:p>
                  </a:txBody>
                  <a:tcPr marL="9525" marR="9525" marT="9525" marB="0" anchor="b"/>
                </a:tc>
                <a:extLst>
                  <a:ext uri="{0D108BD9-81ED-4DB2-BD59-A6C34878D82A}">
                    <a16:rowId xmlns:a16="http://schemas.microsoft.com/office/drawing/2014/main" val="10010"/>
                  </a:ext>
                </a:extLst>
              </a:tr>
              <a:tr h="260712">
                <a:tc>
                  <a:txBody>
                    <a:bodyPr/>
                    <a:lstStyle/>
                    <a:p>
                      <a:pPr algn="l" fontAlgn="b"/>
                      <a:r>
                        <a:rPr lang="en-US" sz="1200" b="0" i="0" u="none" strike="noStrike" baseline="0" dirty="0">
                          <a:solidFill>
                            <a:srgbClr val="000000"/>
                          </a:solidFill>
                          <a:effectLst/>
                          <a:latin typeface="+mj-lt"/>
                        </a:rPr>
                        <a:t>Elections (after reimbursements)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$34,113.00</a:t>
                      </a:r>
                    </a:p>
                  </a:txBody>
                  <a:tcPr marL="9525" marR="9525" marT="9525" marB="0" anchor="b"/>
                </a:tc>
                <a:tc>
                  <a:txBody>
                    <a:bodyPr/>
                    <a:lstStyle/>
                    <a:p>
                      <a:pPr algn="r" fontAlgn="b"/>
                      <a:r>
                        <a:rPr lang="en-US" sz="1200" b="0" i="0" u="none" strike="noStrike" dirty="0">
                          <a:solidFill>
                            <a:srgbClr val="000000"/>
                          </a:solidFill>
                          <a:effectLst/>
                          <a:latin typeface="+mj-lt"/>
                        </a:rPr>
                        <a:t>$0</a:t>
                      </a:r>
                    </a:p>
                  </a:txBody>
                  <a:tcPr marL="9525" marR="9525" marT="9525" marB="0" anchor="b"/>
                </a:tc>
                <a:extLst>
                  <a:ext uri="{0D108BD9-81ED-4DB2-BD59-A6C34878D82A}">
                    <a16:rowId xmlns:a16="http://schemas.microsoft.com/office/drawing/2014/main" val="10011"/>
                  </a:ext>
                </a:extLst>
              </a:tr>
              <a:tr h="456502">
                <a:tc>
                  <a:txBody>
                    <a:bodyPr/>
                    <a:lstStyle/>
                    <a:p>
                      <a:pPr algn="l" fontAlgn="b"/>
                      <a:r>
                        <a:rPr lang="en-US" sz="1200" b="0" i="0" u="none" strike="noStrike" baseline="0" dirty="0">
                          <a:solidFill>
                            <a:srgbClr val="000000"/>
                          </a:solidFill>
                          <a:effectLst/>
                          <a:latin typeface="+mj-lt"/>
                        </a:rPr>
                        <a:t>Indirect Town Hall cost (20%) plus Cleaning Position</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$66,282.00</a:t>
                      </a:r>
                    </a:p>
                  </a:txBody>
                  <a:tcPr marL="9525" marR="9525" marT="9525" marB="0" anchor="b"/>
                </a:tc>
                <a:tc>
                  <a:txBody>
                    <a:bodyPr/>
                    <a:lstStyle/>
                    <a:p>
                      <a:pPr algn="r" fontAlgn="b"/>
                      <a:r>
                        <a:rPr lang="en-US" sz="1200" b="0" i="0" u="none" strike="noStrike" dirty="0">
                          <a:solidFill>
                            <a:srgbClr val="000000"/>
                          </a:solidFill>
                          <a:effectLst/>
                          <a:latin typeface="+mj-lt"/>
                        </a:rPr>
                        <a:t>$49,335.00</a:t>
                      </a:r>
                    </a:p>
                  </a:txBody>
                  <a:tcPr marL="9525" marR="9525" marT="9525" marB="0" anchor="b"/>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1396599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51587748"/>
              </p:ext>
            </p:extLst>
          </p:nvPr>
        </p:nvGraphicFramePr>
        <p:xfrm>
          <a:off x="381000" y="457200"/>
          <a:ext cx="8229600" cy="5486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32825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61607" y="457200"/>
            <a:ext cx="7467600"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Review of Town’s Strategic Plan Goals &amp; Objectives for 2021 YTD:</a:t>
            </a:r>
            <a:endParaRPr lang="en-US" sz="2800" dirty="0"/>
          </a:p>
        </p:txBody>
      </p:sp>
      <p:sp>
        <p:nvSpPr>
          <p:cNvPr id="2" name="Content Placeholder 1"/>
          <p:cNvSpPr>
            <a:spLocks noGrp="1"/>
          </p:cNvSpPr>
          <p:nvPr>
            <p:ph idx="1"/>
          </p:nvPr>
        </p:nvSpPr>
        <p:spPr>
          <a:xfrm>
            <a:off x="1361607" y="1600200"/>
            <a:ext cx="7477593" cy="4572000"/>
          </a:xfrm>
        </p:spPr>
        <p:txBody>
          <a:bodyPr>
            <a:normAutofit lnSpcReduction="10000"/>
          </a:bodyPr>
          <a:lstStyle/>
          <a:p>
            <a:pPr marL="0" indent="0">
              <a:buNone/>
            </a:pPr>
            <a:r>
              <a:rPr lang="en-US" sz="1700" b="1" u="sng" dirty="0"/>
              <a:t>Category 1</a:t>
            </a:r>
            <a:r>
              <a:rPr lang="en-US" sz="1700" b="1" dirty="0"/>
              <a:t>: Facilities Management Strategy: </a:t>
            </a:r>
            <a:r>
              <a:rPr lang="en-US" sz="1700" dirty="0"/>
              <a:t>(maintenance, upgrades, long-range use of all assets and liabilities at each facility) </a:t>
            </a:r>
            <a:r>
              <a:rPr lang="en-US" sz="1700" i="1" dirty="0"/>
              <a:t>(Normal expenditures are not identified in this section such as utilities, supplies, insurance, these are identified in a different section)</a:t>
            </a:r>
          </a:p>
          <a:p>
            <a:pPr marL="0" indent="0">
              <a:buNone/>
            </a:pPr>
            <a:r>
              <a:rPr lang="en-US" sz="1700" b="1" i="1" dirty="0"/>
              <a:t>PROJECTS COMPLETED FOR FACILITIES:</a:t>
            </a:r>
          </a:p>
          <a:p>
            <a:pPr marL="0" indent="0">
              <a:buNone/>
            </a:pPr>
            <a:r>
              <a:rPr lang="en-US" sz="1700" b="1" i="1" dirty="0"/>
              <a:t>Loon Lake Community Center:</a:t>
            </a:r>
          </a:p>
          <a:p>
            <a:r>
              <a:rPr lang="en-US" sz="1700" dirty="0"/>
              <a:t>KB Plumbing &amp; Heating replaced boiler #2 for $16,000.00</a:t>
            </a:r>
          </a:p>
          <a:p>
            <a:r>
              <a:rPr lang="en-US" sz="1700" dirty="0"/>
              <a:t>KB Plumbing &amp; Heating repaired a kitchen faucet, shower drain, sink drains, and the ice machine for $3,440.00</a:t>
            </a:r>
          </a:p>
          <a:p>
            <a:r>
              <a:rPr lang="en-US" sz="1700" dirty="0"/>
              <a:t>A.W. </a:t>
            </a:r>
            <a:r>
              <a:rPr lang="en-US" sz="1700" dirty="0" err="1"/>
              <a:t>Kuettel</a:t>
            </a:r>
            <a:r>
              <a:rPr lang="en-US" sz="1700" dirty="0"/>
              <a:t> made roof repairs at a cost of $1,000.00 </a:t>
            </a:r>
          </a:p>
          <a:p>
            <a:r>
              <a:rPr lang="en-US" sz="1700" dirty="0"/>
              <a:t>A private citizen donated a new commercial dryer for the facility</a:t>
            </a:r>
          </a:p>
          <a:p>
            <a:pPr marL="0" indent="0">
              <a:buNone/>
            </a:pPr>
            <a:r>
              <a:rPr lang="en-US" sz="1700" b="1" dirty="0"/>
              <a:t>Twin Lakes:</a:t>
            </a:r>
          </a:p>
          <a:p>
            <a:r>
              <a:rPr lang="en-US" sz="1700" dirty="0"/>
              <a:t>New tables were purchased for the Pavilion and the ballfield was restored</a:t>
            </a:r>
          </a:p>
          <a:p>
            <a:pPr marL="0" indent="0">
              <a:buNone/>
            </a:pPr>
            <a:endParaRPr lang="en-US" sz="1700" dirty="0"/>
          </a:p>
          <a:p>
            <a:pPr marL="0" indent="0">
              <a:buNone/>
            </a:pPr>
            <a:endParaRPr lang="en-US" sz="1700" b="1" i="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685800"/>
            <a:ext cx="6347713" cy="609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Investments Breakdown</a:t>
            </a:r>
            <a:r>
              <a:rPr lang="en-US" sz="2800" dirty="0"/>
              <a:t>:</a:t>
            </a:r>
          </a:p>
        </p:txBody>
      </p:sp>
      <p:sp>
        <p:nvSpPr>
          <p:cNvPr id="2" name="Content Placeholder 1"/>
          <p:cNvSpPr>
            <a:spLocks noGrp="1"/>
          </p:cNvSpPr>
          <p:nvPr>
            <p:ph idx="1"/>
          </p:nvPr>
        </p:nvSpPr>
        <p:spPr>
          <a:xfrm>
            <a:off x="2057400" y="1828800"/>
            <a:ext cx="6347714" cy="4212563"/>
          </a:xfrm>
        </p:spPr>
        <p:txBody>
          <a:bodyPr>
            <a:normAutofit/>
          </a:bodyPr>
          <a:lstStyle/>
          <a:p>
            <a:pPr marL="0" indent="0">
              <a:buNone/>
            </a:pPr>
            <a:r>
              <a:rPr lang="en-US" b="1" dirty="0"/>
              <a:t>Investments Total 2021 YTD:</a:t>
            </a:r>
          </a:p>
          <a:p>
            <a:pPr lvl="1"/>
            <a:r>
              <a:rPr lang="en-US" sz="2000" dirty="0"/>
              <a:t>Severance Savings			$124,530.34</a:t>
            </a:r>
          </a:p>
          <a:p>
            <a:pPr marL="457200" lvl="1" indent="0">
              <a:buNone/>
            </a:pPr>
            <a:r>
              <a:rPr lang="en-US" sz="1800" dirty="0"/>
              <a:t>(This account is reserved for employee severance)</a:t>
            </a:r>
          </a:p>
          <a:p>
            <a:pPr lvl="1"/>
            <a:r>
              <a:rPr lang="en-US" sz="1800" dirty="0"/>
              <a:t>Gilbert Bank CD #6795 @ .75%		$281,229.00</a:t>
            </a:r>
          </a:p>
          <a:p>
            <a:pPr lvl="1"/>
            <a:r>
              <a:rPr lang="en-US" sz="1800" dirty="0"/>
              <a:t>Gilbert Bank Savings 				$231,778.57</a:t>
            </a:r>
          </a:p>
          <a:p>
            <a:pPr lvl="1"/>
            <a:r>
              <a:rPr lang="en-US" sz="1800" dirty="0"/>
              <a:t>Gilbert Bank CD #6939 @ .45% 	$190,578.23</a:t>
            </a:r>
            <a:endParaRPr lang="en-US" sz="1200" dirty="0"/>
          </a:p>
          <a:p>
            <a:pPr lvl="1"/>
            <a:r>
              <a:rPr lang="en-US" sz="1800" dirty="0"/>
              <a:t>Gilbert Bank CD #6938 @ .45%		$205,035.32</a:t>
            </a:r>
          </a:p>
          <a:p>
            <a:pPr lvl="1"/>
            <a:r>
              <a:rPr lang="en-US" sz="1800" dirty="0">
                <a:solidFill>
                  <a:schemeClr val="accent1"/>
                </a:solidFill>
              </a:rPr>
              <a:t>Total 2021 Investments YTD:		$1,033,161.46</a:t>
            </a:r>
          </a:p>
          <a:p>
            <a:pPr lvl="1"/>
            <a:r>
              <a:rPr lang="en-US" sz="1800" dirty="0">
                <a:solidFill>
                  <a:schemeClr val="accent1"/>
                </a:solidFill>
              </a:rPr>
              <a:t>Total Cash &amp; Investments YTD:		$3,599,388.46</a:t>
            </a:r>
          </a:p>
        </p:txBody>
      </p:sp>
    </p:spTree>
    <p:extLst>
      <p:ext uri="{BB962C8B-B14F-4D97-AF65-F5344CB8AC3E}">
        <p14:creationId xmlns:p14="http://schemas.microsoft.com/office/powerpoint/2010/main" val="42789475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457200"/>
            <a:ext cx="6589199" cy="1371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Category 4 - Fiscal Sustainability Continued:  Indebtedness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30843926"/>
              </p:ext>
            </p:extLst>
          </p:nvPr>
        </p:nvGraphicFramePr>
        <p:xfrm>
          <a:off x="152400" y="2209800"/>
          <a:ext cx="8839200" cy="2392680"/>
        </p:xfrm>
        <a:graphic>
          <a:graphicData uri="http://schemas.openxmlformats.org/drawingml/2006/table">
            <a:tbl>
              <a:tblPr firstRow="1" bandRow="1">
                <a:tableStyleId>{5C22544A-7EE6-4342-B048-85BDC9FD1C3A}</a:tableStyleId>
              </a:tblPr>
              <a:tblGrid>
                <a:gridCol w="1767840">
                  <a:extLst>
                    <a:ext uri="{9D8B030D-6E8A-4147-A177-3AD203B41FA5}">
                      <a16:colId xmlns:a16="http://schemas.microsoft.com/office/drawing/2014/main" val="20000"/>
                    </a:ext>
                  </a:extLst>
                </a:gridCol>
                <a:gridCol w="1767840">
                  <a:extLst>
                    <a:ext uri="{9D8B030D-6E8A-4147-A177-3AD203B41FA5}">
                      <a16:colId xmlns:a16="http://schemas.microsoft.com/office/drawing/2014/main" val="20001"/>
                    </a:ext>
                  </a:extLst>
                </a:gridCol>
                <a:gridCol w="1767840">
                  <a:extLst>
                    <a:ext uri="{9D8B030D-6E8A-4147-A177-3AD203B41FA5}">
                      <a16:colId xmlns:a16="http://schemas.microsoft.com/office/drawing/2014/main" val="20002"/>
                    </a:ext>
                  </a:extLst>
                </a:gridCol>
                <a:gridCol w="1767840">
                  <a:extLst>
                    <a:ext uri="{9D8B030D-6E8A-4147-A177-3AD203B41FA5}">
                      <a16:colId xmlns:a16="http://schemas.microsoft.com/office/drawing/2014/main" val="20003"/>
                    </a:ext>
                  </a:extLst>
                </a:gridCol>
                <a:gridCol w="1767840">
                  <a:extLst>
                    <a:ext uri="{9D8B030D-6E8A-4147-A177-3AD203B41FA5}">
                      <a16:colId xmlns:a16="http://schemas.microsoft.com/office/drawing/2014/main" val="20004"/>
                    </a:ext>
                  </a:extLst>
                </a:gridCol>
              </a:tblGrid>
              <a:tr h="0">
                <a:tc>
                  <a:txBody>
                    <a:bodyPr/>
                    <a:lstStyle/>
                    <a:p>
                      <a:pPr algn="ctr"/>
                      <a:r>
                        <a:rPr lang="en-US" dirty="0"/>
                        <a:t>Indebtedness</a:t>
                      </a:r>
                    </a:p>
                  </a:txBody>
                  <a:tcPr anchor="ctr"/>
                </a:tc>
                <a:tc>
                  <a:txBody>
                    <a:bodyPr/>
                    <a:lstStyle/>
                    <a:p>
                      <a:pPr algn="ctr"/>
                      <a:r>
                        <a:rPr lang="en-US" dirty="0"/>
                        <a:t>Maturity Date</a:t>
                      </a:r>
                    </a:p>
                  </a:txBody>
                  <a:tcPr anchor="ctr"/>
                </a:tc>
                <a:tc>
                  <a:txBody>
                    <a:bodyPr/>
                    <a:lstStyle/>
                    <a:p>
                      <a:pPr algn="ctr"/>
                      <a:r>
                        <a:rPr lang="en-US" dirty="0"/>
                        <a:t>01/01/21 Balance</a:t>
                      </a:r>
                    </a:p>
                  </a:txBody>
                  <a:tcPr anchor="ctr"/>
                </a:tc>
                <a:tc>
                  <a:txBody>
                    <a:bodyPr/>
                    <a:lstStyle/>
                    <a:p>
                      <a:pPr algn="ctr"/>
                      <a:r>
                        <a:rPr lang="en-US" dirty="0"/>
                        <a:t>Paid in 2021</a:t>
                      </a:r>
                    </a:p>
                  </a:txBody>
                  <a:tcPr anchor="ctr"/>
                </a:tc>
                <a:tc>
                  <a:txBody>
                    <a:bodyPr/>
                    <a:lstStyle/>
                    <a:p>
                      <a:pPr algn="ctr"/>
                      <a:r>
                        <a:rPr lang="en-US" dirty="0"/>
                        <a:t>Outstanding Debt 12/31/21</a:t>
                      </a:r>
                    </a:p>
                  </a:txBody>
                  <a:tcPr anchor="ctr"/>
                </a:tc>
                <a:extLst>
                  <a:ext uri="{0D108BD9-81ED-4DB2-BD59-A6C34878D82A}">
                    <a16:rowId xmlns:a16="http://schemas.microsoft.com/office/drawing/2014/main" val="10000"/>
                  </a:ext>
                </a:extLst>
              </a:tr>
              <a:tr h="370840">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extLst>
                  <a:ext uri="{0D108BD9-81ED-4DB2-BD59-A6C34878D82A}">
                    <a16:rowId xmlns:a16="http://schemas.microsoft.com/office/drawing/2014/main" val="10001"/>
                  </a:ext>
                </a:extLst>
              </a:tr>
              <a:tr h="370840">
                <a:tc>
                  <a:txBody>
                    <a:bodyPr/>
                    <a:lstStyle/>
                    <a:p>
                      <a:pPr algn="ctr"/>
                      <a:r>
                        <a:rPr lang="en-US" baseline="0" dirty="0"/>
                        <a:t>JD Certificate</a:t>
                      </a:r>
                      <a:endParaRPr lang="en-US" dirty="0"/>
                    </a:p>
                  </a:txBody>
                  <a:tcPr anchor="ctr"/>
                </a:tc>
                <a:tc>
                  <a:txBody>
                    <a:bodyPr/>
                    <a:lstStyle/>
                    <a:p>
                      <a:pPr algn="ctr"/>
                      <a:r>
                        <a:rPr lang="en-US" dirty="0"/>
                        <a:t>08/01/2022</a:t>
                      </a:r>
                    </a:p>
                  </a:txBody>
                  <a:tcPr anchor="ctr"/>
                </a:tc>
                <a:tc>
                  <a:txBody>
                    <a:bodyPr/>
                    <a:lstStyle/>
                    <a:p>
                      <a:pPr algn="ctr"/>
                      <a:r>
                        <a:rPr lang="en-US" dirty="0"/>
                        <a:t>$80,367.36</a:t>
                      </a:r>
                    </a:p>
                  </a:txBody>
                  <a:tcPr anchor="ctr"/>
                </a:tc>
                <a:tc>
                  <a:txBody>
                    <a:bodyPr/>
                    <a:lstStyle/>
                    <a:p>
                      <a:pPr algn="ctr"/>
                      <a:r>
                        <a:rPr lang="en-US" dirty="0"/>
                        <a:t>$39,631.82</a:t>
                      </a:r>
                    </a:p>
                  </a:txBody>
                  <a:tcPr anchor="ctr"/>
                </a:tc>
                <a:tc>
                  <a:txBody>
                    <a:bodyPr/>
                    <a:lstStyle/>
                    <a:p>
                      <a:pPr algn="ctr"/>
                      <a:r>
                        <a:rPr lang="en-US" dirty="0"/>
                        <a:t>$40,735.54</a:t>
                      </a:r>
                    </a:p>
                  </a:txBody>
                  <a:tcPr anchor="ctr"/>
                </a:tc>
                <a:extLst>
                  <a:ext uri="{0D108BD9-81ED-4DB2-BD59-A6C34878D82A}">
                    <a16:rowId xmlns:a16="http://schemas.microsoft.com/office/drawing/2014/main" val="10002"/>
                  </a:ext>
                </a:extLst>
              </a:tr>
              <a:tr h="370840">
                <a:tc>
                  <a:txBody>
                    <a:bodyPr/>
                    <a:lstStyle/>
                    <a:p>
                      <a:pPr algn="ctr"/>
                      <a:r>
                        <a:rPr lang="en-US" dirty="0"/>
                        <a:t>2020 Mack Truck</a:t>
                      </a:r>
                    </a:p>
                  </a:txBody>
                  <a:tcPr anchor="ctr"/>
                </a:tc>
                <a:tc>
                  <a:txBody>
                    <a:bodyPr/>
                    <a:lstStyle/>
                    <a:p>
                      <a:pPr algn="ctr"/>
                      <a:r>
                        <a:rPr lang="en-US" dirty="0"/>
                        <a:t>2023</a:t>
                      </a:r>
                    </a:p>
                  </a:txBody>
                  <a:tcPr anchor="ctr"/>
                </a:tc>
                <a:tc>
                  <a:txBody>
                    <a:bodyPr/>
                    <a:lstStyle/>
                    <a:p>
                      <a:pPr algn="ctr"/>
                      <a:r>
                        <a:rPr lang="en-US" dirty="0"/>
                        <a:t>$0</a:t>
                      </a:r>
                    </a:p>
                  </a:txBody>
                  <a:tcPr anchor="ctr"/>
                </a:tc>
                <a:tc>
                  <a:txBody>
                    <a:bodyPr/>
                    <a:lstStyle/>
                    <a:p>
                      <a:pPr algn="ctr"/>
                      <a:r>
                        <a:rPr lang="en-US" dirty="0"/>
                        <a:t>Upon Receipt $84,109.83</a:t>
                      </a:r>
                    </a:p>
                  </a:txBody>
                  <a:tcPr anchor="ctr"/>
                </a:tc>
                <a:tc>
                  <a:txBody>
                    <a:bodyPr/>
                    <a:lstStyle/>
                    <a:p>
                      <a:pPr algn="ctr"/>
                      <a:r>
                        <a:rPr lang="en-US" dirty="0"/>
                        <a:t>$160,662.17</a:t>
                      </a:r>
                    </a:p>
                  </a:txBody>
                  <a:tcPr anchor="ctr"/>
                </a:tc>
                <a:extLst>
                  <a:ext uri="{0D108BD9-81ED-4DB2-BD59-A6C34878D82A}">
                    <a16:rowId xmlns:a16="http://schemas.microsoft.com/office/drawing/2014/main" val="1005894602"/>
                  </a:ext>
                </a:extLst>
              </a:tr>
              <a:tr h="370840">
                <a:tc>
                  <a:txBody>
                    <a:bodyPr/>
                    <a:lstStyle/>
                    <a:p>
                      <a:pPr algn="ctr"/>
                      <a:r>
                        <a:rPr lang="en-US" dirty="0"/>
                        <a:t>Total</a:t>
                      </a:r>
                    </a:p>
                  </a:txBody>
                  <a:tcPr anchor="ctr"/>
                </a:tc>
                <a:tc>
                  <a:txBody>
                    <a:bodyPr/>
                    <a:lstStyle/>
                    <a:p>
                      <a:pPr algn="ctr"/>
                      <a:endParaRPr lang="en-US" dirty="0"/>
                    </a:p>
                  </a:txBody>
                  <a:tcPr anchor="ctr"/>
                </a:tc>
                <a:tc>
                  <a:txBody>
                    <a:bodyPr/>
                    <a:lstStyle/>
                    <a:p>
                      <a:pPr algn="ctr"/>
                      <a:r>
                        <a:rPr lang="en-US" dirty="0"/>
                        <a:t>$80,367.36</a:t>
                      </a:r>
                    </a:p>
                  </a:txBody>
                  <a:tcPr anchor="ctr"/>
                </a:tc>
                <a:tc>
                  <a:txBody>
                    <a:bodyPr/>
                    <a:lstStyle/>
                    <a:p>
                      <a:pPr algn="ctr"/>
                      <a:r>
                        <a:rPr lang="en-US" dirty="0"/>
                        <a:t>$123,741.65</a:t>
                      </a:r>
                    </a:p>
                  </a:txBody>
                  <a:tcPr anchor="ctr"/>
                </a:tc>
                <a:tc>
                  <a:txBody>
                    <a:bodyPr/>
                    <a:lstStyle/>
                    <a:p>
                      <a:pPr algn="ctr"/>
                      <a:r>
                        <a:rPr lang="en-US" dirty="0"/>
                        <a:t>$201,397.71</a:t>
                      </a:r>
                    </a:p>
                  </a:txBody>
                  <a:tcPr anchor="ctr"/>
                </a:tc>
                <a:extLst>
                  <a:ext uri="{0D108BD9-81ED-4DB2-BD59-A6C34878D82A}">
                    <a16:rowId xmlns:a16="http://schemas.microsoft.com/office/drawing/2014/main" val="10006"/>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42697" y="304800"/>
            <a:ext cx="7391400" cy="12954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2800" u="sng" dirty="0"/>
              <a:t>Category 4 – Fiscal Sustainability Continued:</a:t>
            </a:r>
            <a:br>
              <a:rPr lang="en-US" sz="2800" u="sng" dirty="0"/>
            </a:br>
            <a:r>
              <a:rPr lang="en-US" sz="2800" u="sng" dirty="0"/>
              <a:t>Budget Balance Trend (not including investments 2021 YTD </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678471377"/>
              </p:ext>
            </p:extLst>
          </p:nvPr>
        </p:nvGraphicFramePr>
        <p:xfrm>
          <a:off x="1981200" y="2133600"/>
          <a:ext cx="6591300" cy="37782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337159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6934200" cy="914400"/>
          </a:xfrm>
        </p:spPr>
        <p:style>
          <a:lnRef idx="2">
            <a:schemeClr val="accent1"/>
          </a:lnRef>
          <a:fillRef idx="1">
            <a:schemeClr val="lt1"/>
          </a:fillRef>
          <a:effectRef idx="0">
            <a:schemeClr val="accent1"/>
          </a:effectRef>
          <a:fontRef idx="minor">
            <a:schemeClr val="dk1"/>
          </a:fontRef>
        </p:style>
        <p:txBody>
          <a:bodyPr>
            <a:normAutofit/>
          </a:bodyPr>
          <a:lstStyle/>
          <a:p>
            <a:r>
              <a:rPr lang="en-US" sz="2400" u="sng" dirty="0"/>
              <a:t>Category 4 – Fiscal Sustainability Continued:</a:t>
            </a:r>
            <a:br>
              <a:rPr lang="en-US" sz="2400" u="sng" dirty="0"/>
            </a:br>
            <a:r>
              <a:rPr lang="en-US" sz="2400" u="sng" dirty="0"/>
              <a:t>Disbursements vs. Receipts 2010-2021 YTD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73165468"/>
              </p:ext>
            </p:extLst>
          </p:nvPr>
        </p:nvGraphicFramePr>
        <p:xfrm>
          <a:off x="1638300" y="1676400"/>
          <a:ext cx="6400800" cy="49212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777834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239000" cy="105229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Category 4 -  Levy Certification Due 9/30/21:</a:t>
            </a:r>
          </a:p>
        </p:txBody>
      </p:sp>
      <p:sp>
        <p:nvSpPr>
          <p:cNvPr id="2" name="Content Placeholder 1"/>
          <p:cNvSpPr>
            <a:spLocks noGrp="1"/>
          </p:cNvSpPr>
          <p:nvPr>
            <p:ph idx="1"/>
          </p:nvPr>
        </p:nvSpPr>
        <p:spPr/>
        <p:txBody>
          <a:bodyPr>
            <a:normAutofit fontScale="77500" lnSpcReduction="20000"/>
          </a:bodyPr>
          <a:lstStyle/>
          <a:p>
            <a:r>
              <a:rPr lang="en-US" b="1" dirty="0"/>
              <a:t>Current Levy Amount:  $</a:t>
            </a:r>
            <a:r>
              <a:rPr lang="en-US" sz="2100" b="1" dirty="0"/>
              <a:t>1,297,537.00</a:t>
            </a:r>
          </a:p>
          <a:p>
            <a:pPr lvl="1"/>
            <a:r>
              <a:rPr lang="en-US" sz="2300" dirty="0"/>
              <a:t>In 2020, the community voted for a 2% levy increase payable in 2021 – THANK YOU!</a:t>
            </a:r>
          </a:p>
          <a:p>
            <a:pPr lvl="1"/>
            <a:r>
              <a:rPr lang="en-US" sz="2300" dirty="0"/>
              <a:t>We are trying to be conservative and respectful of taxpayers. Due to the Township receiving grant funding in 2021 along with tightening the budget, the Board is recommending the citizen’s pass a </a:t>
            </a:r>
            <a:r>
              <a:rPr lang="en-US" sz="2300"/>
              <a:t>zero (0%) </a:t>
            </a:r>
            <a:r>
              <a:rPr lang="en-US" sz="2300" dirty="0"/>
              <a:t>levy increase for 2021 collectible in 2022.  </a:t>
            </a:r>
          </a:p>
          <a:p>
            <a:pPr lvl="1"/>
            <a:r>
              <a:rPr lang="en-US" sz="2300" b="1" dirty="0"/>
              <a:t>Need Motion setting levy for 2021 collectible in 2022</a:t>
            </a:r>
          </a:p>
          <a:p>
            <a:pPr lvl="1"/>
            <a:r>
              <a:rPr lang="en-US" sz="2300" b="1" dirty="0"/>
              <a:t>Motion to accept the Clerk &amp; Treasurer’s Report </a:t>
            </a:r>
          </a:p>
          <a:p>
            <a:pPr lvl="1"/>
            <a:r>
              <a:rPr lang="en-US" sz="2300" dirty="0"/>
              <a:t>Proceed to Other Business</a:t>
            </a:r>
          </a:p>
          <a:p>
            <a:pPr marL="457200" lvl="1" indent="0">
              <a:buNone/>
            </a:pPr>
            <a:endParaRPr lang="en-US" sz="2300" dirty="0"/>
          </a:p>
          <a:p>
            <a:pPr marL="457200" lvl="1" indent="0">
              <a:buNone/>
            </a:pPr>
            <a:endParaRPr lang="en-US" sz="2300" b="1" dirty="0"/>
          </a:p>
          <a:p>
            <a:pPr marL="393192" lvl="1" indent="0">
              <a:buNone/>
            </a:pPr>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3651545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023E73-34D7-4E03-866D-2771F0BE5B85}"/>
              </a:ext>
            </a:extLst>
          </p:cNvPr>
          <p:cNvSpPr>
            <a:spLocks noGrp="1"/>
          </p:cNvSpPr>
          <p:nvPr>
            <p:ph idx="1"/>
          </p:nvPr>
        </p:nvSpPr>
        <p:spPr>
          <a:xfrm>
            <a:off x="1371601" y="2133600"/>
            <a:ext cx="7162800" cy="3777622"/>
          </a:xfrm>
        </p:spPr>
        <p:txBody>
          <a:bodyPr>
            <a:normAutofit lnSpcReduction="10000"/>
          </a:bodyPr>
          <a:lstStyle/>
          <a:p>
            <a:pPr marL="0" indent="0">
              <a:buNone/>
            </a:pPr>
            <a:r>
              <a:rPr lang="en-US" b="1" dirty="0"/>
              <a:t>Projects Completed for Facilities continued:</a:t>
            </a:r>
          </a:p>
          <a:p>
            <a:pPr marL="0" indent="0">
              <a:buNone/>
            </a:pPr>
            <a:r>
              <a:rPr lang="en-US" b="1" dirty="0"/>
              <a:t>Fire Hall:</a:t>
            </a:r>
          </a:p>
          <a:p>
            <a:r>
              <a:rPr lang="en-US" dirty="0"/>
              <a:t>New  Gear Washer was installed with grant funding for $8,910.00</a:t>
            </a:r>
          </a:p>
          <a:p>
            <a:r>
              <a:rPr lang="en-US" dirty="0"/>
              <a:t>LED lighting was installed by Hometown Electric of Northern MN for $15,610.00</a:t>
            </a:r>
          </a:p>
          <a:p>
            <a:r>
              <a:rPr lang="en-US" dirty="0"/>
              <a:t>A.W. </a:t>
            </a:r>
            <a:r>
              <a:rPr lang="en-US" dirty="0" err="1"/>
              <a:t>Keuttel</a:t>
            </a:r>
            <a:r>
              <a:rPr lang="en-US" dirty="0"/>
              <a:t> &amp; Sons fixed the roof for $29,850.00</a:t>
            </a:r>
          </a:p>
          <a:p>
            <a:pPr marL="0" indent="0">
              <a:buNone/>
            </a:pPr>
            <a:r>
              <a:rPr lang="en-US" b="1" dirty="0"/>
              <a:t>City/Town Government Center:</a:t>
            </a:r>
          </a:p>
          <a:p>
            <a:r>
              <a:rPr lang="en-US" dirty="0"/>
              <a:t>Lenci Construction installed a service window in the Township Office for $17,530.00 which was paid for with COVID Mitigation Funding </a:t>
            </a:r>
          </a:p>
        </p:txBody>
      </p:sp>
      <p:sp>
        <p:nvSpPr>
          <p:cNvPr id="4" name="Title 2">
            <a:extLst>
              <a:ext uri="{FF2B5EF4-FFF2-40B4-BE49-F238E27FC236}">
                <a16:creationId xmlns:a16="http://schemas.microsoft.com/office/drawing/2014/main" id="{DED80DB6-0640-4902-9217-338D70911F53}"/>
              </a:ext>
            </a:extLst>
          </p:cNvPr>
          <p:cNvSpPr>
            <a:spLocks noGrp="1"/>
          </p:cNvSpPr>
          <p:nvPr>
            <p:ph type="title"/>
          </p:nvPr>
        </p:nvSpPr>
        <p:spPr>
          <a:xfrm>
            <a:off x="1371600" y="381000"/>
            <a:ext cx="7162800"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Review of Town’s Strategic Plan Goals &amp; Objectives for 2021 YTD:</a:t>
            </a:r>
            <a:endParaRPr lang="en-US" sz="2800" dirty="0"/>
          </a:p>
        </p:txBody>
      </p:sp>
    </p:spTree>
    <p:extLst>
      <p:ext uri="{BB962C8B-B14F-4D97-AF65-F5344CB8AC3E}">
        <p14:creationId xmlns:p14="http://schemas.microsoft.com/office/powerpoint/2010/main" val="2920354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20B14F-443C-4B73-AEBF-E9C61927A801}"/>
              </a:ext>
            </a:extLst>
          </p:cNvPr>
          <p:cNvSpPr>
            <a:spLocks noGrp="1"/>
          </p:cNvSpPr>
          <p:nvPr>
            <p:ph idx="1"/>
          </p:nvPr>
        </p:nvSpPr>
        <p:spPr>
          <a:xfrm>
            <a:off x="1371601" y="1905000"/>
            <a:ext cx="7162800" cy="4006222"/>
          </a:xfrm>
        </p:spPr>
        <p:txBody>
          <a:bodyPr>
            <a:normAutofit lnSpcReduction="10000"/>
          </a:bodyPr>
          <a:lstStyle/>
          <a:p>
            <a:pPr marL="0" indent="0">
              <a:buNone/>
            </a:pPr>
            <a:r>
              <a:rPr lang="en-US" b="1" dirty="0"/>
              <a:t>Project Updates for Facilities continued:</a:t>
            </a:r>
          </a:p>
          <a:p>
            <a:pPr marL="0" indent="0">
              <a:buNone/>
            </a:pPr>
            <a:r>
              <a:rPr lang="en-US" b="1" dirty="0"/>
              <a:t>Public Works Garage:</a:t>
            </a:r>
          </a:p>
          <a:p>
            <a:r>
              <a:rPr lang="en-US" dirty="0"/>
              <a:t>North Country Heating &amp; Cooling repaired the Shop heater for $580.00 and cleaned all furnaces &amp; inspected all gas lines for $2,385.00 (Fire Hire also)</a:t>
            </a:r>
          </a:p>
          <a:p>
            <a:r>
              <a:rPr lang="en-US" dirty="0" err="1"/>
              <a:t>O’Day</a:t>
            </a:r>
            <a:r>
              <a:rPr lang="en-US" dirty="0"/>
              <a:t> Equipment repaired a gas tank and leak for $5,100.00 to comply with the MPCA</a:t>
            </a:r>
          </a:p>
          <a:p>
            <a:pPr marL="0" indent="0">
              <a:buNone/>
            </a:pPr>
            <a:r>
              <a:rPr lang="en-US" b="1" dirty="0"/>
              <a:t>Shooting Range:</a:t>
            </a:r>
          </a:p>
          <a:p>
            <a:r>
              <a:rPr lang="en-US" dirty="0"/>
              <a:t>The Township contributed $5,000.00 to a Skeet Range in January 2021, this project is being completed this Fall as the grant funding was received and made possible with many volunteers working on the Project.  </a:t>
            </a:r>
          </a:p>
          <a:p>
            <a:endParaRPr lang="en-US" dirty="0"/>
          </a:p>
          <a:p>
            <a:endParaRPr lang="en-US" dirty="0"/>
          </a:p>
          <a:p>
            <a:endParaRPr lang="en-US" b="1" dirty="0"/>
          </a:p>
          <a:p>
            <a:endParaRPr lang="en-US" dirty="0"/>
          </a:p>
        </p:txBody>
      </p:sp>
      <p:sp>
        <p:nvSpPr>
          <p:cNvPr id="4" name="Title 1">
            <a:extLst>
              <a:ext uri="{FF2B5EF4-FFF2-40B4-BE49-F238E27FC236}">
                <a16:creationId xmlns:a16="http://schemas.microsoft.com/office/drawing/2014/main" id="{948E29E7-399E-45D5-B1BA-7F87161211C4}"/>
              </a:ext>
            </a:extLst>
          </p:cNvPr>
          <p:cNvSpPr>
            <a:spLocks noGrp="1"/>
          </p:cNvSpPr>
          <p:nvPr>
            <p:ph type="title"/>
          </p:nvPr>
        </p:nvSpPr>
        <p:spPr>
          <a:xfrm>
            <a:off x="1371600" y="381000"/>
            <a:ext cx="6589712"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Review of Town’s Strategic Plan Goals &amp; Objectives for 2021 YTD</a:t>
            </a:r>
            <a:r>
              <a:rPr lang="en-US" sz="2800" dirty="0"/>
              <a:t>:</a:t>
            </a:r>
          </a:p>
        </p:txBody>
      </p:sp>
    </p:spTree>
    <p:extLst>
      <p:ext uri="{BB962C8B-B14F-4D97-AF65-F5344CB8AC3E}">
        <p14:creationId xmlns:p14="http://schemas.microsoft.com/office/powerpoint/2010/main" val="373604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2252" y="381000"/>
            <a:ext cx="7162800" cy="10668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Review of Town’s Strategic Plan Goals &amp; Objectives for 2021 YTD</a:t>
            </a:r>
            <a:r>
              <a:rPr lang="en-US" sz="2800" dirty="0"/>
              <a:t>:</a:t>
            </a:r>
          </a:p>
        </p:txBody>
      </p:sp>
      <p:sp>
        <p:nvSpPr>
          <p:cNvPr id="3" name="Content Placeholder 2"/>
          <p:cNvSpPr>
            <a:spLocks noGrp="1"/>
          </p:cNvSpPr>
          <p:nvPr>
            <p:ph idx="1"/>
          </p:nvPr>
        </p:nvSpPr>
        <p:spPr>
          <a:xfrm>
            <a:off x="1392252" y="1752600"/>
            <a:ext cx="7391400" cy="4572000"/>
          </a:xfrm>
        </p:spPr>
        <p:txBody>
          <a:bodyPr>
            <a:normAutofit fontScale="92500" lnSpcReduction="20000"/>
          </a:bodyPr>
          <a:lstStyle/>
          <a:p>
            <a:pPr marL="0" indent="0">
              <a:buNone/>
            </a:pPr>
            <a:r>
              <a:rPr lang="en-US" sz="1900" b="1" u="sng" dirty="0"/>
              <a:t>Category 1</a:t>
            </a:r>
            <a:r>
              <a:rPr lang="en-US" sz="1900" b="1" dirty="0"/>
              <a:t>: Facilities Management Strategy continued:</a:t>
            </a:r>
            <a:endParaRPr lang="en-US" sz="1900" dirty="0"/>
          </a:p>
          <a:p>
            <a:r>
              <a:rPr lang="en-US" sz="1900" b="1" dirty="0"/>
              <a:t>Future Project ideas for Facilities:  </a:t>
            </a:r>
          </a:p>
          <a:p>
            <a:pPr lvl="1"/>
            <a:r>
              <a:rPr lang="en-US" sz="1800" dirty="0"/>
              <a:t>Twin Lakes - new picnic shelter roofs/handicapped accessible shelters; additional picnic tables; fencing; additional outdoor lighting around Pavilion &amp; in parking lot; concession stand; new inclusive playground/play area;</a:t>
            </a:r>
          </a:p>
          <a:p>
            <a:pPr lvl="1"/>
            <a:r>
              <a:rPr lang="en-US" sz="1800" dirty="0"/>
              <a:t>Fire Hall – concrete skirt; </a:t>
            </a:r>
          </a:p>
          <a:p>
            <a:pPr lvl="1"/>
            <a:r>
              <a:rPr lang="en-US" sz="1800" dirty="0"/>
              <a:t>LLCC - New LED posts in the parking lot, added electrical outlets in the gym, new circuit breaker/blower motors in gym; upgrade to LED lighting in classrooms; a mural painted on the outside of the building if grant funding is available; </a:t>
            </a:r>
          </a:p>
          <a:p>
            <a:pPr lvl="1"/>
            <a:r>
              <a:rPr lang="en-US" sz="1800" dirty="0"/>
              <a:t>Public Works – Meetings are taking place with St. Louis County to discuss the Road Maintenance Agreement; In the future, they will no longer be working out of our facility.  Impacts could be a reduced maintenance payment and we will need to purchase our own salt/sand. The Township plans to replace the lighting to LED but will be completed in  phases due to estimated cost of $45,554.00.  </a:t>
            </a:r>
          </a:p>
          <a:p>
            <a:pPr marL="457200" lvl="1" indent="0">
              <a:buNone/>
            </a:pPr>
            <a:endParaRPr lang="en-US" sz="1900" dirty="0"/>
          </a:p>
          <a:p>
            <a:pPr marL="457200" lvl="1" indent="0">
              <a:buNone/>
            </a:pPr>
            <a:endParaRPr lang="en-US" sz="1900" dirty="0"/>
          </a:p>
          <a:p>
            <a:pPr lvl="1"/>
            <a:endParaRPr lang="en-US" sz="1900" dirty="0"/>
          </a:p>
        </p:txBody>
      </p:sp>
    </p:spTree>
    <p:extLst>
      <p:ext uri="{BB962C8B-B14F-4D97-AF65-F5344CB8AC3E}">
        <p14:creationId xmlns:p14="http://schemas.microsoft.com/office/powerpoint/2010/main" val="2497047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00603-F337-4381-8AC1-33862AE47EB9}"/>
              </a:ext>
            </a:extLst>
          </p:cNvPr>
          <p:cNvSpPr>
            <a:spLocks noGrp="1"/>
          </p:cNvSpPr>
          <p:nvPr>
            <p:ph type="title"/>
          </p:nvPr>
        </p:nvSpPr>
        <p:spPr>
          <a:xfrm>
            <a:off x="1371600" y="381000"/>
            <a:ext cx="6589199" cy="1280890"/>
          </a:xfrm>
        </p:spPr>
        <p:txBody>
          <a:bodyPr>
            <a:normAutofit fontScale="90000"/>
          </a:bodyPr>
          <a:lstStyle/>
          <a:p>
            <a:r>
              <a:rPr lang="en-US" sz="3600" u="sng" dirty="0"/>
              <a:t>Review of Town’s Strategic Plan Goals &amp; Objectives for 2021 YTD</a:t>
            </a:r>
            <a:r>
              <a:rPr lang="en-US" sz="3600" dirty="0"/>
              <a:t>:</a:t>
            </a:r>
            <a:endParaRPr lang="en-US" dirty="0"/>
          </a:p>
        </p:txBody>
      </p:sp>
      <p:sp>
        <p:nvSpPr>
          <p:cNvPr id="3" name="Content Placeholder 2">
            <a:extLst>
              <a:ext uri="{FF2B5EF4-FFF2-40B4-BE49-F238E27FC236}">
                <a16:creationId xmlns:a16="http://schemas.microsoft.com/office/drawing/2014/main" id="{C18E811B-7A67-4040-B1EE-0E44AAB2D0B1}"/>
              </a:ext>
            </a:extLst>
          </p:cNvPr>
          <p:cNvSpPr>
            <a:spLocks noGrp="1"/>
          </p:cNvSpPr>
          <p:nvPr>
            <p:ph idx="1"/>
          </p:nvPr>
        </p:nvSpPr>
        <p:spPr>
          <a:xfrm>
            <a:off x="1371601" y="1905000"/>
            <a:ext cx="7162800" cy="4006222"/>
          </a:xfrm>
        </p:spPr>
        <p:txBody>
          <a:bodyPr>
            <a:normAutofit fontScale="62500" lnSpcReduction="20000"/>
          </a:bodyPr>
          <a:lstStyle/>
          <a:p>
            <a:pPr marL="0" indent="0">
              <a:buNone/>
            </a:pPr>
            <a:r>
              <a:rPr lang="en-US" sz="1900" b="1" u="sng" dirty="0"/>
              <a:t>Category 1</a:t>
            </a:r>
            <a:r>
              <a:rPr lang="en-US" sz="1900" b="1" dirty="0"/>
              <a:t>: Facilities Management Strategy continued:</a:t>
            </a:r>
            <a:endParaRPr lang="en-US" sz="1900" dirty="0"/>
          </a:p>
          <a:p>
            <a:r>
              <a:rPr lang="en-US" sz="1900" b="1" dirty="0"/>
              <a:t>Future Project Ideas for Facilities:  </a:t>
            </a:r>
          </a:p>
          <a:p>
            <a:pPr marL="450342" indent="-457200"/>
            <a:r>
              <a:rPr lang="en-US" sz="1900" dirty="0"/>
              <a:t>Office – New flooring; vault shelving; </a:t>
            </a:r>
          </a:p>
          <a:p>
            <a:pPr marL="450342" indent="-457200"/>
            <a:r>
              <a:rPr lang="en-US" sz="2000" dirty="0"/>
              <a:t>The Township received $82,852.00 in American Rescue Plan Act Funding in August.  The second payment will come next August.  The funds have to be allocated for by the end of 2023 and spent by 2026.  Specific use of funds can be towards response to the Pandemic, lost revenue replacement, premium pay to essential workers, and infrastructure improvement.  The Board has many ideas for use of this funding such as upgrading to hand dryers instead of paper towels, automatic faucets, and auto flush toilets in our facilities; improved technology for remote working and public meetings; and outdoor recreation improvements.  We are looking into grants to supplement this funding.      </a:t>
            </a:r>
          </a:p>
          <a:p>
            <a:pPr marL="450342" indent="-457200"/>
            <a:r>
              <a:rPr lang="en-US" sz="1900" dirty="0"/>
              <a:t>The Township continues to work on several community wide projects/groups:</a:t>
            </a:r>
          </a:p>
          <a:p>
            <a:pPr marL="1250442" lvl="2" indent="-457200"/>
            <a:r>
              <a:rPr lang="en-US" sz="1900" dirty="0"/>
              <a:t>Iron Range Broadband Project  </a:t>
            </a:r>
          </a:p>
          <a:p>
            <a:pPr marL="1250442" lvl="2" indent="-457200"/>
            <a:r>
              <a:rPr lang="en-US" sz="1900" dirty="0"/>
              <a:t>The East Range Childcare Coalition</a:t>
            </a:r>
          </a:p>
          <a:p>
            <a:pPr marL="1250442" lvl="2" indent="-457200"/>
            <a:r>
              <a:rPr lang="en-US" sz="1900" dirty="0"/>
              <a:t>Essentia Health Community Public Health Needs Assessment Committee</a:t>
            </a:r>
          </a:p>
          <a:p>
            <a:pPr marL="1250442" lvl="2" indent="-457200"/>
            <a:r>
              <a:rPr lang="en-US" sz="1900" dirty="0"/>
              <a:t>East Range Community Advisory Panel hosted by </a:t>
            </a:r>
            <a:r>
              <a:rPr lang="en-US" sz="1900" dirty="0" err="1"/>
              <a:t>PolyMet</a:t>
            </a:r>
            <a:r>
              <a:rPr lang="en-US" sz="1900" dirty="0"/>
              <a:t> &amp; MN Power monthly meetings</a:t>
            </a:r>
          </a:p>
          <a:p>
            <a:pPr marL="1250442" lvl="2" indent="-457200"/>
            <a:endParaRPr lang="en-US" sz="1900" dirty="0"/>
          </a:p>
          <a:p>
            <a:endParaRPr lang="en-US" dirty="0"/>
          </a:p>
        </p:txBody>
      </p:sp>
      <p:sp>
        <p:nvSpPr>
          <p:cNvPr id="4" name="Title 1">
            <a:extLst>
              <a:ext uri="{FF2B5EF4-FFF2-40B4-BE49-F238E27FC236}">
                <a16:creationId xmlns:a16="http://schemas.microsoft.com/office/drawing/2014/main" id="{908E3D46-B379-49CD-9755-9044D1BEA0B4}"/>
              </a:ext>
            </a:extLst>
          </p:cNvPr>
          <p:cNvSpPr txBox="1">
            <a:spLocks/>
          </p:cNvSpPr>
          <p:nvPr/>
        </p:nvSpPr>
        <p:spPr>
          <a:xfrm>
            <a:off x="1392252" y="381000"/>
            <a:ext cx="7162800" cy="10668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a:t>Review of Town’s Strategic Plan Goals &amp; Objectives for 2021 YTD</a:t>
            </a:r>
            <a:r>
              <a:rPr lang="en-US" sz="2800"/>
              <a:t>:</a:t>
            </a:r>
            <a:endParaRPr lang="en-US" sz="2800" dirty="0"/>
          </a:p>
        </p:txBody>
      </p:sp>
    </p:spTree>
    <p:extLst>
      <p:ext uri="{BB962C8B-B14F-4D97-AF65-F5344CB8AC3E}">
        <p14:creationId xmlns:p14="http://schemas.microsoft.com/office/powerpoint/2010/main" val="4025900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447800"/>
            <a:ext cx="7315201" cy="5181600"/>
          </a:xfrm>
        </p:spPr>
        <p:txBody>
          <a:bodyPr>
            <a:noAutofit/>
          </a:bodyPr>
          <a:lstStyle/>
          <a:p>
            <a:pPr marL="0" indent="0">
              <a:buNone/>
            </a:pPr>
            <a:r>
              <a:rPr lang="en-US" b="1" dirty="0"/>
              <a:t>	</a:t>
            </a:r>
            <a:r>
              <a:rPr lang="en-US" b="1" u="sng" dirty="0"/>
              <a:t>Category 2</a:t>
            </a:r>
            <a:r>
              <a:rPr lang="en-US" b="1" dirty="0"/>
              <a:t>:  Organizational Development (personnel, 	policies, training, technology, grants)</a:t>
            </a:r>
          </a:p>
          <a:p>
            <a:pPr marL="0" indent="0">
              <a:buNone/>
            </a:pPr>
            <a:r>
              <a:rPr lang="en-US" sz="1600" dirty="0"/>
              <a:t>	</a:t>
            </a:r>
            <a:r>
              <a:rPr lang="en-US" sz="1600" b="1" dirty="0"/>
              <a:t>PERSONNEL UPDATE:</a:t>
            </a:r>
            <a:endParaRPr lang="en-US" sz="1600" dirty="0"/>
          </a:p>
          <a:p>
            <a:pPr lvl="1"/>
            <a:r>
              <a:rPr lang="en-US" sz="1400" dirty="0"/>
              <a:t>The pandemic continues to change as we move forward.  For now, all  facilities are open to the public. Please be patient with us as things change.  We are doing our best to keep everyone safe. The Township continues to offer monthly meetings both in person and via Zoom technology.  We also offer curbside service for visitors at the City/Town Hall.   </a:t>
            </a:r>
          </a:p>
          <a:p>
            <a:pPr lvl="1"/>
            <a:r>
              <a:rPr lang="en-US" sz="1400" dirty="0"/>
              <a:t>The Local 49 Operating Engineers contract was ratified through 12/31/2023 (three year contract). We have nine full-time employees receiving benefits and wages according to the contract.  We hired two temporary laborers this summer for Public Works.   The Fire Department has seventeen members.  </a:t>
            </a:r>
          </a:p>
          <a:p>
            <a:pPr lvl="1"/>
            <a:r>
              <a:rPr lang="en-US" sz="1400" dirty="0"/>
              <a:t>The Township replaced the following equipment for the Fire Department Personnel:  </a:t>
            </a:r>
          </a:p>
          <a:p>
            <a:pPr lvl="2"/>
            <a:r>
              <a:rPr lang="en-US" sz="1200" dirty="0"/>
              <a:t>5 Turnout Gear Sets &amp; 17 face shields - $18,878.00</a:t>
            </a:r>
          </a:p>
          <a:p>
            <a:pPr lvl="2"/>
            <a:r>
              <a:rPr lang="en-US" sz="1200" dirty="0"/>
              <a:t>New Boots - $2,541.00; New Radios - $750.00; SCBA Tanks $1,200.00</a:t>
            </a:r>
          </a:p>
          <a:p>
            <a:pPr lvl="1"/>
            <a:endParaRPr lang="en-US" sz="1400" dirty="0"/>
          </a:p>
          <a:p>
            <a:pPr marL="457200" lvl="1" indent="0">
              <a:buNone/>
            </a:pPr>
            <a:endParaRPr lang="en-US" sz="1400" dirty="0"/>
          </a:p>
          <a:p>
            <a:pPr marL="457200" lvl="1" indent="0">
              <a:buNone/>
            </a:pPr>
            <a:endParaRPr lang="en-US" sz="1400" dirty="0"/>
          </a:p>
          <a:p>
            <a:pPr marL="457200" lvl="1" indent="0">
              <a:buNone/>
            </a:pPr>
            <a:endParaRPr lang="en-US" sz="1600" dirty="0"/>
          </a:p>
          <a:p>
            <a:pPr marL="109728" indent="0">
              <a:buNone/>
            </a:pPr>
            <a:endParaRPr lang="en-US" sz="2000" dirty="0"/>
          </a:p>
          <a:p>
            <a:endParaRPr lang="en-US" sz="2000" dirty="0"/>
          </a:p>
          <a:p>
            <a:endParaRPr lang="en-US" sz="3400" dirty="0"/>
          </a:p>
          <a:p>
            <a:endParaRPr lang="en-US" sz="3400" dirty="0"/>
          </a:p>
          <a:p>
            <a:endParaRPr lang="en-US" sz="3400" dirty="0"/>
          </a:p>
          <a:p>
            <a:endParaRPr lang="en-US" sz="3400" dirty="0"/>
          </a:p>
          <a:p>
            <a:pPr>
              <a:buNone/>
            </a:pPr>
            <a:br>
              <a:rPr lang="en-US" sz="3400" dirty="0"/>
            </a:br>
            <a:endParaRPr lang="en-US" sz="3400" dirty="0"/>
          </a:p>
          <a:p>
            <a:endParaRPr lang="en-US" sz="3800" dirty="0"/>
          </a:p>
          <a:p>
            <a:pPr>
              <a:buNone/>
            </a:pPr>
            <a:endParaRPr lang="en-US" dirty="0"/>
          </a:p>
          <a:p>
            <a:pPr>
              <a:buNone/>
            </a:pPr>
            <a:endParaRPr lang="en-US" dirty="0"/>
          </a:p>
        </p:txBody>
      </p:sp>
      <p:sp>
        <p:nvSpPr>
          <p:cNvPr id="6" name="Title 2"/>
          <p:cNvSpPr>
            <a:spLocks noGrp="1"/>
          </p:cNvSpPr>
          <p:nvPr>
            <p:ph type="title"/>
          </p:nvPr>
        </p:nvSpPr>
        <p:spPr>
          <a:xfrm>
            <a:off x="1295400" y="504487"/>
            <a:ext cx="7162801" cy="94456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Review of Town’s Strategic Plan Goals &amp; Objectives for 2021 YTD</a:t>
            </a:r>
            <a:r>
              <a:rPr lang="en-US" sz="2800"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84738" y="533400"/>
            <a:ext cx="7149662" cy="94456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Review of Town’s Strategic Plan Goals &amp;  Objectives for 2021 YTD</a:t>
            </a:r>
            <a:r>
              <a:rPr lang="en-US" sz="2800" dirty="0"/>
              <a:t>:</a:t>
            </a:r>
          </a:p>
        </p:txBody>
      </p:sp>
      <p:sp>
        <p:nvSpPr>
          <p:cNvPr id="2" name="Content Placeholder 1"/>
          <p:cNvSpPr>
            <a:spLocks noGrp="1"/>
          </p:cNvSpPr>
          <p:nvPr>
            <p:ph idx="1"/>
          </p:nvPr>
        </p:nvSpPr>
        <p:spPr>
          <a:xfrm>
            <a:off x="1295400" y="1477962"/>
            <a:ext cx="7162800" cy="5456238"/>
          </a:xfrm>
        </p:spPr>
        <p:txBody>
          <a:bodyPr>
            <a:normAutofit fontScale="85000" lnSpcReduction="20000"/>
          </a:bodyPr>
          <a:lstStyle/>
          <a:p>
            <a:pPr marL="393192" lvl="1" indent="0">
              <a:buNone/>
            </a:pPr>
            <a:r>
              <a:rPr lang="en-US" sz="1700" b="1" u="sng" dirty="0"/>
              <a:t>Category 2: </a:t>
            </a:r>
            <a:r>
              <a:rPr lang="en-US" sz="1700" b="1" dirty="0"/>
              <a:t>Organizational Development continued (personnel, policies, contracts, training, grants, technology):</a:t>
            </a:r>
          </a:p>
          <a:p>
            <a:pPr marL="393192" lvl="1" indent="0">
              <a:buNone/>
            </a:pPr>
            <a:r>
              <a:rPr lang="en-US" sz="1700" b="1" dirty="0"/>
              <a:t>PERSONNEL UPDATE CONTINUTED:</a:t>
            </a:r>
          </a:p>
          <a:p>
            <a:pPr marL="678942" lvl="1"/>
            <a:r>
              <a:rPr lang="en-US" sz="1700" dirty="0"/>
              <a:t>The Tri-City Ambulance Contract will increase from $350.00/month to $600.00/month effective January 1, 2022</a:t>
            </a:r>
          </a:p>
          <a:p>
            <a:pPr marL="678942" lvl="1"/>
            <a:r>
              <a:rPr lang="en-US" sz="1700" dirty="0"/>
              <a:t>The Township pays the Aurora Fire Department $500.00/year and the Embarrass Volunteer Fire Department $3,478.00/year for service contracts; We receive $36,000.00 from St. Louis County for providing services.  Our department has been assisting with the Greenwood Fire which will bring in extra revenue for the Fire Department.  </a:t>
            </a:r>
          </a:p>
          <a:p>
            <a:pPr marL="678942" lvl="1"/>
            <a:r>
              <a:rPr lang="en-US" sz="1700" dirty="0"/>
              <a:t>The Township contracts out garbage pick-up for residents with East Mesabi Sanitation.  2020 cost $168,777.00   2021 YTD cost $94,629.00</a:t>
            </a:r>
          </a:p>
          <a:p>
            <a:pPr marL="393192" lvl="1" indent="0">
              <a:buNone/>
            </a:pPr>
            <a:r>
              <a:rPr lang="en-US" sz="1700" b="1" dirty="0"/>
              <a:t>Training/Meetings/Events:</a:t>
            </a:r>
          </a:p>
          <a:p>
            <a:pPr marL="850392" lvl="1" indent="-457200"/>
            <a:r>
              <a:rPr lang="en-US" sz="1700" dirty="0"/>
              <a:t>Trainings are starting to be offered in person again for employees; The Annual MN Clerks &amp; Finance Officers Conference, Cemetery Conference, MN Equipment Expo, &amp; Fire Chiefs Association Conference are attended by staff in 2021</a:t>
            </a:r>
          </a:p>
          <a:p>
            <a:pPr marL="850392" lvl="1" indent="-457200"/>
            <a:r>
              <a:rPr lang="en-US" sz="1700" dirty="0"/>
              <a:t>St. Louis County Association of Township and MN Association of Township meetings continue to be held via Zoom</a:t>
            </a:r>
          </a:p>
          <a:p>
            <a:pPr marL="393192" lvl="1" indent="0">
              <a:buNone/>
            </a:pPr>
            <a:r>
              <a:rPr lang="en-US" sz="1700" b="1" dirty="0"/>
              <a:t>Employee Recognition Policy -  </a:t>
            </a:r>
            <a:r>
              <a:rPr lang="en-US" sz="1700" dirty="0"/>
              <a:t>Expenditures as requested are as follows ($1,000.00 allowed as approved):</a:t>
            </a:r>
          </a:p>
          <a:p>
            <a:pPr marL="1136142" lvl="2" indent="-342900"/>
            <a:r>
              <a:rPr lang="en-US" sz="1700" dirty="0"/>
              <a:t>$365.00 YTD in 2021</a:t>
            </a:r>
          </a:p>
          <a:p>
            <a:pPr marL="1593342" lvl="3" indent="-342900"/>
            <a:r>
              <a:rPr lang="en-US" sz="1700" dirty="0"/>
              <a:t>Two “get well soon” plants; three funeral plants;</a:t>
            </a:r>
          </a:p>
          <a:p>
            <a:pPr marL="393192" lvl="1" indent="0">
              <a:buNone/>
            </a:pPr>
            <a:endParaRPr lang="en-US" sz="3300" dirty="0"/>
          </a:p>
          <a:p>
            <a:pPr marL="393192" lvl="1" indent="0">
              <a:buNone/>
            </a:pPr>
            <a:endParaRPr lang="en-US" sz="3300" dirty="0"/>
          </a:p>
          <a:p>
            <a:pPr marL="850392" lvl="1" indent="-457200"/>
            <a:endParaRPr lang="en-US" sz="3300" dirty="0"/>
          </a:p>
          <a:p>
            <a:pPr marL="850392" lvl="1" indent="-457200"/>
            <a:endParaRPr lang="en-US" sz="2900" dirty="0"/>
          </a:p>
          <a:p>
            <a:pPr marL="736092" lvl="1" indent="-342900"/>
            <a:endParaRPr lang="en-US" sz="5600" dirty="0"/>
          </a:p>
          <a:p>
            <a:pPr marL="736092" lvl="1" indent="-342900"/>
            <a:endParaRPr lang="en-US" sz="5600" dirty="0"/>
          </a:p>
          <a:p>
            <a:pPr marL="630936" lvl="2" indent="0">
              <a:buNone/>
            </a:pPr>
            <a:endParaRPr lang="en-US" sz="1800" dirty="0"/>
          </a:p>
          <a:p>
            <a:pPr marL="630936" lvl="2" indent="0">
              <a:buNone/>
            </a:pPr>
            <a:endParaRPr lang="en-US" sz="1800" dirty="0"/>
          </a:p>
          <a:p>
            <a:pPr marL="630936" lvl="2" indent="0">
              <a:buNone/>
            </a:pPr>
            <a:endParaRPr lang="en-US" sz="1800" dirty="0"/>
          </a:p>
          <a:p>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1600200"/>
            <a:ext cx="6591985" cy="5867400"/>
          </a:xfrm>
        </p:spPr>
        <p:txBody>
          <a:bodyPr>
            <a:normAutofit/>
          </a:bodyPr>
          <a:lstStyle/>
          <a:p>
            <a:pPr marL="393192" lvl="1" indent="0">
              <a:buNone/>
            </a:pPr>
            <a:r>
              <a:rPr lang="en-US" sz="1400" b="1" u="sng" dirty="0"/>
              <a:t>Category 2: </a:t>
            </a:r>
            <a:r>
              <a:rPr lang="en-US" sz="1400" b="1" dirty="0"/>
              <a:t>Organizational Development continued (personnel, policies, training, grants, technology):</a:t>
            </a:r>
          </a:p>
          <a:p>
            <a:pPr marL="393192" lvl="1" indent="0">
              <a:buNone/>
            </a:pPr>
            <a:r>
              <a:rPr lang="en-US" sz="1400" b="1" dirty="0"/>
              <a:t>TECHNOLOGY:  </a:t>
            </a:r>
          </a:p>
          <a:p>
            <a:pPr marL="678942" lvl="1"/>
            <a:r>
              <a:rPr lang="en-US" dirty="0"/>
              <a:t>CW Technology provides daily monitoring and security for the Township; the contract was reduced from $740.00/month to $308.00/month in 2021</a:t>
            </a:r>
          </a:p>
          <a:p>
            <a:pPr marL="678942" lvl="1"/>
            <a:r>
              <a:rPr lang="en-US" dirty="0"/>
              <a:t>Fire Department equipment tracking software was continued for another 3 years at $1,450.00/year  </a:t>
            </a:r>
          </a:p>
          <a:p>
            <a:pPr marL="678942" lvl="1"/>
            <a:r>
              <a:rPr lang="en-US" dirty="0"/>
              <a:t> A new copier was purchased for the Township Office costing $6,377.00.  ARPA funds will be used to cover this purchase</a:t>
            </a:r>
          </a:p>
          <a:p>
            <a:pPr marL="678942" lvl="1"/>
            <a:r>
              <a:rPr lang="en-US" dirty="0"/>
              <a:t>Software licenses are purchased annually for Zoom, </a:t>
            </a:r>
            <a:r>
              <a:rPr lang="en-US" dirty="0" err="1"/>
              <a:t>Pontem</a:t>
            </a:r>
            <a:r>
              <a:rPr lang="en-US" dirty="0"/>
              <a:t> Cemetery Software, and Microsoft email &amp; desktop software</a:t>
            </a:r>
          </a:p>
        </p:txBody>
      </p:sp>
      <p:sp>
        <p:nvSpPr>
          <p:cNvPr id="4" name="Title 2"/>
          <p:cNvSpPr txBox="1">
            <a:spLocks/>
          </p:cNvSpPr>
          <p:nvPr/>
        </p:nvSpPr>
        <p:spPr>
          <a:xfrm>
            <a:off x="1447800" y="533400"/>
            <a:ext cx="7086600" cy="944562"/>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dirty="0"/>
              <a:t>Review of Town’s Strategic Plan Goals &amp;  Objectives for 2021 YTD</a:t>
            </a:r>
            <a:r>
              <a:rPr lang="en-US" sz="2800" dirty="0"/>
              <a:t>:</a:t>
            </a:r>
          </a:p>
        </p:txBody>
      </p:sp>
    </p:spTree>
    <p:extLst>
      <p:ext uri="{BB962C8B-B14F-4D97-AF65-F5344CB8AC3E}">
        <p14:creationId xmlns:p14="http://schemas.microsoft.com/office/powerpoint/2010/main" val="1994316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21000</TotalTime>
  <Words>3140</Words>
  <Application>Microsoft Office PowerPoint</Application>
  <PresentationFormat>On-screen Show (4:3)</PresentationFormat>
  <Paragraphs>439</Paragraphs>
  <Slides>24</Slides>
  <Notes>20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24</vt:i4>
      </vt:variant>
    </vt:vector>
  </HeadingPairs>
  <TitlesOfParts>
    <vt:vector size="35" baseType="lpstr">
      <vt:lpstr>Arial</vt:lpstr>
      <vt:lpstr>Calibri</vt:lpstr>
      <vt:lpstr>Century Gothic</vt:lpstr>
      <vt:lpstr>Lucida Console</vt:lpstr>
      <vt:lpstr>Lucida Sans Unicode</vt:lpstr>
      <vt:lpstr>Verdana</vt:lpstr>
      <vt:lpstr>Wingdings</vt:lpstr>
      <vt:lpstr>Wingdings 2</vt:lpstr>
      <vt:lpstr>Wingdings 3</vt:lpstr>
      <vt:lpstr>Concourse</vt:lpstr>
      <vt:lpstr>Wisp</vt:lpstr>
      <vt:lpstr>Town of White  Annual Meeting</vt:lpstr>
      <vt:lpstr>Review of Town’s Strategic Plan Goals &amp; Objectives for 2021 YTD:</vt:lpstr>
      <vt:lpstr>Review of Town’s Strategic Plan Goals &amp; Objectives for 2021 YTD:</vt:lpstr>
      <vt:lpstr>Review of Town’s Strategic Plan Goals &amp; Objectives for 2021 YTD:</vt:lpstr>
      <vt:lpstr>Review of Town’s Strategic Plan Goals &amp; Objectives for 2021 YTD:</vt:lpstr>
      <vt:lpstr>Review of Town’s Strategic Plan Goals &amp; Objectives for 2021 YTD:</vt:lpstr>
      <vt:lpstr>Review of Town’s Strategic Plan Goals &amp; Objectives for 2021 YTD:</vt:lpstr>
      <vt:lpstr>Review of Town’s Strategic Plan Goals &amp;  Objectives for 2021 YTD:</vt:lpstr>
      <vt:lpstr>PowerPoint Presentation</vt:lpstr>
      <vt:lpstr>PowerPoint Presentation</vt:lpstr>
      <vt:lpstr>Review of Town’s Strategic Plan Goals &amp; Objectives for 2021 YTD:</vt:lpstr>
      <vt:lpstr>Review of Town’s Strategic Plan Goals &amp; Objectives 2021 YTD:</vt:lpstr>
      <vt:lpstr>Review of Town’s Strategic Plan Goals &amp; Objectives 2020-2021:</vt:lpstr>
      <vt:lpstr>Review of Town’s Strategic Plan Goals &amp;  Objectives 2021:  Category 4 – Financial 2021 Cash Balance Review</vt:lpstr>
      <vt:lpstr>Category 4-Fiscal Sustainability  2021 Cash Balance YTD</vt:lpstr>
      <vt:lpstr>Category 4-Fiscal Sustainability continued:  2021 Receipts Compared to 2020 </vt:lpstr>
      <vt:lpstr>PowerPoint Presentation</vt:lpstr>
      <vt:lpstr>Category 4-Fiscal Sustainability continued:  2021 YTD Disbursements Comparable </vt:lpstr>
      <vt:lpstr>PowerPoint Presentation</vt:lpstr>
      <vt:lpstr>Investments Breakdown:</vt:lpstr>
      <vt:lpstr>Category 4 - Fiscal Sustainability Continued:  Indebtedness </vt:lpstr>
      <vt:lpstr>Category 4 – Fiscal Sustainability Continued: Budget Balance Trend (not including investments 2021 YTD </vt:lpstr>
      <vt:lpstr>Category 4 – Fiscal Sustainability Continued: Disbursements vs. Receipts 2010-2021 YTD  </vt:lpstr>
      <vt:lpstr>Category 4 -  Levy Certification Due 9/30/21:</vt:lpstr>
    </vt:vector>
  </TitlesOfParts>
  <Company>Ridgewater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Worker’s Compensation Training</dc:title>
  <dc:creator>Jodi_K</dc:creator>
  <cp:lastModifiedBy>Jodi Knaus</cp:lastModifiedBy>
  <cp:revision>973</cp:revision>
  <cp:lastPrinted>2021-09-07T16:16:08Z</cp:lastPrinted>
  <dcterms:created xsi:type="dcterms:W3CDTF">2009-04-20T21:12:53Z</dcterms:created>
  <dcterms:modified xsi:type="dcterms:W3CDTF">2021-09-07T18:33:00Z</dcterms:modified>
</cp:coreProperties>
</file>