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notesSlides/notesSlide5.xml" ContentType="application/vnd.openxmlformats-officedocument.presentationml.notesSlide+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notesSlides/notesSlide6.xml" ContentType="application/vnd.openxmlformats-officedocument.presentationml.notesSlide+xml"/>
  <Override PartName="/ppt/comments/comment15.xml" ContentType="application/vnd.openxmlformats-officedocument.presentationml.comments+xml"/>
  <Override PartName="/ppt/comments/comment16.xml" ContentType="application/vnd.openxmlformats-officedocument.presentationml.comments+xml"/>
  <Override PartName="/ppt/comments/comment17.xml" ContentType="application/vnd.openxmlformats-officedocument.presentationml.comments+xml"/>
  <Override PartName="/ppt/comments/comment18.xml" ContentType="application/vnd.openxmlformats-officedocument.presentationml.comments+xml"/>
  <Override PartName="/ppt/comments/comment19.xml" ContentType="application/vnd.openxmlformats-officedocument.presentationml.comments+xml"/>
  <Override PartName="/ppt/comments/comment20.xml" ContentType="application/vnd.openxmlformats-officedocument.presentationml.comments+xml"/>
  <Override PartName="/ppt/comments/comment21.xml" ContentType="application/vnd.openxmlformats-officedocument.presentationml.comments+xml"/>
  <Override PartName="/ppt/comments/comment22.xml" ContentType="application/vnd.openxmlformats-officedocument.presentationml.comments+xml"/>
  <Override PartName="/ppt/comments/comment23.xml" ContentType="application/vnd.openxmlformats-officedocument.presentationml.comments+xml"/>
  <Override PartName="/ppt/comments/comment24.xml" ContentType="application/vnd.openxmlformats-officedocument.presentationml.comments+xml"/>
  <Override PartName="/ppt/comments/comment25.xml" ContentType="application/vnd.openxmlformats-officedocument.presentationml.comments+xml"/>
  <Override PartName="/ppt/comments/comment26.xml" ContentType="application/vnd.openxmlformats-officedocument.presentationml.comments+xml"/>
  <Override PartName="/ppt/comments/comment27.xml" ContentType="application/vnd.openxmlformats-officedocument.presentationml.comments+xml"/>
  <Override PartName="/ppt/comments/comment28.xml" ContentType="application/vnd.openxmlformats-officedocument.presentationml.comments+xml"/>
  <Override PartName="/ppt/comments/comment29.xml" ContentType="application/vnd.openxmlformats-officedocument.presentationml.comments+xml"/>
  <Override PartName="/ppt/comments/comment30.xml" ContentType="application/vnd.openxmlformats-officedocument.presentationml.comments+xml"/>
  <Override PartName="/ppt/comments/comment31.xml" ContentType="application/vnd.openxmlformats-officedocument.presentationml.comments+xml"/>
  <Override PartName="/ppt/comments/comment32.xml" ContentType="application/vnd.openxmlformats-officedocument.presentationml.comments+xml"/>
  <Override PartName="/ppt/comments/comment33.xml" ContentType="application/vnd.openxmlformats-officedocument.presentationml.comments+xml"/>
  <Override PartName="/ppt/notesSlides/notesSlide7.xml" ContentType="application/vnd.openxmlformats-officedocument.presentationml.notesSlide+xml"/>
  <Override PartName="/ppt/comments/comment34.xml" ContentType="application/vnd.openxmlformats-officedocument.presentationml.comments+xml"/>
  <Override PartName="/ppt/comments/comment35.xml" ContentType="application/vnd.openxmlformats-officedocument.presentationml.comments+xml"/>
  <Override PartName="/ppt/comments/comment36.xml" ContentType="application/vnd.openxmlformats-officedocument.presentationml.comments+xml"/>
  <Override PartName="/ppt/comments/comment37.xml" ContentType="application/vnd.openxmlformats-officedocument.presentationml.comments+xml"/>
  <Override PartName="/ppt/comments/comment38.xml" ContentType="application/vnd.openxmlformats-officedocument.presentationml.comments+xml"/>
  <Override PartName="/ppt/comments/comment39.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0" r:id="rId1"/>
    <p:sldMasterId id="2147483665" r:id="rId2"/>
    <p:sldMasterId id="2147483674" r:id="rId3"/>
  </p:sldMasterIdLst>
  <p:notesMasterIdLst>
    <p:notesMasterId r:id="rId72"/>
  </p:notesMasterIdLst>
  <p:handoutMasterIdLst>
    <p:handoutMasterId r:id="rId73"/>
  </p:handoutMasterIdLst>
  <p:sldIdLst>
    <p:sldId id="13011" r:id="rId4"/>
    <p:sldId id="256" r:id="rId5"/>
    <p:sldId id="402" r:id="rId6"/>
    <p:sldId id="3323" r:id="rId7"/>
    <p:sldId id="257" r:id="rId8"/>
    <p:sldId id="260" r:id="rId9"/>
    <p:sldId id="3265" r:id="rId10"/>
    <p:sldId id="259" r:id="rId11"/>
    <p:sldId id="3259" r:id="rId12"/>
    <p:sldId id="3276" r:id="rId13"/>
    <p:sldId id="3260" r:id="rId14"/>
    <p:sldId id="3263" r:id="rId15"/>
    <p:sldId id="3264" r:id="rId16"/>
    <p:sldId id="3261" r:id="rId17"/>
    <p:sldId id="3270" r:id="rId18"/>
    <p:sldId id="3273" r:id="rId19"/>
    <p:sldId id="3271" r:id="rId20"/>
    <p:sldId id="3262" r:id="rId21"/>
    <p:sldId id="3266" r:id="rId22"/>
    <p:sldId id="3267" r:id="rId23"/>
    <p:sldId id="3311" r:id="rId24"/>
    <p:sldId id="3312" r:id="rId25"/>
    <p:sldId id="3313" r:id="rId26"/>
    <p:sldId id="3314" r:id="rId27"/>
    <p:sldId id="3274" r:id="rId28"/>
    <p:sldId id="3269" r:id="rId29"/>
    <p:sldId id="3275" r:id="rId30"/>
    <p:sldId id="3279" r:id="rId31"/>
    <p:sldId id="3278" r:id="rId32"/>
    <p:sldId id="3280" r:id="rId33"/>
    <p:sldId id="3289" r:id="rId34"/>
    <p:sldId id="3304" r:id="rId35"/>
    <p:sldId id="3288" r:id="rId36"/>
    <p:sldId id="3293" r:id="rId37"/>
    <p:sldId id="3294" r:id="rId38"/>
    <p:sldId id="3325" r:id="rId39"/>
    <p:sldId id="3290" r:id="rId40"/>
    <p:sldId id="3291" r:id="rId41"/>
    <p:sldId id="3292" r:id="rId42"/>
    <p:sldId id="3315" r:id="rId43"/>
    <p:sldId id="3295" r:id="rId44"/>
    <p:sldId id="3307" r:id="rId45"/>
    <p:sldId id="3306" r:id="rId46"/>
    <p:sldId id="3297" r:id="rId47"/>
    <p:sldId id="3299" r:id="rId48"/>
    <p:sldId id="3300" r:id="rId49"/>
    <p:sldId id="3301" r:id="rId50"/>
    <p:sldId id="3302" r:id="rId51"/>
    <p:sldId id="3285" r:id="rId52"/>
    <p:sldId id="3283" r:id="rId53"/>
    <p:sldId id="3303" r:id="rId54"/>
    <p:sldId id="3282" r:id="rId55"/>
    <p:sldId id="262" r:id="rId56"/>
    <p:sldId id="3284" r:id="rId57"/>
    <p:sldId id="3286" r:id="rId58"/>
    <p:sldId id="3287" r:id="rId59"/>
    <p:sldId id="3296" r:id="rId60"/>
    <p:sldId id="3277" r:id="rId61"/>
    <p:sldId id="3309" r:id="rId62"/>
    <p:sldId id="2671" r:id="rId63"/>
    <p:sldId id="3316" r:id="rId64"/>
    <p:sldId id="3319" r:id="rId65"/>
    <p:sldId id="3318" r:id="rId66"/>
    <p:sldId id="3324" r:id="rId67"/>
    <p:sldId id="13013" r:id="rId68"/>
    <p:sldId id="3320" r:id="rId69"/>
    <p:sldId id="3321" r:id="rId70"/>
    <p:sldId id="3322" r:id="rId71"/>
  </p:sldIdLst>
  <p:sldSz cx="12192000" cy="6858000"/>
  <p:notesSz cx="6858000" cy="9296400"/>
  <p:defaultTextStyle>
    <a:defPPr>
      <a:defRPr lang="en-US"/>
    </a:defPPr>
    <a:lvl1pPr algn="l" rtl="0" eaLnBrk="0" fontAlgn="base" hangingPunct="0">
      <a:spcBef>
        <a:spcPct val="0"/>
      </a:spcBef>
      <a:spcAft>
        <a:spcPct val="0"/>
      </a:spcAft>
      <a:defRPr sz="1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1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kern="1200">
        <a:solidFill>
          <a:schemeClr val="tx1"/>
        </a:solidFill>
        <a:latin typeface="Arial" charset="0"/>
        <a:ea typeface="ＭＳ Ｐゴシック" charset="0"/>
        <a:cs typeface="+mn-cs"/>
      </a:defRPr>
    </a:lvl5pPr>
    <a:lvl6pPr marL="2286000" algn="l" defTabSz="457200" rtl="0" eaLnBrk="1" latinLnBrk="0" hangingPunct="1">
      <a:defRPr sz="1400" kern="1200">
        <a:solidFill>
          <a:schemeClr val="tx1"/>
        </a:solidFill>
        <a:latin typeface="Arial" charset="0"/>
        <a:ea typeface="ＭＳ Ｐゴシック" charset="0"/>
        <a:cs typeface="+mn-cs"/>
      </a:defRPr>
    </a:lvl6pPr>
    <a:lvl7pPr marL="2743200" algn="l" defTabSz="457200" rtl="0" eaLnBrk="1" latinLnBrk="0" hangingPunct="1">
      <a:defRPr sz="1400" kern="1200">
        <a:solidFill>
          <a:schemeClr val="tx1"/>
        </a:solidFill>
        <a:latin typeface="Arial" charset="0"/>
        <a:ea typeface="ＭＳ Ｐゴシック" charset="0"/>
        <a:cs typeface="+mn-cs"/>
      </a:defRPr>
    </a:lvl7pPr>
    <a:lvl8pPr marL="3200400" algn="l" defTabSz="457200" rtl="0" eaLnBrk="1" latinLnBrk="0" hangingPunct="1">
      <a:defRPr sz="1400" kern="1200">
        <a:solidFill>
          <a:schemeClr val="tx1"/>
        </a:solidFill>
        <a:latin typeface="Arial" charset="0"/>
        <a:ea typeface="ＭＳ Ｐゴシック" charset="0"/>
        <a:cs typeface="+mn-cs"/>
      </a:defRPr>
    </a:lvl8pPr>
    <a:lvl9pPr marL="3657600" algn="l" defTabSz="457200" rtl="0" eaLnBrk="1" latinLnBrk="0" hangingPunct="1">
      <a:defRPr sz="1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4319"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elma Khenissi" initials="SK" lastIdx="1" clrIdx="6">
    <p:extLst>
      <p:ext uri="{19B8F6BF-5375-455C-9EA6-DF929625EA0E}">
        <p15:presenceInfo xmlns:p15="http://schemas.microsoft.com/office/powerpoint/2012/main" userId="S::skhenissi@i3health.onmicrosoft.com::6a9e7167-928f-46cb-aced-f7ef99fa622d" providerId="AD"/>
      </p:ext>
    </p:extLst>
  </p:cmAuthor>
  <p:cmAuthor id="1" name="Evan Luberger" initials="EL" lastIdx="2" clrIdx="0"/>
  <p:cmAuthor id="2" name="Amanda Thompson" initials="AT" lastIdx="25" clrIdx="1"/>
  <p:cmAuthor id="3" name="Wood, R.N. Laura S" initials="WRLS" lastIdx="19" clrIdx="2">
    <p:extLst>
      <p:ext uri="{19B8F6BF-5375-455C-9EA6-DF929625EA0E}">
        <p15:presenceInfo xmlns:p15="http://schemas.microsoft.com/office/powerpoint/2012/main" userId="Wood, R.N. Laura S" providerId="None"/>
      </p:ext>
    </p:extLst>
  </p:cmAuthor>
  <p:cmAuthor id="4" name="Keira Smith" initials="KS" lastIdx="82" clrIdx="3">
    <p:extLst>
      <p:ext uri="{19B8F6BF-5375-455C-9EA6-DF929625EA0E}">
        <p15:presenceInfo xmlns:p15="http://schemas.microsoft.com/office/powerpoint/2012/main" userId="S::ksmith@i3health.onmicrosoft.com::48cb1c97-c5ae-48e2-b4c1-b634a8821b82" providerId="AD"/>
      </p:ext>
    </p:extLst>
  </p:cmAuthor>
  <p:cmAuthor id="5" name="Sarah Williams" initials="SW" lastIdx="27" clrIdx="4">
    <p:extLst>
      <p:ext uri="{19B8F6BF-5375-455C-9EA6-DF929625EA0E}">
        <p15:presenceInfo xmlns:p15="http://schemas.microsoft.com/office/powerpoint/2012/main" userId="S::swilliams@i3health.onmicrosoft.com::491a3667-56c9-49e3-80e0-e7259a625f28" providerId="AD"/>
      </p:ext>
    </p:extLst>
  </p:cmAuthor>
  <p:cmAuthor id="6" name="Elizabeth Heller" initials="EH" lastIdx="13" clrIdx="5">
    <p:extLst>
      <p:ext uri="{19B8F6BF-5375-455C-9EA6-DF929625EA0E}">
        <p15:presenceInfo xmlns:p15="http://schemas.microsoft.com/office/powerpoint/2012/main" userId="S::eheller@i3health.onmicrosoft.com::2e814dcf-6626-46dd-b806-c001c02526a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9F4D"/>
    <a:srgbClr val="D883FF"/>
    <a:srgbClr val="E8ECF3"/>
    <a:srgbClr val="CED6E3"/>
    <a:srgbClr val="E7EBF2"/>
    <a:srgbClr val="3A74AE"/>
    <a:srgbClr val="C1D830"/>
    <a:srgbClr val="F4FBEE"/>
    <a:srgbClr val="F1FAF0"/>
    <a:srgbClr val="F9FDF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22" autoAdjust="0"/>
    <p:restoredTop sz="93840" autoAdjust="0"/>
  </p:normalViewPr>
  <p:slideViewPr>
    <p:cSldViewPr snapToGrid="0" showGuides="1">
      <p:cViewPr varScale="1">
        <p:scale>
          <a:sx n="101" d="100"/>
          <a:sy n="101" d="100"/>
        </p:scale>
        <p:origin x="456" y="184"/>
      </p:cViewPr>
      <p:guideLst>
        <p:guide orient="horz" pos="4319"/>
        <p:guide pos="7679"/>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70" d="100"/>
        <a:sy n="70" d="100"/>
      </p:scale>
      <p:origin x="0" y="-11324"/>
    </p:cViewPr>
  </p:sorterViewPr>
  <p:notesViewPr>
    <p:cSldViewPr snapToObjects="1" showGuides="1">
      <p:cViewPr varScale="1">
        <p:scale>
          <a:sx n="94" d="100"/>
          <a:sy n="94" d="100"/>
        </p:scale>
        <p:origin x="1960" y="19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1-09-01T11:29:30.266" idx="37">
    <p:pos x="10" y="10"/>
    <p:text>Needed for LO #3 (treatment tolerability, adverse events, patient-centered care)</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4" dt="2021-09-01T11:35:48.099" idx="46">
    <p:pos x="10" y="10"/>
    <p:text>Needed for LO #2 (efficacy and safety)</p:text>
    <p:extLst>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4" dt="2021-09-01T11:35:58.416" idx="47">
    <p:pos x="10" y="10"/>
    <p:text>Needed for LO #2 (efficacy and safety)</p:text>
    <p:extLst>
      <p:ext uri="{C676402C-5697-4E1C-873F-D02D1690AC5C}">
        <p15:threadingInfo xmlns:p15="http://schemas.microsoft.com/office/powerpoint/2012/main" timeZoneBias="240"/>
      </p:ext>
    </p:extLst>
  </p:cm>
  <p:cm authorId="4" dt="2021-09-01T11:57:45.421" idx="77">
    <p:pos x="10" y="106"/>
    <p:text>Needed for assessment question 3</p:text>
    <p:extLst>
      <p:ext uri="{C676402C-5697-4E1C-873F-D02D1690AC5C}">
        <p15:threadingInfo xmlns:p15="http://schemas.microsoft.com/office/powerpoint/2012/main" timeZoneBias="240">
          <p15:parentCm authorId="4" idx="47"/>
        </p15:threadingInfo>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4" dt="2021-09-01T11:36:04.191" idx="48">
    <p:pos x="10" y="10"/>
    <p:text>Needed for LO #2 (efficacy and safety)</p:text>
    <p:extLst>
      <p:ext uri="{C676402C-5697-4E1C-873F-D02D1690AC5C}">
        <p15:threadingInfo xmlns:p15="http://schemas.microsoft.com/office/powerpoint/2012/main" timeZoneBias="2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4" dt="2021-09-01T11:36:13.637" idx="49">
    <p:pos x="10" y="10"/>
    <p:text>Needed for LO #2 (efficacy and safety)</p:text>
    <p:extLst>
      <p:ext uri="{C676402C-5697-4E1C-873F-D02D1690AC5C}">
        <p15:threadingInfo xmlns:p15="http://schemas.microsoft.com/office/powerpoint/2012/main" timeZoneBias="24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4" dt="2021-09-01T11:36:42.517" idx="50">
    <p:pos x="10" y="10"/>
    <p:text>Needed for LO #2 (efficacy and safety)</p:text>
    <p:extLst>
      <p:ext uri="{C676402C-5697-4E1C-873F-D02D1690AC5C}">
        <p15:threadingInfo xmlns:p15="http://schemas.microsoft.com/office/powerpoint/2012/main" timeZoneBias="24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4" dt="2021-09-01T11:36:48.652" idx="51">
    <p:pos x="106" y="106"/>
    <p:text>Needed for LO #2 (efficacy and safety)</p:text>
    <p:extLst>
      <p:ext uri="{C676402C-5697-4E1C-873F-D02D1690AC5C}">
        <p15:threadingInfo xmlns:p15="http://schemas.microsoft.com/office/powerpoint/2012/main" timeZoneBias="24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4" dt="2021-09-01T11:36:58.463" idx="52">
    <p:pos x="10" y="10"/>
    <p:text>Needed for LO #2 (efficacy and safety)</p:text>
    <p:extLst>
      <p:ext uri="{C676402C-5697-4E1C-873F-D02D1690AC5C}">
        <p15:threadingInfo xmlns:p15="http://schemas.microsoft.com/office/powerpoint/2012/main" timeZoneBias="24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4" dt="2021-09-01T11:37:17.672" idx="53">
    <p:pos x="10" y="10"/>
    <p:text>Needed for LO #2 (efficacy and safety) and LO #3 (treatment tolerability, adverse events, patient-centered care)</p:text>
    <p:extLst>
      <p:ext uri="{C676402C-5697-4E1C-873F-D02D1690AC5C}">
        <p15:threadingInfo xmlns:p15="http://schemas.microsoft.com/office/powerpoint/2012/main" timeZoneBias="24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4" dt="2021-09-01T11:37:23.454" idx="54">
    <p:pos x="10" y="10"/>
    <p:text>Needed for LO #2 (efficacy and safety)</p:text>
    <p:extLst>
      <p:ext uri="{C676402C-5697-4E1C-873F-D02D1690AC5C}">
        <p15:threadingInfo xmlns:p15="http://schemas.microsoft.com/office/powerpoint/2012/main" timeZoneBias="240"/>
      </p:ext>
    </p:extLst>
  </p:cm>
  <p:cm authorId="4" dt="2021-09-01T12:00:41.199" idx="80">
    <p:pos x="10" y="106"/>
    <p:text>Needed for assessment question 5</p:text>
    <p:extLst>
      <p:ext uri="{C676402C-5697-4E1C-873F-D02D1690AC5C}">
        <p15:threadingInfo xmlns:p15="http://schemas.microsoft.com/office/powerpoint/2012/main" timeZoneBias="240">
          <p15:parentCm authorId="4" idx="54"/>
        </p15:threadingInfo>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4" dt="2021-09-01T11:37:27.535" idx="55">
    <p:pos x="10" y="10"/>
    <p:text>Needed for LO #2 (efficacy and safety)</p:text>
    <p:extLst>
      <p:ext uri="{C676402C-5697-4E1C-873F-D02D1690AC5C}">
        <p15:threadingInfo xmlns:p15="http://schemas.microsoft.com/office/powerpoint/2012/main" timeZoneBias="240"/>
      </p:ext>
    </p:extLst>
  </p:cm>
  <p:cm authorId="4" dt="2021-09-01T11:58:23.614" idx="78">
    <p:pos x="10" y="106"/>
    <p:text>Needed for assessment question 4</p:text>
    <p:extLst>
      <p:ext uri="{C676402C-5697-4E1C-873F-D02D1690AC5C}">
        <p15:threadingInfo xmlns:p15="http://schemas.microsoft.com/office/powerpoint/2012/main" timeZoneBias="240">
          <p15:parentCm authorId="4" idx="55"/>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1-09-01T11:30:05.642" idx="38">
    <p:pos x="106" y="106"/>
    <p:text>Needed for LO#2 (efficacy and safety of IO and VEGFR TKI)</p:text>
    <p:extLst>
      <p:ext uri="{C676402C-5697-4E1C-873F-D02D1690AC5C}">
        <p15:threadingInfo xmlns:p15="http://schemas.microsoft.com/office/powerpoint/2012/main" timeZoneBias="24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4" dt="2021-09-01T15:46:09.687" idx="81">
    <p:pos x="10" y="10"/>
    <p:text>Needed for LO #2</p:text>
    <p:extLst>
      <p:ext uri="{C676402C-5697-4E1C-873F-D02D1690AC5C}">
        <p15:threadingInfo xmlns:p15="http://schemas.microsoft.com/office/powerpoint/2012/main" timeZoneBias="24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4" dt="2021-09-01T15:46:16.758" idx="82">
    <p:pos x="10" y="10"/>
    <p:text>Needed for LO #2</p:text>
    <p:extLst>
      <p:ext uri="{C676402C-5697-4E1C-873F-D02D1690AC5C}">
        <p15:threadingInfo xmlns:p15="http://schemas.microsoft.com/office/powerpoint/2012/main" timeZoneBias="24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4" dt="2021-09-01T11:37:39.008" idx="56">
    <p:pos x="10" y="10"/>
    <p:text>Needed for LO #2 (efficacy and safety)</p:text>
    <p:extLst>
      <p:ext uri="{C676402C-5697-4E1C-873F-D02D1690AC5C}">
        <p15:threadingInfo xmlns:p15="http://schemas.microsoft.com/office/powerpoint/2012/main" timeZoneBias="24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4" dt="2021-09-01T11:37:52.781" idx="58">
    <p:pos x="10" y="10"/>
    <p:text>Needed for LO #2 (efficacy and safety)</p:text>
    <p:extLst>
      <p:ext uri="{C676402C-5697-4E1C-873F-D02D1690AC5C}">
        <p15:threadingInfo xmlns:p15="http://schemas.microsoft.com/office/powerpoint/2012/main" timeZoneBias="24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4" dt="2021-09-01T11:37:47.572" idx="57">
    <p:pos x="10" y="10"/>
    <p:text>Needed for LO #2 (efficacy and safety) and LO #3 (treatment tolerability, adverse events, patient-centered care)</p:text>
    <p:extLst>
      <p:ext uri="{C676402C-5697-4E1C-873F-D02D1690AC5C}">
        <p15:threadingInfo xmlns:p15="http://schemas.microsoft.com/office/powerpoint/2012/main" timeZoneBias="24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4" dt="2021-09-01T11:38:23.230" idx="59">
    <p:pos x="10" y="10"/>
    <p:text>Needed for LO #2 (efficacy and safety) and LO #3 (treatment tolerability, adverse events, patient-centered care)</p:text>
    <p:extLst>
      <p:ext uri="{C676402C-5697-4E1C-873F-D02D1690AC5C}">
        <p15:threadingInfo xmlns:p15="http://schemas.microsoft.com/office/powerpoint/2012/main" timeZoneBias="24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4" dt="2021-09-01T11:40:05.961" idx="60">
    <p:pos x="10" y="10"/>
    <p:text>Needed for LO #2 (efficacy and safety) and LO #3 (treatment tolerability, adverse events, patient-centered care)</p:text>
    <p:extLst>
      <p:ext uri="{C676402C-5697-4E1C-873F-D02D1690AC5C}">
        <p15:threadingInfo xmlns:p15="http://schemas.microsoft.com/office/powerpoint/2012/main" timeZoneBias="24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4" dt="2021-09-01T11:46:14.395" idx="61">
    <p:pos x="10" y="10"/>
    <p:text>Needed for LO #2 (efficacy and safety) </p:text>
    <p:extLst>
      <p:ext uri="{C676402C-5697-4E1C-873F-D02D1690AC5C}">
        <p15:threadingInfo xmlns:p15="http://schemas.microsoft.com/office/powerpoint/2012/main" timeZoneBias="24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4" dt="2021-09-01T11:46:38.537" idx="62">
    <p:pos x="10" y="10"/>
    <p:text>Needed for LO #2 (efficacy and safety)</p:text>
    <p:extLst>
      <p:ext uri="{C676402C-5697-4E1C-873F-D02D1690AC5C}">
        <p15:threadingInfo xmlns:p15="http://schemas.microsoft.com/office/powerpoint/2012/main" timeZoneBias="240"/>
      </p:ext>
    </p:extLst>
  </p:cm>
  <p:cm authorId="4" dt="2021-09-01T12:00:09.290" idx="79">
    <p:pos x="10" y="106"/>
    <p:text>Needed for assessment question 5</p:text>
    <p:extLst>
      <p:ext uri="{C676402C-5697-4E1C-873F-D02D1690AC5C}">
        <p15:threadingInfo xmlns:p15="http://schemas.microsoft.com/office/powerpoint/2012/main" timeZoneBias="240">
          <p15:parentCm authorId="4" idx="62"/>
        </p15:threadingInfo>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4" dt="2021-09-01T11:46:50.197" idx="63">
    <p:pos x="10" y="10"/>
    <p:text>Needed for LO #2 (efficacy and safety) and LO #3 (treatment tolerability, adverse events, patient-centered care)</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1-09-01T11:33:38.025" idx="39">
    <p:pos x="10" y="10"/>
    <p:text>Needed for LO #1 (mechanisms of action)</p:text>
    <p:extLst>
      <p:ext uri="{C676402C-5697-4E1C-873F-D02D1690AC5C}">
        <p15:threadingInfo xmlns:p15="http://schemas.microsoft.com/office/powerpoint/2012/main" timeZoneBias="24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4" dt="2021-09-01T11:47:09.111" idx="64">
    <p:pos x="10" y="10"/>
    <p:text>Needed for LO #3 (treatment tolerability, adverse events, patient-centered care)</p:text>
    <p:extLst>
      <p:ext uri="{C676402C-5697-4E1C-873F-D02D1690AC5C}">
        <p15:threadingInfo xmlns:p15="http://schemas.microsoft.com/office/powerpoint/2012/main" timeZoneBias="240"/>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4" dt="2021-09-01T11:47:24.750" idx="65">
    <p:pos x="10" y="10"/>
    <p:text>Needed for LO #3 (treatment tolerability, adverse events, patient-centered care)</p:text>
    <p:extLst>
      <p:ext uri="{C676402C-5697-4E1C-873F-D02D1690AC5C}">
        <p15:threadingInfo xmlns:p15="http://schemas.microsoft.com/office/powerpoint/2012/main" timeZoneBias="24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4" dt="2021-09-01T11:47:35.189" idx="66">
    <p:pos x="10" y="10"/>
    <p:text>Needed for LO #3 (treatment tolerability, adverse events, patient-centered care)</p:text>
    <p:extLst>
      <p:ext uri="{C676402C-5697-4E1C-873F-D02D1690AC5C}">
        <p15:threadingInfo xmlns:p15="http://schemas.microsoft.com/office/powerpoint/2012/main" timeZoneBias="24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4" dt="2021-09-01T11:47:51.292" idx="67">
    <p:pos x="10" y="10"/>
    <p:text>Needed for LO #3 (treatment tolerability, adverse events, patient-centered care)</p:text>
    <p:extLst>
      <p:ext uri="{C676402C-5697-4E1C-873F-D02D1690AC5C}">
        <p15:threadingInfo xmlns:p15="http://schemas.microsoft.com/office/powerpoint/2012/main" timeZoneBias="24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4" dt="2021-09-01T11:47:55.455" idx="68">
    <p:pos x="10" y="10"/>
    <p:text>Needed for LO #3 (treatment tolerability, adverse events, patient-centered care)</p:text>
    <p:extLst>
      <p:ext uri="{C676402C-5697-4E1C-873F-D02D1690AC5C}">
        <p15:threadingInfo xmlns:p15="http://schemas.microsoft.com/office/powerpoint/2012/main" timeZoneBias="240"/>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4" dt="2021-09-01T11:48:00.928" idx="69">
    <p:pos x="10" y="10"/>
    <p:text>Needed for LO #3 (treatment tolerability, adverse events, patient-centered care)</p:text>
    <p:extLst>
      <p:ext uri="{C676402C-5697-4E1C-873F-D02D1690AC5C}">
        <p15:threadingInfo xmlns:p15="http://schemas.microsoft.com/office/powerpoint/2012/main" timeZoneBias="240"/>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4" dt="2021-09-01T11:48:05.573" idx="70">
    <p:pos x="10" y="10"/>
    <p:text>Needed for LO #2 (efficacy and safety) and LO #3 (treatment tolerability, adverse events, patient-centered care)</p:text>
    <p:extLst>
      <p:ext uri="{C676402C-5697-4E1C-873F-D02D1690AC5C}">
        <p15:threadingInfo xmlns:p15="http://schemas.microsoft.com/office/powerpoint/2012/main" timeZoneBias="240"/>
      </p:ext>
    </p:extLst>
  </p:cm>
</p:cmLst>
</file>

<file path=ppt/comments/comment37.xml><?xml version="1.0" encoding="utf-8"?>
<p:cmLst xmlns:a="http://schemas.openxmlformats.org/drawingml/2006/main" xmlns:r="http://schemas.openxmlformats.org/officeDocument/2006/relationships" xmlns:p="http://schemas.openxmlformats.org/presentationml/2006/main">
  <p:cm authorId="4" dt="2021-09-01T11:48:22.942" idx="71">
    <p:pos x="10" y="10"/>
    <p:text>Needed for LO #3 (treatment tolerability, adverse events, patient-centered care)</p:text>
    <p:extLst>
      <p:ext uri="{C676402C-5697-4E1C-873F-D02D1690AC5C}">
        <p15:threadingInfo xmlns:p15="http://schemas.microsoft.com/office/powerpoint/2012/main" timeZoneBias="240"/>
      </p:ext>
    </p:extLst>
  </p:cm>
</p:cmLst>
</file>

<file path=ppt/comments/comment38.xml><?xml version="1.0" encoding="utf-8"?>
<p:cmLst xmlns:a="http://schemas.openxmlformats.org/drawingml/2006/main" xmlns:r="http://schemas.openxmlformats.org/officeDocument/2006/relationships" xmlns:p="http://schemas.openxmlformats.org/presentationml/2006/main">
  <p:cm authorId="4" dt="2021-09-01T11:48:48.516" idx="73">
    <p:pos x="10" y="10"/>
    <p:text>Needed for LO #3 (treatment tolerability, adverse events, patient-centered care)</p:text>
    <p:extLst>
      <p:ext uri="{C676402C-5697-4E1C-873F-D02D1690AC5C}">
        <p15:threadingInfo xmlns:p15="http://schemas.microsoft.com/office/powerpoint/2012/main" timeZoneBias="240"/>
      </p:ext>
    </p:extLst>
  </p:cm>
</p:cmLst>
</file>

<file path=ppt/comments/comment39.xml><?xml version="1.0" encoding="utf-8"?>
<p:cmLst xmlns:a="http://schemas.openxmlformats.org/drawingml/2006/main" xmlns:r="http://schemas.openxmlformats.org/officeDocument/2006/relationships" xmlns:p="http://schemas.openxmlformats.org/presentationml/2006/main">
  <p:cm authorId="4" dt="2021-09-01T11:48:55.263" idx="74">
    <p:pos x="10" y="10"/>
    <p:text>Needed for all LOs</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4" dt="2021-09-01T11:33:58.038" idx="40">
    <p:pos x="10" y="10"/>
    <p:text>Needed for LO #1 (mechanism of action)</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4" dt="2021-09-01T11:34:31.362" idx="41">
    <p:pos x="10" y="10"/>
    <p:text>Needed for LO #1 (mechanisms of actions)</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4" dt="2021-09-01T11:34:50.440" idx="42">
    <p:pos x="10" y="10"/>
    <p:text>Needed for LO#2 (efficacy and safety)</p:text>
    <p:extLst>
      <p:ext uri="{C676402C-5697-4E1C-873F-D02D1690AC5C}">
        <p15:threadingInfo xmlns:p15="http://schemas.microsoft.com/office/powerpoint/2012/main" timeZoneBias="240"/>
      </p:ext>
    </p:extLst>
  </p:cm>
  <p:cm authorId="4" dt="2021-09-01T11:56:29.585" idx="76">
    <p:pos x="10" y="106"/>
    <p:text>Needed for assessment question 2</p:text>
    <p:extLst>
      <p:ext uri="{C676402C-5697-4E1C-873F-D02D1690AC5C}">
        <p15:threadingInfo xmlns:p15="http://schemas.microsoft.com/office/powerpoint/2012/main" timeZoneBias="240">
          <p15:parentCm authorId="4" idx="42"/>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4" dt="2021-09-01T11:35:08.597" idx="43">
    <p:pos x="10" y="10"/>
    <p:text>Needed for LO #1 (mechanism of action)</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4" dt="2021-09-01T11:35:27.169" idx="44">
    <p:pos x="10" y="10"/>
    <p:text>Needed for LO #1 (mechanism of action)</p:text>
    <p:extLst>
      <p:ext uri="{C676402C-5697-4E1C-873F-D02D1690AC5C}">
        <p15:threadingInfo xmlns:p15="http://schemas.microsoft.com/office/powerpoint/2012/main" timeZoneBias="240"/>
      </p:ext>
    </p:extLst>
  </p:cm>
  <p:cm authorId="4" dt="2021-09-01T11:56:06.957" idx="75">
    <p:pos x="10" y="106"/>
    <p:text>Needed for assessment question 1</p:text>
    <p:extLst>
      <p:ext uri="{C676402C-5697-4E1C-873F-D02D1690AC5C}">
        <p15:threadingInfo xmlns:p15="http://schemas.microsoft.com/office/powerpoint/2012/main" timeZoneBias="240">
          <p15:parentCm authorId="4" idx="44"/>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4" dt="2021-09-01T11:35:38.350" idx="45">
    <p:pos x="10" y="10"/>
    <p:text>Needed for LO #2 (efficacy and safety)</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1541" name="Rectangle 5"/>
          <p:cNvSpPr>
            <a:spLocks noGrp="1" noChangeArrowheads="1"/>
          </p:cNvSpPr>
          <p:nvPr>
            <p:ph type="sldNum" sz="quarter" idx="3"/>
          </p:nvPr>
        </p:nvSpPr>
        <p:spPr bwMode="auto">
          <a:xfrm>
            <a:off x="3884998" y="8830620"/>
            <a:ext cx="2973003" cy="4657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90" tIns="46044" rIns="92090" bIns="46044" numCol="1" anchor="b" anchorCtr="0" compatLnSpc="1">
            <a:prstTxWarp prst="textNoShape">
              <a:avLst/>
            </a:prstTxWarp>
          </a:bodyPr>
          <a:lstStyle>
            <a:lvl1pPr algn="r" defTabSz="922338">
              <a:defRPr sz="1200">
                <a:latin typeface="Times New Roman" charset="0"/>
              </a:defRPr>
            </a:lvl1pPr>
          </a:lstStyle>
          <a:p>
            <a:fld id="{2DEC5AC2-D796-6645-9FB8-C5E86EF024C8}" type="slidenum">
              <a:rPr lang="en-US">
                <a:latin typeface="News Gothic MT" charset="0"/>
                <a:ea typeface="News Gothic MT" charset="0"/>
                <a:cs typeface="News Gothic MT" charset="0"/>
              </a:rPr>
              <a:pPr/>
              <a:t>‹#›</a:t>
            </a:fld>
            <a:endParaRPr lang="en-US" dirty="0">
              <a:latin typeface="News Gothic MT" charset="0"/>
              <a:ea typeface="News Gothic MT" charset="0"/>
              <a:cs typeface="News Gothic MT" charset="0"/>
            </a:endParaRPr>
          </a:p>
        </p:txBody>
      </p:sp>
    </p:spTree>
    <p:extLst>
      <p:ext uri="{BB962C8B-B14F-4D97-AF65-F5344CB8AC3E}">
        <p14:creationId xmlns:p14="http://schemas.microsoft.com/office/powerpoint/2010/main" val="532040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6" name="Rectangle 4"/>
          <p:cNvSpPr>
            <a:spLocks noGrp="1" noRot="1" noChangeAspect="1" noChangeArrowheads="1" noTextEdit="1"/>
          </p:cNvSpPr>
          <p:nvPr>
            <p:ph type="sldImg" idx="2"/>
          </p:nvPr>
        </p:nvSpPr>
        <p:spPr bwMode="auto">
          <a:xfrm>
            <a:off x="331788" y="696913"/>
            <a:ext cx="6196012"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00357" name="Rectangle 5"/>
          <p:cNvSpPr>
            <a:spLocks noGrp="1" noChangeArrowheads="1"/>
          </p:cNvSpPr>
          <p:nvPr>
            <p:ph type="body" sz="quarter" idx="3"/>
          </p:nvPr>
        </p:nvSpPr>
        <p:spPr bwMode="auto">
          <a:xfrm>
            <a:off x="915134" y="4416111"/>
            <a:ext cx="5027734" cy="418402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90" tIns="46044" rIns="92090" bIns="4604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9" name="Rectangle 7"/>
          <p:cNvSpPr>
            <a:spLocks noGrp="1" noChangeArrowheads="1"/>
          </p:cNvSpPr>
          <p:nvPr>
            <p:ph type="sldNum" sz="quarter" idx="5"/>
          </p:nvPr>
        </p:nvSpPr>
        <p:spPr bwMode="auto">
          <a:xfrm>
            <a:off x="3884998" y="8830620"/>
            <a:ext cx="2973003" cy="4657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90" tIns="46044" rIns="92090" bIns="46044" numCol="1" anchor="b" anchorCtr="0" compatLnSpc="1">
            <a:prstTxWarp prst="textNoShape">
              <a:avLst/>
            </a:prstTxWarp>
          </a:bodyPr>
          <a:lstStyle>
            <a:lvl1pPr algn="r" defTabSz="922338">
              <a:defRPr sz="1200">
                <a:latin typeface="News Gothic MT" charset="0"/>
                <a:ea typeface="News Gothic MT" charset="0"/>
                <a:cs typeface="News Gothic MT" charset="0"/>
              </a:defRPr>
            </a:lvl1pPr>
          </a:lstStyle>
          <a:p>
            <a:fld id="{B4376907-3CCC-7340-B687-6F094BC92014}" type="slidenum">
              <a:rPr lang="en-US" smtClean="0"/>
              <a:pPr/>
              <a:t>‹#›</a:t>
            </a:fld>
            <a:endParaRPr lang="en-US" dirty="0"/>
          </a:p>
        </p:txBody>
      </p:sp>
    </p:spTree>
    <p:extLst>
      <p:ext uri="{BB962C8B-B14F-4D97-AF65-F5344CB8AC3E}">
        <p14:creationId xmlns:p14="http://schemas.microsoft.com/office/powerpoint/2010/main" val="190123432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News Gothic MT" charset="0"/>
        <a:ea typeface="News Gothic MT" charset="0"/>
        <a:cs typeface="News Gothic MT" charset="0"/>
      </a:defRPr>
    </a:lvl1pPr>
    <a:lvl2pPr marL="457200" algn="l" rtl="0" fontAlgn="base">
      <a:spcBef>
        <a:spcPct val="30000"/>
      </a:spcBef>
      <a:spcAft>
        <a:spcPct val="0"/>
      </a:spcAft>
      <a:defRPr sz="1200" kern="1200">
        <a:solidFill>
          <a:schemeClr val="tx1"/>
        </a:solidFill>
        <a:latin typeface="News Gothic MT" charset="0"/>
        <a:ea typeface="News Gothic MT" charset="0"/>
        <a:cs typeface="News Gothic MT" charset="0"/>
      </a:defRPr>
    </a:lvl2pPr>
    <a:lvl3pPr marL="914400" algn="l" rtl="0" fontAlgn="base">
      <a:spcBef>
        <a:spcPct val="30000"/>
      </a:spcBef>
      <a:spcAft>
        <a:spcPct val="0"/>
      </a:spcAft>
      <a:defRPr sz="1200" kern="1200">
        <a:solidFill>
          <a:schemeClr val="tx1"/>
        </a:solidFill>
        <a:latin typeface="News Gothic MT" charset="0"/>
        <a:ea typeface="News Gothic MT" charset="0"/>
        <a:cs typeface="News Gothic MT" charset="0"/>
      </a:defRPr>
    </a:lvl3pPr>
    <a:lvl4pPr marL="1371600" algn="l" rtl="0" fontAlgn="base">
      <a:spcBef>
        <a:spcPct val="30000"/>
      </a:spcBef>
      <a:spcAft>
        <a:spcPct val="0"/>
      </a:spcAft>
      <a:defRPr sz="1200" kern="1200">
        <a:solidFill>
          <a:schemeClr val="tx1"/>
        </a:solidFill>
        <a:latin typeface="News Gothic MT" charset="0"/>
        <a:ea typeface="News Gothic MT" charset="0"/>
        <a:cs typeface="News Gothic MT" charset="0"/>
      </a:defRPr>
    </a:lvl4pPr>
    <a:lvl5pPr marL="1828800" algn="l" rtl="0" fontAlgn="base">
      <a:spcBef>
        <a:spcPct val="30000"/>
      </a:spcBef>
      <a:spcAft>
        <a:spcPct val="0"/>
      </a:spcAft>
      <a:defRPr sz="1200" kern="1200">
        <a:solidFill>
          <a:schemeClr val="tx1"/>
        </a:solidFill>
        <a:latin typeface="News Gothic MT" charset="0"/>
        <a:ea typeface="News Gothic MT" charset="0"/>
        <a:cs typeface="News Gothic MT"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2338" rtl="0" eaLnBrk="0" fontAlgn="base" latinLnBrk="0" hangingPunct="0">
              <a:lnSpc>
                <a:spcPct val="100000"/>
              </a:lnSpc>
              <a:spcBef>
                <a:spcPct val="0"/>
              </a:spcBef>
              <a:spcAft>
                <a:spcPct val="0"/>
              </a:spcAft>
              <a:buClrTx/>
              <a:buSzTx/>
              <a:buFontTx/>
              <a:buNone/>
              <a:tabLst/>
              <a:defRPr/>
            </a:pPr>
            <a:fld id="{B4376907-3CCC-7340-B687-6F094BC92014}" type="slidenum">
              <a:rPr kumimoji="0" lang="en-US" sz="1200" b="0" i="0" u="none" strike="noStrike" kern="1200" cap="none" spc="0" normalizeH="0" baseline="0" noProof="0" smtClean="0">
                <a:ln>
                  <a:noFill/>
                </a:ln>
                <a:solidFill>
                  <a:srgbClr val="000000"/>
                </a:solidFill>
                <a:effectLst/>
                <a:uLnTx/>
                <a:uFillTx/>
                <a:latin typeface="News Gothic MT" charset="0"/>
              </a:rPr>
              <a:pPr marL="0" marR="0" lvl="0" indent="0" algn="r" defTabSz="922338" rtl="0" eaLnBrk="0" fontAlgn="base" latinLnBrk="0" hangingPunct="0">
                <a:lnSpc>
                  <a:spcPct val="100000"/>
                </a:lnSpc>
                <a:spcBef>
                  <a:spcPct val="0"/>
                </a:spcBef>
                <a:spcAft>
                  <a:spcPct val="0"/>
                </a:spcAft>
                <a:buClrTx/>
                <a:buSzTx/>
                <a:buFontTx/>
                <a:buNone/>
                <a:tabLst/>
                <a:defRPr/>
              </a:pPr>
              <a:t>0</a:t>
            </a:fld>
            <a:endParaRPr kumimoji="0" lang="en-US" sz="1200" b="0" i="0" u="none" strike="noStrike" kern="1200" cap="none" spc="0" normalizeH="0" baseline="0" noProof="0">
              <a:ln>
                <a:noFill/>
              </a:ln>
              <a:solidFill>
                <a:srgbClr val="000000"/>
              </a:solidFill>
              <a:effectLst/>
              <a:uLnTx/>
              <a:uFillTx/>
              <a:latin typeface="News Gothic MT" charset="0"/>
            </a:endParaRPr>
          </a:p>
        </p:txBody>
      </p:sp>
    </p:spTree>
    <p:extLst>
      <p:ext uri="{BB962C8B-B14F-4D97-AF65-F5344CB8AC3E}">
        <p14:creationId xmlns:p14="http://schemas.microsoft.com/office/powerpoint/2010/main" val="3926916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907-3CCC-7340-B687-6F094BC92014}" type="slidenum">
              <a:rPr lang="en-US" smtClean="0"/>
              <a:pPr/>
              <a:t>2</a:t>
            </a:fld>
            <a:endParaRPr lang="en-US" dirty="0"/>
          </a:p>
        </p:txBody>
      </p:sp>
    </p:spTree>
    <p:extLst>
      <p:ext uri="{BB962C8B-B14F-4D97-AF65-F5344CB8AC3E}">
        <p14:creationId xmlns:p14="http://schemas.microsoft.com/office/powerpoint/2010/main" val="4276963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907-3CCC-7340-B687-6F094BC92014}" type="slidenum">
              <a:rPr lang="en-US" smtClean="0"/>
              <a:pPr/>
              <a:t>19</a:t>
            </a:fld>
            <a:endParaRPr lang="en-US" dirty="0"/>
          </a:p>
        </p:txBody>
      </p:sp>
    </p:spTree>
    <p:extLst>
      <p:ext uri="{BB962C8B-B14F-4D97-AF65-F5344CB8AC3E}">
        <p14:creationId xmlns:p14="http://schemas.microsoft.com/office/powerpoint/2010/main" val="924114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907-3CCC-7340-B687-6F094BC92014}" type="slidenum">
              <a:rPr lang="en-US" smtClean="0"/>
              <a:pPr/>
              <a:t>25</a:t>
            </a:fld>
            <a:endParaRPr lang="en-US" dirty="0"/>
          </a:p>
        </p:txBody>
      </p:sp>
    </p:spTree>
    <p:extLst>
      <p:ext uri="{BB962C8B-B14F-4D97-AF65-F5344CB8AC3E}">
        <p14:creationId xmlns:p14="http://schemas.microsoft.com/office/powerpoint/2010/main" val="3858889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907-3CCC-7340-B687-6F094BC92014}" type="slidenum">
              <a:rPr lang="en-US" smtClean="0"/>
              <a:pPr/>
              <a:t>32</a:t>
            </a:fld>
            <a:endParaRPr lang="en-US" dirty="0"/>
          </a:p>
        </p:txBody>
      </p:sp>
    </p:spTree>
    <p:extLst>
      <p:ext uri="{BB962C8B-B14F-4D97-AF65-F5344CB8AC3E}">
        <p14:creationId xmlns:p14="http://schemas.microsoft.com/office/powerpoint/2010/main" val="1625955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Subsequent therapy for clear cell histology</a:t>
            </a:r>
          </a:p>
        </p:txBody>
      </p:sp>
      <p:sp>
        <p:nvSpPr>
          <p:cNvPr id="4" name="Slide Number Placeholder 3"/>
          <p:cNvSpPr>
            <a:spLocks noGrp="1"/>
          </p:cNvSpPr>
          <p:nvPr>
            <p:ph type="sldNum" sz="quarter" idx="5"/>
          </p:nvPr>
        </p:nvSpPr>
        <p:spPr/>
        <p:txBody>
          <a:bodyPr/>
          <a:lstStyle/>
          <a:p>
            <a:fld id="{B4376907-3CCC-7340-B687-6F094BC92014}" type="slidenum">
              <a:rPr lang="en-US" smtClean="0"/>
              <a:pPr/>
              <a:t>38</a:t>
            </a:fld>
            <a:endParaRPr lang="en-US" dirty="0"/>
          </a:p>
        </p:txBody>
      </p:sp>
    </p:spTree>
    <p:extLst>
      <p:ext uri="{BB962C8B-B14F-4D97-AF65-F5344CB8AC3E}">
        <p14:creationId xmlns:p14="http://schemas.microsoft.com/office/powerpoint/2010/main" val="213195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907-3CCC-7340-B687-6F094BC92014}" type="slidenum">
              <a:rPr lang="en-US" smtClean="0"/>
              <a:pPr/>
              <a:t>57</a:t>
            </a:fld>
            <a:endParaRPr lang="en-US" dirty="0"/>
          </a:p>
        </p:txBody>
      </p:sp>
    </p:spTree>
    <p:extLst>
      <p:ext uri="{BB962C8B-B14F-4D97-AF65-F5344CB8AC3E}">
        <p14:creationId xmlns:p14="http://schemas.microsoft.com/office/powerpoint/2010/main" val="2437288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2338" rtl="0" eaLnBrk="0" fontAlgn="base" latinLnBrk="0" hangingPunct="0">
              <a:lnSpc>
                <a:spcPct val="100000"/>
              </a:lnSpc>
              <a:spcBef>
                <a:spcPct val="0"/>
              </a:spcBef>
              <a:spcAft>
                <a:spcPct val="0"/>
              </a:spcAft>
              <a:buClrTx/>
              <a:buSzTx/>
              <a:buFontTx/>
              <a:buNone/>
              <a:tabLst/>
              <a:defRPr/>
            </a:pPr>
            <a:fld id="{B4376907-3CCC-7340-B687-6F094BC92014}" type="slidenum">
              <a:rPr kumimoji="0" lang="en-US" sz="1200" b="0" i="0" u="none" strike="noStrike" kern="1200" cap="none" spc="0" normalizeH="0" baseline="0" noProof="0" smtClean="0">
                <a:ln>
                  <a:noFill/>
                </a:ln>
                <a:solidFill>
                  <a:srgbClr val="000000"/>
                </a:solidFill>
                <a:effectLst/>
                <a:uLnTx/>
                <a:uFillTx/>
                <a:latin typeface="News Gothic MT" charset="0"/>
              </a:rPr>
              <a:pPr marL="0" marR="0" lvl="0" indent="0" algn="r" defTabSz="922338"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News Gothic MT" charset="0"/>
            </a:endParaRPr>
          </a:p>
        </p:txBody>
      </p:sp>
    </p:spTree>
    <p:extLst>
      <p:ext uri="{BB962C8B-B14F-4D97-AF65-F5344CB8AC3E}">
        <p14:creationId xmlns:p14="http://schemas.microsoft.com/office/powerpoint/2010/main" val="4218857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907-3CCC-7340-B687-6F094BC92014}" type="slidenum">
              <a:rPr lang="en-US" smtClean="0"/>
              <a:pPr/>
              <a:t>65</a:t>
            </a:fld>
            <a:endParaRPr lang="en-US" dirty="0"/>
          </a:p>
        </p:txBody>
      </p:sp>
    </p:spTree>
    <p:extLst>
      <p:ext uri="{BB962C8B-B14F-4D97-AF65-F5344CB8AC3E}">
        <p14:creationId xmlns:p14="http://schemas.microsoft.com/office/powerpoint/2010/main" val="2073873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dirty="0"/>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dirty="0"/>
              <a:t>Author et al</a:t>
            </a:r>
            <a:r>
              <a:rPr lang="en-US"/>
              <a:t>, 2017.</a:t>
            </a:r>
            <a:endParaRPr lang="en-US" dirty="0"/>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27883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dirty="0"/>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dirty="0"/>
              <a:t>Author et al</a:t>
            </a:r>
            <a:r>
              <a:rPr lang="en-US"/>
              <a:t>, 2017.</a:t>
            </a:r>
            <a:endParaRPr lang="en-US" dirty="0"/>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5181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3255"/>
            <a:ext cx="10972800" cy="1200329"/>
          </a:xfrm>
        </p:spPr>
        <p:txBody>
          <a:bodyPr anchor="t" anchorCtr="0"/>
          <a:lstStyle>
            <a:lvl1pPr algn="l">
              <a:defRPr/>
            </a:lvl1pPr>
          </a:lstStyle>
          <a:p>
            <a:r>
              <a:rPr lang="en-US" dirty="0"/>
              <a:t>Click to edit slide title</a:t>
            </a:r>
            <a:br>
              <a:rPr lang="en-US" dirty="0"/>
            </a:br>
            <a:r>
              <a:rPr lang="en-US" dirty="0"/>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dirty="0"/>
              <a:t>Author et al</a:t>
            </a:r>
            <a:r>
              <a:rPr lang="en-US"/>
              <a:t>, 2017.</a:t>
            </a:r>
            <a:endParaRPr lang="en-US" dirty="0"/>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1344713"/>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18954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1314"/>
            <a:ext cx="10972800" cy="646331"/>
          </a:xfrm>
        </p:spPr>
        <p:txBody>
          <a:bodyPr anchor="t" anchorCtr="0"/>
          <a:lstStyle>
            <a:lvl1pPr algn="l">
              <a:defRPr sz="3600" b="0">
                <a:latin typeface="News Gothic MT" charset="0"/>
                <a:ea typeface="News Gothic MT" charset="0"/>
                <a:cs typeface="News Gothic MT" charset="0"/>
              </a:defRPr>
            </a:lvl1pPr>
          </a:lstStyle>
          <a:p>
            <a:r>
              <a:rPr lang="en-US"/>
              <a:t>Click to edit slide title</a:t>
            </a:r>
          </a:p>
        </p:txBody>
      </p:sp>
      <p:sp>
        <p:nvSpPr>
          <p:cNvPr id="12" name="Rectangle 17"/>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2" hasCustomPrompt="1"/>
          </p:nvPr>
        </p:nvSpPr>
        <p:spPr>
          <a:xfrm>
            <a:off x="193575" y="6574536"/>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19" name="Text Placeholder 18"/>
          <p:cNvSpPr>
            <a:spLocks noGrp="1"/>
          </p:cNvSpPr>
          <p:nvPr>
            <p:ph type="body" sz="quarter" idx="13"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cxnSp>
        <p:nvCxnSpPr>
          <p:cNvPr id="7" name="Straight Connector 6">
            <a:extLst>
              <a:ext uri="{FF2B5EF4-FFF2-40B4-BE49-F238E27FC236}">
                <a16:creationId xmlns:a16="http://schemas.microsoft.com/office/drawing/2014/main" id="{DE4FBDE2-9501-9C4D-ABEC-30071E590A39}"/>
              </a:ext>
            </a:extLst>
          </p:cNvPr>
          <p:cNvCxnSpPr/>
          <p:nvPr userDrawn="1"/>
        </p:nvCxnSpPr>
        <p:spPr bwMode="auto">
          <a:xfrm>
            <a:off x="609600" y="874060"/>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79368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ub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1314"/>
            <a:ext cx="10972800" cy="646331"/>
          </a:xfrm>
        </p:spPr>
        <p:txBody>
          <a:bodyPr anchor="t" anchorCtr="0"/>
          <a:lstStyle>
            <a:lvl1pPr algn="l">
              <a:defRPr sz="3600" b="0">
                <a:latin typeface="News Gothic MT" charset="0"/>
                <a:ea typeface="News Gothic MT" charset="0"/>
                <a:cs typeface="News Gothic MT" charset="0"/>
              </a:defRPr>
            </a:lvl1pPr>
          </a:lstStyle>
          <a:p>
            <a:r>
              <a:rPr lang="en-US"/>
              <a:t>Click to edit slide title</a:t>
            </a:r>
          </a:p>
        </p:txBody>
      </p:sp>
      <p:sp>
        <p:nvSpPr>
          <p:cNvPr id="12" name="Rectangle 17"/>
          <p:cNvSpPr>
            <a:spLocks noGrp="1" noChangeArrowheads="1"/>
          </p:cNvSpPr>
          <p:nvPr>
            <p:ph idx="1"/>
          </p:nvPr>
        </p:nvSpPr>
        <p:spPr bwMode="auto">
          <a:xfrm>
            <a:off x="609601" y="1604926"/>
            <a:ext cx="5205047"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2" hasCustomPrompt="1"/>
          </p:nvPr>
        </p:nvSpPr>
        <p:spPr>
          <a:xfrm>
            <a:off x="193575" y="6574536"/>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cxnSp>
        <p:nvCxnSpPr>
          <p:cNvPr id="14" name="Straight Connector 13"/>
          <p:cNvCxnSpPr/>
          <p:nvPr userDrawn="1"/>
        </p:nvCxnSpPr>
        <p:spPr>
          <a:xfrm>
            <a:off x="585158" y="889039"/>
            <a:ext cx="11026913" cy="0"/>
          </a:xfrm>
          <a:prstGeom prst="line">
            <a:avLst/>
          </a:prstGeom>
          <a:noFill/>
          <a:ln w="6350" cap="flat" cmpd="sng" algn="ctr">
            <a:solidFill>
              <a:srgbClr val="FFFFFF">
                <a:lumMod val="85000"/>
              </a:srgbClr>
            </a:solidFill>
            <a:prstDash val="solid"/>
            <a:miter lim="800000"/>
          </a:ln>
          <a:effectLst/>
        </p:spPr>
      </p:cxnSp>
      <p:sp>
        <p:nvSpPr>
          <p:cNvPr id="19" name="Text Placeholder 18"/>
          <p:cNvSpPr>
            <a:spLocks noGrp="1"/>
          </p:cNvSpPr>
          <p:nvPr>
            <p:ph type="body" sz="quarter" idx="13"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sp>
        <p:nvSpPr>
          <p:cNvPr id="7" name="Rectangle 17"/>
          <p:cNvSpPr>
            <a:spLocks noGrp="1" noChangeArrowheads="1"/>
          </p:cNvSpPr>
          <p:nvPr>
            <p:ph idx="14"/>
          </p:nvPr>
        </p:nvSpPr>
        <p:spPr bwMode="auto">
          <a:xfrm>
            <a:off x="6321089" y="1609345"/>
            <a:ext cx="5205047"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E8625A1-6D95-5744-BE15-5D76FED74791}"/>
              </a:ext>
            </a:extLst>
          </p:cNvPr>
          <p:cNvCxnSpPr/>
          <p:nvPr userDrawn="1"/>
        </p:nvCxnSpPr>
        <p:spPr bwMode="auto">
          <a:xfrm>
            <a:off x="609600" y="874060"/>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42125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75763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EE4CE7B0-13C1-0944-8072-AC1E782B661C}"/>
              </a:ext>
            </a:extLst>
          </p:cNvPr>
          <p:cNvSpPr>
            <a:spLocks noGrp="1" noChangeArrowheads="1"/>
          </p:cNvSpPr>
          <p:nvPr>
            <p:ph idx="14"/>
          </p:nvPr>
        </p:nvSpPr>
        <p:spPr bwMode="auto">
          <a:xfrm>
            <a:off x="609601" y="1604926"/>
            <a:ext cx="5205047"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a:extLst>
              <a:ext uri="{FF2B5EF4-FFF2-40B4-BE49-F238E27FC236}">
                <a16:creationId xmlns:a16="http://schemas.microsoft.com/office/drawing/2014/main" id="{573D3779-F5EC-2445-8913-6A6FA0699632}"/>
              </a:ext>
            </a:extLst>
          </p:cNvPr>
          <p:cNvSpPr>
            <a:spLocks noGrp="1" noChangeArrowheads="1"/>
          </p:cNvSpPr>
          <p:nvPr>
            <p:ph idx="15"/>
          </p:nvPr>
        </p:nvSpPr>
        <p:spPr bwMode="auto">
          <a:xfrm>
            <a:off x="6321089" y="1609345"/>
            <a:ext cx="5205047"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FBDBE82-66F9-2A45-9FD5-E586931C51A5}"/>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68445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09600" y="233255"/>
            <a:ext cx="10972800" cy="646331"/>
          </a:xfrm>
        </p:spPr>
        <p:txBody>
          <a:bodyPr anchor="t" anchorCtr="0"/>
          <a:lstStyle/>
          <a:p>
            <a:r>
              <a:rPr lang="en-US"/>
              <a:t>Click to edit slide title</a:t>
            </a:r>
          </a:p>
        </p:txBody>
      </p:sp>
      <p:sp>
        <p:nvSpPr>
          <p:cNvPr id="17" name="Text Placeholder 12"/>
          <p:cNvSpPr>
            <a:spLocks noGrp="1"/>
          </p:cNvSpPr>
          <p:nvPr>
            <p:ph type="body" sz="quarter" idx="12" hasCustomPrompt="1"/>
          </p:nvPr>
        </p:nvSpPr>
        <p:spPr>
          <a:xfrm>
            <a:off x="195072" y="6574536"/>
            <a:ext cx="3333749" cy="153888"/>
          </a:xfrm>
        </p:spPr>
        <p:txBody>
          <a:bodyPr lIns="0" tIns="0" rIns="0" bIns="0" anchor="b" anchorCtr="0">
            <a:spAutoFit/>
          </a:bodyPr>
          <a:lstStyle>
            <a:lvl1pPr marL="0" indent="0">
              <a:buNone/>
              <a:defRPr sz="1000" baseline="0"/>
            </a:lvl1pPr>
          </a:lstStyle>
          <a:p>
            <a:pPr lvl="0"/>
            <a:r>
              <a:rPr lang="en-US"/>
              <a:t>Author et al, 2017.</a:t>
            </a:r>
          </a:p>
        </p:txBody>
      </p:sp>
      <p:cxnSp>
        <p:nvCxnSpPr>
          <p:cNvPr id="3" name="Straight Connector 2">
            <a:extLst>
              <a:ext uri="{FF2B5EF4-FFF2-40B4-BE49-F238E27FC236}">
                <a16:creationId xmlns:a16="http://schemas.microsoft.com/office/drawing/2014/main" id="{53194E30-95D2-6E48-AC86-BB043F36267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beve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01007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960847-7FF9-B848-96DB-48173D890709}"/>
              </a:ext>
            </a:extLst>
          </p:cNvPr>
          <p:cNvSpPr>
            <a:spLocks noGrp="1"/>
          </p:cNvSpPr>
          <p:nvPr>
            <p:ph type="title" hasCustomPrompt="1"/>
          </p:nvPr>
        </p:nvSpPr>
        <p:spPr>
          <a:xfrm>
            <a:off x="4475544" y="3506859"/>
            <a:ext cx="6533113" cy="646331"/>
          </a:xfrm>
        </p:spPr>
        <p:txBody>
          <a:bodyPr/>
          <a:lstStyle/>
          <a:p>
            <a:r>
              <a:rPr lang="en-US">
                <a:latin typeface="News Gothic MT" charset="0"/>
                <a:ea typeface="News Gothic MT" charset="0"/>
                <a:cs typeface="News Gothic MT" charset="0"/>
              </a:rPr>
              <a:t>Transition Slide Title</a:t>
            </a:r>
          </a:p>
        </p:txBody>
      </p:sp>
      <p:pic>
        <p:nvPicPr>
          <p:cNvPr id="6" name="Picture 5">
            <a:extLst>
              <a:ext uri="{FF2B5EF4-FFF2-40B4-BE49-F238E27FC236}">
                <a16:creationId xmlns:a16="http://schemas.microsoft.com/office/drawing/2014/main" id="{7185DAB1-37C3-DC43-B5C9-88DD8159C463}"/>
              </a:ext>
            </a:extLst>
          </p:cNvPr>
          <p:cNvPicPr>
            <a:picLocks noChangeAspect="1"/>
          </p:cNvPicPr>
          <p:nvPr userDrawn="1"/>
        </p:nvPicPr>
        <p:blipFill>
          <a:blip r:embed="rId2"/>
          <a:stretch>
            <a:fillRect/>
          </a:stretch>
        </p:blipFill>
        <p:spPr>
          <a:xfrm>
            <a:off x="270934" y="3413567"/>
            <a:ext cx="3765973" cy="2824480"/>
          </a:xfrm>
          <a:prstGeom prst="rect">
            <a:avLst/>
          </a:prstGeom>
        </p:spPr>
      </p:pic>
      <p:pic>
        <p:nvPicPr>
          <p:cNvPr id="3" name="Picture 2" descr="A picture containing game, racket, sport, holding&#10;&#10;Description automatically generated">
            <a:extLst>
              <a:ext uri="{FF2B5EF4-FFF2-40B4-BE49-F238E27FC236}">
                <a16:creationId xmlns:a16="http://schemas.microsoft.com/office/drawing/2014/main" id="{0E9435A0-1DB6-6F44-B951-1C7A670519A3}"/>
              </a:ext>
            </a:extLst>
          </p:cNvPr>
          <p:cNvPicPr>
            <a:picLocks noChangeAspect="1"/>
          </p:cNvPicPr>
          <p:nvPr userDrawn="1"/>
        </p:nvPicPr>
        <p:blipFill>
          <a:blip r:embed="rId3"/>
          <a:stretch>
            <a:fillRect/>
          </a:stretch>
        </p:blipFill>
        <p:spPr>
          <a:xfrm>
            <a:off x="0" y="-1"/>
            <a:ext cx="12192000" cy="3182367"/>
          </a:xfrm>
          <a:prstGeom prst="rect">
            <a:avLst/>
          </a:prstGeom>
        </p:spPr>
      </p:pic>
    </p:spTree>
    <p:extLst>
      <p:ext uri="{BB962C8B-B14F-4D97-AF65-F5344CB8AC3E}">
        <p14:creationId xmlns:p14="http://schemas.microsoft.com/office/powerpoint/2010/main" val="3407593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ation and Speaker">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9B6D91-C2C6-0446-8FD0-55775D39B927}"/>
              </a:ext>
            </a:extLst>
          </p:cNvPr>
          <p:cNvSpPr>
            <a:spLocks noGrp="1"/>
          </p:cNvSpPr>
          <p:nvPr>
            <p:ph type="title"/>
          </p:nvPr>
        </p:nvSpPr>
        <p:spPr>
          <a:xfrm>
            <a:off x="1183341" y="3386190"/>
            <a:ext cx="9825317" cy="1200329"/>
          </a:xfrm>
        </p:spPr>
        <p:txBody>
          <a:bodyPr/>
          <a:lstStyle/>
          <a:p>
            <a:r>
              <a:rPr lang="en-US">
                <a:latin typeface="News Gothic MT" charset="0"/>
                <a:ea typeface="News Gothic MT" charset="0"/>
                <a:cs typeface="News Gothic MT" charset="0"/>
              </a:rPr>
              <a:t>Activity Title Activity Title Activity Activity Title Activity Title</a:t>
            </a:r>
          </a:p>
        </p:txBody>
      </p:sp>
      <p:sp>
        <p:nvSpPr>
          <p:cNvPr id="10" name="Text Placeholder 2">
            <a:extLst>
              <a:ext uri="{FF2B5EF4-FFF2-40B4-BE49-F238E27FC236}">
                <a16:creationId xmlns:a16="http://schemas.microsoft.com/office/drawing/2014/main" id="{5EB22640-5EA4-A948-9EFE-908A2C121B44}"/>
              </a:ext>
            </a:extLst>
          </p:cNvPr>
          <p:cNvSpPr>
            <a:spLocks noGrp="1"/>
          </p:cNvSpPr>
          <p:nvPr>
            <p:ph type="body" sz="quarter" idx="4294967295"/>
          </p:nvPr>
        </p:nvSpPr>
        <p:spPr>
          <a:xfrm>
            <a:off x="1183341" y="4790344"/>
            <a:ext cx="4155391" cy="1107996"/>
          </a:xfrm>
        </p:spPr>
        <p:txBody>
          <a:bodyPr>
            <a:normAutofit/>
          </a:bodyPr>
          <a:lstStyle>
            <a:lvl1pPr marL="0" indent="0" algn="l">
              <a:buNone/>
              <a:defRPr/>
            </a:lvl1pPr>
          </a:lstStyle>
          <a:p>
            <a:pPr marL="0" indent="0" algn="l">
              <a:buNone/>
            </a:pPr>
            <a:r>
              <a:rPr lang="en-US" sz="2000">
                <a:latin typeface="News Gothic MT" charset="0"/>
                <a:ea typeface="News Gothic MT" charset="0"/>
                <a:cs typeface="News Gothic MT" charset="0"/>
              </a:rPr>
              <a:t>John Doe, MD</a:t>
            </a:r>
          </a:p>
          <a:p>
            <a:pPr marL="0" indent="0" algn="l">
              <a:buNone/>
            </a:pPr>
            <a:r>
              <a:rPr lang="en-US" sz="2000">
                <a:latin typeface="News Gothic MT" charset="0"/>
                <a:ea typeface="News Gothic MT" charset="0"/>
                <a:cs typeface="News Gothic MT" charset="0"/>
              </a:rPr>
              <a:t>Professor</a:t>
            </a:r>
          </a:p>
          <a:p>
            <a:pPr marL="0" indent="0" algn="l">
              <a:buNone/>
            </a:pPr>
            <a:r>
              <a:rPr lang="en-US" sz="2000">
                <a:latin typeface="News Gothic MT" charset="0"/>
                <a:ea typeface="News Gothic MT" charset="0"/>
                <a:cs typeface="News Gothic MT" charset="0"/>
              </a:rPr>
              <a:t>i3 Health University</a:t>
            </a:r>
          </a:p>
        </p:txBody>
      </p:sp>
      <p:pic>
        <p:nvPicPr>
          <p:cNvPr id="5" name="Picture 4" descr="A picture containing game, racket, sport, holding&#10;&#10;Description automatically generated">
            <a:extLst>
              <a:ext uri="{FF2B5EF4-FFF2-40B4-BE49-F238E27FC236}">
                <a16:creationId xmlns:a16="http://schemas.microsoft.com/office/drawing/2014/main" id="{381D7207-A9DA-C941-8278-DAD4AC339039}"/>
              </a:ext>
            </a:extLst>
          </p:cNvPr>
          <p:cNvPicPr>
            <a:picLocks noChangeAspect="1"/>
          </p:cNvPicPr>
          <p:nvPr userDrawn="1"/>
        </p:nvPicPr>
        <p:blipFill>
          <a:blip r:embed="rId2"/>
          <a:stretch>
            <a:fillRect/>
          </a:stretch>
        </p:blipFill>
        <p:spPr>
          <a:xfrm>
            <a:off x="0" y="-1"/>
            <a:ext cx="12192000" cy="3182367"/>
          </a:xfrm>
          <a:prstGeom prst="rect">
            <a:avLst/>
          </a:prstGeom>
        </p:spPr>
      </p:pic>
    </p:spTree>
    <p:extLst>
      <p:ext uri="{BB962C8B-B14F-4D97-AF65-F5344CB8AC3E}">
        <p14:creationId xmlns:p14="http://schemas.microsoft.com/office/powerpoint/2010/main" val="1863639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838200" y="723570"/>
            <a:ext cx="10515600" cy="590891"/>
          </a:xfrm>
          <a:prstGeom prst="rect">
            <a:avLst/>
          </a:prstGeom>
          <a:noFill/>
          <a:ln>
            <a:noFill/>
          </a:ln>
        </p:spPr>
        <p:txBody>
          <a:bodyPr spcFirstLastPara="1" lIns="91425" tIns="45700" rIns="91425" bIns="4570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8" name="Google Shape;48;p9"/>
          <p:cNvSpPr txBox="1">
            <a:spLocks noGrp="1"/>
          </p:cNvSpPr>
          <p:nvPr>
            <p:ph type="body" idx="1"/>
          </p:nvPr>
        </p:nvSpPr>
        <p:spPr>
          <a:xfrm>
            <a:off x="838200" y="1592042"/>
            <a:ext cx="5181600" cy="4595813"/>
          </a:xfrm>
          <a:prstGeom prst="rect">
            <a:avLst/>
          </a:prstGeom>
          <a:noFill/>
          <a:ln>
            <a:noFill/>
          </a:ln>
        </p:spPr>
        <p:txBody>
          <a:bodyPr spcFirstLastPara="1" lIns="91425" tIns="45700" rIns="91425" bIns="45700"/>
          <a:lstStyle>
            <a:lvl1pPr marL="257175" lvl="0" indent="-214313" algn="l">
              <a:spcBef>
                <a:spcPts val="270"/>
              </a:spcBef>
              <a:spcAft>
                <a:spcPts val="0"/>
              </a:spcAft>
              <a:buClr>
                <a:schemeClr val="dk1"/>
              </a:buClr>
              <a:buSzPts val="2400"/>
              <a:buChar char="•"/>
              <a:defRPr sz="1350"/>
            </a:lvl1pPr>
            <a:lvl2pPr marL="514350" lvl="1" indent="-200025" algn="l">
              <a:spcBef>
                <a:spcPts val="225"/>
              </a:spcBef>
              <a:spcAft>
                <a:spcPts val="0"/>
              </a:spcAft>
              <a:buClr>
                <a:schemeClr val="dk1"/>
              </a:buClr>
              <a:buSzPts val="2000"/>
              <a:buChar char="–"/>
              <a:defRPr sz="1125"/>
            </a:lvl2pPr>
            <a:lvl3pPr marL="771525" lvl="2" indent="-200025" algn="l">
              <a:spcBef>
                <a:spcPts val="225"/>
              </a:spcBef>
              <a:spcAft>
                <a:spcPts val="0"/>
              </a:spcAft>
              <a:buClr>
                <a:schemeClr val="dk1"/>
              </a:buClr>
              <a:buSzPts val="2000"/>
              <a:buChar char="•"/>
              <a:defRPr sz="1125"/>
            </a:lvl3pPr>
            <a:lvl4pPr marL="1028700" lvl="3" indent="-200025" algn="l">
              <a:spcBef>
                <a:spcPts val="225"/>
              </a:spcBef>
              <a:spcAft>
                <a:spcPts val="0"/>
              </a:spcAft>
              <a:buClr>
                <a:schemeClr val="dk1"/>
              </a:buClr>
              <a:buSzPts val="2000"/>
              <a:buChar char="–"/>
              <a:defRPr sz="1125"/>
            </a:lvl4pPr>
            <a:lvl5pPr marL="1285875" lvl="4" indent="-200025" algn="l">
              <a:spcBef>
                <a:spcPts val="225"/>
              </a:spcBef>
              <a:spcAft>
                <a:spcPts val="0"/>
              </a:spcAft>
              <a:buClr>
                <a:schemeClr val="dk1"/>
              </a:buClr>
              <a:buSzPts val="2000"/>
              <a:buChar char="»"/>
              <a:defRPr sz="1125"/>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49" name="Google Shape;49;p9"/>
          <p:cNvSpPr txBox="1">
            <a:spLocks noGrp="1"/>
          </p:cNvSpPr>
          <p:nvPr>
            <p:ph type="body" idx="2"/>
          </p:nvPr>
        </p:nvSpPr>
        <p:spPr>
          <a:xfrm>
            <a:off x="6172200" y="1592042"/>
            <a:ext cx="5181600" cy="4595813"/>
          </a:xfrm>
          <a:prstGeom prst="rect">
            <a:avLst/>
          </a:prstGeom>
          <a:noFill/>
          <a:ln>
            <a:noFill/>
          </a:ln>
        </p:spPr>
        <p:txBody>
          <a:bodyPr spcFirstLastPara="1" lIns="91425" tIns="45700" rIns="91425" bIns="45700"/>
          <a:lstStyle>
            <a:lvl1pPr marL="257175" lvl="0" indent="-214313" algn="l">
              <a:spcBef>
                <a:spcPts val="270"/>
              </a:spcBef>
              <a:spcAft>
                <a:spcPts val="0"/>
              </a:spcAft>
              <a:buClr>
                <a:schemeClr val="dk1"/>
              </a:buClr>
              <a:buSzPts val="2400"/>
              <a:buChar char="•"/>
              <a:defRPr sz="1350"/>
            </a:lvl1pPr>
            <a:lvl2pPr marL="514350" lvl="1" indent="-200025" algn="l">
              <a:spcBef>
                <a:spcPts val="225"/>
              </a:spcBef>
              <a:spcAft>
                <a:spcPts val="0"/>
              </a:spcAft>
              <a:buClr>
                <a:schemeClr val="dk1"/>
              </a:buClr>
              <a:buSzPts val="2000"/>
              <a:buChar char="–"/>
              <a:defRPr sz="1125"/>
            </a:lvl2pPr>
            <a:lvl3pPr marL="771525" lvl="2" indent="-200025" algn="l">
              <a:spcBef>
                <a:spcPts val="225"/>
              </a:spcBef>
              <a:spcAft>
                <a:spcPts val="0"/>
              </a:spcAft>
              <a:buClr>
                <a:schemeClr val="dk1"/>
              </a:buClr>
              <a:buSzPts val="2000"/>
              <a:buChar char="•"/>
              <a:defRPr sz="1125"/>
            </a:lvl3pPr>
            <a:lvl4pPr marL="1028700" lvl="3" indent="-200025" algn="l">
              <a:spcBef>
                <a:spcPts val="225"/>
              </a:spcBef>
              <a:spcAft>
                <a:spcPts val="0"/>
              </a:spcAft>
              <a:buClr>
                <a:schemeClr val="dk1"/>
              </a:buClr>
              <a:buSzPts val="2000"/>
              <a:buChar char="–"/>
              <a:defRPr sz="1125"/>
            </a:lvl4pPr>
            <a:lvl5pPr marL="1285875" lvl="4" indent="-200025" algn="l">
              <a:spcBef>
                <a:spcPts val="225"/>
              </a:spcBef>
              <a:spcAft>
                <a:spcPts val="0"/>
              </a:spcAft>
              <a:buClr>
                <a:schemeClr val="dk1"/>
              </a:buClr>
              <a:buSzPts val="2000"/>
              <a:buChar char="»"/>
              <a:defRPr sz="1125"/>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5" name="Google Shape;50;p9"/>
          <p:cNvSpPr txBox="1">
            <a:spLocks noGrp="1"/>
          </p:cNvSpPr>
          <p:nvPr>
            <p:ph type="sldNum" idx="10"/>
          </p:nvPr>
        </p:nvSpPr>
        <p:spPr>
          <a:xfrm>
            <a:off x="8610600" y="6492878"/>
            <a:ext cx="2743200" cy="365125"/>
          </a:xfrm>
          <a:prstGeom prst="rect">
            <a:avLst/>
          </a:prstGeom>
        </p:spPr>
        <p:txBody>
          <a:bodyPr spcFirstLastPara="1" wrap="square" lIns="91425" tIns="45700" rIns="91425" bIns="45700" anchor="ctr" anchorCtr="0">
            <a:noAutofit/>
          </a:bodyPr>
          <a:lstStyle>
            <a:lvl1pPr marL="0" lvl="0" indent="0" algn="r">
              <a:spcBef>
                <a:spcPts val="0"/>
              </a:spcBef>
              <a:spcAft>
                <a:spcPts val="0"/>
              </a:spcAft>
              <a:buNone/>
              <a:defRPr sz="675" smtClean="0">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lvl="1" indent="0" algn="r">
              <a:spcBef>
                <a:spcPts val="0"/>
              </a:spcBef>
              <a:spcAft>
                <a:spcPts val="0"/>
              </a:spcAft>
              <a:buNone/>
              <a:defRPr sz="675">
                <a:solidFill>
                  <a:srgbClr val="888888"/>
                </a:solidFill>
                <a:latin typeface="Calibri"/>
                <a:ea typeface="Calibri"/>
                <a:cs typeface="Calibri"/>
                <a:sym typeface="Calibri"/>
              </a:defRPr>
            </a:lvl2pPr>
            <a:lvl3pPr marL="0" lvl="2" indent="0" algn="r">
              <a:spcBef>
                <a:spcPts val="0"/>
              </a:spcBef>
              <a:spcAft>
                <a:spcPts val="0"/>
              </a:spcAft>
              <a:buNone/>
              <a:defRPr sz="675">
                <a:solidFill>
                  <a:srgbClr val="888888"/>
                </a:solidFill>
                <a:latin typeface="Calibri"/>
                <a:ea typeface="Calibri"/>
                <a:cs typeface="Calibri"/>
                <a:sym typeface="Calibri"/>
              </a:defRPr>
            </a:lvl3pPr>
            <a:lvl4pPr marL="0" lvl="3" indent="0" algn="r">
              <a:spcBef>
                <a:spcPts val="0"/>
              </a:spcBef>
              <a:spcAft>
                <a:spcPts val="0"/>
              </a:spcAft>
              <a:buNone/>
              <a:defRPr sz="675">
                <a:solidFill>
                  <a:srgbClr val="888888"/>
                </a:solidFill>
                <a:latin typeface="Calibri"/>
                <a:ea typeface="Calibri"/>
                <a:cs typeface="Calibri"/>
                <a:sym typeface="Calibri"/>
              </a:defRPr>
            </a:lvl4pPr>
            <a:lvl5pPr marL="0" lvl="4" indent="0" algn="r">
              <a:spcBef>
                <a:spcPts val="0"/>
              </a:spcBef>
              <a:spcAft>
                <a:spcPts val="0"/>
              </a:spcAft>
              <a:buNone/>
              <a:defRPr sz="675">
                <a:solidFill>
                  <a:srgbClr val="888888"/>
                </a:solidFill>
                <a:latin typeface="Calibri"/>
                <a:ea typeface="Calibri"/>
                <a:cs typeface="Calibri"/>
                <a:sym typeface="Calibri"/>
              </a:defRPr>
            </a:lvl5pPr>
            <a:lvl6pPr marL="0" lvl="5" indent="0" algn="r">
              <a:spcBef>
                <a:spcPts val="0"/>
              </a:spcBef>
              <a:spcAft>
                <a:spcPts val="0"/>
              </a:spcAft>
              <a:buNone/>
              <a:defRPr sz="675">
                <a:solidFill>
                  <a:srgbClr val="888888"/>
                </a:solidFill>
                <a:latin typeface="Calibri"/>
                <a:ea typeface="Calibri"/>
                <a:cs typeface="Calibri"/>
                <a:sym typeface="Calibri"/>
              </a:defRPr>
            </a:lvl6pPr>
            <a:lvl7pPr marL="0" lvl="6" indent="0" algn="r">
              <a:spcBef>
                <a:spcPts val="0"/>
              </a:spcBef>
              <a:spcAft>
                <a:spcPts val="0"/>
              </a:spcAft>
              <a:buNone/>
              <a:defRPr sz="675">
                <a:solidFill>
                  <a:srgbClr val="888888"/>
                </a:solidFill>
                <a:latin typeface="Calibri"/>
                <a:ea typeface="Calibri"/>
                <a:cs typeface="Calibri"/>
                <a:sym typeface="Calibri"/>
              </a:defRPr>
            </a:lvl7pPr>
            <a:lvl8pPr marL="0" lvl="7" indent="0" algn="r">
              <a:spcBef>
                <a:spcPts val="0"/>
              </a:spcBef>
              <a:spcAft>
                <a:spcPts val="0"/>
              </a:spcAft>
              <a:buNone/>
              <a:defRPr sz="675">
                <a:solidFill>
                  <a:srgbClr val="888888"/>
                </a:solidFill>
                <a:latin typeface="Calibri"/>
                <a:ea typeface="Calibri"/>
                <a:cs typeface="Calibri"/>
                <a:sym typeface="Calibri"/>
              </a:defRPr>
            </a:lvl8pPr>
            <a:lvl9pPr marL="0" lvl="8" indent="0" algn="r">
              <a:spcBef>
                <a:spcPts val="0"/>
              </a:spcBef>
              <a:spcAft>
                <a:spcPts val="0"/>
              </a:spcAft>
              <a:buNone/>
              <a:defRPr sz="675">
                <a:solidFill>
                  <a:srgbClr val="888888"/>
                </a:solidFill>
                <a:latin typeface="Calibri"/>
                <a:ea typeface="Calibri"/>
                <a:cs typeface="Calibri"/>
                <a:sym typeface="Calibri"/>
              </a:defRPr>
            </a:lvl9pPr>
          </a:lstStyle>
          <a:p>
            <a:pPr>
              <a:defRPr/>
            </a:pPr>
            <a:fld id="{D8D458F5-E556-484B-BA20-3DFE4223F669}" type="slidenum">
              <a:rPr lang="en-US" smtClean="0"/>
              <a:pPr>
                <a:defRPr/>
              </a:pPr>
              <a:t>‹#›</a:t>
            </a:fld>
            <a:endParaRPr lang="en-US"/>
          </a:p>
        </p:txBody>
      </p:sp>
    </p:spTree>
    <p:extLst>
      <p:ext uri="{BB962C8B-B14F-4D97-AF65-F5344CB8AC3E}">
        <p14:creationId xmlns:p14="http://schemas.microsoft.com/office/powerpoint/2010/main" val="4107287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3255"/>
            <a:ext cx="10972800" cy="1200329"/>
          </a:xfrm>
        </p:spPr>
        <p:txBody>
          <a:bodyPr anchor="t" anchorCtr="0"/>
          <a:lstStyle>
            <a:lvl1pPr algn="l">
              <a:defRPr/>
            </a:lvl1pPr>
          </a:lstStyle>
          <a:p>
            <a:r>
              <a:rPr lang="en-US" dirty="0"/>
              <a:t>Click to edit slide title</a:t>
            </a:r>
            <a:br>
              <a:rPr lang="en-US" dirty="0"/>
            </a:br>
            <a:r>
              <a:rPr lang="en-US" dirty="0"/>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dirty="0"/>
              <a:t>Author et al</a:t>
            </a:r>
            <a:r>
              <a:rPr lang="en-US"/>
              <a:t>, 2017.</a:t>
            </a:r>
            <a:endParaRPr lang="en-US" dirty="0"/>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1344713"/>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86486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4B1A-F986-46BC-85FE-A9565B419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0CEBF0-AA94-46AC-805C-3FA6754E10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583B13E8-8524-4FDE-A9B4-9B0F2CA760D0}"/>
              </a:ext>
            </a:extLst>
          </p:cNvPr>
          <p:cNvSpPr>
            <a:spLocks noGrp="1"/>
          </p:cNvSpPr>
          <p:nvPr>
            <p:ph type="ftr" sz="quarter" idx="10"/>
          </p:nvPr>
        </p:nvSpPr>
        <p:spPr>
          <a:xfrm>
            <a:off x="838200" y="6499227"/>
            <a:ext cx="10515600" cy="358775"/>
          </a:xfrm>
          <a:prstGeom prst="rect">
            <a:avLst/>
          </a:prstGeom>
        </p:spPr>
        <p:txBody>
          <a:bodyPr/>
          <a:lstStyle/>
          <a:p>
            <a:endParaRPr lang="en-US"/>
          </a:p>
        </p:txBody>
      </p:sp>
    </p:spTree>
    <p:extLst>
      <p:ext uri="{BB962C8B-B14F-4D97-AF65-F5344CB8AC3E}">
        <p14:creationId xmlns:p14="http://schemas.microsoft.com/office/powerpoint/2010/main" val="1522390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784830"/>
          </a:xfrm>
          <a:prstGeom prst="rect">
            <a:avLst/>
          </a:prstGeom>
        </p:spPr>
        <p:txBody>
          <a:bodyPr tIns="182880"/>
          <a:lstStyle>
            <a:lvl1pPr>
              <a:defRPr b="0">
                <a:solidFill>
                  <a:schemeClr val="bg2"/>
                </a:solidFill>
                <a:latin typeface="+mj-lt"/>
              </a:defRPr>
            </a:lvl1pPr>
          </a:lstStyle>
          <a:p>
            <a:r>
              <a:rPr lang="en-US"/>
              <a:t>Click to edit Master title style</a:t>
            </a:r>
          </a:p>
        </p:txBody>
      </p:sp>
      <p:sp>
        <p:nvSpPr>
          <p:cNvPr id="7" name="Rectangle 6">
            <a:extLst>
              <a:ext uri="{FF2B5EF4-FFF2-40B4-BE49-F238E27FC236}">
                <a16:creationId xmlns:a16="http://schemas.microsoft.com/office/drawing/2014/main" id="{BC7F2CDF-1187-43E1-9290-03D063CE15E5}"/>
              </a:ext>
            </a:extLst>
          </p:cNvPr>
          <p:cNvSpPr/>
          <p:nvPr userDrawn="1"/>
        </p:nvSpPr>
        <p:spPr bwMode="auto">
          <a:xfrm>
            <a:off x="-4417" y="3"/>
            <a:ext cx="154609" cy="2676939"/>
          </a:xfrm>
          <a:prstGeom prst="rect">
            <a:avLst/>
          </a:prstGeom>
          <a:solidFill>
            <a:schemeClr val="bg2">
              <a:alpha val="65000"/>
            </a:schemeClr>
          </a:solidFill>
          <a:ln w="9525" cap="flat" cmpd="sng" algn="ctr">
            <a:no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noAutofit/>
          </a:bodyPr>
          <a:lstStyle/>
          <a:p>
            <a:pPr marL="0" marR="0" indent="0" algn="l" defTabSz="914378" rtl="0" eaLnBrk="0" fontAlgn="base" latinLnBrk="0" hangingPunct="0">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DD00205B-5974-4F66-95BF-0640E65D6102}"/>
              </a:ext>
            </a:extLst>
          </p:cNvPr>
          <p:cNvSpPr/>
          <p:nvPr userDrawn="1"/>
        </p:nvSpPr>
        <p:spPr bwMode="auto">
          <a:xfrm>
            <a:off x="2" y="2063806"/>
            <a:ext cx="154609" cy="2676939"/>
          </a:xfrm>
          <a:prstGeom prst="rect">
            <a:avLst/>
          </a:prstGeom>
          <a:solidFill>
            <a:schemeClr val="bg1">
              <a:alpha val="65000"/>
            </a:schemeClr>
          </a:solidFill>
          <a:ln w="9525" cap="flat" cmpd="sng" algn="ctr">
            <a:no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noAutofit/>
          </a:bodyPr>
          <a:lstStyle/>
          <a:p>
            <a:pPr marL="0" marR="0" indent="0" algn="l" defTabSz="914378" rtl="0" eaLnBrk="0" fontAlgn="base" latinLnBrk="0" hangingPunct="0">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32C5A36C-213A-446D-8DB5-070D6BFB5285}"/>
              </a:ext>
            </a:extLst>
          </p:cNvPr>
          <p:cNvSpPr/>
          <p:nvPr userDrawn="1"/>
        </p:nvSpPr>
        <p:spPr bwMode="auto">
          <a:xfrm>
            <a:off x="-2110" y="4181063"/>
            <a:ext cx="154609" cy="2676939"/>
          </a:xfrm>
          <a:prstGeom prst="rect">
            <a:avLst/>
          </a:prstGeom>
          <a:solidFill>
            <a:schemeClr val="accent3">
              <a:alpha val="65000"/>
            </a:schemeClr>
          </a:solidFill>
          <a:ln w="9525" cap="flat" cmpd="sng" algn="ctr">
            <a:no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noAutofit/>
          </a:bodyPr>
          <a:lstStyle/>
          <a:p>
            <a:pPr marL="0" marR="0" indent="0" algn="l" defTabSz="914378" rtl="0" eaLnBrk="0" fontAlgn="base" latinLnBrk="0" hangingPunct="0">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2" name="Content Placeholder 2">
            <a:extLst>
              <a:ext uri="{FF2B5EF4-FFF2-40B4-BE49-F238E27FC236}">
                <a16:creationId xmlns:a16="http://schemas.microsoft.com/office/drawing/2014/main" id="{B4C72526-C250-49D6-B203-C9AEF5579872}"/>
              </a:ext>
            </a:extLst>
          </p:cNvPr>
          <p:cNvSpPr>
            <a:spLocks noGrp="1"/>
          </p:cNvSpPr>
          <p:nvPr>
            <p:ph idx="10" hasCustomPrompt="1"/>
          </p:nvPr>
        </p:nvSpPr>
        <p:spPr>
          <a:xfrm>
            <a:off x="150192" y="6537742"/>
            <a:ext cx="12041808" cy="320259"/>
          </a:xfrm>
          <a:prstGeom prst="rect">
            <a:avLst/>
          </a:prstGeom>
        </p:spPr>
        <p:txBody>
          <a:bodyPr/>
          <a:lstStyle>
            <a:lvl1pPr marL="0" indent="0">
              <a:spcBef>
                <a:spcPts val="1800"/>
              </a:spcBef>
              <a:buClr>
                <a:schemeClr val="accent2"/>
              </a:buClr>
              <a:buFont typeface="Arial" panose="020B0604020202020204" pitchFamily="34" charset="0"/>
              <a:buNone/>
              <a:defRPr sz="1200">
                <a:solidFill>
                  <a:schemeClr val="accent6"/>
                </a:solidFill>
                <a:latin typeface="+mn-lt"/>
                <a:ea typeface="Open Sans" panose="020B0606030504020204" pitchFamily="34" charset="0"/>
                <a:cs typeface="Open Sans" panose="020B0606030504020204" pitchFamily="34" charset="0"/>
              </a:defRPr>
            </a:lvl1pPr>
            <a:lvl2pPr marL="395278" indent="0">
              <a:spcBef>
                <a:spcPts val="1800"/>
              </a:spcBef>
              <a:buClr>
                <a:schemeClr val="accent2"/>
              </a:buClr>
              <a:buFont typeface="Arial" panose="020B0604020202020204" pitchFamily="34" charset="0"/>
              <a:buNone/>
              <a:defRPr>
                <a:solidFill>
                  <a:schemeClr val="accent6"/>
                </a:solidFill>
                <a:latin typeface="+mn-lt"/>
                <a:ea typeface="Open Sans" panose="020B0606030504020204" pitchFamily="34" charset="0"/>
                <a:cs typeface="Open Sans" panose="020B0606030504020204" pitchFamily="34" charset="0"/>
              </a:defRPr>
            </a:lvl2pPr>
            <a:lvl3pPr marL="801668" indent="0">
              <a:spcBef>
                <a:spcPts val="1800"/>
              </a:spcBef>
              <a:buClr>
                <a:schemeClr val="accent2"/>
              </a:buClr>
              <a:buFont typeface="Arial" panose="020B0604020202020204" pitchFamily="34" charset="0"/>
              <a:buNone/>
              <a:defRPr>
                <a:solidFill>
                  <a:schemeClr val="accent6"/>
                </a:solidFill>
                <a:latin typeface="+mn-lt"/>
                <a:ea typeface="Open Sans" panose="020B0606030504020204" pitchFamily="34" charset="0"/>
                <a:cs typeface="Open Sans" panose="020B0606030504020204" pitchFamily="34" charset="0"/>
              </a:defRPr>
            </a:lvl3pPr>
            <a:lvl4pPr marL="1196945" indent="0">
              <a:spcBef>
                <a:spcPts val="1800"/>
              </a:spcBef>
              <a:buClr>
                <a:schemeClr val="accent2"/>
              </a:buClr>
              <a:buFont typeface="Arial" panose="020B0604020202020204" pitchFamily="34" charset="0"/>
              <a:buNone/>
              <a:defRPr>
                <a:solidFill>
                  <a:schemeClr val="accent6"/>
                </a:solidFill>
                <a:latin typeface="+mn-lt"/>
                <a:ea typeface="Open Sans" panose="020B0606030504020204" pitchFamily="34" charset="0"/>
                <a:cs typeface="Open Sans" panose="020B0606030504020204" pitchFamily="34" charset="0"/>
              </a:defRPr>
            </a:lvl4pPr>
            <a:lvl5pPr marL="1601747" indent="0">
              <a:spcBef>
                <a:spcPts val="1800"/>
              </a:spcBef>
              <a:buClr>
                <a:schemeClr val="accent2"/>
              </a:buClr>
              <a:buFont typeface="Arial" panose="020B0604020202020204" pitchFamily="34" charset="0"/>
              <a:buNone/>
              <a:defRPr>
                <a:solidFill>
                  <a:schemeClr val="accent6"/>
                </a:solidFill>
                <a:latin typeface="+mn-lt"/>
                <a:ea typeface="Open Sans" panose="020B0606030504020204" pitchFamily="34" charset="0"/>
                <a:cs typeface="Open Sans" panose="020B0606030504020204" pitchFamily="34" charset="0"/>
              </a:defRPr>
            </a:lvl5pPr>
          </a:lstStyle>
          <a:p>
            <a:pPr lvl="0"/>
            <a:r>
              <a:rPr lang="en-US"/>
              <a:t>Click to edit footer</a:t>
            </a:r>
          </a:p>
        </p:txBody>
      </p:sp>
    </p:spTree>
    <p:extLst>
      <p:ext uri="{BB962C8B-B14F-4D97-AF65-F5344CB8AC3E}">
        <p14:creationId xmlns:p14="http://schemas.microsoft.com/office/powerpoint/2010/main" val="3822163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ccreditation">
    <p:spTree>
      <p:nvGrpSpPr>
        <p:cNvPr id="1" name=""/>
        <p:cNvGrpSpPr/>
        <p:nvPr/>
      </p:nvGrpSpPr>
      <p:grpSpPr>
        <a:xfrm>
          <a:off x="0" y="0"/>
          <a:ext cx="0" cy="0"/>
          <a:chOff x="0" y="0"/>
          <a:chExt cx="0" cy="0"/>
        </a:xfrm>
      </p:grpSpPr>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536448"/>
            <a:ext cx="10972800" cy="59253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057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39"/>
        <p:cNvGrpSpPr/>
        <p:nvPr/>
      </p:nvGrpSpPr>
      <p:grpSpPr>
        <a:xfrm>
          <a:off x="0" y="0"/>
          <a:ext cx="0" cy="0"/>
          <a:chOff x="0" y="0"/>
          <a:chExt cx="0" cy="0"/>
        </a:xfrm>
      </p:grpSpPr>
      <p:sp>
        <p:nvSpPr>
          <p:cNvPr id="41" name="Google Shape;41;p7"/>
          <p:cNvSpPr txBox="1">
            <a:spLocks noGrp="1"/>
          </p:cNvSpPr>
          <p:nvPr>
            <p:ph type="body" idx="1"/>
          </p:nvPr>
        </p:nvSpPr>
        <p:spPr>
          <a:xfrm>
            <a:off x="838200" y="1600201"/>
            <a:ext cx="10515600" cy="4576763"/>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rgbClr val="4B8DCA"/>
              </a:buClr>
              <a:buSzPts val="2400"/>
              <a:buChar char="•"/>
              <a:defRPr sz="2400"/>
            </a:lvl1pPr>
            <a:lvl2pPr marL="914400" lvl="1" indent="-355600" algn="l">
              <a:spcBef>
                <a:spcPts val="400"/>
              </a:spcBef>
              <a:spcAft>
                <a:spcPts val="0"/>
              </a:spcAft>
              <a:buClr>
                <a:srgbClr val="4B8DCA"/>
              </a:buClr>
              <a:buSzPts val="2000"/>
              <a:buChar char="–"/>
              <a:defRPr sz="2000"/>
            </a:lvl2pPr>
            <a:lvl3pPr marL="1371600" lvl="2" indent="-355600" algn="l">
              <a:spcBef>
                <a:spcPts val="400"/>
              </a:spcBef>
              <a:spcAft>
                <a:spcPts val="0"/>
              </a:spcAft>
              <a:buClr>
                <a:srgbClr val="A2234C"/>
              </a:buClr>
              <a:buSzPts val="2000"/>
              <a:buChar char="•"/>
              <a:defRPr sz="2000"/>
            </a:lvl3pPr>
            <a:lvl4pPr marL="1828800" lvl="3" indent="-355600" algn="l">
              <a:spcBef>
                <a:spcPts val="400"/>
              </a:spcBef>
              <a:spcAft>
                <a:spcPts val="0"/>
              </a:spcAft>
              <a:buClr>
                <a:srgbClr val="4B8DCA"/>
              </a:buClr>
              <a:buSzPts val="2000"/>
              <a:buChar char="–"/>
              <a:defRPr sz="2000"/>
            </a:lvl4pPr>
            <a:lvl5pPr marL="2286000" lvl="4" indent="-355600" algn="l">
              <a:spcBef>
                <a:spcPts val="400"/>
              </a:spcBef>
              <a:spcAft>
                <a:spcPts val="0"/>
              </a:spcAft>
              <a:buClr>
                <a:srgbClr val="4B8DCA"/>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sldNum" idx="12"/>
          </p:nvPr>
        </p:nvSpPr>
        <p:spPr>
          <a:xfrm>
            <a:off x="86106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 name="Google Shape;33;p6">
            <a:extLst>
              <a:ext uri="{FF2B5EF4-FFF2-40B4-BE49-F238E27FC236}">
                <a16:creationId xmlns:a16="http://schemas.microsoft.com/office/drawing/2014/main" id="{49373ADA-CD3D-DB49-AB7E-6F78CCD753F8}"/>
              </a:ext>
            </a:extLst>
          </p:cNvPr>
          <p:cNvSpPr txBox="1">
            <a:spLocks noGrp="1"/>
          </p:cNvSpPr>
          <p:nvPr>
            <p:ph type="title"/>
          </p:nvPr>
        </p:nvSpPr>
        <p:spPr>
          <a:xfrm>
            <a:off x="838200" y="139848"/>
            <a:ext cx="10515600" cy="949325"/>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SzPts val="1400"/>
              <a:buNone/>
              <a:defRPr sz="3200" b="1" i="0" u="none" strike="noStrike" cap="none">
                <a:solidFill>
                  <a:schemeClr val="lt1"/>
                </a:solidFill>
                <a:latin typeface="Calibri"/>
                <a:ea typeface="Calibri"/>
                <a:cs typeface="Calibri"/>
                <a:sym typeface="Calibri"/>
              </a:defRPr>
            </a:lvl1pPr>
            <a:lvl2pPr marR="0" lvl="1"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2pPr>
            <a:lvl3pPr marR="0" lvl="2"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3pPr>
            <a:lvl4pPr marR="0" lvl="3"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4pPr>
            <a:lvl5pPr marR="0" lvl="4"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5pPr>
            <a:lvl6pPr marR="0" lvl="5"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6pPr>
            <a:lvl7pPr marR="0" lvl="6"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7pPr>
            <a:lvl8pPr marR="0" lvl="7"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8pPr>
            <a:lvl9pPr marR="0" lvl="8"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9pPr>
          </a:lstStyle>
          <a:p>
            <a:endParaRPr/>
          </a:p>
        </p:txBody>
      </p:sp>
      <p:sp>
        <p:nvSpPr>
          <p:cNvPr id="4" name="Text Placeholder 3">
            <a:extLst>
              <a:ext uri="{FF2B5EF4-FFF2-40B4-BE49-F238E27FC236}">
                <a16:creationId xmlns:a16="http://schemas.microsoft.com/office/drawing/2014/main" id="{6DE52AA3-05CB-9744-8249-7A21EBB988EF}"/>
              </a:ext>
            </a:extLst>
          </p:cNvPr>
          <p:cNvSpPr>
            <a:spLocks noGrp="1"/>
          </p:cNvSpPr>
          <p:nvPr>
            <p:ph type="body" sz="quarter" idx="13" hasCustomPrompt="1"/>
          </p:nvPr>
        </p:nvSpPr>
        <p:spPr>
          <a:xfrm>
            <a:off x="838200" y="6275388"/>
            <a:ext cx="9585325" cy="582612"/>
          </a:xfrm>
        </p:spPr>
        <p:txBody>
          <a:bodyPr anchor="b"/>
          <a:lstStyle>
            <a:lvl1pPr marL="7938" indent="0">
              <a:lnSpc>
                <a:spcPct val="90000"/>
              </a:lnSpc>
              <a:spcBef>
                <a:spcPts val="0"/>
              </a:spcBef>
              <a:buNone/>
              <a:tabLst/>
              <a:defRPr sz="900"/>
            </a:lvl1pPr>
            <a:lvl2pPr marL="7938" indent="0">
              <a:lnSpc>
                <a:spcPct val="100000"/>
              </a:lnSpc>
              <a:spcBef>
                <a:spcPts val="0"/>
              </a:spcBef>
              <a:buNone/>
              <a:tabLst/>
              <a:defRPr sz="900"/>
            </a:lvl2pPr>
            <a:lvl3pPr marL="7938" indent="0">
              <a:lnSpc>
                <a:spcPct val="100000"/>
              </a:lnSpc>
              <a:spcBef>
                <a:spcPts val="0"/>
              </a:spcBef>
              <a:buNone/>
              <a:tabLst/>
              <a:defRPr sz="900"/>
            </a:lvl3pPr>
            <a:lvl4pPr marL="7938" indent="0">
              <a:lnSpc>
                <a:spcPct val="100000"/>
              </a:lnSpc>
              <a:spcBef>
                <a:spcPts val="0"/>
              </a:spcBef>
              <a:buNone/>
              <a:tabLst/>
              <a:defRPr sz="900"/>
            </a:lvl4pPr>
            <a:lvl5pPr marL="7938" indent="0">
              <a:lnSpc>
                <a:spcPct val="100000"/>
              </a:lnSpc>
              <a:spcBef>
                <a:spcPts val="0"/>
              </a:spcBef>
              <a:buNone/>
              <a:tabLst/>
              <a:defRPr sz="900"/>
            </a:lvl5pPr>
          </a:lstStyle>
          <a:p>
            <a:pPr lvl="0"/>
            <a:r>
              <a:rPr lang="en-US"/>
              <a:t>Footnote</a:t>
            </a:r>
          </a:p>
        </p:txBody>
      </p:sp>
    </p:spTree>
    <p:extLst>
      <p:ext uri="{BB962C8B-B14F-4D97-AF65-F5344CB8AC3E}">
        <p14:creationId xmlns:p14="http://schemas.microsoft.com/office/powerpoint/2010/main" val="3435616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43"/>
        <p:cNvGrpSpPr/>
        <p:nvPr/>
      </p:nvGrpSpPr>
      <p:grpSpPr>
        <a:xfrm>
          <a:off x="0" y="0"/>
          <a:ext cx="0" cy="0"/>
          <a:chOff x="0" y="0"/>
          <a:chExt cx="0" cy="0"/>
        </a:xfrm>
      </p:grpSpPr>
      <p:sp>
        <p:nvSpPr>
          <p:cNvPr id="45" name="Google Shape;45;p8"/>
          <p:cNvSpPr txBox="1">
            <a:spLocks noGrp="1"/>
          </p:cNvSpPr>
          <p:nvPr>
            <p:ph type="sldNum" idx="12"/>
          </p:nvPr>
        </p:nvSpPr>
        <p:spPr>
          <a:xfrm>
            <a:off x="86106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 name="Google Shape;33;p6">
            <a:extLst>
              <a:ext uri="{FF2B5EF4-FFF2-40B4-BE49-F238E27FC236}">
                <a16:creationId xmlns:a16="http://schemas.microsoft.com/office/drawing/2014/main" id="{313C62BC-65FD-634B-9DE8-F106E1565676}"/>
              </a:ext>
            </a:extLst>
          </p:cNvPr>
          <p:cNvSpPr txBox="1">
            <a:spLocks noGrp="1"/>
          </p:cNvSpPr>
          <p:nvPr>
            <p:ph type="title"/>
          </p:nvPr>
        </p:nvSpPr>
        <p:spPr>
          <a:xfrm>
            <a:off x="838200" y="139848"/>
            <a:ext cx="10515600" cy="949325"/>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SzPts val="1400"/>
              <a:buNone/>
              <a:defRPr sz="3200" b="1" i="0" u="none" strike="noStrike" cap="none">
                <a:solidFill>
                  <a:schemeClr val="lt1"/>
                </a:solidFill>
                <a:latin typeface="Calibri"/>
                <a:ea typeface="Calibri"/>
                <a:cs typeface="Calibri"/>
                <a:sym typeface="Calibri"/>
              </a:defRPr>
            </a:lvl1pPr>
            <a:lvl2pPr marR="0" lvl="1"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2pPr>
            <a:lvl3pPr marR="0" lvl="2"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3pPr>
            <a:lvl4pPr marR="0" lvl="3"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4pPr>
            <a:lvl5pPr marR="0" lvl="4"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5pPr>
            <a:lvl6pPr marR="0" lvl="5"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6pPr>
            <a:lvl7pPr marR="0" lvl="6"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7pPr>
            <a:lvl8pPr marR="0" lvl="7"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8pPr>
            <a:lvl9pPr marR="0" lvl="8"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9pPr>
          </a:lstStyle>
          <a:p>
            <a:endParaRPr/>
          </a:p>
        </p:txBody>
      </p:sp>
      <p:sp>
        <p:nvSpPr>
          <p:cNvPr id="5" name="Text Placeholder 3">
            <a:extLst>
              <a:ext uri="{FF2B5EF4-FFF2-40B4-BE49-F238E27FC236}">
                <a16:creationId xmlns:a16="http://schemas.microsoft.com/office/drawing/2014/main" id="{EB8158F5-D4C8-3A40-851F-68F2E4B0A8DE}"/>
              </a:ext>
            </a:extLst>
          </p:cNvPr>
          <p:cNvSpPr>
            <a:spLocks noGrp="1"/>
          </p:cNvSpPr>
          <p:nvPr>
            <p:ph type="body" sz="quarter" idx="13" hasCustomPrompt="1"/>
          </p:nvPr>
        </p:nvSpPr>
        <p:spPr>
          <a:xfrm>
            <a:off x="838200" y="6275388"/>
            <a:ext cx="9585325" cy="582612"/>
          </a:xfrm>
        </p:spPr>
        <p:txBody>
          <a:bodyPr anchor="b"/>
          <a:lstStyle>
            <a:lvl1pPr marL="7938" indent="0">
              <a:lnSpc>
                <a:spcPct val="90000"/>
              </a:lnSpc>
              <a:spcBef>
                <a:spcPts val="0"/>
              </a:spcBef>
              <a:buNone/>
              <a:tabLst/>
              <a:defRPr sz="900"/>
            </a:lvl1pPr>
            <a:lvl2pPr marL="7938" indent="0">
              <a:lnSpc>
                <a:spcPct val="100000"/>
              </a:lnSpc>
              <a:spcBef>
                <a:spcPts val="0"/>
              </a:spcBef>
              <a:buNone/>
              <a:tabLst/>
              <a:defRPr sz="900"/>
            </a:lvl2pPr>
            <a:lvl3pPr marL="7938" indent="0">
              <a:lnSpc>
                <a:spcPct val="100000"/>
              </a:lnSpc>
              <a:spcBef>
                <a:spcPts val="0"/>
              </a:spcBef>
              <a:buNone/>
              <a:tabLst/>
              <a:defRPr sz="900"/>
            </a:lvl3pPr>
            <a:lvl4pPr marL="7938" indent="0">
              <a:lnSpc>
                <a:spcPct val="100000"/>
              </a:lnSpc>
              <a:spcBef>
                <a:spcPts val="0"/>
              </a:spcBef>
              <a:buNone/>
              <a:tabLst/>
              <a:defRPr sz="900"/>
            </a:lvl4pPr>
            <a:lvl5pPr marL="7938" indent="0">
              <a:lnSpc>
                <a:spcPct val="100000"/>
              </a:lnSpc>
              <a:spcBef>
                <a:spcPts val="0"/>
              </a:spcBef>
              <a:buNone/>
              <a:tabLst/>
              <a:defRPr sz="900"/>
            </a:lvl5pPr>
          </a:lstStyle>
          <a:p>
            <a:pPr lvl="0"/>
            <a:r>
              <a:rPr lang="en-US"/>
              <a:t>Footnote</a:t>
            </a:r>
          </a:p>
        </p:txBody>
      </p:sp>
    </p:spTree>
    <p:extLst>
      <p:ext uri="{BB962C8B-B14F-4D97-AF65-F5344CB8AC3E}">
        <p14:creationId xmlns:p14="http://schemas.microsoft.com/office/powerpoint/2010/main" val="2465117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960847-7FF9-B848-96DB-48173D890709}"/>
              </a:ext>
            </a:extLst>
          </p:cNvPr>
          <p:cNvSpPr>
            <a:spLocks noGrp="1"/>
          </p:cNvSpPr>
          <p:nvPr>
            <p:ph type="title" hasCustomPrompt="1"/>
          </p:nvPr>
        </p:nvSpPr>
        <p:spPr>
          <a:xfrm>
            <a:off x="5079999" y="3585952"/>
            <a:ext cx="6524711" cy="646331"/>
          </a:xfrm>
        </p:spPr>
        <p:txBody>
          <a:bodyPr/>
          <a:lstStyle/>
          <a:p>
            <a:r>
              <a:rPr lang="en-US" dirty="0">
                <a:latin typeface="News Gothic MT" charset="0"/>
                <a:ea typeface="News Gothic MT" charset="0"/>
                <a:cs typeface="News Gothic MT" charset="0"/>
              </a:rPr>
              <a:t>Transition Slide Title</a:t>
            </a:r>
          </a:p>
        </p:txBody>
      </p:sp>
      <p:pic>
        <p:nvPicPr>
          <p:cNvPr id="6" name="Picture 5">
            <a:extLst>
              <a:ext uri="{FF2B5EF4-FFF2-40B4-BE49-F238E27FC236}">
                <a16:creationId xmlns:a16="http://schemas.microsoft.com/office/drawing/2014/main" id="{644AEAD0-AA55-6C4B-8FA9-6D5A0D461280}"/>
              </a:ext>
            </a:extLst>
          </p:cNvPr>
          <p:cNvPicPr>
            <a:picLocks noChangeAspect="1"/>
          </p:cNvPicPr>
          <p:nvPr userDrawn="1"/>
        </p:nvPicPr>
        <p:blipFill>
          <a:blip r:embed="rId2"/>
          <a:stretch>
            <a:fillRect/>
          </a:stretch>
        </p:blipFill>
        <p:spPr>
          <a:xfrm>
            <a:off x="697036" y="3170816"/>
            <a:ext cx="3253409" cy="3253409"/>
          </a:xfrm>
          <a:prstGeom prst="rect">
            <a:avLst/>
          </a:prstGeom>
        </p:spPr>
      </p:pic>
      <p:pic>
        <p:nvPicPr>
          <p:cNvPr id="5" name="Picture 4" descr="A picture containing sitting, light, hydrant, engine&#10;&#10;Description automatically generated">
            <a:extLst>
              <a:ext uri="{FF2B5EF4-FFF2-40B4-BE49-F238E27FC236}">
                <a16:creationId xmlns:a16="http://schemas.microsoft.com/office/drawing/2014/main" id="{3C094541-4218-2144-9332-9E227B835F99}"/>
              </a:ext>
            </a:extLst>
          </p:cNvPr>
          <p:cNvPicPr>
            <a:picLocks noChangeAspect="1"/>
          </p:cNvPicPr>
          <p:nvPr userDrawn="1"/>
        </p:nvPicPr>
        <p:blipFill>
          <a:blip r:embed="rId3"/>
          <a:stretch>
            <a:fillRect/>
          </a:stretch>
        </p:blipFill>
        <p:spPr>
          <a:xfrm>
            <a:off x="0" y="3380"/>
            <a:ext cx="12192000" cy="3182367"/>
          </a:xfrm>
          <a:prstGeom prst="rect">
            <a:avLst/>
          </a:prstGeom>
        </p:spPr>
      </p:pic>
    </p:spTree>
    <p:extLst>
      <p:ext uri="{BB962C8B-B14F-4D97-AF65-F5344CB8AC3E}">
        <p14:creationId xmlns:p14="http://schemas.microsoft.com/office/powerpoint/2010/main" val="2826941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and Speaker">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9B6D91-C2C6-0446-8FD0-55775D39B927}"/>
              </a:ext>
            </a:extLst>
          </p:cNvPr>
          <p:cNvSpPr>
            <a:spLocks noGrp="1"/>
          </p:cNvSpPr>
          <p:nvPr>
            <p:ph type="title"/>
          </p:nvPr>
        </p:nvSpPr>
        <p:spPr>
          <a:xfrm>
            <a:off x="1029547" y="3428119"/>
            <a:ext cx="9577492" cy="954107"/>
          </a:xfrm>
        </p:spPr>
        <p:txBody>
          <a:bodyPr/>
          <a:lstStyle>
            <a:lvl1pPr>
              <a:defRPr sz="2800"/>
            </a:lvl1pPr>
          </a:lstStyle>
          <a:p>
            <a:r>
              <a:rPr lang="en-US" dirty="0">
                <a:latin typeface="News Gothic MT" charset="0"/>
                <a:ea typeface="News Gothic MT" charset="0"/>
                <a:cs typeface="News Gothic MT" charset="0"/>
              </a:rPr>
              <a:t>Activity Title Activity Title Activity Activity Title Activity Title</a:t>
            </a:r>
          </a:p>
        </p:txBody>
      </p:sp>
      <p:sp>
        <p:nvSpPr>
          <p:cNvPr id="10" name="Text Placeholder 2">
            <a:extLst>
              <a:ext uri="{FF2B5EF4-FFF2-40B4-BE49-F238E27FC236}">
                <a16:creationId xmlns:a16="http://schemas.microsoft.com/office/drawing/2014/main" id="{5EB22640-5EA4-A948-9EFE-908A2C121B44}"/>
              </a:ext>
            </a:extLst>
          </p:cNvPr>
          <p:cNvSpPr>
            <a:spLocks noGrp="1"/>
          </p:cNvSpPr>
          <p:nvPr>
            <p:ph type="body" sz="quarter" idx="4294967295"/>
          </p:nvPr>
        </p:nvSpPr>
        <p:spPr>
          <a:xfrm>
            <a:off x="1029547" y="4624599"/>
            <a:ext cx="4155391" cy="1107996"/>
          </a:xfrm>
        </p:spPr>
        <p:txBody>
          <a:bodyPr>
            <a:normAutofit/>
          </a:bodyPr>
          <a:lstStyle>
            <a:lvl1pPr marL="0" indent="0" algn="l">
              <a:buNone/>
              <a:defRPr/>
            </a:lvl1pPr>
          </a:lstStyle>
          <a:p>
            <a:pPr marL="0" indent="0" algn="l">
              <a:buNone/>
            </a:pPr>
            <a:r>
              <a:rPr lang="en-US" sz="2000" dirty="0">
                <a:latin typeface="News Gothic MT" charset="0"/>
                <a:ea typeface="News Gothic MT" charset="0"/>
                <a:cs typeface="News Gothic MT" charset="0"/>
              </a:rPr>
              <a:t>John Doe, MD</a:t>
            </a:r>
          </a:p>
          <a:p>
            <a:pPr marL="0" indent="0" algn="l">
              <a:buNone/>
            </a:pPr>
            <a:r>
              <a:rPr lang="en-US" sz="2000" dirty="0">
                <a:latin typeface="News Gothic MT" charset="0"/>
                <a:ea typeface="News Gothic MT" charset="0"/>
                <a:cs typeface="News Gothic MT" charset="0"/>
              </a:rPr>
              <a:t>Professor</a:t>
            </a:r>
          </a:p>
          <a:p>
            <a:pPr marL="0" indent="0" algn="l">
              <a:buNone/>
            </a:pPr>
            <a:r>
              <a:rPr lang="en-US" sz="2000" dirty="0">
                <a:latin typeface="News Gothic MT" charset="0"/>
                <a:ea typeface="News Gothic MT" charset="0"/>
                <a:cs typeface="News Gothic MT" charset="0"/>
              </a:rPr>
              <a:t>i3 Health University</a:t>
            </a:r>
          </a:p>
        </p:txBody>
      </p:sp>
      <p:pic>
        <p:nvPicPr>
          <p:cNvPr id="3" name="Picture 2" descr="A picture containing sitting, light, hydrant, engine&#10;&#10;Description automatically generated">
            <a:extLst>
              <a:ext uri="{FF2B5EF4-FFF2-40B4-BE49-F238E27FC236}">
                <a16:creationId xmlns:a16="http://schemas.microsoft.com/office/drawing/2014/main" id="{8D8F6F36-7521-1146-9D18-83BE13E1AE7E}"/>
              </a:ext>
            </a:extLst>
          </p:cNvPr>
          <p:cNvPicPr>
            <a:picLocks noChangeAspect="1"/>
          </p:cNvPicPr>
          <p:nvPr userDrawn="1"/>
        </p:nvPicPr>
        <p:blipFill>
          <a:blip r:embed="rId2"/>
          <a:stretch>
            <a:fillRect/>
          </a:stretch>
        </p:blipFill>
        <p:spPr>
          <a:xfrm>
            <a:off x="0" y="3380"/>
            <a:ext cx="12192000" cy="3182367"/>
          </a:xfrm>
          <a:prstGeom prst="rect">
            <a:avLst/>
          </a:prstGeom>
        </p:spPr>
      </p:pic>
    </p:spTree>
    <p:extLst>
      <p:ext uri="{BB962C8B-B14F-4D97-AF65-F5344CB8AC3E}">
        <p14:creationId xmlns:p14="http://schemas.microsoft.com/office/powerpoint/2010/main" val="1837942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87CC5C-CC03-4492-BC83-6ADC32EF41E0}" type="datetimeFigureOut">
              <a:rPr lang="en-US" smtClean="0"/>
              <a:t>9/3/21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EF38160-4DD1-481B-8B84-C6B8EC50EBFB}" type="slidenum">
              <a:rPr lang="en-US" smtClean="0"/>
              <a:t>‹#›</a:t>
            </a:fld>
            <a:endParaRPr lang="en-US" dirty="0"/>
          </a:p>
        </p:txBody>
      </p:sp>
    </p:spTree>
    <p:extLst>
      <p:ext uri="{BB962C8B-B14F-4D97-AF65-F5344CB8AC3E}">
        <p14:creationId xmlns:p14="http://schemas.microsoft.com/office/powerpoint/2010/main" val="2781526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87CC5C-CC03-4492-BC83-6ADC32EF41E0}" type="datetimeFigureOut">
              <a:rPr lang="en-US" smtClean="0"/>
              <a:t>9/3/21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F38160-4DD1-481B-8B84-C6B8EC50EBFB}" type="slidenum">
              <a:rPr lang="en-US" smtClean="0"/>
              <a:t>‹#›</a:t>
            </a:fld>
            <a:endParaRPr lang="en-US" dirty="0"/>
          </a:p>
        </p:txBody>
      </p:sp>
    </p:spTree>
    <p:extLst>
      <p:ext uri="{BB962C8B-B14F-4D97-AF65-F5344CB8AC3E}">
        <p14:creationId xmlns:p14="http://schemas.microsoft.com/office/powerpoint/2010/main" val="3457136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ub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1328"/>
            <a:ext cx="10972800" cy="646331"/>
          </a:xfrm>
        </p:spPr>
        <p:txBody>
          <a:bodyPr anchor="t" anchorCtr="0"/>
          <a:lstStyle>
            <a:lvl1pPr algn="l">
              <a:defRPr sz="3600" b="0">
                <a:latin typeface="News Gothic MT" charset="0"/>
                <a:ea typeface="News Gothic MT" charset="0"/>
                <a:cs typeface="News Gothic MT" charset="0"/>
              </a:defRPr>
            </a:lvl1pPr>
          </a:lstStyle>
          <a:p>
            <a:r>
              <a:rPr lang="en-US" dirty="0"/>
              <a:t>Click to edit slide title</a:t>
            </a:r>
          </a:p>
        </p:txBody>
      </p:sp>
      <p:sp>
        <p:nvSpPr>
          <p:cNvPr id="12" name="Rectangle 17"/>
          <p:cNvSpPr>
            <a:spLocks noGrp="1" noChangeArrowheads="1"/>
          </p:cNvSpPr>
          <p:nvPr>
            <p:ph idx="1" hasCustomPrompt="1"/>
          </p:nvPr>
        </p:nvSpPr>
        <p:spPr bwMode="auto">
          <a:xfrm>
            <a:off x="609600" y="1604932"/>
            <a:ext cx="10972800"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178" indent="-457178">
              <a:buSzPct val="100000"/>
              <a:buFontTx/>
              <a:buBlip>
                <a:blip r:embed="rId2"/>
              </a:buBlip>
              <a:defRPr/>
            </a:lvl1pPr>
            <a:lvl2pPr marL="863557" indent="-406381">
              <a:buSzPct val="100000"/>
              <a:buFontTx/>
              <a:buBlip>
                <a:blip r:embed="rId3"/>
              </a:buBlip>
              <a:defRPr/>
            </a:lvl2pPr>
            <a:lvl3pPr>
              <a:buSzPct val="90000"/>
              <a:defRPr/>
            </a:lvl3pPr>
            <a:lvl4pPr marL="1828709" indent="-344470">
              <a:buSzPct val="100000"/>
              <a:buFontTx/>
              <a:buBlip>
                <a:blip r:embed="rId4"/>
              </a:buBlip>
              <a:defRPr/>
            </a:lvl4pPr>
            <a:lvl5pPr>
              <a:buSzPct val="10000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2" hasCustomPrompt="1"/>
          </p:nvPr>
        </p:nvSpPr>
        <p:spPr>
          <a:xfrm>
            <a:off x="193579" y="6574536"/>
            <a:ext cx="1118896" cy="153888"/>
          </a:xfrm>
        </p:spPr>
        <p:txBody>
          <a:bodyPr wrap="none" lIns="0" tIns="0" rIns="0" bIns="0" anchor="b" anchorCtr="0">
            <a:spAutoFit/>
          </a:bodyPr>
          <a:lstStyle>
            <a:lvl1pPr marL="0" indent="0">
              <a:buNone/>
              <a:defRPr sz="1000" baseline="0"/>
            </a:lvl1pPr>
          </a:lstStyle>
          <a:p>
            <a:pPr lvl="0"/>
            <a:r>
              <a:rPr lang="en-US" dirty="0"/>
              <a:t>Author et al</a:t>
            </a:r>
            <a:r>
              <a:rPr lang="en-US"/>
              <a:t>, 2017.</a:t>
            </a:r>
            <a:endParaRPr lang="en-US" dirty="0"/>
          </a:p>
        </p:txBody>
      </p:sp>
      <p:sp>
        <p:nvSpPr>
          <p:cNvPr id="19" name="Text Placeholder 18"/>
          <p:cNvSpPr>
            <a:spLocks noGrp="1"/>
          </p:cNvSpPr>
          <p:nvPr>
            <p:ph type="body" sz="quarter" idx="13" hasCustomPrompt="1"/>
          </p:nvPr>
        </p:nvSpPr>
        <p:spPr>
          <a:xfrm>
            <a:off x="622011" y="869761"/>
            <a:ext cx="10974916" cy="482133"/>
          </a:xfrm>
        </p:spPr>
        <p:txBody>
          <a:bodyPr anchor="t" anchorCtr="0">
            <a:noAutofit/>
          </a:bodyPr>
          <a:lstStyle>
            <a:lvl1pPr marL="0" indent="0" algn="l">
              <a:spcBef>
                <a:spcPts val="0"/>
              </a:spcBef>
              <a:buNone/>
              <a:defRPr sz="2800" baseline="0"/>
            </a:lvl1pPr>
          </a:lstStyle>
          <a:p>
            <a:pPr lvl="0"/>
            <a:r>
              <a:rPr lang="en-US" dirty="0"/>
              <a:t>Click to edit slide subtitle</a:t>
            </a:r>
          </a:p>
        </p:txBody>
      </p:sp>
      <p:cxnSp>
        <p:nvCxnSpPr>
          <p:cNvPr id="7" name="Straight Connector 6">
            <a:extLst>
              <a:ext uri="{FF2B5EF4-FFF2-40B4-BE49-F238E27FC236}">
                <a16:creationId xmlns:a16="http://schemas.microsoft.com/office/drawing/2014/main" id="{DE4FBDE2-9501-9C4D-ABEC-30071E590A39}"/>
              </a:ext>
            </a:extLst>
          </p:cNvPr>
          <p:cNvCxnSpPr/>
          <p:nvPr userDrawn="1"/>
        </p:nvCxnSpPr>
        <p:spPr bwMode="auto">
          <a:xfrm>
            <a:off x="609600" y="874060"/>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90602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ub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1328"/>
            <a:ext cx="10972800" cy="646331"/>
          </a:xfrm>
        </p:spPr>
        <p:txBody>
          <a:bodyPr anchor="t" anchorCtr="0"/>
          <a:lstStyle>
            <a:lvl1pPr algn="l">
              <a:defRPr sz="3600" b="0">
                <a:latin typeface="News Gothic MT" charset="0"/>
                <a:ea typeface="News Gothic MT" charset="0"/>
                <a:cs typeface="News Gothic MT" charset="0"/>
              </a:defRPr>
            </a:lvl1pPr>
          </a:lstStyle>
          <a:p>
            <a:r>
              <a:rPr lang="en-US" dirty="0"/>
              <a:t>Click to edit slide title</a:t>
            </a:r>
          </a:p>
        </p:txBody>
      </p:sp>
      <p:sp>
        <p:nvSpPr>
          <p:cNvPr id="12" name="Rectangle 17"/>
          <p:cNvSpPr>
            <a:spLocks noGrp="1" noChangeArrowheads="1"/>
          </p:cNvSpPr>
          <p:nvPr>
            <p:ph idx="1"/>
          </p:nvPr>
        </p:nvSpPr>
        <p:spPr bwMode="auto">
          <a:xfrm>
            <a:off x="609610" y="1604932"/>
            <a:ext cx="5205047"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2" hasCustomPrompt="1"/>
          </p:nvPr>
        </p:nvSpPr>
        <p:spPr>
          <a:xfrm>
            <a:off x="193579" y="6574536"/>
            <a:ext cx="1118896" cy="153888"/>
          </a:xfrm>
        </p:spPr>
        <p:txBody>
          <a:bodyPr wrap="none" lIns="0" tIns="0" rIns="0" bIns="0" anchor="b" anchorCtr="0">
            <a:spAutoFit/>
          </a:bodyPr>
          <a:lstStyle>
            <a:lvl1pPr marL="0" indent="0">
              <a:buNone/>
              <a:defRPr sz="1000" baseline="0"/>
            </a:lvl1pPr>
          </a:lstStyle>
          <a:p>
            <a:pPr lvl="0"/>
            <a:r>
              <a:rPr lang="en-US" dirty="0"/>
              <a:t>Author et al</a:t>
            </a:r>
            <a:r>
              <a:rPr lang="en-US"/>
              <a:t>, 2017.</a:t>
            </a:r>
            <a:endParaRPr lang="en-US" dirty="0"/>
          </a:p>
        </p:txBody>
      </p:sp>
      <p:cxnSp>
        <p:nvCxnSpPr>
          <p:cNvPr id="14" name="Straight Connector 13"/>
          <p:cNvCxnSpPr/>
          <p:nvPr userDrawn="1"/>
        </p:nvCxnSpPr>
        <p:spPr>
          <a:xfrm>
            <a:off x="585168" y="889039"/>
            <a:ext cx="11026913" cy="0"/>
          </a:xfrm>
          <a:prstGeom prst="line">
            <a:avLst/>
          </a:prstGeom>
          <a:noFill/>
          <a:ln w="6350" cap="flat" cmpd="sng" algn="ctr">
            <a:solidFill>
              <a:srgbClr val="FFFFFF">
                <a:lumMod val="85000"/>
              </a:srgbClr>
            </a:solidFill>
            <a:prstDash val="solid"/>
            <a:miter lim="800000"/>
          </a:ln>
          <a:effectLst/>
        </p:spPr>
      </p:cxnSp>
      <p:sp>
        <p:nvSpPr>
          <p:cNvPr id="19" name="Text Placeholder 18"/>
          <p:cNvSpPr>
            <a:spLocks noGrp="1"/>
          </p:cNvSpPr>
          <p:nvPr>
            <p:ph type="body" sz="quarter" idx="13" hasCustomPrompt="1"/>
          </p:nvPr>
        </p:nvSpPr>
        <p:spPr>
          <a:xfrm>
            <a:off x="622011" y="869761"/>
            <a:ext cx="10974916" cy="482133"/>
          </a:xfrm>
        </p:spPr>
        <p:txBody>
          <a:bodyPr anchor="t" anchorCtr="0">
            <a:noAutofit/>
          </a:bodyPr>
          <a:lstStyle>
            <a:lvl1pPr marL="0" indent="0" algn="l">
              <a:spcBef>
                <a:spcPts val="0"/>
              </a:spcBef>
              <a:buNone/>
              <a:defRPr sz="2800" baseline="0"/>
            </a:lvl1pPr>
          </a:lstStyle>
          <a:p>
            <a:pPr lvl="0"/>
            <a:r>
              <a:rPr lang="en-US" dirty="0"/>
              <a:t>Click to edit slide subtitle</a:t>
            </a:r>
          </a:p>
        </p:txBody>
      </p:sp>
      <p:sp>
        <p:nvSpPr>
          <p:cNvPr id="7" name="Rectangle 17"/>
          <p:cNvSpPr>
            <a:spLocks noGrp="1" noChangeArrowheads="1"/>
          </p:cNvSpPr>
          <p:nvPr>
            <p:ph idx="14"/>
          </p:nvPr>
        </p:nvSpPr>
        <p:spPr bwMode="auto">
          <a:xfrm>
            <a:off x="6321098" y="1609350"/>
            <a:ext cx="5205047"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E8625A1-6D95-5744-BE15-5D76FED74791}"/>
              </a:ext>
            </a:extLst>
          </p:cNvPr>
          <p:cNvCxnSpPr/>
          <p:nvPr userDrawn="1"/>
        </p:nvCxnSpPr>
        <p:spPr bwMode="auto">
          <a:xfrm>
            <a:off x="609600" y="874060"/>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2069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ccreditation">
    <p:spTree>
      <p:nvGrpSpPr>
        <p:cNvPr id="1" name=""/>
        <p:cNvGrpSpPr/>
        <p:nvPr/>
      </p:nvGrpSpPr>
      <p:grpSpPr>
        <a:xfrm>
          <a:off x="0" y="0"/>
          <a:ext cx="0" cy="0"/>
          <a:chOff x="0" y="0"/>
          <a:chExt cx="0" cy="0"/>
        </a:xfrm>
      </p:grpSpPr>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536448"/>
            <a:ext cx="10972800" cy="592531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8661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oleObject" Target="../embeddings/oleObject2.bin"/><Relationship Id="rId10" Type="http://schemas.openxmlformats.org/officeDocument/2006/relationships/image" Target="../media/image6.png"/><Relationship Id="rId4" Type="http://schemas.openxmlformats.org/officeDocument/2006/relationships/vmlDrawing" Target="../drawings/vmlDrawing2.v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21" Type="http://schemas.openxmlformats.org/officeDocument/2006/relationships/image" Target="../media/image5.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oleObject" Target="../embeddings/oleObject3.bin"/><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vmlDrawing" Target="../drawings/vmlDrawing3.v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graphicFrame>
        <p:nvGraphicFramePr>
          <p:cNvPr id="722952"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723536" r:id="rId12" imgW="0" imgH="0" progId="PowerPoint.Show.8">
                  <p:embed/>
                </p:oleObj>
              </mc:Choice>
              <mc:Fallback>
                <p:oleObj r:id="rId12"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xmlns="">
                            <a:solidFill>
                              <a:srgbClr val="606BA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 name="Text Placeholder 28"/>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itle Placeholder 29"/>
          <p:cNvSpPr>
            <a:spLocks noGrp="1"/>
          </p:cNvSpPr>
          <p:nvPr>
            <p:ph type="title"/>
          </p:nvPr>
        </p:nvSpPr>
        <p:spPr>
          <a:xfrm>
            <a:off x="609600" y="233255"/>
            <a:ext cx="10972800" cy="646331"/>
          </a:xfrm>
          <a:prstGeom prst="rect">
            <a:avLst/>
          </a:prstGeom>
        </p:spPr>
        <p:txBody>
          <a:bodyPr vert="horz" lIns="91440" tIns="45720" rIns="91440" bIns="45720" rtlCol="0" anchor="t" anchorCtr="0">
            <a:spAutoFit/>
          </a:bodyPr>
          <a:lstStyle/>
          <a:p>
            <a:r>
              <a:rPr lang="en-US" dirty="0"/>
              <a:t>Click to edit slide title</a:t>
            </a:r>
          </a:p>
        </p:txBody>
      </p:sp>
      <p:sp>
        <p:nvSpPr>
          <p:cNvPr id="3" name="TextBox 2"/>
          <p:cNvSpPr txBox="1"/>
          <p:nvPr userDrawn="1"/>
        </p:nvSpPr>
        <p:spPr>
          <a:xfrm>
            <a:off x="592667" y="876300"/>
            <a:ext cx="11040533" cy="914400"/>
          </a:xfrm>
          <a:prstGeom prst="rect">
            <a:avLst/>
          </a:prstGeom>
        </p:spPr>
        <p:txBody>
          <a:bodyPr vert="horz" wrap="none" lIns="91440" tIns="45720" rIns="91440" bIns="45720" rtlCol="0" anchor="ctr">
            <a:normAutofit/>
          </a:bodyPr>
          <a:lstStyle/>
          <a:p>
            <a:endParaRPr lang="en-US" sz="2800" dirty="0"/>
          </a:p>
        </p:txBody>
      </p:sp>
      <p:pic>
        <p:nvPicPr>
          <p:cNvPr id="4" name="Picture 3">
            <a:extLst>
              <a:ext uri="{FF2B5EF4-FFF2-40B4-BE49-F238E27FC236}">
                <a16:creationId xmlns:a16="http://schemas.microsoft.com/office/drawing/2014/main" id="{E23357E1-8B61-B841-AB1C-9B165A8D9E4F}"/>
              </a:ext>
            </a:extLst>
          </p:cNvPr>
          <p:cNvPicPr>
            <a:picLocks noChangeAspect="1"/>
          </p:cNvPicPr>
          <p:nvPr userDrawn="1"/>
        </p:nvPicPr>
        <p:blipFill>
          <a:blip r:embed="rId13"/>
          <a:stretch>
            <a:fillRect/>
          </a:stretch>
        </p:blipFill>
        <p:spPr>
          <a:xfrm>
            <a:off x="9606579" y="5805430"/>
            <a:ext cx="2316757" cy="951525"/>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64" r:id="rId2"/>
    <p:sldLayoutId id="2147483655" r:id="rId3"/>
    <p:sldLayoutId id="2147483656" r:id="rId4"/>
    <p:sldLayoutId id="2147483669" r:id="rId5"/>
    <p:sldLayoutId id="2147483670" r:id="rId6"/>
    <p:sldLayoutId id="2147483671" r:id="rId7"/>
    <p:sldLayoutId id="2147483672" r:id="rId8"/>
    <p:sldLayoutId id="2147483673" r:id="rId9"/>
  </p:sldLayoutIdLst>
  <p:hf hdr="0" ftr="0" dt="0"/>
  <p:txStyles>
    <p:titleStyle>
      <a:lvl1pPr algn="l" rtl="0" eaLnBrk="1" fontAlgn="base" hangingPunct="1">
        <a:spcBef>
          <a:spcPct val="0"/>
        </a:spcBef>
        <a:spcAft>
          <a:spcPct val="0"/>
        </a:spcAft>
        <a:defRPr sz="3600" b="0">
          <a:solidFill>
            <a:schemeClr val="tx1"/>
          </a:solidFill>
          <a:effectLst/>
          <a:latin typeface="News Gothic MT" charset="0"/>
          <a:ea typeface="News Gothic MT" charset="0"/>
          <a:cs typeface="News Gothic MT" charset="0"/>
        </a:defRPr>
      </a:lvl1pPr>
      <a:lvl2pPr algn="l" rtl="0" eaLnBrk="1" fontAlgn="base" hangingPunct="1">
        <a:spcBef>
          <a:spcPct val="0"/>
        </a:spcBef>
        <a:spcAft>
          <a:spcPct val="0"/>
        </a:spcAft>
        <a:defRPr sz="2800" b="1">
          <a:solidFill>
            <a:srgbClr val="F77711"/>
          </a:solidFill>
          <a:latin typeface="Arial" charset="0"/>
          <a:ea typeface="ＭＳ Ｐゴシック" charset="0"/>
        </a:defRPr>
      </a:lvl2pPr>
      <a:lvl3pPr algn="l" rtl="0" eaLnBrk="1" fontAlgn="base" hangingPunct="1">
        <a:spcBef>
          <a:spcPct val="0"/>
        </a:spcBef>
        <a:spcAft>
          <a:spcPct val="0"/>
        </a:spcAft>
        <a:defRPr sz="2800" b="1">
          <a:solidFill>
            <a:srgbClr val="F77711"/>
          </a:solidFill>
          <a:latin typeface="Arial" charset="0"/>
          <a:ea typeface="ＭＳ Ｐゴシック" charset="0"/>
        </a:defRPr>
      </a:lvl3pPr>
      <a:lvl4pPr algn="l" rtl="0" eaLnBrk="1" fontAlgn="base" hangingPunct="1">
        <a:spcBef>
          <a:spcPct val="0"/>
        </a:spcBef>
        <a:spcAft>
          <a:spcPct val="0"/>
        </a:spcAft>
        <a:defRPr sz="2800" b="1">
          <a:solidFill>
            <a:srgbClr val="F77711"/>
          </a:solidFill>
          <a:latin typeface="Arial" charset="0"/>
          <a:ea typeface="ＭＳ Ｐゴシック" charset="0"/>
        </a:defRPr>
      </a:lvl4pPr>
      <a:lvl5pPr algn="l" rtl="0" eaLnBrk="1" fontAlgn="base" hangingPunct="1">
        <a:spcBef>
          <a:spcPct val="0"/>
        </a:spcBef>
        <a:spcAft>
          <a:spcPct val="0"/>
        </a:spcAft>
        <a:defRPr sz="2800" b="1">
          <a:solidFill>
            <a:srgbClr val="F77711"/>
          </a:solidFill>
          <a:latin typeface="Arial" charset="0"/>
          <a:ea typeface="ＭＳ Ｐゴシック" charset="0"/>
        </a:defRPr>
      </a:lvl5pPr>
      <a:lvl6pPr marL="457200" algn="l" rtl="0" eaLnBrk="1" fontAlgn="base" hangingPunct="1">
        <a:spcBef>
          <a:spcPct val="0"/>
        </a:spcBef>
        <a:spcAft>
          <a:spcPct val="0"/>
        </a:spcAft>
        <a:defRPr sz="2800" b="1">
          <a:solidFill>
            <a:srgbClr val="F77711"/>
          </a:solidFill>
          <a:latin typeface="Arial" charset="0"/>
          <a:ea typeface="ＭＳ Ｐゴシック" charset="0"/>
        </a:defRPr>
      </a:lvl6pPr>
      <a:lvl7pPr marL="914400" algn="l" rtl="0" eaLnBrk="1" fontAlgn="base" hangingPunct="1">
        <a:spcBef>
          <a:spcPct val="0"/>
        </a:spcBef>
        <a:spcAft>
          <a:spcPct val="0"/>
        </a:spcAft>
        <a:defRPr sz="2800" b="1">
          <a:solidFill>
            <a:srgbClr val="F77711"/>
          </a:solidFill>
          <a:latin typeface="Arial" charset="0"/>
          <a:ea typeface="ＭＳ Ｐゴシック" charset="0"/>
        </a:defRPr>
      </a:lvl7pPr>
      <a:lvl8pPr marL="1371600" algn="l" rtl="0" eaLnBrk="1" fontAlgn="base" hangingPunct="1">
        <a:spcBef>
          <a:spcPct val="0"/>
        </a:spcBef>
        <a:spcAft>
          <a:spcPct val="0"/>
        </a:spcAft>
        <a:defRPr sz="2800" b="1">
          <a:solidFill>
            <a:srgbClr val="F77711"/>
          </a:solidFill>
          <a:latin typeface="Arial" charset="0"/>
          <a:ea typeface="ＭＳ Ｐゴシック" charset="0"/>
        </a:defRPr>
      </a:lvl8pPr>
      <a:lvl9pPr marL="1828800" algn="l" rtl="0" eaLnBrk="1" fontAlgn="base" hangingPunct="1">
        <a:spcBef>
          <a:spcPct val="0"/>
        </a:spcBef>
        <a:spcAft>
          <a:spcPct val="0"/>
        </a:spcAft>
        <a:defRPr sz="2800" b="1">
          <a:solidFill>
            <a:srgbClr val="F77711"/>
          </a:solidFill>
          <a:latin typeface="Arial" charset="0"/>
          <a:ea typeface="ＭＳ Ｐゴシック" charset="0"/>
        </a:defRPr>
      </a:lvl9pPr>
    </p:titleStyle>
    <p:bodyStyle>
      <a:lvl1pPr marL="457200" indent="-457200" algn="l" rtl="0" eaLnBrk="1" fontAlgn="base" hangingPunct="1">
        <a:spcBef>
          <a:spcPts val="0"/>
        </a:spcBef>
        <a:spcAft>
          <a:spcPct val="0"/>
        </a:spcAft>
        <a:buClrTx/>
        <a:buSzPct val="100000"/>
        <a:buFontTx/>
        <a:buBlip>
          <a:blip r:embed="rId14"/>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15"/>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16"/>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17"/>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18"/>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graphicFrame>
        <p:nvGraphicFramePr>
          <p:cNvPr id="722952"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1414" r:id="rId5" imgW="0" imgH="0" progId="PowerPoint.Show.8">
                  <p:embed/>
                </p:oleObj>
              </mc:Choice>
              <mc:Fallback>
                <p:oleObj r:id="rId5" imgW="0" imgH="0" progId="PowerPoint.Show.8">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xmlns="">
                            <a:solidFill>
                              <a:srgbClr val="606BA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 name="Text Placeholder 28"/>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itle Placeholder 29"/>
          <p:cNvSpPr>
            <a:spLocks noGrp="1"/>
          </p:cNvSpPr>
          <p:nvPr>
            <p:ph type="title"/>
          </p:nvPr>
        </p:nvSpPr>
        <p:spPr>
          <a:xfrm>
            <a:off x="609600" y="233255"/>
            <a:ext cx="10972800" cy="646331"/>
          </a:xfrm>
          <a:prstGeom prst="rect">
            <a:avLst/>
          </a:prstGeom>
        </p:spPr>
        <p:txBody>
          <a:bodyPr vert="horz" lIns="91440" tIns="45720" rIns="91440" bIns="45720" rtlCol="0" anchor="t" anchorCtr="0">
            <a:spAutoFit/>
          </a:bodyPr>
          <a:lstStyle/>
          <a:p>
            <a:r>
              <a:rPr lang="en-US" dirty="0"/>
              <a:t>Click to edit slide title</a:t>
            </a:r>
          </a:p>
        </p:txBody>
      </p:sp>
      <p:sp>
        <p:nvSpPr>
          <p:cNvPr id="3" name="TextBox 2"/>
          <p:cNvSpPr txBox="1"/>
          <p:nvPr userDrawn="1"/>
        </p:nvSpPr>
        <p:spPr>
          <a:xfrm>
            <a:off x="592667" y="876300"/>
            <a:ext cx="11040533" cy="914400"/>
          </a:xfrm>
          <a:prstGeom prst="rect">
            <a:avLst/>
          </a:prstGeom>
        </p:spPr>
        <p:txBody>
          <a:bodyPr vert="horz" wrap="none" lIns="91440" tIns="45720" rIns="91440" bIns="45720" rtlCol="0" anchor="ctr">
            <a:normAutofit/>
          </a:bodyPr>
          <a:lstStyle/>
          <a:p>
            <a:endParaRPr lang="en-US" sz="2800" dirty="0"/>
          </a:p>
        </p:txBody>
      </p:sp>
    </p:spTree>
    <p:extLst>
      <p:ext uri="{BB962C8B-B14F-4D97-AF65-F5344CB8AC3E}">
        <p14:creationId xmlns:p14="http://schemas.microsoft.com/office/powerpoint/2010/main" val="829429170"/>
      </p:ext>
    </p:extLst>
  </p:cSld>
  <p:clrMap bg1="lt1" tx1="dk1" bg2="lt2" tx2="dk2" accent1="accent1" accent2="accent2" accent3="accent3" accent4="accent4" accent5="accent5" accent6="accent6" hlink="hlink" folHlink="folHlink"/>
  <p:sldLayoutIdLst>
    <p:sldLayoutId id="2147483666" r:id="rId1"/>
    <p:sldLayoutId id="2147483667" r:id="rId2"/>
  </p:sldLayoutIdLst>
  <p:hf hdr="0" ftr="0" dt="0"/>
  <p:txStyles>
    <p:titleStyle>
      <a:lvl1pPr algn="l" rtl="0" eaLnBrk="1" fontAlgn="base" hangingPunct="1">
        <a:spcBef>
          <a:spcPct val="0"/>
        </a:spcBef>
        <a:spcAft>
          <a:spcPct val="0"/>
        </a:spcAft>
        <a:defRPr sz="3600" b="0">
          <a:solidFill>
            <a:schemeClr val="tx1"/>
          </a:solidFill>
          <a:effectLst/>
          <a:latin typeface="News Gothic MT" charset="0"/>
          <a:ea typeface="News Gothic MT" charset="0"/>
          <a:cs typeface="News Gothic MT" charset="0"/>
        </a:defRPr>
      </a:lvl1pPr>
      <a:lvl2pPr algn="l" rtl="0" eaLnBrk="1" fontAlgn="base" hangingPunct="1">
        <a:spcBef>
          <a:spcPct val="0"/>
        </a:spcBef>
        <a:spcAft>
          <a:spcPct val="0"/>
        </a:spcAft>
        <a:defRPr sz="2800" b="1">
          <a:solidFill>
            <a:srgbClr val="F77711"/>
          </a:solidFill>
          <a:latin typeface="Arial" charset="0"/>
          <a:ea typeface="ＭＳ Ｐゴシック" charset="0"/>
        </a:defRPr>
      </a:lvl2pPr>
      <a:lvl3pPr algn="l" rtl="0" eaLnBrk="1" fontAlgn="base" hangingPunct="1">
        <a:spcBef>
          <a:spcPct val="0"/>
        </a:spcBef>
        <a:spcAft>
          <a:spcPct val="0"/>
        </a:spcAft>
        <a:defRPr sz="2800" b="1">
          <a:solidFill>
            <a:srgbClr val="F77711"/>
          </a:solidFill>
          <a:latin typeface="Arial" charset="0"/>
          <a:ea typeface="ＭＳ Ｐゴシック" charset="0"/>
        </a:defRPr>
      </a:lvl3pPr>
      <a:lvl4pPr algn="l" rtl="0" eaLnBrk="1" fontAlgn="base" hangingPunct="1">
        <a:spcBef>
          <a:spcPct val="0"/>
        </a:spcBef>
        <a:spcAft>
          <a:spcPct val="0"/>
        </a:spcAft>
        <a:defRPr sz="2800" b="1">
          <a:solidFill>
            <a:srgbClr val="F77711"/>
          </a:solidFill>
          <a:latin typeface="Arial" charset="0"/>
          <a:ea typeface="ＭＳ Ｐゴシック" charset="0"/>
        </a:defRPr>
      </a:lvl4pPr>
      <a:lvl5pPr algn="l" rtl="0" eaLnBrk="1" fontAlgn="base" hangingPunct="1">
        <a:spcBef>
          <a:spcPct val="0"/>
        </a:spcBef>
        <a:spcAft>
          <a:spcPct val="0"/>
        </a:spcAft>
        <a:defRPr sz="2800" b="1">
          <a:solidFill>
            <a:srgbClr val="F77711"/>
          </a:solidFill>
          <a:latin typeface="Arial" charset="0"/>
          <a:ea typeface="ＭＳ Ｐゴシック" charset="0"/>
        </a:defRPr>
      </a:lvl5pPr>
      <a:lvl6pPr marL="457200" algn="l" rtl="0" eaLnBrk="1" fontAlgn="base" hangingPunct="1">
        <a:spcBef>
          <a:spcPct val="0"/>
        </a:spcBef>
        <a:spcAft>
          <a:spcPct val="0"/>
        </a:spcAft>
        <a:defRPr sz="2800" b="1">
          <a:solidFill>
            <a:srgbClr val="F77711"/>
          </a:solidFill>
          <a:latin typeface="Arial" charset="0"/>
          <a:ea typeface="ＭＳ Ｐゴシック" charset="0"/>
        </a:defRPr>
      </a:lvl6pPr>
      <a:lvl7pPr marL="914400" algn="l" rtl="0" eaLnBrk="1" fontAlgn="base" hangingPunct="1">
        <a:spcBef>
          <a:spcPct val="0"/>
        </a:spcBef>
        <a:spcAft>
          <a:spcPct val="0"/>
        </a:spcAft>
        <a:defRPr sz="2800" b="1">
          <a:solidFill>
            <a:srgbClr val="F77711"/>
          </a:solidFill>
          <a:latin typeface="Arial" charset="0"/>
          <a:ea typeface="ＭＳ Ｐゴシック" charset="0"/>
        </a:defRPr>
      </a:lvl7pPr>
      <a:lvl8pPr marL="1371600" algn="l" rtl="0" eaLnBrk="1" fontAlgn="base" hangingPunct="1">
        <a:spcBef>
          <a:spcPct val="0"/>
        </a:spcBef>
        <a:spcAft>
          <a:spcPct val="0"/>
        </a:spcAft>
        <a:defRPr sz="2800" b="1">
          <a:solidFill>
            <a:srgbClr val="F77711"/>
          </a:solidFill>
          <a:latin typeface="Arial" charset="0"/>
          <a:ea typeface="ＭＳ Ｐゴシック" charset="0"/>
        </a:defRPr>
      </a:lvl8pPr>
      <a:lvl9pPr marL="1828800" algn="l" rtl="0" eaLnBrk="1" fontAlgn="base" hangingPunct="1">
        <a:spcBef>
          <a:spcPct val="0"/>
        </a:spcBef>
        <a:spcAft>
          <a:spcPct val="0"/>
        </a:spcAft>
        <a:defRPr sz="2800" b="1">
          <a:solidFill>
            <a:srgbClr val="F77711"/>
          </a:solidFill>
          <a:latin typeface="Arial" charset="0"/>
          <a:ea typeface="ＭＳ Ｐゴシック" charset="0"/>
        </a:defRPr>
      </a:lvl9pPr>
    </p:titleStyle>
    <p:bodyStyle>
      <a:lvl1pPr marL="457200" indent="-457200" algn="l" rtl="0" eaLnBrk="1" fontAlgn="base" hangingPunct="1">
        <a:spcBef>
          <a:spcPts val="0"/>
        </a:spcBef>
        <a:spcAft>
          <a:spcPct val="0"/>
        </a:spcAft>
        <a:buClrTx/>
        <a:buSzPct val="100000"/>
        <a:buFontTx/>
        <a:buBlip>
          <a:blip r:embed="rId6"/>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7"/>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8"/>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9"/>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10"/>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graphicFrame>
        <p:nvGraphicFramePr>
          <p:cNvPr id="722952"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724995" r:id="rId16" imgW="0" imgH="0" progId="PowerPoint.Show.8">
                  <p:embed/>
                </p:oleObj>
              </mc:Choice>
              <mc:Fallback>
                <p:oleObj r:id="rId16" imgW="0" imgH="0" progId="PowerPoint.Show.8">
                  <p:embed/>
                  <p:pic>
                    <p:nvPicPr>
                      <p:cNvPr id="722952"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xmlns="">
                            <a:solidFill>
                              <a:srgbClr val="606BA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 name="Text Placeholder 28"/>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0" name="Title Placeholder 29"/>
          <p:cNvSpPr>
            <a:spLocks noGrp="1"/>
          </p:cNvSpPr>
          <p:nvPr>
            <p:ph type="title"/>
          </p:nvPr>
        </p:nvSpPr>
        <p:spPr>
          <a:xfrm>
            <a:off x="609600" y="233255"/>
            <a:ext cx="10972800" cy="646331"/>
          </a:xfrm>
          <a:prstGeom prst="rect">
            <a:avLst/>
          </a:prstGeom>
        </p:spPr>
        <p:txBody>
          <a:bodyPr vert="horz" lIns="91440" tIns="45720" rIns="91440" bIns="45720" rtlCol="0" anchor="t" anchorCtr="0">
            <a:spAutoFit/>
          </a:bodyPr>
          <a:lstStyle/>
          <a:p>
            <a:r>
              <a:rPr lang="en-US"/>
              <a:t>Click to edit slide title</a:t>
            </a:r>
          </a:p>
        </p:txBody>
      </p:sp>
      <p:sp>
        <p:nvSpPr>
          <p:cNvPr id="3" name="TextBox 2"/>
          <p:cNvSpPr txBox="1"/>
          <p:nvPr userDrawn="1"/>
        </p:nvSpPr>
        <p:spPr>
          <a:xfrm>
            <a:off x="592667" y="876300"/>
            <a:ext cx="11040533" cy="914400"/>
          </a:xfrm>
          <a:prstGeom prst="rect">
            <a:avLst/>
          </a:prstGeom>
        </p:spPr>
        <p:txBody>
          <a:bodyPr vert="horz" wrap="none" lIns="91440" tIns="45720" rIns="91440" bIns="45720" rtlCol="0" anchor="ctr">
            <a:normAutofit/>
          </a:bodyPr>
          <a:lstStyle/>
          <a:p>
            <a:endParaRPr lang="en-US" sz="2800"/>
          </a:p>
        </p:txBody>
      </p:sp>
      <p:pic>
        <p:nvPicPr>
          <p:cNvPr id="7" name="Picture 6">
            <a:extLst>
              <a:ext uri="{FF2B5EF4-FFF2-40B4-BE49-F238E27FC236}">
                <a16:creationId xmlns:a16="http://schemas.microsoft.com/office/drawing/2014/main" id="{916180B5-7F7A-B446-AE4A-CC6AA14A926C}"/>
              </a:ext>
            </a:extLst>
          </p:cNvPr>
          <p:cNvPicPr>
            <a:picLocks noChangeAspect="1"/>
          </p:cNvPicPr>
          <p:nvPr userDrawn="1"/>
        </p:nvPicPr>
        <p:blipFill>
          <a:blip r:embed="rId17"/>
          <a:stretch>
            <a:fillRect/>
          </a:stretch>
        </p:blipFill>
        <p:spPr>
          <a:xfrm>
            <a:off x="9606579" y="5805430"/>
            <a:ext cx="2316757" cy="951525"/>
          </a:xfrm>
          <a:prstGeom prst="rect">
            <a:avLst/>
          </a:prstGeom>
        </p:spPr>
      </p:pic>
    </p:spTree>
    <p:extLst>
      <p:ext uri="{BB962C8B-B14F-4D97-AF65-F5344CB8AC3E}">
        <p14:creationId xmlns:p14="http://schemas.microsoft.com/office/powerpoint/2010/main" val="13990616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l" rtl="0" eaLnBrk="1" fontAlgn="base" hangingPunct="1">
        <a:spcBef>
          <a:spcPct val="0"/>
        </a:spcBef>
        <a:spcAft>
          <a:spcPct val="0"/>
        </a:spcAft>
        <a:defRPr sz="3600" b="0">
          <a:solidFill>
            <a:schemeClr val="tx1"/>
          </a:solidFill>
          <a:effectLst/>
          <a:latin typeface="News Gothic MT" charset="0"/>
          <a:ea typeface="News Gothic MT" charset="0"/>
          <a:cs typeface="News Gothic MT" charset="0"/>
        </a:defRPr>
      </a:lvl1pPr>
      <a:lvl2pPr algn="l" rtl="0" eaLnBrk="1" fontAlgn="base" hangingPunct="1">
        <a:spcBef>
          <a:spcPct val="0"/>
        </a:spcBef>
        <a:spcAft>
          <a:spcPct val="0"/>
        </a:spcAft>
        <a:defRPr sz="2800" b="1">
          <a:solidFill>
            <a:srgbClr val="F77711"/>
          </a:solidFill>
          <a:latin typeface="Arial" charset="0"/>
          <a:ea typeface="ＭＳ Ｐゴシック" charset="0"/>
        </a:defRPr>
      </a:lvl2pPr>
      <a:lvl3pPr algn="l" rtl="0" eaLnBrk="1" fontAlgn="base" hangingPunct="1">
        <a:spcBef>
          <a:spcPct val="0"/>
        </a:spcBef>
        <a:spcAft>
          <a:spcPct val="0"/>
        </a:spcAft>
        <a:defRPr sz="2800" b="1">
          <a:solidFill>
            <a:srgbClr val="F77711"/>
          </a:solidFill>
          <a:latin typeface="Arial" charset="0"/>
          <a:ea typeface="ＭＳ Ｐゴシック" charset="0"/>
        </a:defRPr>
      </a:lvl3pPr>
      <a:lvl4pPr algn="l" rtl="0" eaLnBrk="1" fontAlgn="base" hangingPunct="1">
        <a:spcBef>
          <a:spcPct val="0"/>
        </a:spcBef>
        <a:spcAft>
          <a:spcPct val="0"/>
        </a:spcAft>
        <a:defRPr sz="2800" b="1">
          <a:solidFill>
            <a:srgbClr val="F77711"/>
          </a:solidFill>
          <a:latin typeface="Arial" charset="0"/>
          <a:ea typeface="ＭＳ Ｐゴシック" charset="0"/>
        </a:defRPr>
      </a:lvl4pPr>
      <a:lvl5pPr algn="l" rtl="0" eaLnBrk="1" fontAlgn="base" hangingPunct="1">
        <a:spcBef>
          <a:spcPct val="0"/>
        </a:spcBef>
        <a:spcAft>
          <a:spcPct val="0"/>
        </a:spcAft>
        <a:defRPr sz="2800" b="1">
          <a:solidFill>
            <a:srgbClr val="F77711"/>
          </a:solidFill>
          <a:latin typeface="Arial" charset="0"/>
          <a:ea typeface="ＭＳ Ｐゴシック" charset="0"/>
        </a:defRPr>
      </a:lvl5pPr>
      <a:lvl6pPr marL="457200" algn="l" rtl="0" eaLnBrk="1" fontAlgn="base" hangingPunct="1">
        <a:spcBef>
          <a:spcPct val="0"/>
        </a:spcBef>
        <a:spcAft>
          <a:spcPct val="0"/>
        </a:spcAft>
        <a:defRPr sz="2800" b="1">
          <a:solidFill>
            <a:srgbClr val="F77711"/>
          </a:solidFill>
          <a:latin typeface="Arial" charset="0"/>
          <a:ea typeface="ＭＳ Ｐゴシック" charset="0"/>
        </a:defRPr>
      </a:lvl6pPr>
      <a:lvl7pPr marL="914400" algn="l" rtl="0" eaLnBrk="1" fontAlgn="base" hangingPunct="1">
        <a:spcBef>
          <a:spcPct val="0"/>
        </a:spcBef>
        <a:spcAft>
          <a:spcPct val="0"/>
        </a:spcAft>
        <a:defRPr sz="2800" b="1">
          <a:solidFill>
            <a:srgbClr val="F77711"/>
          </a:solidFill>
          <a:latin typeface="Arial" charset="0"/>
          <a:ea typeface="ＭＳ Ｐゴシック" charset="0"/>
        </a:defRPr>
      </a:lvl7pPr>
      <a:lvl8pPr marL="1371600" algn="l" rtl="0" eaLnBrk="1" fontAlgn="base" hangingPunct="1">
        <a:spcBef>
          <a:spcPct val="0"/>
        </a:spcBef>
        <a:spcAft>
          <a:spcPct val="0"/>
        </a:spcAft>
        <a:defRPr sz="2800" b="1">
          <a:solidFill>
            <a:srgbClr val="F77711"/>
          </a:solidFill>
          <a:latin typeface="Arial" charset="0"/>
          <a:ea typeface="ＭＳ Ｐゴシック" charset="0"/>
        </a:defRPr>
      </a:lvl8pPr>
      <a:lvl9pPr marL="1828800" algn="l" rtl="0" eaLnBrk="1" fontAlgn="base" hangingPunct="1">
        <a:spcBef>
          <a:spcPct val="0"/>
        </a:spcBef>
        <a:spcAft>
          <a:spcPct val="0"/>
        </a:spcAft>
        <a:defRPr sz="2800" b="1">
          <a:solidFill>
            <a:srgbClr val="F77711"/>
          </a:solidFill>
          <a:latin typeface="Arial" charset="0"/>
          <a:ea typeface="ＭＳ Ｐゴシック" charset="0"/>
        </a:defRPr>
      </a:lvl9pPr>
    </p:titleStyle>
    <p:bodyStyle>
      <a:lvl1pPr marL="457200" indent="-457200" algn="l" rtl="0" eaLnBrk="1" fontAlgn="base" hangingPunct="1">
        <a:spcBef>
          <a:spcPts val="0"/>
        </a:spcBef>
        <a:spcAft>
          <a:spcPct val="0"/>
        </a:spcAft>
        <a:buClrTx/>
        <a:buSzPct val="100000"/>
        <a:buFontTx/>
        <a:buBlip>
          <a:blip r:embed="rId18"/>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19"/>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20"/>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21"/>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22"/>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omments" Target="../comments/comment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comments" Target="../comments/comment1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comments" Target="../comments/comment11.xm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omments" Target="../comments/comment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omments" Target="../comments/comment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comments" Target="../comments/comment1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17.xml"/><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comments" Target="../comments/comment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comments" Target="../comments/comment19.xm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comments" Target="../comments/comment2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comments" Target="../comments/comment2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comments" Target="../comments/comment2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comments" Target="../comments/comment2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comments" Target="../comments/comment2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comments" Target="../comments/comment25.xml"/><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comments" Target="../comments/comment26.xml"/><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comments" Target="../comments/comment2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comments" Target="../comments/comment2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comments" Target="../comments/comment2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comments" Target="../comments/comment3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comments" Target="../comments/comment3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comments" Target="../comments/comment3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comments" Target="../comments/comment33.xml"/><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comments" Target="../comments/comment34.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comments" Target="../comments/comment3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0.xml"/><Relationship Id="rId5" Type="http://schemas.openxmlformats.org/officeDocument/2006/relationships/comments" Target="../comments/comment36.xml"/><Relationship Id="rId4" Type="http://schemas.openxmlformats.org/officeDocument/2006/relationships/image" Target="../media/image30.jpg"/></Relationships>
</file>

<file path=ppt/slides/_rels/slide61.xml.rels><?xml version="1.0" encoding="UTF-8" standalone="yes"?>
<Relationships xmlns="http://schemas.openxmlformats.org/package/2006/relationships"><Relationship Id="rId2" Type="http://schemas.openxmlformats.org/officeDocument/2006/relationships/comments" Target="../comments/comment3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omments" Target="../comments/comment38.xml"/><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comments" Target="../comments/comment3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6DF4F-3A10-534A-907A-F1E95426D8E0}"/>
              </a:ext>
            </a:extLst>
          </p:cNvPr>
          <p:cNvPicPr>
            <a:picLocks noChangeAspect="1"/>
          </p:cNvPicPr>
          <p:nvPr/>
        </p:nvPicPr>
        <p:blipFill>
          <a:blip r:embed="rId3"/>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20CDE22E-1C0B-D644-8CA0-CF8C2DE82270}"/>
              </a:ext>
            </a:extLst>
          </p:cNvPr>
          <p:cNvSpPr txBox="1"/>
          <p:nvPr/>
        </p:nvSpPr>
        <p:spPr>
          <a:xfrm>
            <a:off x="381717" y="1435010"/>
            <a:ext cx="6266179"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6C9F4D"/>
                </a:solidFill>
                <a:effectLst/>
                <a:uLnTx/>
                <a:uFillTx/>
                <a:latin typeface="Calibri" panose="020F0502020204030204"/>
                <a:ea typeface="ＭＳ Ｐゴシック" charset="0"/>
                <a:cs typeface="+mn-cs"/>
              </a:rPr>
              <a:t>Keeping Pace With Evolving Treatment Paradigms in Advanced Renal Cell Carcinoma: The Nurse’s View</a:t>
            </a:r>
            <a:endParaRPr kumimoji="0" lang="en-US" sz="3000" b="0" i="0" u="none" strike="noStrike" kern="1200" cap="none" spc="0" normalizeH="0" baseline="0" noProof="0" dirty="0">
              <a:ln>
                <a:noFill/>
              </a:ln>
              <a:solidFill>
                <a:srgbClr val="6C9F4D"/>
              </a:solidFill>
              <a:effectLst/>
              <a:uLnTx/>
              <a:uFillTx/>
              <a:latin typeface="Calibri" panose="020F0502020204030204"/>
              <a:ea typeface="ＭＳ Ｐゴシック" charset="0"/>
              <a:cs typeface="+mn-cs"/>
            </a:endParaRPr>
          </a:p>
        </p:txBody>
      </p:sp>
      <p:sp>
        <p:nvSpPr>
          <p:cNvPr id="14" name="Rectangle 13">
            <a:extLst>
              <a:ext uri="{FF2B5EF4-FFF2-40B4-BE49-F238E27FC236}">
                <a16:creationId xmlns:a16="http://schemas.microsoft.com/office/drawing/2014/main" id="{55C5D0B1-D871-B74C-B7F2-E7774873A3E6}"/>
              </a:ext>
            </a:extLst>
          </p:cNvPr>
          <p:cNvSpPr/>
          <p:nvPr/>
        </p:nvSpPr>
        <p:spPr>
          <a:xfrm>
            <a:off x="119718" y="3110820"/>
            <a:ext cx="6790178" cy="163121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Scan the QR here or on the front of your i3 Health folder to complete the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pretest</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OR use the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paper assessment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included in your i3 Health folder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To scan the QR code:</a:t>
            </a:r>
            <a:endPar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15" name="Rectangle 14">
            <a:extLst>
              <a:ext uri="{FF2B5EF4-FFF2-40B4-BE49-F238E27FC236}">
                <a16:creationId xmlns:a16="http://schemas.microsoft.com/office/drawing/2014/main" id="{9068DAEC-3A8E-7B49-9AD6-0AF2C74E426D}"/>
              </a:ext>
            </a:extLst>
          </p:cNvPr>
          <p:cNvSpPr/>
          <p:nvPr/>
        </p:nvSpPr>
        <p:spPr>
          <a:xfrm>
            <a:off x="7134916" y="979467"/>
            <a:ext cx="3764046"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Scan now to </a:t>
            </a:r>
            <a:b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complete the pretest</a:t>
            </a:r>
            <a:endPar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6" name="Rectangle 5">
            <a:extLst>
              <a:ext uri="{FF2B5EF4-FFF2-40B4-BE49-F238E27FC236}">
                <a16:creationId xmlns:a16="http://schemas.microsoft.com/office/drawing/2014/main" id="{D43ECA6A-E9BB-5C42-B64C-0CB16CE0A06B}"/>
              </a:ext>
            </a:extLst>
          </p:cNvPr>
          <p:cNvSpPr/>
          <p:nvPr/>
        </p:nvSpPr>
        <p:spPr>
          <a:xfrm>
            <a:off x="933614" y="4742036"/>
            <a:ext cx="6096000" cy="2062103"/>
          </a:xfrm>
          <a:prstGeom prst="rect">
            <a:avLst/>
          </a:prstGeom>
        </p:spPr>
        <p:txBody>
          <a:bodyPr numCol="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IPHONE: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Open the camera &amp; focus it to QR code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Your internet browser should pop up with a link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Click the link and complete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ANDROID: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Open the camera &amp; focus it to QR code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Hold ‘Home’ button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pretest comes visible to complete</a:t>
            </a:r>
          </a:p>
        </p:txBody>
      </p:sp>
      <p:pic>
        <p:nvPicPr>
          <p:cNvPr id="3" name="Picture 2">
            <a:extLst>
              <a:ext uri="{FF2B5EF4-FFF2-40B4-BE49-F238E27FC236}">
                <a16:creationId xmlns:a16="http://schemas.microsoft.com/office/drawing/2014/main" id="{34E0F16B-54B2-1D4C-B5F5-1873F5DD52DD}"/>
              </a:ext>
            </a:extLst>
          </p:cNvPr>
          <p:cNvPicPr>
            <a:picLocks noChangeAspect="1"/>
          </p:cNvPicPr>
          <p:nvPr/>
        </p:nvPicPr>
        <p:blipFill rotWithShape="1">
          <a:blip r:embed="rId4"/>
          <a:srcRect l="5466" t="6000" r="5200" b="5733"/>
          <a:stretch/>
        </p:blipFill>
        <p:spPr>
          <a:xfrm>
            <a:off x="7415910" y="1687353"/>
            <a:ext cx="3202058" cy="3163824"/>
          </a:xfrm>
          <a:prstGeom prst="rect">
            <a:avLst/>
          </a:prstGeom>
        </p:spPr>
      </p:pic>
    </p:spTree>
    <p:extLst>
      <p:ext uri="{BB962C8B-B14F-4D97-AF65-F5344CB8AC3E}">
        <p14:creationId xmlns:p14="http://schemas.microsoft.com/office/powerpoint/2010/main" val="201305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00F9B-826D-4D41-939C-827562023D99}"/>
              </a:ext>
            </a:extLst>
          </p:cNvPr>
          <p:cNvSpPr>
            <a:spLocks noGrp="1"/>
          </p:cNvSpPr>
          <p:nvPr>
            <p:ph type="title"/>
          </p:nvPr>
        </p:nvSpPr>
        <p:spPr/>
        <p:txBody>
          <a:bodyPr/>
          <a:lstStyle/>
          <a:p>
            <a:r>
              <a:rPr lang="en-US" dirty="0"/>
              <a:t>Clear Cell RCC</a:t>
            </a:r>
          </a:p>
        </p:txBody>
      </p:sp>
      <p:sp>
        <p:nvSpPr>
          <p:cNvPr id="7" name="Content Placeholder 6">
            <a:extLst>
              <a:ext uri="{FF2B5EF4-FFF2-40B4-BE49-F238E27FC236}">
                <a16:creationId xmlns:a16="http://schemas.microsoft.com/office/drawing/2014/main" id="{2E2454A0-D1DA-41B0-97F1-AAA2AD03A179}"/>
              </a:ext>
            </a:extLst>
          </p:cNvPr>
          <p:cNvSpPr>
            <a:spLocks noGrp="1"/>
          </p:cNvSpPr>
          <p:nvPr>
            <p:ph idx="1"/>
          </p:nvPr>
        </p:nvSpPr>
        <p:spPr>
          <a:xfrm>
            <a:off x="609600" y="1604932"/>
            <a:ext cx="5791200" cy="4373563"/>
          </a:xfrm>
        </p:spPr>
        <p:txBody>
          <a:bodyPr/>
          <a:lstStyle/>
          <a:p>
            <a:r>
              <a:rPr lang="en-US" dirty="0"/>
              <a:t>Inactivated VHL tumor suppressor gene</a:t>
            </a:r>
          </a:p>
          <a:p>
            <a:r>
              <a:rPr lang="en-US" dirty="0"/>
              <a:t>Degradation of HIF-1</a:t>
            </a:r>
            <a:r>
              <a:rPr lang="en-US" dirty="0">
                <a:latin typeface="Symbol" panose="05050102010706020507" pitchFamily="18" charset="2"/>
              </a:rPr>
              <a:t>a</a:t>
            </a:r>
            <a:r>
              <a:rPr lang="en-US" dirty="0"/>
              <a:t> involves binding to VHL gene</a:t>
            </a:r>
          </a:p>
          <a:p>
            <a:r>
              <a:rPr lang="en-US" dirty="0"/>
              <a:t>Increased expression of HIF-</a:t>
            </a:r>
            <a:r>
              <a:rPr lang="en-US" dirty="0">
                <a:latin typeface="Symbol" panose="05050102010706020507" pitchFamily="18" charset="2"/>
              </a:rPr>
              <a:t>a</a:t>
            </a:r>
          </a:p>
          <a:p>
            <a:r>
              <a:rPr lang="en-US" dirty="0"/>
              <a:t>Leads to increased production of pro-angiogenic factors (VEGF and PDGF)</a:t>
            </a:r>
          </a:p>
          <a:p>
            <a:r>
              <a:rPr lang="en-US" dirty="0"/>
              <a:t>Increased neovascularization and metastasis</a:t>
            </a:r>
          </a:p>
        </p:txBody>
      </p:sp>
      <p:sp>
        <p:nvSpPr>
          <p:cNvPr id="3" name="Text Placeholder 2">
            <a:extLst>
              <a:ext uri="{FF2B5EF4-FFF2-40B4-BE49-F238E27FC236}">
                <a16:creationId xmlns:a16="http://schemas.microsoft.com/office/drawing/2014/main" id="{6E5520A4-015E-42B3-905A-B1D00792BF3E}"/>
              </a:ext>
            </a:extLst>
          </p:cNvPr>
          <p:cNvSpPr>
            <a:spLocks noGrp="1"/>
          </p:cNvSpPr>
          <p:nvPr>
            <p:ph type="body" sz="quarter" idx="12"/>
          </p:nvPr>
        </p:nvSpPr>
        <p:spPr>
          <a:xfrm>
            <a:off x="193579" y="6266759"/>
            <a:ext cx="6780702" cy="461665"/>
          </a:xfrm>
        </p:spPr>
        <p:txBody>
          <a:bodyPr/>
          <a:lstStyle/>
          <a:p>
            <a:r>
              <a:rPr lang="en-US" dirty="0"/>
              <a:t>HIF = hypoxia-inducible factor; VEGF = vascular endothelial growth factor; PDGF = platelet-derived growth factor.</a:t>
            </a:r>
          </a:p>
          <a:p>
            <a:r>
              <a:rPr lang="en-US" dirty="0"/>
              <a:t>Image courtesy of Laura Wood, RN. </a:t>
            </a:r>
            <a:br>
              <a:rPr lang="en-US" dirty="0"/>
            </a:br>
            <a:r>
              <a:rPr lang="en-US" dirty="0" err="1"/>
              <a:t>Rini</a:t>
            </a:r>
            <a:r>
              <a:rPr lang="en-US" dirty="0"/>
              <a:t> &amp; Small, 2005; Wiesener et al, 2001.</a:t>
            </a:r>
          </a:p>
        </p:txBody>
      </p:sp>
      <p:sp>
        <p:nvSpPr>
          <p:cNvPr id="6" name="Text Placeholder 5">
            <a:extLst>
              <a:ext uri="{FF2B5EF4-FFF2-40B4-BE49-F238E27FC236}">
                <a16:creationId xmlns:a16="http://schemas.microsoft.com/office/drawing/2014/main" id="{D73C5ED8-FA68-E14D-97C2-EA0691E9130B}"/>
              </a:ext>
            </a:extLst>
          </p:cNvPr>
          <p:cNvSpPr>
            <a:spLocks noGrp="1"/>
          </p:cNvSpPr>
          <p:nvPr>
            <p:ph type="body" sz="quarter" idx="13"/>
          </p:nvPr>
        </p:nvSpPr>
        <p:spPr/>
        <p:txBody>
          <a:bodyPr/>
          <a:lstStyle/>
          <a:p>
            <a:r>
              <a:rPr lang="en-US" dirty="0"/>
              <a:t>Highly Angiogenic Tumor</a:t>
            </a:r>
          </a:p>
        </p:txBody>
      </p:sp>
      <p:pic>
        <p:nvPicPr>
          <p:cNvPr id="5" name="Picture 2" descr="Nephrectomy_PW_ photo">
            <a:extLst>
              <a:ext uri="{FF2B5EF4-FFF2-40B4-BE49-F238E27FC236}">
                <a16:creationId xmlns:a16="http://schemas.microsoft.com/office/drawing/2014/main" id="{AB8A2E42-491A-4409-9DF3-99773D83C3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3245" y="1990327"/>
            <a:ext cx="4516120" cy="300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81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4DA6-E16C-4FB0-8C84-8818946389DA}"/>
              </a:ext>
            </a:extLst>
          </p:cNvPr>
          <p:cNvSpPr>
            <a:spLocks noGrp="1"/>
          </p:cNvSpPr>
          <p:nvPr>
            <p:ph type="title"/>
          </p:nvPr>
        </p:nvSpPr>
        <p:spPr/>
        <p:txBody>
          <a:bodyPr/>
          <a:lstStyle/>
          <a:p>
            <a:r>
              <a:rPr lang="en-US" dirty="0"/>
              <a:t>Sarcomatoid RCC</a:t>
            </a:r>
          </a:p>
        </p:txBody>
      </p:sp>
      <p:sp>
        <p:nvSpPr>
          <p:cNvPr id="3" name="Text Placeholder 2">
            <a:extLst>
              <a:ext uri="{FF2B5EF4-FFF2-40B4-BE49-F238E27FC236}">
                <a16:creationId xmlns:a16="http://schemas.microsoft.com/office/drawing/2014/main" id="{B8712E73-ECDD-45BA-A74E-752D95530D4F}"/>
              </a:ext>
            </a:extLst>
          </p:cNvPr>
          <p:cNvSpPr>
            <a:spLocks noGrp="1"/>
          </p:cNvSpPr>
          <p:nvPr>
            <p:ph type="body" sz="quarter" idx="12"/>
          </p:nvPr>
        </p:nvSpPr>
        <p:spPr/>
        <p:txBody>
          <a:bodyPr/>
          <a:lstStyle/>
          <a:p>
            <a:r>
              <a:rPr lang="en-US" dirty="0"/>
              <a:t>Shuch et al, 2012.</a:t>
            </a:r>
          </a:p>
        </p:txBody>
      </p:sp>
      <p:sp>
        <p:nvSpPr>
          <p:cNvPr id="4" name="Content Placeholder 3">
            <a:extLst>
              <a:ext uri="{FF2B5EF4-FFF2-40B4-BE49-F238E27FC236}">
                <a16:creationId xmlns:a16="http://schemas.microsoft.com/office/drawing/2014/main" id="{93E927A3-620E-48D2-83EB-5C13CBCEFC7D}"/>
              </a:ext>
            </a:extLst>
          </p:cNvPr>
          <p:cNvSpPr>
            <a:spLocks noGrp="1"/>
          </p:cNvSpPr>
          <p:nvPr>
            <p:ph idx="1"/>
          </p:nvPr>
        </p:nvSpPr>
        <p:spPr/>
        <p:txBody>
          <a:bodyPr>
            <a:normAutofit/>
          </a:bodyPr>
          <a:lstStyle/>
          <a:p>
            <a:r>
              <a:rPr lang="en-US" sz="2800" dirty="0"/>
              <a:t>Histologic subtype with sarcoma-like features</a:t>
            </a:r>
          </a:p>
          <a:p>
            <a:pPr lvl="1"/>
            <a:r>
              <a:rPr lang="en-US" sz="2600" dirty="0"/>
              <a:t>Spindle-like cells</a:t>
            </a:r>
          </a:p>
          <a:p>
            <a:pPr lvl="1"/>
            <a:r>
              <a:rPr lang="en-US" sz="2600" dirty="0"/>
              <a:t>High cellularity</a:t>
            </a:r>
          </a:p>
          <a:p>
            <a:pPr lvl="1"/>
            <a:r>
              <a:rPr lang="en-US" sz="2600" dirty="0"/>
              <a:t>Cellular atypia</a:t>
            </a:r>
          </a:p>
          <a:p>
            <a:r>
              <a:rPr lang="en-US" sz="2800" dirty="0"/>
              <a:t>Present as large, bulky tumors</a:t>
            </a:r>
          </a:p>
          <a:p>
            <a:r>
              <a:rPr lang="en-US" sz="2800" dirty="0"/>
              <a:t>Aggressive subtype with early distant metastasis</a:t>
            </a:r>
          </a:p>
          <a:p>
            <a:r>
              <a:rPr lang="en-US" sz="2800" dirty="0"/>
              <a:t>May be an independent predictor of poor survival</a:t>
            </a:r>
          </a:p>
        </p:txBody>
      </p:sp>
    </p:spTree>
    <p:extLst>
      <p:ext uri="{BB962C8B-B14F-4D97-AF65-F5344CB8AC3E}">
        <p14:creationId xmlns:p14="http://schemas.microsoft.com/office/powerpoint/2010/main" val="585105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4096-5DA7-400C-AC7B-1F751B3FF8AF}"/>
              </a:ext>
            </a:extLst>
          </p:cNvPr>
          <p:cNvSpPr>
            <a:spLocks noGrp="1"/>
          </p:cNvSpPr>
          <p:nvPr>
            <p:ph type="title"/>
          </p:nvPr>
        </p:nvSpPr>
        <p:spPr/>
        <p:txBody>
          <a:bodyPr/>
          <a:lstStyle/>
          <a:p>
            <a:r>
              <a:rPr lang="en-US" dirty="0"/>
              <a:t>Renal Cell Carcinoma Staging</a:t>
            </a:r>
          </a:p>
        </p:txBody>
      </p:sp>
      <p:sp>
        <p:nvSpPr>
          <p:cNvPr id="3" name="Text Placeholder 2">
            <a:extLst>
              <a:ext uri="{FF2B5EF4-FFF2-40B4-BE49-F238E27FC236}">
                <a16:creationId xmlns:a16="http://schemas.microsoft.com/office/drawing/2014/main" id="{832D287D-6804-A94E-A9F3-994363D502F9}"/>
              </a:ext>
            </a:extLst>
          </p:cNvPr>
          <p:cNvSpPr>
            <a:spLocks noGrp="1"/>
          </p:cNvSpPr>
          <p:nvPr>
            <p:ph type="body" sz="quarter" idx="12"/>
          </p:nvPr>
        </p:nvSpPr>
        <p:spPr>
          <a:xfrm>
            <a:off x="193575" y="6575082"/>
            <a:ext cx="2019784" cy="153888"/>
          </a:xfrm>
        </p:spPr>
        <p:txBody>
          <a:bodyPr/>
          <a:lstStyle/>
          <a:p>
            <a:r>
              <a:rPr lang="en-US" dirty="0"/>
              <a:t>TNM = tumor, nodes, metastases.</a:t>
            </a:r>
          </a:p>
        </p:txBody>
      </p:sp>
      <p:sp>
        <p:nvSpPr>
          <p:cNvPr id="4" name="Content Placeholder 3">
            <a:extLst>
              <a:ext uri="{FF2B5EF4-FFF2-40B4-BE49-F238E27FC236}">
                <a16:creationId xmlns:a16="http://schemas.microsoft.com/office/drawing/2014/main" id="{943B2A69-4A80-48D8-BF7B-11F71A3C948F}"/>
              </a:ext>
            </a:extLst>
          </p:cNvPr>
          <p:cNvSpPr>
            <a:spLocks noGrp="1"/>
          </p:cNvSpPr>
          <p:nvPr>
            <p:ph idx="1"/>
          </p:nvPr>
        </p:nvSpPr>
        <p:spPr/>
        <p:txBody>
          <a:bodyPr>
            <a:normAutofit/>
          </a:bodyPr>
          <a:lstStyle/>
          <a:p>
            <a:r>
              <a:rPr lang="en-US" sz="2800" dirty="0"/>
              <a:t>Clinical staging</a:t>
            </a:r>
            <a:r>
              <a:rPr lang="en-US" dirty="0"/>
              <a:t>	</a:t>
            </a:r>
          </a:p>
          <a:p>
            <a:pPr lvl="1"/>
            <a:r>
              <a:rPr lang="en-US" sz="2600" dirty="0"/>
              <a:t>Based on clinical, radiologic, and biopsy information</a:t>
            </a:r>
          </a:p>
          <a:p>
            <a:pPr marL="457200" lvl="1" indent="0">
              <a:buNone/>
            </a:pPr>
            <a:endParaRPr lang="en-US" sz="2600" dirty="0"/>
          </a:p>
          <a:p>
            <a:r>
              <a:rPr lang="en-US" sz="2800" dirty="0"/>
              <a:t>Pathologic staging</a:t>
            </a:r>
          </a:p>
          <a:p>
            <a:pPr lvl="1"/>
            <a:r>
              <a:rPr lang="en-US" sz="2600" dirty="0"/>
              <a:t>Based on pathologic staging at time of surgery</a:t>
            </a:r>
          </a:p>
          <a:p>
            <a:endParaRPr lang="en-US" sz="2800" dirty="0"/>
          </a:p>
          <a:p>
            <a:r>
              <a:rPr lang="en-US" sz="2800" dirty="0"/>
              <a:t>TNM system of staging</a:t>
            </a:r>
          </a:p>
          <a:p>
            <a:pPr lvl="1"/>
            <a:r>
              <a:rPr lang="en-US" sz="2600" dirty="0"/>
              <a:t>T: size of tumor</a:t>
            </a:r>
          </a:p>
          <a:p>
            <a:pPr lvl="1"/>
            <a:r>
              <a:rPr lang="en-US" sz="2600" dirty="0"/>
              <a:t>N: involvement of regional lymph nodes</a:t>
            </a:r>
          </a:p>
          <a:p>
            <a:pPr lvl="1"/>
            <a:r>
              <a:rPr lang="en-US" sz="2600" dirty="0"/>
              <a:t>M: presence of metastatic disease</a:t>
            </a:r>
          </a:p>
        </p:txBody>
      </p:sp>
    </p:spTree>
    <p:extLst>
      <p:ext uri="{BB962C8B-B14F-4D97-AF65-F5344CB8AC3E}">
        <p14:creationId xmlns:p14="http://schemas.microsoft.com/office/powerpoint/2010/main" val="2796680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8B87-02BE-4A06-B360-405806BE9D5F}"/>
              </a:ext>
            </a:extLst>
          </p:cNvPr>
          <p:cNvSpPr>
            <a:spLocks noGrp="1"/>
          </p:cNvSpPr>
          <p:nvPr>
            <p:ph type="title"/>
          </p:nvPr>
        </p:nvSpPr>
        <p:spPr/>
        <p:txBody>
          <a:bodyPr/>
          <a:lstStyle/>
          <a:p>
            <a:r>
              <a:rPr lang="en-US" dirty="0"/>
              <a:t>AJCC Staging: RCC</a:t>
            </a:r>
          </a:p>
        </p:txBody>
      </p:sp>
      <p:sp>
        <p:nvSpPr>
          <p:cNvPr id="7" name="Text Placeholder 6">
            <a:extLst>
              <a:ext uri="{FF2B5EF4-FFF2-40B4-BE49-F238E27FC236}">
                <a16:creationId xmlns:a16="http://schemas.microsoft.com/office/drawing/2014/main" id="{7ADF8187-1050-C249-9F31-7AC33401A79C}"/>
              </a:ext>
            </a:extLst>
          </p:cNvPr>
          <p:cNvSpPr>
            <a:spLocks noGrp="1"/>
          </p:cNvSpPr>
          <p:nvPr>
            <p:ph type="body" sz="quarter" idx="12"/>
          </p:nvPr>
        </p:nvSpPr>
        <p:spPr>
          <a:xfrm>
            <a:off x="193575" y="6267305"/>
            <a:ext cx="2755563" cy="461665"/>
          </a:xfrm>
        </p:spPr>
        <p:txBody>
          <a:bodyPr/>
          <a:lstStyle/>
          <a:p>
            <a:r>
              <a:rPr lang="en-US" dirty="0"/>
              <a:t>AJCC = American Joint Committee on Cancer.</a:t>
            </a:r>
          </a:p>
          <a:p>
            <a:r>
              <a:rPr lang="en-US" dirty="0"/>
              <a:t>Image courtesy of Laura Wood, RN.</a:t>
            </a:r>
            <a:br>
              <a:rPr lang="en-US" dirty="0"/>
            </a:br>
            <a:r>
              <a:rPr lang="en-US" dirty="0"/>
              <a:t>NCCN, 2021.</a:t>
            </a:r>
          </a:p>
        </p:txBody>
      </p:sp>
      <p:sp>
        <p:nvSpPr>
          <p:cNvPr id="4" name="Content Placeholder 3">
            <a:extLst>
              <a:ext uri="{FF2B5EF4-FFF2-40B4-BE49-F238E27FC236}">
                <a16:creationId xmlns:a16="http://schemas.microsoft.com/office/drawing/2014/main" id="{9BA22114-2EB7-48F8-A024-15620C791CA5}"/>
              </a:ext>
            </a:extLst>
          </p:cNvPr>
          <p:cNvSpPr>
            <a:spLocks noGrp="1"/>
          </p:cNvSpPr>
          <p:nvPr>
            <p:ph idx="1"/>
          </p:nvPr>
        </p:nvSpPr>
        <p:spPr>
          <a:xfrm>
            <a:off x="609600" y="1472222"/>
            <a:ext cx="6591300" cy="5004777"/>
          </a:xfrm>
        </p:spPr>
        <p:txBody>
          <a:bodyPr>
            <a:noAutofit/>
          </a:bodyPr>
          <a:lstStyle/>
          <a:p>
            <a:r>
              <a:rPr lang="en-US" sz="2800" dirty="0"/>
              <a:t>Stage 1</a:t>
            </a:r>
          </a:p>
          <a:p>
            <a:pPr lvl="1"/>
            <a:r>
              <a:rPr lang="en-US" sz="2600" dirty="0"/>
              <a:t>Tumor &lt;7 cm, limited to kidney</a:t>
            </a:r>
          </a:p>
          <a:p>
            <a:r>
              <a:rPr lang="en-US" sz="2800" dirty="0"/>
              <a:t>Stage 2</a:t>
            </a:r>
          </a:p>
          <a:p>
            <a:pPr lvl="1"/>
            <a:r>
              <a:rPr lang="en-US" sz="2600" dirty="0"/>
              <a:t>Tumor &gt;7 cm, limited to kidney</a:t>
            </a:r>
          </a:p>
          <a:p>
            <a:r>
              <a:rPr lang="en-US" sz="2800" dirty="0"/>
              <a:t>Stage 3</a:t>
            </a:r>
          </a:p>
          <a:p>
            <a:pPr lvl="1"/>
            <a:r>
              <a:rPr lang="en-US" sz="2600" dirty="0"/>
              <a:t>Tumor in major veins or adrenal gland, tumor within Gerota’s fascia, or 1 regional lymph node involved</a:t>
            </a:r>
          </a:p>
          <a:p>
            <a:r>
              <a:rPr lang="en-US" sz="2800" dirty="0"/>
              <a:t>Stage 4</a:t>
            </a:r>
          </a:p>
          <a:p>
            <a:pPr lvl="1"/>
            <a:r>
              <a:rPr lang="en-US" sz="2600" dirty="0"/>
              <a:t>Tumor beyond Gerota’s fascia or &gt;1 regional lymph node involved</a:t>
            </a:r>
          </a:p>
        </p:txBody>
      </p:sp>
      <p:pic>
        <p:nvPicPr>
          <p:cNvPr id="6" name="Picture 5">
            <a:extLst>
              <a:ext uri="{FF2B5EF4-FFF2-40B4-BE49-F238E27FC236}">
                <a16:creationId xmlns:a16="http://schemas.microsoft.com/office/drawing/2014/main" id="{1AE3AD58-BFC6-4BF7-85F8-C93A6D6D46EC}"/>
              </a:ext>
            </a:extLst>
          </p:cNvPr>
          <p:cNvPicPr>
            <a:picLocks noChangeAspect="1"/>
          </p:cNvPicPr>
          <p:nvPr/>
        </p:nvPicPr>
        <p:blipFill rotWithShape="1">
          <a:blip r:embed="rId2"/>
          <a:srcRect l="5182" t="22919" r="50893" b="11763"/>
          <a:stretch/>
        </p:blipFill>
        <p:spPr>
          <a:xfrm>
            <a:off x="7616925" y="1119524"/>
            <a:ext cx="3812529" cy="4252012"/>
          </a:xfrm>
          <a:prstGeom prst="rect">
            <a:avLst/>
          </a:prstGeom>
        </p:spPr>
      </p:pic>
    </p:spTree>
    <p:extLst>
      <p:ext uri="{BB962C8B-B14F-4D97-AF65-F5344CB8AC3E}">
        <p14:creationId xmlns:p14="http://schemas.microsoft.com/office/powerpoint/2010/main" val="3531225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4DA6-E16C-4FB0-8C84-8818946389DA}"/>
              </a:ext>
            </a:extLst>
          </p:cNvPr>
          <p:cNvSpPr>
            <a:spLocks noGrp="1"/>
          </p:cNvSpPr>
          <p:nvPr>
            <p:ph type="title"/>
          </p:nvPr>
        </p:nvSpPr>
        <p:spPr/>
        <p:txBody>
          <a:bodyPr/>
          <a:lstStyle/>
          <a:p>
            <a:r>
              <a:rPr lang="en-US" dirty="0"/>
              <a:t>Prognostic Factors</a:t>
            </a:r>
          </a:p>
        </p:txBody>
      </p:sp>
      <p:sp>
        <p:nvSpPr>
          <p:cNvPr id="4" name="Content Placeholder 3">
            <a:extLst>
              <a:ext uri="{FF2B5EF4-FFF2-40B4-BE49-F238E27FC236}">
                <a16:creationId xmlns:a16="http://schemas.microsoft.com/office/drawing/2014/main" id="{93E927A3-620E-48D2-83EB-5C13CBCEFC7D}"/>
              </a:ext>
            </a:extLst>
          </p:cNvPr>
          <p:cNvSpPr>
            <a:spLocks noGrp="1"/>
          </p:cNvSpPr>
          <p:nvPr>
            <p:ph idx="1"/>
          </p:nvPr>
        </p:nvSpPr>
        <p:spPr/>
        <p:txBody>
          <a:bodyPr>
            <a:normAutofit/>
          </a:bodyPr>
          <a:lstStyle/>
          <a:p>
            <a:r>
              <a:rPr lang="en-US" sz="2800" dirty="0">
                <a:latin typeface="News Gothic MT" panose="020B0503020103020203" pitchFamily="34" charset="0"/>
              </a:rPr>
              <a:t>Model based on 645 patients with mRCC treated with VEGF-targeted therapy</a:t>
            </a:r>
          </a:p>
          <a:p>
            <a:pPr lvl="1"/>
            <a:r>
              <a:rPr lang="en-US" sz="2600" dirty="0">
                <a:solidFill>
                  <a:srgbClr val="000000"/>
                </a:solidFill>
                <a:latin typeface="News Gothic MT" panose="020B0503020103020203" pitchFamily="34" charset="0"/>
                <a:ea typeface="Geneva" pitchFamily="-84" charset="-128"/>
                <a:cs typeface="Arial"/>
              </a:rPr>
              <a:t>Sunitinib (61%), sorafenib (31%), bevacizumab (8%)</a:t>
            </a:r>
            <a:endParaRPr lang="en-US" sz="2600" dirty="0">
              <a:latin typeface="News Gothic MT" panose="020B0503020103020203" pitchFamily="34" charset="0"/>
            </a:endParaRPr>
          </a:p>
          <a:p>
            <a:r>
              <a:rPr lang="en-US" sz="2800" dirty="0">
                <a:latin typeface="News Gothic MT" panose="020B0503020103020203" pitchFamily="34" charset="0"/>
              </a:rPr>
              <a:t>Predictors for survival:</a:t>
            </a:r>
          </a:p>
          <a:p>
            <a:pPr lvl="1"/>
            <a:r>
              <a:rPr lang="en-US" sz="2600" dirty="0">
                <a:latin typeface="News Gothic MT" panose="020B0503020103020203" pitchFamily="34" charset="0"/>
              </a:rPr>
              <a:t>Time from diagnosis to treatment &lt;1 year</a:t>
            </a:r>
          </a:p>
          <a:p>
            <a:pPr lvl="1"/>
            <a:r>
              <a:rPr lang="en-US" sz="2600" dirty="0">
                <a:latin typeface="News Gothic MT" panose="020B0503020103020203" pitchFamily="34" charset="0"/>
              </a:rPr>
              <a:t>Hemoglobin</a:t>
            </a:r>
          </a:p>
          <a:p>
            <a:pPr lvl="1"/>
            <a:r>
              <a:rPr lang="en-US" sz="2600" dirty="0">
                <a:latin typeface="News Gothic MT" panose="020B0503020103020203" pitchFamily="34" charset="0"/>
              </a:rPr>
              <a:t>Calcium</a:t>
            </a:r>
          </a:p>
          <a:p>
            <a:pPr lvl="1"/>
            <a:r>
              <a:rPr lang="en-US" sz="2600" dirty="0">
                <a:latin typeface="News Gothic MT" panose="020B0503020103020203" pitchFamily="34" charset="0"/>
              </a:rPr>
              <a:t>Performance status</a:t>
            </a:r>
          </a:p>
          <a:p>
            <a:pPr lvl="1"/>
            <a:r>
              <a:rPr lang="en-US" sz="2600" dirty="0">
                <a:latin typeface="News Gothic MT" panose="020B0503020103020203" pitchFamily="34" charset="0"/>
              </a:rPr>
              <a:t>Neutrophil count </a:t>
            </a:r>
          </a:p>
          <a:p>
            <a:pPr lvl="1"/>
            <a:r>
              <a:rPr lang="en-US" sz="2600" dirty="0">
                <a:latin typeface="News Gothic MT" panose="020B0503020103020203" pitchFamily="34" charset="0"/>
              </a:rPr>
              <a:t>Platelet count </a:t>
            </a:r>
          </a:p>
          <a:p>
            <a:pPr lvl="1"/>
            <a:endParaRPr lang="en-US" sz="2600" dirty="0"/>
          </a:p>
        </p:txBody>
      </p:sp>
      <p:sp>
        <p:nvSpPr>
          <p:cNvPr id="3" name="Text Placeholder 2">
            <a:extLst>
              <a:ext uri="{FF2B5EF4-FFF2-40B4-BE49-F238E27FC236}">
                <a16:creationId xmlns:a16="http://schemas.microsoft.com/office/drawing/2014/main" id="{145B9937-AA19-7044-8F20-0F432E4DF389}"/>
              </a:ext>
            </a:extLst>
          </p:cNvPr>
          <p:cNvSpPr>
            <a:spLocks noGrp="1"/>
          </p:cNvSpPr>
          <p:nvPr>
            <p:ph type="body" sz="quarter" idx="12"/>
          </p:nvPr>
        </p:nvSpPr>
        <p:spPr>
          <a:xfrm>
            <a:off x="193579" y="6420647"/>
            <a:ext cx="1492396" cy="307777"/>
          </a:xfrm>
        </p:spPr>
        <p:txBody>
          <a:bodyPr/>
          <a:lstStyle/>
          <a:p>
            <a:r>
              <a:rPr lang="en-US" dirty="0"/>
              <a:t>mRCC = metastatic RCC.</a:t>
            </a:r>
          </a:p>
          <a:p>
            <a:r>
              <a:rPr lang="en-US" dirty="0"/>
              <a:t>Heng et al, 2009.</a:t>
            </a:r>
          </a:p>
        </p:txBody>
      </p:sp>
      <p:sp>
        <p:nvSpPr>
          <p:cNvPr id="6" name="Text Placeholder 5">
            <a:extLst>
              <a:ext uri="{FF2B5EF4-FFF2-40B4-BE49-F238E27FC236}">
                <a16:creationId xmlns:a16="http://schemas.microsoft.com/office/drawing/2014/main" id="{27257D0D-D830-C946-B1C1-7BE9F6A938E0}"/>
              </a:ext>
            </a:extLst>
          </p:cNvPr>
          <p:cNvSpPr>
            <a:spLocks noGrp="1"/>
          </p:cNvSpPr>
          <p:nvPr>
            <p:ph type="body" sz="quarter" idx="13"/>
          </p:nvPr>
        </p:nvSpPr>
        <p:spPr/>
        <p:txBody>
          <a:bodyPr/>
          <a:lstStyle/>
          <a:p>
            <a:r>
              <a:rPr lang="en-US" dirty="0"/>
              <a:t>Targeted Therapy Era</a:t>
            </a:r>
          </a:p>
        </p:txBody>
      </p:sp>
    </p:spTree>
    <p:extLst>
      <p:ext uri="{BB962C8B-B14F-4D97-AF65-F5344CB8AC3E}">
        <p14:creationId xmlns:p14="http://schemas.microsoft.com/office/powerpoint/2010/main" val="353218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44ED-66B3-4130-A98C-375D714DDECC}"/>
              </a:ext>
            </a:extLst>
          </p:cNvPr>
          <p:cNvSpPr>
            <a:spLocks noGrp="1"/>
          </p:cNvSpPr>
          <p:nvPr>
            <p:ph type="title"/>
          </p:nvPr>
        </p:nvSpPr>
        <p:spPr/>
        <p:txBody>
          <a:bodyPr/>
          <a:lstStyle/>
          <a:p>
            <a:r>
              <a:rPr lang="en-US" dirty="0"/>
              <a:t>Case Study 1</a:t>
            </a:r>
          </a:p>
        </p:txBody>
      </p:sp>
      <p:sp>
        <p:nvSpPr>
          <p:cNvPr id="3" name="Text Placeholder 2">
            <a:extLst>
              <a:ext uri="{FF2B5EF4-FFF2-40B4-BE49-F238E27FC236}">
                <a16:creationId xmlns:a16="http://schemas.microsoft.com/office/drawing/2014/main" id="{6DB7D433-8C38-1F4A-B3DE-A1BBD66AC725}"/>
              </a:ext>
            </a:extLst>
          </p:cNvPr>
          <p:cNvSpPr>
            <a:spLocks noGrp="1"/>
          </p:cNvSpPr>
          <p:nvPr>
            <p:ph type="body" sz="quarter" idx="12"/>
          </p:nvPr>
        </p:nvSpPr>
        <p:spPr>
          <a:xfrm>
            <a:off x="193575" y="6575082"/>
            <a:ext cx="3577903" cy="153888"/>
          </a:xfrm>
        </p:spPr>
        <p:txBody>
          <a:bodyPr/>
          <a:lstStyle/>
          <a:p>
            <a:r>
              <a:rPr lang="en-US" dirty="0"/>
              <a:t>PCP = primary care physician; CT = computed tomography.</a:t>
            </a:r>
          </a:p>
        </p:txBody>
      </p:sp>
      <p:sp>
        <p:nvSpPr>
          <p:cNvPr id="4" name="Content Placeholder 3">
            <a:extLst>
              <a:ext uri="{FF2B5EF4-FFF2-40B4-BE49-F238E27FC236}">
                <a16:creationId xmlns:a16="http://schemas.microsoft.com/office/drawing/2014/main" id="{B5A5B34C-6F92-4975-B650-3BD5C95472C3}"/>
              </a:ext>
            </a:extLst>
          </p:cNvPr>
          <p:cNvSpPr>
            <a:spLocks noGrp="1"/>
          </p:cNvSpPr>
          <p:nvPr>
            <p:ph idx="1"/>
          </p:nvPr>
        </p:nvSpPr>
        <p:spPr/>
        <p:txBody>
          <a:bodyPr>
            <a:normAutofit/>
          </a:bodyPr>
          <a:lstStyle/>
          <a:p>
            <a:r>
              <a:rPr lang="en-US" sz="2800" dirty="0"/>
              <a:t>69-year-old male presents to his PCP with recurrent mild hematuria</a:t>
            </a:r>
          </a:p>
          <a:p>
            <a:pPr lvl="1"/>
            <a:r>
              <a:rPr lang="en-US" sz="2600" dirty="0"/>
              <a:t>Denies fever, chills</a:t>
            </a:r>
          </a:p>
          <a:p>
            <a:pPr lvl="1"/>
            <a:r>
              <a:rPr lang="en-US" sz="2600" dirty="0"/>
              <a:t>Mild flank pain, fatigue, weight loss</a:t>
            </a:r>
          </a:p>
          <a:p>
            <a:pPr lvl="1"/>
            <a:r>
              <a:rPr lang="en-US" sz="2600" dirty="0"/>
              <a:t>Anemia; other labs within normal limits</a:t>
            </a:r>
          </a:p>
          <a:p>
            <a:pPr marL="457200" lvl="1" indent="0">
              <a:buNone/>
            </a:pPr>
            <a:endParaRPr lang="en-US" sz="2800" dirty="0"/>
          </a:p>
          <a:p>
            <a:r>
              <a:rPr lang="en-US" sz="2800" dirty="0"/>
              <a:t>CT scan demonstrates </a:t>
            </a:r>
          </a:p>
          <a:p>
            <a:pPr lvl="1"/>
            <a:r>
              <a:rPr lang="en-US" sz="2600" dirty="0"/>
              <a:t>11-cm left renal mass</a:t>
            </a:r>
          </a:p>
          <a:p>
            <a:pPr lvl="1"/>
            <a:r>
              <a:rPr lang="en-US" sz="2600" dirty="0"/>
              <a:t>Multiple retroperitoneal lymph nodes</a:t>
            </a:r>
          </a:p>
          <a:p>
            <a:pPr lvl="1"/>
            <a:r>
              <a:rPr lang="en-US" sz="2600" dirty="0"/>
              <a:t>No bone metastasis</a:t>
            </a:r>
          </a:p>
        </p:txBody>
      </p:sp>
    </p:spTree>
    <p:extLst>
      <p:ext uri="{BB962C8B-B14F-4D97-AF65-F5344CB8AC3E}">
        <p14:creationId xmlns:p14="http://schemas.microsoft.com/office/powerpoint/2010/main" val="3508836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4DA6-E16C-4FB0-8C84-8818946389DA}"/>
              </a:ext>
            </a:extLst>
          </p:cNvPr>
          <p:cNvSpPr>
            <a:spLocks noGrp="1"/>
          </p:cNvSpPr>
          <p:nvPr>
            <p:ph type="title"/>
          </p:nvPr>
        </p:nvSpPr>
        <p:spPr/>
        <p:txBody>
          <a:bodyPr/>
          <a:lstStyle/>
          <a:p>
            <a:r>
              <a:rPr lang="en-US" dirty="0"/>
              <a:t>IMDC Prognostic Factors</a:t>
            </a:r>
          </a:p>
        </p:txBody>
      </p:sp>
      <p:sp>
        <p:nvSpPr>
          <p:cNvPr id="5" name="Text Placeholder 4">
            <a:extLst>
              <a:ext uri="{FF2B5EF4-FFF2-40B4-BE49-F238E27FC236}">
                <a16:creationId xmlns:a16="http://schemas.microsoft.com/office/drawing/2014/main" id="{BAFBA525-1DEC-B045-8553-9CC976DDC29C}"/>
              </a:ext>
            </a:extLst>
          </p:cNvPr>
          <p:cNvSpPr>
            <a:spLocks noGrp="1"/>
          </p:cNvSpPr>
          <p:nvPr>
            <p:ph type="body" sz="quarter" idx="12"/>
          </p:nvPr>
        </p:nvSpPr>
        <p:spPr>
          <a:xfrm>
            <a:off x="193575" y="6421193"/>
            <a:ext cx="4574970" cy="307777"/>
          </a:xfrm>
        </p:spPr>
        <p:txBody>
          <a:bodyPr/>
          <a:lstStyle/>
          <a:p>
            <a:r>
              <a:rPr lang="en-US" dirty="0"/>
              <a:t>IMDC = International Metastatic Renal Cell Carcinoma Database Consortium.</a:t>
            </a:r>
          </a:p>
          <a:p>
            <a:r>
              <a:rPr lang="en-US" dirty="0"/>
              <a:t>Heng et al, 2013; Ko et al, 2015.</a:t>
            </a:r>
          </a:p>
        </p:txBody>
      </p:sp>
      <p:pic>
        <p:nvPicPr>
          <p:cNvPr id="6" name="Picture 1" descr="Screen Shot 2013-02-20 at 1.41.04 PM.png">
            <a:extLst>
              <a:ext uri="{FF2B5EF4-FFF2-40B4-BE49-F238E27FC236}">
                <a16:creationId xmlns:a16="http://schemas.microsoft.com/office/drawing/2014/main" id="{4C98EE94-5491-4D78-B882-72F0585FB9F1}"/>
              </a:ext>
            </a:extLst>
          </p:cNvPr>
          <p:cNvPicPr>
            <a:picLocks noChangeAspect="1"/>
          </p:cNvPicPr>
          <p:nvPr/>
        </p:nvPicPr>
        <p:blipFill>
          <a:blip r:embed="rId2" cstate="print"/>
          <a:srcRect/>
          <a:stretch>
            <a:fillRect/>
          </a:stretch>
        </p:blipFill>
        <p:spPr bwMode="auto">
          <a:xfrm>
            <a:off x="609600" y="1694991"/>
            <a:ext cx="6893489" cy="414088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 name="Content Placeholder 3">
            <a:extLst>
              <a:ext uri="{FF2B5EF4-FFF2-40B4-BE49-F238E27FC236}">
                <a16:creationId xmlns:a16="http://schemas.microsoft.com/office/drawing/2014/main" id="{5DAD5D94-BFC2-F44E-872E-ED5C7E006BE5}"/>
              </a:ext>
            </a:extLst>
          </p:cNvPr>
          <p:cNvSpPr txBox="1">
            <a:spLocks/>
          </p:cNvSpPr>
          <p:nvPr/>
        </p:nvSpPr>
        <p:spPr bwMode="auto">
          <a:xfrm>
            <a:off x="7784926" y="1963442"/>
            <a:ext cx="3511966" cy="360398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sz="2800" kern="0" dirty="0">
                <a:latin typeface="News Gothic MT" panose="020B0503020103020203" pitchFamily="34" charset="0"/>
              </a:rPr>
              <a:t>Favorable risk</a:t>
            </a:r>
          </a:p>
          <a:p>
            <a:pPr lvl="1"/>
            <a:r>
              <a:rPr lang="en-US" sz="2600" kern="0" dirty="0">
                <a:latin typeface="News Gothic MT" panose="020B0503020103020203" pitchFamily="34" charset="0"/>
              </a:rPr>
              <a:t>0 risk factors</a:t>
            </a:r>
          </a:p>
          <a:p>
            <a:r>
              <a:rPr lang="en-US" sz="2800" kern="0" dirty="0">
                <a:latin typeface="News Gothic MT" panose="020B0503020103020203" pitchFamily="34" charset="0"/>
              </a:rPr>
              <a:t>Intermediate risk</a:t>
            </a:r>
          </a:p>
          <a:p>
            <a:pPr lvl="1"/>
            <a:r>
              <a:rPr lang="en-US" sz="2600" kern="0" dirty="0">
                <a:latin typeface="News Gothic MT" panose="020B0503020103020203" pitchFamily="34" charset="0"/>
              </a:rPr>
              <a:t>1-2 risk factors</a:t>
            </a:r>
          </a:p>
          <a:p>
            <a:r>
              <a:rPr lang="en-US" sz="2800" kern="0" dirty="0">
                <a:latin typeface="News Gothic MT" panose="020B0503020103020203" pitchFamily="34" charset="0"/>
              </a:rPr>
              <a:t>Poor risk</a:t>
            </a:r>
          </a:p>
          <a:p>
            <a:pPr lvl="1"/>
            <a:r>
              <a:rPr lang="en-US" sz="2600" kern="0" dirty="0">
                <a:latin typeface="News Gothic MT" panose="020B0503020103020203" pitchFamily="34" charset="0"/>
              </a:rPr>
              <a:t>≥3 risk factors</a:t>
            </a:r>
          </a:p>
          <a:p>
            <a:pPr lvl="1"/>
            <a:endParaRPr lang="en-US" sz="2600" kern="0" dirty="0"/>
          </a:p>
        </p:txBody>
      </p:sp>
    </p:spTree>
    <p:extLst>
      <p:ext uri="{BB962C8B-B14F-4D97-AF65-F5344CB8AC3E}">
        <p14:creationId xmlns:p14="http://schemas.microsoft.com/office/powerpoint/2010/main" val="43318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BB35D-4DA6-4AD5-99C4-775ED335F91A}"/>
              </a:ext>
            </a:extLst>
          </p:cNvPr>
          <p:cNvSpPr>
            <a:spLocks noGrp="1"/>
          </p:cNvSpPr>
          <p:nvPr>
            <p:ph type="title"/>
          </p:nvPr>
        </p:nvSpPr>
        <p:spPr>
          <a:xfrm>
            <a:off x="609600" y="231328"/>
            <a:ext cx="10972800" cy="646331"/>
          </a:xfrm>
        </p:spPr>
        <p:txBody>
          <a:bodyPr/>
          <a:lstStyle/>
          <a:p>
            <a:r>
              <a:rPr lang="en-US" dirty="0"/>
              <a:t>Treatment Planning</a:t>
            </a:r>
          </a:p>
        </p:txBody>
      </p:sp>
      <p:sp>
        <p:nvSpPr>
          <p:cNvPr id="4" name="Content Placeholder 3">
            <a:extLst>
              <a:ext uri="{FF2B5EF4-FFF2-40B4-BE49-F238E27FC236}">
                <a16:creationId xmlns:a16="http://schemas.microsoft.com/office/drawing/2014/main" id="{7D3F911A-4448-4F51-8DEA-43154B75AC15}"/>
              </a:ext>
            </a:extLst>
          </p:cNvPr>
          <p:cNvSpPr>
            <a:spLocks noGrp="1"/>
          </p:cNvSpPr>
          <p:nvPr>
            <p:ph idx="1"/>
          </p:nvPr>
        </p:nvSpPr>
        <p:spPr/>
        <p:txBody>
          <a:bodyPr>
            <a:normAutofit/>
          </a:bodyPr>
          <a:lstStyle/>
          <a:p>
            <a:r>
              <a:rPr lang="en-US" sz="2800" dirty="0"/>
              <a:t>Patient presents with synchronous metastatic renal cell carcinoma</a:t>
            </a:r>
          </a:p>
          <a:p>
            <a:pPr lvl="1"/>
            <a:r>
              <a:rPr lang="en-US" sz="2600" dirty="0"/>
              <a:t>Presence of metastatic disease at diagnosis</a:t>
            </a:r>
          </a:p>
          <a:p>
            <a:r>
              <a:rPr lang="en-US" sz="2800" dirty="0"/>
              <a:t>Histology unknown </a:t>
            </a:r>
          </a:p>
          <a:p>
            <a:pPr lvl="1"/>
            <a:r>
              <a:rPr lang="en-US" sz="2600" dirty="0"/>
              <a:t>Do you biopsy or just do nephrectomy?</a:t>
            </a:r>
          </a:p>
          <a:p>
            <a:r>
              <a:rPr lang="en-US" sz="2800" dirty="0"/>
              <a:t>Symptomatic</a:t>
            </a:r>
          </a:p>
          <a:p>
            <a:pPr lvl="1"/>
            <a:r>
              <a:rPr lang="en-US" sz="2600" dirty="0"/>
              <a:t>Surgery first? Systemic therapy first?</a:t>
            </a:r>
          </a:p>
        </p:txBody>
      </p:sp>
      <p:sp>
        <p:nvSpPr>
          <p:cNvPr id="5" name="Text Placeholder 4">
            <a:extLst>
              <a:ext uri="{FF2B5EF4-FFF2-40B4-BE49-F238E27FC236}">
                <a16:creationId xmlns:a16="http://schemas.microsoft.com/office/drawing/2014/main" id="{364A0BCC-9923-AF43-949F-B50B04B16E28}"/>
              </a:ext>
            </a:extLst>
          </p:cNvPr>
          <p:cNvSpPr>
            <a:spLocks noGrp="1"/>
          </p:cNvSpPr>
          <p:nvPr>
            <p:ph type="body" sz="quarter" idx="13"/>
          </p:nvPr>
        </p:nvSpPr>
        <p:spPr/>
        <p:txBody>
          <a:bodyPr/>
          <a:lstStyle/>
          <a:p>
            <a:r>
              <a:rPr lang="en-US" dirty="0"/>
              <a:t>Surgery or Systemic Therapy?</a:t>
            </a:r>
          </a:p>
        </p:txBody>
      </p:sp>
    </p:spTree>
    <p:extLst>
      <p:ext uri="{BB962C8B-B14F-4D97-AF65-F5344CB8AC3E}">
        <p14:creationId xmlns:p14="http://schemas.microsoft.com/office/powerpoint/2010/main" val="404684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4DA6-E16C-4FB0-8C84-8818946389DA}"/>
              </a:ext>
            </a:extLst>
          </p:cNvPr>
          <p:cNvSpPr>
            <a:spLocks noGrp="1"/>
          </p:cNvSpPr>
          <p:nvPr>
            <p:ph type="title"/>
          </p:nvPr>
        </p:nvSpPr>
        <p:spPr/>
        <p:txBody>
          <a:bodyPr/>
          <a:lstStyle/>
          <a:p>
            <a:r>
              <a:rPr lang="en-US" dirty="0"/>
              <a:t>IMDC Prognostic Factors (cont.)</a:t>
            </a:r>
          </a:p>
        </p:txBody>
      </p:sp>
      <p:sp>
        <p:nvSpPr>
          <p:cNvPr id="6" name="Text Placeholder 5">
            <a:extLst>
              <a:ext uri="{FF2B5EF4-FFF2-40B4-BE49-F238E27FC236}">
                <a16:creationId xmlns:a16="http://schemas.microsoft.com/office/drawing/2014/main" id="{D5F0359C-ACF9-EE4E-96A4-28E07A0F1DBA}"/>
              </a:ext>
            </a:extLst>
          </p:cNvPr>
          <p:cNvSpPr>
            <a:spLocks noGrp="1"/>
          </p:cNvSpPr>
          <p:nvPr>
            <p:ph type="body" sz="quarter" idx="12"/>
          </p:nvPr>
        </p:nvSpPr>
        <p:spPr/>
        <p:txBody>
          <a:bodyPr/>
          <a:lstStyle/>
          <a:p>
            <a:r>
              <a:rPr lang="en-US" dirty="0"/>
              <a:t>mo = months.</a:t>
            </a:r>
          </a:p>
          <a:p>
            <a:r>
              <a:rPr lang="en-US" dirty="0"/>
              <a:t>Heng et al, 2013; Ko et al, 2015.</a:t>
            </a:r>
          </a:p>
        </p:txBody>
      </p:sp>
      <p:pic>
        <p:nvPicPr>
          <p:cNvPr id="7" name="Picture 6">
            <a:extLst>
              <a:ext uri="{FF2B5EF4-FFF2-40B4-BE49-F238E27FC236}">
                <a16:creationId xmlns:a16="http://schemas.microsoft.com/office/drawing/2014/main" id="{7BFF00D5-8243-4184-BC8F-E1BDC59EFB1E}"/>
              </a:ext>
            </a:extLst>
          </p:cNvPr>
          <p:cNvPicPr>
            <a:picLocks noChangeAspect="1"/>
          </p:cNvPicPr>
          <p:nvPr/>
        </p:nvPicPr>
        <p:blipFill rotWithShape="1">
          <a:blip r:embed="rId2">
            <a:extLst>
              <a:ext uri="{28A0092B-C50C-407E-A947-70E740481C1C}">
                <a14:useLocalDpi xmlns:a14="http://schemas.microsoft.com/office/drawing/2010/main" val="0"/>
              </a:ext>
            </a:extLst>
          </a:blip>
          <a:srcRect l="16579" t="13311" r="16051" b="11599"/>
          <a:stretch/>
        </p:blipFill>
        <p:spPr>
          <a:xfrm>
            <a:off x="2330841" y="1853880"/>
            <a:ext cx="7530317" cy="4721202"/>
          </a:xfrm>
          <a:prstGeom prst="rect">
            <a:avLst/>
          </a:prstGeom>
        </p:spPr>
      </p:pic>
    </p:spTree>
    <p:extLst>
      <p:ext uri="{BB962C8B-B14F-4D97-AF65-F5344CB8AC3E}">
        <p14:creationId xmlns:p14="http://schemas.microsoft.com/office/powerpoint/2010/main" val="3915857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37B89-9521-4B0C-A855-B889E6656AE2}"/>
              </a:ext>
            </a:extLst>
          </p:cNvPr>
          <p:cNvSpPr>
            <a:spLocks noGrp="1"/>
          </p:cNvSpPr>
          <p:nvPr>
            <p:ph type="title"/>
          </p:nvPr>
        </p:nvSpPr>
        <p:spPr/>
        <p:txBody>
          <a:bodyPr/>
          <a:lstStyle/>
          <a:p>
            <a:r>
              <a:rPr lang="en-US" dirty="0"/>
              <a:t>Role of Cytoreductive Nephrectomy (CN)</a:t>
            </a:r>
          </a:p>
        </p:txBody>
      </p:sp>
      <p:sp>
        <p:nvSpPr>
          <p:cNvPr id="9" name="Text Placeholder 8">
            <a:extLst>
              <a:ext uri="{FF2B5EF4-FFF2-40B4-BE49-F238E27FC236}">
                <a16:creationId xmlns:a16="http://schemas.microsoft.com/office/drawing/2014/main" id="{95EB20C4-6AB4-5F4B-81DC-727C996D0391}"/>
              </a:ext>
            </a:extLst>
          </p:cNvPr>
          <p:cNvSpPr>
            <a:spLocks noGrp="1"/>
          </p:cNvSpPr>
          <p:nvPr>
            <p:ph type="body" sz="quarter" idx="12"/>
          </p:nvPr>
        </p:nvSpPr>
        <p:spPr/>
        <p:txBody>
          <a:bodyPr/>
          <a:lstStyle/>
          <a:p>
            <a:r>
              <a:rPr lang="en-US" dirty="0"/>
              <a:t>Bex et al, 2019; Méjean et al, 2018; Bhindi et al, 2020; de Bruijn et al, 2020. </a:t>
            </a:r>
          </a:p>
        </p:txBody>
      </p:sp>
      <p:sp>
        <p:nvSpPr>
          <p:cNvPr id="3" name="Content Placeholder 2">
            <a:extLst>
              <a:ext uri="{FF2B5EF4-FFF2-40B4-BE49-F238E27FC236}">
                <a16:creationId xmlns:a16="http://schemas.microsoft.com/office/drawing/2014/main" id="{C1D0F612-F99B-FC4F-BFF5-737A3226B40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7E792B9-9CA8-4F71-A199-59D34BB7144D}"/>
              </a:ext>
            </a:extLst>
          </p:cNvPr>
          <p:cNvPicPr>
            <a:picLocks noChangeAspect="1"/>
          </p:cNvPicPr>
          <p:nvPr/>
        </p:nvPicPr>
        <p:blipFill rotWithShape="1">
          <a:blip r:embed="rId2">
            <a:extLst>
              <a:ext uri="{28A0092B-C50C-407E-A947-70E740481C1C}">
                <a14:useLocalDpi xmlns:a14="http://schemas.microsoft.com/office/drawing/2010/main" val="0"/>
              </a:ext>
            </a:extLst>
          </a:blip>
          <a:srcRect l="2807" t="2193" r="6930" b="19558"/>
          <a:stretch/>
        </p:blipFill>
        <p:spPr>
          <a:xfrm>
            <a:off x="369219" y="989897"/>
            <a:ext cx="11453562" cy="5585185"/>
          </a:xfrm>
          <a:prstGeom prst="rect">
            <a:avLst/>
          </a:prstGeom>
        </p:spPr>
      </p:pic>
    </p:spTree>
    <p:extLst>
      <p:ext uri="{BB962C8B-B14F-4D97-AF65-F5344CB8AC3E}">
        <p14:creationId xmlns:p14="http://schemas.microsoft.com/office/powerpoint/2010/main" val="239841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6F6F35-7B2B-4F99-8157-6FE9C6DE6245}"/>
              </a:ext>
            </a:extLst>
          </p:cNvPr>
          <p:cNvSpPr>
            <a:spLocks noGrp="1"/>
          </p:cNvSpPr>
          <p:nvPr>
            <p:ph type="title"/>
          </p:nvPr>
        </p:nvSpPr>
        <p:spPr>
          <a:xfrm>
            <a:off x="1029546" y="3429000"/>
            <a:ext cx="10892377" cy="1077218"/>
          </a:xfrm>
        </p:spPr>
        <p:txBody>
          <a:bodyPr/>
          <a:lstStyle/>
          <a:p>
            <a:r>
              <a:rPr lang="en-US" sz="3200" dirty="0"/>
              <a:t>Keeping Pace With Evolving Treatment Paradigms in Advanced Renal Cell Carcinoma: The Nurse’s View</a:t>
            </a:r>
          </a:p>
        </p:txBody>
      </p:sp>
      <p:sp>
        <p:nvSpPr>
          <p:cNvPr id="2" name="Text Placeholder 1">
            <a:extLst>
              <a:ext uri="{FF2B5EF4-FFF2-40B4-BE49-F238E27FC236}">
                <a16:creationId xmlns:a16="http://schemas.microsoft.com/office/drawing/2014/main" id="{732645D6-C5E8-1149-BD96-B36015594DC8}"/>
              </a:ext>
            </a:extLst>
          </p:cNvPr>
          <p:cNvSpPr>
            <a:spLocks noGrp="1"/>
          </p:cNvSpPr>
          <p:nvPr>
            <p:ph type="body" sz="quarter" idx="4294967295"/>
          </p:nvPr>
        </p:nvSpPr>
        <p:spPr>
          <a:xfrm>
            <a:off x="1029546" y="4778457"/>
            <a:ext cx="8739486" cy="1107996"/>
          </a:xfrm>
        </p:spPr>
        <p:txBody>
          <a:bodyPr>
            <a:normAutofit fontScale="70000" lnSpcReduction="20000"/>
          </a:bodyPr>
          <a:lstStyle/>
          <a:p>
            <a:pPr marL="0" indent="0">
              <a:buNone/>
            </a:pPr>
            <a:r>
              <a:rPr lang="en-US" sz="2800" dirty="0" err="1"/>
              <a:t>Nazy</a:t>
            </a:r>
            <a:r>
              <a:rPr lang="en-US" sz="2800" dirty="0"/>
              <a:t> </a:t>
            </a:r>
            <a:r>
              <a:rPr lang="en-US" sz="2800" dirty="0" err="1"/>
              <a:t>Zomorodian</a:t>
            </a:r>
            <a:r>
              <a:rPr lang="en-US" sz="2800" dirty="0"/>
              <a:t>, RNC, MSN, CUNP, CCRC</a:t>
            </a:r>
          </a:p>
          <a:p>
            <a:pPr marL="0" indent="0">
              <a:buNone/>
            </a:pPr>
            <a:r>
              <a:rPr lang="en-US" sz="2800" dirty="0"/>
              <a:t>Assistant Professor, Department of Urology</a:t>
            </a:r>
          </a:p>
          <a:p>
            <a:pPr marL="0" indent="0">
              <a:buNone/>
            </a:pPr>
            <a:r>
              <a:rPr lang="en-US" sz="2800" dirty="0"/>
              <a:t>David Geffen School of Medicine</a:t>
            </a:r>
          </a:p>
          <a:p>
            <a:pPr marL="0" indent="0">
              <a:buNone/>
            </a:pPr>
            <a:r>
              <a:rPr lang="en-US" sz="2800" dirty="0"/>
              <a:t>University of California, Los Angeles</a:t>
            </a:r>
          </a:p>
        </p:txBody>
      </p:sp>
    </p:spTree>
    <p:extLst>
      <p:ext uri="{BB962C8B-B14F-4D97-AF65-F5344CB8AC3E}">
        <p14:creationId xmlns:p14="http://schemas.microsoft.com/office/powerpoint/2010/main" val="1351264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56F7A-7083-44A8-A9CE-4616B95EB943}"/>
              </a:ext>
            </a:extLst>
          </p:cNvPr>
          <p:cNvSpPr>
            <a:spLocks noGrp="1"/>
          </p:cNvSpPr>
          <p:nvPr>
            <p:ph type="title"/>
          </p:nvPr>
        </p:nvSpPr>
        <p:spPr/>
        <p:txBody>
          <a:bodyPr/>
          <a:lstStyle/>
          <a:p>
            <a:r>
              <a:rPr lang="en-US" dirty="0"/>
              <a:t>Role of Cytoreductive Nephrectomy (cont.)</a:t>
            </a:r>
          </a:p>
        </p:txBody>
      </p:sp>
      <p:sp>
        <p:nvSpPr>
          <p:cNvPr id="5" name="Text Placeholder 4">
            <a:extLst>
              <a:ext uri="{FF2B5EF4-FFF2-40B4-BE49-F238E27FC236}">
                <a16:creationId xmlns:a16="http://schemas.microsoft.com/office/drawing/2014/main" id="{89F2A104-BA82-7A46-80C3-2C674E1C0542}"/>
              </a:ext>
            </a:extLst>
          </p:cNvPr>
          <p:cNvSpPr>
            <a:spLocks noGrp="1"/>
          </p:cNvSpPr>
          <p:nvPr>
            <p:ph type="body" sz="quarter" idx="12"/>
          </p:nvPr>
        </p:nvSpPr>
        <p:spPr>
          <a:xfrm>
            <a:off x="193575" y="6421193"/>
            <a:ext cx="5363648" cy="307777"/>
          </a:xfrm>
        </p:spPr>
        <p:txBody>
          <a:bodyPr/>
          <a:lstStyle/>
          <a:p>
            <a:r>
              <a:rPr lang="en-US" dirty="0"/>
              <a:t>MSKCC = Memorial Sloan Kettering Cancer Center; KPS = Karnofsky performance status.</a:t>
            </a:r>
          </a:p>
          <a:p>
            <a:r>
              <a:rPr lang="en-US" dirty="0"/>
              <a:t>Bex et al, 2019; Méjean et al, 2018; Bhindi et al, 2020; de Bruijn et al, 2020. </a:t>
            </a:r>
          </a:p>
        </p:txBody>
      </p:sp>
      <p:sp>
        <p:nvSpPr>
          <p:cNvPr id="4" name="Content Placeholder 3">
            <a:extLst>
              <a:ext uri="{FF2B5EF4-FFF2-40B4-BE49-F238E27FC236}">
                <a16:creationId xmlns:a16="http://schemas.microsoft.com/office/drawing/2014/main" id="{4E8485BE-A2F4-42A5-8D2D-FA789732863E}"/>
              </a:ext>
            </a:extLst>
          </p:cNvPr>
          <p:cNvSpPr>
            <a:spLocks noGrp="1"/>
          </p:cNvSpPr>
          <p:nvPr>
            <p:ph idx="1"/>
          </p:nvPr>
        </p:nvSpPr>
        <p:spPr/>
        <p:txBody>
          <a:bodyPr>
            <a:normAutofit/>
          </a:bodyPr>
          <a:lstStyle/>
          <a:p>
            <a:r>
              <a:rPr lang="en-US" sz="2800" dirty="0"/>
              <a:t>Upfront CN does not result in additional survival benefit for most patients</a:t>
            </a:r>
          </a:p>
          <a:p>
            <a:r>
              <a:rPr lang="en-US" sz="2800" dirty="0"/>
              <a:t>Deferred CN improved survival compared to immediate CN</a:t>
            </a:r>
          </a:p>
          <a:p>
            <a:r>
              <a:rPr lang="en-US" sz="2800" dirty="0"/>
              <a:t>Deferred CN allows identification of patients with aggressive biology or inherent resistance to VEGF TKIs</a:t>
            </a:r>
          </a:p>
          <a:p>
            <a:pPr lvl="1"/>
            <a:r>
              <a:rPr lang="en-US" sz="2600" dirty="0"/>
              <a:t>Those unlikely to benefit from CN in the first place</a:t>
            </a:r>
          </a:p>
          <a:p>
            <a:r>
              <a:rPr lang="en-US" sz="2800" dirty="0"/>
              <a:t>Initial treatment with systemic therapy is preferred in those with MSKCC/IMDC poor-risk disease, poor KPS, and/or large-volume metastatic burden</a:t>
            </a:r>
          </a:p>
          <a:p>
            <a:endParaRPr lang="en-US" dirty="0"/>
          </a:p>
        </p:txBody>
      </p:sp>
    </p:spTree>
    <p:extLst>
      <p:ext uri="{BB962C8B-B14F-4D97-AF65-F5344CB8AC3E}">
        <p14:creationId xmlns:p14="http://schemas.microsoft.com/office/powerpoint/2010/main" val="360253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D969-87AF-4C69-B4FA-A7083436E477}"/>
              </a:ext>
            </a:extLst>
          </p:cNvPr>
          <p:cNvSpPr>
            <a:spLocks noGrp="1"/>
          </p:cNvSpPr>
          <p:nvPr>
            <p:ph type="title"/>
          </p:nvPr>
        </p:nvSpPr>
        <p:spPr/>
        <p:txBody>
          <a:bodyPr/>
          <a:lstStyle/>
          <a:p>
            <a:r>
              <a:rPr lang="en-US" dirty="0"/>
              <a:t>CN: Patient Selection Matters</a:t>
            </a:r>
          </a:p>
        </p:txBody>
      </p:sp>
      <p:sp>
        <p:nvSpPr>
          <p:cNvPr id="3" name="Text Placeholder 2">
            <a:extLst>
              <a:ext uri="{FF2B5EF4-FFF2-40B4-BE49-F238E27FC236}">
                <a16:creationId xmlns:a16="http://schemas.microsoft.com/office/drawing/2014/main" id="{F2FBE3E3-C6BA-7D4F-9C39-9291E0572918}"/>
              </a:ext>
            </a:extLst>
          </p:cNvPr>
          <p:cNvSpPr>
            <a:spLocks noGrp="1"/>
          </p:cNvSpPr>
          <p:nvPr>
            <p:ph type="body" sz="quarter" idx="12"/>
          </p:nvPr>
        </p:nvSpPr>
        <p:spPr>
          <a:xfrm>
            <a:off x="193575" y="6421193"/>
            <a:ext cx="2747547" cy="307777"/>
          </a:xfrm>
        </p:spPr>
        <p:txBody>
          <a:bodyPr/>
          <a:lstStyle/>
          <a:p>
            <a:r>
              <a:rPr lang="en-US" dirty="0"/>
              <a:t>ECOG = Eastern Cooperative Oncology Group.</a:t>
            </a:r>
          </a:p>
          <a:p>
            <a:r>
              <a:rPr lang="en-US" dirty="0"/>
              <a:t>McIntosh et al, 2020.</a:t>
            </a:r>
          </a:p>
        </p:txBody>
      </p:sp>
      <p:sp>
        <p:nvSpPr>
          <p:cNvPr id="4" name="Content Placeholder 3">
            <a:extLst>
              <a:ext uri="{FF2B5EF4-FFF2-40B4-BE49-F238E27FC236}">
                <a16:creationId xmlns:a16="http://schemas.microsoft.com/office/drawing/2014/main" id="{DE9FFD67-CAF2-4D0F-9C91-24DEA97F0717}"/>
              </a:ext>
            </a:extLst>
          </p:cNvPr>
          <p:cNvSpPr>
            <a:spLocks noGrp="1"/>
          </p:cNvSpPr>
          <p:nvPr>
            <p:ph idx="1"/>
          </p:nvPr>
        </p:nvSpPr>
        <p:spPr/>
        <p:txBody>
          <a:bodyPr>
            <a:normAutofit/>
          </a:bodyPr>
          <a:lstStyle/>
          <a:p>
            <a:r>
              <a:rPr lang="en-US" sz="2800" dirty="0"/>
              <a:t>Retrospective review of 608 patients undergoing cytoreductive nephrectomy</a:t>
            </a:r>
          </a:p>
          <a:p>
            <a:pPr lvl="1"/>
            <a:r>
              <a:rPr lang="en-US" sz="2600" dirty="0"/>
              <a:t>MD Anderson Cancer Center, 2005-2017</a:t>
            </a:r>
          </a:p>
          <a:p>
            <a:r>
              <a:rPr lang="en-US" sz="2800" dirty="0"/>
              <a:t>Median follow-up: 29.4 months</a:t>
            </a:r>
          </a:p>
          <a:p>
            <a:r>
              <a:rPr lang="en-US" sz="2800" dirty="0"/>
              <a:t>Demographics</a:t>
            </a:r>
          </a:p>
          <a:p>
            <a:pPr lvl="1"/>
            <a:r>
              <a:rPr lang="en-US" sz="2600" dirty="0"/>
              <a:t>95% ECOG 0-1</a:t>
            </a:r>
          </a:p>
          <a:p>
            <a:pPr lvl="1"/>
            <a:r>
              <a:rPr lang="en-US" sz="2600" dirty="0"/>
              <a:t>70% single site of metastatic disease</a:t>
            </a:r>
          </a:p>
        </p:txBody>
      </p:sp>
    </p:spTree>
    <p:extLst>
      <p:ext uri="{BB962C8B-B14F-4D97-AF65-F5344CB8AC3E}">
        <p14:creationId xmlns:p14="http://schemas.microsoft.com/office/powerpoint/2010/main" val="2744128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D969-87AF-4C69-B4FA-A7083436E477}"/>
              </a:ext>
            </a:extLst>
          </p:cNvPr>
          <p:cNvSpPr>
            <a:spLocks noGrp="1"/>
          </p:cNvSpPr>
          <p:nvPr>
            <p:ph type="title"/>
          </p:nvPr>
        </p:nvSpPr>
        <p:spPr/>
        <p:txBody>
          <a:bodyPr/>
          <a:lstStyle/>
          <a:p>
            <a:r>
              <a:rPr lang="en-US" dirty="0"/>
              <a:t>CN: Patient Selection Matters (cont.)</a:t>
            </a:r>
          </a:p>
        </p:txBody>
      </p:sp>
      <p:sp>
        <p:nvSpPr>
          <p:cNvPr id="3" name="Text Placeholder 2">
            <a:extLst>
              <a:ext uri="{FF2B5EF4-FFF2-40B4-BE49-F238E27FC236}">
                <a16:creationId xmlns:a16="http://schemas.microsoft.com/office/drawing/2014/main" id="{D1E674A9-F9CE-EE4D-8DF0-A32A6DBE5D3A}"/>
              </a:ext>
            </a:extLst>
          </p:cNvPr>
          <p:cNvSpPr>
            <a:spLocks noGrp="1"/>
          </p:cNvSpPr>
          <p:nvPr>
            <p:ph type="body" sz="quarter" idx="12"/>
          </p:nvPr>
        </p:nvSpPr>
        <p:spPr>
          <a:xfrm>
            <a:off x="193575" y="6421193"/>
            <a:ext cx="6577122" cy="307777"/>
          </a:xfrm>
        </p:spPr>
        <p:txBody>
          <a:bodyPr/>
          <a:lstStyle/>
          <a:p>
            <a:r>
              <a:rPr lang="en-US" dirty="0"/>
              <a:t>Hgb = hemoglobin; LLN = lower limit of normal; ULN = upper limit of normal; LDH = lactate dehydrogenase. </a:t>
            </a:r>
          </a:p>
          <a:p>
            <a:r>
              <a:rPr lang="en-US" dirty="0"/>
              <a:t>McIntosh et al, 2020.</a:t>
            </a:r>
          </a:p>
        </p:txBody>
      </p:sp>
      <p:sp>
        <p:nvSpPr>
          <p:cNvPr id="4" name="Content Placeholder 3">
            <a:extLst>
              <a:ext uri="{FF2B5EF4-FFF2-40B4-BE49-F238E27FC236}">
                <a16:creationId xmlns:a16="http://schemas.microsoft.com/office/drawing/2014/main" id="{DE9FFD67-CAF2-4D0F-9C91-24DEA97F0717}"/>
              </a:ext>
            </a:extLst>
          </p:cNvPr>
          <p:cNvSpPr>
            <a:spLocks noGrp="1"/>
          </p:cNvSpPr>
          <p:nvPr>
            <p:ph idx="1"/>
          </p:nvPr>
        </p:nvSpPr>
        <p:spPr>
          <a:xfrm>
            <a:off x="609600" y="1604926"/>
            <a:ext cx="10972800" cy="4816267"/>
          </a:xfrm>
        </p:spPr>
        <p:txBody>
          <a:bodyPr>
            <a:normAutofit fontScale="92500" lnSpcReduction="20000"/>
          </a:bodyPr>
          <a:lstStyle/>
          <a:p>
            <a:r>
              <a:rPr lang="en-US" sz="3000" dirty="0"/>
              <a:t>Risk factors for decreased survival</a:t>
            </a:r>
          </a:p>
          <a:p>
            <a:pPr lvl="1"/>
            <a:r>
              <a:rPr lang="en-US" sz="2800" dirty="0"/>
              <a:t>Symptomatic at diagnosis</a:t>
            </a:r>
          </a:p>
          <a:p>
            <a:pPr lvl="1"/>
            <a:r>
              <a:rPr lang="en-US" sz="2800" dirty="0"/>
              <a:t>Retroperitoneal and supradiaphragmatic lymphadenopathy</a:t>
            </a:r>
          </a:p>
          <a:p>
            <a:pPr lvl="1"/>
            <a:r>
              <a:rPr lang="en-US" sz="2800" dirty="0"/>
              <a:t>Bone metastasis</a:t>
            </a:r>
          </a:p>
          <a:p>
            <a:pPr lvl="1"/>
            <a:r>
              <a:rPr lang="en-US" sz="2800" dirty="0"/>
              <a:t>Clinical T4 disease</a:t>
            </a:r>
          </a:p>
          <a:p>
            <a:pPr lvl="1"/>
            <a:r>
              <a:rPr lang="en-US" sz="2800" dirty="0"/>
              <a:t>Hgb &lt; LLN</a:t>
            </a:r>
          </a:p>
          <a:p>
            <a:pPr lvl="1"/>
            <a:r>
              <a:rPr lang="en-US" sz="2800" dirty="0"/>
              <a:t>Albumin &lt; LLN</a:t>
            </a:r>
          </a:p>
          <a:p>
            <a:pPr lvl="1"/>
            <a:r>
              <a:rPr lang="en-US" sz="2800" dirty="0"/>
              <a:t>LDH &gt; ULN</a:t>
            </a:r>
          </a:p>
          <a:p>
            <a:pPr lvl="1"/>
            <a:r>
              <a:rPr lang="en-US" sz="2800" dirty="0"/>
              <a:t>Neutrophil/lymphocyte ratio </a:t>
            </a:r>
            <a:r>
              <a:rPr lang="en-US" sz="2800" u="sng" dirty="0"/>
              <a:t>&gt;</a:t>
            </a:r>
            <a:r>
              <a:rPr lang="en-US" sz="2800" dirty="0"/>
              <a:t>4</a:t>
            </a:r>
          </a:p>
          <a:p>
            <a:pPr marL="457200" lvl="1" indent="0">
              <a:buNone/>
            </a:pPr>
            <a:endParaRPr lang="en-US" sz="2600" dirty="0"/>
          </a:p>
          <a:p>
            <a:r>
              <a:rPr lang="en-US" sz="3000" dirty="0"/>
              <a:t>Risk groups</a:t>
            </a:r>
          </a:p>
          <a:p>
            <a:pPr lvl="1"/>
            <a:r>
              <a:rPr lang="en-US" sz="2800" dirty="0"/>
              <a:t>Low: 0-1 risk factors</a:t>
            </a:r>
          </a:p>
          <a:p>
            <a:pPr lvl="1"/>
            <a:r>
              <a:rPr lang="en-US" sz="2800" dirty="0"/>
              <a:t>Intermediate: 2-3 risk factors</a:t>
            </a:r>
          </a:p>
          <a:p>
            <a:pPr lvl="1"/>
            <a:r>
              <a:rPr lang="en-US" sz="2800" dirty="0"/>
              <a:t>High: ≥4 risk factors</a:t>
            </a:r>
          </a:p>
        </p:txBody>
      </p:sp>
    </p:spTree>
    <p:extLst>
      <p:ext uri="{BB962C8B-B14F-4D97-AF65-F5344CB8AC3E}">
        <p14:creationId xmlns:p14="http://schemas.microsoft.com/office/powerpoint/2010/main" val="1010941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35D52-619C-4A75-9C4E-297391985E65}"/>
              </a:ext>
            </a:extLst>
          </p:cNvPr>
          <p:cNvSpPr>
            <a:spLocks noGrp="1"/>
          </p:cNvSpPr>
          <p:nvPr>
            <p:ph type="title"/>
          </p:nvPr>
        </p:nvSpPr>
        <p:spPr/>
        <p:txBody>
          <a:bodyPr/>
          <a:lstStyle/>
          <a:p>
            <a:r>
              <a:rPr lang="en-US" dirty="0"/>
              <a:t>Survival Based on Risk Group</a:t>
            </a:r>
          </a:p>
        </p:txBody>
      </p:sp>
      <p:sp>
        <p:nvSpPr>
          <p:cNvPr id="4" name="Text Placeholder 3">
            <a:extLst>
              <a:ext uri="{FF2B5EF4-FFF2-40B4-BE49-F238E27FC236}">
                <a16:creationId xmlns:a16="http://schemas.microsoft.com/office/drawing/2014/main" id="{0255BB39-0F86-C443-8C17-FE6E43E53088}"/>
              </a:ext>
            </a:extLst>
          </p:cNvPr>
          <p:cNvSpPr>
            <a:spLocks noGrp="1"/>
          </p:cNvSpPr>
          <p:nvPr>
            <p:ph type="body" sz="quarter" idx="12"/>
          </p:nvPr>
        </p:nvSpPr>
        <p:spPr>
          <a:xfrm>
            <a:off x="193575" y="6575082"/>
            <a:ext cx="1263166" cy="153888"/>
          </a:xfrm>
        </p:spPr>
        <p:txBody>
          <a:bodyPr/>
          <a:lstStyle/>
          <a:p>
            <a:r>
              <a:rPr lang="en-US" dirty="0"/>
              <a:t>McIntosh et al, 2020.</a:t>
            </a:r>
          </a:p>
        </p:txBody>
      </p:sp>
      <p:pic>
        <p:nvPicPr>
          <p:cNvPr id="6" name="Picture 5">
            <a:extLst>
              <a:ext uri="{FF2B5EF4-FFF2-40B4-BE49-F238E27FC236}">
                <a16:creationId xmlns:a16="http://schemas.microsoft.com/office/drawing/2014/main" id="{1D97DCEA-9BF6-47E1-BDAD-8F3D1E8B9750}"/>
              </a:ext>
            </a:extLst>
          </p:cNvPr>
          <p:cNvPicPr>
            <a:picLocks noChangeAspect="1"/>
          </p:cNvPicPr>
          <p:nvPr/>
        </p:nvPicPr>
        <p:blipFill rotWithShape="1">
          <a:blip r:embed="rId2"/>
          <a:srcRect l="18523" t="9620" r="16793" b="31814"/>
          <a:stretch/>
        </p:blipFill>
        <p:spPr>
          <a:xfrm>
            <a:off x="2068352" y="1235741"/>
            <a:ext cx="7587478" cy="5152359"/>
          </a:xfrm>
          <a:prstGeom prst="rect">
            <a:avLst/>
          </a:prstGeom>
        </p:spPr>
      </p:pic>
    </p:spTree>
    <p:extLst>
      <p:ext uri="{BB962C8B-B14F-4D97-AF65-F5344CB8AC3E}">
        <p14:creationId xmlns:p14="http://schemas.microsoft.com/office/powerpoint/2010/main" val="2585463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D969-87AF-4C69-B4FA-A7083436E477}"/>
              </a:ext>
            </a:extLst>
          </p:cNvPr>
          <p:cNvSpPr>
            <a:spLocks noGrp="1"/>
          </p:cNvSpPr>
          <p:nvPr>
            <p:ph type="title"/>
          </p:nvPr>
        </p:nvSpPr>
        <p:spPr/>
        <p:txBody>
          <a:bodyPr/>
          <a:lstStyle/>
          <a:p>
            <a:r>
              <a:rPr lang="en-US" dirty="0"/>
              <a:t>CN: Patient Selection Matters (cont.)</a:t>
            </a:r>
          </a:p>
        </p:txBody>
      </p:sp>
      <p:sp>
        <p:nvSpPr>
          <p:cNvPr id="3" name="Text Placeholder 2">
            <a:extLst>
              <a:ext uri="{FF2B5EF4-FFF2-40B4-BE49-F238E27FC236}">
                <a16:creationId xmlns:a16="http://schemas.microsoft.com/office/drawing/2014/main" id="{217CF8E8-BC6D-4742-928C-4A3E8A09E9D9}"/>
              </a:ext>
            </a:extLst>
          </p:cNvPr>
          <p:cNvSpPr>
            <a:spLocks noGrp="1"/>
          </p:cNvSpPr>
          <p:nvPr>
            <p:ph type="body" sz="quarter" idx="12"/>
          </p:nvPr>
        </p:nvSpPr>
        <p:spPr>
          <a:xfrm>
            <a:off x="193575" y="6421193"/>
            <a:ext cx="1338508" cy="307777"/>
          </a:xfrm>
        </p:spPr>
        <p:txBody>
          <a:bodyPr/>
          <a:lstStyle/>
          <a:p>
            <a:r>
              <a:rPr lang="en-US" dirty="0"/>
              <a:t>pre-op = preoperative.</a:t>
            </a:r>
          </a:p>
          <a:p>
            <a:r>
              <a:rPr lang="en-US" dirty="0"/>
              <a:t>McIntosh et al, 2020.</a:t>
            </a:r>
          </a:p>
        </p:txBody>
      </p:sp>
      <p:sp>
        <p:nvSpPr>
          <p:cNvPr id="4" name="Content Placeholder 3">
            <a:extLst>
              <a:ext uri="{FF2B5EF4-FFF2-40B4-BE49-F238E27FC236}">
                <a16:creationId xmlns:a16="http://schemas.microsoft.com/office/drawing/2014/main" id="{DE9FFD67-CAF2-4D0F-9C91-24DEA97F0717}"/>
              </a:ext>
            </a:extLst>
          </p:cNvPr>
          <p:cNvSpPr>
            <a:spLocks noGrp="1"/>
          </p:cNvSpPr>
          <p:nvPr>
            <p:ph idx="1"/>
          </p:nvPr>
        </p:nvSpPr>
        <p:spPr/>
        <p:txBody>
          <a:bodyPr>
            <a:normAutofit/>
          </a:bodyPr>
          <a:lstStyle/>
          <a:p>
            <a:r>
              <a:rPr lang="en-US" sz="2800" dirty="0"/>
              <a:t>9 pre-op risk factors for increased risk of death</a:t>
            </a:r>
          </a:p>
          <a:p>
            <a:r>
              <a:rPr lang="en-US" sz="2800" dirty="0"/>
              <a:t>3 risk groups identified to help clinicians determine risk/benefit of CN</a:t>
            </a:r>
          </a:p>
          <a:p>
            <a:pPr marL="457200" lvl="1" indent="0">
              <a:buNone/>
            </a:pPr>
            <a:endParaRPr lang="en-US" sz="2800" dirty="0"/>
          </a:p>
          <a:p>
            <a:r>
              <a:rPr lang="en-US" sz="2800" dirty="0"/>
              <a:t>Patients with </a:t>
            </a:r>
            <a:r>
              <a:rPr lang="en-US" sz="2800" u="sng" dirty="0"/>
              <a:t>&gt;</a:t>
            </a:r>
            <a:r>
              <a:rPr lang="en-US" sz="2800" dirty="0"/>
              <a:t>3 risk factors did not benefit from CN</a:t>
            </a:r>
          </a:p>
          <a:p>
            <a:pPr marL="457200" lvl="1" indent="0">
              <a:buNone/>
            </a:pPr>
            <a:endParaRPr lang="en-US" sz="2800" dirty="0"/>
          </a:p>
          <a:p>
            <a:r>
              <a:rPr lang="en-US" sz="2800" dirty="0"/>
              <a:t>Deferred CN remains a critical component of the management of mRCC</a:t>
            </a:r>
          </a:p>
          <a:p>
            <a:r>
              <a:rPr lang="en-US" sz="2800" dirty="0"/>
              <a:t>Randomized clinical trials comparing survival outcomes of patients treated with TKIs and/or checkpoint inhibitors</a:t>
            </a:r>
          </a:p>
        </p:txBody>
      </p:sp>
    </p:spTree>
    <p:extLst>
      <p:ext uri="{BB962C8B-B14F-4D97-AF65-F5344CB8AC3E}">
        <p14:creationId xmlns:p14="http://schemas.microsoft.com/office/powerpoint/2010/main" val="3446409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6149F-6A65-4C24-AA58-4D7A3FF90F7E}"/>
              </a:ext>
            </a:extLst>
          </p:cNvPr>
          <p:cNvSpPr>
            <a:spLocks noGrp="1"/>
          </p:cNvSpPr>
          <p:nvPr>
            <p:ph type="title"/>
          </p:nvPr>
        </p:nvSpPr>
        <p:spPr/>
        <p:txBody>
          <a:bodyPr/>
          <a:lstStyle/>
          <a:p>
            <a:r>
              <a:rPr lang="en-US" dirty="0"/>
              <a:t>Case Study</a:t>
            </a:r>
          </a:p>
        </p:txBody>
      </p:sp>
      <p:sp>
        <p:nvSpPr>
          <p:cNvPr id="4" name="Content Placeholder 3">
            <a:extLst>
              <a:ext uri="{FF2B5EF4-FFF2-40B4-BE49-F238E27FC236}">
                <a16:creationId xmlns:a16="http://schemas.microsoft.com/office/drawing/2014/main" id="{08A84916-67A0-4540-B189-F14A69F5EA35}"/>
              </a:ext>
            </a:extLst>
          </p:cNvPr>
          <p:cNvSpPr>
            <a:spLocks noGrp="1"/>
          </p:cNvSpPr>
          <p:nvPr>
            <p:ph idx="1"/>
          </p:nvPr>
        </p:nvSpPr>
        <p:spPr/>
        <p:txBody>
          <a:bodyPr>
            <a:normAutofit/>
          </a:bodyPr>
          <a:lstStyle/>
          <a:p>
            <a:r>
              <a:rPr lang="en-US" sz="2800" dirty="0"/>
              <a:t>Important component of comprehensive care</a:t>
            </a:r>
          </a:p>
          <a:p>
            <a:pPr lvl="1"/>
            <a:r>
              <a:rPr lang="en-US" sz="2600" dirty="0"/>
              <a:t>Address disease-related symptoms</a:t>
            </a:r>
          </a:p>
          <a:p>
            <a:pPr lvl="1"/>
            <a:r>
              <a:rPr lang="en-US" sz="2600" dirty="0"/>
              <a:t>Improve tolerability of systemic therapy</a:t>
            </a:r>
          </a:p>
          <a:p>
            <a:pPr lvl="1"/>
            <a:r>
              <a:rPr lang="en-US" sz="2600" dirty="0"/>
              <a:t>Improve quality of life</a:t>
            </a:r>
          </a:p>
          <a:p>
            <a:pPr marL="457200" lvl="1" indent="0">
              <a:buNone/>
            </a:pPr>
            <a:endParaRPr lang="en-US" sz="2600" dirty="0"/>
          </a:p>
          <a:p>
            <a:r>
              <a:rPr lang="en-US" sz="2800" dirty="0"/>
              <a:t>Multidisciplinary care</a:t>
            </a:r>
          </a:p>
          <a:p>
            <a:pPr lvl="1"/>
            <a:r>
              <a:rPr lang="en-US" sz="2600" dirty="0"/>
              <a:t>Palliative care</a:t>
            </a:r>
          </a:p>
          <a:p>
            <a:pPr lvl="1"/>
            <a:r>
              <a:rPr lang="en-US" sz="2600" dirty="0"/>
              <a:t>Social work</a:t>
            </a:r>
          </a:p>
          <a:p>
            <a:pPr lvl="1"/>
            <a:r>
              <a:rPr lang="en-US" sz="2600" dirty="0"/>
              <a:t>Nutritional support</a:t>
            </a:r>
          </a:p>
        </p:txBody>
      </p:sp>
      <p:sp>
        <p:nvSpPr>
          <p:cNvPr id="7" name="Text Placeholder 6">
            <a:extLst>
              <a:ext uri="{FF2B5EF4-FFF2-40B4-BE49-F238E27FC236}">
                <a16:creationId xmlns:a16="http://schemas.microsoft.com/office/drawing/2014/main" id="{28D8FFCE-84C0-474F-BA82-8174D20A33FC}"/>
              </a:ext>
            </a:extLst>
          </p:cNvPr>
          <p:cNvSpPr>
            <a:spLocks noGrp="1"/>
          </p:cNvSpPr>
          <p:nvPr>
            <p:ph type="body" sz="quarter" idx="13"/>
          </p:nvPr>
        </p:nvSpPr>
        <p:spPr/>
        <p:txBody>
          <a:bodyPr/>
          <a:lstStyle/>
          <a:p>
            <a:r>
              <a:rPr lang="en-US" dirty="0"/>
              <a:t>Role of Supportive Care</a:t>
            </a:r>
          </a:p>
        </p:txBody>
      </p:sp>
    </p:spTree>
    <p:extLst>
      <p:ext uri="{BB962C8B-B14F-4D97-AF65-F5344CB8AC3E}">
        <p14:creationId xmlns:p14="http://schemas.microsoft.com/office/powerpoint/2010/main" val="2614239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B90B0-8141-4D2B-9049-CD4D0EA3B66E}"/>
              </a:ext>
            </a:extLst>
          </p:cNvPr>
          <p:cNvSpPr>
            <a:spLocks noGrp="1"/>
          </p:cNvSpPr>
          <p:nvPr>
            <p:ph type="title"/>
          </p:nvPr>
        </p:nvSpPr>
        <p:spPr/>
        <p:txBody>
          <a:bodyPr/>
          <a:lstStyle/>
          <a:p>
            <a:r>
              <a:rPr lang="en-US" dirty="0"/>
              <a:t>Systemic Therapy Options</a:t>
            </a:r>
          </a:p>
        </p:txBody>
      </p:sp>
      <p:sp>
        <p:nvSpPr>
          <p:cNvPr id="4" name="Text Placeholder 3">
            <a:extLst>
              <a:ext uri="{FF2B5EF4-FFF2-40B4-BE49-F238E27FC236}">
                <a16:creationId xmlns:a16="http://schemas.microsoft.com/office/drawing/2014/main" id="{024B097D-C076-F84E-B8E9-29E8FE741721}"/>
              </a:ext>
            </a:extLst>
          </p:cNvPr>
          <p:cNvSpPr>
            <a:spLocks noGrp="1"/>
          </p:cNvSpPr>
          <p:nvPr>
            <p:ph type="body" sz="quarter" idx="12"/>
          </p:nvPr>
        </p:nvSpPr>
        <p:spPr>
          <a:xfrm>
            <a:off x="193579" y="6420647"/>
            <a:ext cx="4509248" cy="307777"/>
          </a:xfrm>
        </p:spPr>
        <p:txBody>
          <a:bodyPr/>
          <a:lstStyle/>
          <a:p>
            <a:r>
              <a:rPr lang="en-US" dirty="0"/>
              <a:t>IFN = interferon; IL = interleukin; mTOR = mammalian target of rapamycin.</a:t>
            </a:r>
          </a:p>
          <a:p>
            <a:r>
              <a:rPr lang="en-US" dirty="0"/>
              <a:t>NCCN, 2021.</a:t>
            </a:r>
          </a:p>
        </p:txBody>
      </p:sp>
      <p:sp>
        <p:nvSpPr>
          <p:cNvPr id="10" name="Text Placeholder 9">
            <a:extLst>
              <a:ext uri="{FF2B5EF4-FFF2-40B4-BE49-F238E27FC236}">
                <a16:creationId xmlns:a16="http://schemas.microsoft.com/office/drawing/2014/main" id="{30633DD2-7E9C-6D48-A328-A7389A36F342}"/>
              </a:ext>
            </a:extLst>
          </p:cNvPr>
          <p:cNvSpPr>
            <a:spLocks noGrp="1"/>
          </p:cNvSpPr>
          <p:nvPr>
            <p:ph type="body" sz="quarter" idx="13"/>
          </p:nvPr>
        </p:nvSpPr>
        <p:spPr/>
        <p:txBody>
          <a:bodyPr/>
          <a:lstStyle/>
          <a:p>
            <a:r>
              <a:rPr lang="en-US" dirty="0"/>
              <a:t>Advanced RCC</a:t>
            </a:r>
          </a:p>
        </p:txBody>
      </p:sp>
      <p:sp>
        <p:nvSpPr>
          <p:cNvPr id="5" name="Rectangle 4">
            <a:extLst>
              <a:ext uri="{FF2B5EF4-FFF2-40B4-BE49-F238E27FC236}">
                <a16:creationId xmlns:a16="http://schemas.microsoft.com/office/drawing/2014/main" id="{ECA22568-EF0F-432D-A1BF-C46C2C36711D}"/>
              </a:ext>
            </a:extLst>
          </p:cNvPr>
          <p:cNvSpPr/>
          <p:nvPr/>
        </p:nvSpPr>
        <p:spPr>
          <a:xfrm>
            <a:off x="2274277" y="1508109"/>
            <a:ext cx="3280266" cy="1011239"/>
          </a:xfrm>
          <a:prstGeom prst="rect">
            <a:avLst/>
          </a:prstGeom>
          <a:solidFill>
            <a:srgbClr val="62844B"/>
          </a:solidFill>
          <a:ln w="9525" cap="flat" cmpd="sng" algn="ctr">
            <a:solidFill>
              <a:srgbClr val="004B87">
                <a:shade val="95000"/>
                <a:satMod val="105000"/>
              </a:srgbClr>
            </a:solidFill>
            <a:prstDash val="solid"/>
          </a:ln>
          <a:effectLst>
            <a:outerShdw blurRad="50800" dist="38100" dir="2700000" algn="tl" rotWithShape="0">
              <a:prstClr val="black">
                <a:alpha val="40000"/>
              </a:prstClr>
            </a:outerShdw>
          </a:effectLst>
        </p:spPr>
        <p:txBody>
          <a:bodyPr lIns="45720" tIns="18288" rIns="45720" bIns="18288" anchor="ctr"/>
          <a:lstStyle/>
          <a:p>
            <a:pPr marL="0" marR="0" lvl="0" indent="0" algn="ctr" defTabSz="609585" eaLnBrk="0" fontAlgn="auto" latinLnBrk="0" hangingPunct="0">
              <a:lnSpc>
                <a:spcPct val="100000"/>
              </a:lnSpc>
              <a:spcBef>
                <a:spcPts val="0"/>
              </a:spcBef>
              <a:spcAft>
                <a:spcPts val="504"/>
              </a:spcAft>
              <a:buClr>
                <a:srgbClr val="FFFF66"/>
              </a:buClr>
              <a:buSzTx/>
              <a:buFontTx/>
              <a:buNone/>
              <a:tabLst/>
              <a:defRPr/>
            </a:pPr>
            <a:r>
              <a:rPr kumimoji="0" lang="en-US" sz="1800" b="1" i="0" u="none" strike="noStrike" kern="0" cap="none" spc="0" normalizeH="0" baseline="0" noProof="0" dirty="0">
                <a:ln>
                  <a:noFill/>
                </a:ln>
                <a:solidFill>
                  <a:srgbClr val="FBAF41"/>
                </a:solidFill>
                <a:effectLst/>
                <a:uLnTx/>
                <a:uFillTx/>
                <a:latin typeface="News Gothic MT" panose="020B0503020103020203" pitchFamily="34" charset="0"/>
                <a:ea typeface="+mn-ea"/>
              </a:rPr>
              <a:t>Cytokines</a:t>
            </a:r>
          </a:p>
          <a:p>
            <a:pPr marL="0" marR="0" lvl="0" indent="0" algn="ctr" defTabSz="609585" eaLnBrk="0" fontAlgn="auto" latinLnBrk="0" hangingPunct="0">
              <a:lnSpc>
                <a:spcPct val="100000"/>
              </a:lnSpc>
              <a:spcBef>
                <a:spcPts val="0"/>
              </a:spcBef>
              <a:spcAft>
                <a:spcPts val="504"/>
              </a:spcAft>
              <a:buClr>
                <a:srgbClr val="FFFF66"/>
              </a:buClr>
              <a:buSzTx/>
              <a:buFontTx/>
              <a:buNone/>
              <a:tabLst/>
              <a:defRPr/>
            </a:pPr>
            <a:r>
              <a:rPr kumimoji="0" lang="en-US" sz="1800" b="1" i="0" u="none" strike="noStrike" kern="0" cap="none" spc="0" normalizeH="0" baseline="0" noProof="0" dirty="0">
                <a:ln>
                  <a:noFill/>
                </a:ln>
                <a:solidFill>
                  <a:prstClr val="white"/>
                </a:solidFill>
                <a:effectLst/>
                <a:uLnTx/>
                <a:uFillTx/>
                <a:latin typeface="News Gothic MT" panose="020B0503020103020203" pitchFamily="34" charset="0"/>
                <a:ea typeface="+mn-ea"/>
              </a:rPr>
              <a:t>IFN-</a:t>
            </a:r>
            <a:r>
              <a:rPr kumimoji="0" lang="el-GR" sz="1800" b="1" i="0" u="none" strike="noStrike" kern="0" cap="none" spc="0" normalizeH="0" baseline="0" noProof="0" dirty="0">
                <a:ln>
                  <a:noFill/>
                </a:ln>
                <a:solidFill>
                  <a:prstClr val="white"/>
                </a:solidFill>
                <a:effectLst/>
                <a:uLnTx/>
                <a:uFillTx/>
                <a:latin typeface="Arial"/>
                <a:ea typeface="+mn-ea"/>
              </a:rPr>
              <a:t>α</a:t>
            </a:r>
            <a:endParaRPr kumimoji="0" lang="en-US" sz="1800" b="1" i="0" u="none" strike="noStrike" kern="0" cap="none" spc="0" normalizeH="0" baseline="0" noProof="0" dirty="0">
              <a:ln>
                <a:noFill/>
              </a:ln>
              <a:solidFill>
                <a:prstClr val="white"/>
              </a:solidFill>
              <a:effectLst/>
              <a:uLnTx/>
              <a:uFillTx/>
              <a:latin typeface="News Gothic MT" panose="020B0503020103020203" pitchFamily="34" charset="0"/>
              <a:ea typeface="+mn-ea"/>
            </a:endParaRPr>
          </a:p>
          <a:p>
            <a:pPr marL="0" marR="0" lvl="0" indent="0" algn="ctr" defTabSz="609585" eaLnBrk="0" fontAlgn="auto" latinLnBrk="0" hangingPunct="0">
              <a:lnSpc>
                <a:spcPct val="100000"/>
              </a:lnSpc>
              <a:spcBef>
                <a:spcPts val="0"/>
              </a:spcBef>
              <a:spcAft>
                <a:spcPts val="504"/>
              </a:spcAft>
              <a:buClr>
                <a:srgbClr val="FFFF66"/>
              </a:buClr>
              <a:buSzTx/>
              <a:buFontTx/>
              <a:buNone/>
              <a:tabLst/>
              <a:defRPr/>
            </a:pPr>
            <a:r>
              <a:rPr kumimoji="0" lang="en-US" sz="1800" b="1" i="0" u="none" strike="noStrike" kern="0" cap="none" spc="0" normalizeH="0" baseline="0" noProof="0" dirty="0">
                <a:ln>
                  <a:noFill/>
                </a:ln>
                <a:solidFill>
                  <a:prstClr val="white"/>
                </a:solidFill>
                <a:effectLst/>
                <a:uLnTx/>
                <a:uFillTx/>
                <a:latin typeface="News Gothic MT" panose="020B0503020103020203" pitchFamily="34" charset="0"/>
                <a:ea typeface="+mn-ea"/>
              </a:rPr>
              <a:t>IL-2</a:t>
            </a:r>
            <a:endParaRPr kumimoji="0" lang="en-US" sz="1800" b="1" i="0" u="none" strike="noStrike" kern="0" cap="none" spc="0" normalizeH="0" baseline="30000" noProof="0" dirty="0">
              <a:ln>
                <a:noFill/>
              </a:ln>
              <a:solidFill>
                <a:prstClr val="white"/>
              </a:solidFill>
              <a:effectLst/>
              <a:uLnTx/>
              <a:uFillTx/>
              <a:latin typeface="News Gothic MT" panose="020B0503020103020203" pitchFamily="34" charset="0"/>
              <a:ea typeface="+mn-ea"/>
            </a:endParaRPr>
          </a:p>
        </p:txBody>
      </p:sp>
      <p:sp>
        <p:nvSpPr>
          <p:cNvPr id="6" name="Rectangle 5">
            <a:extLst>
              <a:ext uri="{FF2B5EF4-FFF2-40B4-BE49-F238E27FC236}">
                <a16:creationId xmlns:a16="http://schemas.microsoft.com/office/drawing/2014/main" id="{663689CA-FAC6-4D99-8010-73CC2986E2A0}"/>
              </a:ext>
            </a:extLst>
          </p:cNvPr>
          <p:cNvSpPr/>
          <p:nvPr/>
        </p:nvSpPr>
        <p:spPr>
          <a:xfrm>
            <a:off x="5697416" y="1508109"/>
            <a:ext cx="3870436" cy="3357016"/>
          </a:xfrm>
          <a:prstGeom prst="rect">
            <a:avLst/>
          </a:prstGeom>
          <a:solidFill>
            <a:srgbClr val="62844B"/>
          </a:solidFill>
          <a:ln w="9525" cap="flat" cmpd="sng" algn="ctr">
            <a:solidFill>
              <a:srgbClr val="004B87">
                <a:shade val="95000"/>
                <a:satMod val="105000"/>
              </a:srgbClr>
            </a:solidFill>
            <a:prstDash val="solid"/>
          </a:ln>
          <a:effectLst>
            <a:outerShdw blurRad="50800" dist="38100" dir="2700000" algn="tl" rotWithShape="0">
              <a:prstClr val="black">
                <a:alpha val="40000"/>
              </a:prstClr>
            </a:outerShdw>
          </a:effectLst>
        </p:spPr>
        <p:txBody>
          <a:bodyPr lIns="45720" tIns="18288" rIns="45720" bIns="18288" anchor="ctr"/>
          <a:lstStyle/>
          <a:p>
            <a:pPr marL="0" marR="0" lvl="0" indent="0" algn="ctr" defTabSz="609585" eaLnBrk="0" fontAlgn="auto" latinLnBrk="0" hangingPunct="0">
              <a:lnSpc>
                <a:spcPct val="100000"/>
              </a:lnSpc>
              <a:spcBef>
                <a:spcPts val="0"/>
              </a:spcBef>
              <a:spcAft>
                <a:spcPts val="300"/>
              </a:spcAft>
              <a:buClr>
                <a:srgbClr val="FFFF66"/>
              </a:buClr>
              <a:buSzTx/>
              <a:buFontTx/>
              <a:buNone/>
              <a:tabLst/>
              <a:defRPr/>
            </a:pPr>
            <a:r>
              <a:rPr kumimoji="0" lang="en-US" sz="1800" b="1" i="0" u="none" strike="noStrike" kern="0" cap="none" spc="0" normalizeH="0" baseline="0" noProof="0" dirty="0">
                <a:ln>
                  <a:noFill/>
                </a:ln>
                <a:solidFill>
                  <a:srgbClr val="FBAF41"/>
                </a:solidFill>
                <a:effectLst/>
                <a:uLnTx/>
                <a:uFillTx/>
                <a:latin typeface="News Gothic MT" panose="020B0503020103020203" pitchFamily="34" charset="0"/>
                <a:ea typeface="+mn-ea"/>
              </a:rPr>
              <a:t>Antiangiogenic (VEGF/VEGFR) </a:t>
            </a:r>
          </a:p>
          <a:p>
            <a:pPr marL="0" marR="0" lvl="0" indent="0" algn="ctr" defTabSz="609585" eaLnBrk="0" fontAlgn="auto" latinLnBrk="0" hangingPunct="0">
              <a:lnSpc>
                <a:spcPct val="100000"/>
              </a:lnSpc>
              <a:spcBef>
                <a:spcPts val="0"/>
              </a:spcBef>
              <a:spcAft>
                <a:spcPts val="300"/>
              </a:spcAft>
              <a:buClr>
                <a:srgbClr val="FFFF66"/>
              </a:buClr>
              <a:buSzTx/>
              <a:buFontTx/>
              <a:buNone/>
              <a:tabLst/>
              <a:defRPr/>
            </a:pPr>
            <a:r>
              <a:rPr kumimoji="0" lang="en-US" sz="1800" b="1" i="0" u="none" strike="noStrike" kern="0" cap="none" spc="0" normalizeH="0" baseline="0" noProof="0" dirty="0">
                <a:ln>
                  <a:noFill/>
                </a:ln>
                <a:solidFill>
                  <a:prstClr val="white"/>
                </a:solidFill>
                <a:effectLst/>
                <a:uLnTx/>
                <a:uFillTx/>
                <a:latin typeface="News Gothic MT" panose="020B0503020103020203" pitchFamily="34" charset="0"/>
                <a:ea typeface="+mn-ea"/>
              </a:rPr>
              <a:t>Bevacizumab (+IFN-</a:t>
            </a:r>
            <a:r>
              <a:rPr kumimoji="0" lang="el-GR" sz="1800" b="1" i="0" u="none" strike="noStrike" kern="0" cap="none" spc="0" normalizeH="0" baseline="0" noProof="0" dirty="0">
                <a:ln>
                  <a:noFill/>
                </a:ln>
                <a:solidFill>
                  <a:prstClr val="white"/>
                </a:solidFill>
                <a:effectLst/>
                <a:uLnTx/>
                <a:uFillTx/>
                <a:latin typeface="Arial"/>
                <a:ea typeface="+mn-ea"/>
              </a:rPr>
              <a:t>α</a:t>
            </a:r>
            <a:r>
              <a:rPr kumimoji="0" lang="en-US" sz="1800" b="1" i="0" u="none" strike="noStrike" kern="0" cap="none" spc="0" normalizeH="0" baseline="0" noProof="0" dirty="0">
                <a:ln>
                  <a:noFill/>
                </a:ln>
                <a:solidFill>
                  <a:prstClr val="white"/>
                </a:solidFill>
                <a:effectLst/>
                <a:uLnTx/>
                <a:uFillTx/>
                <a:latin typeface="News Gothic MT" panose="020B0503020103020203" pitchFamily="34" charset="0"/>
                <a:ea typeface="+mn-ea"/>
              </a:rPr>
              <a:t>)</a:t>
            </a:r>
          </a:p>
          <a:p>
            <a:pPr marL="0" marR="0" lvl="2" indent="0" algn="ctr" defTabSz="609585" eaLnBrk="0" fontAlgn="auto" latinLnBrk="0" hangingPunct="0">
              <a:lnSpc>
                <a:spcPct val="100000"/>
              </a:lnSpc>
              <a:spcBef>
                <a:spcPts val="0"/>
              </a:spcBef>
              <a:spcAft>
                <a:spcPts val="300"/>
              </a:spcAft>
              <a:buClr>
                <a:srgbClr val="FFFF66"/>
              </a:buClr>
              <a:buSzTx/>
              <a:buFontTx/>
              <a:buNone/>
              <a:tabLst/>
              <a:defRPr/>
            </a:pPr>
            <a:r>
              <a:rPr kumimoji="0" lang="en-US" sz="1800" b="1" i="0" u="none" strike="noStrike" kern="0" cap="none" spc="0" normalizeH="0" baseline="0" noProof="0" dirty="0">
                <a:ln>
                  <a:noFill/>
                </a:ln>
                <a:solidFill>
                  <a:prstClr val="white"/>
                </a:solidFill>
                <a:effectLst/>
                <a:uLnTx/>
                <a:uFillTx/>
                <a:latin typeface="News Gothic MT" panose="020B0503020103020203" pitchFamily="34" charset="0"/>
                <a:ea typeface="+mn-ea"/>
              </a:rPr>
              <a:t>Sorafenib</a:t>
            </a:r>
          </a:p>
          <a:p>
            <a:pPr marL="0" marR="0" lvl="2" indent="0" algn="ctr" defTabSz="609585" eaLnBrk="0" fontAlgn="auto" latinLnBrk="0" hangingPunct="0">
              <a:lnSpc>
                <a:spcPct val="100000"/>
              </a:lnSpc>
              <a:spcBef>
                <a:spcPts val="0"/>
              </a:spcBef>
              <a:spcAft>
                <a:spcPts val="300"/>
              </a:spcAft>
              <a:buClr>
                <a:srgbClr val="FFFF66"/>
              </a:buClr>
              <a:buSzTx/>
              <a:buFontTx/>
              <a:buNone/>
              <a:tabLst/>
              <a:defRPr/>
            </a:pPr>
            <a:r>
              <a:rPr kumimoji="0" lang="en-US" sz="1800" b="1" i="0" u="none" strike="noStrike" kern="0" cap="none" spc="0" normalizeH="0" baseline="0" noProof="0" dirty="0">
                <a:ln>
                  <a:noFill/>
                </a:ln>
                <a:solidFill>
                  <a:prstClr val="white"/>
                </a:solidFill>
                <a:effectLst/>
                <a:uLnTx/>
                <a:uFillTx/>
                <a:latin typeface="News Gothic MT" panose="020B0503020103020203" pitchFamily="34" charset="0"/>
                <a:ea typeface="+mn-ea"/>
              </a:rPr>
              <a:t>Sunitinib</a:t>
            </a:r>
          </a:p>
          <a:p>
            <a:pPr marL="0" marR="0" lvl="2" indent="0" algn="ctr" defTabSz="609585" eaLnBrk="0" fontAlgn="auto" latinLnBrk="0" hangingPunct="0">
              <a:lnSpc>
                <a:spcPct val="100000"/>
              </a:lnSpc>
              <a:spcBef>
                <a:spcPts val="0"/>
              </a:spcBef>
              <a:spcAft>
                <a:spcPts val="300"/>
              </a:spcAft>
              <a:buClr>
                <a:srgbClr val="FFFF66"/>
              </a:buClr>
              <a:buSzTx/>
              <a:buFontTx/>
              <a:buNone/>
              <a:tabLst/>
              <a:defRPr/>
            </a:pPr>
            <a:r>
              <a:rPr kumimoji="0" lang="en-US" sz="1800" b="1" i="0" u="none" strike="noStrike" kern="0" cap="none" spc="0" normalizeH="0" baseline="0" noProof="0" dirty="0">
                <a:ln>
                  <a:noFill/>
                </a:ln>
                <a:solidFill>
                  <a:prstClr val="white"/>
                </a:solidFill>
                <a:effectLst/>
                <a:uLnTx/>
                <a:uFillTx/>
                <a:latin typeface="News Gothic MT" panose="020B0503020103020203" pitchFamily="34" charset="0"/>
                <a:ea typeface="+mn-ea"/>
              </a:rPr>
              <a:t>Pazopanib</a:t>
            </a:r>
          </a:p>
          <a:p>
            <a:pPr marL="0" marR="0" lvl="2" indent="0" algn="ctr" defTabSz="609585" eaLnBrk="0" fontAlgn="auto" latinLnBrk="0" hangingPunct="0">
              <a:lnSpc>
                <a:spcPct val="100000"/>
              </a:lnSpc>
              <a:spcBef>
                <a:spcPts val="0"/>
              </a:spcBef>
              <a:spcAft>
                <a:spcPts val="300"/>
              </a:spcAft>
              <a:buClr>
                <a:srgbClr val="FFFF66"/>
              </a:buClr>
              <a:buSzTx/>
              <a:buFontTx/>
              <a:buNone/>
              <a:tabLst/>
              <a:defRPr/>
            </a:pPr>
            <a:r>
              <a:rPr kumimoji="0" lang="en-US" sz="1800" b="1" i="0" u="none" strike="noStrike" kern="0" cap="none" spc="0" normalizeH="0" baseline="0" noProof="0" dirty="0">
                <a:ln>
                  <a:noFill/>
                </a:ln>
                <a:solidFill>
                  <a:prstClr val="white"/>
                </a:solidFill>
                <a:effectLst/>
                <a:uLnTx/>
                <a:uFillTx/>
                <a:latin typeface="News Gothic MT" panose="020B0503020103020203" pitchFamily="34" charset="0"/>
                <a:ea typeface="+mn-ea"/>
              </a:rPr>
              <a:t>Axitinib</a:t>
            </a:r>
            <a:endParaRPr kumimoji="0" lang="en-US" sz="1800" b="1" i="0" u="none" strike="noStrike" kern="0" cap="none" spc="0" normalizeH="0" baseline="30000" noProof="0" dirty="0">
              <a:ln>
                <a:noFill/>
              </a:ln>
              <a:solidFill>
                <a:prstClr val="white"/>
              </a:solidFill>
              <a:effectLst/>
              <a:uLnTx/>
              <a:uFillTx/>
              <a:latin typeface="News Gothic MT" panose="020B0503020103020203" pitchFamily="34" charset="0"/>
              <a:ea typeface="+mn-ea"/>
            </a:endParaRPr>
          </a:p>
          <a:p>
            <a:pPr marL="0" marR="0" lvl="2" indent="0" algn="ctr" defTabSz="609585" eaLnBrk="0" fontAlgn="auto" latinLnBrk="0" hangingPunct="0">
              <a:lnSpc>
                <a:spcPct val="100000"/>
              </a:lnSpc>
              <a:spcBef>
                <a:spcPts val="0"/>
              </a:spcBef>
              <a:spcAft>
                <a:spcPts val="300"/>
              </a:spcAft>
              <a:buClr>
                <a:srgbClr val="FFFF66"/>
              </a:buClr>
              <a:buSzTx/>
              <a:buFontTx/>
              <a:buNone/>
              <a:tabLst/>
              <a:defRPr/>
            </a:pPr>
            <a:r>
              <a:rPr kumimoji="0" lang="en-US" sz="1800" b="1" i="0" u="none" strike="noStrike" kern="0" cap="none" spc="0" normalizeH="0" baseline="0" noProof="0" dirty="0">
                <a:ln>
                  <a:noFill/>
                </a:ln>
                <a:solidFill>
                  <a:prstClr val="white"/>
                </a:solidFill>
                <a:effectLst/>
                <a:uLnTx/>
                <a:uFillTx/>
                <a:latin typeface="News Gothic MT" panose="020B0503020103020203" pitchFamily="34" charset="0"/>
                <a:ea typeface="+mn-ea"/>
              </a:rPr>
              <a:t>Cabozantinib</a:t>
            </a:r>
            <a:endParaRPr kumimoji="0" lang="en-US" sz="1800" b="1" i="0" u="none" strike="noStrike" kern="0" cap="none" spc="0" normalizeH="0" baseline="30000" noProof="0" dirty="0">
              <a:ln>
                <a:noFill/>
              </a:ln>
              <a:solidFill>
                <a:prstClr val="white"/>
              </a:solidFill>
              <a:effectLst/>
              <a:uLnTx/>
              <a:uFillTx/>
              <a:latin typeface="News Gothic MT" panose="020B0503020103020203" pitchFamily="34" charset="0"/>
              <a:ea typeface="+mn-ea"/>
            </a:endParaRPr>
          </a:p>
          <a:p>
            <a:pPr marL="0" marR="0" lvl="2" indent="0" algn="ctr" defTabSz="609585" eaLnBrk="0" fontAlgn="auto" latinLnBrk="0" hangingPunct="0">
              <a:lnSpc>
                <a:spcPct val="100000"/>
              </a:lnSpc>
              <a:spcBef>
                <a:spcPts val="0"/>
              </a:spcBef>
              <a:spcAft>
                <a:spcPts val="300"/>
              </a:spcAft>
              <a:buClr>
                <a:srgbClr val="FFFF66"/>
              </a:buClr>
              <a:buSzTx/>
              <a:buFontTx/>
              <a:buNone/>
              <a:tabLst/>
              <a:defRPr/>
            </a:pPr>
            <a:r>
              <a:rPr kumimoji="0" lang="en-US" sz="1800" b="1" i="0" u="none" strike="noStrike" kern="0" cap="none" spc="0" normalizeH="0" baseline="0" noProof="0" dirty="0">
                <a:ln>
                  <a:noFill/>
                </a:ln>
                <a:solidFill>
                  <a:prstClr val="white"/>
                </a:solidFill>
                <a:effectLst/>
                <a:uLnTx/>
                <a:uFillTx/>
                <a:latin typeface="News Gothic MT" panose="020B0503020103020203" pitchFamily="34" charset="0"/>
                <a:ea typeface="+mn-ea"/>
              </a:rPr>
              <a:t>Lenvatinib/</a:t>
            </a:r>
            <a:r>
              <a:rPr kumimoji="0" lang="en-US" sz="1800" b="1" i="0" u="none" strike="noStrike" kern="0" cap="none" spc="0" normalizeH="0" baseline="0" noProof="0" dirty="0" err="1">
                <a:ln>
                  <a:noFill/>
                </a:ln>
                <a:solidFill>
                  <a:prstClr val="white"/>
                </a:solidFill>
                <a:effectLst/>
                <a:uLnTx/>
                <a:uFillTx/>
                <a:latin typeface="News Gothic MT" panose="020B0503020103020203" pitchFamily="34" charset="0"/>
                <a:ea typeface="+mn-ea"/>
              </a:rPr>
              <a:t>everolimus</a:t>
            </a:r>
            <a:endParaRPr kumimoji="0" lang="en-US" sz="1800" b="1" i="0" u="none" strike="noStrike" kern="0" cap="none" spc="0" normalizeH="0" baseline="0" noProof="0" dirty="0">
              <a:ln>
                <a:noFill/>
              </a:ln>
              <a:solidFill>
                <a:prstClr val="white"/>
              </a:solidFill>
              <a:effectLst/>
              <a:uLnTx/>
              <a:uFillTx/>
              <a:latin typeface="News Gothic MT" panose="020B0503020103020203" pitchFamily="34" charset="0"/>
              <a:ea typeface="+mn-ea"/>
            </a:endParaRPr>
          </a:p>
          <a:p>
            <a:pPr marL="0" marR="0" lvl="2" indent="0" algn="ctr" defTabSz="609585" eaLnBrk="0" fontAlgn="auto" latinLnBrk="0" hangingPunct="0">
              <a:lnSpc>
                <a:spcPct val="100000"/>
              </a:lnSpc>
              <a:spcBef>
                <a:spcPts val="0"/>
              </a:spcBef>
              <a:spcAft>
                <a:spcPts val="300"/>
              </a:spcAft>
              <a:buClr>
                <a:srgbClr val="FFFF66"/>
              </a:buClr>
              <a:buSzTx/>
              <a:buFontTx/>
              <a:buNone/>
              <a:tabLst/>
              <a:defRPr/>
            </a:pPr>
            <a:r>
              <a:rPr lang="en-US" sz="1800" b="1" kern="0" dirty="0">
                <a:solidFill>
                  <a:prstClr val="white"/>
                </a:solidFill>
                <a:latin typeface="News Gothic MT" panose="020B0503020103020203" pitchFamily="34" charset="0"/>
                <a:ea typeface="+mn-ea"/>
              </a:rPr>
              <a:t>Tivozanib</a:t>
            </a:r>
            <a:endParaRPr kumimoji="0" lang="en-US" sz="1800" b="1" i="0" u="none" strike="noStrike" kern="0" cap="none" spc="0" normalizeH="0" baseline="30000" noProof="0" dirty="0">
              <a:ln>
                <a:noFill/>
              </a:ln>
              <a:solidFill>
                <a:prstClr val="white"/>
              </a:solidFill>
              <a:effectLst/>
              <a:uLnTx/>
              <a:uFillTx/>
              <a:latin typeface="News Gothic MT" panose="020B0503020103020203" pitchFamily="34" charset="0"/>
              <a:ea typeface="+mn-ea"/>
            </a:endParaRPr>
          </a:p>
        </p:txBody>
      </p:sp>
      <p:sp>
        <p:nvSpPr>
          <p:cNvPr id="7" name="Rectangle 6">
            <a:extLst>
              <a:ext uri="{FF2B5EF4-FFF2-40B4-BE49-F238E27FC236}">
                <a16:creationId xmlns:a16="http://schemas.microsoft.com/office/drawing/2014/main" id="{14CFE0FF-0312-4AD8-9DE3-D64036678D7E}"/>
              </a:ext>
            </a:extLst>
          </p:cNvPr>
          <p:cNvSpPr/>
          <p:nvPr/>
        </p:nvSpPr>
        <p:spPr>
          <a:xfrm>
            <a:off x="2274276" y="2612808"/>
            <a:ext cx="3280266" cy="1049341"/>
          </a:xfrm>
          <a:prstGeom prst="rect">
            <a:avLst/>
          </a:prstGeom>
          <a:solidFill>
            <a:srgbClr val="62844B"/>
          </a:solidFill>
          <a:ln w="9525" cap="flat" cmpd="sng" algn="ctr">
            <a:solidFill>
              <a:srgbClr val="004B87">
                <a:shade val="95000"/>
                <a:satMod val="105000"/>
              </a:srgbClr>
            </a:solidFill>
            <a:prstDash val="solid"/>
          </a:ln>
          <a:effectLst>
            <a:outerShdw blurRad="50800" dist="38100" dir="2700000" algn="tl" rotWithShape="0">
              <a:prstClr val="black">
                <a:alpha val="40000"/>
              </a:prstClr>
            </a:outerShdw>
          </a:effectLst>
        </p:spPr>
        <p:txBody>
          <a:bodyPr lIns="45720" tIns="18288" rIns="45720" bIns="18288" anchor="ctr"/>
          <a:lstStyle/>
          <a:p>
            <a:pPr marL="0" marR="0" lvl="0" indent="0" algn="ctr" defTabSz="609585" eaLnBrk="0" fontAlgn="auto" latinLnBrk="0" hangingPunct="0">
              <a:lnSpc>
                <a:spcPct val="100000"/>
              </a:lnSpc>
              <a:spcBef>
                <a:spcPts val="0"/>
              </a:spcBef>
              <a:spcAft>
                <a:spcPts val="504"/>
              </a:spcAft>
              <a:buClr>
                <a:srgbClr val="FFFF66"/>
              </a:buClr>
              <a:buSzTx/>
              <a:buFontTx/>
              <a:buNone/>
              <a:tabLst/>
              <a:defRPr/>
            </a:pPr>
            <a:r>
              <a:rPr kumimoji="0" lang="en-US" sz="1800" b="1" i="0" u="none" strike="noStrike" kern="0" cap="none" spc="0" normalizeH="0" baseline="0" noProof="0" dirty="0">
                <a:ln>
                  <a:noFill/>
                </a:ln>
                <a:solidFill>
                  <a:srgbClr val="FBAF41"/>
                </a:solidFill>
                <a:effectLst/>
                <a:uLnTx/>
                <a:uFillTx/>
                <a:latin typeface="News Gothic MT" panose="020B0503020103020203" pitchFamily="34" charset="0"/>
                <a:ea typeface="+mn-ea"/>
              </a:rPr>
              <a:t>Checkpoint Inhibitors</a:t>
            </a:r>
          </a:p>
          <a:p>
            <a:pPr marL="0" marR="0" lvl="0" indent="0" algn="ctr" defTabSz="609585" eaLnBrk="0" fontAlgn="auto" latinLnBrk="0" hangingPunct="0">
              <a:lnSpc>
                <a:spcPct val="100000"/>
              </a:lnSpc>
              <a:spcBef>
                <a:spcPts val="0"/>
              </a:spcBef>
              <a:spcAft>
                <a:spcPts val="504"/>
              </a:spcAft>
              <a:buClr>
                <a:srgbClr val="FFFF66"/>
              </a:buClr>
              <a:buSzTx/>
              <a:buFontTx/>
              <a:buNone/>
              <a:tabLst/>
              <a:defRPr/>
            </a:pPr>
            <a:r>
              <a:rPr kumimoji="0" lang="en-US" sz="1800" b="1" i="0" u="none" strike="noStrike" kern="0" cap="none" spc="0" normalizeH="0" baseline="0" noProof="0" dirty="0">
                <a:ln>
                  <a:noFill/>
                </a:ln>
                <a:solidFill>
                  <a:prstClr val="white"/>
                </a:solidFill>
                <a:effectLst/>
                <a:uLnTx/>
                <a:uFillTx/>
                <a:latin typeface="News Gothic MT" panose="020B0503020103020203" pitchFamily="34" charset="0"/>
                <a:ea typeface="+mn-ea"/>
              </a:rPr>
              <a:t>Nivolumab</a:t>
            </a:r>
          </a:p>
          <a:p>
            <a:pPr marL="0" marR="0" lvl="0" indent="0" algn="ctr" defTabSz="609585" eaLnBrk="0" fontAlgn="auto" latinLnBrk="0" hangingPunct="0">
              <a:lnSpc>
                <a:spcPct val="100000"/>
              </a:lnSpc>
              <a:spcBef>
                <a:spcPts val="0"/>
              </a:spcBef>
              <a:spcAft>
                <a:spcPts val="504"/>
              </a:spcAft>
              <a:buClr>
                <a:srgbClr val="FFFF66"/>
              </a:buClr>
              <a:buSzTx/>
              <a:buFontTx/>
              <a:buNone/>
              <a:tabLst/>
              <a:defRPr/>
            </a:pPr>
            <a:r>
              <a:rPr kumimoji="0" lang="en-US" sz="1800" b="1" i="0" u="none" strike="noStrike" kern="0" cap="none" spc="0" normalizeH="0" baseline="0" noProof="0" dirty="0">
                <a:ln>
                  <a:noFill/>
                </a:ln>
                <a:solidFill>
                  <a:prstClr val="white"/>
                </a:solidFill>
                <a:effectLst/>
                <a:uLnTx/>
                <a:uFillTx/>
                <a:latin typeface="News Gothic MT" panose="020B0503020103020203" pitchFamily="34" charset="0"/>
                <a:ea typeface="+mn-ea"/>
              </a:rPr>
              <a:t> Nivolumab/ipilimumab</a:t>
            </a:r>
            <a:endParaRPr kumimoji="0" lang="en-US" sz="1800" b="1" i="0" u="none" strike="noStrike" kern="0" cap="none" spc="0" normalizeH="0" baseline="30000" noProof="0" dirty="0">
              <a:ln>
                <a:noFill/>
              </a:ln>
              <a:solidFill>
                <a:prstClr val="white"/>
              </a:solidFill>
              <a:effectLst/>
              <a:uLnTx/>
              <a:uFillTx/>
              <a:latin typeface="News Gothic MT" panose="020B0503020103020203" pitchFamily="34" charset="0"/>
              <a:ea typeface="+mn-ea"/>
            </a:endParaRPr>
          </a:p>
        </p:txBody>
      </p:sp>
      <p:sp>
        <p:nvSpPr>
          <p:cNvPr id="8" name="Rectangle 7">
            <a:extLst>
              <a:ext uri="{FF2B5EF4-FFF2-40B4-BE49-F238E27FC236}">
                <a16:creationId xmlns:a16="http://schemas.microsoft.com/office/drawing/2014/main" id="{33C415EE-9A73-4F92-A8CA-E5BB6A304129}"/>
              </a:ext>
            </a:extLst>
          </p:cNvPr>
          <p:cNvSpPr/>
          <p:nvPr/>
        </p:nvSpPr>
        <p:spPr>
          <a:xfrm>
            <a:off x="2274275" y="3771338"/>
            <a:ext cx="3280266" cy="1093787"/>
          </a:xfrm>
          <a:prstGeom prst="rect">
            <a:avLst/>
          </a:prstGeom>
          <a:solidFill>
            <a:srgbClr val="62844B"/>
          </a:solidFill>
          <a:ln w="9525" cap="flat" cmpd="sng" algn="ctr">
            <a:solidFill>
              <a:srgbClr val="004B87">
                <a:shade val="95000"/>
                <a:satMod val="105000"/>
              </a:srgbClr>
            </a:solidFill>
            <a:prstDash val="solid"/>
          </a:ln>
          <a:effectLst>
            <a:outerShdw blurRad="50800" dist="38100" dir="2700000" algn="tl" rotWithShape="0">
              <a:prstClr val="black">
                <a:alpha val="40000"/>
              </a:prstClr>
            </a:outerShdw>
          </a:effectLst>
        </p:spPr>
        <p:txBody>
          <a:bodyPr lIns="45720" tIns="18288" rIns="45720" bIns="18288" anchor="ctr"/>
          <a:lstStyle/>
          <a:p>
            <a:pPr marL="0" marR="0" lvl="0" indent="0" algn="ctr" defTabSz="609585" eaLnBrk="0" fontAlgn="auto" latinLnBrk="0" hangingPunct="0">
              <a:lnSpc>
                <a:spcPct val="100000"/>
              </a:lnSpc>
              <a:spcBef>
                <a:spcPts val="0"/>
              </a:spcBef>
              <a:spcAft>
                <a:spcPts val="504"/>
              </a:spcAft>
              <a:buClr>
                <a:srgbClr val="FFFF66"/>
              </a:buClr>
              <a:buSzTx/>
              <a:buFontTx/>
              <a:buNone/>
              <a:tabLst/>
              <a:defRPr/>
            </a:pPr>
            <a:r>
              <a:rPr kumimoji="0" lang="en-US" sz="1800" b="1" i="0" u="none" strike="noStrike" kern="0" cap="none" spc="0" normalizeH="0" baseline="0" noProof="0" dirty="0">
                <a:ln>
                  <a:noFill/>
                </a:ln>
                <a:solidFill>
                  <a:srgbClr val="FBAF41"/>
                </a:solidFill>
                <a:effectLst/>
                <a:uLnTx/>
                <a:uFillTx/>
                <a:latin typeface="News Gothic MT" panose="020B0503020103020203" pitchFamily="34" charset="0"/>
                <a:ea typeface="+mn-ea"/>
              </a:rPr>
              <a:t>mTOR Inhibitors</a:t>
            </a:r>
          </a:p>
          <a:p>
            <a:pPr marL="0" marR="0" lvl="2" indent="0" algn="ctr" defTabSz="609585" eaLnBrk="0" fontAlgn="auto" latinLnBrk="0" hangingPunct="0">
              <a:lnSpc>
                <a:spcPct val="100000"/>
              </a:lnSpc>
              <a:spcBef>
                <a:spcPts val="0"/>
              </a:spcBef>
              <a:spcAft>
                <a:spcPts val="504"/>
              </a:spcAft>
              <a:buClr>
                <a:srgbClr val="FFFF66"/>
              </a:buClr>
              <a:buSzTx/>
              <a:buFontTx/>
              <a:buNone/>
              <a:tabLst/>
              <a:defRPr/>
            </a:pPr>
            <a:r>
              <a:rPr kumimoji="0" lang="en-US" sz="1800" b="1" i="0" u="none" strike="noStrike" kern="0" cap="none" spc="0" normalizeH="0" baseline="0" noProof="0" dirty="0">
                <a:ln>
                  <a:noFill/>
                </a:ln>
                <a:solidFill>
                  <a:prstClr val="white"/>
                </a:solidFill>
                <a:effectLst/>
                <a:uLnTx/>
                <a:uFillTx/>
                <a:latin typeface="News Gothic MT" panose="020B0503020103020203" pitchFamily="34" charset="0"/>
                <a:ea typeface="+mn-ea"/>
              </a:rPr>
              <a:t>Temsirolimus</a:t>
            </a:r>
            <a:endParaRPr kumimoji="0" lang="en-US" sz="1800" b="1" i="0" u="none" strike="noStrike" kern="0" cap="none" spc="0" normalizeH="0" baseline="30000" noProof="0" dirty="0">
              <a:ln>
                <a:noFill/>
              </a:ln>
              <a:solidFill>
                <a:prstClr val="white"/>
              </a:solidFill>
              <a:effectLst/>
              <a:uLnTx/>
              <a:uFillTx/>
              <a:latin typeface="News Gothic MT" panose="020B0503020103020203" pitchFamily="34" charset="0"/>
              <a:ea typeface="+mn-ea"/>
            </a:endParaRPr>
          </a:p>
          <a:p>
            <a:pPr marL="0" marR="0" lvl="2" indent="0" algn="ctr" defTabSz="609585" eaLnBrk="0" fontAlgn="auto" latinLnBrk="0" hangingPunct="0">
              <a:lnSpc>
                <a:spcPct val="100000"/>
              </a:lnSpc>
              <a:spcBef>
                <a:spcPts val="0"/>
              </a:spcBef>
              <a:spcAft>
                <a:spcPts val="504"/>
              </a:spcAft>
              <a:buClr>
                <a:srgbClr val="FFFF66"/>
              </a:buClr>
              <a:buSzTx/>
              <a:buFontTx/>
              <a:buNone/>
              <a:tabLst/>
              <a:defRPr/>
            </a:pPr>
            <a:r>
              <a:rPr kumimoji="0" lang="en-US" sz="1800" b="1" i="0" u="none" strike="noStrike" kern="0" cap="none" spc="0" normalizeH="0" baseline="0" noProof="0" dirty="0">
                <a:ln>
                  <a:noFill/>
                </a:ln>
                <a:solidFill>
                  <a:prstClr val="white"/>
                </a:solidFill>
                <a:effectLst/>
                <a:uLnTx/>
                <a:uFillTx/>
                <a:latin typeface="News Gothic MT" panose="020B0503020103020203" pitchFamily="34" charset="0"/>
                <a:ea typeface="+mn-ea"/>
              </a:rPr>
              <a:t>Everolimus</a:t>
            </a:r>
          </a:p>
        </p:txBody>
      </p:sp>
      <p:sp>
        <p:nvSpPr>
          <p:cNvPr id="9" name="Rectangle 8">
            <a:extLst>
              <a:ext uri="{FF2B5EF4-FFF2-40B4-BE49-F238E27FC236}">
                <a16:creationId xmlns:a16="http://schemas.microsoft.com/office/drawing/2014/main" id="{88647D9C-2EEE-4D7E-9537-95963A4A01C2}"/>
              </a:ext>
            </a:extLst>
          </p:cNvPr>
          <p:cNvSpPr/>
          <p:nvPr/>
        </p:nvSpPr>
        <p:spPr>
          <a:xfrm>
            <a:off x="2274275" y="4958585"/>
            <a:ext cx="7293577" cy="1335338"/>
          </a:xfrm>
          <a:prstGeom prst="rect">
            <a:avLst/>
          </a:prstGeom>
          <a:solidFill>
            <a:srgbClr val="62844B"/>
          </a:solidFill>
          <a:ln w="9525" cap="flat" cmpd="sng" algn="ctr">
            <a:solidFill>
              <a:srgbClr val="004B87">
                <a:shade val="95000"/>
                <a:satMod val="105000"/>
              </a:srgbClr>
            </a:solidFill>
            <a:prstDash val="solid"/>
          </a:ln>
          <a:effectLst>
            <a:outerShdw blurRad="50800" dist="38100" dir="2700000" algn="tl" rotWithShape="0">
              <a:prstClr val="black">
                <a:alpha val="40000"/>
              </a:prstClr>
            </a:outerShdw>
          </a:effectLst>
        </p:spPr>
        <p:txBody>
          <a:bodyPr wrap="none" lIns="45720" tIns="18288" rIns="45720" bIns="18288" anchor="ctr"/>
          <a:lstStyle/>
          <a:p>
            <a:pPr marL="0" marR="0" lvl="0" indent="0" algn="ctr" defTabSz="609585" eaLnBrk="0" fontAlgn="auto" latinLnBrk="0" hangingPunct="0">
              <a:lnSpc>
                <a:spcPct val="100000"/>
              </a:lnSpc>
              <a:spcBef>
                <a:spcPts val="0"/>
              </a:spcBef>
              <a:spcAft>
                <a:spcPts val="504"/>
              </a:spcAft>
              <a:buClr>
                <a:srgbClr val="FFFF66"/>
              </a:buClr>
              <a:buSzTx/>
              <a:buFontTx/>
              <a:buNone/>
              <a:tabLst/>
              <a:defRPr/>
            </a:pPr>
            <a:r>
              <a:rPr kumimoji="0" lang="en-US" sz="1800" b="1" i="0" u="none" strike="noStrike" kern="0" cap="none" spc="0" normalizeH="0" baseline="0" noProof="0" dirty="0">
                <a:ln>
                  <a:noFill/>
                </a:ln>
                <a:solidFill>
                  <a:srgbClr val="FBAF41"/>
                </a:solidFill>
                <a:effectLst/>
                <a:uLnTx/>
                <a:uFillTx/>
                <a:latin typeface="News Gothic MT" panose="020B0503020103020203" pitchFamily="34" charset="0"/>
                <a:ea typeface="+mn-ea"/>
              </a:rPr>
              <a:t>Checkpoint Inhibitor VEGF-TKI Combinations</a:t>
            </a:r>
          </a:p>
          <a:p>
            <a:pPr marL="0" marR="0" lvl="0" indent="0" algn="ctr" defTabSz="609585" eaLnBrk="0" fontAlgn="auto" latinLnBrk="0" hangingPunct="0">
              <a:lnSpc>
                <a:spcPct val="100000"/>
              </a:lnSpc>
              <a:spcBef>
                <a:spcPts val="0"/>
              </a:spcBef>
              <a:spcAft>
                <a:spcPts val="504"/>
              </a:spcAft>
              <a:buClr>
                <a:srgbClr val="FFFF66"/>
              </a:buClr>
              <a:buSzTx/>
              <a:buFontTx/>
              <a:buNone/>
              <a:tabLst/>
              <a:defRPr/>
            </a:pPr>
            <a:r>
              <a:rPr lang="en-US" sz="1800" b="1" kern="0" dirty="0">
                <a:solidFill>
                  <a:prstClr val="white"/>
                </a:solidFill>
                <a:latin typeface="News Gothic MT" panose="020B0503020103020203" pitchFamily="34" charset="0"/>
              </a:rPr>
              <a:t>Pembrolizumab/axitinib</a:t>
            </a:r>
          </a:p>
          <a:p>
            <a:pPr marL="0" marR="0" lvl="0" indent="0" algn="ctr" defTabSz="609585" eaLnBrk="0" fontAlgn="auto" latinLnBrk="0" hangingPunct="0">
              <a:lnSpc>
                <a:spcPct val="100000"/>
              </a:lnSpc>
              <a:spcBef>
                <a:spcPts val="0"/>
              </a:spcBef>
              <a:spcAft>
                <a:spcPts val="504"/>
              </a:spcAft>
              <a:buClr>
                <a:srgbClr val="FFFF66"/>
              </a:buClr>
              <a:buSzTx/>
              <a:buFontTx/>
              <a:buNone/>
              <a:tabLst/>
              <a:defRPr/>
            </a:pPr>
            <a:r>
              <a:rPr lang="en-US" sz="1800" b="1" kern="0" dirty="0">
                <a:solidFill>
                  <a:prstClr val="white"/>
                </a:solidFill>
                <a:latin typeface="News Gothic MT" panose="020B0503020103020203" pitchFamily="34" charset="0"/>
              </a:rPr>
              <a:t>Ave</a:t>
            </a:r>
            <a:r>
              <a:rPr lang="en-US" sz="1800" b="1" kern="0" dirty="0">
                <a:solidFill>
                  <a:prstClr val="white"/>
                </a:solidFill>
                <a:latin typeface="News Gothic MT" panose="020B0503020103020203" pitchFamily="34" charset="0"/>
                <a:ea typeface="+mn-ea"/>
              </a:rPr>
              <a:t>l</a:t>
            </a:r>
            <a:r>
              <a:rPr kumimoji="0" lang="en-US" sz="1800" b="1" i="0" u="none" strike="noStrike" kern="0" cap="none" spc="0" normalizeH="0" baseline="0" noProof="0" dirty="0" err="1">
                <a:ln>
                  <a:noFill/>
                </a:ln>
                <a:solidFill>
                  <a:prstClr val="white"/>
                </a:solidFill>
                <a:effectLst/>
                <a:uLnTx/>
                <a:uFillTx/>
                <a:latin typeface="News Gothic MT" panose="020B0503020103020203" pitchFamily="34" charset="0"/>
                <a:ea typeface="+mn-ea"/>
              </a:rPr>
              <a:t>umab</a:t>
            </a:r>
            <a:r>
              <a:rPr lang="en-US" sz="1800" b="1" kern="0" dirty="0">
                <a:solidFill>
                  <a:prstClr val="white"/>
                </a:solidFill>
                <a:latin typeface="News Gothic MT" panose="020B0503020103020203" pitchFamily="34" charset="0"/>
                <a:ea typeface="+mn-ea"/>
              </a:rPr>
              <a:t>/a</a:t>
            </a:r>
            <a:r>
              <a:rPr lang="en-US" sz="1800" b="1" kern="0" dirty="0">
                <a:solidFill>
                  <a:prstClr val="white"/>
                </a:solidFill>
                <a:latin typeface="News Gothic MT" panose="020B0503020103020203" pitchFamily="34" charset="0"/>
              </a:rPr>
              <a:t>xitinib</a:t>
            </a:r>
          </a:p>
          <a:p>
            <a:pPr marL="0" marR="0" lvl="0" indent="0" algn="ctr" defTabSz="609585" eaLnBrk="0" fontAlgn="auto" latinLnBrk="0" hangingPunct="0">
              <a:lnSpc>
                <a:spcPct val="100000"/>
              </a:lnSpc>
              <a:spcBef>
                <a:spcPts val="0"/>
              </a:spcBef>
              <a:spcAft>
                <a:spcPts val="504"/>
              </a:spcAft>
              <a:buClr>
                <a:srgbClr val="FFFF66"/>
              </a:buClr>
              <a:buSzTx/>
              <a:buFontTx/>
              <a:buNone/>
              <a:tabLst/>
              <a:defRPr/>
            </a:pPr>
            <a:r>
              <a:rPr kumimoji="0" lang="en-US" sz="1800" b="1" i="0" u="none" strike="noStrike" kern="0" cap="none" spc="0" normalizeH="0" noProof="0" dirty="0">
                <a:ln>
                  <a:noFill/>
                </a:ln>
                <a:solidFill>
                  <a:prstClr val="white"/>
                </a:solidFill>
                <a:effectLst/>
                <a:uLnTx/>
                <a:uFillTx/>
                <a:latin typeface="News Gothic MT" panose="020B0503020103020203" pitchFamily="34" charset="0"/>
                <a:ea typeface="+mn-ea"/>
              </a:rPr>
              <a:t>Nivolumab/cabozantinib</a:t>
            </a:r>
          </a:p>
        </p:txBody>
      </p:sp>
    </p:spTree>
    <p:extLst>
      <p:ext uri="{BB962C8B-B14F-4D97-AF65-F5344CB8AC3E}">
        <p14:creationId xmlns:p14="http://schemas.microsoft.com/office/powerpoint/2010/main" val="3026437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6E40C-B35E-40ED-8C8A-31D297115150}"/>
              </a:ext>
            </a:extLst>
          </p:cNvPr>
          <p:cNvSpPr>
            <a:spLocks noGrp="1"/>
          </p:cNvSpPr>
          <p:nvPr>
            <p:ph type="title"/>
          </p:nvPr>
        </p:nvSpPr>
        <p:spPr/>
        <p:txBody>
          <a:bodyPr/>
          <a:lstStyle/>
          <a:p>
            <a:r>
              <a:rPr lang="en-US" dirty="0"/>
              <a:t>Systemic Therapy Options (cont.)</a:t>
            </a:r>
          </a:p>
        </p:txBody>
      </p:sp>
      <p:sp>
        <p:nvSpPr>
          <p:cNvPr id="4" name="Content Placeholder 3">
            <a:extLst>
              <a:ext uri="{FF2B5EF4-FFF2-40B4-BE49-F238E27FC236}">
                <a16:creationId xmlns:a16="http://schemas.microsoft.com/office/drawing/2014/main" id="{1CE4AFB0-944D-46EB-895C-726D8C44FD2A}"/>
              </a:ext>
            </a:extLst>
          </p:cNvPr>
          <p:cNvSpPr>
            <a:spLocks noGrp="1"/>
          </p:cNvSpPr>
          <p:nvPr>
            <p:ph idx="1"/>
          </p:nvPr>
        </p:nvSpPr>
        <p:spPr/>
        <p:txBody>
          <a:bodyPr/>
          <a:lstStyle/>
          <a:p>
            <a:r>
              <a:rPr lang="en-US" sz="2800" dirty="0"/>
              <a:t>Checkpoints</a:t>
            </a:r>
          </a:p>
          <a:p>
            <a:pPr lvl="1"/>
            <a:r>
              <a:rPr lang="en-US" sz="2600" dirty="0"/>
              <a:t>Signals that regulate the activation of T cells in the process of immune response </a:t>
            </a:r>
          </a:p>
          <a:p>
            <a:pPr marL="457200" lvl="1" indent="0">
              <a:buNone/>
            </a:pPr>
            <a:endParaRPr lang="en-US" sz="2600" dirty="0"/>
          </a:p>
          <a:p>
            <a:r>
              <a:rPr lang="en-US" sz="2800" dirty="0"/>
              <a:t>Necessary for regulating immune functions, including maintaining self tolerance and protecting the host from tissue damage</a:t>
            </a:r>
          </a:p>
          <a:p>
            <a:endParaRPr lang="en-US" dirty="0"/>
          </a:p>
        </p:txBody>
      </p:sp>
      <p:sp>
        <p:nvSpPr>
          <p:cNvPr id="5" name="Text Placeholder 4">
            <a:extLst>
              <a:ext uri="{FF2B5EF4-FFF2-40B4-BE49-F238E27FC236}">
                <a16:creationId xmlns:a16="http://schemas.microsoft.com/office/drawing/2014/main" id="{B1C9D486-0706-BD4A-9A21-76EFE40F897A}"/>
              </a:ext>
            </a:extLst>
          </p:cNvPr>
          <p:cNvSpPr>
            <a:spLocks noGrp="1"/>
          </p:cNvSpPr>
          <p:nvPr>
            <p:ph type="body" sz="quarter" idx="12"/>
          </p:nvPr>
        </p:nvSpPr>
        <p:spPr>
          <a:xfrm>
            <a:off x="193579" y="6574536"/>
            <a:ext cx="1027525" cy="153888"/>
          </a:xfrm>
        </p:spPr>
        <p:txBody>
          <a:bodyPr/>
          <a:lstStyle/>
          <a:p>
            <a:r>
              <a:rPr lang="en-US" dirty="0"/>
              <a:t>Carlo et al, 2016.</a:t>
            </a:r>
          </a:p>
        </p:txBody>
      </p:sp>
      <p:sp>
        <p:nvSpPr>
          <p:cNvPr id="6" name="Text Placeholder 5">
            <a:extLst>
              <a:ext uri="{FF2B5EF4-FFF2-40B4-BE49-F238E27FC236}">
                <a16:creationId xmlns:a16="http://schemas.microsoft.com/office/drawing/2014/main" id="{FA9A0D81-417A-E743-8756-0DDABE049530}"/>
              </a:ext>
            </a:extLst>
          </p:cNvPr>
          <p:cNvSpPr>
            <a:spLocks noGrp="1"/>
          </p:cNvSpPr>
          <p:nvPr>
            <p:ph type="body" sz="quarter" idx="13"/>
          </p:nvPr>
        </p:nvSpPr>
        <p:spPr/>
        <p:txBody>
          <a:bodyPr/>
          <a:lstStyle/>
          <a:p>
            <a:r>
              <a:rPr lang="en-US" dirty="0"/>
              <a:t>Checkpoint Inhibitors</a:t>
            </a:r>
          </a:p>
        </p:txBody>
      </p:sp>
    </p:spTree>
    <p:extLst>
      <p:ext uri="{BB962C8B-B14F-4D97-AF65-F5344CB8AC3E}">
        <p14:creationId xmlns:p14="http://schemas.microsoft.com/office/powerpoint/2010/main" val="2977544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644F-6FF1-4507-96EF-201B123174B4}"/>
              </a:ext>
            </a:extLst>
          </p:cNvPr>
          <p:cNvSpPr>
            <a:spLocks noGrp="1"/>
          </p:cNvSpPr>
          <p:nvPr>
            <p:ph type="title"/>
          </p:nvPr>
        </p:nvSpPr>
        <p:spPr/>
        <p:txBody>
          <a:bodyPr/>
          <a:lstStyle/>
          <a:p>
            <a:r>
              <a:rPr lang="en-US" dirty="0"/>
              <a:t>PD-1/PD-L1</a:t>
            </a:r>
          </a:p>
        </p:txBody>
      </p:sp>
      <p:sp>
        <p:nvSpPr>
          <p:cNvPr id="3" name="Text Placeholder 2">
            <a:extLst>
              <a:ext uri="{FF2B5EF4-FFF2-40B4-BE49-F238E27FC236}">
                <a16:creationId xmlns:a16="http://schemas.microsoft.com/office/drawing/2014/main" id="{3C1D4083-62E6-BF44-BEB6-359B1FF64018}"/>
              </a:ext>
            </a:extLst>
          </p:cNvPr>
          <p:cNvSpPr>
            <a:spLocks noGrp="1"/>
          </p:cNvSpPr>
          <p:nvPr>
            <p:ph type="body" sz="quarter" idx="12"/>
          </p:nvPr>
        </p:nvSpPr>
        <p:spPr>
          <a:xfrm>
            <a:off x="193575" y="6421193"/>
            <a:ext cx="7243971" cy="307777"/>
          </a:xfrm>
        </p:spPr>
        <p:txBody>
          <a:bodyPr/>
          <a:lstStyle/>
          <a:p>
            <a:r>
              <a:rPr lang="en-US" dirty="0"/>
              <a:t>PD-1 = programmed cell death protein 1; PD-L1 = programmed death-ligand 1; PD-L2 = programmed death-ligand 2.</a:t>
            </a:r>
          </a:p>
          <a:p>
            <a:r>
              <a:rPr lang="en-US" dirty="0"/>
              <a:t>Carlo et al, 2016.</a:t>
            </a:r>
          </a:p>
        </p:txBody>
      </p:sp>
      <p:sp>
        <p:nvSpPr>
          <p:cNvPr id="4" name="Content Placeholder 3">
            <a:extLst>
              <a:ext uri="{FF2B5EF4-FFF2-40B4-BE49-F238E27FC236}">
                <a16:creationId xmlns:a16="http://schemas.microsoft.com/office/drawing/2014/main" id="{05DE515B-7086-4512-844C-5803B08CD96D}"/>
              </a:ext>
            </a:extLst>
          </p:cNvPr>
          <p:cNvSpPr>
            <a:spLocks noGrp="1"/>
          </p:cNvSpPr>
          <p:nvPr>
            <p:ph idx="1"/>
          </p:nvPr>
        </p:nvSpPr>
        <p:spPr/>
        <p:txBody>
          <a:bodyPr>
            <a:normAutofit fontScale="92500" lnSpcReduction="10000"/>
          </a:bodyPr>
          <a:lstStyle/>
          <a:p>
            <a:r>
              <a:rPr lang="en-US" sz="2800" dirty="0">
                <a:solidFill>
                  <a:srgbClr val="000000"/>
                </a:solidFill>
                <a:latin typeface="News Gothic MT" panose="020B0503020103020203" pitchFamily="34" charset="0"/>
                <a:ea typeface="ＭＳ Ｐゴシック"/>
              </a:rPr>
              <a:t>PD-1 is expressed on immune cells and activated T cells</a:t>
            </a:r>
          </a:p>
          <a:p>
            <a:pPr lvl="1"/>
            <a:r>
              <a:rPr lang="en-US" sz="2600" dirty="0">
                <a:solidFill>
                  <a:srgbClr val="000000"/>
                </a:solidFill>
                <a:latin typeface="News Gothic MT" panose="020B0503020103020203" pitchFamily="34" charset="0"/>
                <a:ea typeface="ＭＳ Ｐゴシック"/>
              </a:rPr>
              <a:t>Key regulator of T-cell activity  </a:t>
            </a:r>
          </a:p>
          <a:p>
            <a:pPr lvl="1"/>
            <a:endParaRPr lang="en-US" sz="2600" dirty="0">
              <a:solidFill>
                <a:srgbClr val="000000"/>
              </a:solidFill>
              <a:latin typeface="News Gothic MT" panose="020B0503020103020203" pitchFamily="34" charset="0"/>
              <a:ea typeface="ＭＳ Ｐゴシック"/>
            </a:endParaRPr>
          </a:p>
          <a:p>
            <a:r>
              <a:rPr lang="en-US" sz="2800" dirty="0">
                <a:solidFill>
                  <a:srgbClr val="000000"/>
                </a:solidFill>
                <a:latin typeface="News Gothic MT" panose="020B0503020103020203" pitchFamily="34" charset="0"/>
                <a:ea typeface="ＭＳ Ｐゴシック"/>
              </a:rPr>
              <a:t>PD-L1 / PD-L2 are expressed on tumor cells</a:t>
            </a:r>
          </a:p>
          <a:p>
            <a:endParaRPr lang="en-US" sz="2800" dirty="0">
              <a:latin typeface="News Gothic MT" panose="020B0503020103020203" pitchFamily="34" charset="0"/>
            </a:endParaRPr>
          </a:p>
          <a:p>
            <a:r>
              <a:rPr lang="en-US" sz="2800" dirty="0">
                <a:latin typeface="News Gothic MT" panose="020B0503020103020203" pitchFamily="34" charset="0"/>
              </a:rPr>
              <a:t>When PD-L1 and PD-L2 bind to the PD-1 on an</a:t>
            </a:r>
            <a:r>
              <a:rPr lang="en-US" sz="2800" i="1" dirty="0">
                <a:latin typeface="News Gothic MT" panose="020B0503020103020203" pitchFamily="34" charset="0"/>
              </a:rPr>
              <a:t> activated </a:t>
            </a:r>
            <a:r>
              <a:rPr lang="en-US" sz="2800" dirty="0">
                <a:latin typeface="News Gothic MT" panose="020B0503020103020203" pitchFamily="34" charset="0"/>
              </a:rPr>
              <a:t>T cell, the T cell is </a:t>
            </a:r>
            <a:r>
              <a:rPr lang="en-US" sz="2800" i="1" dirty="0">
                <a:latin typeface="News Gothic MT" panose="020B0503020103020203" pitchFamily="34" charset="0"/>
              </a:rPr>
              <a:t>inactivated</a:t>
            </a:r>
            <a:endParaRPr lang="en-US" sz="2400" dirty="0">
              <a:solidFill>
                <a:srgbClr val="000000"/>
              </a:solidFill>
              <a:ea typeface="ＭＳ Ｐゴシック"/>
            </a:endParaRPr>
          </a:p>
          <a:p>
            <a:pPr marL="457200" lvl="1" indent="0">
              <a:buNone/>
            </a:pPr>
            <a:endParaRPr lang="en-US" sz="2400" dirty="0">
              <a:solidFill>
                <a:srgbClr val="000000"/>
              </a:solidFill>
              <a:ea typeface="ＭＳ Ｐゴシック"/>
            </a:endParaRPr>
          </a:p>
          <a:p>
            <a:r>
              <a:rPr lang="en-US" sz="2800" dirty="0">
                <a:solidFill>
                  <a:srgbClr val="FF0000"/>
                </a:solidFill>
                <a:ea typeface="ＭＳ Ｐゴシック"/>
              </a:rPr>
              <a:t>PD-1/PD-L1 inhibitors </a:t>
            </a:r>
            <a:r>
              <a:rPr lang="en-US" sz="2800" dirty="0">
                <a:solidFill>
                  <a:srgbClr val="000000"/>
                </a:solidFill>
                <a:ea typeface="ＭＳ Ｐゴシック"/>
              </a:rPr>
              <a:t>b</a:t>
            </a:r>
            <a:r>
              <a:rPr lang="en-US" altLang="en-US" sz="2800" dirty="0">
                <a:solidFill>
                  <a:srgbClr val="000000"/>
                </a:solidFill>
                <a:ea typeface="ＭＳ Ｐゴシック"/>
              </a:rPr>
              <a:t>lock the interaction of PD-1/PD-L1 and their ligand</a:t>
            </a:r>
          </a:p>
          <a:p>
            <a:pPr lvl="1"/>
            <a:r>
              <a:rPr lang="en-US" altLang="en-US" sz="2600" dirty="0">
                <a:solidFill>
                  <a:srgbClr val="000000"/>
                </a:solidFill>
                <a:ea typeface="ＭＳ Ｐゴシック"/>
              </a:rPr>
              <a:t>The brake is OFF</a:t>
            </a:r>
          </a:p>
          <a:p>
            <a:pPr lvl="1"/>
            <a:r>
              <a:rPr lang="en-US" altLang="en-US" sz="2600" dirty="0">
                <a:solidFill>
                  <a:srgbClr val="000000"/>
                </a:solidFill>
                <a:ea typeface="ＭＳ Ｐゴシック"/>
              </a:rPr>
              <a:t>The T cell becomes activated</a:t>
            </a:r>
          </a:p>
          <a:p>
            <a:endParaRPr lang="en-US" dirty="0"/>
          </a:p>
        </p:txBody>
      </p:sp>
    </p:spTree>
    <p:extLst>
      <p:ext uri="{BB962C8B-B14F-4D97-AF65-F5344CB8AC3E}">
        <p14:creationId xmlns:p14="http://schemas.microsoft.com/office/powerpoint/2010/main" val="271929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644F-6FF1-4507-96EF-201B123174B4}"/>
              </a:ext>
            </a:extLst>
          </p:cNvPr>
          <p:cNvSpPr>
            <a:spLocks noGrp="1"/>
          </p:cNvSpPr>
          <p:nvPr>
            <p:ph type="title"/>
          </p:nvPr>
        </p:nvSpPr>
        <p:spPr/>
        <p:txBody>
          <a:bodyPr/>
          <a:lstStyle/>
          <a:p>
            <a:r>
              <a:rPr lang="en-US" dirty="0"/>
              <a:t>CTLA-4</a:t>
            </a:r>
          </a:p>
        </p:txBody>
      </p:sp>
      <p:sp>
        <p:nvSpPr>
          <p:cNvPr id="3" name="Text Placeholder 2">
            <a:extLst>
              <a:ext uri="{FF2B5EF4-FFF2-40B4-BE49-F238E27FC236}">
                <a16:creationId xmlns:a16="http://schemas.microsoft.com/office/drawing/2014/main" id="{CD296532-065D-D64C-B25A-F746E6381A59}"/>
              </a:ext>
            </a:extLst>
          </p:cNvPr>
          <p:cNvSpPr>
            <a:spLocks noGrp="1"/>
          </p:cNvSpPr>
          <p:nvPr>
            <p:ph type="body" sz="quarter" idx="12"/>
          </p:nvPr>
        </p:nvSpPr>
        <p:spPr>
          <a:xfrm>
            <a:off x="193575" y="6421193"/>
            <a:ext cx="3295774" cy="307777"/>
          </a:xfrm>
        </p:spPr>
        <p:txBody>
          <a:bodyPr/>
          <a:lstStyle/>
          <a:p>
            <a:r>
              <a:rPr lang="en-US" dirty="0"/>
              <a:t>CTLA-4 = cytotoxic T-lymphocyte–associated protein 4.</a:t>
            </a:r>
          </a:p>
          <a:p>
            <a:r>
              <a:rPr lang="en-US" dirty="0"/>
              <a:t>Carlo et al, 2016.</a:t>
            </a:r>
          </a:p>
        </p:txBody>
      </p:sp>
      <p:sp>
        <p:nvSpPr>
          <p:cNvPr id="4" name="Content Placeholder 3">
            <a:extLst>
              <a:ext uri="{FF2B5EF4-FFF2-40B4-BE49-F238E27FC236}">
                <a16:creationId xmlns:a16="http://schemas.microsoft.com/office/drawing/2014/main" id="{05DE515B-7086-4512-844C-5803B08CD96D}"/>
              </a:ext>
            </a:extLst>
          </p:cNvPr>
          <p:cNvSpPr>
            <a:spLocks noGrp="1"/>
          </p:cNvSpPr>
          <p:nvPr>
            <p:ph idx="1"/>
          </p:nvPr>
        </p:nvSpPr>
        <p:spPr/>
        <p:txBody>
          <a:bodyPr/>
          <a:lstStyle/>
          <a:p>
            <a:r>
              <a:rPr lang="en-US" sz="2800" dirty="0">
                <a:solidFill>
                  <a:srgbClr val="000000"/>
                </a:solidFill>
                <a:ea typeface="ＭＳ Ｐゴシック"/>
              </a:rPr>
              <a:t>Key inhibitory cell surface protein on the T cell (acts as a brake)</a:t>
            </a:r>
          </a:p>
          <a:p>
            <a:pPr lvl="1"/>
            <a:r>
              <a:rPr lang="en-US" sz="2600" dirty="0">
                <a:solidFill>
                  <a:srgbClr val="000000"/>
                </a:solidFill>
                <a:ea typeface="ＭＳ Ｐゴシック"/>
              </a:rPr>
              <a:t>Modulates the </a:t>
            </a:r>
            <a:r>
              <a:rPr lang="en-US" sz="2600" i="1" dirty="0">
                <a:solidFill>
                  <a:srgbClr val="000000"/>
                </a:solidFill>
                <a:ea typeface="ＭＳ Ｐゴシック"/>
              </a:rPr>
              <a:t>early</a:t>
            </a:r>
            <a:r>
              <a:rPr lang="en-US" sz="2600" dirty="0">
                <a:solidFill>
                  <a:srgbClr val="000000"/>
                </a:solidFill>
                <a:ea typeface="ＭＳ Ｐゴシック"/>
              </a:rPr>
              <a:t> phase of T-cell activation</a:t>
            </a:r>
          </a:p>
          <a:p>
            <a:pPr lvl="1"/>
            <a:r>
              <a:rPr lang="en-US" sz="2600" dirty="0">
                <a:solidFill>
                  <a:srgbClr val="000000"/>
                </a:solidFill>
                <a:ea typeface="ＭＳ Ｐゴシック"/>
              </a:rPr>
              <a:t>Interaction leads to T-cell inhibition</a:t>
            </a:r>
          </a:p>
          <a:p>
            <a:pPr marL="457200" lvl="1" indent="0">
              <a:buNone/>
            </a:pPr>
            <a:endParaRPr lang="en-US" sz="2400" dirty="0">
              <a:solidFill>
                <a:srgbClr val="000000"/>
              </a:solidFill>
              <a:ea typeface="ＭＳ Ｐゴシック"/>
            </a:endParaRPr>
          </a:p>
          <a:p>
            <a:r>
              <a:rPr lang="en-US" sz="2800" dirty="0">
                <a:solidFill>
                  <a:srgbClr val="FF0000"/>
                </a:solidFill>
                <a:ea typeface="ＭＳ Ｐゴシック"/>
              </a:rPr>
              <a:t>CTLA-4 inhibitors </a:t>
            </a:r>
            <a:r>
              <a:rPr lang="en-US" sz="2800" dirty="0">
                <a:solidFill>
                  <a:srgbClr val="000000"/>
                </a:solidFill>
                <a:ea typeface="ＭＳ Ｐゴシック"/>
              </a:rPr>
              <a:t>b</a:t>
            </a:r>
            <a:r>
              <a:rPr lang="en-US" altLang="en-US" sz="2800" dirty="0">
                <a:solidFill>
                  <a:srgbClr val="000000"/>
                </a:solidFill>
                <a:ea typeface="ＭＳ Ｐゴシック"/>
              </a:rPr>
              <a:t>lock the interaction of CTLA-4 and its ligand</a:t>
            </a:r>
          </a:p>
          <a:p>
            <a:pPr lvl="1"/>
            <a:r>
              <a:rPr lang="en-US" altLang="en-US" sz="2600" dirty="0">
                <a:solidFill>
                  <a:srgbClr val="000000"/>
                </a:solidFill>
                <a:ea typeface="ＭＳ Ｐゴシック"/>
              </a:rPr>
              <a:t>The brake is OFF</a:t>
            </a:r>
          </a:p>
          <a:p>
            <a:pPr lvl="1"/>
            <a:r>
              <a:rPr lang="en-US" altLang="en-US" sz="2600" dirty="0">
                <a:solidFill>
                  <a:srgbClr val="000000"/>
                </a:solidFill>
                <a:ea typeface="ＭＳ Ｐゴシック"/>
              </a:rPr>
              <a:t>Allows the T cell to attack the cancer cell </a:t>
            </a:r>
          </a:p>
          <a:p>
            <a:endParaRPr lang="en-US" dirty="0"/>
          </a:p>
        </p:txBody>
      </p:sp>
    </p:spTree>
    <p:extLst>
      <p:ext uri="{BB962C8B-B14F-4D97-AF65-F5344CB8AC3E}">
        <p14:creationId xmlns:p14="http://schemas.microsoft.com/office/powerpoint/2010/main" val="244972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7A132D-C7DD-F641-8396-5A2890E1EE6A}"/>
              </a:ext>
            </a:extLst>
          </p:cNvPr>
          <p:cNvSpPr>
            <a:spLocks noGrp="1"/>
          </p:cNvSpPr>
          <p:nvPr>
            <p:ph idx="1"/>
          </p:nvPr>
        </p:nvSpPr>
        <p:spPr>
          <a:xfrm>
            <a:off x="285007" y="225631"/>
            <a:ext cx="11685319" cy="6236129"/>
          </a:xfrm>
        </p:spPr>
        <p:txBody>
          <a:bodyPr>
            <a:noAutofit/>
          </a:bodyPr>
          <a:lstStyle/>
          <a:p>
            <a:pPr marL="0" indent="0">
              <a:buNone/>
            </a:pPr>
            <a:r>
              <a:rPr lang="en-US" sz="1600" b="1" dirty="0"/>
              <a:t>Provided by i3 Health </a:t>
            </a:r>
          </a:p>
          <a:p>
            <a:pPr marL="0" indent="0">
              <a:buNone/>
            </a:pPr>
            <a:endParaRPr lang="en-US" sz="1300" b="1" dirty="0"/>
          </a:p>
          <a:p>
            <a:pPr marL="0" indent="0">
              <a:buNone/>
            </a:pPr>
            <a:r>
              <a:rPr lang="en-US" sz="1300" b="1" dirty="0"/>
              <a:t>ACCREDITATION </a:t>
            </a:r>
            <a:endParaRPr lang="en-US" sz="1300" dirty="0"/>
          </a:p>
          <a:p>
            <a:pPr marL="0" indent="0">
              <a:buNone/>
            </a:pPr>
            <a:r>
              <a:rPr lang="en-US" sz="1300" dirty="0"/>
              <a:t>i3 Health is accredited with distinction as a provider of nursing continuing professional development by the American Nurses Credentialing Center’s Commission on Accreditation. </a:t>
            </a:r>
          </a:p>
          <a:p>
            <a:pPr marL="0" indent="0">
              <a:buNone/>
            </a:pPr>
            <a:endParaRPr lang="en-US" sz="1300" dirty="0"/>
          </a:p>
          <a:p>
            <a:pPr marL="0" indent="0">
              <a:buNone/>
            </a:pPr>
            <a:r>
              <a:rPr lang="en-US" sz="1300" dirty="0"/>
              <a:t>A maximum of 1.0 contact hour may be earned by learners who successfully complete this continuing nursing education activity.</a:t>
            </a:r>
          </a:p>
          <a:p>
            <a:pPr marL="0" indent="0">
              <a:buNone/>
            </a:pPr>
            <a:endParaRPr lang="en-US" sz="1300" dirty="0"/>
          </a:p>
          <a:p>
            <a:pPr marL="0" indent="0">
              <a:buNone/>
            </a:pPr>
            <a:r>
              <a:rPr lang="en-US" sz="1300" b="1" dirty="0"/>
              <a:t>INSTRUCTIONS TO RECEIVE CREDIT</a:t>
            </a:r>
          </a:p>
          <a:p>
            <a:pPr marL="0" indent="0">
              <a:buNone/>
            </a:pPr>
            <a:r>
              <a:rPr lang="en-US" sz="1300" dirty="0"/>
              <a:t>An activity evaluation form has been distributed. To claim credit, you must turn in a completed and signed evaluation form at the conclusion of the program. Your certificate of attendance will be emailed to you in approximately 2 weeks.</a:t>
            </a:r>
          </a:p>
          <a:p>
            <a:pPr marL="0" indent="0">
              <a:buNone/>
            </a:pPr>
            <a:endParaRPr lang="en-US" sz="1300" dirty="0"/>
          </a:p>
          <a:p>
            <a:pPr marL="0" indent="0">
              <a:buNone/>
            </a:pPr>
            <a:r>
              <a:rPr lang="en-US" sz="1300" b="1" dirty="0"/>
              <a:t>UNAPPROVED USE DISCLOSURE</a:t>
            </a:r>
          </a:p>
          <a:p>
            <a:pPr marL="0" indent="0">
              <a:buNone/>
            </a:pPr>
            <a:r>
              <a:rPr lang="en-US" sz="1300" dirty="0"/>
              <a:t>This educational activity may contain discussion of published and/or investigational uses of agents that are not indicated by the FDA. The planners of this activity do not recommend the use of any agent outside of the labeled indications.  </a:t>
            </a:r>
            <a:br>
              <a:rPr lang="en-US" sz="1300" dirty="0"/>
            </a:br>
            <a:br>
              <a:rPr lang="en-US" sz="1300" dirty="0"/>
            </a:br>
            <a:r>
              <a:rPr lang="en-US" sz="1300" dirty="0"/>
              <a:t>The opinions expressed in the educational activity are those of the faculty and do not necessarily represent the views of the planners.  Please refer to the official prescribing information for each product for discussion of approved indications, contraindications, and warnings.</a:t>
            </a:r>
          </a:p>
          <a:p>
            <a:pPr marL="0" indent="0">
              <a:buNone/>
            </a:pPr>
            <a:endParaRPr lang="en-US" sz="1300" dirty="0"/>
          </a:p>
          <a:p>
            <a:pPr marL="0" indent="0">
              <a:buNone/>
            </a:pPr>
            <a:r>
              <a:rPr lang="en-US" sz="1300" b="1" dirty="0"/>
              <a:t>DISCLAIMER</a:t>
            </a:r>
          </a:p>
          <a:p>
            <a:pPr marL="0" indent="0">
              <a:buNone/>
            </a:pPr>
            <a:r>
              <a:rPr lang="en-US" sz="1300" dirty="0"/>
              <a:t>The information provided at this NCPD activity is for continuing education purposes only and is not meant to substitute for the independent medical/clinical judgment of a healthcare provider relative to diagnostic and treatment options of a specific patient’s medical condition.</a:t>
            </a:r>
          </a:p>
          <a:p>
            <a:pPr marL="0" indent="0">
              <a:buNone/>
            </a:pPr>
            <a:endParaRPr lang="en-US" sz="1300" b="1" dirty="0"/>
          </a:p>
          <a:p>
            <a:pPr marL="0" indent="0">
              <a:buNone/>
            </a:pPr>
            <a:r>
              <a:rPr lang="en-US" sz="1300" b="1" dirty="0"/>
              <a:t>COMMERCIAL SUPPORT</a:t>
            </a:r>
          </a:p>
          <a:p>
            <a:pPr marL="0" indent="0">
              <a:buNone/>
            </a:pPr>
            <a:r>
              <a:rPr lang="en-US" sz="1300" dirty="0"/>
              <a:t>This educational activity is supported by a medical education grant from </a:t>
            </a:r>
            <a:r>
              <a:rPr lang="en-US" sz="1300" dirty="0" err="1"/>
              <a:t>Exelixis</a:t>
            </a:r>
            <a:r>
              <a:rPr lang="en-US" sz="1300" dirty="0"/>
              <a:t>.</a:t>
            </a:r>
          </a:p>
        </p:txBody>
      </p:sp>
    </p:spTree>
    <p:extLst>
      <p:ext uri="{BB962C8B-B14F-4D97-AF65-F5344CB8AC3E}">
        <p14:creationId xmlns:p14="http://schemas.microsoft.com/office/powerpoint/2010/main" val="356374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9C037-A121-4E7E-AABB-FFE59EB46065}"/>
              </a:ext>
            </a:extLst>
          </p:cNvPr>
          <p:cNvSpPr>
            <a:spLocks noGrp="1"/>
          </p:cNvSpPr>
          <p:nvPr>
            <p:ph type="title"/>
          </p:nvPr>
        </p:nvSpPr>
        <p:spPr/>
        <p:txBody>
          <a:bodyPr/>
          <a:lstStyle/>
          <a:p>
            <a:r>
              <a:rPr lang="en-US" dirty="0"/>
              <a:t>Ipilimumab/Nivolumab</a:t>
            </a:r>
          </a:p>
        </p:txBody>
      </p:sp>
      <p:sp>
        <p:nvSpPr>
          <p:cNvPr id="8" name="Text Placeholder 7">
            <a:extLst>
              <a:ext uri="{FF2B5EF4-FFF2-40B4-BE49-F238E27FC236}">
                <a16:creationId xmlns:a16="http://schemas.microsoft.com/office/drawing/2014/main" id="{BB7C4E09-C05D-1F49-B14B-CEB49BA4E41E}"/>
              </a:ext>
            </a:extLst>
          </p:cNvPr>
          <p:cNvSpPr>
            <a:spLocks noGrp="1"/>
          </p:cNvSpPr>
          <p:nvPr>
            <p:ph type="body" sz="quarter" idx="12"/>
          </p:nvPr>
        </p:nvSpPr>
        <p:spPr>
          <a:xfrm>
            <a:off x="193579" y="6420647"/>
            <a:ext cx="4736874" cy="307777"/>
          </a:xfrm>
        </p:spPr>
        <p:txBody>
          <a:bodyPr/>
          <a:lstStyle/>
          <a:p>
            <a:r>
              <a:rPr lang="en-US" dirty="0"/>
              <a:t>No. = number; CI = confidence interval; NR = not reached; NE = not evaluable.</a:t>
            </a:r>
          </a:p>
          <a:p>
            <a:r>
              <a:rPr lang="en-US" dirty="0"/>
              <a:t>Motzer et al, 2018.</a:t>
            </a:r>
          </a:p>
        </p:txBody>
      </p:sp>
      <p:sp>
        <p:nvSpPr>
          <p:cNvPr id="9" name="Text Placeholder 8">
            <a:extLst>
              <a:ext uri="{FF2B5EF4-FFF2-40B4-BE49-F238E27FC236}">
                <a16:creationId xmlns:a16="http://schemas.microsoft.com/office/drawing/2014/main" id="{B588E5E0-FBEB-3F41-AC36-50181EAD7C50}"/>
              </a:ext>
            </a:extLst>
          </p:cNvPr>
          <p:cNvSpPr>
            <a:spLocks noGrp="1"/>
          </p:cNvSpPr>
          <p:nvPr>
            <p:ph type="body" sz="quarter" idx="13"/>
          </p:nvPr>
        </p:nvSpPr>
        <p:spPr/>
        <p:txBody>
          <a:bodyPr/>
          <a:lstStyle/>
          <a:p>
            <a:r>
              <a:rPr lang="en-US" dirty="0"/>
              <a:t>First-Line Advanced RCC</a:t>
            </a:r>
          </a:p>
        </p:txBody>
      </p:sp>
      <p:pic>
        <p:nvPicPr>
          <p:cNvPr id="5" name="Picture 3">
            <a:extLst>
              <a:ext uri="{FF2B5EF4-FFF2-40B4-BE49-F238E27FC236}">
                <a16:creationId xmlns:a16="http://schemas.microsoft.com/office/drawing/2014/main" id="{DE313A79-7E7A-4FC8-8456-F2A3ED431E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45303"/>
          <a:stretch/>
        </p:blipFill>
        <p:spPr bwMode="auto">
          <a:xfrm>
            <a:off x="2091488" y="1514285"/>
            <a:ext cx="7482910" cy="47439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52219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7BE9E-4DD5-4E05-AB57-40555A0B035A}"/>
              </a:ext>
            </a:extLst>
          </p:cNvPr>
          <p:cNvSpPr>
            <a:spLocks noGrp="1"/>
          </p:cNvSpPr>
          <p:nvPr>
            <p:ph type="title"/>
          </p:nvPr>
        </p:nvSpPr>
        <p:spPr/>
        <p:txBody>
          <a:bodyPr/>
          <a:lstStyle/>
          <a:p>
            <a:r>
              <a:rPr lang="en-US" dirty="0"/>
              <a:t>Immunotherapy</a:t>
            </a:r>
          </a:p>
        </p:txBody>
      </p:sp>
      <p:sp>
        <p:nvSpPr>
          <p:cNvPr id="4" name="Text Placeholder 3">
            <a:extLst>
              <a:ext uri="{FF2B5EF4-FFF2-40B4-BE49-F238E27FC236}">
                <a16:creationId xmlns:a16="http://schemas.microsoft.com/office/drawing/2014/main" id="{C79705AC-4118-4541-8FB9-9EF7A839CB6E}"/>
              </a:ext>
            </a:extLst>
          </p:cNvPr>
          <p:cNvSpPr>
            <a:spLocks noGrp="1"/>
          </p:cNvSpPr>
          <p:nvPr>
            <p:ph type="body" sz="quarter" idx="12"/>
          </p:nvPr>
        </p:nvSpPr>
        <p:spPr>
          <a:xfrm>
            <a:off x="193579" y="6420647"/>
            <a:ext cx="5863785" cy="307777"/>
          </a:xfrm>
        </p:spPr>
        <p:txBody>
          <a:bodyPr/>
          <a:lstStyle/>
          <a:p>
            <a:r>
              <a:rPr lang="en-US" dirty="0"/>
              <a:t>Treg = regulatory T cell; APC = antigen presenting cell; MDSC = myeloid-deprived suppressor cell.</a:t>
            </a:r>
          </a:p>
          <a:p>
            <a:r>
              <a:rPr lang="en-US" dirty="0"/>
              <a:t>Image courtesy of Cleveland Clinic.</a:t>
            </a:r>
          </a:p>
        </p:txBody>
      </p:sp>
      <p:sp>
        <p:nvSpPr>
          <p:cNvPr id="5" name="Text Placeholder 4">
            <a:extLst>
              <a:ext uri="{FF2B5EF4-FFF2-40B4-BE49-F238E27FC236}">
                <a16:creationId xmlns:a16="http://schemas.microsoft.com/office/drawing/2014/main" id="{76DEDEAE-6623-D840-BA11-BCC807A8572F}"/>
              </a:ext>
            </a:extLst>
          </p:cNvPr>
          <p:cNvSpPr>
            <a:spLocks noGrp="1"/>
          </p:cNvSpPr>
          <p:nvPr>
            <p:ph type="body" sz="quarter" idx="13"/>
          </p:nvPr>
        </p:nvSpPr>
        <p:spPr/>
        <p:txBody>
          <a:bodyPr/>
          <a:lstStyle/>
          <a:p>
            <a:r>
              <a:rPr lang="en-US" dirty="0"/>
              <a:t>VEGF Combination Strategy</a:t>
            </a:r>
          </a:p>
        </p:txBody>
      </p:sp>
      <p:pic>
        <p:nvPicPr>
          <p:cNvPr id="6" name="Picture 5" descr="Diagram&#10;&#10;Description automatically generated">
            <a:extLst>
              <a:ext uri="{FF2B5EF4-FFF2-40B4-BE49-F238E27FC236}">
                <a16:creationId xmlns:a16="http://schemas.microsoft.com/office/drawing/2014/main" id="{C85B281B-6A62-6945-BAA4-705B99091A7B}"/>
              </a:ext>
            </a:extLst>
          </p:cNvPr>
          <p:cNvPicPr>
            <a:picLocks noChangeAspect="1"/>
          </p:cNvPicPr>
          <p:nvPr/>
        </p:nvPicPr>
        <p:blipFill rotWithShape="1">
          <a:blip r:embed="rId2"/>
          <a:srcRect t="391"/>
          <a:stretch/>
        </p:blipFill>
        <p:spPr>
          <a:xfrm>
            <a:off x="2207372" y="1433679"/>
            <a:ext cx="7025837" cy="4905182"/>
          </a:xfrm>
          <a:prstGeom prst="rect">
            <a:avLst/>
          </a:prstGeom>
        </p:spPr>
      </p:pic>
    </p:spTree>
    <p:extLst>
      <p:ext uri="{BB962C8B-B14F-4D97-AF65-F5344CB8AC3E}">
        <p14:creationId xmlns:p14="http://schemas.microsoft.com/office/powerpoint/2010/main" val="2142590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DE2F-01F2-47ED-B572-229E393B54F0}"/>
              </a:ext>
            </a:extLst>
          </p:cNvPr>
          <p:cNvSpPr>
            <a:spLocks noGrp="1"/>
          </p:cNvSpPr>
          <p:nvPr>
            <p:ph type="title"/>
          </p:nvPr>
        </p:nvSpPr>
        <p:spPr/>
        <p:txBody>
          <a:bodyPr/>
          <a:lstStyle/>
          <a:p>
            <a:r>
              <a:rPr lang="en-US" dirty="0"/>
              <a:t>Immunotherapy (cont.)</a:t>
            </a:r>
          </a:p>
        </p:txBody>
      </p:sp>
      <p:sp>
        <p:nvSpPr>
          <p:cNvPr id="4" name="Content Placeholder 3">
            <a:extLst>
              <a:ext uri="{FF2B5EF4-FFF2-40B4-BE49-F238E27FC236}">
                <a16:creationId xmlns:a16="http://schemas.microsoft.com/office/drawing/2014/main" id="{DED4E383-5987-4D46-8E91-E3E6EEE686CC}"/>
              </a:ext>
            </a:extLst>
          </p:cNvPr>
          <p:cNvSpPr>
            <a:spLocks noGrp="1"/>
          </p:cNvSpPr>
          <p:nvPr>
            <p:ph idx="1"/>
          </p:nvPr>
        </p:nvSpPr>
        <p:spPr>
          <a:xfrm>
            <a:off x="609600" y="1516092"/>
            <a:ext cx="10972800" cy="4821268"/>
          </a:xfrm>
        </p:spPr>
        <p:txBody>
          <a:bodyPr>
            <a:normAutofit fontScale="92500" lnSpcReduction="10000"/>
          </a:bodyPr>
          <a:lstStyle/>
          <a:p>
            <a:r>
              <a:rPr lang="en-US" sz="3000" dirty="0"/>
              <a:t>Dysfunctional angiogenic vasculature prevents extravasation of T cells through the endothelium into tumor cells and promotes immunosuppressive tumor microenvironment</a:t>
            </a:r>
          </a:p>
          <a:p>
            <a:pPr marL="0" indent="0">
              <a:buNone/>
            </a:pPr>
            <a:endParaRPr lang="en-US" dirty="0"/>
          </a:p>
          <a:p>
            <a:r>
              <a:rPr lang="en-US" sz="3000" dirty="0"/>
              <a:t>VEGF/VEGFR2 axis promotes proliferation, survival, migration, and metastasis</a:t>
            </a:r>
          </a:p>
          <a:p>
            <a:pPr lvl="1"/>
            <a:r>
              <a:rPr lang="en-US" sz="2800" dirty="0"/>
              <a:t>Inhibits dendritic cell maturation and accumulation and activation of T regulatory cells and MDSCs</a:t>
            </a:r>
          </a:p>
          <a:p>
            <a:pPr lvl="1"/>
            <a:r>
              <a:rPr lang="en-US" sz="2800" dirty="0"/>
              <a:t>Leads to immunosuppression and tumor growth</a:t>
            </a:r>
          </a:p>
          <a:p>
            <a:pPr marL="457200" lvl="1" indent="0">
              <a:buNone/>
            </a:pPr>
            <a:endParaRPr lang="en-US" dirty="0"/>
          </a:p>
          <a:p>
            <a:r>
              <a:rPr lang="en-US" sz="2800" dirty="0"/>
              <a:t>Antiangiogenic therapy normalized tumor vasculature, leading to increased T-cell infiltration</a:t>
            </a:r>
          </a:p>
        </p:txBody>
      </p:sp>
      <p:sp>
        <p:nvSpPr>
          <p:cNvPr id="3" name="Text Placeholder 2">
            <a:extLst>
              <a:ext uri="{FF2B5EF4-FFF2-40B4-BE49-F238E27FC236}">
                <a16:creationId xmlns:a16="http://schemas.microsoft.com/office/drawing/2014/main" id="{6761EA52-127D-420A-A8EA-00BD3A330B80}"/>
              </a:ext>
            </a:extLst>
          </p:cNvPr>
          <p:cNvSpPr>
            <a:spLocks noGrp="1"/>
          </p:cNvSpPr>
          <p:nvPr>
            <p:ph type="body" sz="quarter" idx="12"/>
          </p:nvPr>
        </p:nvSpPr>
        <p:spPr>
          <a:xfrm>
            <a:off x="193579" y="6574536"/>
            <a:ext cx="4863511" cy="153888"/>
          </a:xfrm>
        </p:spPr>
        <p:txBody>
          <a:bodyPr/>
          <a:lstStyle/>
          <a:p>
            <a:r>
              <a:rPr lang="en-US" dirty="0"/>
              <a:t>Campesato &amp; Merghoub, 2017; </a:t>
            </a:r>
            <a:r>
              <a:rPr lang="en-US" dirty="0" err="1"/>
              <a:t>Motz</a:t>
            </a:r>
            <a:r>
              <a:rPr lang="en-US" dirty="0"/>
              <a:t> &amp; Coukos et al, 2013; Bracarda et al, 2019.</a:t>
            </a:r>
          </a:p>
        </p:txBody>
      </p:sp>
      <p:sp>
        <p:nvSpPr>
          <p:cNvPr id="5" name="Text Placeholder 4">
            <a:extLst>
              <a:ext uri="{FF2B5EF4-FFF2-40B4-BE49-F238E27FC236}">
                <a16:creationId xmlns:a16="http://schemas.microsoft.com/office/drawing/2014/main" id="{C1ADA726-CAF0-604F-82D8-93CE11D5531E}"/>
              </a:ext>
            </a:extLst>
          </p:cNvPr>
          <p:cNvSpPr>
            <a:spLocks noGrp="1"/>
          </p:cNvSpPr>
          <p:nvPr>
            <p:ph type="body" sz="quarter" idx="13"/>
          </p:nvPr>
        </p:nvSpPr>
        <p:spPr/>
        <p:txBody>
          <a:bodyPr/>
          <a:lstStyle/>
          <a:p>
            <a:r>
              <a:rPr lang="en-US" dirty="0"/>
              <a:t>VEGF Inhibitor Combination Strategy	</a:t>
            </a:r>
          </a:p>
        </p:txBody>
      </p:sp>
    </p:spTree>
    <p:extLst>
      <p:ext uri="{BB962C8B-B14F-4D97-AF65-F5344CB8AC3E}">
        <p14:creationId xmlns:p14="http://schemas.microsoft.com/office/powerpoint/2010/main" val="3216382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1D26-4D34-483C-8430-B6EF5E8CD860}"/>
              </a:ext>
            </a:extLst>
          </p:cNvPr>
          <p:cNvSpPr>
            <a:spLocks noGrp="1"/>
          </p:cNvSpPr>
          <p:nvPr>
            <p:ph type="title"/>
          </p:nvPr>
        </p:nvSpPr>
        <p:spPr/>
        <p:txBody>
          <a:bodyPr/>
          <a:lstStyle/>
          <a:p>
            <a:r>
              <a:rPr lang="en-US" dirty="0"/>
              <a:t>Immunotherapy-Based Frontline Therapy</a:t>
            </a:r>
          </a:p>
        </p:txBody>
      </p:sp>
      <p:sp>
        <p:nvSpPr>
          <p:cNvPr id="6" name="Text Placeholder 2">
            <a:extLst>
              <a:ext uri="{FF2B5EF4-FFF2-40B4-BE49-F238E27FC236}">
                <a16:creationId xmlns:a16="http://schemas.microsoft.com/office/drawing/2014/main" id="{101D2A82-D6B6-46ED-9997-87084BA075C5}"/>
              </a:ext>
            </a:extLst>
          </p:cNvPr>
          <p:cNvSpPr>
            <a:spLocks noGrp="1"/>
          </p:cNvSpPr>
          <p:nvPr>
            <p:ph type="body" sz="quarter" idx="12"/>
          </p:nvPr>
        </p:nvSpPr>
        <p:spPr>
          <a:xfrm>
            <a:off x="193579" y="5958983"/>
            <a:ext cx="9042540" cy="769441"/>
          </a:xfrm>
        </p:spPr>
        <p:txBody>
          <a:bodyPr/>
          <a:lstStyle/>
          <a:p>
            <a:r>
              <a:rPr lang="en-US" baseline="30000" dirty="0"/>
              <a:t>a</a:t>
            </a:r>
            <a:r>
              <a:rPr lang="en-US" dirty="0"/>
              <a:t>Intermediate and poor risk.</a:t>
            </a:r>
          </a:p>
          <a:p>
            <a:r>
              <a:rPr lang="en-US" baseline="30000" dirty="0"/>
              <a:t>b</a:t>
            </a:r>
            <a:r>
              <a:rPr lang="en-US" dirty="0"/>
              <a:t>All risk groups.</a:t>
            </a:r>
          </a:p>
          <a:p>
            <a:r>
              <a:rPr lang="en-US" baseline="30000" dirty="0"/>
              <a:t>c</a:t>
            </a:r>
            <a:r>
              <a:rPr lang="en-US" dirty="0"/>
              <a:t>ITT group.</a:t>
            </a:r>
          </a:p>
          <a:p>
            <a:r>
              <a:rPr lang="en-US" dirty="0"/>
              <a:t>ORR = overall response rate; CR = complete response; PFS = progression-free survival; OS = overall survival; HR = hazard ratio; ITT = intention to treat.</a:t>
            </a:r>
          </a:p>
          <a:p>
            <a:r>
              <a:rPr lang="en-US" dirty="0"/>
              <a:t>Motzer et al, 2019; Choueiri, Motzer et al, 2020; Plimack et al, 2020; Choueiri, Powles et al, 2020.</a:t>
            </a:r>
          </a:p>
        </p:txBody>
      </p:sp>
      <p:sp>
        <p:nvSpPr>
          <p:cNvPr id="8" name="Text Placeholder 7">
            <a:extLst>
              <a:ext uri="{FF2B5EF4-FFF2-40B4-BE49-F238E27FC236}">
                <a16:creationId xmlns:a16="http://schemas.microsoft.com/office/drawing/2014/main" id="{6514763B-FFF6-6C49-A64B-214AEF494AB7}"/>
              </a:ext>
            </a:extLst>
          </p:cNvPr>
          <p:cNvSpPr>
            <a:spLocks noGrp="1"/>
          </p:cNvSpPr>
          <p:nvPr>
            <p:ph type="body" sz="quarter" idx="13"/>
          </p:nvPr>
        </p:nvSpPr>
        <p:spPr/>
        <p:txBody>
          <a:bodyPr/>
          <a:lstStyle/>
          <a:p>
            <a:r>
              <a:rPr lang="en-US" dirty="0"/>
              <a:t>Advanced RCC</a:t>
            </a:r>
          </a:p>
        </p:txBody>
      </p:sp>
      <p:graphicFrame>
        <p:nvGraphicFramePr>
          <p:cNvPr id="9" name="Table 8">
            <a:extLst>
              <a:ext uri="{FF2B5EF4-FFF2-40B4-BE49-F238E27FC236}">
                <a16:creationId xmlns:a16="http://schemas.microsoft.com/office/drawing/2014/main" id="{9774581D-070A-2B44-8070-B42AE05C15D5}"/>
              </a:ext>
            </a:extLst>
          </p:cNvPr>
          <p:cNvGraphicFramePr>
            <a:graphicFrameLocks noGrp="1"/>
          </p:cNvGraphicFramePr>
          <p:nvPr>
            <p:extLst>
              <p:ext uri="{D42A27DB-BD31-4B8C-83A1-F6EECF244321}">
                <p14:modId xmlns:p14="http://schemas.microsoft.com/office/powerpoint/2010/main" val="4177019645"/>
              </p:ext>
            </p:extLst>
          </p:nvPr>
        </p:nvGraphicFramePr>
        <p:xfrm>
          <a:off x="622012" y="1516092"/>
          <a:ext cx="10974915" cy="4089062"/>
        </p:xfrm>
        <a:graphic>
          <a:graphicData uri="http://schemas.openxmlformats.org/drawingml/2006/table">
            <a:tbl>
              <a:tblPr firstRow="1" bandRow="1">
                <a:tableStyleId>{5C22544A-7EE6-4342-B048-85BDC9FD1C3A}</a:tableStyleId>
              </a:tblPr>
              <a:tblGrid>
                <a:gridCol w="2891118">
                  <a:extLst>
                    <a:ext uri="{9D8B030D-6E8A-4147-A177-3AD203B41FA5}">
                      <a16:colId xmlns:a16="http://schemas.microsoft.com/office/drawing/2014/main" val="628607599"/>
                    </a:ext>
                  </a:extLst>
                </a:gridCol>
                <a:gridCol w="1452282">
                  <a:extLst>
                    <a:ext uri="{9D8B030D-6E8A-4147-A177-3AD203B41FA5}">
                      <a16:colId xmlns:a16="http://schemas.microsoft.com/office/drawing/2014/main" val="1706900850"/>
                    </a:ext>
                  </a:extLst>
                </a:gridCol>
                <a:gridCol w="1519518">
                  <a:extLst>
                    <a:ext uri="{9D8B030D-6E8A-4147-A177-3AD203B41FA5}">
                      <a16:colId xmlns:a16="http://schemas.microsoft.com/office/drawing/2014/main" val="1106604825"/>
                    </a:ext>
                  </a:extLst>
                </a:gridCol>
                <a:gridCol w="2190147">
                  <a:extLst>
                    <a:ext uri="{9D8B030D-6E8A-4147-A177-3AD203B41FA5}">
                      <a16:colId xmlns:a16="http://schemas.microsoft.com/office/drawing/2014/main" val="3747487464"/>
                    </a:ext>
                  </a:extLst>
                </a:gridCol>
                <a:gridCol w="2921850">
                  <a:extLst>
                    <a:ext uri="{9D8B030D-6E8A-4147-A177-3AD203B41FA5}">
                      <a16:colId xmlns:a16="http://schemas.microsoft.com/office/drawing/2014/main" val="2623592684"/>
                    </a:ext>
                  </a:extLst>
                </a:gridCol>
              </a:tblGrid>
              <a:tr h="650533">
                <a:tc>
                  <a:txBody>
                    <a:bodyPr/>
                    <a:lstStyle/>
                    <a:p>
                      <a:r>
                        <a:rPr lang="en-US" dirty="0">
                          <a:latin typeface="News Gothic MT" panose="020B0503020103020203" pitchFamily="34" charset="0"/>
                        </a:rPr>
                        <a:t>Regimen</a:t>
                      </a:r>
                    </a:p>
                  </a:txBody>
                  <a:tcPr anchor="ctr"/>
                </a:tc>
                <a:tc>
                  <a:txBody>
                    <a:bodyPr/>
                    <a:lstStyle/>
                    <a:p>
                      <a:pPr algn="ctr"/>
                      <a:r>
                        <a:rPr lang="en-US" dirty="0">
                          <a:latin typeface="News Gothic MT" panose="020B0503020103020203" pitchFamily="34" charset="0"/>
                        </a:rPr>
                        <a:t>ORR</a:t>
                      </a:r>
                    </a:p>
                  </a:txBody>
                  <a:tcPr anchor="ctr"/>
                </a:tc>
                <a:tc>
                  <a:txBody>
                    <a:bodyPr/>
                    <a:lstStyle/>
                    <a:p>
                      <a:pPr algn="ctr"/>
                      <a:r>
                        <a:rPr lang="en-US" dirty="0">
                          <a:latin typeface="News Gothic MT" panose="020B0503020103020203" pitchFamily="34" charset="0"/>
                        </a:rPr>
                        <a:t>CR</a:t>
                      </a:r>
                    </a:p>
                  </a:txBody>
                  <a:tcPr anchor="ctr"/>
                </a:tc>
                <a:tc>
                  <a:txBody>
                    <a:bodyPr/>
                    <a:lstStyle/>
                    <a:p>
                      <a:pPr algn="ctr"/>
                      <a:r>
                        <a:rPr lang="en-US" dirty="0">
                          <a:latin typeface="News Gothic MT" panose="020B0503020103020203" pitchFamily="34" charset="0"/>
                        </a:rPr>
                        <a:t>PFS (Months)</a:t>
                      </a:r>
                    </a:p>
                  </a:txBody>
                  <a:tcPr anchor="ctr"/>
                </a:tc>
                <a:tc>
                  <a:txBody>
                    <a:bodyPr/>
                    <a:lstStyle/>
                    <a:p>
                      <a:pPr algn="ctr"/>
                      <a:r>
                        <a:rPr lang="en-US" dirty="0">
                          <a:latin typeface="News Gothic MT" panose="020B0503020103020203" pitchFamily="34" charset="0"/>
                        </a:rPr>
                        <a:t>OS</a:t>
                      </a:r>
                    </a:p>
                  </a:txBody>
                  <a:tcPr anchor="ctr"/>
                </a:tc>
                <a:extLst>
                  <a:ext uri="{0D108BD9-81ED-4DB2-BD59-A6C34878D82A}">
                    <a16:rowId xmlns:a16="http://schemas.microsoft.com/office/drawing/2014/main" val="808964991"/>
                  </a:ext>
                </a:extLst>
              </a:tr>
              <a:tr h="929332">
                <a:tc>
                  <a:txBody>
                    <a:bodyPr/>
                    <a:lstStyle/>
                    <a:p>
                      <a:r>
                        <a:rPr lang="en-US" dirty="0">
                          <a:latin typeface="News Gothic MT" panose="020B0503020103020203" pitchFamily="34" charset="0"/>
                        </a:rPr>
                        <a:t>Ipilimumab/nivolumab</a:t>
                      </a:r>
                      <a:r>
                        <a:rPr lang="en-US" baseline="30000" dirty="0">
                          <a:latin typeface="News Gothic MT" panose="020B0503020103020203" pitchFamily="34" charset="0"/>
                        </a:rPr>
                        <a:t>a</a:t>
                      </a:r>
                      <a:endParaRPr lang="en-US" dirty="0">
                        <a:latin typeface="News Gothic MT" panose="020B0503020103020203" pitchFamily="34" charset="0"/>
                      </a:endParaRPr>
                    </a:p>
                  </a:txBody>
                  <a:tcPr anchor="ctr"/>
                </a:tc>
                <a:tc>
                  <a:txBody>
                    <a:bodyPr/>
                    <a:lstStyle/>
                    <a:p>
                      <a:pPr algn="ctr"/>
                      <a:r>
                        <a:rPr lang="en-US" dirty="0">
                          <a:latin typeface="News Gothic MT" panose="020B0503020103020203" pitchFamily="34" charset="0"/>
                        </a:rPr>
                        <a:t>41% (</a:t>
                      </a:r>
                      <a:r>
                        <a:rPr lang="en-US" i="1" dirty="0">
                          <a:latin typeface="News Gothic MT" panose="020B0503020103020203" pitchFamily="34" charset="0"/>
                        </a:rPr>
                        <a:t>P</a:t>
                      </a:r>
                      <a:r>
                        <a:rPr lang="en-US" i="0" dirty="0">
                          <a:latin typeface="News Gothic MT" panose="020B0503020103020203" pitchFamily="34" charset="0"/>
                        </a:rPr>
                        <a:t>=0.001)</a:t>
                      </a:r>
                      <a:endParaRPr lang="en-US" dirty="0">
                        <a:latin typeface="News Gothic MT" panose="020B0503020103020203" pitchFamily="34" charset="0"/>
                      </a:endParaRPr>
                    </a:p>
                  </a:txBody>
                  <a:tcPr anchor="ctr"/>
                </a:tc>
                <a:tc>
                  <a:txBody>
                    <a:bodyPr/>
                    <a:lstStyle/>
                    <a:p>
                      <a:pPr algn="ctr"/>
                      <a:r>
                        <a:rPr lang="en-US" dirty="0">
                          <a:latin typeface="News Gothic MT" panose="020B0503020103020203" pitchFamily="34" charset="0"/>
                        </a:rPr>
                        <a:t>11%</a:t>
                      </a:r>
                    </a:p>
                  </a:txBody>
                  <a:tcPr anchor="ctr"/>
                </a:tc>
                <a:tc>
                  <a:txBody>
                    <a:bodyPr/>
                    <a:lstStyle/>
                    <a:p>
                      <a:pPr algn="ctr"/>
                      <a:r>
                        <a:rPr lang="en-US" dirty="0">
                          <a:latin typeface="News Gothic MT" panose="020B0503020103020203" pitchFamily="34" charset="0"/>
                        </a:rPr>
                        <a:t>9.7 (</a:t>
                      </a:r>
                      <a:r>
                        <a:rPr lang="en-US" i="1" dirty="0">
                          <a:latin typeface="News Gothic MT" panose="020B0503020103020203" pitchFamily="34" charset="0"/>
                        </a:rPr>
                        <a:t>P</a:t>
                      </a:r>
                      <a:r>
                        <a:rPr lang="en-US" i="0" dirty="0">
                          <a:latin typeface="News Gothic MT" panose="020B0503020103020203" pitchFamily="34" charset="0"/>
                        </a:rPr>
                        <a:t>=0.014)</a:t>
                      </a:r>
                      <a:endParaRPr lang="en-US" dirty="0">
                        <a:latin typeface="News Gothic MT" panose="020B0503020103020203" pitchFamily="34" charset="0"/>
                      </a:endParaRPr>
                    </a:p>
                  </a:txBody>
                  <a:tcPr anchor="ctr"/>
                </a:tc>
                <a:tc>
                  <a:txBody>
                    <a:bodyPr/>
                    <a:lstStyle/>
                    <a:p>
                      <a:pPr algn="ctr"/>
                      <a:r>
                        <a:rPr lang="en-US" dirty="0">
                          <a:latin typeface="News Gothic MT" panose="020B0503020103020203" pitchFamily="34" charset="0"/>
                        </a:rPr>
                        <a:t>NR (HR for death 0.66, </a:t>
                      </a:r>
                      <a:r>
                        <a:rPr lang="en-US" i="1" dirty="0">
                          <a:latin typeface="News Gothic MT" panose="020B0503020103020203" pitchFamily="34" charset="0"/>
                        </a:rPr>
                        <a:t>P</a:t>
                      </a:r>
                      <a:r>
                        <a:rPr lang="en-US" i="0" dirty="0">
                          <a:latin typeface="News Gothic MT" panose="020B0503020103020203" pitchFamily="34" charset="0"/>
                        </a:rPr>
                        <a:t>&lt;0.0001)</a:t>
                      </a:r>
                      <a:endParaRPr lang="en-US" dirty="0">
                        <a:latin typeface="News Gothic MT" panose="020B0503020103020203" pitchFamily="34" charset="0"/>
                      </a:endParaRPr>
                    </a:p>
                  </a:txBody>
                  <a:tcPr anchor="ctr"/>
                </a:tc>
                <a:extLst>
                  <a:ext uri="{0D108BD9-81ED-4DB2-BD59-A6C34878D82A}">
                    <a16:rowId xmlns:a16="http://schemas.microsoft.com/office/drawing/2014/main" val="4256858294"/>
                  </a:ext>
                </a:extLst>
              </a:tr>
              <a:tr h="650533">
                <a:tc>
                  <a:txBody>
                    <a:bodyPr/>
                    <a:lstStyle/>
                    <a:p>
                      <a:r>
                        <a:rPr lang="en-US" dirty="0">
                          <a:latin typeface="News Gothic MT" panose="020B0503020103020203" pitchFamily="34" charset="0"/>
                        </a:rPr>
                        <a:t>Axitinib/avelumab</a:t>
                      </a:r>
                      <a:r>
                        <a:rPr lang="en-US" baseline="30000" dirty="0">
                          <a:latin typeface="News Gothic MT" panose="020B0503020103020203" pitchFamily="34" charset="0"/>
                        </a:rPr>
                        <a:t>b</a:t>
                      </a:r>
                      <a:endParaRPr lang="en-US" dirty="0">
                        <a:latin typeface="News Gothic MT" panose="020B0503020103020203" pitchFamily="34" charset="0"/>
                      </a:endParaRPr>
                    </a:p>
                  </a:txBody>
                  <a:tcPr anchor="ctr"/>
                </a:tc>
                <a:tc>
                  <a:txBody>
                    <a:bodyPr/>
                    <a:lstStyle/>
                    <a:p>
                      <a:pPr algn="ctr"/>
                      <a:r>
                        <a:rPr lang="en-US" dirty="0">
                          <a:latin typeface="News Gothic MT" panose="020B0503020103020203" pitchFamily="34" charset="0"/>
                        </a:rPr>
                        <a:t>52.5%</a:t>
                      </a:r>
                    </a:p>
                  </a:txBody>
                  <a:tcPr anchor="ctr"/>
                </a:tc>
                <a:tc>
                  <a:txBody>
                    <a:bodyPr/>
                    <a:lstStyle/>
                    <a:p>
                      <a:pPr algn="ctr"/>
                      <a:r>
                        <a:rPr lang="en-US" dirty="0">
                          <a:latin typeface="News Gothic MT" panose="020B0503020103020203" pitchFamily="34" charset="0"/>
                        </a:rPr>
                        <a:t>3.8%</a:t>
                      </a:r>
                    </a:p>
                  </a:txBody>
                  <a:tcPr anchor="ctr"/>
                </a:tc>
                <a:tc>
                  <a:txBody>
                    <a:bodyPr/>
                    <a:lstStyle/>
                    <a:p>
                      <a:pPr algn="ctr"/>
                      <a:r>
                        <a:rPr lang="en-US" dirty="0">
                          <a:latin typeface="News Gothic MT" panose="020B0503020103020203" pitchFamily="34" charset="0"/>
                        </a:rPr>
                        <a:t>13 (</a:t>
                      </a:r>
                      <a:r>
                        <a:rPr lang="en-US" i="1" dirty="0">
                          <a:latin typeface="News Gothic MT" panose="020B0503020103020203" pitchFamily="34" charset="0"/>
                        </a:rPr>
                        <a:t>P</a:t>
                      </a:r>
                      <a:r>
                        <a:rPr lang="en-US" i="0" dirty="0">
                          <a:latin typeface="News Gothic MT" panose="020B0503020103020203" pitchFamily="34" charset="0"/>
                        </a:rPr>
                        <a:t>=0.001)</a:t>
                      </a:r>
                      <a:endParaRPr lang="en-US" dirty="0">
                        <a:latin typeface="News Gothic MT" panose="020B0503020103020203" pitchFamily="34" charset="0"/>
                      </a:endParaRPr>
                    </a:p>
                  </a:txBody>
                  <a:tcPr anchor="ctr"/>
                </a:tc>
                <a:tc>
                  <a:txBody>
                    <a:bodyPr/>
                    <a:lstStyle/>
                    <a:p>
                      <a:pPr algn="ctr"/>
                      <a:r>
                        <a:rPr lang="en-US" dirty="0">
                          <a:latin typeface="News Gothic MT" panose="020B0503020103020203" pitchFamily="34" charset="0"/>
                        </a:rPr>
                        <a:t>NE</a:t>
                      </a:r>
                    </a:p>
                  </a:txBody>
                  <a:tcPr anchor="ctr"/>
                </a:tc>
                <a:extLst>
                  <a:ext uri="{0D108BD9-81ED-4DB2-BD59-A6C34878D82A}">
                    <a16:rowId xmlns:a16="http://schemas.microsoft.com/office/drawing/2014/main" val="1386218819"/>
                  </a:ext>
                </a:extLst>
              </a:tr>
              <a:tr h="929332">
                <a:tc>
                  <a:txBody>
                    <a:bodyPr/>
                    <a:lstStyle/>
                    <a:p>
                      <a:r>
                        <a:rPr lang="en-US" dirty="0">
                          <a:latin typeface="News Gothic MT" panose="020B0503020103020203" pitchFamily="34" charset="0"/>
                        </a:rPr>
                        <a:t>Axitinib/pembrolizumab</a:t>
                      </a:r>
                      <a:r>
                        <a:rPr lang="en-US" baseline="30000" dirty="0">
                          <a:latin typeface="News Gothic MT" panose="020B0503020103020203" pitchFamily="34" charset="0"/>
                        </a:rPr>
                        <a:t>c</a:t>
                      </a:r>
                      <a:endParaRPr lang="en-US" dirty="0">
                        <a:latin typeface="News Gothic MT" panose="020B0503020103020203" pitchFamily="34" charset="0"/>
                      </a:endParaRPr>
                    </a:p>
                  </a:txBody>
                  <a:tcPr anchor="ctr"/>
                </a:tc>
                <a:tc>
                  <a:txBody>
                    <a:bodyPr/>
                    <a:lstStyle/>
                    <a:p>
                      <a:pPr algn="ctr"/>
                      <a:r>
                        <a:rPr lang="en-US" dirty="0">
                          <a:latin typeface="News Gothic MT" panose="020B0503020103020203" pitchFamily="34" charset="0"/>
                        </a:rPr>
                        <a:t>60.2% (</a:t>
                      </a:r>
                      <a:r>
                        <a:rPr lang="en-US" i="1" dirty="0">
                          <a:latin typeface="News Gothic MT" panose="020B0503020103020203" pitchFamily="34" charset="0"/>
                        </a:rPr>
                        <a:t>P</a:t>
                      </a:r>
                      <a:r>
                        <a:rPr lang="en-US" i="0" dirty="0">
                          <a:latin typeface="News Gothic MT" panose="020B0503020103020203" pitchFamily="34" charset="0"/>
                        </a:rPr>
                        <a:t>&lt;0.001)</a:t>
                      </a:r>
                      <a:endParaRPr lang="en-US" dirty="0">
                        <a:latin typeface="News Gothic MT" panose="020B0503020103020203" pitchFamily="34" charset="0"/>
                      </a:endParaRPr>
                    </a:p>
                  </a:txBody>
                  <a:tcPr anchor="ctr"/>
                </a:tc>
                <a:tc>
                  <a:txBody>
                    <a:bodyPr/>
                    <a:lstStyle/>
                    <a:p>
                      <a:pPr algn="ctr"/>
                      <a:r>
                        <a:rPr lang="en-US" dirty="0">
                          <a:latin typeface="News Gothic MT" panose="020B0503020103020203" pitchFamily="34" charset="0"/>
                        </a:rPr>
                        <a:t>8.8%</a:t>
                      </a:r>
                    </a:p>
                  </a:txBody>
                  <a:tcPr anchor="ctr"/>
                </a:tc>
                <a:tc>
                  <a:txBody>
                    <a:bodyPr/>
                    <a:lstStyle/>
                    <a:p>
                      <a:pPr algn="ctr"/>
                      <a:r>
                        <a:rPr lang="en-US" dirty="0">
                          <a:latin typeface="News Gothic MT" panose="020B0503020103020203" pitchFamily="34" charset="0"/>
                        </a:rPr>
                        <a:t>15.4 (</a:t>
                      </a:r>
                      <a:r>
                        <a:rPr lang="en-US" i="1" dirty="0">
                          <a:latin typeface="News Gothic MT" panose="020B0503020103020203" pitchFamily="34" charset="0"/>
                        </a:rPr>
                        <a:t>P</a:t>
                      </a:r>
                      <a:r>
                        <a:rPr lang="en-US" i="0" dirty="0">
                          <a:latin typeface="News Gothic MT" panose="020B0503020103020203" pitchFamily="34" charset="0"/>
                        </a:rPr>
                        <a:t>&lt;0.0001)</a:t>
                      </a:r>
                      <a:endParaRPr lang="en-US" dirty="0">
                        <a:latin typeface="News Gothic MT" panose="020B0503020103020203" pitchFamily="34" charset="0"/>
                      </a:endParaRPr>
                    </a:p>
                  </a:txBody>
                  <a:tcPr anchor="ctr"/>
                </a:tc>
                <a:tc>
                  <a:txBody>
                    <a:bodyPr/>
                    <a:lstStyle/>
                    <a:p>
                      <a:pPr algn="ctr"/>
                      <a:r>
                        <a:rPr lang="en-US" dirty="0">
                          <a:latin typeface="News Gothic MT" panose="020B0503020103020203" pitchFamily="34" charset="0"/>
                        </a:rPr>
                        <a:t>NR (HR for death 0.68, </a:t>
                      </a:r>
                      <a:r>
                        <a:rPr lang="en-US" i="1" dirty="0">
                          <a:latin typeface="News Gothic MT" panose="020B0503020103020203" pitchFamily="34" charset="0"/>
                        </a:rPr>
                        <a:t>P</a:t>
                      </a:r>
                      <a:r>
                        <a:rPr lang="en-US" i="0" dirty="0">
                          <a:latin typeface="News Gothic MT" panose="020B0503020103020203" pitchFamily="34" charset="0"/>
                        </a:rPr>
                        <a:t>&lt;0.001)</a:t>
                      </a:r>
                      <a:endParaRPr lang="en-US" dirty="0">
                        <a:latin typeface="News Gothic MT" panose="020B0503020103020203" pitchFamily="34" charset="0"/>
                      </a:endParaRPr>
                    </a:p>
                  </a:txBody>
                  <a:tcPr anchor="ctr"/>
                </a:tc>
                <a:extLst>
                  <a:ext uri="{0D108BD9-81ED-4DB2-BD59-A6C34878D82A}">
                    <a16:rowId xmlns:a16="http://schemas.microsoft.com/office/drawing/2014/main" val="3601159322"/>
                  </a:ext>
                </a:extLst>
              </a:tr>
              <a:tr h="929332">
                <a:tc>
                  <a:txBody>
                    <a:bodyPr/>
                    <a:lstStyle/>
                    <a:p>
                      <a:r>
                        <a:rPr lang="en-US" dirty="0">
                          <a:latin typeface="News Gothic MT" panose="020B0503020103020203" pitchFamily="34" charset="0"/>
                        </a:rPr>
                        <a:t>Cabozantinib/nivolumab</a:t>
                      </a:r>
                    </a:p>
                  </a:txBody>
                  <a:tcPr anchor="ctr"/>
                </a:tc>
                <a:tc>
                  <a:txBody>
                    <a:bodyPr/>
                    <a:lstStyle/>
                    <a:p>
                      <a:pPr algn="ctr"/>
                      <a:r>
                        <a:rPr lang="en-US" dirty="0">
                          <a:latin typeface="News Gothic MT" panose="020B0503020103020203" pitchFamily="34" charset="0"/>
                        </a:rPr>
                        <a:t>55.7% (</a:t>
                      </a:r>
                      <a:r>
                        <a:rPr lang="en-US" i="1" dirty="0">
                          <a:latin typeface="News Gothic MT" panose="020B0503020103020203" pitchFamily="34" charset="0"/>
                        </a:rPr>
                        <a:t>P</a:t>
                      </a:r>
                      <a:r>
                        <a:rPr lang="en-US" i="0" dirty="0">
                          <a:latin typeface="News Gothic MT" panose="020B0503020103020203" pitchFamily="34" charset="0"/>
                        </a:rPr>
                        <a:t>&lt;0.0001)</a:t>
                      </a:r>
                      <a:endParaRPr lang="en-US" dirty="0">
                        <a:latin typeface="News Gothic MT" panose="020B0503020103020203" pitchFamily="34" charset="0"/>
                      </a:endParaRPr>
                    </a:p>
                  </a:txBody>
                  <a:tcPr anchor="ctr"/>
                </a:tc>
                <a:tc>
                  <a:txBody>
                    <a:bodyPr/>
                    <a:lstStyle/>
                    <a:p>
                      <a:pPr algn="ctr"/>
                      <a:r>
                        <a:rPr lang="en-US" dirty="0">
                          <a:latin typeface="News Gothic MT" panose="020B0503020103020203" pitchFamily="34" charset="0"/>
                        </a:rPr>
                        <a:t>8%</a:t>
                      </a:r>
                    </a:p>
                  </a:txBody>
                  <a:tcPr anchor="ctr"/>
                </a:tc>
                <a:tc>
                  <a:txBody>
                    <a:bodyPr/>
                    <a:lstStyle/>
                    <a:p>
                      <a:pPr algn="ctr"/>
                      <a:r>
                        <a:rPr lang="en-US" dirty="0">
                          <a:latin typeface="News Gothic MT" panose="020B0503020103020203" pitchFamily="34" charset="0"/>
                        </a:rPr>
                        <a:t>16.6 (</a:t>
                      </a:r>
                      <a:r>
                        <a:rPr lang="en-US" i="1" dirty="0">
                          <a:latin typeface="News Gothic MT" panose="020B0503020103020203" pitchFamily="34" charset="0"/>
                        </a:rPr>
                        <a:t>P</a:t>
                      </a:r>
                      <a:r>
                        <a:rPr lang="en-US" i="0" dirty="0">
                          <a:latin typeface="News Gothic MT" panose="020B0503020103020203" pitchFamily="34" charset="0"/>
                        </a:rPr>
                        <a:t>=0.001)</a:t>
                      </a:r>
                      <a:endParaRPr lang="en-US" dirty="0">
                        <a:latin typeface="News Gothic MT" panose="020B0503020103020203" pitchFamily="34" charset="0"/>
                      </a:endParaRPr>
                    </a:p>
                  </a:txBody>
                  <a:tcPr anchor="ctr"/>
                </a:tc>
                <a:tc>
                  <a:txBody>
                    <a:bodyPr/>
                    <a:lstStyle/>
                    <a:p>
                      <a:pPr algn="ctr"/>
                      <a:r>
                        <a:rPr lang="en-US" dirty="0">
                          <a:latin typeface="News Gothic MT" panose="020B0503020103020203" pitchFamily="34" charset="0"/>
                        </a:rPr>
                        <a:t>NR</a:t>
                      </a:r>
                    </a:p>
                  </a:txBody>
                  <a:tcPr anchor="ctr"/>
                </a:tc>
                <a:extLst>
                  <a:ext uri="{0D108BD9-81ED-4DB2-BD59-A6C34878D82A}">
                    <a16:rowId xmlns:a16="http://schemas.microsoft.com/office/drawing/2014/main" val="1941618113"/>
                  </a:ext>
                </a:extLst>
              </a:tr>
            </a:tbl>
          </a:graphicData>
        </a:graphic>
      </p:graphicFrame>
    </p:spTree>
    <p:extLst>
      <p:ext uri="{BB962C8B-B14F-4D97-AF65-F5344CB8AC3E}">
        <p14:creationId xmlns:p14="http://schemas.microsoft.com/office/powerpoint/2010/main" val="1295267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7480A-DAE1-4A1F-B5CD-AF371231A9A3}"/>
              </a:ext>
            </a:extLst>
          </p:cNvPr>
          <p:cNvSpPr>
            <a:spLocks noGrp="1"/>
          </p:cNvSpPr>
          <p:nvPr>
            <p:ph type="title"/>
          </p:nvPr>
        </p:nvSpPr>
        <p:spPr/>
        <p:txBody>
          <a:bodyPr/>
          <a:lstStyle/>
          <a:p>
            <a:r>
              <a:rPr lang="en-US" dirty="0"/>
              <a:t>Response Based on PD-L1 Expression</a:t>
            </a:r>
          </a:p>
        </p:txBody>
      </p:sp>
      <p:sp>
        <p:nvSpPr>
          <p:cNvPr id="4" name="Text Placeholder 3">
            <a:extLst>
              <a:ext uri="{FF2B5EF4-FFF2-40B4-BE49-F238E27FC236}">
                <a16:creationId xmlns:a16="http://schemas.microsoft.com/office/drawing/2014/main" id="{62875114-3C7D-6F4E-9E63-F22A7F6220CD}"/>
              </a:ext>
            </a:extLst>
          </p:cNvPr>
          <p:cNvSpPr>
            <a:spLocks noGrp="1"/>
          </p:cNvSpPr>
          <p:nvPr>
            <p:ph type="body" sz="quarter" idx="12"/>
          </p:nvPr>
        </p:nvSpPr>
        <p:spPr>
          <a:xfrm>
            <a:off x="193575" y="6421193"/>
            <a:ext cx="4156587" cy="307777"/>
          </a:xfrm>
        </p:spPr>
        <p:txBody>
          <a:bodyPr/>
          <a:lstStyle/>
          <a:p>
            <a:r>
              <a:rPr lang="en-US" dirty="0"/>
              <a:t>N = study population.</a:t>
            </a:r>
          </a:p>
          <a:p>
            <a:r>
              <a:rPr lang="en-US" dirty="0"/>
              <a:t>Plimack et al, 2020; Choueiri, Motzer et al, 2020; Motzer et al, 2019. </a:t>
            </a:r>
          </a:p>
        </p:txBody>
      </p:sp>
      <p:graphicFrame>
        <p:nvGraphicFramePr>
          <p:cNvPr id="7" name="Table 6">
            <a:extLst>
              <a:ext uri="{FF2B5EF4-FFF2-40B4-BE49-F238E27FC236}">
                <a16:creationId xmlns:a16="http://schemas.microsoft.com/office/drawing/2014/main" id="{29334306-E05D-CF41-957E-17CC8D8F1D10}"/>
              </a:ext>
            </a:extLst>
          </p:cNvPr>
          <p:cNvGraphicFramePr>
            <a:graphicFrameLocks noGrp="1"/>
          </p:cNvGraphicFramePr>
          <p:nvPr>
            <p:extLst>
              <p:ext uri="{D42A27DB-BD31-4B8C-83A1-F6EECF244321}">
                <p14:modId xmlns:p14="http://schemas.microsoft.com/office/powerpoint/2010/main" val="3417759464"/>
              </p:ext>
            </p:extLst>
          </p:nvPr>
        </p:nvGraphicFramePr>
        <p:xfrm>
          <a:off x="609600" y="1270708"/>
          <a:ext cx="11172841" cy="2560320"/>
        </p:xfrm>
        <a:graphic>
          <a:graphicData uri="http://schemas.openxmlformats.org/drawingml/2006/table">
            <a:tbl>
              <a:tblPr firstRow="1" bandRow="1">
                <a:tableStyleId>{5C22544A-7EE6-4342-B048-85BDC9FD1C3A}</a:tableStyleId>
              </a:tblPr>
              <a:tblGrid>
                <a:gridCol w="2204486">
                  <a:extLst>
                    <a:ext uri="{9D8B030D-6E8A-4147-A177-3AD203B41FA5}">
                      <a16:colId xmlns:a16="http://schemas.microsoft.com/office/drawing/2014/main" val="1739235199"/>
                    </a:ext>
                  </a:extLst>
                </a:gridCol>
                <a:gridCol w="1169895">
                  <a:extLst>
                    <a:ext uri="{9D8B030D-6E8A-4147-A177-3AD203B41FA5}">
                      <a16:colId xmlns:a16="http://schemas.microsoft.com/office/drawing/2014/main" val="3519767190"/>
                    </a:ext>
                  </a:extLst>
                </a:gridCol>
                <a:gridCol w="1784522">
                  <a:extLst>
                    <a:ext uri="{9D8B030D-6E8A-4147-A177-3AD203B41FA5}">
                      <a16:colId xmlns:a16="http://schemas.microsoft.com/office/drawing/2014/main" val="3339014286"/>
                    </a:ext>
                  </a:extLst>
                </a:gridCol>
                <a:gridCol w="1308301">
                  <a:extLst>
                    <a:ext uri="{9D8B030D-6E8A-4147-A177-3AD203B41FA5}">
                      <a16:colId xmlns:a16="http://schemas.microsoft.com/office/drawing/2014/main" val="3263852829"/>
                    </a:ext>
                  </a:extLst>
                </a:gridCol>
                <a:gridCol w="1775012">
                  <a:extLst>
                    <a:ext uri="{9D8B030D-6E8A-4147-A177-3AD203B41FA5}">
                      <a16:colId xmlns:a16="http://schemas.microsoft.com/office/drawing/2014/main" val="4087281100"/>
                    </a:ext>
                  </a:extLst>
                </a:gridCol>
                <a:gridCol w="1160441">
                  <a:extLst>
                    <a:ext uri="{9D8B030D-6E8A-4147-A177-3AD203B41FA5}">
                      <a16:colId xmlns:a16="http://schemas.microsoft.com/office/drawing/2014/main" val="1915561068"/>
                    </a:ext>
                  </a:extLst>
                </a:gridCol>
                <a:gridCol w="1770184">
                  <a:extLst>
                    <a:ext uri="{9D8B030D-6E8A-4147-A177-3AD203B41FA5}">
                      <a16:colId xmlns:a16="http://schemas.microsoft.com/office/drawing/2014/main" val="2221471441"/>
                    </a:ext>
                  </a:extLst>
                </a:gridCol>
              </a:tblGrid>
              <a:tr h="640080">
                <a:tc>
                  <a:txBody>
                    <a:bodyPr/>
                    <a:lstStyle/>
                    <a:p>
                      <a:endParaRPr lang="en-US" sz="1600" dirty="0">
                        <a:latin typeface="News Gothic MT" panose="020B0503020103020203" pitchFamily="34" charset="0"/>
                      </a:endParaRPr>
                    </a:p>
                  </a:txBody>
                  <a:tcPr anchor="ctr"/>
                </a:tc>
                <a:tc gridSpan="2">
                  <a:txBody>
                    <a:bodyPr/>
                    <a:lstStyle/>
                    <a:p>
                      <a:pPr algn="ctr"/>
                      <a:r>
                        <a:rPr lang="en-US" sz="1600" dirty="0">
                          <a:latin typeface="News Gothic MT" panose="020B0503020103020203" pitchFamily="34" charset="0"/>
                        </a:rPr>
                        <a:t>Pembrolizumab/Axitinib vs Sunitinib (N=861)</a:t>
                      </a:r>
                    </a:p>
                  </a:txBody>
                  <a:tcPr anchor="ctr"/>
                </a:tc>
                <a:tc hMerge="1">
                  <a:txBody>
                    <a:bodyPr/>
                    <a:lstStyle/>
                    <a:p>
                      <a:endParaRPr lang="en-US"/>
                    </a:p>
                  </a:txBody>
                  <a:tcPr/>
                </a:tc>
                <a:tc gridSpan="2">
                  <a:txBody>
                    <a:bodyPr/>
                    <a:lstStyle/>
                    <a:p>
                      <a:pPr algn="ctr"/>
                      <a:r>
                        <a:rPr lang="en-US" sz="1600" dirty="0">
                          <a:latin typeface="News Gothic MT" panose="020B0503020103020203" pitchFamily="34" charset="0"/>
                        </a:rPr>
                        <a:t>Avelumab/Axitinib vs Sunitinib (N=886)</a:t>
                      </a:r>
                    </a:p>
                  </a:txBody>
                  <a:tcPr anchor="ctr"/>
                </a:tc>
                <a:tc hMerge="1">
                  <a:txBody>
                    <a:bodyPr/>
                    <a:lstStyle/>
                    <a:p>
                      <a:endParaRPr lang="en-US"/>
                    </a:p>
                  </a:txBody>
                  <a:tcPr/>
                </a:tc>
                <a:tc gridSpan="2">
                  <a:txBody>
                    <a:bodyPr/>
                    <a:lstStyle/>
                    <a:p>
                      <a:pPr algn="ctr"/>
                      <a:r>
                        <a:rPr lang="en-US" sz="1600" dirty="0">
                          <a:latin typeface="News Gothic MT" panose="020B0503020103020203" pitchFamily="34" charset="0"/>
                        </a:rPr>
                        <a:t>Nivolumab/Ipilimumab vs Sunitinib (N=1,096)</a:t>
                      </a:r>
                    </a:p>
                  </a:txBody>
                  <a:tcPr anchor="ctr"/>
                </a:tc>
                <a:tc hMerge="1">
                  <a:txBody>
                    <a:bodyPr/>
                    <a:lstStyle/>
                    <a:p>
                      <a:endParaRPr lang="en-US"/>
                    </a:p>
                  </a:txBody>
                  <a:tcPr/>
                </a:tc>
                <a:extLst>
                  <a:ext uri="{0D108BD9-81ED-4DB2-BD59-A6C34878D82A}">
                    <a16:rowId xmlns:a16="http://schemas.microsoft.com/office/drawing/2014/main" val="455251179"/>
                  </a:ext>
                </a:extLst>
              </a:tr>
              <a:tr h="640080">
                <a:tc>
                  <a:txBody>
                    <a:bodyPr/>
                    <a:lstStyle/>
                    <a:p>
                      <a:r>
                        <a:rPr lang="en-US" sz="1600" dirty="0">
                          <a:latin typeface="News Gothic MT" panose="020B0503020103020203" pitchFamily="34" charset="0"/>
                        </a:rPr>
                        <a:t>Tumor PD-L1 expression ≥1%, (%)</a:t>
                      </a:r>
                    </a:p>
                  </a:txBody>
                  <a:tcPr anchor="ctr"/>
                </a:tc>
                <a:tc gridSpan="2">
                  <a:txBody>
                    <a:bodyPr/>
                    <a:lstStyle/>
                    <a:p>
                      <a:pPr algn="ctr"/>
                      <a:r>
                        <a:rPr lang="en-US" sz="1600" dirty="0">
                          <a:latin typeface="News Gothic MT" panose="020B0503020103020203" pitchFamily="34" charset="0"/>
                        </a:rPr>
                        <a:t>60.5</a:t>
                      </a:r>
                    </a:p>
                  </a:txBody>
                  <a:tcPr anchor="ctr"/>
                </a:tc>
                <a:tc hMerge="1">
                  <a:txBody>
                    <a:bodyPr/>
                    <a:lstStyle/>
                    <a:p>
                      <a:endParaRPr lang="en-US" dirty="0"/>
                    </a:p>
                  </a:txBody>
                  <a:tcPr/>
                </a:tc>
                <a:tc gridSpan="2">
                  <a:txBody>
                    <a:bodyPr/>
                    <a:lstStyle/>
                    <a:p>
                      <a:pPr algn="ctr"/>
                      <a:r>
                        <a:rPr lang="en-US" sz="1600" dirty="0">
                          <a:latin typeface="News Gothic MT" panose="020B0503020103020203" pitchFamily="34" charset="0"/>
                        </a:rPr>
                        <a:t>63.2</a:t>
                      </a:r>
                    </a:p>
                  </a:txBody>
                  <a:tcPr anchor="ctr"/>
                </a:tc>
                <a:tc hMerge="1">
                  <a:txBody>
                    <a:bodyPr/>
                    <a:lstStyle/>
                    <a:p>
                      <a:endParaRPr lang="en-US" dirty="0"/>
                    </a:p>
                  </a:txBody>
                  <a:tcPr/>
                </a:tc>
                <a:tc gridSpan="2">
                  <a:txBody>
                    <a:bodyPr/>
                    <a:lstStyle/>
                    <a:p>
                      <a:pPr algn="ctr"/>
                      <a:r>
                        <a:rPr lang="en-US" sz="1600" dirty="0">
                          <a:latin typeface="News Gothic MT" panose="020B0503020103020203" pitchFamily="34" charset="0"/>
                        </a:rPr>
                        <a:t>24</a:t>
                      </a:r>
                    </a:p>
                  </a:txBody>
                  <a:tcPr anchor="ctr"/>
                </a:tc>
                <a:tc hMerge="1">
                  <a:txBody>
                    <a:bodyPr/>
                    <a:lstStyle/>
                    <a:p>
                      <a:endParaRPr lang="en-US" dirty="0"/>
                    </a:p>
                  </a:txBody>
                  <a:tcPr/>
                </a:tc>
                <a:extLst>
                  <a:ext uri="{0D108BD9-81ED-4DB2-BD59-A6C34878D82A}">
                    <a16:rowId xmlns:a16="http://schemas.microsoft.com/office/drawing/2014/main" val="2786522186"/>
                  </a:ext>
                </a:extLst>
              </a:tr>
              <a:tr h="640080">
                <a:tc>
                  <a:txBody>
                    <a:bodyPr/>
                    <a:lstStyle/>
                    <a:p>
                      <a:r>
                        <a:rPr lang="en-US" sz="1600" dirty="0">
                          <a:solidFill>
                            <a:schemeClr val="tx1"/>
                          </a:solidFill>
                          <a:latin typeface="News Gothic MT" panose="020B0503020103020203" pitchFamily="34" charset="0"/>
                        </a:rPr>
                        <a:t>PFS (HR, 95% CI)</a:t>
                      </a:r>
                    </a:p>
                  </a:txBody>
                  <a:tcPr anchor="ctr"/>
                </a:tc>
                <a:tc>
                  <a:txBody>
                    <a:bodyPr/>
                    <a:lstStyle/>
                    <a:p>
                      <a:pPr algn="ctr"/>
                      <a:r>
                        <a:rPr lang="en-US" sz="1600" dirty="0">
                          <a:solidFill>
                            <a:schemeClr val="tx1"/>
                          </a:solidFill>
                          <a:latin typeface="News Gothic MT" panose="020B0503020103020203" pitchFamily="34" charset="0"/>
                        </a:rPr>
                        <a:t>PD-L1 &lt;1</a:t>
                      </a:r>
                    </a:p>
                    <a:p>
                      <a:pPr algn="ctr"/>
                      <a:r>
                        <a:rPr lang="en-US" sz="1600" dirty="0">
                          <a:solidFill>
                            <a:schemeClr val="tx1"/>
                          </a:solidFill>
                          <a:latin typeface="News Gothic MT" panose="020B0503020103020203" pitchFamily="34" charset="0"/>
                        </a:rPr>
                        <a:t>PD-L1 ≥1</a:t>
                      </a:r>
                    </a:p>
                  </a:txBody>
                  <a:tcPr anchor="ctr"/>
                </a:tc>
                <a:tc>
                  <a:txBody>
                    <a:bodyPr/>
                    <a:lstStyle/>
                    <a:p>
                      <a:pPr algn="ctr"/>
                      <a:r>
                        <a:rPr lang="en-US" sz="1600" dirty="0">
                          <a:solidFill>
                            <a:schemeClr val="tx1"/>
                          </a:solidFill>
                          <a:latin typeface="News Gothic MT" panose="020B0503020103020203" pitchFamily="34" charset="0"/>
                        </a:rPr>
                        <a:t>0.87 (0.62-1.23)</a:t>
                      </a:r>
                    </a:p>
                    <a:p>
                      <a:pPr algn="ctr"/>
                      <a:r>
                        <a:rPr lang="en-US" sz="1600" dirty="0">
                          <a:solidFill>
                            <a:schemeClr val="tx1"/>
                          </a:solidFill>
                          <a:latin typeface="News Gothic MT" panose="020B0503020103020203" pitchFamily="34" charset="0"/>
                        </a:rPr>
                        <a:t>0.62 (0.47-0.80)</a:t>
                      </a:r>
                    </a:p>
                  </a:txBody>
                  <a:tcPr anchor="ctr"/>
                </a:tc>
                <a:tc>
                  <a:txBody>
                    <a:bodyPr/>
                    <a:lstStyle/>
                    <a:p>
                      <a:pPr algn="ctr"/>
                      <a:r>
                        <a:rPr lang="en-US" sz="1600" dirty="0">
                          <a:solidFill>
                            <a:schemeClr val="tx1"/>
                          </a:solidFill>
                          <a:latin typeface="News Gothic MT" panose="020B0503020103020203" pitchFamily="34" charset="0"/>
                        </a:rPr>
                        <a:t>Overall</a:t>
                      </a:r>
                    </a:p>
                    <a:p>
                      <a:pPr algn="ctr"/>
                      <a:r>
                        <a:rPr lang="en-US" sz="1600" dirty="0">
                          <a:solidFill>
                            <a:schemeClr val="tx1"/>
                          </a:solidFill>
                          <a:latin typeface="News Gothic MT" panose="020B0503020103020203" pitchFamily="34" charset="0"/>
                        </a:rPr>
                        <a:t>PD-L1 ≥1</a:t>
                      </a:r>
                    </a:p>
                  </a:txBody>
                  <a:tcPr anchor="ctr"/>
                </a:tc>
                <a:tc>
                  <a:txBody>
                    <a:bodyPr/>
                    <a:lstStyle/>
                    <a:p>
                      <a:pPr algn="ctr"/>
                      <a:r>
                        <a:rPr lang="en-US" sz="1600" dirty="0">
                          <a:solidFill>
                            <a:schemeClr val="tx1"/>
                          </a:solidFill>
                          <a:latin typeface="News Gothic MT" panose="020B0503020103020203" pitchFamily="34" charset="0"/>
                        </a:rPr>
                        <a:t>0.69 (0.56-0.84)</a:t>
                      </a:r>
                    </a:p>
                    <a:p>
                      <a:pPr algn="ctr"/>
                      <a:r>
                        <a:rPr lang="en-US" sz="1600" dirty="0">
                          <a:solidFill>
                            <a:schemeClr val="tx1"/>
                          </a:solidFill>
                          <a:latin typeface="News Gothic MT" panose="020B0503020103020203" pitchFamily="34" charset="0"/>
                        </a:rPr>
                        <a:t>0.61 (0.47-0.79)</a:t>
                      </a:r>
                    </a:p>
                  </a:txBody>
                  <a:tcPr anchor="ctr"/>
                </a:tc>
                <a:tc>
                  <a:txBody>
                    <a:bodyPr/>
                    <a:lstStyle/>
                    <a:p>
                      <a:pPr algn="ctr"/>
                      <a:r>
                        <a:rPr lang="en-US" sz="1600" dirty="0">
                          <a:solidFill>
                            <a:schemeClr val="tx1"/>
                          </a:solidFill>
                          <a:latin typeface="News Gothic MT" panose="020B0503020103020203" pitchFamily="34" charset="0"/>
                        </a:rPr>
                        <a:t>PD-L1 &lt;1</a:t>
                      </a:r>
                    </a:p>
                    <a:p>
                      <a:pPr algn="ctr"/>
                      <a:r>
                        <a:rPr lang="en-US" sz="1600" dirty="0">
                          <a:solidFill>
                            <a:schemeClr val="tx1"/>
                          </a:solidFill>
                          <a:latin typeface="News Gothic MT" panose="020B0503020103020203" pitchFamily="34" charset="0"/>
                        </a:rPr>
                        <a:t>PD-L1 ≥1</a:t>
                      </a:r>
                    </a:p>
                  </a:txBody>
                  <a:tcPr anchor="ctr"/>
                </a:tc>
                <a:tc>
                  <a:txBody>
                    <a:bodyPr/>
                    <a:lstStyle/>
                    <a:p>
                      <a:r>
                        <a:rPr lang="en-US" sz="1600" dirty="0">
                          <a:solidFill>
                            <a:schemeClr val="tx1"/>
                          </a:solidFill>
                          <a:latin typeface="News Gothic MT" panose="020B0503020103020203" pitchFamily="34" charset="0"/>
                        </a:rPr>
                        <a:t>1.00 (0.80-1.26)</a:t>
                      </a:r>
                    </a:p>
                    <a:p>
                      <a:r>
                        <a:rPr lang="en-US" sz="1600" dirty="0">
                          <a:solidFill>
                            <a:schemeClr val="tx1"/>
                          </a:solidFill>
                          <a:latin typeface="News Gothic MT" panose="020B0503020103020203" pitchFamily="34" charset="0"/>
                        </a:rPr>
                        <a:t>0.46 (0.31-0.67)</a:t>
                      </a:r>
                    </a:p>
                  </a:txBody>
                  <a:tcPr anchor="ctr"/>
                </a:tc>
                <a:extLst>
                  <a:ext uri="{0D108BD9-81ED-4DB2-BD59-A6C34878D82A}">
                    <a16:rowId xmlns:a16="http://schemas.microsoft.com/office/drawing/2014/main" val="2088136803"/>
                  </a:ext>
                </a:extLst>
              </a:tr>
              <a:tr h="640080">
                <a:tc>
                  <a:txBody>
                    <a:bodyPr/>
                    <a:lstStyle/>
                    <a:p>
                      <a:r>
                        <a:rPr lang="en-US" sz="1600" dirty="0">
                          <a:solidFill>
                            <a:schemeClr val="tx1"/>
                          </a:solidFill>
                          <a:latin typeface="News Gothic MT" panose="020B0503020103020203" pitchFamily="34" charset="0"/>
                        </a:rPr>
                        <a:t>OS (HR, 95% CI)</a:t>
                      </a:r>
                    </a:p>
                  </a:txBody>
                  <a:tcPr anchor="ctr"/>
                </a:tc>
                <a:tc>
                  <a:txBody>
                    <a:bodyPr/>
                    <a:lstStyle/>
                    <a:p>
                      <a:pPr algn="ctr"/>
                      <a:r>
                        <a:rPr lang="en-US" sz="1600" dirty="0">
                          <a:solidFill>
                            <a:schemeClr val="tx1"/>
                          </a:solidFill>
                          <a:latin typeface="News Gothic MT" panose="020B0503020103020203" pitchFamily="34" charset="0"/>
                        </a:rPr>
                        <a:t>PD-L1 &lt;1</a:t>
                      </a:r>
                    </a:p>
                    <a:p>
                      <a:pPr algn="ctr"/>
                      <a:r>
                        <a:rPr lang="en-US" sz="1600" dirty="0">
                          <a:solidFill>
                            <a:schemeClr val="tx1"/>
                          </a:solidFill>
                          <a:latin typeface="News Gothic MT" panose="020B0503020103020203" pitchFamily="34" charset="0"/>
                        </a:rPr>
                        <a:t>PD-L1 ≥1</a:t>
                      </a:r>
                    </a:p>
                  </a:txBody>
                  <a:tcPr anchor="ctr"/>
                </a:tc>
                <a:tc>
                  <a:txBody>
                    <a:bodyPr/>
                    <a:lstStyle/>
                    <a:p>
                      <a:pPr algn="ctr"/>
                      <a:r>
                        <a:rPr lang="en-US" sz="1600" dirty="0">
                          <a:solidFill>
                            <a:schemeClr val="tx1"/>
                          </a:solidFill>
                          <a:latin typeface="News Gothic MT" panose="020B0503020103020203" pitchFamily="34" charset="0"/>
                        </a:rPr>
                        <a:t>0.59 (0.34-1.03)</a:t>
                      </a:r>
                    </a:p>
                    <a:p>
                      <a:pPr algn="ctr"/>
                      <a:r>
                        <a:rPr lang="en-US" sz="1600" dirty="0">
                          <a:solidFill>
                            <a:schemeClr val="tx1"/>
                          </a:solidFill>
                          <a:latin typeface="News Gothic MT" panose="020B0503020103020203" pitchFamily="34" charset="0"/>
                        </a:rPr>
                        <a:t>0.54 (0.35-0.84)</a:t>
                      </a:r>
                    </a:p>
                  </a:txBody>
                  <a:tcPr anchor="ctr"/>
                </a:tc>
                <a:tc gridSpan="2">
                  <a:txBody>
                    <a:bodyPr/>
                    <a:lstStyle/>
                    <a:p>
                      <a:pPr algn="ctr"/>
                      <a:r>
                        <a:rPr lang="en-US" sz="1600" dirty="0">
                          <a:solidFill>
                            <a:schemeClr val="tx1"/>
                          </a:solidFill>
                          <a:latin typeface="News Gothic MT" panose="020B0503020103020203" pitchFamily="34" charset="0"/>
                        </a:rPr>
                        <a:t>0.82 (0.53-1.28)</a:t>
                      </a:r>
                    </a:p>
                    <a:p>
                      <a:pPr algn="ctr"/>
                      <a:r>
                        <a:rPr lang="en-US" sz="1600" dirty="0">
                          <a:solidFill>
                            <a:schemeClr val="tx1"/>
                          </a:solidFill>
                          <a:latin typeface="News Gothic MT" panose="020B0503020103020203" pitchFamily="34" charset="0"/>
                        </a:rPr>
                        <a:t>Not stratified on PD-L1 status</a:t>
                      </a:r>
                    </a:p>
                  </a:txBody>
                  <a:tcPr anchor="ctr"/>
                </a:tc>
                <a:tc hMerge="1">
                  <a:txBody>
                    <a:bodyPr/>
                    <a:lstStyle/>
                    <a:p>
                      <a:endParaRPr lang="en-US" dirty="0"/>
                    </a:p>
                  </a:txBody>
                  <a:tcPr/>
                </a:tc>
                <a:tc>
                  <a:txBody>
                    <a:bodyPr/>
                    <a:lstStyle/>
                    <a:p>
                      <a:pPr algn="ctr"/>
                      <a:r>
                        <a:rPr lang="en-US" sz="1600" dirty="0">
                          <a:solidFill>
                            <a:schemeClr val="tx1"/>
                          </a:solidFill>
                          <a:latin typeface="News Gothic MT" panose="020B0503020103020203" pitchFamily="34" charset="0"/>
                        </a:rPr>
                        <a:t>PD-L1 &lt;1</a:t>
                      </a:r>
                    </a:p>
                    <a:p>
                      <a:pPr algn="ctr"/>
                      <a:r>
                        <a:rPr lang="en-US" sz="1600" dirty="0">
                          <a:solidFill>
                            <a:schemeClr val="tx1"/>
                          </a:solidFill>
                          <a:latin typeface="News Gothic MT" panose="020B0503020103020203" pitchFamily="34" charset="0"/>
                        </a:rPr>
                        <a:t>PD-L1 ≥1</a:t>
                      </a:r>
                    </a:p>
                  </a:txBody>
                  <a:tcPr anchor="ctr"/>
                </a:tc>
                <a:tc>
                  <a:txBody>
                    <a:bodyPr/>
                    <a:lstStyle/>
                    <a:p>
                      <a:r>
                        <a:rPr lang="en-US" sz="1600" dirty="0">
                          <a:solidFill>
                            <a:schemeClr val="tx1"/>
                          </a:solidFill>
                          <a:latin typeface="News Gothic MT" panose="020B0503020103020203" pitchFamily="34" charset="0"/>
                        </a:rPr>
                        <a:t>0.73 (0.56-0.96)</a:t>
                      </a:r>
                    </a:p>
                    <a:p>
                      <a:r>
                        <a:rPr lang="en-US" sz="1600" dirty="0">
                          <a:solidFill>
                            <a:schemeClr val="tx1"/>
                          </a:solidFill>
                          <a:latin typeface="News Gothic MT" panose="020B0503020103020203" pitchFamily="34" charset="0"/>
                        </a:rPr>
                        <a:t>0.45 (0.29-0.71)</a:t>
                      </a:r>
                    </a:p>
                  </a:txBody>
                  <a:tcPr anchor="ctr"/>
                </a:tc>
                <a:extLst>
                  <a:ext uri="{0D108BD9-81ED-4DB2-BD59-A6C34878D82A}">
                    <a16:rowId xmlns:a16="http://schemas.microsoft.com/office/drawing/2014/main" val="1600143850"/>
                  </a:ext>
                </a:extLst>
              </a:tr>
            </a:tbl>
          </a:graphicData>
        </a:graphic>
      </p:graphicFrame>
      <p:sp>
        <p:nvSpPr>
          <p:cNvPr id="8" name="Content Placeholder 3">
            <a:extLst>
              <a:ext uri="{FF2B5EF4-FFF2-40B4-BE49-F238E27FC236}">
                <a16:creationId xmlns:a16="http://schemas.microsoft.com/office/drawing/2014/main" id="{0F5AD629-199D-AD47-82E0-548758AC92DB}"/>
              </a:ext>
            </a:extLst>
          </p:cNvPr>
          <p:cNvSpPr>
            <a:spLocks noGrp="1"/>
          </p:cNvSpPr>
          <p:nvPr>
            <p:ph idx="1"/>
          </p:nvPr>
        </p:nvSpPr>
        <p:spPr>
          <a:xfrm>
            <a:off x="809641" y="4013181"/>
            <a:ext cx="10972800" cy="2225859"/>
          </a:xfrm>
        </p:spPr>
        <p:txBody>
          <a:bodyPr>
            <a:normAutofit/>
          </a:bodyPr>
          <a:lstStyle/>
          <a:p>
            <a:r>
              <a:rPr lang="en-US" sz="2200" dirty="0"/>
              <a:t>Avelumab/axitinib trial required PD-L1 positive status for primary end point</a:t>
            </a:r>
          </a:p>
          <a:p>
            <a:pPr lvl="1"/>
            <a:r>
              <a:rPr lang="en-US" sz="1600" dirty="0"/>
              <a:t>PD-L1 expression evaluated as part of subgroup analyses</a:t>
            </a:r>
          </a:p>
          <a:p>
            <a:pPr lvl="1"/>
            <a:r>
              <a:rPr lang="en-US" sz="1600" dirty="0"/>
              <a:t>PD-L1 testing was not required for other 2 trials</a:t>
            </a:r>
          </a:p>
          <a:p>
            <a:endParaRPr lang="en-US" sz="2200" dirty="0"/>
          </a:p>
          <a:p>
            <a:r>
              <a:rPr lang="en-US" sz="2200" dirty="0">
                <a:solidFill>
                  <a:srgbClr val="FF0000"/>
                </a:solidFill>
              </a:rPr>
              <a:t>Conclusion: PD-L1 expression does not predict benefit or response</a:t>
            </a:r>
          </a:p>
        </p:txBody>
      </p:sp>
    </p:spTree>
    <p:extLst>
      <p:ext uri="{BB962C8B-B14F-4D97-AF65-F5344CB8AC3E}">
        <p14:creationId xmlns:p14="http://schemas.microsoft.com/office/powerpoint/2010/main" val="1488843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CE57-92F3-4B1E-B93E-601D54FF94B6}"/>
              </a:ext>
            </a:extLst>
          </p:cNvPr>
          <p:cNvSpPr>
            <a:spLocks noGrp="1"/>
          </p:cNvSpPr>
          <p:nvPr>
            <p:ph type="title"/>
          </p:nvPr>
        </p:nvSpPr>
        <p:spPr>
          <a:xfrm>
            <a:off x="609600" y="231328"/>
            <a:ext cx="10972800" cy="646331"/>
          </a:xfrm>
        </p:spPr>
        <p:txBody>
          <a:bodyPr/>
          <a:lstStyle/>
          <a:p>
            <a:r>
              <a:rPr lang="en-US" dirty="0"/>
              <a:t>Pembrolizumab/Axitinib: KEYNOTE 426</a:t>
            </a:r>
          </a:p>
        </p:txBody>
      </p:sp>
      <p:sp>
        <p:nvSpPr>
          <p:cNvPr id="3" name="Text Placeholder 2">
            <a:extLst>
              <a:ext uri="{FF2B5EF4-FFF2-40B4-BE49-F238E27FC236}">
                <a16:creationId xmlns:a16="http://schemas.microsoft.com/office/drawing/2014/main" id="{306F8B93-B454-447E-AB02-958BBFF61AF9}"/>
              </a:ext>
            </a:extLst>
          </p:cNvPr>
          <p:cNvSpPr>
            <a:spLocks noGrp="1"/>
          </p:cNvSpPr>
          <p:nvPr>
            <p:ph type="body" sz="quarter" idx="12"/>
          </p:nvPr>
        </p:nvSpPr>
        <p:spPr>
          <a:xfrm>
            <a:off x="193579" y="5958983"/>
            <a:ext cx="9444893" cy="769441"/>
          </a:xfrm>
        </p:spPr>
        <p:txBody>
          <a:bodyPr/>
          <a:lstStyle/>
          <a:p>
            <a:r>
              <a:rPr lang="en-US" baseline="30000" dirty="0"/>
              <a:t>a</a:t>
            </a:r>
            <a:r>
              <a:rPr lang="en-US" dirty="0"/>
              <a:t>Among the 578 participants with known status assessed by local pathology review and as indicated on the eCRF.</a:t>
            </a:r>
            <a:endParaRPr lang="en-US" baseline="30000" dirty="0"/>
          </a:p>
          <a:p>
            <a:r>
              <a:rPr lang="en-US" baseline="30000" dirty="0"/>
              <a:t>b</a:t>
            </a:r>
            <a:r>
              <a:rPr lang="en-US" dirty="0"/>
              <a:t>Patients with ≥1 measurable lesion per RECIST version 1.1 by BICR at baseline and ≥ post-baseline imaging assessment evaluable per RECIST 1.1 per BICR.</a:t>
            </a:r>
          </a:p>
          <a:p>
            <a:r>
              <a:rPr lang="en-US" dirty="0"/>
              <a:t>pembro = pembrolizumab; axi = axitinib; eCRF = electronic case report form; RECIST = Response Evaluation Criteria in Solid Tumors; </a:t>
            </a:r>
          </a:p>
          <a:p>
            <a:r>
              <a:rPr lang="en-US" dirty="0"/>
              <a:t>BICR = blinded independent central review.</a:t>
            </a:r>
          </a:p>
          <a:p>
            <a:r>
              <a:rPr lang="en-US" dirty="0"/>
              <a:t>Rini et al, 2019.</a:t>
            </a:r>
          </a:p>
        </p:txBody>
      </p:sp>
      <p:sp>
        <p:nvSpPr>
          <p:cNvPr id="8" name="Text Placeholder 7">
            <a:extLst>
              <a:ext uri="{FF2B5EF4-FFF2-40B4-BE49-F238E27FC236}">
                <a16:creationId xmlns:a16="http://schemas.microsoft.com/office/drawing/2014/main" id="{2EE9083D-760F-4B43-A8EF-E31A710BDBF0}"/>
              </a:ext>
            </a:extLst>
          </p:cNvPr>
          <p:cNvSpPr>
            <a:spLocks noGrp="1"/>
          </p:cNvSpPr>
          <p:nvPr>
            <p:ph type="body" sz="quarter" idx="13"/>
          </p:nvPr>
        </p:nvSpPr>
        <p:spPr/>
        <p:txBody>
          <a:bodyPr/>
          <a:lstStyle/>
          <a:p>
            <a:r>
              <a:rPr lang="en-US" dirty="0"/>
              <a:t>Response: Presence of Sarcomatoid Features</a:t>
            </a:r>
            <a:r>
              <a:rPr lang="en-US" baseline="30000" dirty="0"/>
              <a:t>a</a:t>
            </a:r>
            <a:endParaRPr lang="en-US" dirty="0"/>
          </a:p>
        </p:txBody>
      </p:sp>
      <p:pic>
        <p:nvPicPr>
          <p:cNvPr id="5" name="Picture 4">
            <a:extLst>
              <a:ext uri="{FF2B5EF4-FFF2-40B4-BE49-F238E27FC236}">
                <a16:creationId xmlns:a16="http://schemas.microsoft.com/office/drawing/2014/main" id="{78A19BC0-8001-4730-AEB0-727CD258947A}"/>
              </a:ext>
            </a:extLst>
          </p:cNvPr>
          <p:cNvPicPr>
            <a:picLocks noChangeAspect="1"/>
          </p:cNvPicPr>
          <p:nvPr/>
        </p:nvPicPr>
        <p:blipFill rotWithShape="1">
          <a:blip r:embed="rId2">
            <a:extLst>
              <a:ext uri="{28A0092B-C50C-407E-A947-70E740481C1C}">
                <a14:useLocalDpi xmlns:a14="http://schemas.microsoft.com/office/drawing/2010/main" val="0"/>
              </a:ext>
            </a:extLst>
          </a:blip>
          <a:srcRect t="17050" b="7338"/>
          <a:stretch/>
        </p:blipFill>
        <p:spPr>
          <a:xfrm>
            <a:off x="1366535" y="1406768"/>
            <a:ext cx="9458929" cy="4023105"/>
          </a:xfrm>
          <a:prstGeom prst="rect">
            <a:avLst/>
          </a:prstGeom>
        </p:spPr>
      </p:pic>
      <p:sp>
        <p:nvSpPr>
          <p:cNvPr id="9" name="Content Placeholder 3">
            <a:extLst>
              <a:ext uri="{FF2B5EF4-FFF2-40B4-BE49-F238E27FC236}">
                <a16:creationId xmlns:a16="http://schemas.microsoft.com/office/drawing/2014/main" id="{8B1D78B5-E42B-2444-8215-F38A1F2A3FDB}"/>
              </a:ext>
            </a:extLst>
          </p:cNvPr>
          <p:cNvSpPr txBox="1">
            <a:spLocks/>
          </p:cNvSpPr>
          <p:nvPr/>
        </p:nvSpPr>
        <p:spPr bwMode="auto">
          <a:xfrm>
            <a:off x="4333207" y="5429873"/>
            <a:ext cx="3552523" cy="46166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a:bodyPr>
          <a:lstStyle>
            <a:lvl1pPr marL="457178" indent="-457178"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557" indent="-406381"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709" indent="-344470"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marL="0" indent="0">
              <a:buNone/>
            </a:pPr>
            <a:r>
              <a:rPr lang="en-US" sz="1400" kern="0" dirty="0"/>
              <a:t>Data cutoff date: August 24, 2018</a:t>
            </a:r>
            <a:endParaRPr lang="en-US" sz="1400" kern="0" dirty="0">
              <a:solidFill>
                <a:srgbClr val="FF0000"/>
              </a:solidFill>
            </a:endParaRPr>
          </a:p>
        </p:txBody>
      </p:sp>
    </p:spTree>
    <p:extLst>
      <p:ext uri="{BB962C8B-B14F-4D97-AF65-F5344CB8AC3E}">
        <p14:creationId xmlns:p14="http://schemas.microsoft.com/office/powerpoint/2010/main" val="3616545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Nivolumab/Cabozantinib: Checkmate 9ER</a:t>
            </a:r>
          </a:p>
        </p:txBody>
      </p:sp>
      <p:graphicFrame>
        <p:nvGraphicFramePr>
          <p:cNvPr id="7" name="Content Placeholder 4">
            <a:extLst>
              <a:ext uri="{FF2B5EF4-FFF2-40B4-BE49-F238E27FC236}">
                <a16:creationId xmlns:a16="http://schemas.microsoft.com/office/drawing/2014/main" id="{3DA06BB8-0913-E946-B3E8-C92FB71A8B21}"/>
              </a:ext>
            </a:extLst>
          </p:cNvPr>
          <p:cNvGraphicFramePr>
            <a:graphicFrameLocks noGrp="1"/>
          </p:cNvGraphicFramePr>
          <p:nvPr>
            <p:ph idx="1"/>
            <p:extLst>
              <p:ext uri="{D42A27DB-BD31-4B8C-83A1-F6EECF244321}">
                <p14:modId xmlns:p14="http://schemas.microsoft.com/office/powerpoint/2010/main" val="3456512573"/>
              </p:ext>
            </p:extLst>
          </p:nvPr>
        </p:nvGraphicFramePr>
        <p:xfrm>
          <a:off x="187322" y="1990327"/>
          <a:ext cx="6469208" cy="4097042"/>
        </p:xfrm>
        <a:graphic>
          <a:graphicData uri="http://schemas.openxmlformats.org/drawingml/2006/table">
            <a:tbl>
              <a:tblPr firstRow="1" bandRow="1">
                <a:tableStyleId>{5C22544A-7EE6-4342-B048-85BDC9FD1C3A}</a:tableStyleId>
              </a:tblPr>
              <a:tblGrid>
                <a:gridCol w="2253003">
                  <a:extLst>
                    <a:ext uri="{9D8B030D-6E8A-4147-A177-3AD203B41FA5}">
                      <a16:colId xmlns:a16="http://schemas.microsoft.com/office/drawing/2014/main" val="3432125507"/>
                    </a:ext>
                  </a:extLst>
                </a:gridCol>
                <a:gridCol w="2242461">
                  <a:extLst>
                    <a:ext uri="{9D8B030D-6E8A-4147-A177-3AD203B41FA5}">
                      <a16:colId xmlns:a16="http://schemas.microsoft.com/office/drawing/2014/main" val="2368490941"/>
                    </a:ext>
                  </a:extLst>
                </a:gridCol>
                <a:gridCol w="1973744">
                  <a:extLst>
                    <a:ext uri="{9D8B030D-6E8A-4147-A177-3AD203B41FA5}">
                      <a16:colId xmlns:a16="http://schemas.microsoft.com/office/drawing/2014/main" val="58121798"/>
                    </a:ext>
                  </a:extLst>
                </a:gridCol>
              </a:tblGrid>
              <a:tr h="535737">
                <a:tc>
                  <a:txBody>
                    <a:bodyPr/>
                    <a:lstStyle/>
                    <a:p>
                      <a:endParaRPr lang="en-US" sz="1500" b="1" i="0" dirty="0">
                        <a:latin typeface="News Gothic MT" panose="020B0503020103020203" pitchFamily="34" charset="0"/>
                      </a:endParaRPr>
                    </a:p>
                  </a:txBody>
                  <a:tcPr anchor="ctr"/>
                </a:tc>
                <a:tc>
                  <a:txBody>
                    <a:bodyPr/>
                    <a:lstStyle/>
                    <a:p>
                      <a:pPr algn="ctr"/>
                      <a:r>
                        <a:rPr lang="en-US" sz="1500" b="1" i="0" dirty="0">
                          <a:latin typeface="News Gothic MT" panose="020B0503020103020203" pitchFamily="34" charset="0"/>
                        </a:rPr>
                        <a:t>Nivolumab/ cabozantinib </a:t>
                      </a:r>
                    </a:p>
                  </a:txBody>
                  <a:tcPr anchor="ctr"/>
                </a:tc>
                <a:tc>
                  <a:txBody>
                    <a:bodyPr/>
                    <a:lstStyle/>
                    <a:p>
                      <a:pPr algn="ctr"/>
                      <a:r>
                        <a:rPr lang="en-US" sz="1500" b="1" i="0">
                          <a:latin typeface="News Gothic MT" panose="020B0503020103020203" pitchFamily="34" charset="0"/>
                        </a:rPr>
                        <a:t>Sunitinib </a:t>
                      </a:r>
                      <a:endParaRPr lang="en-US" sz="1500" b="1" i="0" dirty="0">
                        <a:latin typeface="News Gothic MT" panose="020B0503020103020203" pitchFamily="34" charset="0"/>
                      </a:endParaRPr>
                    </a:p>
                  </a:txBody>
                  <a:tcPr anchor="ctr"/>
                </a:tc>
                <a:extLst>
                  <a:ext uri="{0D108BD9-81ED-4DB2-BD59-A6C34878D82A}">
                    <a16:rowId xmlns:a16="http://schemas.microsoft.com/office/drawing/2014/main" val="1124264489"/>
                  </a:ext>
                </a:extLst>
              </a:tr>
              <a:tr h="312513">
                <a:tc>
                  <a:txBody>
                    <a:bodyPr/>
                    <a:lstStyle/>
                    <a:p>
                      <a:r>
                        <a:rPr lang="en-US" sz="1500" b="0" i="0" dirty="0">
                          <a:latin typeface="News Gothic MT" panose="020B0503020103020203" pitchFamily="34" charset="0"/>
                        </a:rPr>
                        <a:t>Number of patients</a:t>
                      </a:r>
                    </a:p>
                  </a:txBody>
                  <a:tcPr anchor="ctr"/>
                </a:tc>
                <a:tc>
                  <a:txBody>
                    <a:bodyPr/>
                    <a:lstStyle/>
                    <a:p>
                      <a:pPr algn="ctr"/>
                      <a:r>
                        <a:rPr lang="en-US" sz="1500" b="0" i="0" dirty="0">
                          <a:latin typeface="News Gothic MT" panose="020B0503020103020203" pitchFamily="34" charset="0"/>
                        </a:rPr>
                        <a:t>323</a:t>
                      </a:r>
                    </a:p>
                  </a:txBody>
                  <a:tcPr anchor="ctr"/>
                </a:tc>
                <a:tc>
                  <a:txBody>
                    <a:bodyPr/>
                    <a:lstStyle/>
                    <a:p>
                      <a:pPr algn="ctr"/>
                      <a:r>
                        <a:rPr lang="en-US" sz="1500" b="0" i="0">
                          <a:latin typeface="News Gothic MT" panose="020B0503020103020203" pitchFamily="34" charset="0"/>
                        </a:rPr>
                        <a:t>328</a:t>
                      </a:r>
                      <a:endParaRPr lang="en-US" sz="1500" b="0" i="0" dirty="0">
                        <a:latin typeface="News Gothic MT" panose="020B0503020103020203" pitchFamily="34" charset="0"/>
                      </a:endParaRPr>
                    </a:p>
                  </a:txBody>
                  <a:tcPr anchor="ctr"/>
                </a:tc>
                <a:extLst>
                  <a:ext uri="{0D108BD9-81ED-4DB2-BD59-A6C34878D82A}">
                    <a16:rowId xmlns:a16="http://schemas.microsoft.com/office/drawing/2014/main" val="720781785"/>
                  </a:ext>
                </a:extLst>
              </a:tr>
              <a:tr h="348002">
                <a:tc>
                  <a:txBody>
                    <a:bodyPr/>
                    <a:lstStyle/>
                    <a:p>
                      <a:r>
                        <a:rPr lang="en-US" sz="1500" b="1" i="0" dirty="0">
                          <a:latin typeface="News Gothic MT" panose="020B0503020103020203" pitchFamily="34" charset="0"/>
                        </a:rPr>
                        <a:t>Median PFS (95% CI)</a:t>
                      </a:r>
                    </a:p>
                  </a:txBody>
                  <a:tcPr anchor="ctr"/>
                </a:tc>
                <a:tc>
                  <a:txBody>
                    <a:bodyPr/>
                    <a:lstStyle/>
                    <a:p>
                      <a:pPr algn="ctr"/>
                      <a:r>
                        <a:rPr lang="en-US" sz="1500" b="1" i="0" dirty="0">
                          <a:latin typeface="News Gothic MT" panose="020B0503020103020203" pitchFamily="34" charset="0"/>
                        </a:rPr>
                        <a:t>16.6 (12.5-24.9) mo</a:t>
                      </a:r>
                    </a:p>
                  </a:txBody>
                  <a:tcPr anchor="ctr"/>
                </a:tc>
                <a:tc>
                  <a:txBody>
                    <a:bodyPr/>
                    <a:lstStyle/>
                    <a:p>
                      <a:pPr algn="ctr"/>
                      <a:r>
                        <a:rPr lang="en-US" sz="1500" b="1" i="0" dirty="0">
                          <a:latin typeface="News Gothic MT" panose="020B0503020103020203" pitchFamily="34" charset="0"/>
                        </a:rPr>
                        <a:t>8.3 (7.0-9.7) mo</a:t>
                      </a:r>
                    </a:p>
                  </a:txBody>
                  <a:tcPr anchor="ctr"/>
                </a:tc>
                <a:extLst>
                  <a:ext uri="{0D108BD9-81ED-4DB2-BD59-A6C34878D82A}">
                    <a16:rowId xmlns:a16="http://schemas.microsoft.com/office/drawing/2014/main" val="2436766715"/>
                  </a:ext>
                </a:extLst>
              </a:tr>
              <a:tr h="312513">
                <a:tc>
                  <a:txBody>
                    <a:bodyPr/>
                    <a:lstStyle/>
                    <a:p>
                      <a:r>
                        <a:rPr lang="en-US" sz="1500" b="0" i="0" dirty="0">
                          <a:latin typeface="News Gothic MT" panose="020B0503020103020203" pitchFamily="34" charset="0"/>
                        </a:rPr>
                        <a:t>HR, PFS (95% CI)</a:t>
                      </a:r>
                    </a:p>
                  </a:txBody>
                  <a:tcPr anchor="ctr"/>
                </a:tc>
                <a:tc gridSpan="2">
                  <a:txBody>
                    <a:bodyPr/>
                    <a:lstStyle/>
                    <a:p>
                      <a:pPr algn="ctr"/>
                      <a:r>
                        <a:rPr lang="en-US" sz="1500" b="0" i="0" dirty="0">
                          <a:latin typeface="News Gothic MT" panose="020B0503020103020203" pitchFamily="34" charset="0"/>
                        </a:rPr>
                        <a:t>0.51 (0.41-0.64)</a:t>
                      </a:r>
                    </a:p>
                  </a:txBody>
                  <a:tcPr anchor="ctr"/>
                </a:tc>
                <a:tc hMerge="1">
                  <a:txBody>
                    <a:bodyPr/>
                    <a:lstStyle/>
                    <a:p>
                      <a:pPr algn="ctr"/>
                      <a:endParaRPr lang="en-US" sz="1500" b="0" i="0" dirty="0">
                        <a:latin typeface="News Gothic MT" panose="020B0503020103020203" pitchFamily="34" charset="0"/>
                      </a:endParaRPr>
                    </a:p>
                  </a:txBody>
                  <a:tcPr anchor="ctr"/>
                </a:tc>
                <a:extLst>
                  <a:ext uri="{0D108BD9-81ED-4DB2-BD59-A6C34878D82A}">
                    <a16:rowId xmlns:a16="http://schemas.microsoft.com/office/drawing/2014/main" val="1414267637"/>
                  </a:ext>
                </a:extLst>
              </a:tr>
              <a:tr h="312513">
                <a:tc>
                  <a:txBody>
                    <a:bodyPr/>
                    <a:lstStyle/>
                    <a:p>
                      <a:r>
                        <a:rPr lang="en-US" sz="1500" b="0" i="1" dirty="0">
                          <a:latin typeface="News Gothic MT" panose="020B0503020103020203" pitchFamily="34" charset="0"/>
                        </a:rPr>
                        <a:t>P</a:t>
                      </a:r>
                      <a:r>
                        <a:rPr lang="en-US" sz="1500" b="0" i="0" dirty="0">
                          <a:latin typeface="News Gothic MT" panose="020B0503020103020203" pitchFamily="34" charset="0"/>
                        </a:rPr>
                        <a:t> value, PFS</a:t>
                      </a:r>
                    </a:p>
                  </a:txBody>
                  <a:tcPr anchor="ctr"/>
                </a:tc>
                <a:tc gridSpan="2">
                  <a:txBody>
                    <a:bodyPr/>
                    <a:lstStyle/>
                    <a:p>
                      <a:pPr algn="ctr"/>
                      <a:r>
                        <a:rPr lang="en-US" sz="1500" b="0" i="0" dirty="0">
                          <a:latin typeface="News Gothic MT" panose="020B0503020103020203" pitchFamily="34" charset="0"/>
                        </a:rPr>
                        <a:t>&lt;0.001</a:t>
                      </a:r>
                    </a:p>
                  </a:txBody>
                  <a:tcPr anchor="ctr"/>
                </a:tc>
                <a:tc hMerge="1">
                  <a:txBody>
                    <a:bodyPr/>
                    <a:lstStyle/>
                    <a:p>
                      <a:pPr algn="ctr"/>
                      <a:endParaRPr lang="en-US" sz="1500" b="0" i="0" dirty="0">
                        <a:latin typeface="News Gothic MT" panose="020B0503020103020203" pitchFamily="34" charset="0"/>
                      </a:endParaRPr>
                    </a:p>
                  </a:txBody>
                  <a:tcPr anchor="ctr"/>
                </a:tc>
                <a:extLst>
                  <a:ext uri="{0D108BD9-81ED-4DB2-BD59-A6C34878D82A}">
                    <a16:rowId xmlns:a16="http://schemas.microsoft.com/office/drawing/2014/main" val="994620619"/>
                  </a:ext>
                </a:extLst>
              </a:tr>
              <a:tr h="312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i="0" dirty="0">
                          <a:latin typeface="News Gothic MT" panose="020B0503020103020203" pitchFamily="34" charset="0"/>
                        </a:rPr>
                        <a:t>Median OS (95% CI)</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i="0" dirty="0">
                          <a:latin typeface="News Gothic MT" panose="020B0503020103020203" pitchFamily="34" charset="0"/>
                        </a:rPr>
                        <a:t>NR (NE)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i="0" dirty="0">
                          <a:latin typeface="News Gothic MT" panose="020B0503020103020203" pitchFamily="34" charset="0"/>
                        </a:rPr>
                        <a:t>NR (22.6 mo-NE)</a:t>
                      </a:r>
                      <a:endParaRPr lang="en-US" sz="1500" b="0" i="0" dirty="0">
                        <a:latin typeface="News Gothic MT" panose="020B0503020103020203" pitchFamily="34" charset="0"/>
                      </a:endParaRPr>
                    </a:p>
                  </a:txBody>
                  <a:tcPr anchor="ctr"/>
                </a:tc>
                <a:extLst>
                  <a:ext uri="{0D108BD9-81ED-4DB2-BD59-A6C34878D82A}">
                    <a16:rowId xmlns:a16="http://schemas.microsoft.com/office/drawing/2014/main" val="3875493542"/>
                  </a:ext>
                </a:extLst>
              </a:tr>
              <a:tr h="3175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dirty="0">
                          <a:latin typeface="News Gothic MT" panose="020B0503020103020203" pitchFamily="34" charset="0"/>
                        </a:rPr>
                        <a:t>HR, OS (98.89% CI)</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latin typeface="News Gothic MT" panose="020B0503020103020203" pitchFamily="34" charset="0"/>
                        </a:rPr>
                        <a:t>0.60 (0.40-0.89)</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0" i="0" dirty="0">
                        <a:latin typeface="News Gothic MT" panose="020B0503020103020203" pitchFamily="34" charset="0"/>
                      </a:endParaRPr>
                    </a:p>
                  </a:txBody>
                  <a:tcPr anchor="ctr"/>
                </a:tc>
                <a:extLst>
                  <a:ext uri="{0D108BD9-81ED-4DB2-BD59-A6C34878D82A}">
                    <a16:rowId xmlns:a16="http://schemas.microsoft.com/office/drawing/2014/main" val="1376864284"/>
                  </a:ext>
                </a:extLst>
              </a:tr>
              <a:tr h="312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1" dirty="0">
                          <a:latin typeface="News Gothic MT" panose="020B0503020103020203" pitchFamily="34" charset="0"/>
                        </a:rPr>
                        <a:t>P</a:t>
                      </a:r>
                      <a:r>
                        <a:rPr lang="en-US" sz="1500" b="0" i="0" dirty="0">
                          <a:latin typeface="News Gothic MT" panose="020B0503020103020203" pitchFamily="34" charset="0"/>
                        </a:rPr>
                        <a:t> value, OS</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latin typeface="News Gothic MT" panose="020B0503020103020203" pitchFamily="34" charset="0"/>
                        </a:rPr>
                        <a:t>0.001</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0" i="0" dirty="0">
                        <a:latin typeface="News Gothic MT" panose="020B0503020103020203" pitchFamily="34" charset="0"/>
                      </a:endParaRPr>
                    </a:p>
                  </a:txBody>
                  <a:tcPr anchor="ctr"/>
                </a:tc>
                <a:extLst>
                  <a:ext uri="{0D108BD9-81ED-4DB2-BD59-A6C34878D82A}">
                    <a16:rowId xmlns:a16="http://schemas.microsoft.com/office/drawing/2014/main" val="2358706870"/>
                  </a:ext>
                </a:extLst>
              </a:tr>
              <a:tr h="312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i="0" dirty="0">
                          <a:latin typeface="News Gothic MT" panose="020B0503020103020203" pitchFamily="34" charset="0"/>
                        </a:rPr>
                        <a:t>Confirmed</a:t>
                      </a:r>
                      <a:r>
                        <a:rPr lang="en-US" sz="1500" b="1" i="0" baseline="0" dirty="0">
                          <a:latin typeface="News Gothic MT" panose="020B0503020103020203" pitchFamily="34" charset="0"/>
                        </a:rPr>
                        <a:t> ORR</a:t>
                      </a:r>
                      <a:endParaRPr lang="en-US" sz="1500" b="1" i="0" dirty="0">
                        <a:latin typeface="News Gothic MT" panose="020B0503020103020203"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i="0" dirty="0">
                          <a:latin typeface="News Gothic MT" panose="020B0503020103020203" pitchFamily="34" charset="0"/>
                        </a:rPr>
                        <a:t>55.7%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i="0">
                          <a:latin typeface="News Gothic MT" panose="020B0503020103020203" pitchFamily="34" charset="0"/>
                        </a:rPr>
                        <a:t>27.1%</a:t>
                      </a:r>
                      <a:endParaRPr lang="en-US" sz="1500" b="1" i="0" dirty="0">
                        <a:latin typeface="News Gothic MT" panose="020B0503020103020203" pitchFamily="34" charset="0"/>
                      </a:endParaRPr>
                    </a:p>
                  </a:txBody>
                  <a:tcPr anchor="ctr"/>
                </a:tc>
                <a:extLst>
                  <a:ext uri="{0D108BD9-81ED-4DB2-BD59-A6C34878D82A}">
                    <a16:rowId xmlns:a16="http://schemas.microsoft.com/office/drawing/2014/main" val="1854143970"/>
                  </a:ext>
                </a:extLst>
              </a:tr>
              <a:tr h="312513">
                <a:tc>
                  <a:txBody>
                    <a:bodyPr/>
                    <a:lstStyle/>
                    <a:p>
                      <a:r>
                        <a:rPr lang="en-US" sz="1500" b="0" i="0" dirty="0">
                          <a:latin typeface="News Gothic MT" panose="020B0503020103020203" pitchFamily="34" charset="0"/>
                        </a:rPr>
                        <a:t>CR</a:t>
                      </a:r>
                    </a:p>
                  </a:txBody>
                  <a:tcPr anchor="ctr"/>
                </a:tc>
                <a:tc>
                  <a:txBody>
                    <a:bodyPr/>
                    <a:lstStyle/>
                    <a:p>
                      <a:pPr algn="ctr"/>
                      <a:r>
                        <a:rPr lang="en-US" sz="1500" b="0" i="0" dirty="0">
                          <a:latin typeface="News Gothic MT" panose="020B0503020103020203" pitchFamily="34" charset="0"/>
                        </a:rPr>
                        <a:t>8%</a:t>
                      </a:r>
                    </a:p>
                  </a:txBody>
                  <a:tcPr anchor="ctr"/>
                </a:tc>
                <a:tc>
                  <a:txBody>
                    <a:bodyPr/>
                    <a:lstStyle/>
                    <a:p>
                      <a:pPr algn="ctr"/>
                      <a:r>
                        <a:rPr lang="en-US" sz="1500" b="0" i="0">
                          <a:latin typeface="News Gothic MT" panose="020B0503020103020203" pitchFamily="34" charset="0"/>
                        </a:rPr>
                        <a:t>4%</a:t>
                      </a:r>
                      <a:endParaRPr lang="en-US" sz="1500" b="0" i="0" dirty="0">
                        <a:latin typeface="News Gothic MT" panose="020B0503020103020203" pitchFamily="34" charset="0"/>
                      </a:endParaRPr>
                    </a:p>
                  </a:txBody>
                  <a:tcPr anchor="ctr"/>
                </a:tc>
                <a:extLst>
                  <a:ext uri="{0D108BD9-81ED-4DB2-BD59-A6C34878D82A}">
                    <a16:rowId xmlns:a16="http://schemas.microsoft.com/office/drawing/2014/main" val="1591810191"/>
                  </a:ext>
                </a:extLst>
              </a:tr>
              <a:tr h="312513">
                <a:tc>
                  <a:txBody>
                    <a:bodyPr/>
                    <a:lstStyle/>
                    <a:p>
                      <a:r>
                        <a:rPr lang="en-US" sz="1500" b="0" i="0" dirty="0">
                          <a:latin typeface="News Gothic MT" panose="020B0503020103020203" pitchFamily="34" charset="0"/>
                        </a:rPr>
                        <a:t>PR</a:t>
                      </a:r>
                    </a:p>
                  </a:txBody>
                  <a:tcPr anchor="ctr"/>
                </a:tc>
                <a:tc>
                  <a:txBody>
                    <a:bodyPr/>
                    <a:lstStyle/>
                    <a:p>
                      <a:pPr algn="ctr"/>
                      <a:r>
                        <a:rPr lang="en-US" sz="1500" b="0" i="0" dirty="0">
                          <a:latin typeface="News Gothic MT" panose="020B0503020103020203" pitchFamily="34" charset="0"/>
                        </a:rPr>
                        <a:t>47.7%</a:t>
                      </a:r>
                    </a:p>
                  </a:txBody>
                  <a:tcPr anchor="ctr"/>
                </a:tc>
                <a:tc>
                  <a:txBody>
                    <a:bodyPr/>
                    <a:lstStyle/>
                    <a:p>
                      <a:pPr algn="ctr"/>
                      <a:r>
                        <a:rPr lang="en-US" sz="1500" b="0" i="0">
                          <a:latin typeface="News Gothic MT" panose="020B0503020103020203" pitchFamily="34" charset="0"/>
                        </a:rPr>
                        <a:t>22.6%</a:t>
                      </a:r>
                      <a:endParaRPr lang="en-US" sz="1500" b="0" i="0" dirty="0">
                        <a:latin typeface="News Gothic MT" panose="020B0503020103020203" pitchFamily="34" charset="0"/>
                      </a:endParaRPr>
                    </a:p>
                  </a:txBody>
                  <a:tcPr anchor="ctr"/>
                </a:tc>
                <a:extLst>
                  <a:ext uri="{0D108BD9-81ED-4DB2-BD59-A6C34878D82A}">
                    <a16:rowId xmlns:a16="http://schemas.microsoft.com/office/drawing/2014/main" val="3722609561"/>
                  </a:ext>
                </a:extLst>
              </a:tr>
              <a:tr h="262911">
                <a:tc>
                  <a:txBody>
                    <a:bodyPr/>
                    <a:lstStyle/>
                    <a:p>
                      <a:r>
                        <a:rPr lang="en-US" sz="1500" b="1" i="0" dirty="0">
                          <a:latin typeface="News Gothic MT" panose="020B0503020103020203" pitchFamily="34" charset="0"/>
                        </a:rPr>
                        <a:t>Median DOR</a:t>
                      </a:r>
                    </a:p>
                  </a:txBody>
                  <a:tcPr anchor="ctr"/>
                </a:tc>
                <a:tc>
                  <a:txBody>
                    <a:bodyPr/>
                    <a:lstStyle/>
                    <a:p>
                      <a:pPr algn="ctr"/>
                      <a:r>
                        <a:rPr lang="en-US" sz="1500" b="1" i="0" dirty="0">
                          <a:latin typeface="News Gothic MT" panose="020B0503020103020203" pitchFamily="34" charset="0"/>
                        </a:rPr>
                        <a:t>20.2 (17.3-NE) mo</a:t>
                      </a:r>
                    </a:p>
                  </a:txBody>
                  <a:tcPr anchor="ctr"/>
                </a:tc>
                <a:tc>
                  <a:txBody>
                    <a:bodyPr/>
                    <a:lstStyle/>
                    <a:p>
                      <a:pPr algn="ctr"/>
                      <a:r>
                        <a:rPr lang="en-US" sz="1500" b="1" i="0" dirty="0">
                          <a:latin typeface="News Gothic MT" panose="020B0503020103020203" pitchFamily="34" charset="0"/>
                        </a:rPr>
                        <a:t>11.5 (8.3-18.4) mo</a:t>
                      </a:r>
                    </a:p>
                  </a:txBody>
                  <a:tcPr anchor="ctr"/>
                </a:tc>
                <a:extLst>
                  <a:ext uri="{0D108BD9-81ED-4DB2-BD59-A6C34878D82A}">
                    <a16:rowId xmlns:a16="http://schemas.microsoft.com/office/drawing/2014/main" val="2624660777"/>
                  </a:ext>
                </a:extLst>
              </a:tr>
            </a:tbl>
          </a:graphicData>
        </a:graphic>
      </p:graphicFrame>
      <p:sp>
        <p:nvSpPr>
          <p:cNvPr id="4" name="Text Placeholder 3"/>
          <p:cNvSpPr>
            <a:spLocks noGrp="1"/>
          </p:cNvSpPr>
          <p:nvPr>
            <p:ph type="body" sz="quarter" idx="12"/>
          </p:nvPr>
        </p:nvSpPr>
        <p:spPr/>
        <p:txBody>
          <a:bodyPr/>
          <a:lstStyle/>
          <a:p>
            <a:r>
              <a:rPr lang="en-US" dirty="0"/>
              <a:t>PR = partial response; DOR = duration of response.</a:t>
            </a:r>
          </a:p>
          <a:p>
            <a:r>
              <a:rPr lang="en-US" dirty="0"/>
              <a:t>Choueiri et al, 2021.</a:t>
            </a:r>
          </a:p>
        </p:txBody>
      </p:sp>
      <p:sp>
        <p:nvSpPr>
          <p:cNvPr id="5" name="Text Placeholder 4"/>
          <p:cNvSpPr>
            <a:spLocks noGrp="1"/>
          </p:cNvSpPr>
          <p:nvPr>
            <p:ph type="body" sz="quarter" idx="13"/>
          </p:nvPr>
        </p:nvSpPr>
        <p:spPr/>
        <p:txBody>
          <a:bodyPr>
            <a:normAutofit lnSpcReduction="10000"/>
          </a:bodyPr>
          <a:lstStyle/>
          <a:p>
            <a:r>
              <a:rPr lang="en-US" dirty="0"/>
              <a:t>PFS and OS in the Intent-to-Treat Population</a:t>
            </a:r>
          </a:p>
        </p:txBody>
      </p:sp>
      <p:pic>
        <p:nvPicPr>
          <p:cNvPr id="8" name="Picture 7">
            <a:extLst>
              <a:ext uri="{FF2B5EF4-FFF2-40B4-BE49-F238E27FC236}">
                <a16:creationId xmlns:a16="http://schemas.microsoft.com/office/drawing/2014/main" id="{4CA802F5-544C-694D-8C1C-75AB4CB05D2D}"/>
              </a:ext>
            </a:extLst>
          </p:cNvPr>
          <p:cNvPicPr>
            <a:picLocks noChangeAspect="1"/>
          </p:cNvPicPr>
          <p:nvPr/>
        </p:nvPicPr>
        <p:blipFill rotWithShape="1">
          <a:blip r:embed="rId2">
            <a:extLst>
              <a:ext uri="{28A0092B-C50C-407E-A947-70E740481C1C}">
                <a14:useLocalDpi xmlns:a14="http://schemas.microsoft.com/office/drawing/2010/main" val="0"/>
              </a:ext>
            </a:extLst>
          </a:blip>
          <a:srcRect l="17057" t="18241" r="34627" b="12714"/>
          <a:stretch/>
        </p:blipFill>
        <p:spPr>
          <a:xfrm>
            <a:off x="6719418" y="1398442"/>
            <a:ext cx="5279007" cy="5416458"/>
          </a:xfrm>
          <a:prstGeom prst="rect">
            <a:avLst/>
          </a:prstGeom>
        </p:spPr>
      </p:pic>
    </p:spTree>
    <p:extLst>
      <p:ext uri="{BB962C8B-B14F-4D97-AF65-F5344CB8AC3E}">
        <p14:creationId xmlns:p14="http://schemas.microsoft.com/office/powerpoint/2010/main" val="2606791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9BE9-6570-40F4-A892-3B510375A74E}"/>
              </a:ext>
            </a:extLst>
          </p:cNvPr>
          <p:cNvSpPr>
            <a:spLocks noGrp="1"/>
          </p:cNvSpPr>
          <p:nvPr>
            <p:ph type="title"/>
          </p:nvPr>
        </p:nvSpPr>
        <p:spPr/>
        <p:txBody>
          <a:bodyPr/>
          <a:lstStyle/>
          <a:p>
            <a:r>
              <a:rPr lang="en-US" dirty="0"/>
              <a:t>NCCN Guidelines</a:t>
            </a:r>
          </a:p>
        </p:txBody>
      </p:sp>
      <p:sp>
        <p:nvSpPr>
          <p:cNvPr id="3" name="Text Placeholder 2">
            <a:extLst>
              <a:ext uri="{FF2B5EF4-FFF2-40B4-BE49-F238E27FC236}">
                <a16:creationId xmlns:a16="http://schemas.microsoft.com/office/drawing/2014/main" id="{3C292E65-AFF7-48D6-B112-65ECC6A5CB99}"/>
              </a:ext>
            </a:extLst>
          </p:cNvPr>
          <p:cNvSpPr>
            <a:spLocks noGrp="1"/>
          </p:cNvSpPr>
          <p:nvPr>
            <p:ph type="body" sz="quarter" idx="12"/>
          </p:nvPr>
        </p:nvSpPr>
        <p:spPr>
          <a:xfrm>
            <a:off x="193579" y="6420647"/>
            <a:ext cx="3029676" cy="307777"/>
          </a:xfrm>
        </p:spPr>
        <p:txBody>
          <a:bodyPr/>
          <a:lstStyle/>
          <a:p>
            <a:r>
              <a:rPr lang="en-US" dirty="0"/>
              <a:t>NCCN = National Comprehensive Cancer Network.</a:t>
            </a:r>
          </a:p>
          <a:p>
            <a:r>
              <a:rPr lang="en-US" dirty="0"/>
              <a:t>NCCN, 2021.</a:t>
            </a:r>
          </a:p>
        </p:txBody>
      </p:sp>
      <p:sp>
        <p:nvSpPr>
          <p:cNvPr id="8" name="Text Placeholder 7">
            <a:extLst>
              <a:ext uri="{FF2B5EF4-FFF2-40B4-BE49-F238E27FC236}">
                <a16:creationId xmlns:a16="http://schemas.microsoft.com/office/drawing/2014/main" id="{197995A9-B2E0-5341-AFCC-587E5CFF3772}"/>
              </a:ext>
            </a:extLst>
          </p:cNvPr>
          <p:cNvSpPr>
            <a:spLocks noGrp="1"/>
          </p:cNvSpPr>
          <p:nvPr>
            <p:ph type="body" sz="quarter" idx="13"/>
          </p:nvPr>
        </p:nvSpPr>
        <p:spPr/>
        <p:txBody>
          <a:bodyPr/>
          <a:lstStyle/>
          <a:p>
            <a:r>
              <a:rPr lang="en-US" dirty="0"/>
              <a:t>Frontline Treatment for Advanced RCC: Clear Cell Histology</a:t>
            </a:r>
          </a:p>
        </p:txBody>
      </p:sp>
      <p:graphicFrame>
        <p:nvGraphicFramePr>
          <p:cNvPr id="4" name="Table 3">
            <a:extLst>
              <a:ext uri="{FF2B5EF4-FFF2-40B4-BE49-F238E27FC236}">
                <a16:creationId xmlns:a16="http://schemas.microsoft.com/office/drawing/2014/main" id="{05F1AC19-7944-584C-AE3A-DCD04F6752D1}"/>
              </a:ext>
            </a:extLst>
          </p:cNvPr>
          <p:cNvGraphicFramePr>
            <a:graphicFrameLocks noGrp="1"/>
          </p:cNvGraphicFramePr>
          <p:nvPr>
            <p:extLst>
              <p:ext uri="{D42A27DB-BD31-4B8C-83A1-F6EECF244321}">
                <p14:modId xmlns:p14="http://schemas.microsoft.com/office/powerpoint/2010/main" val="4179680405"/>
              </p:ext>
            </p:extLst>
          </p:nvPr>
        </p:nvGraphicFramePr>
        <p:xfrm>
          <a:off x="622010" y="1658131"/>
          <a:ext cx="10960388" cy="4035474"/>
        </p:xfrm>
        <a:graphic>
          <a:graphicData uri="http://schemas.openxmlformats.org/drawingml/2006/table">
            <a:tbl>
              <a:tblPr firstRow="1" bandRow="1">
                <a:tableStyleId>{5C22544A-7EE6-4342-B048-85BDC9FD1C3A}</a:tableStyleId>
              </a:tblPr>
              <a:tblGrid>
                <a:gridCol w="2273590">
                  <a:extLst>
                    <a:ext uri="{9D8B030D-6E8A-4147-A177-3AD203B41FA5}">
                      <a16:colId xmlns:a16="http://schemas.microsoft.com/office/drawing/2014/main" val="3282476280"/>
                    </a:ext>
                  </a:extLst>
                </a:gridCol>
                <a:gridCol w="3206604">
                  <a:extLst>
                    <a:ext uri="{9D8B030D-6E8A-4147-A177-3AD203B41FA5}">
                      <a16:colId xmlns:a16="http://schemas.microsoft.com/office/drawing/2014/main" val="2686421086"/>
                    </a:ext>
                  </a:extLst>
                </a:gridCol>
                <a:gridCol w="2740097">
                  <a:extLst>
                    <a:ext uri="{9D8B030D-6E8A-4147-A177-3AD203B41FA5}">
                      <a16:colId xmlns:a16="http://schemas.microsoft.com/office/drawing/2014/main" val="450331848"/>
                    </a:ext>
                  </a:extLst>
                </a:gridCol>
                <a:gridCol w="2740097">
                  <a:extLst>
                    <a:ext uri="{9D8B030D-6E8A-4147-A177-3AD203B41FA5}">
                      <a16:colId xmlns:a16="http://schemas.microsoft.com/office/drawing/2014/main" val="4151244739"/>
                    </a:ext>
                  </a:extLst>
                </a:gridCol>
              </a:tblGrid>
              <a:tr h="630994">
                <a:tc>
                  <a:txBody>
                    <a:bodyPr/>
                    <a:lstStyle/>
                    <a:p>
                      <a:r>
                        <a:rPr lang="en-US" dirty="0">
                          <a:latin typeface="News Gothic MT" panose="020B0503020103020203" pitchFamily="34" charset="0"/>
                        </a:rPr>
                        <a:t>Risk</a:t>
                      </a:r>
                    </a:p>
                  </a:txBody>
                  <a:tcPr anchor="ctr"/>
                </a:tc>
                <a:tc>
                  <a:txBody>
                    <a:bodyPr/>
                    <a:lstStyle/>
                    <a:p>
                      <a:pPr algn="ctr"/>
                      <a:r>
                        <a:rPr lang="en-US" dirty="0">
                          <a:latin typeface="News Gothic MT" panose="020B0503020103020203" pitchFamily="34" charset="0"/>
                        </a:rPr>
                        <a:t>Preferred</a:t>
                      </a:r>
                    </a:p>
                  </a:txBody>
                  <a:tcPr anchor="ctr"/>
                </a:tc>
                <a:tc>
                  <a:txBody>
                    <a:bodyPr/>
                    <a:lstStyle/>
                    <a:p>
                      <a:pPr algn="ctr"/>
                      <a:r>
                        <a:rPr lang="en-US" dirty="0">
                          <a:latin typeface="News Gothic MT" panose="020B0503020103020203" pitchFamily="34" charset="0"/>
                        </a:rPr>
                        <a:t>Other Recommended</a:t>
                      </a:r>
                    </a:p>
                  </a:txBody>
                  <a:tcPr anchor="ctr"/>
                </a:tc>
                <a:tc>
                  <a:txBody>
                    <a:bodyPr/>
                    <a:lstStyle/>
                    <a:p>
                      <a:pPr algn="ctr"/>
                      <a:r>
                        <a:rPr lang="en-US" dirty="0">
                          <a:latin typeface="News Gothic MT" panose="020B0503020103020203" pitchFamily="34" charset="0"/>
                        </a:rPr>
                        <a:t>Useful in Certain Situations</a:t>
                      </a:r>
                    </a:p>
                  </a:txBody>
                  <a:tcPr anchor="ctr"/>
                </a:tc>
                <a:extLst>
                  <a:ext uri="{0D108BD9-81ED-4DB2-BD59-A6C34878D82A}">
                    <a16:rowId xmlns:a16="http://schemas.microsoft.com/office/drawing/2014/main" val="1720056356"/>
                  </a:ext>
                </a:extLst>
              </a:tr>
              <a:tr h="1697697">
                <a:tc>
                  <a:txBody>
                    <a:bodyPr/>
                    <a:lstStyle/>
                    <a:p>
                      <a:r>
                        <a:rPr lang="en-US" dirty="0">
                          <a:latin typeface="News Gothic MT" panose="020B0503020103020203" pitchFamily="34" charset="0"/>
                        </a:rPr>
                        <a:t>Favorable</a:t>
                      </a:r>
                    </a:p>
                  </a:txBody>
                  <a:tcPr anchor="ctr"/>
                </a:tc>
                <a:tc>
                  <a:txBody>
                    <a:bodyPr/>
                    <a:lstStyle/>
                    <a:p>
                      <a:pPr algn="ctr"/>
                      <a:r>
                        <a:rPr lang="en-US" dirty="0">
                          <a:latin typeface="News Gothic MT" panose="020B0503020103020203" pitchFamily="34" charset="0"/>
                        </a:rPr>
                        <a:t>Axitinib/pembrolizumab</a:t>
                      </a:r>
                    </a:p>
                    <a:p>
                      <a:pPr algn="ctr"/>
                      <a:r>
                        <a:rPr lang="en-US" dirty="0">
                          <a:latin typeface="News Gothic MT" panose="020B0503020103020203" pitchFamily="34" charset="0"/>
                        </a:rPr>
                        <a:t>Pazopanib</a:t>
                      </a:r>
                    </a:p>
                    <a:p>
                      <a:pPr algn="ctr"/>
                      <a:r>
                        <a:rPr lang="en-US" dirty="0">
                          <a:latin typeface="News Gothic MT" panose="020B0503020103020203" pitchFamily="34" charset="0"/>
                        </a:rPr>
                        <a:t>Sunitinib</a:t>
                      </a:r>
                    </a:p>
                    <a:p>
                      <a:pPr algn="ctr"/>
                      <a:r>
                        <a:rPr lang="en-US" dirty="0">
                          <a:latin typeface="News Gothic MT" panose="020B0503020103020203" pitchFamily="34" charset="0"/>
                        </a:rPr>
                        <a:t>Cabozantinib/nivolumab</a:t>
                      </a:r>
                    </a:p>
                  </a:txBody>
                  <a:tcPr anchor="ctr"/>
                </a:tc>
                <a:tc>
                  <a:txBody>
                    <a:bodyPr/>
                    <a:lstStyle/>
                    <a:p>
                      <a:pPr algn="ctr"/>
                      <a:r>
                        <a:rPr lang="en-US" dirty="0">
                          <a:latin typeface="News Gothic MT" panose="020B0503020103020203" pitchFamily="34" charset="0"/>
                        </a:rPr>
                        <a:t>Ipilimumab/nivolumab</a:t>
                      </a:r>
                    </a:p>
                    <a:p>
                      <a:pPr algn="ctr"/>
                      <a:r>
                        <a:rPr lang="en-US" dirty="0">
                          <a:latin typeface="News Gothic MT" panose="020B0503020103020203" pitchFamily="34" charset="0"/>
                        </a:rPr>
                        <a:t>Axitinib/avelumab</a:t>
                      </a:r>
                    </a:p>
                    <a:p>
                      <a:pPr algn="ctr"/>
                      <a:r>
                        <a:rPr lang="en-US" dirty="0">
                          <a:latin typeface="News Gothic MT" panose="020B0503020103020203" pitchFamily="34" charset="0"/>
                        </a:rPr>
                        <a:t>Cabozantinib</a:t>
                      </a:r>
                    </a:p>
                  </a:txBody>
                  <a:tcPr anchor="ctr"/>
                </a:tc>
                <a:tc>
                  <a:txBody>
                    <a:bodyPr/>
                    <a:lstStyle/>
                    <a:p>
                      <a:pPr algn="ctr"/>
                      <a:r>
                        <a:rPr lang="en-US" dirty="0">
                          <a:latin typeface="News Gothic MT" panose="020B0503020103020203" pitchFamily="34" charset="0"/>
                        </a:rPr>
                        <a:t>Active surveillance</a:t>
                      </a:r>
                    </a:p>
                    <a:p>
                      <a:pPr algn="ctr"/>
                      <a:r>
                        <a:rPr lang="en-US" dirty="0">
                          <a:latin typeface="News Gothic MT" panose="020B0503020103020203" pitchFamily="34" charset="0"/>
                        </a:rPr>
                        <a:t>Axitinib</a:t>
                      </a:r>
                    </a:p>
                    <a:p>
                      <a:pPr algn="ctr"/>
                      <a:r>
                        <a:rPr lang="en-US" dirty="0">
                          <a:latin typeface="News Gothic MT" panose="020B0503020103020203" pitchFamily="34" charset="0"/>
                        </a:rPr>
                        <a:t>High-dose IL-2</a:t>
                      </a:r>
                    </a:p>
                  </a:txBody>
                  <a:tcPr anchor="ctr"/>
                </a:tc>
                <a:extLst>
                  <a:ext uri="{0D108BD9-81ED-4DB2-BD59-A6C34878D82A}">
                    <a16:rowId xmlns:a16="http://schemas.microsoft.com/office/drawing/2014/main" val="3464706831"/>
                  </a:ext>
                </a:extLst>
              </a:tr>
              <a:tr h="1697697">
                <a:tc>
                  <a:txBody>
                    <a:bodyPr/>
                    <a:lstStyle/>
                    <a:p>
                      <a:r>
                        <a:rPr lang="en-US" dirty="0">
                          <a:latin typeface="News Gothic MT" panose="020B0503020103020203" pitchFamily="34" charset="0"/>
                        </a:rPr>
                        <a:t>Intermediate/poor</a:t>
                      </a:r>
                    </a:p>
                  </a:txBody>
                  <a:tcPr anchor="ctr"/>
                </a:tc>
                <a:tc>
                  <a:txBody>
                    <a:bodyPr/>
                    <a:lstStyle/>
                    <a:p>
                      <a:pPr algn="ctr"/>
                      <a:r>
                        <a:rPr lang="en-US" dirty="0">
                          <a:latin typeface="News Gothic MT" panose="020B0503020103020203" pitchFamily="34" charset="0"/>
                        </a:rPr>
                        <a:t>Ipilimumab/nivolumab</a:t>
                      </a:r>
                    </a:p>
                    <a:p>
                      <a:pPr algn="ctr"/>
                      <a:r>
                        <a:rPr lang="en-US" dirty="0">
                          <a:latin typeface="News Gothic MT" panose="020B0503020103020203" pitchFamily="34" charset="0"/>
                        </a:rPr>
                        <a:t>Axitinib/pembrolizumab</a:t>
                      </a:r>
                    </a:p>
                    <a:p>
                      <a:pPr algn="ctr"/>
                      <a:r>
                        <a:rPr lang="en-US" dirty="0">
                          <a:latin typeface="News Gothic MT" panose="020B0503020103020203" pitchFamily="34" charset="0"/>
                        </a:rPr>
                        <a:t>Cabozantinib</a:t>
                      </a:r>
                    </a:p>
                    <a:p>
                      <a:pPr algn="ctr"/>
                      <a:r>
                        <a:rPr lang="en-US" dirty="0">
                          <a:latin typeface="News Gothic MT" panose="020B0503020103020203" pitchFamily="34" charset="0"/>
                        </a:rPr>
                        <a:t>Cabozantinib/nivolumab</a:t>
                      </a:r>
                    </a:p>
                  </a:txBody>
                  <a:tcPr anchor="ctr"/>
                </a:tc>
                <a:tc>
                  <a:txBody>
                    <a:bodyPr/>
                    <a:lstStyle/>
                    <a:p>
                      <a:pPr algn="ctr"/>
                      <a:r>
                        <a:rPr lang="en-US" dirty="0">
                          <a:latin typeface="News Gothic MT" panose="020B0503020103020203" pitchFamily="34" charset="0"/>
                        </a:rPr>
                        <a:t>Pazopanib</a:t>
                      </a:r>
                    </a:p>
                    <a:p>
                      <a:pPr algn="ctr"/>
                      <a:r>
                        <a:rPr lang="en-US" dirty="0">
                          <a:latin typeface="News Gothic MT" panose="020B0503020103020203" pitchFamily="34" charset="0"/>
                        </a:rPr>
                        <a:t>Sunitinib</a:t>
                      </a:r>
                    </a:p>
                    <a:p>
                      <a:pPr algn="ctr"/>
                      <a:r>
                        <a:rPr lang="en-US" dirty="0">
                          <a:latin typeface="News Gothic MT" panose="020B0503020103020203" pitchFamily="34" charset="0"/>
                        </a:rPr>
                        <a:t>Axitinib/avelumab</a:t>
                      </a:r>
                    </a:p>
                  </a:txBody>
                  <a:tcPr anchor="ctr"/>
                </a:tc>
                <a:tc>
                  <a:txBody>
                    <a:bodyPr/>
                    <a:lstStyle/>
                    <a:p>
                      <a:pPr algn="ctr"/>
                      <a:r>
                        <a:rPr lang="en-US" dirty="0">
                          <a:latin typeface="News Gothic MT" panose="020B0503020103020203" pitchFamily="34" charset="0"/>
                        </a:rPr>
                        <a:t>Axitinib</a:t>
                      </a:r>
                    </a:p>
                    <a:p>
                      <a:pPr algn="ctr"/>
                      <a:r>
                        <a:rPr lang="en-US" dirty="0">
                          <a:latin typeface="News Gothic MT" panose="020B0503020103020203" pitchFamily="34" charset="0"/>
                        </a:rPr>
                        <a:t>High-dose IL-2</a:t>
                      </a:r>
                    </a:p>
                    <a:p>
                      <a:pPr algn="ctr"/>
                      <a:r>
                        <a:rPr lang="en-US" dirty="0">
                          <a:latin typeface="News Gothic MT" panose="020B0503020103020203" pitchFamily="34" charset="0"/>
                        </a:rPr>
                        <a:t>Temsirolimus</a:t>
                      </a:r>
                    </a:p>
                  </a:txBody>
                  <a:tcPr anchor="ctr"/>
                </a:tc>
                <a:extLst>
                  <a:ext uri="{0D108BD9-81ED-4DB2-BD59-A6C34878D82A}">
                    <a16:rowId xmlns:a16="http://schemas.microsoft.com/office/drawing/2014/main" val="3621695807"/>
                  </a:ext>
                </a:extLst>
              </a:tr>
            </a:tbl>
          </a:graphicData>
        </a:graphic>
      </p:graphicFrame>
    </p:spTree>
    <p:extLst>
      <p:ext uri="{BB962C8B-B14F-4D97-AF65-F5344CB8AC3E}">
        <p14:creationId xmlns:p14="http://schemas.microsoft.com/office/powerpoint/2010/main" val="1831327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FD2B-FCCB-4C05-9814-4F8C5797F53D}"/>
              </a:ext>
            </a:extLst>
          </p:cNvPr>
          <p:cNvSpPr>
            <a:spLocks noGrp="1"/>
          </p:cNvSpPr>
          <p:nvPr>
            <p:ph type="title"/>
          </p:nvPr>
        </p:nvSpPr>
        <p:spPr/>
        <p:txBody>
          <a:bodyPr/>
          <a:lstStyle/>
          <a:p>
            <a:r>
              <a:rPr lang="en-US" dirty="0"/>
              <a:t>NCCN Guidelines (cont.)</a:t>
            </a:r>
          </a:p>
        </p:txBody>
      </p:sp>
      <p:sp>
        <p:nvSpPr>
          <p:cNvPr id="4" name="Text Placeholder 3">
            <a:extLst>
              <a:ext uri="{FF2B5EF4-FFF2-40B4-BE49-F238E27FC236}">
                <a16:creationId xmlns:a16="http://schemas.microsoft.com/office/drawing/2014/main" id="{292C659B-0983-AF48-9868-55F1BF70A96A}"/>
              </a:ext>
            </a:extLst>
          </p:cNvPr>
          <p:cNvSpPr>
            <a:spLocks noGrp="1"/>
          </p:cNvSpPr>
          <p:nvPr>
            <p:ph type="body" sz="quarter" idx="12"/>
          </p:nvPr>
        </p:nvSpPr>
        <p:spPr>
          <a:xfrm>
            <a:off x="193579" y="6574536"/>
            <a:ext cx="782265" cy="153888"/>
          </a:xfrm>
        </p:spPr>
        <p:txBody>
          <a:bodyPr/>
          <a:lstStyle/>
          <a:p>
            <a:r>
              <a:rPr lang="en-US" dirty="0"/>
              <a:t>NCCN, 2021.</a:t>
            </a:r>
          </a:p>
        </p:txBody>
      </p:sp>
      <p:sp>
        <p:nvSpPr>
          <p:cNvPr id="7" name="Text Placeholder 6">
            <a:extLst>
              <a:ext uri="{FF2B5EF4-FFF2-40B4-BE49-F238E27FC236}">
                <a16:creationId xmlns:a16="http://schemas.microsoft.com/office/drawing/2014/main" id="{917324D6-0331-6F41-B237-D6F970B14A35}"/>
              </a:ext>
            </a:extLst>
          </p:cNvPr>
          <p:cNvSpPr>
            <a:spLocks noGrp="1"/>
          </p:cNvSpPr>
          <p:nvPr>
            <p:ph type="body" sz="quarter" idx="13"/>
          </p:nvPr>
        </p:nvSpPr>
        <p:spPr/>
        <p:txBody>
          <a:bodyPr/>
          <a:lstStyle/>
          <a:p>
            <a:r>
              <a:rPr lang="en-US" dirty="0"/>
              <a:t>Systemic Therapy for Non–Clear Cell RCC</a:t>
            </a:r>
          </a:p>
        </p:txBody>
      </p:sp>
      <p:graphicFrame>
        <p:nvGraphicFramePr>
          <p:cNvPr id="6" name="Table 5">
            <a:extLst>
              <a:ext uri="{FF2B5EF4-FFF2-40B4-BE49-F238E27FC236}">
                <a16:creationId xmlns:a16="http://schemas.microsoft.com/office/drawing/2014/main" id="{AE80C8F6-1684-0543-8618-D8C33EBD7CC0}"/>
              </a:ext>
            </a:extLst>
          </p:cNvPr>
          <p:cNvGraphicFramePr>
            <a:graphicFrameLocks noGrp="1"/>
          </p:cNvGraphicFramePr>
          <p:nvPr>
            <p:extLst>
              <p:ext uri="{D42A27DB-BD31-4B8C-83A1-F6EECF244321}">
                <p14:modId xmlns:p14="http://schemas.microsoft.com/office/powerpoint/2010/main" val="3454370702"/>
              </p:ext>
            </p:extLst>
          </p:nvPr>
        </p:nvGraphicFramePr>
        <p:xfrm>
          <a:off x="1284874" y="1817937"/>
          <a:ext cx="9649190" cy="3038507"/>
        </p:xfrm>
        <a:graphic>
          <a:graphicData uri="http://schemas.openxmlformats.org/drawingml/2006/table">
            <a:tbl>
              <a:tblPr firstRow="1" bandRow="1">
                <a:tableStyleId>{5C22544A-7EE6-4342-B048-85BDC9FD1C3A}</a:tableStyleId>
              </a:tblPr>
              <a:tblGrid>
                <a:gridCol w="3024839">
                  <a:extLst>
                    <a:ext uri="{9D8B030D-6E8A-4147-A177-3AD203B41FA5}">
                      <a16:colId xmlns:a16="http://schemas.microsoft.com/office/drawing/2014/main" val="3282476280"/>
                    </a:ext>
                  </a:extLst>
                </a:gridCol>
                <a:gridCol w="3024839">
                  <a:extLst>
                    <a:ext uri="{9D8B030D-6E8A-4147-A177-3AD203B41FA5}">
                      <a16:colId xmlns:a16="http://schemas.microsoft.com/office/drawing/2014/main" val="450331848"/>
                    </a:ext>
                  </a:extLst>
                </a:gridCol>
                <a:gridCol w="3599512">
                  <a:extLst>
                    <a:ext uri="{9D8B030D-6E8A-4147-A177-3AD203B41FA5}">
                      <a16:colId xmlns:a16="http://schemas.microsoft.com/office/drawing/2014/main" val="4151244739"/>
                    </a:ext>
                  </a:extLst>
                </a:gridCol>
              </a:tblGrid>
              <a:tr h="569627">
                <a:tc>
                  <a:txBody>
                    <a:bodyPr/>
                    <a:lstStyle/>
                    <a:p>
                      <a:pPr algn="ctr"/>
                      <a:r>
                        <a:rPr lang="en-US" dirty="0">
                          <a:latin typeface="News Gothic MT" panose="020B0503020103020203" pitchFamily="34" charset="0"/>
                        </a:rPr>
                        <a:t>Preferred</a:t>
                      </a:r>
                    </a:p>
                  </a:txBody>
                  <a:tcPr anchor="ctr"/>
                </a:tc>
                <a:tc>
                  <a:txBody>
                    <a:bodyPr/>
                    <a:lstStyle/>
                    <a:p>
                      <a:pPr algn="ctr"/>
                      <a:r>
                        <a:rPr lang="en-US" dirty="0">
                          <a:latin typeface="News Gothic MT" panose="020B0503020103020203" pitchFamily="34" charset="0"/>
                        </a:rPr>
                        <a:t>Other Recommended</a:t>
                      </a:r>
                    </a:p>
                  </a:txBody>
                  <a:tcPr anchor="ctr"/>
                </a:tc>
                <a:tc>
                  <a:txBody>
                    <a:bodyPr/>
                    <a:lstStyle/>
                    <a:p>
                      <a:pPr algn="ctr"/>
                      <a:r>
                        <a:rPr lang="en-US" dirty="0">
                          <a:latin typeface="News Gothic MT" panose="020B0503020103020203" pitchFamily="34" charset="0"/>
                        </a:rPr>
                        <a:t>Useful in Certain Situations</a:t>
                      </a:r>
                    </a:p>
                  </a:txBody>
                  <a:tcPr anchor="ctr"/>
                </a:tc>
                <a:extLst>
                  <a:ext uri="{0D108BD9-81ED-4DB2-BD59-A6C34878D82A}">
                    <a16:rowId xmlns:a16="http://schemas.microsoft.com/office/drawing/2014/main" val="1720056356"/>
                  </a:ext>
                </a:extLst>
              </a:tr>
              <a:tr h="2468880">
                <a:tc>
                  <a:txBody>
                    <a:bodyPr/>
                    <a:lstStyle/>
                    <a:p>
                      <a:pPr algn="ctr"/>
                      <a:r>
                        <a:rPr lang="en-US" dirty="0">
                          <a:latin typeface="News Gothic MT" panose="020B0503020103020203" pitchFamily="34" charset="0"/>
                        </a:rPr>
                        <a:t>Clinical trial</a:t>
                      </a:r>
                    </a:p>
                    <a:p>
                      <a:pPr algn="ctr"/>
                      <a:r>
                        <a:rPr lang="en-US" dirty="0">
                          <a:latin typeface="News Gothic MT" panose="020B0503020103020203" pitchFamily="34" charset="0"/>
                        </a:rPr>
                        <a:t>Sunitinib</a:t>
                      </a:r>
                    </a:p>
                  </a:txBody>
                  <a:tcPr anchor="ctr"/>
                </a:tc>
                <a:tc>
                  <a:txBody>
                    <a:bodyPr/>
                    <a:lstStyle/>
                    <a:p>
                      <a:pPr algn="ctr"/>
                      <a:r>
                        <a:rPr lang="en-US" dirty="0">
                          <a:latin typeface="News Gothic MT" panose="020B0503020103020203" pitchFamily="34" charset="0"/>
                        </a:rPr>
                        <a:t>Cabozantinib</a:t>
                      </a:r>
                    </a:p>
                    <a:p>
                      <a:pPr algn="ctr"/>
                      <a:r>
                        <a:rPr lang="en-US" dirty="0">
                          <a:latin typeface="News Gothic MT" panose="020B0503020103020203" pitchFamily="34" charset="0"/>
                        </a:rPr>
                        <a:t>Everolimus</a:t>
                      </a:r>
                    </a:p>
                    <a:p>
                      <a:pPr algn="ctr"/>
                      <a:r>
                        <a:rPr lang="en-US" dirty="0">
                          <a:latin typeface="News Gothic MT" panose="020B0503020103020203" pitchFamily="34" charset="0"/>
                        </a:rPr>
                        <a:t>Lenvatinib/everolimus</a:t>
                      </a:r>
                    </a:p>
                  </a:txBody>
                  <a:tcPr anchor="ctr"/>
                </a:tc>
                <a:tc>
                  <a:txBody>
                    <a:bodyPr/>
                    <a:lstStyle/>
                    <a:p>
                      <a:pPr algn="ctr"/>
                      <a:r>
                        <a:rPr lang="en-US" dirty="0">
                          <a:latin typeface="News Gothic MT" panose="020B0503020103020203" pitchFamily="34" charset="0"/>
                        </a:rPr>
                        <a:t>Axitinib</a:t>
                      </a:r>
                    </a:p>
                    <a:p>
                      <a:pPr algn="ctr"/>
                      <a:r>
                        <a:rPr lang="en-US" dirty="0">
                          <a:latin typeface="News Gothic MT" panose="020B0503020103020203" pitchFamily="34" charset="0"/>
                        </a:rPr>
                        <a:t>Bevacizumab/erlotinib</a:t>
                      </a:r>
                    </a:p>
                    <a:p>
                      <a:pPr algn="ctr"/>
                      <a:r>
                        <a:rPr lang="en-US" dirty="0">
                          <a:latin typeface="News Gothic MT" panose="020B0503020103020203" pitchFamily="34" charset="0"/>
                        </a:rPr>
                        <a:t>Nivolumab</a:t>
                      </a:r>
                    </a:p>
                    <a:p>
                      <a:pPr algn="ctr"/>
                      <a:r>
                        <a:rPr lang="en-US" dirty="0">
                          <a:latin typeface="News Gothic MT" panose="020B0503020103020203" pitchFamily="34" charset="0"/>
                        </a:rPr>
                        <a:t>Erlotinib</a:t>
                      </a:r>
                    </a:p>
                    <a:p>
                      <a:pPr algn="ctr"/>
                      <a:r>
                        <a:rPr lang="en-US" dirty="0">
                          <a:latin typeface="News Gothic MT" panose="020B0503020103020203" pitchFamily="34" charset="0"/>
                        </a:rPr>
                        <a:t>Pazopanib</a:t>
                      </a:r>
                    </a:p>
                    <a:p>
                      <a:pPr algn="ctr"/>
                      <a:r>
                        <a:rPr lang="en-US" dirty="0">
                          <a:latin typeface="News Gothic MT" panose="020B0503020103020203" pitchFamily="34" charset="0"/>
                        </a:rPr>
                        <a:t>Bevacizumab/everolimus</a:t>
                      </a:r>
                    </a:p>
                    <a:p>
                      <a:pPr algn="ctr"/>
                      <a:r>
                        <a:rPr lang="en-US" dirty="0">
                          <a:latin typeface="News Gothic MT" panose="020B0503020103020203" pitchFamily="34" charset="0"/>
                        </a:rPr>
                        <a:t>Temsirolimus</a:t>
                      </a:r>
                    </a:p>
                  </a:txBody>
                  <a:tcPr anchor="ctr"/>
                </a:tc>
                <a:extLst>
                  <a:ext uri="{0D108BD9-81ED-4DB2-BD59-A6C34878D82A}">
                    <a16:rowId xmlns:a16="http://schemas.microsoft.com/office/drawing/2014/main" val="3464706831"/>
                  </a:ext>
                </a:extLst>
              </a:tr>
            </a:tbl>
          </a:graphicData>
        </a:graphic>
      </p:graphicFrame>
    </p:spTree>
    <p:extLst>
      <p:ext uri="{BB962C8B-B14F-4D97-AF65-F5344CB8AC3E}">
        <p14:creationId xmlns:p14="http://schemas.microsoft.com/office/powerpoint/2010/main" val="2761067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CE33-8549-40AB-BF18-7F85C82C74AF}"/>
              </a:ext>
            </a:extLst>
          </p:cNvPr>
          <p:cNvSpPr>
            <a:spLocks noGrp="1"/>
          </p:cNvSpPr>
          <p:nvPr>
            <p:ph type="title"/>
          </p:nvPr>
        </p:nvSpPr>
        <p:spPr/>
        <p:txBody>
          <a:bodyPr/>
          <a:lstStyle/>
          <a:p>
            <a:r>
              <a:rPr lang="en-US" dirty="0"/>
              <a:t>NCCN Guidelines (cont.)</a:t>
            </a:r>
          </a:p>
        </p:txBody>
      </p:sp>
      <p:sp>
        <p:nvSpPr>
          <p:cNvPr id="4" name="Text Placeholder 3">
            <a:extLst>
              <a:ext uri="{FF2B5EF4-FFF2-40B4-BE49-F238E27FC236}">
                <a16:creationId xmlns:a16="http://schemas.microsoft.com/office/drawing/2014/main" id="{EB222F89-F568-C84E-BB7C-C8A8784D52A4}"/>
              </a:ext>
            </a:extLst>
          </p:cNvPr>
          <p:cNvSpPr>
            <a:spLocks noGrp="1"/>
          </p:cNvSpPr>
          <p:nvPr>
            <p:ph type="body" sz="quarter" idx="12"/>
          </p:nvPr>
        </p:nvSpPr>
        <p:spPr>
          <a:xfrm>
            <a:off x="193579" y="6574536"/>
            <a:ext cx="782265" cy="153888"/>
          </a:xfrm>
        </p:spPr>
        <p:txBody>
          <a:bodyPr/>
          <a:lstStyle/>
          <a:p>
            <a:r>
              <a:rPr lang="en-US" dirty="0"/>
              <a:t>NCCN, 2021.</a:t>
            </a:r>
          </a:p>
        </p:txBody>
      </p:sp>
      <p:sp>
        <p:nvSpPr>
          <p:cNvPr id="7" name="Text Placeholder 6">
            <a:extLst>
              <a:ext uri="{FF2B5EF4-FFF2-40B4-BE49-F238E27FC236}">
                <a16:creationId xmlns:a16="http://schemas.microsoft.com/office/drawing/2014/main" id="{8D3D2ED6-027B-414C-9713-E41D2B549166}"/>
              </a:ext>
            </a:extLst>
          </p:cNvPr>
          <p:cNvSpPr>
            <a:spLocks noGrp="1"/>
          </p:cNvSpPr>
          <p:nvPr>
            <p:ph type="body" sz="quarter" idx="13"/>
          </p:nvPr>
        </p:nvSpPr>
        <p:spPr/>
        <p:txBody>
          <a:bodyPr/>
          <a:lstStyle/>
          <a:p>
            <a:r>
              <a:rPr lang="en-US" dirty="0"/>
              <a:t>Subsequent Therapy for Clear Cell RCC</a:t>
            </a:r>
          </a:p>
        </p:txBody>
      </p:sp>
      <p:graphicFrame>
        <p:nvGraphicFramePr>
          <p:cNvPr id="8" name="Table 7">
            <a:extLst>
              <a:ext uri="{FF2B5EF4-FFF2-40B4-BE49-F238E27FC236}">
                <a16:creationId xmlns:a16="http://schemas.microsoft.com/office/drawing/2014/main" id="{E5D9696D-8E7B-DB4D-9C57-B63D3EB832B0}"/>
              </a:ext>
            </a:extLst>
          </p:cNvPr>
          <p:cNvGraphicFramePr>
            <a:graphicFrameLocks noGrp="1"/>
          </p:cNvGraphicFramePr>
          <p:nvPr>
            <p:extLst>
              <p:ext uri="{D42A27DB-BD31-4B8C-83A1-F6EECF244321}">
                <p14:modId xmlns:p14="http://schemas.microsoft.com/office/powerpoint/2010/main" val="3579278498"/>
              </p:ext>
            </p:extLst>
          </p:nvPr>
        </p:nvGraphicFramePr>
        <p:xfrm>
          <a:off x="1173091" y="1796364"/>
          <a:ext cx="9845817" cy="3814731"/>
        </p:xfrm>
        <a:graphic>
          <a:graphicData uri="http://schemas.openxmlformats.org/drawingml/2006/table">
            <a:tbl>
              <a:tblPr firstRow="1" bandRow="1">
                <a:tableStyleId>{5C22544A-7EE6-4342-B048-85BDC9FD1C3A}</a:tableStyleId>
              </a:tblPr>
              <a:tblGrid>
                <a:gridCol w="3281939">
                  <a:extLst>
                    <a:ext uri="{9D8B030D-6E8A-4147-A177-3AD203B41FA5}">
                      <a16:colId xmlns:a16="http://schemas.microsoft.com/office/drawing/2014/main" val="1460979946"/>
                    </a:ext>
                  </a:extLst>
                </a:gridCol>
                <a:gridCol w="3281939">
                  <a:extLst>
                    <a:ext uri="{9D8B030D-6E8A-4147-A177-3AD203B41FA5}">
                      <a16:colId xmlns:a16="http://schemas.microsoft.com/office/drawing/2014/main" val="708492971"/>
                    </a:ext>
                  </a:extLst>
                </a:gridCol>
                <a:gridCol w="3281939">
                  <a:extLst>
                    <a:ext uri="{9D8B030D-6E8A-4147-A177-3AD203B41FA5}">
                      <a16:colId xmlns:a16="http://schemas.microsoft.com/office/drawing/2014/main" val="2533743520"/>
                    </a:ext>
                  </a:extLst>
                </a:gridCol>
              </a:tblGrid>
              <a:tr h="754562">
                <a:tc>
                  <a:txBody>
                    <a:bodyPr/>
                    <a:lstStyle/>
                    <a:p>
                      <a:pPr algn="ctr"/>
                      <a:r>
                        <a:rPr lang="en-US" dirty="0">
                          <a:latin typeface="News Gothic MT" panose="020B0503020103020203" pitchFamily="34" charset="0"/>
                        </a:rPr>
                        <a:t>Preferred</a:t>
                      </a:r>
                    </a:p>
                  </a:txBody>
                  <a:tcPr anchor="ctr"/>
                </a:tc>
                <a:tc>
                  <a:txBody>
                    <a:bodyPr/>
                    <a:lstStyle/>
                    <a:p>
                      <a:pPr algn="ctr"/>
                      <a:r>
                        <a:rPr lang="en-US" dirty="0">
                          <a:latin typeface="News Gothic MT" panose="020B0503020103020203" pitchFamily="34" charset="0"/>
                        </a:rPr>
                        <a:t>Other Recommended</a:t>
                      </a:r>
                    </a:p>
                  </a:txBody>
                  <a:tcPr anchor="ctr"/>
                </a:tc>
                <a:tc>
                  <a:txBody>
                    <a:bodyPr/>
                    <a:lstStyle/>
                    <a:p>
                      <a:pPr algn="ctr"/>
                      <a:r>
                        <a:rPr lang="en-US" dirty="0">
                          <a:latin typeface="News Gothic MT" panose="020B0503020103020203" pitchFamily="34" charset="0"/>
                        </a:rPr>
                        <a:t>Useful in Certain Situations</a:t>
                      </a:r>
                    </a:p>
                  </a:txBody>
                  <a:tcPr anchor="ctr"/>
                </a:tc>
                <a:extLst>
                  <a:ext uri="{0D108BD9-81ED-4DB2-BD59-A6C34878D82A}">
                    <a16:rowId xmlns:a16="http://schemas.microsoft.com/office/drawing/2014/main" val="1025426532"/>
                  </a:ext>
                </a:extLst>
              </a:tr>
              <a:tr h="3060169">
                <a:tc>
                  <a:txBody>
                    <a:bodyPr/>
                    <a:lstStyle/>
                    <a:p>
                      <a:pPr algn="ctr"/>
                      <a:r>
                        <a:rPr lang="en-US" dirty="0">
                          <a:latin typeface="News Gothic MT" panose="020B0503020103020203" pitchFamily="34" charset="0"/>
                        </a:rPr>
                        <a:t>Cabozantinib</a:t>
                      </a:r>
                    </a:p>
                    <a:p>
                      <a:pPr algn="ctr"/>
                      <a:r>
                        <a:rPr lang="en-US" dirty="0">
                          <a:latin typeface="News Gothic MT" panose="020B0503020103020203" pitchFamily="34" charset="0"/>
                        </a:rPr>
                        <a:t>Nivolumab</a:t>
                      </a:r>
                    </a:p>
                    <a:p>
                      <a:pPr algn="ctr"/>
                      <a:r>
                        <a:rPr lang="en-US" dirty="0">
                          <a:latin typeface="News Gothic MT" panose="020B0503020103020203" pitchFamily="34" charset="0"/>
                        </a:rPr>
                        <a:t>Ipilimumab/nivolumab</a:t>
                      </a:r>
                    </a:p>
                  </a:txBody>
                  <a:tcPr anchor="ctr"/>
                </a:tc>
                <a:tc>
                  <a:txBody>
                    <a:bodyPr/>
                    <a:lstStyle/>
                    <a:p>
                      <a:pPr algn="ctr"/>
                      <a:r>
                        <a:rPr lang="en-US" dirty="0">
                          <a:latin typeface="News Gothic MT" panose="020B0503020103020203" pitchFamily="34" charset="0"/>
                        </a:rPr>
                        <a:t>Axitinib</a:t>
                      </a:r>
                    </a:p>
                    <a:p>
                      <a:pPr algn="ctr"/>
                      <a:r>
                        <a:rPr lang="en-US" dirty="0">
                          <a:latin typeface="News Gothic MT" panose="020B0503020103020203" pitchFamily="34" charset="0"/>
                        </a:rPr>
                        <a:t>Lenvatinib/everolimus</a:t>
                      </a:r>
                    </a:p>
                    <a:p>
                      <a:pPr algn="ctr"/>
                      <a:r>
                        <a:rPr lang="en-US" dirty="0">
                          <a:latin typeface="News Gothic MT" panose="020B0503020103020203" pitchFamily="34" charset="0"/>
                        </a:rPr>
                        <a:t>Axitinib/pembrolizumab</a:t>
                      </a:r>
                    </a:p>
                    <a:p>
                      <a:pPr algn="ctr"/>
                      <a:r>
                        <a:rPr lang="en-US" dirty="0">
                          <a:latin typeface="News Gothic MT" panose="020B0503020103020203" pitchFamily="34" charset="0"/>
                        </a:rPr>
                        <a:t>Everolimus</a:t>
                      </a:r>
                    </a:p>
                    <a:p>
                      <a:pPr algn="ctr"/>
                      <a:r>
                        <a:rPr lang="en-US" dirty="0">
                          <a:latin typeface="News Gothic MT" panose="020B0503020103020203" pitchFamily="34" charset="0"/>
                        </a:rPr>
                        <a:t>Pazopanib</a:t>
                      </a:r>
                    </a:p>
                    <a:p>
                      <a:pPr algn="ctr"/>
                      <a:r>
                        <a:rPr lang="en-US" dirty="0">
                          <a:latin typeface="News Gothic MT" panose="020B0503020103020203" pitchFamily="34" charset="0"/>
                        </a:rPr>
                        <a:t>Sunitinib</a:t>
                      </a:r>
                    </a:p>
                    <a:p>
                      <a:pPr algn="ctr"/>
                      <a:r>
                        <a:rPr lang="en-US" dirty="0">
                          <a:latin typeface="News Gothic MT" panose="020B0503020103020203" pitchFamily="34" charset="0"/>
                        </a:rPr>
                        <a:t>Tivozanib</a:t>
                      </a:r>
                    </a:p>
                    <a:p>
                      <a:pPr algn="ctr"/>
                      <a:r>
                        <a:rPr lang="en-US" dirty="0">
                          <a:latin typeface="News Gothic MT" panose="020B0503020103020203" pitchFamily="34" charset="0"/>
                        </a:rPr>
                        <a:t>Axitinib/avelumab</a:t>
                      </a:r>
                    </a:p>
                  </a:txBody>
                  <a:tcPr anchor="ctr"/>
                </a:tc>
                <a:tc>
                  <a:txBody>
                    <a:bodyPr/>
                    <a:lstStyle/>
                    <a:p>
                      <a:pPr algn="ctr"/>
                      <a:r>
                        <a:rPr lang="en-US" dirty="0">
                          <a:latin typeface="News Gothic MT" panose="020B0503020103020203" pitchFamily="34" charset="0"/>
                        </a:rPr>
                        <a:t>Bevacizumab</a:t>
                      </a:r>
                    </a:p>
                    <a:p>
                      <a:pPr algn="ctr"/>
                      <a:r>
                        <a:rPr lang="en-US" dirty="0">
                          <a:latin typeface="News Gothic MT" panose="020B0503020103020203" pitchFamily="34" charset="0"/>
                        </a:rPr>
                        <a:t>Sorafenib</a:t>
                      </a:r>
                    </a:p>
                    <a:p>
                      <a:pPr algn="ctr"/>
                      <a:r>
                        <a:rPr lang="en-US" dirty="0">
                          <a:latin typeface="News Gothic MT" panose="020B0503020103020203" pitchFamily="34" charset="0"/>
                        </a:rPr>
                        <a:t>High-dose IL-2</a:t>
                      </a:r>
                    </a:p>
                    <a:p>
                      <a:pPr algn="ctr"/>
                      <a:r>
                        <a:rPr lang="en-US" dirty="0">
                          <a:latin typeface="News Gothic MT" panose="020B0503020103020203" pitchFamily="34" charset="0"/>
                        </a:rPr>
                        <a:t>Temsirolimus</a:t>
                      </a:r>
                    </a:p>
                  </a:txBody>
                  <a:tcPr anchor="ctr"/>
                </a:tc>
                <a:extLst>
                  <a:ext uri="{0D108BD9-81ED-4DB2-BD59-A6C34878D82A}">
                    <a16:rowId xmlns:a16="http://schemas.microsoft.com/office/drawing/2014/main" val="557962403"/>
                  </a:ext>
                </a:extLst>
              </a:tr>
            </a:tbl>
          </a:graphicData>
        </a:graphic>
      </p:graphicFrame>
    </p:spTree>
    <p:extLst>
      <p:ext uri="{BB962C8B-B14F-4D97-AF65-F5344CB8AC3E}">
        <p14:creationId xmlns:p14="http://schemas.microsoft.com/office/powerpoint/2010/main" val="3546007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9392-2391-4E4A-9AEE-FFB2742BBE56}"/>
              </a:ext>
            </a:extLst>
          </p:cNvPr>
          <p:cNvSpPr>
            <a:spLocks noGrp="1"/>
          </p:cNvSpPr>
          <p:nvPr>
            <p:ph type="title"/>
          </p:nvPr>
        </p:nvSpPr>
        <p:spPr/>
        <p:txBody>
          <a:bodyPr/>
          <a:lstStyle/>
          <a:p>
            <a:r>
              <a:rPr lang="en-US" dirty="0"/>
              <a:t>Disclosures</a:t>
            </a:r>
          </a:p>
        </p:txBody>
      </p:sp>
      <p:sp>
        <p:nvSpPr>
          <p:cNvPr id="4" name="Content Placeholder 3">
            <a:extLst>
              <a:ext uri="{FF2B5EF4-FFF2-40B4-BE49-F238E27FC236}">
                <a16:creationId xmlns:a16="http://schemas.microsoft.com/office/drawing/2014/main" id="{D7C91F15-DE28-284B-A691-3BD91AABE9BB}"/>
              </a:ext>
            </a:extLst>
          </p:cNvPr>
          <p:cNvSpPr>
            <a:spLocks noGrp="1"/>
          </p:cNvSpPr>
          <p:nvPr>
            <p:ph idx="1"/>
          </p:nvPr>
        </p:nvSpPr>
        <p:spPr/>
        <p:txBody>
          <a:bodyPr/>
          <a:lstStyle/>
          <a:p>
            <a:pPr lvl="0"/>
            <a:r>
              <a:rPr lang="en-US" dirty="0"/>
              <a:t>Ms. </a:t>
            </a:r>
            <a:r>
              <a:rPr lang="en-US" dirty="0" err="1"/>
              <a:t>Zomorodian</a:t>
            </a:r>
            <a:r>
              <a:rPr lang="en-US" dirty="0"/>
              <a:t> has no relevant financial relationships to disclose</a:t>
            </a:r>
          </a:p>
        </p:txBody>
      </p:sp>
    </p:spTree>
    <p:extLst>
      <p:ext uri="{BB962C8B-B14F-4D97-AF65-F5344CB8AC3E}">
        <p14:creationId xmlns:p14="http://schemas.microsoft.com/office/powerpoint/2010/main" val="402988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6F1E-C464-4A2A-8738-BEACAB314E84}"/>
              </a:ext>
            </a:extLst>
          </p:cNvPr>
          <p:cNvSpPr>
            <a:spLocks noGrp="1"/>
          </p:cNvSpPr>
          <p:nvPr>
            <p:ph type="title"/>
          </p:nvPr>
        </p:nvSpPr>
        <p:spPr/>
        <p:txBody>
          <a:bodyPr/>
          <a:lstStyle/>
          <a:p>
            <a:r>
              <a:rPr lang="en-US" dirty="0"/>
              <a:t>Treatment-Related Adverse Events</a:t>
            </a:r>
          </a:p>
        </p:txBody>
      </p:sp>
      <p:sp>
        <p:nvSpPr>
          <p:cNvPr id="4" name="Content Placeholder 3">
            <a:extLst>
              <a:ext uri="{FF2B5EF4-FFF2-40B4-BE49-F238E27FC236}">
                <a16:creationId xmlns:a16="http://schemas.microsoft.com/office/drawing/2014/main" id="{B7F708BD-A208-438D-91EE-3A36D7F5DDC3}"/>
              </a:ext>
            </a:extLst>
          </p:cNvPr>
          <p:cNvSpPr>
            <a:spLocks noGrp="1"/>
          </p:cNvSpPr>
          <p:nvPr>
            <p:ph idx="1"/>
          </p:nvPr>
        </p:nvSpPr>
        <p:spPr/>
        <p:txBody>
          <a:bodyPr>
            <a:normAutofit/>
          </a:bodyPr>
          <a:lstStyle/>
          <a:p>
            <a:r>
              <a:rPr lang="en-US" sz="2800" dirty="0"/>
              <a:t>VEGF monotherapy</a:t>
            </a:r>
          </a:p>
          <a:p>
            <a:r>
              <a:rPr lang="en-US" sz="2800" dirty="0"/>
              <a:t>Checkpoint inhibitor monotherapy</a:t>
            </a:r>
          </a:p>
          <a:p>
            <a:r>
              <a:rPr lang="en-US" sz="2800" dirty="0"/>
              <a:t>Checkpoint inhibitor combination strategies</a:t>
            </a:r>
          </a:p>
          <a:p>
            <a:pPr lvl="1"/>
            <a:r>
              <a:rPr lang="en-US" sz="2600" dirty="0"/>
              <a:t>Combined immunotherapy </a:t>
            </a:r>
          </a:p>
          <a:p>
            <a:pPr lvl="1"/>
            <a:r>
              <a:rPr lang="en-US" sz="2600" dirty="0"/>
              <a:t>Immunotherapy + VEGF therapy</a:t>
            </a:r>
            <a:endParaRPr lang="en-US" sz="2800" dirty="0"/>
          </a:p>
          <a:p>
            <a:r>
              <a:rPr lang="en-US" sz="2800" dirty="0"/>
              <a:t>Will focus on class effects</a:t>
            </a:r>
          </a:p>
          <a:p>
            <a:r>
              <a:rPr lang="en-US" sz="2800" dirty="0"/>
              <a:t>It’s not about the data––it’s about clinical presentation</a:t>
            </a:r>
          </a:p>
          <a:p>
            <a:pPr marL="457200" lvl="1" indent="0">
              <a:buNone/>
            </a:pPr>
            <a:endParaRPr lang="en-US" sz="2600" dirty="0"/>
          </a:p>
        </p:txBody>
      </p:sp>
    </p:spTree>
    <p:extLst>
      <p:ext uri="{BB962C8B-B14F-4D97-AF65-F5344CB8AC3E}">
        <p14:creationId xmlns:p14="http://schemas.microsoft.com/office/powerpoint/2010/main" val="3564106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4E98-197C-4CD9-9594-ACFCDEF7FE39}"/>
              </a:ext>
            </a:extLst>
          </p:cNvPr>
          <p:cNvSpPr>
            <a:spLocks noGrp="1"/>
          </p:cNvSpPr>
          <p:nvPr>
            <p:ph type="title"/>
          </p:nvPr>
        </p:nvSpPr>
        <p:spPr/>
        <p:txBody>
          <a:bodyPr/>
          <a:lstStyle/>
          <a:p>
            <a:r>
              <a:rPr lang="en-US" dirty="0"/>
              <a:t>Immune-Related Adverse Events (irAEs)</a:t>
            </a:r>
          </a:p>
        </p:txBody>
      </p:sp>
      <p:sp>
        <p:nvSpPr>
          <p:cNvPr id="5" name="Text Placeholder 4">
            <a:extLst>
              <a:ext uri="{FF2B5EF4-FFF2-40B4-BE49-F238E27FC236}">
                <a16:creationId xmlns:a16="http://schemas.microsoft.com/office/drawing/2014/main" id="{52A086BE-41AF-624B-BC83-0BF06144BCE9}"/>
              </a:ext>
            </a:extLst>
          </p:cNvPr>
          <p:cNvSpPr>
            <a:spLocks noGrp="1"/>
          </p:cNvSpPr>
          <p:nvPr>
            <p:ph type="body" sz="quarter" idx="12"/>
          </p:nvPr>
        </p:nvSpPr>
        <p:spPr>
          <a:xfrm>
            <a:off x="193575" y="6575082"/>
            <a:ext cx="2321148" cy="153888"/>
          </a:xfrm>
        </p:spPr>
        <p:txBody>
          <a:bodyPr/>
          <a:lstStyle/>
          <a:p>
            <a:r>
              <a:rPr lang="en-US" dirty="0"/>
              <a:t>Image courtesy of the Cleveland Clinic.</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080" t="2617" r="3005" b="2900"/>
          <a:stretch/>
        </p:blipFill>
        <p:spPr>
          <a:xfrm>
            <a:off x="3228109" y="1260763"/>
            <a:ext cx="5478988" cy="5314319"/>
          </a:xfrm>
          <a:prstGeom prst="rect">
            <a:avLst/>
          </a:prstGeom>
        </p:spPr>
      </p:pic>
    </p:spTree>
    <p:extLst>
      <p:ext uri="{BB962C8B-B14F-4D97-AF65-F5344CB8AC3E}">
        <p14:creationId xmlns:p14="http://schemas.microsoft.com/office/powerpoint/2010/main" val="631383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05638-8091-4BEA-89E5-4143501990CB}"/>
              </a:ext>
            </a:extLst>
          </p:cNvPr>
          <p:cNvSpPr>
            <a:spLocks noGrp="1"/>
          </p:cNvSpPr>
          <p:nvPr>
            <p:ph type="title"/>
          </p:nvPr>
        </p:nvSpPr>
        <p:spPr/>
        <p:txBody>
          <a:bodyPr/>
          <a:lstStyle/>
          <a:p>
            <a:r>
              <a:rPr lang="en-US" dirty="0"/>
              <a:t>VEGF-Targeted Therapy</a:t>
            </a:r>
          </a:p>
        </p:txBody>
      </p:sp>
      <p:graphicFrame>
        <p:nvGraphicFramePr>
          <p:cNvPr id="5" name="Table 5">
            <a:extLst>
              <a:ext uri="{FF2B5EF4-FFF2-40B4-BE49-F238E27FC236}">
                <a16:creationId xmlns:a16="http://schemas.microsoft.com/office/drawing/2014/main" id="{E551AC40-B370-489A-AA83-0C97D27DFB68}"/>
              </a:ext>
            </a:extLst>
          </p:cNvPr>
          <p:cNvGraphicFramePr>
            <a:graphicFrameLocks noGrp="1"/>
          </p:cNvGraphicFramePr>
          <p:nvPr>
            <p:ph idx="1"/>
            <p:extLst>
              <p:ext uri="{D42A27DB-BD31-4B8C-83A1-F6EECF244321}">
                <p14:modId xmlns:p14="http://schemas.microsoft.com/office/powerpoint/2010/main" val="1735053777"/>
              </p:ext>
            </p:extLst>
          </p:nvPr>
        </p:nvGraphicFramePr>
        <p:xfrm>
          <a:off x="609600" y="1604963"/>
          <a:ext cx="10972800" cy="370840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291086028"/>
                    </a:ext>
                  </a:extLst>
                </a:gridCol>
                <a:gridCol w="5486400">
                  <a:extLst>
                    <a:ext uri="{9D8B030D-6E8A-4147-A177-3AD203B41FA5}">
                      <a16:colId xmlns:a16="http://schemas.microsoft.com/office/drawing/2014/main" val="2660186206"/>
                    </a:ext>
                  </a:extLst>
                </a:gridCol>
              </a:tblGrid>
              <a:tr h="370840">
                <a:tc gridSpan="2">
                  <a:txBody>
                    <a:bodyPr/>
                    <a:lstStyle/>
                    <a:p>
                      <a:pPr algn="ctr"/>
                      <a:endParaRPr lang="en-US" dirty="0">
                        <a:latin typeface="News Gothic MT" panose="020B0503020103020203" pitchFamily="34" charset="0"/>
                      </a:endParaRPr>
                    </a:p>
                  </a:txBody>
                  <a:tcPr/>
                </a:tc>
                <a:tc hMerge="1">
                  <a:txBody>
                    <a:bodyPr/>
                    <a:lstStyle/>
                    <a:p>
                      <a:pPr algn="ctr"/>
                      <a:endParaRPr lang="en-US" dirty="0">
                        <a:latin typeface="News Gothic MT" panose="020B0503020103020203" pitchFamily="34" charset="0"/>
                      </a:endParaRPr>
                    </a:p>
                  </a:txBody>
                  <a:tcPr/>
                </a:tc>
                <a:extLst>
                  <a:ext uri="{0D108BD9-81ED-4DB2-BD59-A6C34878D82A}">
                    <a16:rowId xmlns:a16="http://schemas.microsoft.com/office/drawing/2014/main" val="1383159328"/>
                  </a:ext>
                </a:extLst>
              </a:tr>
              <a:tr h="370840">
                <a:tc>
                  <a:txBody>
                    <a:bodyPr/>
                    <a:lstStyle/>
                    <a:p>
                      <a:pPr algn="ctr"/>
                      <a:r>
                        <a:rPr lang="en-US" dirty="0">
                          <a:latin typeface="News Gothic MT" panose="020B0503020103020203" pitchFamily="34" charset="0"/>
                        </a:rPr>
                        <a:t>Abdominal bloating</a:t>
                      </a:r>
                    </a:p>
                  </a:txBody>
                  <a:tcPr/>
                </a:tc>
                <a:tc>
                  <a:txBody>
                    <a:bodyPr/>
                    <a:lstStyle/>
                    <a:p>
                      <a:pPr algn="ctr"/>
                      <a:r>
                        <a:rPr lang="en-US" dirty="0">
                          <a:latin typeface="News Gothic MT" panose="020B0503020103020203" pitchFamily="34" charset="0"/>
                        </a:rPr>
                        <a:t>Hand-foot syndrome</a:t>
                      </a:r>
                    </a:p>
                  </a:txBody>
                  <a:tcPr/>
                </a:tc>
                <a:extLst>
                  <a:ext uri="{0D108BD9-81ED-4DB2-BD59-A6C34878D82A}">
                    <a16:rowId xmlns:a16="http://schemas.microsoft.com/office/drawing/2014/main" val="4017790851"/>
                  </a:ext>
                </a:extLst>
              </a:tr>
              <a:tr h="370840">
                <a:tc>
                  <a:txBody>
                    <a:bodyPr/>
                    <a:lstStyle/>
                    <a:p>
                      <a:pPr algn="ctr"/>
                      <a:r>
                        <a:rPr lang="en-US" dirty="0">
                          <a:latin typeface="News Gothic MT" panose="020B0503020103020203" pitchFamily="34" charset="0"/>
                        </a:rPr>
                        <a:t>Alopecia</a:t>
                      </a:r>
                    </a:p>
                  </a:txBody>
                  <a:tcPr/>
                </a:tc>
                <a:tc>
                  <a:txBody>
                    <a:bodyPr/>
                    <a:lstStyle/>
                    <a:p>
                      <a:pPr algn="ctr"/>
                      <a:r>
                        <a:rPr lang="en-US" dirty="0">
                          <a:latin typeface="News Gothic MT" panose="020B0503020103020203" pitchFamily="34" charset="0"/>
                        </a:rPr>
                        <a:t>Hypertension</a:t>
                      </a:r>
                    </a:p>
                  </a:txBody>
                  <a:tcPr/>
                </a:tc>
                <a:extLst>
                  <a:ext uri="{0D108BD9-81ED-4DB2-BD59-A6C34878D82A}">
                    <a16:rowId xmlns:a16="http://schemas.microsoft.com/office/drawing/2014/main" val="4167283078"/>
                  </a:ext>
                </a:extLst>
              </a:tr>
              <a:tr h="370840">
                <a:tc>
                  <a:txBody>
                    <a:bodyPr/>
                    <a:lstStyle/>
                    <a:p>
                      <a:pPr algn="ctr"/>
                      <a:r>
                        <a:rPr lang="en-US" dirty="0">
                          <a:latin typeface="News Gothic MT" panose="020B0503020103020203" pitchFamily="34" charset="0"/>
                        </a:rPr>
                        <a:t>Anorexia</a:t>
                      </a:r>
                    </a:p>
                  </a:txBody>
                  <a:tcPr/>
                </a:tc>
                <a:tc>
                  <a:txBody>
                    <a:bodyPr/>
                    <a:lstStyle/>
                    <a:p>
                      <a:pPr algn="ctr"/>
                      <a:r>
                        <a:rPr lang="en-US" dirty="0">
                          <a:latin typeface="News Gothic MT" panose="020B0503020103020203" pitchFamily="34" charset="0"/>
                        </a:rPr>
                        <a:t>Hypopigmentation of hair and skin</a:t>
                      </a:r>
                    </a:p>
                  </a:txBody>
                  <a:tcPr/>
                </a:tc>
                <a:extLst>
                  <a:ext uri="{0D108BD9-81ED-4DB2-BD59-A6C34878D82A}">
                    <a16:rowId xmlns:a16="http://schemas.microsoft.com/office/drawing/2014/main" val="3667248683"/>
                  </a:ext>
                </a:extLst>
              </a:tr>
              <a:tr h="370840">
                <a:tc>
                  <a:txBody>
                    <a:bodyPr/>
                    <a:lstStyle/>
                    <a:p>
                      <a:pPr algn="ctr"/>
                      <a:r>
                        <a:rPr lang="en-US" dirty="0">
                          <a:latin typeface="News Gothic MT" panose="020B0503020103020203" pitchFamily="34" charset="0"/>
                        </a:rPr>
                        <a:t>Arthralgias</a:t>
                      </a:r>
                    </a:p>
                  </a:txBody>
                  <a:tcPr/>
                </a:tc>
                <a:tc>
                  <a:txBody>
                    <a:bodyPr/>
                    <a:lstStyle/>
                    <a:p>
                      <a:pPr algn="ctr"/>
                      <a:r>
                        <a:rPr lang="en-US" dirty="0">
                          <a:latin typeface="News Gothic MT" panose="020B0503020103020203" pitchFamily="34" charset="0"/>
                        </a:rPr>
                        <a:t>Mucositis (mostly functional mucositis)</a:t>
                      </a:r>
                    </a:p>
                  </a:txBody>
                  <a:tcPr/>
                </a:tc>
                <a:extLst>
                  <a:ext uri="{0D108BD9-81ED-4DB2-BD59-A6C34878D82A}">
                    <a16:rowId xmlns:a16="http://schemas.microsoft.com/office/drawing/2014/main" val="3854361445"/>
                  </a:ext>
                </a:extLst>
              </a:tr>
              <a:tr h="370840">
                <a:tc>
                  <a:txBody>
                    <a:bodyPr/>
                    <a:lstStyle/>
                    <a:p>
                      <a:pPr algn="ctr"/>
                      <a:r>
                        <a:rPr lang="en-US" dirty="0">
                          <a:latin typeface="News Gothic MT" panose="020B0503020103020203" pitchFamily="34" charset="0"/>
                        </a:rPr>
                        <a:t>Diarrhea</a:t>
                      </a:r>
                    </a:p>
                  </a:txBody>
                  <a:tcPr/>
                </a:tc>
                <a:tc>
                  <a:txBody>
                    <a:bodyPr/>
                    <a:lstStyle/>
                    <a:p>
                      <a:pPr algn="ctr"/>
                      <a:r>
                        <a:rPr lang="en-US" dirty="0">
                          <a:latin typeface="News Gothic MT" panose="020B0503020103020203" pitchFamily="34" charset="0"/>
                        </a:rPr>
                        <a:t>Myalgias</a:t>
                      </a:r>
                    </a:p>
                  </a:txBody>
                  <a:tcPr/>
                </a:tc>
                <a:extLst>
                  <a:ext uri="{0D108BD9-81ED-4DB2-BD59-A6C34878D82A}">
                    <a16:rowId xmlns:a16="http://schemas.microsoft.com/office/drawing/2014/main" val="1332714032"/>
                  </a:ext>
                </a:extLst>
              </a:tr>
              <a:tr h="370840">
                <a:tc>
                  <a:txBody>
                    <a:bodyPr/>
                    <a:lstStyle/>
                    <a:p>
                      <a:pPr algn="ctr"/>
                      <a:r>
                        <a:rPr lang="en-US" dirty="0">
                          <a:latin typeface="News Gothic MT" panose="020B0503020103020203" pitchFamily="34" charset="0"/>
                        </a:rPr>
                        <a:t>Dyspepsia</a:t>
                      </a:r>
                    </a:p>
                  </a:txBody>
                  <a:tcPr/>
                </a:tc>
                <a:tc>
                  <a:txBody>
                    <a:bodyPr/>
                    <a:lstStyle/>
                    <a:p>
                      <a:pPr algn="ctr"/>
                      <a:r>
                        <a:rPr lang="en-US" dirty="0">
                          <a:latin typeface="News Gothic MT" panose="020B0503020103020203" pitchFamily="34" charset="0"/>
                        </a:rPr>
                        <a:t>QTc prolongation</a:t>
                      </a:r>
                    </a:p>
                  </a:txBody>
                  <a:tcPr/>
                </a:tc>
                <a:extLst>
                  <a:ext uri="{0D108BD9-81ED-4DB2-BD59-A6C34878D82A}">
                    <a16:rowId xmlns:a16="http://schemas.microsoft.com/office/drawing/2014/main" val="1746139063"/>
                  </a:ext>
                </a:extLst>
              </a:tr>
              <a:tr h="370840">
                <a:tc>
                  <a:txBody>
                    <a:bodyPr/>
                    <a:lstStyle/>
                    <a:p>
                      <a:pPr algn="ctr"/>
                      <a:r>
                        <a:rPr lang="en-US" dirty="0">
                          <a:latin typeface="News Gothic MT" panose="020B0503020103020203" pitchFamily="34" charset="0"/>
                        </a:rPr>
                        <a:t>Dysphonia</a:t>
                      </a:r>
                    </a:p>
                  </a:txBody>
                  <a:tcPr/>
                </a:tc>
                <a:tc>
                  <a:txBody>
                    <a:bodyPr/>
                    <a:lstStyle/>
                    <a:p>
                      <a:pPr algn="ctr"/>
                      <a:r>
                        <a:rPr lang="en-US" dirty="0">
                          <a:latin typeface="News Gothic MT" panose="020B0503020103020203" pitchFamily="34" charset="0"/>
                        </a:rPr>
                        <a:t>Rash</a:t>
                      </a:r>
                    </a:p>
                  </a:txBody>
                  <a:tcPr/>
                </a:tc>
                <a:extLst>
                  <a:ext uri="{0D108BD9-81ED-4DB2-BD59-A6C34878D82A}">
                    <a16:rowId xmlns:a16="http://schemas.microsoft.com/office/drawing/2014/main" val="3086681683"/>
                  </a:ext>
                </a:extLst>
              </a:tr>
              <a:tr h="370840">
                <a:tc>
                  <a:txBody>
                    <a:bodyPr/>
                    <a:lstStyle/>
                    <a:p>
                      <a:pPr algn="ctr"/>
                      <a:r>
                        <a:rPr lang="en-US" dirty="0">
                          <a:latin typeface="News Gothic MT" panose="020B0503020103020203" pitchFamily="34" charset="0"/>
                        </a:rPr>
                        <a:t>Fatigue</a:t>
                      </a:r>
                    </a:p>
                  </a:txBody>
                  <a:tcPr/>
                </a:tc>
                <a:tc>
                  <a:txBody>
                    <a:bodyPr/>
                    <a:lstStyle/>
                    <a:p>
                      <a:pPr algn="ctr"/>
                      <a:r>
                        <a:rPr lang="en-US" dirty="0">
                          <a:latin typeface="News Gothic MT" panose="020B0503020103020203" pitchFamily="34" charset="0"/>
                        </a:rPr>
                        <a:t>Taste changes</a:t>
                      </a:r>
                    </a:p>
                  </a:txBody>
                  <a:tcPr/>
                </a:tc>
                <a:extLst>
                  <a:ext uri="{0D108BD9-81ED-4DB2-BD59-A6C34878D82A}">
                    <a16:rowId xmlns:a16="http://schemas.microsoft.com/office/drawing/2014/main" val="2134543946"/>
                  </a:ext>
                </a:extLst>
              </a:tr>
              <a:tr h="370840">
                <a:tc>
                  <a:txBody>
                    <a:bodyPr/>
                    <a:lstStyle/>
                    <a:p>
                      <a:pPr algn="ctr"/>
                      <a:r>
                        <a:rPr lang="en-US" dirty="0">
                          <a:latin typeface="News Gothic MT" panose="020B0503020103020203" pitchFamily="34" charset="0"/>
                        </a:rPr>
                        <a:t>Flatulence</a:t>
                      </a:r>
                    </a:p>
                  </a:txBody>
                  <a:tcPr/>
                </a:tc>
                <a:tc>
                  <a:txBody>
                    <a:bodyPr/>
                    <a:lstStyle/>
                    <a:p>
                      <a:pPr algn="ctr"/>
                      <a:r>
                        <a:rPr lang="en-US" dirty="0">
                          <a:latin typeface="News Gothic MT" panose="020B0503020103020203" pitchFamily="34" charset="0"/>
                        </a:rPr>
                        <a:t>Weight loss</a:t>
                      </a:r>
                    </a:p>
                  </a:txBody>
                  <a:tcPr/>
                </a:tc>
                <a:extLst>
                  <a:ext uri="{0D108BD9-81ED-4DB2-BD59-A6C34878D82A}">
                    <a16:rowId xmlns:a16="http://schemas.microsoft.com/office/drawing/2014/main" val="59679759"/>
                  </a:ext>
                </a:extLst>
              </a:tr>
            </a:tbl>
          </a:graphicData>
        </a:graphic>
      </p:graphicFrame>
      <p:sp>
        <p:nvSpPr>
          <p:cNvPr id="3" name="Text Placeholder 2">
            <a:extLst>
              <a:ext uri="{FF2B5EF4-FFF2-40B4-BE49-F238E27FC236}">
                <a16:creationId xmlns:a16="http://schemas.microsoft.com/office/drawing/2014/main" id="{F23DEBFC-4E65-724A-814E-7539B53C2BCF}"/>
              </a:ext>
            </a:extLst>
          </p:cNvPr>
          <p:cNvSpPr>
            <a:spLocks noGrp="1"/>
          </p:cNvSpPr>
          <p:nvPr>
            <p:ph type="body" sz="quarter" idx="12"/>
          </p:nvPr>
        </p:nvSpPr>
        <p:spPr>
          <a:xfrm>
            <a:off x="193578" y="6266759"/>
            <a:ext cx="5091137" cy="461665"/>
          </a:xfrm>
        </p:spPr>
        <p:txBody>
          <a:bodyPr/>
          <a:lstStyle/>
          <a:p>
            <a:r>
              <a:rPr lang="en-US" dirty="0"/>
              <a:t>QTc = heart rate–corrected QT interval.</a:t>
            </a:r>
          </a:p>
          <a:p>
            <a:r>
              <a:rPr lang="en-US" dirty="0" err="1"/>
              <a:t>Cabometyx</a:t>
            </a:r>
            <a:r>
              <a:rPr lang="en-US" baseline="30000" dirty="0"/>
              <a:t>®</a:t>
            </a:r>
            <a:r>
              <a:rPr lang="en-US" dirty="0"/>
              <a:t> prescribing information, 2020; </a:t>
            </a:r>
            <a:r>
              <a:rPr lang="en-US" dirty="0" err="1"/>
              <a:t>Sutent</a:t>
            </a:r>
            <a:r>
              <a:rPr lang="en-US" baseline="30000" dirty="0"/>
              <a:t>®</a:t>
            </a:r>
            <a:r>
              <a:rPr lang="en-US" dirty="0"/>
              <a:t> prescribing information, 2020; </a:t>
            </a:r>
          </a:p>
          <a:p>
            <a:r>
              <a:rPr lang="en-US" dirty="0" err="1"/>
              <a:t>Votrient</a:t>
            </a:r>
            <a:r>
              <a:rPr lang="en-US" baseline="30000" dirty="0"/>
              <a:t>®</a:t>
            </a:r>
            <a:r>
              <a:rPr lang="en-US" dirty="0"/>
              <a:t> prescribing information, 2020.</a:t>
            </a:r>
          </a:p>
        </p:txBody>
      </p:sp>
      <p:sp>
        <p:nvSpPr>
          <p:cNvPr id="4" name="Text Placeholder 3">
            <a:extLst>
              <a:ext uri="{FF2B5EF4-FFF2-40B4-BE49-F238E27FC236}">
                <a16:creationId xmlns:a16="http://schemas.microsoft.com/office/drawing/2014/main" id="{A3894C95-CBA0-064F-A205-6920E2F738A4}"/>
              </a:ext>
            </a:extLst>
          </p:cNvPr>
          <p:cNvSpPr>
            <a:spLocks noGrp="1"/>
          </p:cNvSpPr>
          <p:nvPr>
            <p:ph type="body" sz="quarter" idx="13"/>
          </p:nvPr>
        </p:nvSpPr>
        <p:spPr/>
        <p:txBody>
          <a:bodyPr/>
          <a:lstStyle/>
          <a:p>
            <a:r>
              <a:rPr lang="en-US" dirty="0"/>
              <a:t>Adverse Events</a:t>
            </a:r>
          </a:p>
        </p:txBody>
      </p:sp>
    </p:spTree>
    <p:extLst>
      <p:ext uri="{BB962C8B-B14F-4D97-AF65-F5344CB8AC3E}">
        <p14:creationId xmlns:p14="http://schemas.microsoft.com/office/powerpoint/2010/main" val="3109180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96773-34A9-430A-92F7-2E11D3D7232D}"/>
              </a:ext>
            </a:extLst>
          </p:cNvPr>
          <p:cNvSpPr>
            <a:spLocks noGrp="1"/>
          </p:cNvSpPr>
          <p:nvPr>
            <p:ph type="title"/>
          </p:nvPr>
        </p:nvSpPr>
        <p:spPr/>
        <p:txBody>
          <a:bodyPr/>
          <a:lstStyle/>
          <a:p>
            <a:r>
              <a:rPr lang="en-US" dirty="0"/>
              <a:t>Pembrolizumab/Axitinib vs Sunitinib</a:t>
            </a:r>
          </a:p>
        </p:txBody>
      </p:sp>
      <p:sp>
        <p:nvSpPr>
          <p:cNvPr id="4" name="Text Placeholder 3">
            <a:extLst>
              <a:ext uri="{FF2B5EF4-FFF2-40B4-BE49-F238E27FC236}">
                <a16:creationId xmlns:a16="http://schemas.microsoft.com/office/drawing/2014/main" id="{575C3EF7-622A-9741-8432-459CA1E3B0BF}"/>
              </a:ext>
            </a:extLst>
          </p:cNvPr>
          <p:cNvSpPr>
            <a:spLocks noGrp="1"/>
          </p:cNvSpPr>
          <p:nvPr>
            <p:ph type="body" sz="quarter" idx="12"/>
          </p:nvPr>
        </p:nvSpPr>
        <p:spPr>
          <a:xfrm>
            <a:off x="193579" y="6420647"/>
            <a:ext cx="9177192" cy="307777"/>
          </a:xfrm>
        </p:spPr>
        <p:txBody>
          <a:bodyPr/>
          <a:lstStyle/>
          <a:p>
            <a:r>
              <a:rPr lang="en-US" dirty="0"/>
              <a:t>PPE = palmar-plantar erythrodysesthesia; ALT = alanine aminotransferase; AST = aspartate aminotransferase; TRAE = treatment-related adverse event.</a:t>
            </a:r>
          </a:p>
          <a:p>
            <a:r>
              <a:rPr lang="en-US" dirty="0"/>
              <a:t>Plimack et al, 2020.</a:t>
            </a:r>
          </a:p>
        </p:txBody>
      </p:sp>
      <p:sp>
        <p:nvSpPr>
          <p:cNvPr id="5" name="Text Placeholder 4">
            <a:extLst>
              <a:ext uri="{FF2B5EF4-FFF2-40B4-BE49-F238E27FC236}">
                <a16:creationId xmlns:a16="http://schemas.microsoft.com/office/drawing/2014/main" id="{8C112F48-898C-D049-8003-EA3FB6ADFC5B}"/>
              </a:ext>
            </a:extLst>
          </p:cNvPr>
          <p:cNvSpPr>
            <a:spLocks noGrp="1"/>
          </p:cNvSpPr>
          <p:nvPr>
            <p:ph type="body" sz="quarter" idx="13"/>
          </p:nvPr>
        </p:nvSpPr>
        <p:spPr/>
        <p:txBody>
          <a:bodyPr/>
          <a:lstStyle/>
          <a:p>
            <a:r>
              <a:rPr lang="en-US" dirty="0"/>
              <a:t>Treatment-Related Adverse Events</a:t>
            </a:r>
          </a:p>
        </p:txBody>
      </p:sp>
      <p:pic>
        <p:nvPicPr>
          <p:cNvPr id="7" name="Picture 6">
            <a:extLst>
              <a:ext uri="{FF2B5EF4-FFF2-40B4-BE49-F238E27FC236}">
                <a16:creationId xmlns:a16="http://schemas.microsoft.com/office/drawing/2014/main" id="{917A59DE-3985-4F67-8E9A-69342B859211}"/>
              </a:ext>
            </a:extLst>
          </p:cNvPr>
          <p:cNvPicPr>
            <a:picLocks noChangeAspect="1"/>
          </p:cNvPicPr>
          <p:nvPr/>
        </p:nvPicPr>
        <p:blipFill rotWithShape="1">
          <a:blip r:embed="rId2"/>
          <a:srcRect l="5791" t="28956" r="22065" b="7510"/>
          <a:stretch/>
        </p:blipFill>
        <p:spPr>
          <a:xfrm>
            <a:off x="1713737" y="1516092"/>
            <a:ext cx="8791463" cy="4354989"/>
          </a:xfrm>
          <a:prstGeom prst="rect">
            <a:avLst/>
          </a:prstGeom>
        </p:spPr>
      </p:pic>
    </p:spTree>
    <p:extLst>
      <p:ext uri="{BB962C8B-B14F-4D97-AF65-F5344CB8AC3E}">
        <p14:creationId xmlns:p14="http://schemas.microsoft.com/office/powerpoint/2010/main" val="955454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0B6C3-0C48-437F-85C1-B5CBDD1AD3A8}"/>
              </a:ext>
            </a:extLst>
          </p:cNvPr>
          <p:cNvSpPr>
            <a:spLocks noGrp="1"/>
          </p:cNvSpPr>
          <p:nvPr>
            <p:ph type="title"/>
          </p:nvPr>
        </p:nvSpPr>
        <p:spPr/>
        <p:txBody>
          <a:bodyPr/>
          <a:lstStyle/>
          <a:p>
            <a:r>
              <a:rPr lang="en-US" dirty="0"/>
              <a:t>Case Study 2</a:t>
            </a:r>
          </a:p>
        </p:txBody>
      </p:sp>
      <p:sp>
        <p:nvSpPr>
          <p:cNvPr id="4" name="Content Placeholder 3">
            <a:extLst>
              <a:ext uri="{FF2B5EF4-FFF2-40B4-BE49-F238E27FC236}">
                <a16:creationId xmlns:a16="http://schemas.microsoft.com/office/drawing/2014/main" id="{D6A04506-7674-4A46-9EA4-B71880597433}"/>
              </a:ext>
            </a:extLst>
          </p:cNvPr>
          <p:cNvSpPr>
            <a:spLocks noGrp="1"/>
          </p:cNvSpPr>
          <p:nvPr>
            <p:ph idx="1"/>
          </p:nvPr>
        </p:nvSpPr>
        <p:spPr>
          <a:xfrm>
            <a:off x="609600" y="1451037"/>
            <a:ext cx="10972800" cy="5173707"/>
          </a:xfrm>
        </p:spPr>
        <p:txBody>
          <a:bodyPr>
            <a:normAutofit/>
          </a:bodyPr>
          <a:lstStyle/>
          <a:p>
            <a:r>
              <a:rPr lang="en-US" sz="2800" dirty="0"/>
              <a:t>58-year-old male presents to oncologist’s office</a:t>
            </a:r>
          </a:p>
          <a:p>
            <a:pPr lvl="1"/>
            <a:r>
              <a:rPr lang="en-US" sz="2600" dirty="0"/>
              <a:t>Works full time in industrial equipment delivery</a:t>
            </a:r>
          </a:p>
          <a:p>
            <a:pPr lvl="2"/>
            <a:r>
              <a:rPr lang="en-US" sz="2400" dirty="0"/>
              <a:t>Mild fatigue (KPS = 80)</a:t>
            </a:r>
          </a:p>
          <a:p>
            <a:pPr lvl="1"/>
            <a:r>
              <a:rPr lang="en-US" sz="2600" dirty="0"/>
              <a:t>Partial right nephrectomy 3 years ago for clear cell RCC</a:t>
            </a:r>
          </a:p>
          <a:p>
            <a:pPr lvl="1"/>
            <a:r>
              <a:rPr lang="en-US" sz="2600" dirty="0"/>
              <a:t>Recent CT scans demonstrate multiple retroperitoneal lymph nodes</a:t>
            </a:r>
          </a:p>
          <a:p>
            <a:pPr lvl="1"/>
            <a:r>
              <a:rPr lang="en-US" sz="2600" dirty="0"/>
              <a:t>CT chest, bone scan, and CT brain are negative for metastatic disease</a:t>
            </a:r>
          </a:p>
          <a:p>
            <a:pPr lvl="1"/>
            <a:r>
              <a:rPr lang="en-US" sz="2600" dirty="0"/>
              <a:t>Mild anemia, all other labs within normal limits</a:t>
            </a:r>
          </a:p>
          <a:p>
            <a:pPr lvl="1"/>
            <a:r>
              <a:rPr lang="en-US" sz="2600" dirty="0"/>
              <a:t>Concomitant medications</a:t>
            </a:r>
          </a:p>
          <a:p>
            <a:pPr lvl="2"/>
            <a:r>
              <a:rPr lang="en-US" sz="2400" dirty="0"/>
              <a:t>Amlodipine 10 mg for hypertension</a:t>
            </a:r>
          </a:p>
          <a:p>
            <a:r>
              <a:rPr lang="en-US" sz="2800" dirty="0"/>
              <a:t>IMDC prognostic group?</a:t>
            </a:r>
          </a:p>
        </p:txBody>
      </p:sp>
    </p:spTree>
    <p:extLst>
      <p:ext uri="{BB962C8B-B14F-4D97-AF65-F5344CB8AC3E}">
        <p14:creationId xmlns:p14="http://schemas.microsoft.com/office/powerpoint/2010/main" val="1866884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0B6C3-0C48-437F-85C1-B5CBDD1AD3A8}"/>
              </a:ext>
            </a:extLst>
          </p:cNvPr>
          <p:cNvSpPr>
            <a:spLocks noGrp="1"/>
          </p:cNvSpPr>
          <p:nvPr>
            <p:ph type="title"/>
          </p:nvPr>
        </p:nvSpPr>
        <p:spPr/>
        <p:txBody>
          <a:bodyPr/>
          <a:lstStyle/>
          <a:p>
            <a:r>
              <a:rPr lang="en-US" dirty="0"/>
              <a:t>Case Study 2 (cont.)</a:t>
            </a:r>
          </a:p>
        </p:txBody>
      </p:sp>
      <p:sp>
        <p:nvSpPr>
          <p:cNvPr id="3" name="Text Placeholder 2">
            <a:extLst>
              <a:ext uri="{FF2B5EF4-FFF2-40B4-BE49-F238E27FC236}">
                <a16:creationId xmlns:a16="http://schemas.microsoft.com/office/drawing/2014/main" id="{EE6064B4-2194-9E49-8310-1FEE3FBC0788}"/>
              </a:ext>
            </a:extLst>
          </p:cNvPr>
          <p:cNvSpPr>
            <a:spLocks noGrp="1"/>
          </p:cNvSpPr>
          <p:nvPr>
            <p:ph type="body" sz="quarter" idx="12"/>
          </p:nvPr>
        </p:nvSpPr>
        <p:spPr>
          <a:xfrm>
            <a:off x="193575" y="6575082"/>
            <a:ext cx="1243930" cy="153888"/>
          </a:xfrm>
        </p:spPr>
        <p:txBody>
          <a:bodyPr/>
          <a:lstStyle/>
          <a:p>
            <a:r>
              <a:rPr lang="en-US" dirty="0"/>
              <a:t>HTN = hypertension.</a:t>
            </a:r>
          </a:p>
        </p:txBody>
      </p:sp>
      <p:sp>
        <p:nvSpPr>
          <p:cNvPr id="4" name="Content Placeholder 3">
            <a:extLst>
              <a:ext uri="{FF2B5EF4-FFF2-40B4-BE49-F238E27FC236}">
                <a16:creationId xmlns:a16="http://schemas.microsoft.com/office/drawing/2014/main" id="{D6A04506-7674-4A46-9EA4-B71880597433}"/>
              </a:ext>
            </a:extLst>
          </p:cNvPr>
          <p:cNvSpPr>
            <a:spLocks noGrp="1"/>
          </p:cNvSpPr>
          <p:nvPr>
            <p:ph idx="1"/>
          </p:nvPr>
        </p:nvSpPr>
        <p:spPr/>
        <p:txBody>
          <a:bodyPr>
            <a:normAutofit/>
          </a:bodyPr>
          <a:lstStyle/>
          <a:p>
            <a:r>
              <a:rPr lang="en-US" sz="2800" dirty="0"/>
              <a:t>3 years since nephrectomy</a:t>
            </a:r>
          </a:p>
          <a:p>
            <a:r>
              <a:rPr lang="en-US" sz="2800" dirty="0"/>
              <a:t>Works full time: industrial equipment delivery </a:t>
            </a:r>
          </a:p>
          <a:p>
            <a:pPr lvl="1"/>
            <a:r>
              <a:rPr lang="en-US" sz="2600" dirty="0"/>
              <a:t>Mild fatigue (KPS = 80)</a:t>
            </a:r>
          </a:p>
          <a:p>
            <a:r>
              <a:rPr lang="en-US" sz="2800" dirty="0">
                <a:solidFill>
                  <a:srgbClr val="FF0000"/>
                </a:solidFill>
              </a:rPr>
              <a:t>Mild anemia</a:t>
            </a:r>
          </a:p>
          <a:p>
            <a:r>
              <a:rPr lang="en-US" sz="2800" dirty="0"/>
              <a:t>All other labs within normal limits</a:t>
            </a:r>
          </a:p>
          <a:p>
            <a:r>
              <a:rPr lang="en-US" sz="2800" dirty="0"/>
              <a:t>Concomitant medications:</a:t>
            </a:r>
          </a:p>
          <a:p>
            <a:pPr lvl="1"/>
            <a:r>
              <a:rPr lang="en-US" sz="2600" dirty="0"/>
              <a:t>Amlodipine 10 mg for HTN</a:t>
            </a:r>
          </a:p>
          <a:p>
            <a:pPr marL="457200" lvl="1" indent="0">
              <a:buNone/>
            </a:pPr>
            <a:endParaRPr lang="en-US" sz="2800" dirty="0"/>
          </a:p>
          <a:p>
            <a:r>
              <a:rPr lang="en-US" sz="2800" dirty="0"/>
              <a:t>IMDC prognostic group: </a:t>
            </a:r>
            <a:r>
              <a:rPr lang="en-US" sz="2800" dirty="0">
                <a:solidFill>
                  <a:srgbClr val="FF0000"/>
                </a:solidFill>
              </a:rPr>
              <a:t>intermediate group</a:t>
            </a:r>
            <a:endParaRPr lang="en-US" sz="2800" dirty="0"/>
          </a:p>
        </p:txBody>
      </p:sp>
    </p:spTree>
    <p:extLst>
      <p:ext uri="{BB962C8B-B14F-4D97-AF65-F5344CB8AC3E}">
        <p14:creationId xmlns:p14="http://schemas.microsoft.com/office/powerpoint/2010/main" val="1825842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0B6C3-0C48-437F-85C1-B5CBDD1AD3A8}"/>
              </a:ext>
            </a:extLst>
          </p:cNvPr>
          <p:cNvSpPr>
            <a:spLocks noGrp="1"/>
          </p:cNvSpPr>
          <p:nvPr>
            <p:ph type="title"/>
          </p:nvPr>
        </p:nvSpPr>
        <p:spPr/>
        <p:txBody>
          <a:bodyPr/>
          <a:lstStyle/>
          <a:p>
            <a:r>
              <a:rPr lang="en-US" dirty="0"/>
              <a:t>Treatment Options</a:t>
            </a:r>
          </a:p>
        </p:txBody>
      </p:sp>
      <p:sp>
        <p:nvSpPr>
          <p:cNvPr id="4" name="Content Placeholder 3">
            <a:extLst>
              <a:ext uri="{FF2B5EF4-FFF2-40B4-BE49-F238E27FC236}">
                <a16:creationId xmlns:a16="http://schemas.microsoft.com/office/drawing/2014/main" id="{D6A04506-7674-4A46-9EA4-B71880597433}"/>
              </a:ext>
            </a:extLst>
          </p:cNvPr>
          <p:cNvSpPr>
            <a:spLocks noGrp="1"/>
          </p:cNvSpPr>
          <p:nvPr>
            <p:ph idx="1"/>
          </p:nvPr>
        </p:nvSpPr>
        <p:spPr/>
        <p:txBody>
          <a:bodyPr>
            <a:normAutofit/>
          </a:bodyPr>
          <a:lstStyle/>
          <a:p>
            <a:pPr marL="514350" indent="-514350">
              <a:buFont typeface="+mj-lt"/>
              <a:buAutoNum type="alphaUcPeriod"/>
            </a:pPr>
            <a:r>
              <a:rPr lang="en-US" sz="2800" dirty="0"/>
              <a:t>Observation</a:t>
            </a:r>
          </a:p>
          <a:p>
            <a:pPr marL="514350" indent="-514350">
              <a:buFont typeface="+mj-lt"/>
              <a:buAutoNum type="alphaUcPeriod"/>
            </a:pPr>
            <a:r>
              <a:rPr lang="en-US" sz="2800" dirty="0"/>
              <a:t>High-dose interleukin-2</a:t>
            </a:r>
          </a:p>
          <a:p>
            <a:pPr marL="514350" indent="-514350">
              <a:buFont typeface="+mj-lt"/>
              <a:buAutoNum type="alphaUcPeriod"/>
            </a:pPr>
            <a:r>
              <a:rPr lang="en-US" sz="2800" dirty="0"/>
              <a:t>Ipilimumab/nivolumab</a:t>
            </a:r>
          </a:p>
          <a:p>
            <a:pPr marL="514350" indent="-514350">
              <a:buFont typeface="+mj-lt"/>
              <a:buAutoNum type="alphaUcPeriod"/>
            </a:pPr>
            <a:r>
              <a:rPr lang="en-US" sz="2800" dirty="0"/>
              <a:t>Pembrolizumab/axitinib</a:t>
            </a:r>
          </a:p>
          <a:p>
            <a:pPr marL="514350" indent="-514350">
              <a:buFont typeface="+mj-lt"/>
              <a:buAutoNum type="alphaUcPeriod"/>
            </a:pPr>
            <a:r>
              <a:rPr lang="en-US" sz="2800" dirty="0"/>
              <a:t>Avelumab/axitinib</a:t>
            </a:r>
          </a:p>
        </p:txBody>
      </p:sp>
    </p:spTree>
    <p:extLst>
      <p:ext uri="{BB962C8B-B14F-4D97-AF65-F5344CB8AC3E}">
        <p14:creationId xmlns:p14="http://schemas.microsoft.com/office/powerpoint/2010/main" val="2021665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0B6C3-0C48-437F-85C1-B5CBDD1AD3A8}"/>
              </a:ext>
            </a:extLst>
          </p:cNvPr>
          <p:cNvSpPr>
            <a:spLocks noGrp="1"/>
          </p:cNvSpPr>
          <p:nvPr>
            <p:ph type="title"/>
          </p:nvPr>
        </p:nvSpPr>
        <p:spPr/>
        <p:txBody>
          <a:bodyPr/>
          <a:lstStyle/>
          <a:p>
            <a:r>
              <a:rPr lang="en-US" dirty="0"/>
              <a:t>Treatment Options (cont.)</a:t>
            </a:r>
          </a:p>
        </p:txBody>
      </p:sp>
      <p:sp>
        <p:nvSpPr>
          <p:cNvPr id="4" name="Content Placeholder 3">
            <a:extLst>
              <a:ext uri="{FF2B5EF4-FFF2-40B4-BE49-F238E27FC236}">
                <a16:creationId xmlns:a16="http://schemas.microsoft.com/office/drawing/2014/main" id="{D6A04506-7674-4A46-9EA4-B71880597433}"/>
              </a:ext>
            </a:extLst>
          </p:cNvPr>
          <p:cNvSpPr>
            <a:spLocks noGrp="1"/>
          </p:cNvSpPr>
          <p:nvPr>
            <p:ph idx="1"/>
          </p:nvPr>
        </p:nvSpPr>
        <p:spPr/>
        <p:txBody>
          <a:bodyPr>
            <a:normAutofit/>
          </a:bodyPr>
          <a:lstStyle/>
          <a:p>
            <a:pPr marL="514350" indent="-514350">
              <a:buFont typeface="+mj-lt"/>
              <a:buAutoNum type="alphaUcPeriod"/>
            </a:pPr>
            <a:r>
              <a:rPr lang="en-US" sz="2800" strike="sngStrike" dirty="0"/>
              <a:t>Observation</a:t>
            </a:r>
          </a:p>
          <a:p>
            <a:pPr marL="514350" indent="-514350">
              <a:buFont typeface="+mj-lt"/>
              <a:buAutoNum type="alphaUcPeriod"/>
            </a:pPr>
            <a:r>
              <a:rPr lang="en-US" sz="2800" dirty="0"/>
              <a:t>High-dose interleukin-2</a:t>
            </a:r>
          </a:p>
          <a:p>
            <a:pPr marL="514350" indent="-514350">
              <a:buFont typeface="+mj-lt"/>
              <a:buAutoNum type="alphaUcPeriod"/>
            </a:pPr>
            <a:r>
              <a:rPr lang="en-US" sz="2800" dirty="0"/>
              <a:t>Ipilimumab/nivolumab</a:t>
            </a:r>
          </a:p>
          <a:p>
            <a:pPr marL="514350" indent="-514350">
              <a:buFont typeface="+mj-lt"/>
              <a:buAutoNum type="alphaUcPeriod"/>
            </a:pPr>
            <a:r>
              <a:rPr lang="en-US" sz="2800" dirty="0"/>
              <a:t>Pembrolizumab/axitinib</a:t>
            </a:r>
          </a:p>
          <a:p>
            <a:pPr marL="514350" indent="-514350">
              <a:buFont typeface="+mj-lt"/>
              <a:buAutoNum type="alphaUcPeriod"/>
            </a:pPr>
            <a:r>
              <a:rPr lang="en-US" sz="2800" dirty="0"/>
              <a:t>Avelumab/axitinib</a:t>
            </a:r>
          </a:p>
        </p:txBody>
      </p:sp>
    </p:spTree>
    <p:extLst>
      <p:ext uri="{BB962C8B-B14F-4D97-AF65-F5344CB8AC3E}">
        <p14:creationId xmlns:p14="http://schemas.microsoft.com/office/powerpoint/2010/main" val="2314596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0B6C3-0C48-437F-85C1-B5CBDD1AD3A8}"/>
              </a:ext>
            </a:extLst>
          </p:cNvPr>
          <p:cNvSpPr>
            <a:spLocks noGrp="1"/>
          </p:cNvSpPr>
          <p:nvPr>
            <p:ph type="title"/>
          </p:nvPr>
        </p:nvSpPr>
        <p:spPr/>
        <p:txBody>
          <a:bodyPr/>
          <a:lstStyle/>
          <a:p>
            <a:r>
              <a:rPr lang="en-US" dirty="0"/>
              <a:t>Treatment Options (cont.)</a:t>
            </a:r>
          </a:p>
        </p:txBody>
      </p:sp>
      <p:sp>
        <p:nvSpPr>
          <p:cNvPr id="3" name="Text Placeholder 2">
            <a:extLst>
              <a:ext uri="{FF2B5EF4-FFF2-40B4-BE49-F238E27FC236}">
                <a16:creationId xmlns:a16="http://schemas.microsoft.com/office/drawing/2014/main" id="{B67DEF51-BDC9-9C48-AC75-773FAB149CF8}"/>
              </a:ext>
            </a:extLst>
          </p:cNvPr>
          <p:cNvSpPr>
            <a:spLocks noGrp="1"/>
          </p:cNvSpPr>
          <p:nvPr>
            <p:ph type="body" sz="quarter" idx="12"/>
          </p:nvPr>
        </p:nvSpPr>
        <p:spPr>
          <a:xfrm>
            <a:off x="193575" y="6575082"/>
            <a:ext cx="1008289" cy="153888"/>
          </a:xfrm>
        </p:spPr>
        <p:txBody>
          <a:bodyPr/>
          <a:lstStyle/>
          <a:p>
            <a:r>
              <a:rPr lang="en-US" dirty="0"/>
              <a:t>IV = intravenous.</a:t>
            </a:r>
          </a:p>
        </p:txBody>
      </p:sp>
      <p:sp>
        <p:nvSpPr>
          <p:cNvPr id="4" name="Content Placeholder 3">
            <a:extLst>
              <a:ext uri="{FF2B5EF4-FFF2-40B4-BE49-F238E27FC236}">
                <a16:creationId xmlns:a16="http://schemas.microsoft.com/office/drawing/2014/main" id="{D6A04506-7674-4A46-9EA4-B71880597433}"/>
              </a:ext>
            </a:extLst>
          </p:cNvPr>
          <p:cNvSpPr>
            <a:spLocks noGrp="1"/>
          </p:cNvSpPr>
          <p:nvPr>
            <p:ph idx="1"/>
          </p:nvPr>
        </p:nvSpPr>
        <p:spPr/>
        <p:txBody>
          <a:bodyPr/>
          <a:lstStyle/>
          <a:p>
            <a:r>
              <a:rPr lang="en-US" sz="2800" dirty="0"/>
              <a:t>Pembrolizumab/axitinib</a:t>
            </a:r>
          </a:p>
          <a:p>
            <a:pPr lvl="1"/>
            <a:r>
              <a:rPr lang="en-US" sz="2600" dirty="0"/>
              <a:t>Pembrolizumab 400 mg IV every 6 weeks</a:t>
            </a:r>
          </a:p>
          <a:p>
            <a:pPr lvl="1"/>
            <a:r>
              <a:rPr lang="en-US" sz="2600" dirty="0"/>
              <a:t>Axitinib 5 mg twice daily, every 12 hours</a:t>
            </a:r>
          </a:p>
          <a:p>
            <a:pPr marL="457200" lvl="1" indent="0">
              <a:buNone/>
            </a:pPr>
            <a:endParaRPr lang="en-US" sz="2600" dirty="0"/>
          </a:p>
          <a:p>
            <a:r>
              <a:rPr lang="en-US" sz="2800" dirty="0"/>
              <a:t>Nursing considerations</a:t>
            </a:r>
          </a:p>
          <a:p>
            <a:pPr lvl="1"/>
            <a:r>
              <a:rPr lang="en-US" sz="2600" dirty="0"/>
              <a:t>Prior authorization/copay costs</a:t>
            </a:r>
          </a:p>
          <a:p>
            <a:pPr lvl="1"/>
            <a:r>
              <a:rPr lang="en-US" sz="2600" dirty="0"/>
              <a:t>Need for supportive care involvement</a:t>
            </a:r>
          </a:p>
          <a:p>
            <a:pPr lvl="2"/>
            <a:r>
              <a:rPr lang="en-US" sz="2400" dirty="0"/>
              <a:t>Palliative medicine, social worker</a:t>
            </a:r>
          </a:p>
          <a:p>
            <a:pPr lvl="1"/>
            <a:r>
              <a:rPr lang="en-US" sz="2600" dirty="0"/>
              <a:t>Patient and caregiver education</a:t>
            </a:r>
          </a:p>
          <a:p>
            <a:pPr lvl="1"/>
            <a:endParaRPr lang="en-US" sz="2600" dirty="0"/>
          </a:p>
        </p:txBody>
      </p:sp>
    </p:spTree>
    <p:extLst>
      <p:ext uri="{BB962C8B-B14F-4D97-AF65-F5344CB8AC3E}">
        <p14:creationId xmlns:p14="http://schemas.microsoft.com/office/powerpoint/2010/main" val="34914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865-6E75-4D15-8495-4D1D23D5FA25}"/>
              </a:ext>
            </a:extLst>
          </p:cNvPr>
          <p:cNvSpPr>
            <a:spLocks noGrp="1"/>
          </p:cNvSpPr>
          <p:nvPr>
            <p:ph type="title"/>
          </p:nvPr>
        </p:nvSpPr>
        <p:spPr/>
        <p:txBody>
          <a:bodyPr/>
          <a:lstStyle/>
          <a:p>
            <a:r>
              <a:rPr lang="en-US" dirty="0"/>
              <a:t>Immune-Related Adverse Events (irAEs)</a:t>
            </a:r>
          </a:p>
        </p:txBody>
      </p:sp>
      <p:sp>
        <p:nvSpPr>
          <p:cNvPr id="6" name="Text Placeholder 5">
            <a:extLst>
              <a:ext uri="{FF2B5EF4-FFF2-40B4-BE49-F238E27FC236}">
                <a16:creationId xmlns:a16="http://schemas.microsoft.com/office/drawing/2014/main" id="{086F96D0-AB32-014A-B821-AD128FF25FD7}"/>
              </a:ext>
            </a:extLst>
          </p:cNvPr>
          <p:cNvSpPr>
            <a:spLocks noGrp="1"/>
          </p:cNvSpPr>
          <p:nvPr>
            <p:ph type="body" sz="quarter" idx="12"/>
          </p:nvPr>
        </p:nvSpPr>
        <p:spPr>
          <a:xfrm>
            <a:off x="193575" y="6575082"/>
            <a:ext cx="2321148" cy="153888"/>
          </a:xfrm>
        </p:spPr>
        <p:txBody>
          <a:bodyPr/>
          <a:lstStyle/>
          <a:p>
            <a:r>
              <a:rPr lang="en-US" dirty="0"/>
              <a:t>Image courtesy of the Cleveland Clinic.</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4615" y="1038186"/>
            <a:ext cx="5822769" cy="5613840"/>
          </a:xfrm>
          <a:prstGeom prst="rect">
            <a:avLst/>
          </a:prstGeom>
        </p:spPr>
      </p:pic>
    </p:spTree>
    <p:extLst>
      <p:ext uri="{BB962C8B-B14F-4D97-AF65-F5344CB8AC3E}">
        <p14:creationId xmlns:p14="http://schemas.microsoft.com/office/powerpoint/2010/main" val="398506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4DA6-E16C-4FB0-8C84-8818946389DA}"/>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B8712E73-ECDD-45BA-A74E-752D95530D4F}"/>
              </a:ext>
            </a:extLst>
          </p:cNvPr>
          <p:cNvSpPr>
            <a:spLocks noGrp="1"/>
          </p:cNvSpPr>
          <p:nvPr>
            <p:ph type="body" sz="quarter" idx="12"/>
          </p:nvPr>
        </p:nvSpPr>
        <p:spPr>
          <a:xfrm>
            <a:off x="193575" y="6575082"/>
            <a:ext cx="6521016" cy="153888"/>
          </a:xfrm>
        </p:spPr>
        <p:txBody>
          <a:bodyPr/>
          <a:lstStyle/>
          <a:p>
            <a:r>
              <a:rPr lang="en-US" dirty="0"/>
              <a:t>IO = immuno-oncology; VEGFR = vascular endothelial growth factor receptor; TKI = tyrosine kinase inhibitor.</a:t>
            </a:r>
          </a:p>
        </p:txBody>
      </p:sp>
      <p:sp>
        <p:nvSpPr>
          <p:cNvPr id="4" name="Content Placeholder 3">
            <a:extLst>
              <a:ext uri="{FF2B5EF4-FFF2-40B4-BE49-F238E27FC236}">
                <a16:creationId xmlns:a16="http://schemas.microsoft.com/office/drawing/2014/main" id="{93E927A3-620E-48D2-83EB-5C13CBCEFC7D}"/>
              </a:ext>
            </a:extLst>
          </p:cNvPr>
          <p:cNvSpPr>
            <a:spLocks noGrp="1"/>
          </p:cNvSpPr>
          <p:nvPr>
            <p:ph idx="1"/>
          </p:nvPr>
        </p:nvSpPr>
        <p:spPr/>
        <p:txBody>
          <a:bodyPr>
            <a:normAutofit/>
          </a:bodyPr>
          <a:lstStyle/>
          <a:p>
            <a:r>
              <a:rPr lang="en-US" sz="2800" dirty="0"/>
              <a:t>Distinguish the mechanisms of action of IO agents and VEGFR TKIs in advanced renal cell carcinoma (RCC)</a:t>
            </a:r>
          </a:p>
          <a:p>
            <a:r>
              <a:rPr lang="en-US" sz="2800" dirty="0"/>
              <a:t>Differentiate the efficacy and safety profiles of IO and VEGFR TKI therapies for advanced RCC</a:t>
            </a:r>
          </a:p>
          <a:p>
            <a:r>
              <a:rPr lang="en-US" sz="2800" dirty="0"/>
              <a:t>Assess strategies to improve treatment tolerability, control adverse events, and ensure the provision of patient-centered RCC care</a:t>
            </a:r>
          </a:p>
        </p:txBody>
      </p:sp>
    </p:spTree>
    <p:extLst>
      <p:ext uri="{BB962C8B-B14F-4D97-AF65-F5344CB8AC3E}">
        <p14:creationId xmlns:p14="http://schemas.microsoft.com/office/powerpoint/2010/main" val="3044161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6D18-8054-40F8-8F58-B2BF06A85D79}"/>
              </a:ext>
            </a:extLst>
          </p:cNvPr>
          <p:cNvSpPr>
            <a:spLocks noGrp="1"/>
          </p:cNvSpPr>
          <p:nvPr>
            <p:ph type="title"/>
          </p:nvPr>
        </p:nvSpPr>
        <p:spPr/>
        <p:txBody>
          <a:bodyPr/>
          <a:lstStyle/>
          <a:p>
            <a:r>
              <a:rPr lang="en-US" dirty="0"/>
              <a:t>Kinetics of irAE Appearance</a:t>
            </a:r>
          </a:p>
        </p:txBody>
      </p:sp>
      <p:sp>
        <p:nvSpPr>
          <p:cNvPr id="3" name="Text Placeholder 2">
            <a:extLst>
              <a:ext uri="{FF2B5EF4-FFF2-40B4-BE49-F238E27FC236}">
                <a16:creationId xmlns:a16="http://schemas.microsoft.com/office/drawing/2014/main" id="{94CF1BC7-DE46-4CBA-A19D-88FCB2A2F9C3}"/>
              </a:ext>
            </a:extLst>
          </p:cNvPr>
          <p:cNvSpPr>
            <a:spLocks noGrp="1"/>
          </p:cNvSpPr>
          <p:nvPr>
            <p:ph type="body" sz="quarter" idx="12"/>
          </p:nvPr>
        </p:nvSpPr>
        <p:spPr>
          <a:xfrm>
            <a:off x="193575" y="6575082"/>
            <a:ext cx="1096454" cy="153888"/>
          </a:xfrm>
        </p:spPr>
        <p:txBody>
          <a:bodyPr/>
          <a:lstStyle/>
          <a:p>
            <a:r>
              <a:rPr lang="en-US" dirty="0"/>
              <a:t>Weber et al, 2012.</a:t>
            </a:r>
          </a:p>
        </p:txBody>
      </p:sp>
      <p:pic>
        <p:nvPicPr>
          <p:cNvPr id="5" name="Picture 4">
            <a:extLst>
              <a:ext uri="{FF2B5EF4-FFF2-40B4-BE49-F238E27FC236}">
                <a16:creationId xmlns:a16="http://schemas.microsoft.com/office/drawing/2014/main" id="{19D50DBD-1EA8-47C4-9595-A92050AC7F63}"/>
              </a:ext>
            </a:extLst>
          </p:cNvPr>
          <p:cNvPicPr>
            <a:picLocks noChangeAspect="1"/>
          </p:cNvPicPr>
          <p:nvPr/>
        </p:nvPicPr>
        <p:blipFill rotWithShape="1">
          <a:blip r:embed="rId2">
            <a:extLst>
              <a:ext uri="{28A0092B-C50C-407E-A947-70E740481C1C}">
                <a14:useLocalDpi xmlns:a14="http://schemas.microsoft.com/office/drawing/2010/main" val="0"/>
              </a:ext>
            </a:extLst>
          </a:blip>
          <a:srcRect l="7258" t="16943" r="6973" b="17204"/>
          <a:stretch/>
        </p:blipFill>
        <p:spPr>
          <a:xfrm>
            <a:off x="1817078" y="1312985"/>
            <a:ext cx="7842738" cy="4513384"/>
          </a:xfrm>
          <a:prstGeom prst="rect">
            <a:avLst/>
          </a:prstGeom>
        </p:spPr>
      </p:pic>
    </p:spTree>
    <p:extLst>
      <p:ext uri="{BB962C8B-B14F-4D97-AF65-F5344CB8AC3E}">
        <p14:creationId xmlns:p14="http://schemas.microsoft.com/office/powerpoint/2010/main" val="864952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ECD55-D839-46CC-81CA-D75EED49122F}"/>
              </a:ext>
            </a:extLst>
          </p:cNvPr>
          <p:cNvSpPr>
            <a:spLocks noGrp="1"/>
          </p:cNvSpPr>
          <p:nvPr>
            <p:ph type="title"/>
          </p:nvPr>
        </p:nvSpPr>
        <p:spPr/>
        <p:txBody>
          <a:bodyPr/>
          <a:lstStyle/>
          <a:p>
            <a:r>
              <a:rPr lang="en-US" dirty="0"/>
              <a:t>Axitinib Side Effects </a:t>
            </a:r>
          </a:p>
        </p:txBody>
      </p:sp>
      <p:sp>
        <p:nvSpPr>
          <p:cNvPr id="3" name="Text Placeholder 2">
            <a:extLst>
              <a:ext uri="{FF2B5EF4-FFF2-40B4-BE49-F238E27FC236}">
                <a16:creationId xmlns:a16="http://schemas.microsoft.com/office/drawing/2014/main" id="{2CFFF1AB-26EA-0746-A7CC-4FC014FEE16D}"/>
              </a:ext>
            </a:extLst>
          </p:cNvPr>
          <p:cNvSpPr>
            <a:spLocks noGrp="1"/>
          </p:cNvSpPr>
          <p:nvPr>
            <p:ph type="body" sz="quarter" idx="12"/>
          </p:nvPr>
        </p:nvSpPr>
        <p:spPr>
          <a:xfrm>
            <a:off x="193575" y="6575082"/>
            <a:ext cx="2240998" cy="153888"/>
          </a:xfrm>
        </p:spPr>
        <p:txBody>
          <a:bodyPr/>
          <a:lstStyle/>
          <a:p>
            <a:r>
              <a:rPr lang="en-US" dirty="0"/>
              <a:t>Inlyta</a:t>
            </a:r>
            <a:r>
              <a:rPr lang="en-US" baseline="30000" dirty="0"/>
              <a:t>®</a:t>
            </a:r>
            <a:r>
              <a:rPr lang="en-US" dirty="0"/>
              <a:t> prescribing information, 2020</a:t>
            </a:r>
          </a:p>
        </p:txBody>
      </p:sp>
      <p:sp>
        <p:nvSpPr>
          <p:cNvPr id="4" name="Content Placeholder 3">
            <a:extLst>
              <a:ext uri="{FF2B5EF4-FFF2-40B4-BE49-F238E27FC236}">
                <a16:creationId xmlns:a16="http://schemas.microsoft.com/office/drawing/2014/main" id="{7F9693C4-1D54-43B3-B383-1B8561585C9E}"/>
              </a:ext>
            </a:extLst>
          </p:cNvPr>
          <p:cNvSpPr>
            <a:spLocks noGrp="1"/>
          </p:cNvSpPr>
          <p:nvPr>
            <p:ph idx="1"/>
          </p:nvPr>
        </p:nvSpPr>
        <p:spPr/>
        <p:txBody>
          <a:bodyPr>
            <a:normAutofit/>
          </a:bodyPr>
          <a:lstStyle/>
          <a:p>
            <a:r>
              <a:rPr lang="en-US" sz="2800" dirty="0"/>
              <a:t>Diarrhea</a:t>
            </a:r>
          </a:p>
          <a:p>
            <a:r>
              <a:rPr lang="en-US" sz="2800" dirty="0"/>
              <a:t>Hypertension</a:t>
            </a:r>
          </a:p>
          <a:p>
            <a:r>
              <a:rPr lang="en-US" sz="2800" dirty="0"/>
              <a:t>Fatigue</a:t>
            </a:r>
          </a:p>
          <a:p>
            <a:r>
              <a:rPr lang="en-US" sz="2800" dirty="0"/>
              <a:t>Decreased appetite</a:t>
            </a:r>
          </a:p>
          <a:p>
            <a:r>
              <a:rPr lang="en-US" sz="2800" dirty="0"/>
              <a:t>Nausea</a:t>
            </a:r>
          </a:p>
          <a:p>
            <a:r>
              <a:rPr lang="en-US" sz="2800" dirty="0"/>
              <a:t>Dysphonia/voice changes</a:t>
            </a:r>
          </a:p>
          <a:p>
            <a:r>
              <a:rPr lang="en-US" sz="2800" dirty="0"/>
              <a:t>Hand-foot syndrome</a:t>
            </a:r>
          </a:p>
        </p:txBody>
      </p:sp>
    </p:spTree>
    <p:extLst>
      <p:ext uri="{BB962C8B-B14F-4D97-AF65-F5344CB8AC3E}">
        <p14:creationId xmlns:p14="http://schemas.microsoft.com/office/powerpoint/2010/main" val="803796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a:t>Combination Therapy: Overlapping Toxicities</a:t>
            </a:r>
            <a:endParaRPr lang="en-US" sz="3600" dirty="0"/>
          </a:p>
        </p:txBody>
      </p:sp>
      <p:sp>
        <p:nvSpPr>
          <p:cNvPr id="21" name="Text Placeholder 20">
            <a:extLst>
              <a:ext uri="{FF2B5EF4-FFF2-40B4-BE49-F238E27FC236}">
                <a16:creationId xmlns:a16="http://schemas.microsoft.com/office/drawing/2014/main" id="{CBA1B56A-D6A3-3D4A-A173-E60AE75F65C3}"/>
              </a:ext>
            </a:extLst>
          </p:cNvPr>
          <p:cNvSpPr>
            <a:spLocks noGrp="1"/>
          </p:cNvSpPr>
          <p:nvPr>
            <p:ph type="body" sz="quarter" idx="12"/>
          </p:nvPr>
        </p:nvSpPr>
        <p:spPr>
          <a:xfrm>
            <a:off x="193579" y="6420647"/>
            <a:ext cx="8489504" cy="307777"/>
          </a:xfrm>
        </p:spPr>
        <p:txBody>
          <a:bodyPr/>
          <a:lstStyle/>
          <a:p>
            <a:r>
              <a:rPr lang="en-US" dirty="0"/>
              <a:t>LFT = liver function test; RPLS = reversible posterior leukoencephalopathy syndrome; PRES = posterior reversible encephalopathy syndrome.</a:t>
            </a:r>
          </a:p>
          <a:p>
            <a:r>
              <a:rPr lang="en-US" dirty="0"/>
              <a:t>Wood &amp; Ornstein, 2020.</a:t>
            </a:r>
          </a:p>
        </p:txBody>
      </p:sp>
      <p:sp>
        <p:nvSpPr>
          <p:cNvPr id="22" name="Text Placeholder 21">
            <a:extLst>
              <a:ext uri="{FF2B5EF4-FFF2-40B4-BE49-F238E27FC236}">
                <a16:creationId xmlns:a16="http://schemas.microsoft.com/office/drawing/2014/main" id="{9DC1862A-2882-8C45-80AC-AA497277D36D}"/>
              </a:ext>
            </a:extLst>
          </p:cNvPr>
          <p:cNvSpPr>
            <a:spLocks noGrp="1"/>
          </p:cNvSpPr>
          <p:nvPr>
            <p:ph type="body" sz="quarter" idx="13"/>
          </p:nvPr>
        </p:nvSpPr>
        <p:spPr/>
        <p:txBody>
          <a:bodyPr/>
          <a:lstStyle/>
          <a:p>
            <a:r>
              <a:rPr lang="en-US" dirty="0"/>
              <a:t>VEGF Targeted Therapy + Immunotherapy</a:t>
            </a:r>
          </a:p>
        </p:txBody>
      </p:sp>
      <p:sp>
        <p:nvSpPr>
          <p:cNvPr id="5" name="Oval 4"/>
          <p:cNvSpPr/>
          <p:nvPr/>
        </p:nvSpPr>
        <p:spPr>
          <a:xfrm>
            <a:off x="1537855" y="1429068"/>
            <a:ext cx="5304232" cy="4879277"/>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4881039" y="1429068"/>
            <a:ext cx="5231827" cy="4914404"/>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079134" y="2981938"/>
            <a:ext cx="2985453" cy="1938992"/>
          </a:xfrm>
          <a:prstGeom prst="rect">
            <a:avLst/>
          </a:prstGeom>
          <a:noFill/>
        </p:spPr>
        <p:txBody>
          <a:bodyPr wrap="square" rtlCol="0">
            <a:spAutoFit/>
          </a:bodyPr>
          <a:lstStyle/>
          <a:p>
            <a:pPr algn="ctr"/>
            <a:r>
              <a:rPr lang="en-US" sz="2000" b="1" dirty="0">
                <a:latin typeface="News Gothic MT" panose="020B0503020103020203" pitchFamily="34" charset="0"/>
              </a:rPr>
              <a:t>Hypertension</a:t>
            </a:r>
          </a:p>
          <a:p>
            <a:pPr algn="ctr"/>
            <a:r>
              <a:rPr lang="en-US" sz="2000" b="1" dirty="0">
                <a:latin typeface="News Gothic MT" panose="020B0503020103020203" pitchFamily="34" charset="0"/>
              </a:rPr>
              <a:t>Taste changes</a:t>
            </a:r>
          </a:p>
          <a:p>
            <a:pPr algn="ctr"/>
            <a:r>
              <a:rPr lang="en-US" sz="2000" b="1" dirty="0">
                <a:latin typeface="News Gothic MT" panose="020B0503020103020203" pitchFamily="34" charset="0"/>
              </a:rPr>
              <a:t>Mucositis</a:t>
            </a:r>
          </a:p>
          <a:p>
            <a:pPr algn="ctr"/>
            <a:r>
              <a:rPr lang="en-US" sz="2000" b="1" dirty="0">
                <a:latin typeface="News Gothic MT" panose="020B0503020103020203" pitchFamily="34" charset="0"/>
              </a:rPr>
              <a:t>Dyspepsia</a:t>
            </a:r>
          </a:p>
          <a:p>
            <a:pPr algn="ctr"/>
            <a:r>
              <a:rPr lang="en-US" sz="2000" b="1" dirty="0">
                <a:latin typeface="News Gothic MT" panose="020B0503020103020203" pitchFamily="34" charset="0"/>
              </a:rPr>
              <a:t>Myelosuppression</a:t>
            </a:r>
          </a:p>
          <a:p>
            <a:pPr algn="ctr"/>
            <a:r>
              <a:rPr lang="en-US" sz="2000" b="1" dirty="0">
                <a:latin typeface="News Gothic MT" panose="020B0503020103020203" pitchFamily="34" charset="0"/>
              </a:rPr>
              <a:t>Hand-foot syndrome</a:t>
            </a:r>
          </a:p>
        </p:txBody>
      </p:sp>
      <p:sp>
        <p:nvSpPr>
          <p:cNvPr id="8" name="TextBox 7"/>
          <p:cNvSpPr txBox="1"/>
          <p:nvPr/>
        </p:nvSpPr>
        <p:spPr>
          <a:xfrm>
            <a:off x="6842087" y="2889628"/>
            <a:ext cx="2847946" cy="2246769"/>
          </a:xfrm>
          <a:prstGeom prst="rect">
            <a:avLst/>
          </a:prstGeom>
          <a:noFill/>
        </p:spPr>
        <p:txBody>
          <a:bodyPr wrap="square" rtlCol="0">
            <a:spAutoFit/>
          </a:bodyPr>
          <a:lstStyle/>
          <a:p>
            <a:pPr algn="ctr"/>
            <a:r>
              <a:rPr lang="en-US" sz="2000" b="1" dirty="0">
                <a:latin typeface="News Gothic MT" panose="020B0503020103020203" pitchFamily="34" charset="0"/>
              </a:rPr>
              <a:t>Pruritus</a:t>
            </a:r>
          </a:p>
          <a:p>
            <a:pPr algn="ctr"/>
            <a:r>
              <a:rPr lang="en-US" sz="2000" b="1" dirty="0">
                <a:latin typeface="News Gothic MT" panose="020B0503020103020203" pitchFamily="34" charset="0"/>
              </a:rPr>
              <a:t>Myocarditis</a:t>
            </a:r>
          </a:p>
          <a:p>
            <a:pPr algn="ctr"/>
            <a:r>
              <a:rPr lang="en-US" sz="2000" b="1" dirty="0">
                <a:latin typeface="News Gothic MT" panose="020B0503020103020203" pitchFamily="34" charset="0"/>
              </a:rPr>
              <a:t>Adrenal insufficiency</a:t>
            </a:r>
          </a:p>
          <a:p>
            <a:pPr algn="ctr"/>
            <a:r>
              <a:rPr lang="en-US" sz="2000" b="1" dirty="0">
                <a:latin typeface="News Gothic MT" panose="020B0503020103020203" pitchFamily="34" charset="0"/>
              </a:rPr>
              <a:t>Rash</a:t>
            </a:r>
          </a:p>
          <a:p>
            <a:pPr algn="ctr"/>
            <a:r>
              <a:rPr lang="en-US" sz="2000" b="1" dirty="0">
                <a:latin typeface="News Gothic MT" panose="020B0503020103020203" pitchFamily="34" charset="0"/>
              </a:rPr>
              <a:t>Pneumonitis</a:t>
            </a:r>
          </a:p>
          <a:p>
            <a:pPr algn="ctr"/>
            <a:r>
              <a:rPr lang="en-US" sz="2000" b="1" dirty="0">
                <a:latin typeface="News Gothic MT" panose="020B0503020103020203" pitchFamily="34" charset="0"/>
              </a:rPr>
              <a:t>Colitis</a:t>
            </a:r>
          </a:p>
          <a:p>
            <a:pPr algn="ctr"/>
            <a:r>
              <a:rPr lang="en-US" sz="2000" b="1" dirty="0">
                <a:latin typeface="News Gothic MT" panose="020B0503020103020203" pitchFamily="34" charset="0"/>
              </a:rPr>
              <a:t>Hepatitis</a:t>
            </a:r>
          </a:p>
        </p:txBody>
      </p:sp>
      <p:sp>
        <p:nvSpPr>
          <p:cNvPr id="9" name="TextBox 8"/>
          <p:cNvSpPr txBox="1"/>
          <p:nvPr/>
        </p:nvSpPr>
        <p:spPr>
          <a:xfrm>
            <a:off x="4881039" y="2652583"/>
            <a:ext cx="1924846" cy="2308324"/>
          </a:xfrm>
          <a:prstGeom prst="rect">
            <a:avLst/>
          </a:prstGeom>
          <a:noFill/>
        </p:spPr>
        <p:txBody>
          <a:bodyPr wrap="square" rtlCol="0">
            <a:spAutoFit/>
          </a:bodyPr>
          <a:lstStyle/>
          <a:p>
            <a:pPr algn="ctr"/>
            <a:r>
              <a:rPr lang="en-US" sz="1800" b="1" dirty="0">
                <a:latin typeface="News Gothic MT" panose="020B0503020103020203" pitchFamily="34" charset="0"/>
              </a:rPr>
              <a:t>Rash</a:t>
            </a:r>
          </a:p>
          <a:p>
            <a:pPr algn="ctr"/>
            <a:r>
              <a:rPr lang="en-US" sz="1800" b="1" dirty="0">
                <a:latin typeface="News Gothic MT" panose="020B0503020103020203" pitchFamily="34" charset="0"/>
              </a:rPr>
              <a:t>Fatigue</a:t>
            </a:r>
          </a:p>
          <a:p>
            <a:pPr algn="ctr"/>
            <a:r>
              <a:rPr lang="en-US" sz="1800" b="1" dirty="0">
                <a:latin typeface="News Gothic MT" panose="020B0503020103020203" pitchFamily="34" charset="0"/>
              </a:rPr>
              <a:t>Diarrhea</a:t>
            </a:r>
          </a:p>
          <a:p>
            <a:pPr algn="ctr"/>
            <a:r>
              <a:rPr lang="en-US" sz="1800" b="1" dirty="0">
                <a:latin typeface="News Gothic MT" panose="020B0503020103020203" pitchFamily="34" charset="0"/>
              </a:rPr>
              <a:t>LFT elevations</a:t>
            </a:r>
          </a:p>
          <a:p>
            <a:pPr algn="ctr"/>
            <a:r>
              <a:rPr lang="en-US" sz="1800" b="1" dirty="0">
                <a:latin typeface="News Gothic MT" panose="020B0503020103020203" pitchFamily="34" charset="0"/>
              </a:rPr>
              <a:t>Hypothyroidism</a:t>
            </a:r>
          </a:p>
          <a:p>
            <a:pPr algn="ctr"/>
            <a:r>
              <a:rPr lang="en-US" sz="1800" b="1" dirty="0">
                <a:latin typeface="News Gothic MT" panose="020B0503020103020203" pitchFamily="34" charset="0"/>
              </a:rPr>
              <a:t>Anorexia</a:t>
            </a:r>
          </a:p>
          <a:p>
            <a:pPr algn="ctr"/>
            <a:r>
              <a:rPr lang="en-US" sz="1800" b="1" dirty="0">
                <a:latin typeface="News Gothic MT" panose="020B0503020103020203" pitchFamily="34" charset="0"/>
              </a:rPr>
              <a:t>Altered mental status</a:t>
            </a:r>
          </a:p>
        </p:txBody>
      </p:sp>
      <p:sp>
        <p:nvSpPr>
          <p:cNvPr id="10" name="Rounded Rectangle 9"/>
          <p:cNvSpPr/>
          <p:nvPr/>
        </p:nvSpPr>
        <p:spPr>
          <a:xfrm>
            <a:off x="2448921" y="2253066"/>
            <a:ext cx="2269525" cy="636562"/>
          </a:xfrm>
          <a:prstGeom prst="roundRect">
            <a:avLst/>
          </a:prstGeom>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News Gothic MT" panose="020B0503020103020203" pitchFamily="34" charset="0"/>
              </a:rPr>
              <a:t>VEGF-Targeted Therapy</a:t>
            </a:r>
          </a:p>
        </p:txBody>
      </p:sp>
      <p:sp>
        <p:nvSpPr>
          <p:cNvPr id="11" name="Rounded Rectangle 10"/>
          <p:cNvSpPr/>
          <p:nvPr/>
        </p:nvSpPr>
        <p:spPr>
          <a:xfrm>
            <a:off x="7039753" y="2269684"/>
            <a:ext cx="2253047" cy="571517"/>
          </a:xfrm>
          <a:prstGeom prst="roundRect">
            <a:avLst/>
          </a:prstGeom>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News Gothic MT" panose="020B0503020103020203" pitchFamily="34" charset="0"/>
              </a:rPr>
              <a:t>Immunotherapy</a:t>
            </a:r>
          </a:p>
        </p:txBody>
      </p:sp>
      <p:sp>
        <p:nvSpPr>
          <p:cNvPr id="2" name="TextBox 1"/>
          <p:cNvSpPr txBox="1"/>
          <p:nvPr/>
        </p:nvSpPr>
        <p:spPr>
          <a:xfrm>
            <a:off x="3380794" y="5505084"/>
            <a:ext cx="1946189" cy="400110"/>
          </a:xfrm>
          <a:prstGeom prst="rect">
            <a:avLst/>
          </a:prstGeom>
          <a:noFill/>
        </p:spPr>
        <p:txBody>
          <a:bodyPr wrap="square" rtlCol="0">
            <a:spAutoFit/>
          </a:bodyPr>
          <a:lstStyle/>
          <a:p>
            <a:r>
              <a:rPr lang="en-US" sz="2000" b="1" dirty="0">
                <a:latin typeface="News Gothic MT" panose="020B0503020103020203" pitchFamily="34" charset="0"/>
              </a:rPr>
              <a:t>RPLS or PRES</a:t>
            </a:r>
          </a:p>
        </p:txBody>
      </p:sp>
      <p:sp>
        <p:nvSpPr>
          <p:cNvPr id="12" name="TextBox 11"/>
          <p:cNvSpPr txBox="1"/>
          <p:nvPr/>
        </p:nvSpPr>
        <p:spPr>
          <a:xfrm>
            <a:off x="6891872" y="5512796"/>
            <a:ext cx="1826363" cy="400110"/>
          </a:xfrm>
          <a:prstGeom prst="rect">
            <a:avLst/>
          </a:prstGeom>
          <a:noFill/>
        </p:spPr>
        <p:txBody>
          <a:bodyPr wrap="square" rtlCol="0">
            <a:spAutoFit/>
          </a:bodyPr>
          <a:lstStyle/>
          <a:p>
            <a:r>
              <a:rPr lang="en-US" sz="2000" b="1" dirty="0">
                <a:latin typeface="News Gothic MT" panose="020B0503020103020203" pitchFamily="34" charset="0"/>
              </a:rPr>
              <a:t>Encephalitis</a:t>
            </a:r>
          </a:p>
        </p:txBody>
      </p:sp>
      <p:cxnSp>
        <p:nvCxnSpPr>
          <p:cNvPr id="13" name="Straight Arrow Connector 12"/>
          <p:cNvCxnSpPr>
            <a:cxnSpLocks/>
          </p:cNvCxnSpPr>
          <p:nvPr/>
        </p:nvCxnSpPr>
        <p:spPr>
          <a:xfrm flipH="1">
            <a:off x="4556054" y="4804225"/>
            <a:ext cx="661627" cy="70857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a:off x="6514224" y="4813559"/>
            <a:ext cx="652848" cy="74253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634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VEGF TKIs vs Immunotherapy: Adverse Events</a:t>
            </a:r>
          </a:p>
        </p:txBody>
      </p:sp>
      <p:sp>
        <p:nvSpPr>
          <p:cNvPr id="3" name="Text Placeholder 2">
            <a:extLst>
              <a:ext uri="{FF2B5EF4-FFF2-40B4-BE49-F238E27FC236}">
                <a16:creationId xmlns:a16="http://schemas.microsoft.com/office/drawing/2014/main" id="{A7FAFB26-0DD2-B848-B646-0220D5613C60}"/>
              </a:ext>
            </a:extLst>
          </p:cNvPr>
          <p:cNvSpPr>
            <a:spLocks noGrp="1"/>
          </p:cNvSpPr>
          <p:nvPr>
            <p:ph type="body" sz="quarter" idx="12"/>
          </p:nvPr>
        </p:nvSpPr>
        <p:spPr>
          <a:xfrm>
            <a:off x="193575" y="6421193"/>
            <a:ext cx="1441100" cy="307777"/>
          </a:xfrm>
        </p:spPr>
        <p:txBody>
          <a:bodyPr/>
          <a:lstStyle/>
          <a:p>
            <a:r>
              <a:rPr lang="en-US" dirty="0"/>
              <a:t>AE = adverse event.</a:t>
            </a:r>
          </a:p>
          <a:p>
            <a:r>
              <a:rPr lang="en-US" dirty="0"/>
              <a:t>Wood &amp; Ornstein, 2020.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4245392"/>
              </p:ext>
            </p:extLst>
          </p:nvPr>
        </p:nvGraphicFramePr>
        <p:xfrm>
          <a:off x="609600" y="1707463"/>
          <a:ext cx="10972800" cy="3557043"/>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508722">
                <a:tc>
                  <a:txBody>
                    <a:bodyPr/>
                    <a:lstStyle/>
                    <a:p>
                      <a:pPr algn="ctr"/>
                      <a:r>
                        <a:rPr lang="en-US" sz="2000" baseline="0" dirty="0">
                          <a:latin typeface="News Gothic MT" panose="020B0503020103020203" pitchFamily="34" charset="0"/>
                        </a:rPr>
                        <a:t>VEGF TKI AEs</a:t>
                      </a:r>
                    </a:p>
                  </a:txBody>
                  <a:tcPr anchor="ctr"/>
                </a:tc>
                <a:tc>
                  <a:txBody>
                    <a:bodyPr/>
                    <a:lstStyle/>
                    <a:p>
                      <a:pPr algn="ctr"/>
                      <a:r>
                        <a:rPr lang="en-US" sz="2000" baseline="0" dirty="0">
                          <a:latin typeface="News Gothic MT" panose="020B0503020103020203" pitchFamily="34" charset="0"/>
                        </a:rPr>
                        <a:t>Immunotherapy AEs</a:t>
                      </a:r>
                    </a:p>
                  </a:txBody>
                  <a:tcPr anchor="ctr"/>
                </a:tc>
                <a:extLst>
                  <a:ext uri="{0D108BD9-81ED-4DB2-BD59-A6C34878D82A}">
                    <a16:rowId xmlns:a16="http://schemas.microsoft.com/office/drawing/2014/main" val="10000"/>
                  </a:ext>
                </a:extLst>
              </a:tr>
              <a:tr h="450320">
                <a:tc>
                  <a:txBody>
                    <a:bodyPr/>
                    <a:lstStyle/>
                    <a:p>
                      <a:pPr algn="ctr"/>
                      <a:r>
                        <a:rPr lang="en-US" sz="2000" dirty="0">
                          <a:latin typeface="News Gothic MT" panose="020B0503020103020203" pitchFamily="34" charset="0"/>
                        </a:rPr>
                        <a:t>Almost guaranteed</a:t>
                      </a:r>
                    </a:p>
                  </a:txBody>
                  <a:tcPr anchor="ctr"/>
                </a:tc>
                <a:tc>
                  <a:txBody>
                    <a:bodyPr/>
                    <a:lstStyle/>
                    <a:p>
                      <a:pPr algn="ctr"/>
                      <a:r>
                        <a:rPr lang="en-US" sz="2000" dirty="0">
                          <a:latin typeface="News Gothic MT" panose="020B0503020103020203" pitchFamily="34" charset="0"/>
                        </a:rPr>
                        <a:t>May never occur</a:t>
                      </a:r>
                    </a:p>
                  </a:txBody>
                  <a:tcPr anchor="ctr"/>
                </a:tc>
                <a:extLst>
                  <a:ext uri="{0D108BD9-81ED-4DB2-BD59-A6C34878D82A}">
                    <a16:rowId xmlns:a16="http://schemas.microsoft.com/office/drawing/2014/main" val="10001"/>
                  </a:ext>
                </a:extLst>
              </a:tr>
              <a:tr h="450320">
                <a:tc>
                  <a:txBody>
                    <a:bodyPr/>
                    <a:lstStyle/>
                    <a:p>
                      <a:pPr algn="ctr"/>
                      <a:r>
                        <a:rPr lang="en-US" sz="2000" dirty="0">
                          <a:latin typeface="News Gothic MT" panose="020B0503020103020203" pitchFamily="34" charset="0"/>
                        </a:rPr>
                        <a:t>Dose and schedule dependent</a:t>
                      </a:r>
                    </a:p>
                  </a:txBody>
                  <a:tcPr anchor="ctr"/>
                </a:tc>
                <a:tc>
                  <a:txBody>
                    <a:bodyPr/>
                    <a:lstStyle/>
                    <a:p>
                      <a:pPr algn="ctr"/>
                      <a:r>
                        <a:rPr lang="en-US" sz="2000" dirty="0">
                          <a:latin typeface="News Gothic MT" panose="020B0503020103020203" pitchFamily="34" charset="0"/>
                        </a:rPr>
                        <a:t>Dose and schedule independent</a:t>
                      </a:r>
                    </a:p>
                  </a:txBody>
                  <a:tcPr anchor="ctr"/>
                </a:tc>
                <a:extLst>
                  <a:ext uri="{0D108BD9-81ED-4DB2-BD59-A6C34878D82A}">
                    <a16:rowId xmlns:a16="http://schemas.microsoft.com/office/drawing/2014/main" val="10002"/>
                  </a:ext>
                </a:extLst>
              </a:tr>
              <a:tr h="450320">
                <a:tc>
                  <a:txBody>
                    <a:bodyPr/>
                    <a:lstStyle/>
                    <a:p>
                      <a:pPr algn="ctr"/>
                      <a:r>
                        <a:rPr lang="en-US" sz="2000" dirty="0">
                          <a:latin typeface="News Gothic MT" panose="020B0503020103020203" pitchFamily="34" charset="0"/>
                        </a:rPr>
                        <a:t>Timing based on drug and schedule</a:t>
                      </a:r>
                    </a:p>
                  </a:txBody>
                  <a:tcPr anchor="ctr"/>
                </a:tc>
                <a:tc>
                  <a:txBody>
                    <a:bodyPr/>
                    <a:lstStyle/>
                    <a:p>
                      <a:pPr algn="ctr"/>
                      <a:r>
                        <a:rPr lang="en-US" sz="2000" dirty="0">
                          <a:latin typeface="News Gothic MT" panose="020B0503020103020203" pitchFamily="34" charset="0"/>
                        </a:rPr>
                        <a:t>Can occur</a:t>
                      </a:r>
                      <a:r>
                        <a:rPr lang="en-US" sz="2000" baseline="0" dirty="0">
                          <a:latin typeface="News Gothic MT" panose="020B0503020103020203" pitchFamily="34" charset="0"/>
                        </a:rPr>
                        <a:t> anytime</a:t>
                      </a:r>
                      <a:endParaRPr lang="en-US" sz="2000" dirty="0">
                        <a:latin typeface="News Gothic MT" panose="020B0503020103020203" pitchFamily="34" charset="0"/>
                      </a:endParaRPr>
                    </a:p>
                  </a:txBody>
                  <a:tcPr anchor="ctr"/>
                </a:tc>
                <a:extLst>
                  <a:ext uri="{0D108BD9-81ED-4DB2-BD59-A6C34878D82A}">
                    <a16:rowId xmlns:a16="http://schemas.microsoft.com/office/drawing/2014/main" val="10003"/>
                  </a:ext>
                </a:extLst>
              </a:tr>
              <a:tr h="796721">
                <a:tc>
                  <a:txBody>
                    <a:bodyPr/>
                    <a:lstStyle/>
                    <a:p>
                      <a:pPr algn="ctr"/>
                      <a:r>
                        <a:rPr lang="en-US" sz="2000" dirty="0">
                          <a:latin typeface="News Gothic MT" panose="020B0503020103020203" pitchFamily="34" charset="0"/>
                        </a:rPr>
                        <a:t>May need short</a:t>
                      </a:r>
                      <a:r>
                        <a:rPr lang="en-US" sz="2000" baseline="0" dirty="0">
                          <a:latin typeface="News Gothic MT" panose="020B0503020103020203" pitchFamily="34" charset="0"/>
                        </a:rPr>
                        <a:t> course of treatment to resolve</a:t>
                      </a:r>
                      <a:endParaRPr lang="en-US" sz="2000" dirty="0">
                        <a:latin typeface="News Gothic MT" panose="020B0503020103020203" pitchFamily="34" charset="0"/>
                      </a:endParaRPr>
                    </a:p>
                  </a:txBody>
                  <a:tcPr anchor="ctr"/>
                </a:tc>
                <a:tc>
                  <a:txBody>
                    <a:bodyPr/>
                    <a:lstStyle/>
                    <a:p>
                      <a:pPr algn="ctr"/>
                      <a:r>
                        <a:rPr lang="en-US" sz="2000" dirty="0">
                          <a:latin typeface="News Gothic MT" panose="020B0503020103020203" pitchFamily="34" charset="0"/>
                        </a:rPr>
                        <a:t>Need treatment to resolve</a:t>
                      </a:r>
                    </a:p>
                  </a:txBody>
                  <a:tcPr anchor="ctr"/>
                </a:tc>
                <a:extLst>
                  <a:ext uri="{0D108BD9-81ED-4DB2-BD59-A6C34878D82A}">
                    <a16:rowId xmlns:a16="http://schemas.microsoft.com/office/drawing/2014/main" val="10004"/>
                  </a:ext>
                </a:extLst>
              </a:tr>
              <a:tr h="450320">
                <a:tc>
                  <a:txBody>
                    <a:bodyPr/>
                    <a:lstStyle/>
                    <a:p>
                      <a:pPr algn="ctr"/>
                      <a:endParaRPr lang="en-US" sz="2000" dirty="0">
                        <a:latin typeface="News Gothic MT" panose="020B0503020103020203" pitchFamily="34" charset="0"/>
                      </a:endParaRPr>
                    </a:p>
                  </a:txBody>
                  <a:tcPr anchor="ctr"/>
                </a:tc>
                <a:tc>
                  <a:txBody>
                    <a:bodyPr/>
                    <a:lstStyle/>
                    <a:p>
                      <a:pPr algn="ctr"/>
                      <a:endParaRPr lang="en-US" sz="2000" dirty="0">
                        <a:latin typeface="News Gothic MT" panose="020B0503020103020203" pitchFamily="34" charset="0"/>
                      </a:endParaRPr>
                    </a:p>
                  </a:txBody>
                  <a:tcPr anchor="ctr"/>
                </a:tc>
                <a:extLst>
                  <a:ext uri="{0D108BD9-81ED-4DB2-BD59-A6C34878D82A}">
                    <a16:rowId xmlns:a16="http://schemas.microsoft.com/office/drawing/2014/main" val="10006"/>
                  </a:ext>
                </a:extLst>
              </a:tr>
              <a:tr h="450320">
                <a:tc gridSpan="2">
                  <a:txBody>
                    <a:bodyPr/>
                    <a:lstStyle/>
                    <a:p>
                      <a:pPr algn="ctr"/>
                      <a:r>
                        <a:rPr lang="en-US" sz="2000" dirty="0">
                          <a:latin typeface="News Gothic MT" panose="020B0503020103020203" pitchFamily="34" charset="0"/>
                        </a:rPr>
                        <a:t>Type</a:t>
                      </a:r>
                      <a:r>
                        <a:rPr lang="en-US" sz="2000" baseline="0" dirty="0">
                          <a:latin typeface="News Gothic MT" panose="020B0503020103020203" pitchFamily="34" charset="0"/>
                        </a:rPr>
                        <a:t> and timing of AE varies greatly</a:t>
                      </a:r>
                      <a:endParaRPr lang="en-US" sz="2000" dirty="0">
                        <a:latin typeface="News Gothic MT" panose="020B0503020103020203" pitchFamily="34" charset="0"/>
                      </a:endParaRPr>
                    </a:p>
                  </a:txBody>
                  <a:tcPr anchor="ctr"/>
                </a:tc>
                <a:tc hMerge="1">
                  <a:txBody>
                    <a:bodyPr/>
                    <a:lstStyle/>
                    <a:p>
                      <a:pPr algn="ctr"/>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6098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201DC-6D25-4868-BEBC-67B0F958B87E}"/>
              </a:ext>
            </a:extLst>
          </p:cNvPr>
          <p:cNvSpPr>
            <a:spLocks noGrp="1"/>
          </p:cNvSpPr>
          <p:nvPr>
            <p:ph type="title"/>
          </p:nvPr>
        </p:nvSpPr>
        <p:spPr/>
        <p:txBody>
          <a:bodyPr/>
          <a:lstStyle/>
          <a:p>
            <a:r>
              <a:rPr lang="en-US" dirty="0"/>
              <a:t>General Guidelines for irAE Management</a:t>
            </a:r>
          </a:p>
        </p:txBody>
      </p:sp>
      <p:sp>
        <p:nvSpPr>
          <p:cNvPr id="3" name="Text Placeholder 2">
            <a:extLst>
              <a:ext uri="{FF2B5EF4-FFF2-40B4-BE49-F238E27FC236}">
                <a16:creationId xmlns:a16="http://schemas.microsoft.com/office/drawing/2014/main" id="{40BA58CE-7FD0-354C-9E55-AAD042D8F81E}"/>
              </a:ext>
            </a:extLst>
          </p:cNvPr>
          <p:cNvSpPr>
            <a:spLocks noGrp="1"/>
          </p:cNvSpPr>
          <p:nvPr>
            <p:ph type="body" sz="quarter" idx="12"/>
          </p:nvPr>
        </p:nvSpPr>
        <p:spPr>
          <a:xfrm>
            <a:off x="193575" y="6575082"/>
            <a:ext cx="1117294" cy="153888"/>
          </a:xfrm>
        </p:spPr>
        <p:txBody>
          <a:bodyPr/>
          <a:lstStyle/>
          <a:p>
            <a:r>
              <a:rPr lang="en-US" dirty="0"/>
              <a:t>Fecher et al, 2013.</a:t>
            </a:r>
          </a:p>
        </p:txBody>
      </p:sp>
      <p:sp>
        <p:nvSpPr>
          <p:cNvPr id="4" name="Content Placeholder 3">
            <a:extLst>
              <a:ext uri="{FF2B5EF4-FFF2-40B4-BE49-F238E27FC236}">
                <a16:creationId xmlns:a16="http://schemas.microsoft.com/office/drawing/2014/main" id="{C0253C6C-DEEE-4C9E-B96C-BA5304D2047E}"/>
              </a:ext>
            </a:extLst>
          </p:cNvPr>
          <p:cNvSpPr>
            <a:spLocks noGrp="1"/>
          </p:cNvSpPr>
          <p:nvPr>
            <p:ph idx="1"/>
          </p:nvPr>
        </p:nvSpPr>
        <p:spPr/>
        <p:txBody>
          <a:bodyPr/>
          <a:lstStyle/>
          <a:p>
            <a:r>
              <a:rPr lang="en-US" sz="2800" dirty="0"/>
              <a:t>Early recognition of symptoms and frequent monitoring</a:t>
            </a:r>
          </a:p>
          <a:p>
            <a:r>
              <a:rPr lang="en-US" sz="2800" dirty="0"/>
              <a:t>Establish correct diagnosis</a:t>
            </a:r>
          </a:p>
          <a:p>
            <a:pPr lvl="1"/>
            <a:r>
              <a:rPr lang="en-US" sz="2600" dirty="0"/>
              <a:t>Presentation can be subtle</a:t>
            </a:r>
          </a:p>
          <a:p>
            <a:pPr lvl="1"/>
            <a:r>
              <a:rPr lang="en-US" sz="2600" dirty="0"/>
              <a:t>Other causes must be ruled out</a:t>
            </a:r>
          </a:p>
          <a:p>
            <a:pPr lvl="1"/>
            <a:endParaRPr lang="en-US" dirty="0"/>
          </a:p>
          <a:p>
            <a:r>
              <a:rPr lang="en-US" sz="2800" dirty="0">
                <a:solidFill>
                  <a:srgbClr val="FF0000"/>
                </a:solidFill>
              </a:rPr>
              <a:t>irAEs can become severe and life-threatening if diagnosis and appropriate treatment are delayed</a:t>
            </a:r>
          </a:p>
          <a:p>
            <a:endParaRPr lang="en-US" dirty="0"/>
          </a:p>
        </p:txBody>
      </p:sp>
    </p:spTree>
    <p:extLst>
      <p:ext uri="{BB962C8B-B14F-4D97-AF65-F5344CB8AC3E}">
        <p14:creationId xmlns:p14="http://schemas.microsoft.com/office/powerpoint/2010/main" val="4077693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EED1-4C02-4531-841B-16163A1B0B16}"/>
              </a:ext>
            </a:extLst>
          </p:cNvPr>
          <p:cNvSpPr>
            <a:spLocks noGrp="1"/>
          </p:cNvSpPr>
          <p:nvPr>
            <p:ph type="title"/>
          </p:nvPr>
        </p:nvSpPr>
        <p:spPr/>
        <p:txBody>
          <a:bodyPr/>
          <a:lstStyle/>
          <a:p>
            <a:r>
              <a:rPr lang="en-US" dirty="0"/>
              <a:t>Guidelines for irAE Management</a:t>
            </a:r>
          </a:p>
        </p:txBody>
      </p:sp>
      <p:sp>
        <p:nvSpPr>
          <p:cNvPr id="5" name="Text Placeholder 4">
            <a:extLst>
              <a:ext uri="{FF2B5EF4-FFF2-40B4-BE49-F238E27FC236}">
                <a16:creationId xmlns:a16="http://schemas.microsoft.com/office/drawing/2014/main" id="{442A545B-00B0-5840-8DB8-B84B080259DB}"/>
              </a:ext>
            </a:extLst>
          </p:cNvPr>
          <p:cNvSpPr>
            <a:spLocks noGrp="1"/>
          </p:cNvSpPr>
          <p:nvPr>
            <p:ph type="body" sz="quarter" idx="12"/>
          </p:nvPr>
        </p:nvSpPr>
        <p:spPr>
          <a:xfrm>
            <a:off x="193575" y="6421193"/>
            <a:ext cx="8505534" cy="307777"/>
          </a:xfrm>
        </p:spPr>
        <p:txBody>
          <a:bodyPr/>
          <a:lstStyle/>
          <a:p>
            <a:r>
              <a:rPr lang="en-US" dirty="0"/>
              <a:t>ESMO = European Society for Medical Oncology; SITC = Society for Immunotherapy of Cancer; ASCO = American Society of Clinical Oncology. </a:t>
            </a:r>
          </a:p>
          <a:p>
            <a:r>
              <a:rPr lang="en-US" dirty="0"/>
              <a:t>Haanen et al, 2017; Puzanov et al, 2017; Brahmer et al, 2018; NCCN, 2019.</a:t>
            </a:r>
          </a:p>
        </p:txBody>
      </p:sp>
      <p:sp>
        <p:nvSpPr>
          <p:cNvPr id="4" name="Content Placeholder 3">
            <a:extLst>
              <a:ext uri="{FF2B5EF4-FFF2-40B4-BE49-F238E27FC236}">
                <a16:creationId xmlns:a16="http://schemas.microsoft.com/office/drawing/2014/main" id="{A811A5BA-71B8-4AB4-9EAE-CD543B39E179}"/>
              </a:ext>
            </a:extLst>
          </p:cNvPr>
          <p:cNvSpPr>
            <a:spLocks noGrp="1"/>
          </p:cNvSpPr>
          <p:nvPr>
            <p:ph idx="1"/>
          </p:nvPr>
        </p:nvSpPr>
        <p:spPr>
          <a:xfrm>
            <a:off x="609600" y="1604926"/>
            <a:ext cx="10972800" cy="4770822"/>
          </a:xfrm>
        </p:spPr>
        <p:txBody>
          <a:bodyPr>
            <a:normAutofit/>
          </a:bodyPr>
          <a:lstStyle/>
          <a:p>
            <a:r>
              <a:rPr lang="en-US" sz="2800" dirty="0"/>
              <a:t>ESMO guidelines</a:t>
            </a:r>
          </a:p>
          <a:p>
            <a:r>
              <a:rPr lang="en-US" sz="2800" dirty="0"/>
              <a:t>SITC guidelines</a:t>
            </a:r>
          </a:p>
          <a:p>
            <a:r>
              <a:rPr lang="en-US" sz="2800" dirty="0"/>
              <a:t>ASCO guidelines</a:t>
            </a:r>
          </a:p>
          <a:p>
            <a:pPr lvl="1"/>
            <a:r>
              <a:rPr lang="en-US" sz="2600" dirty="0"/>
              <a:t>www.asco.org/supportive-care-guidelines</a:t>
            </a:r>
          </a:p>
          <a:p>
            <a:r>
              <a:rPr lang="en-US" sz="2800" dirty="0"/>
              <a:t>NCCN guidelines</a:t>
            </a:r>
          </a:p>
          <a:p>
            <a:pPr lvl="1"/>
            <a:r>
              <a:rPr lang="en-US" sz="2600" dirty="0"/>
              <a:t>Management of Immunotherapy-Related Toxicities, Version </a:t>
            </a:r>
            <a:r>
              <a:rPr lang="en-US" sz="2600" dirty="0">
                <a:latin typeface="News Gothic MT" panose="020B0503020103020203" pitchFamily="34" charset="0"/>
              </a:rPr>
              <a:t>1.2020</a:t>
            </a:r>
          </a:p>
          <a:p>
            <a:pPr lvl="1"/>
            <a:r>
              <a:rPr lang="en-US" sz="2600" dirty="0">
                <a:latin typeface="News Gothic MT" panose="020B0503020103020203" pitchFamily="34" charset="0"/>
              </a:rPr>
              <a:t>www.NCCN.org</a:t>
            </a:r>
          </a:p>
          <a:p>
            <a:pPr marL="457200" lvl="1" indent="0">
              <a:buNone/>
            </a:pPr>
            <a:endParaRPr lang="en-US" sz="2600" dirty="0"/>
          </a:p>
        </p:txBody>
      </p:sp>
    </p:spTree>
    <p:extLst>
      <p:ext uri="{BB962C8B-B14F-4D97-AF65-F5344CB8AC3E}">
        <p14:creationId xmlns:p14="http://schemas.microsoft.com/office/powerpoint/2010/main" val="2320155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523E4-F975-4206-BE89-B4EBA5023977}"/>
              </a:ext>
            </a:extLst>
          </p:cNvPr>
          <p:cNvSpPr>
            <a:spLocks noGrp="1"/>
          </p:cNvSpPr>
          <p:nvPr>
            <p:ph type="title"/>
          </p:nvPr>
        </p:nvSpPr>
        <p:spPr/>
        <p:txBody>
          <a:bodyPr/>
          <a:lstStyle/>
          <a:p>
            <a:r>
              <a:rPr lang="en-US" dirty="0"/>
              <a:t>Goals of irAE Management</a:t>
            </a:r>
          </a:p>
        </p:txBody>
      </p:sp>
      <p:sp>
        <p:nvSpPr>
          <p:cNvPr id="3" name="Text Placeholder 2">
            <a:extLst>
              <a:ext uri="{FF2B5EF4-FFF2-40B4-BE49-F238E27FC236}">
                <a16:creationId xmlns:a16="http://schemas.microsoft.com/office/drawing/2014/main" id="{4C889358-4EAC-4C14-81ED-C50B3B6C14EE}"/>
              </a:ext>
            </a:extLst>
          </p:cNvPr>
          <p:cNvSpPr>
            <a:spLocks noGrp="1"/>
          </p:cNvSpPr>
          <p:nvPr>
            <p:ph type="body" sz="quarter" idx="12"/>
          </p:nvPr>
        </p:nvSpPr>
        <p:spPr>
          <a:xfrm>
            <a:off x="193575" y="6575082"/>
            <a:ext cx="1160574" cy="153888"/>
          </a:xfrm>
        </p:spPr>
        <p:txBody>
          <a:bodyPr/>
          <a:lstStyle/>
          <a:p>
            <a:r>
              <a:rPr lang="en-US" dirty="0"/>
              <a:t>Hoffner et al, 2019.</a:t>
            </a:r>
          </a:p>
        </p:txBody>
      </p:sp>
      <p:sp>
        <p:nvSpPr>
          <p:cNvPr id="4" name="Content Placeholder 3">
            <a:extLst>
              <a:ext uri="{FF2B5EF4-FFF2-40B4-BE49-F238E27FC236}">
                <a16:creationId xmlns:a16="http://schemas.microsoft.com/office/drawing/2014/main" id="{FC11DA1F-A1D7-423C-95EA-6C50DFCC6E4A}"/>
              </a:ext>
            </a:extLst>
          </p:cNvPr>
          <p:cNvSpPr>
            <a:spLocks noGrp="1"/>
          </p:cNvSpPr>
          <p:nvPr>
            <p:ph idx="1"/>
          </p:nvPr>
        </p:nvSpPr>
        <p:spPr/>
        <p:txBody>
          <a:bodyPr>
            <a:normAutofit/>
          </a:bodyPr>
          <a:lstStyle/>
          <a:p>
            <a:r>
              <a:rPr lang="en-US" sz="2800" dirty="0">
                <a:solidFill>
                  <a:srgbClr val="FF0000"/>
                </a:solidFill>
              </a:rPr>
              <a:t>Impact of irAEs should be minimized so they do not:</a:t>
            </a:r>
            <a:endParaRPr lang="en-US" sz="2800" dirty="0"/>
          </a:p>
          <a:p>
            <a:pPr lvl="1"/>
            <a:r>
              <a:rPr lang="en-US" sz="2600" dirty="0"/>
              <a:t>Progress and lead to poor clinical outcomes by themselves</a:t>
            </a:r>
          </a:p>
          <a:p>
            <a:pPr lvl="1"/>
            <a:r>
              <a:rPr lang="en-US" sz="2600" dirty="0"/>
              <a:t>Lead to poor outcomes owing to premature or unnecessary treatment discontinuation</a:t>
            </a:r>
          </a:p>
          <a:p>
            <a:pPr lvl="1"/>
            <a:r>
              <a:rPr lang="en-US" sz="2600" dirty="0"/>
              <a:t>Cause excessive or unnecessary health care utilization and costs</a:t>
            </a:r>
          </a:p>
          <a:p>
            <a:endParaRPr lang="en-US" dirty="0"/>
          </a:p>
        </p:txBody>
      </p:sp>
    </p:spTree>
    <p:extLst>
      <p:ext uri="{BB962C8B-B14F-4D97-AF65-F5344CB8AC3E}">
        <p14:creationId xmlns:p14="http://schemas.microsoft.com/office/powerpoint/2010/main" val="291337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98D8F-C916-43CE-AFD5-9951FC613D68}"/>
              </a:ext>
            </a:extLst>
          </p:cNvPr>
          <p:cNvSpPr>
            <a:spLocks noGrp="1"/>
          </p:cNvSpPr>
          <p:nvPr>
            <p:ph type="title"/>
          </p:nvPr>
        </p:nvSpPr>
        <p:spPr/>
        <p:txBody>
          <a:bodyPr/>
          <a:lstStyle/>
          <a:p>
            <a:r>
              <a:rPr lang="en-US" dirty="0"/>
              <a:t>The Seven Pillars of irAE Toxicity Management</a:t>
            </a:r>
          </a:p>
        </p:txBody>
      </p:sp>
      <p:sp>
        <p:nvSpPr>
          <p:cNvPr id="3" name="Text Placeholder 2">
            <a:extLst>
              <a:ext uri="{FF2B5EF4-FFF2-40B4-BE49-F238E27FC236}">
                <a16:creationId xmlns:a16="http://schemas.microsoft.com/office/drawing/2014/main" id="{1F3699EB-0A44-493D-9425-94DEE6249062}"/>
              </a:ext>
            </a:extLst>
          </p:cNvPr>
          <p:cNvSpPr>
            <a:spLocks noGrp="1"/>
          </p:cNvSpPr>
          <p:nvPr>
            <p:ph type="body" sz="quarter" idx="12"/>
          </p:nvPr>
        </p:nvSpPr>
        <p:spPr>
          <a:xfrm>
            <a:off x="193575" y="6575082"/>
            <a:ext cx="2401298" cy="153888"/>
          </a:xfrm>
        </p:spPr>
        <p:txBody>
          <a:bodyPr/>
          <a:lstStyle/>
          <a:p>
            <a:r>
              <a:rPr lang="en-US" dirty="0"/>
              <a:t>Champiat et al, 2016; Wood et al, 2018.</a:t>
            </a:r>
          </a:p>
        </p:txBody>
      </p:sp>
      <p:pic>
        <p:nvPicPr>
          <p:cNvPr id="5" name="Picture 4">
            <a:extLst>
              <a:ext uri="{FF2B5EF4-FFF2-40B4-BE49-F238E27FC236}">
                <a16:creationId xmlns:a16="http://schemas.microsoft.com/office/drawing/2014/main" id="{4DE4C64F-A27F-485A-8BAB-9EB4A1099B11}"/>
              </a:ext>
            </a:extLst>
          </p:cNvPr>
          <p:cNvPicPr>
            <a:picLocks noChangeAspect="1"/>
          </p:cNvPicPr>
          <p:nvPr/>
        </p:nvPicPr>
        <p:blipFill rotWithShape="1">
          <a:blip r:embed="rId2">
            <a:extLst>
              <a:ext uri="{28A0092B-C50C-407E-A947-70E740481C1C}">
                <a14:useLocalDpi xmlns:a14="http://schemas.microsoft.com/office/drawing/2010/main" val="0"/>
              </a:ext>
            </a:extLst>
          </a:blip>
          <a:srcRect l="2205" t="6397" r="2627" b="2808"/>
          <a:stretch/>
        </p:blipFill>
        <p:spPr>
          <a:xfrm>
            <a:off x="3305194" y="1168565"/>
            <a:ext cx="5581612" cy="4888472"/>
          </a:xfrm>
          <a:prstGeom prst="rect">
            <a:avLst/>
          </a:prstGeom>
        </p:spPr>
      </p:pic>
    </p:spTree>
    <p:extLst>
      <p:ext uri="{BB962C8B-B14F-4D97-AF65-F5344CB8AC3E}">
        <p14:creationId xmlns:p14="http://schemas.microsoft.com/office/powerpoint/2010/main" val="6680798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B229-D9EA-40F1-B1E6-28DB4306F387}"/>
              </a:ext>
            </a:extLst>
          </p:cNvPr>
          <p:cNvSpPr>
            <a:spLocks noGrp="1"/>
          </p:cNvSpPr>
          <p:nvPr>
            <p:ph type="title"/>
          </p:nvPr>
        </p:nvSpPr>
        <p:spPr/>
        <p:txBody>
          <a:bodyPr/>
          <a:lstStyle/>
          <a:p>
            <a:r>
              <a:rPr lang="en-US" dirty="0"/>
              <a:t>Patient Education</a:t>
            </a:r>
          </a:p>
        </p:txBody>
      </p:sp>
      <p:sp>
        <p:nvSpPr>
          <p:cNvPr id="4" name="Content Placeholder 3">
            <a:extLst>
              <a:ext uri="{FF2B5EF4-FFF2-40B4-BE49-F238E27FC236}">
                <a16:creationId xmlns:a16="http://schemas.microsoft.com/office/drawing/2014/main" id="{C1F2E2F9-BE75-4467-A3F2-63ECDE75F37B}"/>
              </a:ext>
            </a:extLst>
          </p:cNvPr>
          <p:cNvSpPr>
            <a:spLocks noGrp="1"/>
          </p:cNvSpPr>
          <p:nvPr>
            <p:ph idx="1"/>
          </p:nvPr>
        </p:nvSpPr>
        <p:spPr>
          <a:xfrm>
            <a:off x="609600" y="1308100"/>
            <a:ext cx="10972800" cy="5266982"/>
          </a:xfrm>
        </p:spPr>
        <p:txBody>
          <a:bodyPr>
            <a:normAutofit lnSpcReduction="10000"/>
          </a:bodyPr>
          <a:lstStyle/>
          <a:p>
            <a:r>
              <a:rPr lang="en-US" sz="2800" dirty="0"/>
              <a:t>Education: treatment plan, mechanism of action, potential side effects</a:t>
            </a:r>
          </a:p>
          <a:p>
            <a:r>
              <a:rPr lang="en-US" sz="2800" dirty="0"/>
              <a:t>Patient instructed to call if he develops:</a:t>
            </a:r>
          </a:p>
          <a:p>
            <a:pPr lvl="1"/>
            <a:r>
              <a:rPr lang="en-US" sz="2600" dirty="0"/>
              <a:t>Any side effects</a:t>
            </a:r>
          </a:p>
          <a:p>
            <a:pPr lvl="1"/>
            <a:r>
              <a:rPr lang="en-US" sz="2600" dirty="0"/>
              <a:t>Rash or itching</a:t>
            </a:r>
          </a:p>
          <a:p>
            <a:pPr lvl="1"/>
            <a:r>
              <a:rPr lang="en-US" sz="2600" dirty="0"/>
              <a:t>Fatigue</a:t>
            </a:r>
          </a:p>
          <a:p>
            <a:pPr lvl="1"/>
            <a:r>
              <a:rPr lang="en-US" sz="2600" dirty="0"/>
              <a:t>Loose or watery stools</a:t>
            </a:r>
          </a:p>
          <a:p>
            <a:r>
              <a:rPr lang="en-US" sz="2800" dirty="0"/>
              <a:t>Patient instructed to:</a:t>
            </a:r>
          </a:p>
          <a:p>
            <a:pPr lvl="1"/>
            <a:r>
              <a:rPr lang="en-US" sz="2600" dirty="0"/>
              <a:t>Apply moisturizer daily after his shower</a:t>
            </a:r>
          </a:p>
          <a:p>
            <a:pPr lvl="1"/>
            <a:r>
              <a:rPr lang="en-US" sz="2600" dirty="0"/>
              <a:t>Use same moisturizer he normally uses</a:t>
            </a:r>
          </a:p>
          <a:p>
            <a:pPr lvl="1"/>
            <a:r>
              <a:rPr lang="en-US" sz="2600" dirty="0"/>
              <a:t>Purchase loperamide </a:t>
            </a:r>
          </a:p>
          <a:p>
            <a:pPr lvl="1"/>
            <a:r>
              <a:rPr lang="en-US" sz="2600" dirty="0"/>
              <a:t>Call his oncology nurse if he experiences more frequent bowel movements or looser consistency</a:t>
            </a:r>
          </a:p>
        </p:txBody>
      </p:sp>
    </p:spTree>
    <p:extLst>
      <p:ext uri="{BB962C8B-B14F-4D97-AF65-F5344CB8AC3E}">
        <p14:creationId xmlns:p14="http://schemas.microsoft.com/office/powerpoint/2010/main" val="2794890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733C9-15BB-497A-B7C8-C776EDA2431F}"/>
              </a:ext>
            </a:extLst>
          </p:cNvPr>
          <p:cNvSpPr>
            <a:spLocks noGrp="1"/>
          </p:cNvSpPr>
          <p:nvPr>
            <p:ph type="title"/>
          </p:nvPr>
        </p:nvSpPr>
        <p:spPr/>
        <p:txBody>
          <a:bodyPr/>
          <a:lstStyle/>
          <a:p>
            <a:r>
              <a:rPr lang="en-US" sz="3100" dirty="0"/>
              <a:t>CTCAE: Common Terminology Criteria for Adverse Events</a:t>
            </a:r>
          </a:p>
        </p:txBody>
      </p:sp>
      <p:sp>
        <p:nvSpPr>
          <p:cNvPr id="3" name="Text Placeholder 2">
            <a:extLst>
              <a:ext uri="{FF2B5EF4-FFF2-40B4-BE49-F238E27FC236}">
                <a16:creationId xmlns:a16="http://schemas.microsoft.com/office/drawing/2014/main" id="{19FA3D26-628B-48AD-9DB4-78A62AE907AD}"/>
              </a:ext>
            </a:extLst>
          </p:cNvPr>
          <p:cNvSpPr>
            <a:spLocks noGrp="1"/>
          </p:cNvSpPr>
          <p:nvPr>
            <p:ph type="body" sz="quarter" idx="12"/>
          </p:nvPr>
        </p:nvSpPr>
        <p:spPr>
          <a:xfrm>
            <a:off x="193579" y="6420647"/>
            <a:ext cx="1782539" cy="307777"/>
          </a:xfrm>
        </p:spPr>
        <p:txBody>
          <a:bodyPr/>
          <a:lstStyle/>
          <a:p>
            <a:pPr lvl="0" fontAlgn="auto">
              <a:spcAft>
                <a:spcPts val="0"/>
              </a:spcAft>
              <a:buSzTx/>
            </a:pPr>
            <a:r>
              <a:rPr lang="en-US" kern="1200" dirty="0">
                <a:solidFill>
                  <a:srgbClr val="000000"/>
                </a:solidFill>
                <a:latin typeface="News Gothic MT" panose="020B0604020202020204" pitchFamily="34" charset="0"/>
                <a:cs typeface="Arial"/>
              </a:rPr>
              <a:t>ADL = activities of daily living.</a:t>
            </a:r>
          </a:p>
          <a:p>
            <a:pPr lvl="0" fontAlgn="auto">
              <a:spcAft>
                <a:spcPts val="0"/>
              </a:spcAft>
              <a:buSzTx/>
            </a:pPr>
            <a:r>
              <a:rPr lang="en-US" kern="1200" dirty="0">
                <a:solidFill>
                  <a:srgbClr val="000000"/>
                </a:solidFill>
                <a:latin typeface="News Gothic MT" panose="020B0604020202020204" pitchFamily="34" charset="0"/>
                <a:cs typeface="Arial"/>
              </a:rPr>
              <a:t>NCI, 2017.</a:t>
            </a:r>
          </a:p>
        </p:txBody>
      </p:sp>
      <p:sp>
        <p:nvSpPr>
          <p:cNvPr id="8" name="Text Placeholder 7">
            <a:extLst>
              <a:ext uri="{FF2B5EF4-FFF2-40B4-BE49-F238E27FC236}">
                <a16:creationId xmlns:a16="http://schemas.microsoft.com/office/drawing/2014/main" id="{2567471E-9F31-6043-A336-054A5E9CB2E2}"/>
              </a:ext>
            </a:extLst>
          </p:cNvPr>
          <p:cNvSpPr>
            <a:spLocks noGrp="1"/>
          </p:cNvSpPr>
          <p:nvPr>
            <p:ph type="body" sz="quarter" idx="13"/>
          </p:nvPr>
        </p:nvSpPr>
        <p:spPr/>
        <p:txBody>
          <a:bodyPr/>
          <a:lstStyle/>
          <a:p>
            <a:r>
              <a:rPr lang="en-US" dirty="0"/>
              <a:t>Gastrointestinal Disorders</a:t>
            </a:r>
          </a:p>
        </p:txBody>
      </p:sp>
      <p:sp>
        <p:nvSpPr>
          <p:cNvPr id="6" name="Right Arrow 6">
            <a:extLst>
              <a:ext uri="{FF2B5EF4-FFF2-40B4-BE49-F238E27FC236}">
                <a16:creationId xmlns:a16="http://schemas.microsoft.com/office/drawing/2014/main" id="{236E9EC6-9A4D-4ADD-B8BB-C1E17659DF47}"/>
              </a:ext>
            </a:extLst>
          </p:cNvPr>
          <p:cNvSpPr/>
          <p:nvPr/>
        </p:nvSpPr>
        <p:spPr>
          <a:xfrm>
            <a:off x="160435" y="4587694"/>
            <a:ext cx="636295" cy="469557"/>
          </a:xfrm>
          <a:prstGeom prst="rightArrow">
            <a:avLst/>
          </a:prstGeom>
          <a:solidFill>
            <a:srgbClr val="FF00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4" name="Table 3">
            <a:extLst>
              <a:ext uri="{FF2B5EF4-FFF2-40B4-BE49-F238E27FC236}">
                <a16:creationId xmlns:a16="http://schemas.microsoft.com/office/drawing/2014/main" id="{9770144B-BC70-054B-AACC-C1E273362D5B}"/>
              </a:ext>
            </a:extLst>
          </p:cNvPr>
          <p:cNvGraphicFramePr>
            <a:graphicFrameLocks noGrp="1"/>
          </p:cNvGraphicFramePr>
          <p:nvPr>
            <p:extLst>
              <p:ext uri="{D42A27DB-BD31-4B8C-83A1-F6EECF244321}">
                <p14:modId xmlns:p14="http://schemas.microsoft.com/office/powerpoint/2010/main" val="2814925419"/>
              </p:ext>
            </p:extLst>
          </p:nvPr>
        </p:nvGraphicFramePr>
        <p:xfrm>
          <a:off x="796730" y="1516092"/>
          <a:ext cx="10960390" cy="4211320"/>
        </p:xfrm>
        <a:graphic>
          <a:graphicData uri="http://schemas.openxmlformats.org/drawingml/2006/table">
            <a:tbl>
              <a:tblPr firstRow="1" bandRow="1">
                <a:tableStyleId>{5C22544A-7EE6-4342-B048-85BDC9FD1C3A}</a:tableStyleId>
              </a:tblPr>
              <a:tblGrid>
                <a:gridCol w="2160059">
                  <a:extLst>
                    <a:ext uri="{9D8B030D-6E8A-4147-A177-3AD203B41FA5}">
                      <a16:colId xmlns:a16="http://schemas.microsoft.com/office/drawing/2014/main" val="2249617312"/>
                    </a:ext>
                  </a:extLst>
                </a:gridCol>
                <a:gridCol w="1744171">
                  <a:extLst>
                    <a:ext uri="{9D8B030D-6E8A-4147-A177-3AD203B41FA5}">
                      <a16:colId xmlns:a16="http://schemas.microsoft.com/office/drawing/2014/main" val="1025821746"/>
                    </a:ext>
                  </a:extLst>
                </a:gridCol>
                <a:gridCol w="1952115">
                  <a:extLst>
                    <a:ext uri="{9D8B030D-6E8A-4147-A177-3AD203B41FA5}">
                      <a16:colId xmlns:a16="http://schemas.microsoft.com/office/drawing/2014/main" val="388914659"/>
                    </a:ext>
                  </a:extLst>
                </a:gridCol>
                <a:gridCol w="1952115">
                  <a:extLst>
                    <a:ext uri="{9D8B030D-6E8A-4147-A177-3AD203B41FA5}">
                      <a16:colId xmlns:a16="http://schemas.microsoft.com/office/drawing/2014/main" val="3443713710"/>
                    </a:ext>
                  </a:extLst>
                </a:gridCol>
                <a:gridCol w="1952115">
                  <a:extLst>
                    <a:ext uri="{9D8B030D-6E8A-4147-A177-3AD203B41FA5}">
                      <a16:colId xmlns:a16="http://schemas.microsoft.com/office/drawing/2014/main" val="637141004"/>
                    </a:ext>
                  </a:extLst>
                </a:gridCol>
                <a:gridCol w="1199815">
                  <a:extLst>
                    <a:ext uri="{9D8B030D-6E8A-4147-A177-3AD203B41FA5}">
                      <a16:colId xmlns:a16="http://schemas.microsoft.com/office/drawing/2014/main" val="2963310197"/>
                    </a:ext>
                  </a:extLst>
                </a:gridCol>
              </a:tblGrid>
              <a:tr h="370840">
                <a:tc>
                  <a:txBody>
                    <a:bodyPr/>
                    <a:lstStyle/>
                    <a:p>
                      <a:r>
                        <a:rPr lang="en-US" sz="1500" dirty="0">
                          <a:latin typeface="News Gothic MT" panose="020B0503020103020203" pitchFamily="34" charset="0"/>
                        </a:rPr>
                        <a:t>Adverse Event</a:t>
                      </a:r>
                    </a:p>
                  </a:txBody>
                  <a:tcPr anchor="ctr"/>
                </a:tc>
                <a:tc>
                  <a:txBody>
                    <a:bodyPr/>
                    <a:lstStyle/>
                    <a:p>
                      <a:pPr algn="ctr"/>
                      <a:r>
                        <a:rPr lang="en-US" sz="1500" dirty="0">
                          <a:latin typeface="News Gothic MT" panose="020B0503020103020203" pitchFamily="34" charset="0"/>
                        </a:rPr>
                        <a:t>Grade 1</a:t>
                      </a:r>
                    </a:p>
                  </a:txBody>
                  <a:tcPr anchor="ctr"/>
                </a:tc>
                <a:tc>
                  <a:txBody>
                    <a:bodyPr/>
                    <a:lstStyle/>
                    <a:p>
                      <a:pPr algn="ctr"/>
                      <a:r>
                        <a:rPr lang="en-US" sz="1500" dirty="0">
                          <a:latin typeface="News Gothic MT" panose="020B0503020103020203" pitchFamily="34" charset="0"/>
                        </a:rPr>
                        <a:t>Grade 2</a:t>
                      </a:r>
                    </a:p>
                  </a:txBody>
                  <a:tcPr anchor="ctr"/>
                </a:tc>
                <a:tc>
                  <a:txBody>
                    <a:bodyPr/>
                    <a:lstStyle/>
                    <a:p>
                      <a:pPr algn="ctr"/>
                      <a:r>
                        <a:rPr lang="en-US" sz="1500" dirty="0">
                          <a:latin typeface="News Gothic MT" panose="020B0503020103020203" pitchFamily="34" charset="0"/>
                        </a:rPr>
                        <a:t>Grade 3</a:t>
                      </a:r>
                    </a:p>
                  </a:txBody>
                  <a:tcPr anchor="ctr"/>
                </a:tc>
                <a:tc>
                  <a:txBody>
                    <a:bodyPr/>
                    <a:lstStyle/>
                    <a:p>
                      <a:pPr algn="ctr"/>
                      <a:r>
                        <a:rPr lang="en-US" sz="1500" dirty="0">
                          <a:latin typeface="News Gothic MT" panose="020B0503020103020203" pitchFamily="34" charset="0"/>
                        </a:rPr>
                        <a:t>Grade 4</a:t>
                      </a:r>
                    </a:p>
                  </a:txBody>
                  <a:tcPr anchor="ctr"/>
                </a:tc>
                <a:tc>
                  <a:txBody>
                    <a:bodyPr/>
                    <a:lstStyle/>
                    <a:p>
                      <a:pPr algn="ctr"/>
                      <a:r>
                        <a:rPr lang="en-US" sz="1500" dirty="0">
                          <a:latin typeface="News Gothic MT" panose="020B0503020103020203" pitchFamily="34" charset="0"/>
                        </a:rPr>
                        <a:t>Grade 5</a:t>
                      </a:r>
                    </a:p>
                  </a:txBody>
                  <a:tcPr anchor="ctr"/>
                </a:tc>
                <a:extLst>
                  <a:ext uri="{0D108BD9-81ED-4DB2-BD59-A6C34878D82A}">
                    <a16:rowId xmlns:a16="http://schemas.microsoft.com/office/drawing/2014/main" val="4166710651"/>
                  </a:ext>
                </a:extLst>
              </a:tr>
              <a:tr h="370840">
                <a:tc>
                  <a:txBody>
                    <a:bodyPr/>
                    <a:lstStyle/>
                    <a:p>
                      <a:r>
                        <a:rPr lang="en-US" sz="1500" dirty="0">
                          <a:latin typeface="News Gothic MT" panose="020B0503020103020203" pitchFamily="34" charset="0"/>
                        </a:rPr>
                        <a:t>Diarrhea: a disorder characterized by frequent and watery bowel movements</a:t>
                      </a:r>
                    </a:p>
                  </a:txBody>
                  <a:tcPr anchor="ctr"/>
                </a:tc>
                <a:tc>
                  <a:txBody>
                    <a:bodyPr/>
                    <a:lstStyle/>
                    <a:p>
                      <a:pPr algn="ctr"/>
                      <a:r>
                        <a:rPr lang="en-US" sz="1500" dirty="0">
                          <a:latin typeface="News Gothic MT" panose="020B0503020103020203" pitchFamily="34" charset="0"/>
                        </a:rPr>
                        <a:t>Increase of &lt;4 stools per day over baseline; mild increase in ostomy output compared to baseline</a:t>
                      </a:r>
                    </a:p>
                  </a:txBody>
                  <a:tcPr anchor="ctr"/>
                </a:tc>
                <a:tc>
                  <a:txBody>
                    <a:bodyPr/>
                    <a:lstStyle/>
                    <a:p>
                      <a:pPr algn="ctr"/>
                      <a:r>
                        <a:rPr lang="en-US" sz="1500" dirty="0">
                          <a:latin typeface="News Gothic MT" panose="020B0503020103020203" pitchFamily="34" charset="0"/>
                        </a:rPr>
                        <a:t>Increase of 4-6 stools per day over baseline; moderate increase in ostomy output compared to baseline</a:t>
                      </a:r>
                    </a:p>
                  </a:txBody>
                  <a:tcPr anchor="ctr"/>
                </a:tc>
                <a:tc>
                  <a:txBody>
                    <a:bodyPr/>
                    <a:lstStyle/>
                    <a:p>
                      <a:pPr algn="ctr"/>
                      <a:r>
                        <a:rPr lang="en-US" sz="1500" dirty="0">
                          <a:latin typeface="News Gothic MT" panose="020B0503020103020203" pitchFamily="34" charset="0"/>
                        </a:rPr>
                        <a:t>Increase of ≥7 stools per day over baseline; incontinence; hospitalization indicated; severe increase in ostomy output compared to baseline; limiting self-care ADL</a:t>
                      </a:r>
                    </a:p>
                  </a:txBody>
                  <a:tcPr anchor="ctr"/>
                </a:tc>
                <a:tc>
                  <a:txBody>
                    <a:bodyPr/>
                    <a:lstStyle/>
                    <a:p>
                      <a:pPr algn="ctr"/>
                      <a:r>
                        <a:rPr lang="en-US" sz="1500" dirty="0">
                          <a:latin typeface="News Gothic MT" panose="020B0503020103020203" pitchFamily="34" charset="0"/>
                        </a:rPr>
                        <a:t>Life-threatening consequences; urgent intervention indicated</a:t>
                      </a:r>
                    </a:p>
                  </a:txBody>
                  <a:tcPr anchor="ctr"/>
                </a:tc>
                <a:tc>
                  <a:txBody>
                    <a:bodyPr/>
                    <a:lstStyle/>
                    <a:p>
                      <a:pPr algn="ctr"/>
                      <a:r>
                        <a:rPr lang="en-US" sz="1500" dirty="0">
                          <a:latin typeface="News Gothic MT" panose="020B0503020103020203" pitchFamily="34" charset="0"/>
                        </a:rPr>
                        <a:t>Death</a:t>
                      </a:r>
                    </a:p>
                  </a:txBody>
                  <a:tcPr anchor="ctr"/>
                </a:tc>
                <a:extLst>
                  <a:ext uri="{0D108BD9-81ED-4DB2-BD59-A6C34878D82A}">
                    <a16:rowId xmlns:a16="http://schemas.microsoft.com/office/drawing/2014/main" val="2560292776"/>
                  </a:ext>
                </a:extLst>
              </a:tr>
              <a:tr h="370840">
                <a:tc>
                  <a:txBody>
                    <a:bodyPr/>
                    <a:lstStyle/>
                    <a:p>
                      <a:r>
                        <a:rPr lang="en-US" sz="1500" dirty="0">
                          <a:latin typeface="News Gothic MT" panose="020B0503020103020203" pitchFamily="34" charset="0"/>
                        </a:rPr>
                        <a:t>Enterocolitis: a disorder characterized by inflammation of the small and large intestines</a:t>
                      </a:r>
                    </a:p>
                  </a:txBody>
                  <a:tcPr anchor="ctr"/>
                </a:tc>
                <a:tc>
                  <a:txBody>
                    <a:bodyPr/>
                    <a:lstStyle/>
                    <a:p>
                      <a:pPr algn="ctr"/>
                      <a:r>
                        <a:rPr lang="en-US" sz="1500" dirty="0">
                          <a:latin typeface="News Gothic MT" panose="020B0503020103020203" pitchFamily="34" charset="0"/>
                        </a:rPr>
                        <a:t>Asymptomatic; clinical or diagnostic observations only; intervention not indicated</a:t>
                      </a:r>
                    </a:p>
                  </a:txBody>
                  <a:tcPr anchor="ctr"/>
                </a:tc>
                <a:tc>
                  <a:txBody>
                    <a:bodyPr/>
                    <a:lstStyle/>
                    <a:p>
                      <a:pPr algn="ctr"/>
                      <a:r>
                        <a:rPr lang="en-US" sz="1500" dirty="0">
                          <a:latin typeface="News Gothic MT" panose="020B0503020103020203" pitchFamily="34" charset="0"/>
                        </a:rPr>
                        <a:t>Abdominal pain; mucus or blood in stool</a:t>
                      </a:r>
                    </a:p>
                  </a:txBody>
                  <a:tcPr anchor="ctr"/>
                </a:tc>
                <a:tc>
                  <a:txBody>
                    <a:bodyPr/>
                    <a:lstStyle/>
                    <a:p>
                      <a:pPr algn="ctr"/>
                      <a:r>
                        <a:rPr lang="en-US" sz="1500" dirty="0">
                          <a:latin typeface="News Gothic MT" panose="020B0503020103020203" pitchFamily="34" charset="0"/>
                        </a:rPr>
                        <a:t>Severe or persistent abdominal pain; fever; ileus; peritoneal signs</a:t>
                      </a:r>
                    </a:p>
                  </a:txBody>
                  <a:tcPr anchor="ctr"/>
                </a:tc>
                <a:tc>
                  <a:txBody>
                    <a:bodyPr/>
                    <a:lstStyle/>
                    <a:p>
                      <a:pPr algn="ctr"/>
                      <a:r>
                        <a:rPr lang="en-US" sz="1500" dirty="0">
                          <a:latin typeface="News Gothic MT" panose="020B0503020103020203" pitchFamily="34" charset="0"/>
                        </a:rPr>
                        <a:t>Life-threating consequences; urgent intervention indicated</a:t>
                      </a:r>
                    </a:p>
                  </a:txBody>
                  <a:tcPr anchor="ctr"/>
                </a:tc>
                <a:tc>
                  <a:txBody>
                    <a:bodyPr/>
                    <a:lstStyle/>
                    <a:p>
                      <a:pPr algn="ctr"/>
                      <a:r>
                        <a:rPr lang="en-US" sz="1500" dirty="0">
                          <a:latin typeface="News Gothic MT" panose="020B0503020103020203" pitchFamily="34" charset="0"/>
                        </a:rPr>
                        <a:t>Death</a:t>
                      </a:r>
                    </a:p>
                  </a:txBody>
                  <a:tcPr anchor="ctr"/>
                </a:tc>
                <a:extLst>
                  <a:ext uri="{0D108BD9-81ED-4DB2-BD59-A6C34878D82A}">
                    <a16:rowId xmlns:a16="http://schemas.microsoft.com/office/drawing/2014/main" val="2076128810"/>
                  </a:ext>
                </a:extLst>
              </a:tr>
            </a:tbl>
          </a:graphicData>
        </a:graphic>
      </p:graphicFrame>
    </p:spTree>
    <p:extLst>
      <p:ext uri="{BB962C8B-B14F-4D97-AF65-F5344CB8AC3E}">
        <p14:creationId xmlns:p14="http://schemas.microsoft.com/office/powerpoint/2010/main" val="3715084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C3-367B-489F-813C-2FF6C881E1CB}"/>
              </a:ext>
            </a:extLst>
          </p:cNvPr>
          <p:cNvSpPr>
            <a:spLocks noGrp="1"/>
          </p:cNvSpPr>
          <p:nvPr>
            <p:ph type="title"/>
          </p:nvPr>
        </p:nvSpPr>
        <p:spPr/>
        <p:txBody>
          <a:bodyPr/>
          <a:lstStyle/>
          <a:p>
            <a:r>
              <a:rPr lang="en-US" dirty="0"/>
              <a:t>Renal Cell Carcinoma</a:t>
            </a:r>
          </a:p>
        </p:txBody>
      </p:sp>
      <p:graphicFrame>
        <p:nvGraphicFramePr>
          <p:cNvPr id="5" name="Table 5">
            <a:extLst>
              <a:ext uri="{FF2B5EF4-FFF2-40B4-BE49-F238E27FC236}">
                <a16:creationId xmlns:a16="http://schemas.microsoft.com/office/drawing/2014/main" id="{DB83DA62-9BCA-49ED-9F97-2B1964AA1C52}"/>
              </a:ext>
            </a:extLst>
          </p:cNvPr>
          <p:cNvGraphicFramePr>
            <a:graphicFrameLocks noGrp="1"/>
          </p:cNvGraphicFramePr>
          <p:nvPr>
            <p:ph idx="1"/>
            <p:extLst>
              <p:ext uri="{D42A27DB-BD31-4B8C-83A1-F6EECF244321}">
                <p14:modId xmlns:p14="http://schemas.microsoft.com/office/powerpoint/2010/main" val="1037099498"/>
              </p:ext>
            </p:extLst>
          </p:nvPr>
        </p:nvGraphicFramePr>
        <p:xfrm>
          <a:off x="360102" y="2274583"/>
          <a:ext cx="5587999" cy="2308833"/>
        </p:xfrm>
        <a:graphic>
          <a:graphicData uri="http://schemas.openxmlformats.org/drawingml/2006/table">
            <a:tbl>
              <a:tblPr firstRow="1" bandRow="1">
                <a:tableStyleId>{5C22544A-7EE6-4342-B048-85BDC9FD1C3A}</a:tableStyleId>
              </a:tblPr>
              <a:tblGrid>
                <a:gridCol w="1146072">
                  <a:extLst>
                    <a:ext uri="{9D8B030D-6E8A-4147-A177-3AD203B41FA5}">
                      <a16:colId xmlns:a16="http://schemas.microsoft.com/office/drawing/2014/main" val="3686276095"/>
                    </a:ext>
                  </a:extLst>
                </a:gridCol>
                <a:gridCol w="2370452">
                  <a:extLst>
                    <a:ext uri="{9D8B030D-6E8A-4147-A177-3AD203B41FA5}">
                      <a16:colId xmlns:a16="http://schemas.microsoft.com/office/drawing/2014/main" val="83766665"/>
                    </a:ext>
                  </a:extLst>
                </a:gridCol>
                <a:gridCol w="2071475">
                  <a:extLst>
                    <a:ext uri="{9D8B030D-6E8A-4147-A177-3AD203B41FA5}">
                      <a16:colId xmlns:a16="http://schemas.microsoft.com/office/drawing/2014/main" val="3352872816"/>
                    </a:ext>
                  </a:extLst>
                </a:gridCol>
              </a:tblGrid>
              <a:tr h="1110347">
                <a:tc>
                  <a:txBody>
                    <a:bodyPr/>
                    <a:lstStyle/>
                    <a:p>
                      <a:pPr algn="ctr"/>
                      <a:endParaRPr lang="en-US" sz="2000" dirty="0">
                        <a:latin typeface="News Gothic MT" panose="020B0503020103020203" pitchFamily="34" charset="0"/>
                      </a:endParaRPr>
                    </a:p>
                  </a:txBody>
                  <a:tcPr anchor="ctr"/>
                </a:tc>
                <a:tc>
                  <a:txBody>
                    <a:bodyPr/>
                    <a:lstStyle/>
                    <a:p>
                      <a:pPr algn="ctr"/>
                      <a:r>
                        <a:rPr lang="en-US" sz="2000" dirty="0">
                          <a:latin typeface="News Gothic MT" panose="020B0503020103020203" pitchFamily="34" charset="0"/>
                        </a:rPr>
                        <a:t>Estimated New RCC Cases</a:t>
                      </a:r>
                    </a:p>
                  </a:txBody>
                  <a:tcPr anchor="ctr"/>
                </a:tc>
                <a:tc>
                  <a:txBody>
                    <a:bodyPr/>
                    <a:lstStyle/>
                    <a:p>
                      <a:pPr algn="ctr"/>
                      <a:r>
                        <a:rPr lang="en-US" sz="2000" dirty="0">
                          <a:latin typeface="News Gothic MT" panose="020B0503020103020203" pitchFamily="34" charset="0"/>
                        </a:rPr>
                        <a:t>Estimated RCC Deaths</a:t>
                      </a:r>
                    </a:p>
                  </a:txBody>
                  <a:tcPr anchor="ctr"/>
                </a:tc>
                <a:extLst>
                  <a:ext uri="{0D108BD9-81ED-4DB2-BD59-A6C34878D82A}">
                    <a16:rowId xmlns:a16="http://schemas.microsoft.com/office/drawing/2014/main" val="387828037"/>
                  </a:ext>
                </a:extLst>
              </a:tr>
              <a:tr h="1198486">
                <a:tc>
                  <a:txBody>
                    <a:bodyPr/>
                    <a:lstStyle/>
                    <a:p>
                      <a:pPr algn="ctr"/>
                      <a:r>
                        <a:rPr lang="en-US" sz="2000" dirty="0">
                          <a:latin typeface="News Gothic MT" panose="020B0503020103020203" pitchFamily="34" charset="0"/>
                        </a:rPr>
                        <a:t>2020</a:t>
                      </a:r>
                    </a:p>
                  </a:txBody>
                  <a:tcPr anchor="ctr"/>
                </a:tc>
                <a:tc>
                  <a:txBody>
                    <a:bodyPr/>
                    <a:lstStyle/>
                    <a:p>
                      <a:pPr algn="ctr"/>
                      <a:r>
                        <a:rPr lang="en-US" sz="2000" dirty="0">
                          <a:latin typeface="News Gothic MT" panose="020B0503020103020203" pitchFamily="34" charset="0"/>
                        </a:rPr>
                        <a:t>73,750</a:t>
                      </a:r>
                    </a:p>
                  </a:txBody>
                  <a:tcPr anchor="ctr"/>
                </a:tc>
                <a:tc>
                  <a:txBody>
                    <a:bodyPr/>
                    <a:lstStyle/>
                    <a:p>
                      <a:pPr algn="ctr"/>
                      <a:r>
                        <a:rPr lang="en-US" sz="2000" dirty="0">
                          <a:latin typeface="News Gothic MT" panose="020B0503020103020203" pitchFamily="34" charset="0"/>
                        </a:rPr>
                        <a:t>14,830</a:t>
                      </a:r>
                    </a:p>
                  </a:txBody>
                  <a:tcPr anchor="ctr"/>
                </a:tc>
                <a:extLst>
                  <a:ext uri="{0D108BD9-81ED-4DB2-BD59-A6C34878D82A}">
                    <a16:rowId xmlns:a16="http://schemas.microsoft.com/office/drawing/2014/main" val="2995015844"/>
                  </a:ext>
                </a:extLst>
              </a:tr>
            </a:tbl>
          </a:graphicData>
        </a:graphic>
      </p:graphicFrame>
      <p:sp>
        <p:nvSpPr>
          <p:cNvPr id="3" name="Text Placeholder 2">
            <a:extLst>
              <a:ext uri="{FF2B5EF4-FFF2-40B4-BE49-F238E27FC236}">
                <a16:creationId xmlns:a16="http://schemas.microsoft.com/office/drawing/2014/main" id="{00D5B8AB-9768-4791-BB3E-F5B6216CE12C}"/>
              </a:ext>
            </a:extLst>
          </p:cNvPr>
          <p:cNvSpPr>
            <a:spLocks noGrp="1"/>
          </p:cNvSpPr>
          <p:nvPr>
            <p:ph type="body" sz="quarter" idx="12"/>
          </p:nvPr>
        </p:nvSpPr>
        <p:spPr>
          <a:xfrm>
            <a:off x="193579" y="6574536"/>
            <a:ext cx="634789" cy="153888"/>
          </a:xfrm>
        </p:spPr>
        <p:txBody>
          <a:bodyPr/>
          <a:lstStyle/>
          <a:p>
            <a:r>
              <a:rPr lang="en-US" dirty="0"/>
              <a:t>NCI, 2020.</a:t>
            </a:r>
          </a:p>
        </p:txBody>
      </p:sp>
      <p:sp>
        <p:nvSpPr>
          <p:cNvPr id="4" name="Text Placeholder 3">
            <a:extLst>
              <a:ext uri="{FF2B5EF4-FFF2-40B4-BE49-F238E27FC236}">
                <a16:creationId xmlns:a16="http://schemas.microsoft.com/office/drawing/2014/main" id="{172AF07F-70D3-7245-86B1-3B5124AEC18B}"/>
              </a:ext>
            </a:extLst>
          </p:cNvPr>
          <p:cNvSpPr>
            <a:spLocks noGrp="1"/>
          </p:cNvSpPr>
          <p:nvPr>
            <p:ph type="body" sz="quarter" idx="13"/>
          </p:nvPr>
        </p:nvSpPr>
        <p:spPr/>
        <p:txBody>
          <a:bodyPr/>
          <a:lstStyle/>
          <a:p>
            <a:r>
              <a:rPr lang="en-US" dirty="0"/>
              <a:t>Statistics</a:t>
            </a:r>
          </a:p>
        </p:txBody>
      </p:sp>
      <p:graphicFrame>
        <p:nvGraphicFramePr>
          <p:cNvPr id="6" name="Table 5">
            <a:extLst>
              <a:ext uri="{FF2B5EF4-FFF2-40B4-BE49-F238E27FC236}">
                <a16:creationId xmlns:a16="http://schemas.microsoft.com/office/drawing/2014/main" id="{F6D12EF4-AAD3-4B00-BBC8-5C7EE96EB142}"/>
              </a:ext>
            </a:extLst>
          </p:cNvPr>
          <p:cNvGraphicFramePr>
            <a:graphicFrameLocks/>
          </p:cNvGraphicFramePr>
          <p:nvPr>
            <p:extLst>
              <p:ext uri="{D42A27DB-BD31-4B8C-83A1-F6EECF244321}">
                <p14:modId xmlns:p14="http://schemas.microsoft.com/office/powerpoint/2010/main" val="1258877034"/>
              </p:ext>
            </p:extLst>
          </p:nvPr>
        </p:nvGraphicFramePr>
        <p:xfrm>
          <a:off x="6109469" y="2274582"/>
          <a:ext cx="5733327" cy="2308833"/>
        </p:xfrm>
        <a:graphic>
          <a:graphicData uri="http://schemas.openxmlformats.org/drawingml/2006/table">
            <a:tbl>
              <a:tblPr firstRow="1" bandRow="1">
                <a:tableStyleId>{5C22544A-7EE6-4342-B048-85BDC9FD1C3A}</a:tableStyleId>
              </a:tblPr>
              <a:tblGrid>
                <a:gridCol w="1868553">
                  <a:extLst>
                    <a:ext uri="{9D8B030D-6E8A-4147-A177-3AD203B41FA5}">
                      <a16:colId xmlns:a16="http://schemas.microsoft.com/office/drawing/2014/main" val="3686276095"/>
                    </a:ext>
                  </a:extLst>
                </a:gridCol>
                <a:gridCol w="3864774">
                  <a:extLst>
                    <a:ext uri="{9D8B030D-6E8A-4147-A177-3AD203B41FA5}">
                      <a16:colId xmlns:a16="http://schemas.microsoft.com/office/drawing/2014/main" val="83766665"/>
                    </a:ext>
                  </a:extLst>
                </a:gridCol>
              </a:tblGrid>
              <a:tr h="678540">
                <a:tc>
                  <a:txBody>
                    <a:bodyPr/>
                    <a:lstStyle/>
                    <a:p>
                      <a:pPr algn="ctr"/>
                      <a:endParaRPr lang="en-US" sz="2000" dirty="0">
                        <a:latin typeface="News Gothic MT" panose="020B0503020103020203" pitchFamily="34" charset="0"/>
                      </a:endParaRPr>
                    </a:p>
                  </a:txBody>
                  <a:tcPr anchor="ctr"/>
                </a:tc>
                <a:tc>
                  <a:txBody>
                    <a:bodyPr/>
                    <a:lstStyle/>
                    <a:p>
                      <a:pPr algn="ctr"/>
                      <a:r>
                        <a:rPr lang="en-US" sz="2000" dirty="0">
                          <a:latin typeface="News Gothic MT" panose="020B0503020103020203" pitchFamily="34" charset="0"/>
                        </a:rPr>
                        <a:t>5-Year Relative Survival</a:t>
                      </a:r>
                    </a:p>
                  </a:txBody>
                  <a:tcPr anchor="ctr"/>
                </a:tc>
                <a:extLst>
                  <a:ext uri="{0D108BD9-81ED-4DB2-BD59-A6C34878D82A}">
                    <a16:rowId xmlns:a16="http://schemas.microsoft.com/office/drawing/2014/main" val="387828037"/>
                  </a:ext>
                </a:extLst>
              </a:tr>
              <a:tr h="543431">
                <a:tc>
                  <a:txBody>
                    <a:bodyPr/>
                    <a:lstStyle/>
                    <a:p>
                      <a:pPr algn="ctr"/>
                      <a:r>
                        <a:rPr lang="en-US" sz="2000" dirty="0">
                          <a:latin typeface="News Gothic MT" panose="020B0503020103020203" pitchFamily="34" charset="0"/>
                        </a:rPr>
                        <a:t>1975</a:t>
                      </a:r>
                    </a:p>
                  </a:txBody>
                  <a:tcPr anchor="ctr"/>
                </a:tc>
                <a:tc>
                  <a:txBody>
                    <a:bodyPr/>
                    <a:lstStyle/>
                    <a:p>
                      <a:pPr algn="ctr"/>
                      <a:r>
                        <a:rPr lang="en-US" sz="2000" dirty="0">
                          <a:latin typeface="News Gothic MT" panose="020B0503020103020203" pitchFamily="34" charset="0"/>
                        </a:rPr>
                        <a:t>52.3%</a:t>
                      </a:r>
                    </a:p>
                  </a:txBody>
                  <a:tcPr anchor="ctr"/>
                </a:tc>
                <a:extLst>
                  <a:ext uri="{0D108BD9-81ED-4DB2-BD59-A6C34878D82A}">
                    <a16:rowId xmlns:a16="http://schemas.microsoft.com/office/drawing/2014/main" val="2995015844"/>
                  </a:ext>
                </a:extLst>
              </a:tr>
              <a:tr h="543431">
                <a:tc>
                  <a:txBody>
                    <a:bodyPr/>
                    <a:lstStyle/>
                    <a:p>
                      <a:pPr algn="ctr"/>
                      <a:r>
                        <a:rPr lang="en-US" sz="2000" dirty="0">
                          <a:latin typeface="News Gothic MT" panose="020B0503020103020203" pitchFamily="34" charset="0"/>
                        </a:rPr>
                        <a:t>2000</a:t>
                      </a:r>
                    </a:p>
                  </a:txBody>
                  <a:tcPr anchor="ctr"/>
                </a:tc>
                <a:tc>
                  <a:txBody>
                    <a:bodyPr/>
                    <a:lstStyle/>
                    <a:p>
                      <a:pPr algn="ctr"/>
                      <a:r>
                        <a:rPr lang="en-US" sz="2000" dirty="0">
                          <a:latin typeface="News Gothic MT" panose="020B0503020103020203" pitchFamily="34" charset="0"/>
                        </a:rPr>
                        <a:t>64.7%</a:t>
                      </a:r>
                    </a:p>
                  </a:txBody>
                  <a:tcPr anchor="ctr"/>
                </a:tc>
                <a:extLst>
                  <a:ext uri="{0D108BD9-81ED-4DB2-BD59-A6C34878D82A}">
                    <a16:rowId xmlns:a16="http://schemas.microsoft.com/office/drawing/2014/main" val="2066526509"/>
                  </a:ext>
                </a:extLst>
              </a:tr>
              <a:tr h="543431">
                <a:tc>
                  <a:txBody>
                    <a:bodyPr/>
                    <a:lstStyle/>
                    <a:p>
                      <a:pPr algn="ctr"/>
                      <a:r>
                        <a:rPr lang="en-US" sz="2000" dirty="0">
                          <a:latin typeface="News Gothic MT" panose="020B0503020103020203" pitchFamily="34" charset="0"/>
                        </a:rPr>
                        <a:t>2016</a:t>
                      </a:r>
                    </a:p>
                  </a:txBody>
                  <a:tcPr anchor="ctr"/>
                </a:tc>
                <a:tc>
                  <a:txBody>
                    <a:bodyPr/>
                    <a:lstStyle/>
                    <a:p>
                      <a:pPr algn="ctr"/>
                      <a:r>
                        <a:rPr lang="en-US" sz="2000" dirty="0">
                          <a:latin typeface="News Gothic MT" panose="020B0503020103020203" pitchFamily="34" charset="0"/>
                        </a:rPr>
                        <a:t>75.2%</a:t>
                      </a:r>
                    </a:p>
                  </a:txBody>
                  <a:tcPr anchor="ctr"/>
                </a:tc>
                <a:extLst>
                  <a:ext uri="{0D108BD9-81ED-4DB2-BD59-A6C34878D82A}">
                    <a16:rowId xmlns:a16="http://schemas.microsoft.com/office/drawing/2014/main" val="2670382425"/>
                  </a:ext>
                </a:extLst>
              </a:tr>
            </a:tbl>
          </a:graphicData>
        </a:graphic>
      </p:graphicFrame>
    </p:spTree>
    <p:extLst>
      <p:ext uri="{BB962C8B-B14F-4D97-AF65-F5344CB8AC3E}">
        <p14:creationId xmlns:p14="http://schemas.microsoft.com/office/powerpoint/2010/main" val="40005785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F0FF5-FEB7-41D7-9F05-572212F16C7F}"/>
              </a:ext>
            </a:extLst>
          </p:cNvPr>
          <p:cNvSpPr>
            <a:spLocks noGrp="1"/>
          </p:cNvSpPr>
          <p:nvPr>
            <p:ph type="title"/>
          </p:nvPr>
        </p:nvSpPr>
        <p:spPr/>
        <p:txBody>
          <a:bodyPr/>
          <a:lstStyle/>
          <a:p>
            <a:r>
              <a:rPr lang="en-US" b="0" dirty="0"/>
              <a:t>Combination Therapy: AE Management</a:t>
            </a:r>
          </a:p>
        </p:txBody>
      </p:sp>
      <p:sp>
        <p:nvSpPr>
          <p:cNvPr id="5" name="Text Placeholder 4">
            <a:extLst>
              <a:ext uri="{FF2B5EF4-FFF2-40B4-BE49-F238E27FC236}">
                <a16:creationId xmlns:a16="http://schemas.microsoft.com/office/drawing/2014/main" id="{37BF2325-6C57-0045-BF89-35BE9D7B2320}"/>
              </a:ext>
            </a:extLst>
          </p:cNvPr>
          <p:cNvSpPr>
            <a:spLocks noGrp="1"/>
          </p:cNvSpPr>
          <p:nvPr>
            <p:ph type="body" sz="quarter" idx="12"/>
          </p:nvPr>
        </p:nvSpPr>
        <p:spPr>
          <a:xfrm>
            <a:off x="193575" y="6575082"/>
            <a:ext cx="1441100" cy="153888"/>
          </a:xfrm>
        </p:spPr>
        <p:txBody>
          <a:bodyPr/>
          <a:lstStyle/>
          <a:p>
            <a:r>
              <a:rPr lang="en-US" dirty="0"/>
              <a:t>Wood &amp; Ornstein, 2020.</a:t>
            </a:r>
          </a:p>
        </p:txBody>
      </p:sp>
      <p:pic>
        <p:nvPicPr>
          <p:cNvPr id="15" name="Picture 14">
            <a:extLst>
              <a:ext uri="{FF2B5EF4-FFF2-40B4-BE49-F238E27FC236}">
                <a16:creationId xmlns:a16="http://schemas.microsoft.com/office/drawing/2014/main" id="{A6B76E2B-2FB2-534E-B8FE-95ED0A09A4E0}"/>
              </a:ext>
            </a:extLst>
          </p:cNvPr>
          <p:cNvPicPr>
            <a:picLocks noChangeAspect="1"/>
          </p:cNvPicPr>
          <p:nvPr/>
        </p:nvPicPr>
        <p:blipFill rotWithShape="1">
          <a:blip r:embed="rId2">
            <a:extLst>
              <a:ext uri="{28A0092B-C50C-407E-A947-70E740481C1C}">
                <a14:useLocalDpi xmlns:a14="http://schemas.microsoft.com/office/drawing/2010/main" val="0"/>
              </a:ext>
            </a:extLst>
          </a:blip>
          <a:srcRect l="9648" t="8519" r="15738" b="39108"/>
          <a:stretch/>
        </p:blipFill>
        <p:spPr>
          <a:xfrm>
            <a:off x="633108" y="1032032"/>
            <a:ext cx="4575406" cy="1806497"/>
          </a:xfrm>
          <a:prstGeom prst="rect">
            <a:avLst/>
          </a:prstGeom>
        </p:spPr>
      </p:pic>
      <p:pic>
        <p:nvPicPr>
          <p:cNvPr id="16" name="Picture 15">
            <a:extLst>
              <a:ext uri="{FF2B5EF4-FFF2-40B4-BE49-F238E27FC236}">
                <a16:creationId xmlns:a16="http://schemas.microsoft.com/office/drawing/2014/main" id="{E7606124-A312-054C-87E2-12333AF3BC3E}"/>
              </a:ext>
            </a:extLst>
          </p:cNvPr>
          <p:cNvPicPr>
            <a:picLocks noChangeAspect="1"/>
          </p:cNvPicPr>
          <p:nvPr/>
        </p:nvPicPr>
        <p:blipFill rotWithShape="1">
          <a:blip r:embed="rId3">
            <a:extLst>
              <a:ext uri="{28A0092B-C50C-407E-A947-70E740481C1C}">
                <a14:useLocalDpi xmlns:a14="http://schemas.microsoft.com/office/drawing/2010/main" val="0"/>
              </a:ext>
            </a:extLst>
          </a:blip>
          <a:srcRect l="9548" t="10098" r="15835" b="38559"/>
          <a:stretch/>
        </p:blipFill>
        <p:spPr>
          <a:xfrm>
            <a:off x="3142445" y="3004711"/>
            <a:ext cx="4667396" cy="1806497"/>
          </a:xfrm>
          <a:prstGeom prst="rect">
            <a:avLst/>
          </a:prstGeom>
        </p:spPr>
      </p:pic>
      <p:pic>
        <p:nvPicPr>
          <p:cNvPr id="17" name="Picture 16">
            <a:extLst>
              <a:ext uri="{FF2B5EF4-FFF2-40B4-BE49-F238E27FC236}">
                <a16:creationId xmlns:a16="http://schemas.microsoft.com/office/drawing/2014/main" id="{299AD8B3-8D62-2F45-9713-C0B803831403}"/>
              </a:ext>
            </a:extLst>
          </p:cNvPr>
          <p:cNvPicPr>
            <a:picLocks noChangeAspect="1"/>
          </p:cNvPicPr>
          <p:nvPr/>
        </p:nvPicPr>
        <p:blipFill rotWithShape="1">
          <a:blip r:embed="rId4">
            <a:extLst>
              <a:ext uri="{28A0092B-C50C-407E-A947-70E740481C1C}">
                <a14:useLocalDpi xmlns:a14="http://schemas.microsoft.com/office/drawing/2010/main" val="0"/>
              </a:ext>
            </a:extLst>
          </a:blip>
          <a:srcRect l="9019" t="9863" r="16174" b="37191"/>
          <a:stretch/>
        </p:blipFill>
        <p:spPr>
          <a:xfrm>
            <a:off x="6874115" y="4922720"/>
            <a:ext cx="4667397" cy="1858185"/>
          </a:xfrm>
          <a:prstGeom prst="rect">
            <a:avLst/>
          </a:prstGeom>
        </p:spPr>
      </p:pic>
    </p:spTree>
    <p:extLst>
      <p:ext uri="{BB962C8B-B14F-4D97-AF65-F5344CB8AC3E}">
        <p14:creationId xmlns:p14="http://schemas.microsoft.com/office/powerpoint/2010/main" val="376044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9BA3002E-929E-41EF-8A53-0F042935744F}"/>
              </a:ext>
            </a:extLst>
          </p:cNvPr>
          <p:cNvSpPr>
            <a:spLocks noGrp="1"/>
          </p:cNvSpPr>
          <p:nvPr>
            <p:ph type="title"/>
          </p:nvPr>
        </p:nvSpPr>
        <p:spPr/>
        <p:txBody>
          <a:bodyPr/>
          <a:lstStyle/>
          <a:p>
            <a:r>
              <a:rPr lang="en-US" b="0" dirty="0"/>
              <a:t>Improving Clinical Care</a:t>
            </a:r>
          </a:p>
        </p:txBody>
      </p:sp>
      <p:sp>
        <p:nvSpPr>
          <p:cNvPr id="2" name="Text Placeholder 1">
            <a:extLst>
              <a:ext uri="{FF2B5EF4-FFF2-40B4-BE49-F238E27FC236}">
                <a16:creationId xmlns:a16="http://schemas.microsoft.com/office/drawing/2014/main" id="{47BEC64E-2247-CF44-8239-2BDC9B9A6231}"/>
              </a:ext>
            </a:extLst>
          </p:cNvPr>
          <p:cNvSpPr>
            <a:spLocks noGrp="1"/>
          </p:cNvSpPr>
          <p:nvPr>
            <p:ph type="body" sz="quarter" idx="12"/>
          </p:nvPr>
        </p:nvSpPr>
        <p:spPr>
          <a:xfrm>
            <a:off x="193575" y="6575082"/>
            <a:ext cx="1989327" cy="153888"/>
          </a:xfrm>
        </p:spPr>
        <p:txBody>
          <a:bodyPr/>
          <a:lstStyle/>
          <a:p>
            <a:r>
              <a:rPr lang="en-US" dirty="0"/>
              <a:t>APP = advance practice provider.</a:t>
            </a:r>
          </a:p>
        </p:txBody>
      </p:sp>
      <p:sp>
        <p:nvSpPr>
          <p:cNvPr id="10" name="Content Placeholder 3">
            <a:extLst>
              <a:ext uri="{FF2B5EF4-FFF2-40B4-BE49-F238E27FC236}">
                <a16:creationId xmlns:a16="http://schemas.microsoft.com/office/drawing/2014/main" id="{99FF665B-E373-41A9-9C93-ED2891764454}"/>
              </a:ext>
            </a:extLst>
          </p:cNvPr>
          <p:cNvSpPr>
            <a:spLocks noGrp="1"/>
          </p:cNvSpPr>
          <p:nvPr>
            <p:ph idx="1"/>
          </p:nvPr>
        </p:nvSpPr>
        <p:spPr/>
        <p:txBody>
          <a:bodyPr/>
          <a:lstStyle/>
          <a:p>
            <a:r>
              <a:rPr lang="en-US" sz="2800" dirty="0"/>
              <a:t>Educational needs</a:t>
            </a:r>
          </a:p>
          <a:p>
            <a:pPr lvl="1"/>
            <a:r>
              <a:rPr lang="en-US" sz="2600" dirty="0"/>
              <a:t>Identify educational needs at </a:t>
            </a:r>
            <a:r>
              <a:rPr lang="en-US" sz="2600" b="1" dirty="0">
                <a:solidFill>
                  <a:srgbClr val="FF0000"/>
                </a:solidFill>
              </a:rPr>
              <a:t>ALL </a:t>
            </a:r>
            <a:r>
              <a:rPr lang="en-US" sz="2600" dirty="0"/>
              <a:t>levels</a:t>
            </a:r>
          </a:p>
          <a:p>
            <a:pPr lvl="1"/>
            <a:r>
              <a:rPr lang="en-US" sz="2600" dirty="0"/>
              <a:t>Identify staff to provide education</a:t>
            </a:r>
          </a:p>
          <a:p>
            <a:pPr lvl="1"/>
            <a:r>
              <a:rPr lang="en-US" sz="2600" dirty="0"/>
              <a:t>Videotape presentations</a:t>
            </a:r>
          </a:p>
          <a:p>
            <a:r>
              <a:rPr lang="en-US" sz="2800" dirty="0"/>
              <a:t>Identify experts who are interested in irAEs</a:t>
            </a:r>
          </a:p>
          <a:p>
            <a:pPr lvl="1"/>
            <a:r>
              <a:rPr lang="en-US" sz="2600" dirty="0"/>
              <a:t>Create a referral list</a:t>
            </a:r>
          </a:p>
          <a:p>
            <a:pPr lvl="2"/>
            <a:r>
              <a:rPr lang="en-US" sz="2400" dirty="0"/>
              <a:t>MDs and APPs</a:t>
            </a:r>
          </a:p>
          <a:p>
            <a:pPr lvl="1"/>
            <a:r>
              <a:rPr lang="en-US" sz="2600" dirty="0"/>
              <a:t>Multidisciplinary grand rounds</a:t>
            </a:r>
          </a:p>
          <a:p>
            <a:pPr lvl="2"/>
            <a:r>
              <a:rPr lang="en-US" sz="2400" dirty="0"/>
              <a:t>Collaborative education</a:t>
            </a:r>
          </a:p>
        </p:txBody>
      </p:sp>
    </p:spTree>
    <p:extLst>
      <p:ext uri="{BB962C8B-B14F-4D97-AF65-F5344CB8AC3E}">
        <p14:creationId xmlns:p14="http://schemas.microsoft.com/office/powerpoint/2010/main" val="4074834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9BA3002E-929E-41EF-8A53-0F042935744F}"/>
              </a:ext>
            </a:extLst>
          </p:cNvPr>
          <p:cNvSpPr>
            <a:spLocks noGrp="1"/>
          </p:cNvSpPr>
          <p:nvPr>
            <p:ph type="title"/>
          </p:nvPr>
        </p:nvSpPr>
        <p:spPr/>
        <p:txBody>
          <a:bodyPr/>
          <a:lstStyle/>
          <a:p>
            <a:r>
              <a:rPr lang="en-US" dirty="0"/>
              <a:t>irAE References</a:t>
            </a:r>
            <a:endParaRPr lang="en-US" b="0" dirty="0"/>
          </a:p>
        </p:txBody>
      </p:sp>
      <p:sp>
        <p:nvSpPr>
          <p:cNvPr id="10" name="Content Placeholder 3">
            <a:extLst>
              <a:ext uri="{FF2B5EF4-FFF2-40B4-BE49-F238E27FC236}">
                <a16:creationId xmlns:a16="http://schemas.microsoft.com/office/drawing/2014/main" id="{99FF665B-E373-41A9-9C93-ED2891764454}"/>
              </a:ext>
            </a:extLst>
          </p:cNvPr>
          <p:cNvSpPr>
            <a:spLocks noGrp="1"/>
          </p:cNvSpPr>
          <p:nvPr>
            <p:ph idx="1"/>
          </p:nvPr>
        </p:nvSpPr>
        <p:spPr/>
        <p:txBody>
          <a:bodyPr>
            <a:normAutofit fontScale="92500" lnSpcReduction="10000"/>
          </a:bodyPr>
          <a:lstStyle/>
          <a:p>
            <a:r>
              <a:rPr lang="en-US" sz="2400" dirty="0"/>
              <a:t>Esfahani K, Meti N, Miller WH, et al (2019). Adverse events associated with immune checkpoint inhibitor treatment for cancer. </a:t>
            </a:r>
            <a:r>
              <a:rPr lang="en-US" sz="2400" i="1" dirty="0"/>
              <a:t>CMAJ, </a:t>
            </a:r>
            <a:r>
              <a:rPr lang="en-US" sz="2400" dirty="0"/>
              <a:t>191(2):E40-E46. DOI:10.1503/cmaj.180870</a:t>
            </a:r>
          </a:p>
          <a:p>
            <a:endParaRPr lang="en-US" sz="2400" i="1" dirty="0"/>
          </a:p>
          <a:p>
            <a:r>
              <a:rPr lang="en-US" sz="2400" dirty="0"/>
              <a:t>Kennedy LB &amp; Salama AKS (2020). A review of cancer immunotherapy toxicity. </a:t>
            </a:r>
            <a:r>
              <a:rPr lang="en-US" sz="2400" i="1" dirty="0"/>
              <a:t>CA Cancer J Clin, </a:t>
            </a:r>
            <a:r>
              <a:rPr lang="en-US" sz="2400" dirty="0"/>
              <a:t>70(2):86-104. DOI:10.3322/caac.21596</a:t>
            </a:r>
          </a:p>
          <a:p>
            <a:endParaRPr lang="en-US" sz="2400" dirty="0"/>
          </a:p>
          <a:p>
            <a:r>
              <a:rPr lang="en-US" sz="2400" dirty="0"/>
              <a:t>Postow MA, Sidlow R &amp; Hellmann MD (2018). Immune-related adverse events associated with immune checkpoint blockade. </a:t>
            </a:r>
            <a:r>
              <a:rPr lang="en-US" sz="2400" i="1" dirty="0"/>
              <a:t>N Engl J Med, </a:t>
            </a:r>
            <a:r>
              <a:rPr lang="en-US" sz="2400" dirty="0"/>
              <a:t>378(2):158-168. DOI:10.1056/NEJMra1703481</a:t>
            </a:r>
          </a:p>
          <a:p>
            <a:endParaRPr lang="en-US" sz="2400" dirty="0"/>
          </a:p>
          <a:p>
            <a:r>
              <a:rPr lang="en-US" sz="2400" dirty="0"/>
              <a:t>Hoffner B &amp; Rubin KM (2019). Meeting the challenges of immune-related adverse events with optimized telephone triage and dedicated oncology acute care. </a:t>
            </a:r>
            <a:r>
              <a:rPr lang="en-US" sz="2400" i="1" dirty="0"/>
              <a:t>J Adv Pract Oncol, </a:t>
            </a:r>
            <a:r>
              <a:rPr lang="en-US" sz="2400" dirty="0"/>
              <a:t>10(suppl_1):9-20. DOI:10.6004/jadpro.2019.10.2.10</a:t>
            </a:r>
          </a:p>
          <a:p>
            <a:endParaRPr lang="en-US" sz="2400" dirty="0"/>
          </a:p>
        </p:txBody>
      </p:sp>
    </p:spTree>
    <p:extLst>
      <p:ext uri="{BB962C8B-B14F-4D97-AF65-F5344CB8AC3E}">
        <p14:creationId xmlns:p14="http://schemas.microsoft.com/office/powerpoint/2010/main" val="23791363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7322-EF6D-4D1D-A573-E6BE7655FF2B}"/>
              </a:ext>
            </a:extLst>
          </p:cNvPr>
          <p:cNvSpPr>
            <a:spLocks noGrp="1"/>
          </p:cNvSpPr>
          <p:nvPr>
            <p:ph type="title"/>
          </p:nvPr>
        </p:nvSpPr>
        <p:spPr/>
        <p:txBody>
          <a:bodyPr/>
          <a:lstStyle/>
          <a:p>
            <a:r>
              <a:rPr lang="en-US" sz="3100" dirty="0"/>
              <a:t>Knowledge Improves Clinical Outcomes and Quality of Life</a:t>
            </a:r>
          </a:p>
        </p:txBody>
      </p:sp>
      <p:sp>
        <p:nvSpPr>
          <p:cNvPr id="4" name="Text Placeholder 3">
            <a:extLst>
              <a:ext uri="{FF2B5EF4-FFF2-40B4-BE49-F238E27FC236}">
                <a16:creationId xmlns:a16="http://schemas.microsoft.com/office/drawing/2014/main" id="{955834ED-6F42-6142-B0C2-215BA7460A3C}"/>
              </a:ext>
            </a:extLst>
          </p:cNvPr>
          <p:cNvSpPr>
            <a:spLocks noGrp="1"/>
          </p:cNvSpPr>
          <p:nvPr>
            <p:ph type="body" sz="quarter" idx="12"/>
          </p:nvPr>
        </p:nvSpPr>
        <p:spPr>
          <a:xfrm>
            <a:off x="193575" y="6575082"/>
            <a:ext cx="2022990" cy="153888"/>
          </a:xfrm>
        </p:spPr>
        <p:txBody>
          <a:bodyPr/>
          <a:lstStyle/>
          <a:p>
            <a:r>
              <a:rPr lang="en-US" dirty="0"/>
              <a:t>Image adapted from Wood, 2019.</a:t>
            </a:r>
          </a:p>
        </p:txBody>
      </p:sp>
      <p:pic>
        <p:nvPicPr>
          <p:cNvPr id="5" name="Picture 4">
            <a:extLst>
              <a:ext uri="{FF2B5EF4-FFF2-40B4-BE49-F238E27FC236}">
                <a16:creationId xmlns:a16="http://schemas.microsoft.com/office/drawing/2014/main" id="{2647DB84-EDD3-4294-ABB0-3F9319DED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8381" y="1574630"/>
            <a:ext cx="4915238" cy="4901234"/>
          </a:xfrm>
          <a:prstGeom prst="rect">
            <a:avLst/>
          </a:prstGeom>
        </p:spPr>
      </p:pic>
    </p:spTree>
    <p:extLst>
      <p:ext uri="{BB962C8B-B14F-4D97-AF65-F5344CB8AC3E}">
        <p14:creationId xmlns:p14="http://schemas.microsoft.com/office/powerpoint/2010/main" val="7244420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B4DCC4-A8CF-4246-972E-0D1BE7CD03BC}"/>
              </a:ext>
            </a:extLst>
          </p:cNvPr>
          <p:cNvSpPr>
            <a:spLocks noGrp="1"/>
          </p:cNvSpPr>
          <p:nvPr>
            <p:ph type="title"/>
          </p:nvPr>
        </p:nvSpPr>
        <p:spPr/>
        <p:txBody>
          <a:bodyPr/>
          <a:lstStyle/>
          <a:p>
            <a:r>
              <a:rPr lang="en-US" dirty="0"/>
              <a:t>Key Takeaways</a:t>
            </a:r>
          </a:p>
        </p:txBody>
      </p:sp>
      <p:sp>
        <p:nvSpPr>
          <p:cNvPr id="6" name="Content Placeholder 5">
            <a:extLst>
              <a:ext uri="{FF2B5EF4-FFF2-40B4-BE49-F238E27FC236}">
                <a16:creationId xmlns:a16="http://schemas.microsoft.com/office/drawing/2014/main" id="{4D02E759-057A-CB4C-9D90-92B027D2EA5A}"/>
              </a:ext>
            </a:extLst>
          </p:cNvPr>
          <p:cNvSpPr>
            <a:spLocks noGrp="1"/>
          </p:cNvSpPr>
          <p:nvPr>
            <p:ph idx="1"/>
          </p:nvPr>
        </p:nvSpPr>
        <p:spPr/>
        <p:txBody>
          <a:bodyPr/>
          <a:lstStyle/>
          <a:p>
            <a:r>
              <a:rPr lang="en-US" dirty="0"/>
              <a:t>Patient selection is critical when considering </a:t>
            </a:r>
            <a:r>
              <a:rPr lang="en-US" dirty="0" err="1"/>
              <a:t>cytoreductive</a:t>
            </a:r>
            <a:r>
              <a:rPr lang="en-US" dirty="0"/>
              <a:t> nephrectomy in patients diagnosed with synchronous metastatic renal cell carcinoma</a:t>
            </a:r>
          </a:p>
          <a:p>
            <a:r>
              <a:rPr lang="en-US" dirty="0"/>
              <a:t>Understanding the mechanism of action for VEGF targeted therapies and checkpoint inhibitors (CPI) will assist practitioners in providing appropriate education for patients, caregivers, and clinical staff regarding combination VEGF-CPI treatment regimens</a:t>
            </a:r>
          </a:p>
          <a:p>
            <a:r>
              <a:rPr lang="en-US" dirty="0"/>
              <a:t>Use of evidence-based guidelines for irAE management can improve clinical outcomes</a:t>
            </a:r>
          </a:p>
        </p:txBody>
      </p:sp>
    </p:spTree>
    <p:extLst>
      <p:ext uri="{BB962C8B-B14F-4D97-AF65-F5344CB8AC3E}">
        <p14:creationId xmlns:p14="http://schemas.microsoft.com/office/powerpoint/2010/main" val="4013716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6DF4F-3A10-534A-907A-F1E95426D8E0}"/>
              </a:ext>
            </a:extLst>
          </p:cNvPr>
          <p:cNvPicPr>
            <a:picLocks noChangeAspect="1"/>
          </p:cNvPicPr>
          <p:nvPr/>
        </p:nvPicPr>
        <p:blipFill>
          <a:blip r:embed="rId3"/>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20CDE22E-1C0B-D644-8CA0-CF8C2DE82270}"/>
              </a:ext>
            </a:extLst>
          </p:cNvPr>
          <p:cNvSpPr txBox="1"/>
          <p:nvPr/>
        </p:nvSpPr>
        <p:spPr>
          <a:xfrm>
            <a:off x="452121" y="1333410"/>
            <a:ext cx="59557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C9F4D"/>
                </a:solidFill>
                <a:effectLst/>
                <a:uLnTx/>
                <a:uFillTx/>
                <a:latin typeface="Calibri" panose="020F0502020204030204"/>
                <a:ea typeface="ＭＳ Ｐゴシック" charset="0"/>
                <a:cs typeface="+mn-cs"/>
              </a:rPr>
              <a:t>Thank you joining us!</a:t>
            </a:r>
            <a:endParaRPr kumimoji="0" lang="en-US" sz="2900" b="0" i="0" u="none" strike="noStrike" kern="1200" cap="none" spc="0" normalizeH="0" baseline="0" noProof="0" dirty="0">
              <a:ln>
                <a:noFill/>
              </a:ln>
              <a:solidFill>
                <a:srgbClr val="6C9F4D"/>
              </a:solidFill>
              <a:effectLst/>
              <a:uLnTx/>
              <a:uFillTx/>
              <a:latin typeface="Calibri" panose="020F0502020204030204"/>
              <a:ea typeface="ＭＳ Ｐゴシック" charset="0"/>
              <a:cs typeface="+mn-cs"/>
            </a:endParaRPr>
          </a:p>
        </p:txBody>
      </p:sp>
      <p:sp>
        <p:nvSpPr>
          <p:cNvPr id="14" name="Rectangle 13">
            <a:extLst>
              <a:ext uri="{FF2B5EF4-FFF2-40B4-BE49-F238E27FC236}">
                <a16:creationId xmlns:a16="http://schemas.microsoft.com/office/drawing/2014/main" id="{55C5D0B1-D871-B74C-B7F2-E7774873A3E6}"/>
              </a:ext>
            </a:extLst>
          </p:cNvPr>
          <p:cNvSpPr/>
          <p:nvPr/>
        </p:nvSpPr>
        <p:spPr>
          <a:xfrm>
            <a:off x="119718" y="2453802"/>
            <a:ext cx="6790178" cy="193899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Scan the QR here or on the front of your i3 Health folder to complete the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posttest</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and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evaluation</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OR use the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paper assessment</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and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paper</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evaluation</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included in your i3 Health folder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To scan the QR code:</a:t>
            </a:r>
            <a:endPar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15" name="Rectangle 14">
            <a:extLst>
              <a:ext uri="{FF2B5EF4-FFF2-40B4-BE49-F238E27FC236}">
                <a16:creationId xmlns:a16="http://schemas.microsoft.com/office/drawing/2014/main" id="{9068DAEC-3A8E-7B49-9AD6-0AF2C74E426D}"/>
              </a:ext>
            </a:extLst>
          </p:cNvPr>
          <p:cNvSpPr/>
          <p:nvPr/>
        </p:nvSpPr>
        <p:spPr>
          <a:xfrm>
            <a:off x="7134916" y="979467"/>
            <a:ext cx="3764046"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Scan now to complete the</a:t>
            </a:r>
            <a:b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posttest and evaluation</a:t>
            </a:r>
            <a:endPar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6" name="Rectangle 5">
            <a:extLst>
              <a:ext uri="{FF2B5EF4-FFF2-40B4-BE49-F238E27FC236}">
                <a16:creationId xmlns:a16="http://schemas.microsoft.com/office/drawing/2014/main" id="{D43ECA6A-E9BB-5C42-B64C-0CB16CE0A06B}"/>
              </a:ext>
            </a:extLst>
          </p:cNvPr>
          <p:cNvSpPr/>
          <p:nvPr/>
        </p:nvSpPr>
        <p:spPr>
          <a:xfrm>
            <a:off x="933614" y="4531577"/>
            <a:ext cx="6096000" cy="2062103"/>
          </a:xfrm>
          <a:prstGeom prst="rect">
            <a:avLst/>
          </a:prstGeom>
        </p:spPr>
        <p:txBody>
          <a:bodyPr numCol="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IPHONE: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Open the camera &amp; focus it to QR code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Your internet browser should pop up with a link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Click the link and complete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ANDROID: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Open the camera &amp; focus it to QR code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Hold ‘Home’ button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pretest comes visible to complete</a:t>
            </a:r>
          </a:p>
        </p:txBody>
      </p:sp>
      <p:pic>
        <p:nvPicPr>
          <p:cNvPr id="8" name="Picture 7">
            <a:extLst>
              <a:ext uri="{FF2B5EF4-FFF2-40B4-BE49-F238E27FC236}">
                <a16:creationId xmlns:a16="http://schemas.microsoft.com/office/drawing/2014/main" id="{D2A11088-FF7E-6F46-B9DD-A3EE45A88F9C}"/>
              </a:ext>
            </a:extLst>
          </p:cNvPr>
          <p:cNvPicPr>
            <a:picLocks noChangeAspect="1"/>
          </p:cNvPicPr>
          <p:nvPr/>
        </p:nvPicPr>
        <p:blipFill rotWithShape="1">
          <a:blip r:embed="rId4"/>
          <a:srcRect l="5466" t="6000" r="5200" b="5733"/>
          <a:stretch/>
        </p:blipFill>
        <p:spPr>
          <a:xfrm>
            <a:off x="7415910" y="1689297"/>
            <a:ext cx="3202058" cy="3163824"/>
          </a:xfrm>
          <a:prstGeom prst="rect">
            <a:avLst/>
          </a:prstGeom>
        </p:spPr>
      </p:pic>
    </p:spTree>
    <p:extLst>
      <p:ext uri="{BB962C8B-B14F-4D97-AF65-F5344CB8AC3E}">
        <p14:creationId xmlns:p14="http://schemas.microsoft.com/office/powerpoint/2010/main" val="34340615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09AB5-CFA7-D04B-914D-140511474500}"/>
              </a:ext>
            </a:extLst>
          </p:cNvPr>
          <p:cNvSpPr>
            <a:spLocks noGrp="1"/>
          </p:cNvSpPr>
          <p:nvPr>
            <p:ph type="title"/>
          </p:nvPr>
        </p:nvSpPr>
        <p:spPr/>
        <p:txBody>
          <a:bodyPr/>
          <a:lstStyle/>
          <a:p>
            <a:r>
              <a:rPr lang="en-US" dirty="0"/>
              <a:t>References</a:t>
            </a:r>
          </a:p>
        </p:txBody>
      </p:sp>
      <p:sp>
        <p:nvSpPr>
          <p:cNvPr id="4" name="Content Placeholder 3">
            <a:extLst>
              <a:ext uri="{FF2B5EF4-FFF2-40B4-BE49-F238E27FC236}">
                <a16:creationId xmlns:a16="http://schemas.microsoft.com/office/drawing/2014/main" id="{F2668D0E-1701-6E4A-8EAE-CBBCD4A398A6}"/>
              </a:ext>
            </a:extLst>
          </p:cNvPr>
          <p:cNvSpPr>
            <a:spLocks noGrp="1"/>
          </p:cNvSpPr>
          <p:nvPr>
            <p:ph idx="1"/>
          </p:nvPr>
        </p:nvSpPr>
        <p:spPr/>
        <p:txBody>
          <a:bodyPr>
            <a:noAutofit/>
          </a:bodyPr>
          <a:lstStyle/>
          <a:p>
            <a:pPr marL="458788" indent="-458788">
              <a:buNone/>
            </a:pPr>
            <a:r>
              <a:rPr lang="en-US" sz="1000" dirty="0"/>
              <a:t>American Cancer Society (2020). Risk factors for kidney cancer. Available at: https://www.cancer.org</a:t>
            </a:r>
          </a:p>
          <a:p>
            <a:pPr marL="458788" indent="-458788">
              <a:buNone/>
            </a:pPr>
            <a:r>
              <a:rPr lang="en-US" sz="1000" dirty="0"/>
              <a:t>Bex A, Mulders P, Jewett M, et al (2019). Comparison of immediate vs deferred cytoreductive nephrectomy in patients with synchronous metastatic renal cell carcinoma receiving sunitinib: the SURTIME randomized clinical trial. </a:t>
            </a:r>
            <a:r>
              <a:rPr lang="en-US" sz="1000" i="1" dirty="0"/>
              <a:t>Jama Oncol, </a:t>
            </a:r>
            <a:r>
              <a:rPr lang="en-US" sz="1000" dirty="0"/>
              <a:t>5(2):164-170. DOI:10.1001/jamaoncol.2018.5543</a:t>
            </a:r>
          </a:p>
          <a:p>
            <a:pPr marL="458788" indent="-458788">
              <a:buNone/>
            </a:pPr>
            <a:r>
              <a:rPr lang="en-US" sz="1000" dirty="0"/>
              <a:t>Bhindi B, Graham J, Wells JC, et al (2020). Deferred cytoreductive nephrectomy in patients with newly diagnosed metastatic renal cell carcinoma. </a:t>
            </a:r>
            <a:r>
              <a:rPr lang="en-US" sz="1000" i="1" dirty="0"/>
              <a:t>Eur Urol</a:t>
            </a:r>
            <a:r>
              <a:rPr lang="en-US" sz="1000" dirty="0"/>
              <a:t>. [Epub ahead of print] DOI:10.1016/j.eururo.2020.04.038</a:t>
            </a:r>
          </a:p>
          <a:p>
            <a:pPr marL="458788" indent="-458788">
              <a:buNone/>
            </a:pPr>
            <a:r>
              <a:rPr lang="en-US" sz="1000" dirty="0"/>
              <a:t>Bracarda S, Porta C, Sabbatini R, et al (2019). Angiogenic and immunological pathways in metastatic renal cell carcinoma: a counteracting paradigm or two faces of the same medal? The GIANUS review. </a:t>
            </a:r>
            <a:r>
              <a:rPr lang="en-US" sz="1000" i="1" dirty="0"/>
              <a:t>Crit Rev Oncol Hematol, </a:t>
            </a:r>
            <a:r>
              <a:rPr lang="en-US" sz="1000" dirty="0"/>
              <a:t>139:149-157. DOI:10.1016/j.critrevonc.2018.07.009</a:t>
            </a:r>
          </a:p>
          <a:p>
            <a:pPr marL="458788" indent="-458788">
              <a:buNone/>
            </a:pPr>
            <a:r>
              <a:rPr lang="en-US" sz="1000" dirty="0"/>
              <a:t>Brahmer JR, Lacchetti C, Schneider BJ, et al (2018). Management of immune-related adverse events in patients treated with immune checkpoint inhibitor therapy: American Society of Clinical Oncology Practice Guidelines. </a:t>
            </a:r>
            <a:r>
              <a:rPr lang="en-US" sz="1000" i="1" dirty="0"/>
              <a:t>J Clin Oncol, </a:t>
            </a:r>
            <a:r>
              <a:rPr lang="en-US" sz="1000" dirty="0"/>
              <a:t>36(17):1714-1768. DOI:10.1200/JCO.2017.77.6385</a:t>
            </a:r>
          </a:p>
          <a:p>
            <a:pPr marL="458788" indent="-458788">
              <a:buNone/>
            </a:pPr>
            <a:r>
              <a:rPr lang="en-US" sz="1000" dirty="0" err="1"/>
              <a:t>Cabometyx</a:t>
            </a:r>
            <a:r>
              <a:rPr lang="en-US" sz="1000" baseline="30000" dirty="0"/>
              <a:t>®</a:t>
            </a:r>
            <a:r>
              <a:rPr lang="en-US" sz="1000" dirty="0"/>
              <a:t> (</a:t>
            </a:r>
            <a:r>
              <a:rPr lang="en-US" sz="1000" dirty="0" err="1"/>
              <a:t>cabozantinib</a:t>
            </a:r>
            <a:r>
              <a:rPr lang="en-US" sz="1000" dirty="0"/>
              <a:t>) prescribing information (2020). </a:t>
            </a:r>
            <a:r>
              <a:rPr lang="en-US" sz="1000" dirty="0" err="1"/>
              <a:t>Exelixis</a:t>
            </a:r>
            <a:r>
              <a:rPr lang="en-US" sz="1000" dirty="0"/>
              <a:t>, Inc. Available at: https://</a:t>
            </a:r>
            <a:r>
              <a:rPr lang="en-US" sz="1000" dirty="0" err="1"/>
              <a:t>www.cabometyx.com</a:t>
            </a:r>
            <a:r>
              <a:rPr lang="en-US" sz="1000" dirty="0"/>
              <a:t>/downloads/</a:t>
            </a:r>
            <a:r>
              <a:rPr lang="en-US" sz="1000" dirty="0" err="1"/>
              <a:t>CABOMETYXUSPI.pdf</a:t>
            </a:r>
            <a:endParaRPr lang="en-US" sz="1000" baseline="30000" dirty="0"/>
          </a:p>
          <a:p>
            <a:pPr marL="458788" indent="-458788">
              <a:buNone/>
            </a:pPr>
            <a:r>
              <a:rPr lang="en-US" sz="1000" dirty="0" err="1"/>
              <a:t>Campesato</a:t>
            </a:r>
            <a:r>
              <a:rPr lang="en-US" sz="1000" dirty="0"/>
              <a:t> LF &amp; Merghoub T (2017). Antiangiogenic therapy and immune checkpoint blockade go hand in hand. </a:t>
            </a:r>
            <a:r>
              <a:rPr lang="en-US" sz="1000" i="1" dirty="0"/>
              <a:t>Ann Transl Med, </a:t>
            </a:r>
            <a:r>
              <a:rPr lang="en-US" sz="1000" dirty="0"/>
              <a:t>5(24):497. DOI:10.21037/atm.2017.10.12</a:t>
            </a:r>
          </a:p>
          <a:p>
            <a:pPr marL="458788" indent="-458788">
              <a:buNone/>
            </a:pPr>
            <a:r>
              <a:rPr lang="en-US" sz="1000" dirty="0"/>
              <a:t>Carlo MI, Voss MH &amp; </a:t>
            </a:r>
            <a:r>
              <a:rPr lang="en-US" sz="1000" dirty="0" err="1"/>
              <a:t>Motzer</a:t>
            </a:r>
            <a:r>
              <a:rPr lang="en-US" sz="1000" dirty="0"/>
              <a:t> RJ (2016). Checkpoint inhibitors and other novel immunotherapies for advanced renal cell carcinoma. </a:t>
            </a:r>
            <a:r>
              <a:rPr lang="en-US" sz="1000" i="1" dirty="0"/>
              <a:t>Nat Rev </a:t>
            </a:r>
            <a:r>
              <a:rPr lang="en-US" sz="1000" i="1" dirty="0" err="1"/>
              <a:t>Urol</a:t>
            </a:r>
            <a:r>
              <a:rPr lang="en-US" sz="1000" dirty="0"/>
              <a:t>, 13(7):420-431. DOI:10.1038/nrurol.2016.103</a:t>
            </a:r>
          </a:p>
          <a:p>
            <a:pPr marL="458788" indent="-458788">
              <a:buNone/>
            </a:pPr>
            <a:r>
              <a:rPr lang="en-US" sz="1000" dirty="0" err="1"/>
              <a:t>Champiat</a:t>
            </a:r>
            <a:r>
              <a:rPr lang="en-US" sz="1000" dirty="0"/>
              <a:t> S, Lambotte O, Barreau E, et al (2016). Management of immune checkpoint blockade dysimmune toxicities: a collaborate position paper.</a:t>
            </a:r>
            <a:r>
              <a:rPr lang="en-US" sz="1000" i="1" dirty="0"/>
              <a:t> Ann Oncol,</a:t>
            </a:r>
            <a:r>
              <a:rPr lang="en-US" sz="1000" dirty="0"/>
              <a:t> 27(4):559-574</a:t>
            </a:r>
            <a:r>
              <a:rPr lang="en-US" sz="1000" i="1" dirty="0"/>
              <a:t>. </a:t>
            </a:r>
            <a:r>
              <a:rPr lang="en-US" sz="1000" dirty="0"/>
              <a:t>DOI:10.1093/annonc/mdv623</a:t>
            </a:r>
          </a:p>
          <a:p>
            <a:pPr marL="458788" indent="-458788">
              <a:buNone/>
            </a:pPr>
            <a:r>
              <a:rPr lang="en-US" sz="1000" dirty="0"/>
              <a:t>Choueiri TK, Motzer RJ, Rini BI, et al (2020). Updated efficacy results from the JAVELIN Renal 101 trial: first-line avelumab plus axitinib versus sunitinib in patients with advanced renal cell carcinoma. </a:t>
            </a:r>
            <a:r>
              <a:rPr lang="en-US" sz="1000" i="1" dirty="0"/>
              <a:t>Ann Oncol, </a:t>
            </a:r>
            <a:r>
              <a:rPr lang="en-US" sz="1000" dirty="0"/>
              <a:t>31(8):1030-1039. DOI:10.1016/j.annonc.2020.04.010</a:t>
            </a:r>
          </a:p>
          <a:p>
            <a:pPr marL="458788" indent="-458788">
              <a:buNone/>
            </a:pPr>
            <a:r>
              <a:rPr lang="en-US" sz="1000" dirty="0"/>
              <a:t>Choueiri TK, Powles T, </a:t>
            </a:r>
            <a:r>
              <a:rPr lang="en-US" sz="1000" dirty="0" err="1"/>
              <a:t>Burotto</a:t>
            </a:r>
            <a:r>
              <a:rPr lang="en-US" sz="1000" dirty="0"/>
              <a:t> M, et al (2020). Nivolumab + cabozantinib vs sunitinib in first-line treatment for advanced renal cell carcinoma: first results from the randomized phase III </a:t>
            </a:r>
            <a:r>
              <a:rPr lang="en-US" sz="1000" dirty="0" err="1"/>
              <a:t>CheckMate</a:t>
            </a:r>
            <a:r>
              <a:rPr lang="en-US" sz="1000" dirty="0"/>
              <a:t> 9ER trial. </a:t>
            </a:r>
            <a:r>
              <a:rPr lang="en-US" sz="1000" i="1" dirty="0"/>
              <a:t>Ann Oncol (ESMO Virtual Congress Abstracts), </a:t>
            </a:r>
            <a:r>
              <a:rPr lang="en-US" sz="1000" dirty="0"/>
              <a:t>31(suppl_4):S1142-S1215. Abstract 6960_PR. DOI:10.1016/</a:t>
            </a:r>
            <a:r>
              <a:rPr lang="en-US" sz="1000" dirty="0" err="1"/>
              <a:t>annonc</a:t>
            </a:r>
            <a:r>
              <a:rPr lang="en-US" sz="1000" dirty="0"/>
              <a:t>/annonc325</a:t>
            </a:r>
          </a:p>
          <a:p>
            <a:pPr marL="458788" indent="-458788">
              <a:buNone/>
            </a:pPr>
            <a:r>
              <a:rPr lang="en-US" sz="1000" dirty="0"/>
              <a:t>Choueiri TK, Powles T, </a:t>
            </a:r>
            <a:r>
              <a:rPr lang="en-US" sz="1000" dirty="0" err="1"/>
              <a:t>Burotto</a:t>
            </a:r>
            <a:r>
              <a:rPr lang="en-US" sz="1000" dirty="0"/>
              <a:t> M, et al (2021). Nivolumab plus </a:t>
            </a:r>
            <a:r>
              <a:rPr lang="en-US" sz="1000" dirty="0" err="1"/>
              <a:t>cabozantinib</a:t>
            </a:r>
            <a:r>
              <a:rPr lang="en-US" sz="1000" dirty="0"/>
              <a:t> versus sunitinib for advanced renal-cell carcinoma. </a:t>
            </a:r>
            <a:r>
              <a:rPr lang="en-US" sz="1000" i="1" dirty="0"/>
              <a:t>N </a:t>
            </a:r>
            <a:r>
              <a:rPr lang="en-US" sz="1000" i="1" dirty="0" err="1"/>
              <a:t>Engl</a:t>
            </a:r>
            <a:r>
              <a:rPr lang="en-US" sz="1000" i="1" dirty="0"/>
              <a:t> J Med, </a:t>
            </a:r>
            <a:r>
              <a:rPr lang="en-US" sz="1000" dirty="0"/>
              <a:t>384(9):829-841. DOI:10.1056/NEJMoa2026982</a:t>
            </a:r>
          </a:p>
          <a:p>
            <a:pPr marL="458788" indent="-458788">
              <a:buNone/>
            </a:pPr>
            <a:r>
              <a:rPr lang="en-US" sz="1000" dirty="0"/>
              <a:t>de Bruijn R, Wimalasingham A, Szabados B, et al (2020). Deferred cytoreductive nephrectomy following presurgical vascular endothelial growth factor receptor-targeted therapy in patients with primary metastatic clear cell renal cell carcinoma: a pooled analysis of prospective trial data. </a:t>
            </a:r>
            <a:r>
              <a:rPr lang="en-US" sz="1000" i="1" dirty="0"/>
              <a:t>Eur Urol Oncol, </a:t>
            </a:r>
            <a:r>
              <a:rPr lang="en-US" sz="1000" dirty="0"/>
              <a:t>3(2):168-173. DOI:10.1016/j.euo.2019.12.004</a:t>
            </a:r>
          </a:p>
          <a:p>
            <a:pPr marL="458788" indent="-458788">
              <a:buNone/>
            </a:pPr>
            <a:r>
              <a:rPr lang="en-US" sz="1000" dirty="0"/>
              <a:t>Esfahani K, Meti N, Miller WH, et al (2019). Adverse events associated with immune checkpoint inhibitor treatment for cancer. </a:t>
            </a:r>
            <a:r>
              <a:rPr lang="en-US" sz="1000" i="1" dirty="0"/>
              <a:t>CMAJ, </a:t>
            </a:r>
            <a:r>
              <a:rPr lang="en-US" sz="1000" dirty="0"/>
              <a:t>191(2):E40-E46. DOI:10.1503/cmaj.180870</a:t>
            </a:r>
          </a:p>
          <a:p>
            <a:pPr marL="458788" indent="-458788">
              <a:buNone/>
            </a:pPr>
            <a:r>
              <a:rPr lang="en-US" sz="1000" dirty="0"/>
              <a:t>Fecher LA, Agarwala SS, Hodi FS, et al (2013). Ipilimumab and its toxicities: a multidisciplinary approach. </a:t>
            </a:r>
            <a:r>
              <a:rPr lang="en-US" sz="1000" i="1" dirty="0"/>
              <a:t>Oncologist, </a:t>
            </a:r>
            <a:r>
              <a:rPr lang="en-US" sz="1000" dirty="0"/>
              <a:t>18(6):733-743. DOI:10.1634/theoncologist.2012-0483</a:t>
            </a:r>
          </a:p>
          <a:p>
            <a:pPr marL="458788" indent="-458788">
              <a:buNone/>
            </a:pPr>
            <a:r>
              <a:rPr lang="en-US" sz="1000" dirty="0"/>
              <a:t>Haanen JBAG, Carbonnel F, Robert C, et al (2017). Management of toxicities from immunotherapy: ESMO clinical practice guidelines for diagnosis, treatment and follow-up. </a:t>
            </a:r>
            <a:r>
              <a:rPr lang="en-US" sz="1000" i="1" dirty="0"/>
              <a:t>Ann Oncol, </a:t>
            </a:r>
            <a:r>
              <a:rPr lang="en-US" sz="1000" dirty="0"/>
              <a:t>28(suppl_4):iv119-iv142. DOI:10.1093/annonc/mdx225</a:t>
            </a:r>
          </a:p>
          <a:p>
            <a:pPr marL="458788" indent="-458788">
              <a:buNone/>
            </a:pPr>
            <a:r>
              <a:rPr lang="en-US" sz="1000" dirty="0"/>
              <a:t>Heng DYC, Xie W, Regan MM, et al (2009). Prognostic factors for overall survival in patients with metastatic renal cell carcinoma treated with vascular endothelial growth factor-targeted agents: results from a large, multicenter study. </a:t>
            </a:r>
            <a:r>
              <a:rPr lang="en-US" sz="1000" i="1" dirty="0"/>
              <a:t>J Clin Oncol, </a:t>
            </a:r>
            <a:r>
              <a:rPr lang="en-US" sz="1000" dirty="0"/>
              <a:t>27(34):5794-5799. DOI:10.1200/JCO.2008.21.4809</a:t>
            </a:r>
          </a:p>
        </p:txBody>
      </p:sp>
    </p:spTree>
    <p:extLst>
      <p:ext uri="{BB962C8B-B14F-4D97-AF65-F5344CB8AC3E}">
        <p14:creationId xmlns:p14="http://schemas.microsoft.com/office/powerpoint/2010/main" val="19066017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09AB5-CFA7-D04B-914D-140511474500}"/>
              </a:ext>
            </a:extLst>
          </p:cNvPr>
          <p:cNvSpPr>
            <a:spLocks noGrp="1"/>
          </p:cNvSpPr>
          <p:nvPr>
            <p:ph type="title"/>
          </p:nvPr>
        </p:nvSpPr>
        <p:spPr/>
        <p:txBody>
          <a:bodyPr/>
          <a:lstStyle/>
          <a:p>
            <a:r>
              <a:rPr lang="en-US" dirty="0"/>
              <a:t>References (cont.)</a:t>
            </a:r>
          </a:p>
        </p:txBody>
      </p:sp>
      <p:sp>
        <p:nvSpPr>
          <p:cNvPr id="4" name="Content Placeholder 3">
            <a:extLst>
              <a:ext uri="{FF2B5EF4-FFF2-40B4-BE49-F238E27FC236}">
                <a16:creationId xmlns:a16="http://schemas.microsoft.com/office/drawing/2014/main" id="{F2668D0E-1701-6E4A-8EAE-CBBCD4A398A6}"/>
              </a:ext>
            </a:extLst>
          </p:cNvPr>
          <p:cNvSpPr>
            <a:spLocks noGrp="1"/>
          </p:cNvSpPr>
          <p:nvPr>
            <p:ph idx="1"/>
          </p:nvPr>
        </p:nvSpPr>
        <p:spPr/>
        <p:txBody>
          <a:bodyPr>
            <a:noAutofit/>
          </a:bodyPr>
          <a:lstStyle/>
          <a:p>
            <a:pPr marL="458788" indent="-458788">
              <a:buNone/>
            </a:pPr>
            <a:r>
              <a:rPr lang="en-US" sz="1000" dirty="0"/>
              <a:t>Heng DYC, </a:t>
            </a:r>
            <a:r>
              <a:rPr lang="en-US" sz="1000" dirty="0" err="1"/>
              <a:t>Xie</a:t>
            </a:r>
            <a:r>
              <a:rPr lang="en-US" sz="1000" dirty="0"/>
              <a:t> W, Regan MM, et al (2013). External validation and comparison with other models of the International Metastatic Renal-Cell Carcinoma Database Consortium prognostic model: a population-based study. </a:t>
            </a:r>
            <a:r>
              <a:rPr lang="en-US" sz="1000" i="1" dirty="0"/>
              <a:t>Lancet Oncol, </a:t>
            </a:r>
            <a:r>
              <a:rPr lang="en-US" sz="1000" dirty="0"/>
              <a:t>14(2):141-148. DOI:10.1016/S1470-2045(12)70559-4</a:t>
            </a:r>
          </a:p>
          <a:p>
            <a:pPr marL="458788" indent="-458788">
              <a:buNone/>
            </a:pPr>
            <a:r>
              <a:rPr lang="en-US" sz="1000" dirty="0" err="1"/>
              <a:t>Hoffner</a:t>
            </a:r>
            <a:r>
              <a:rPr lang="en-US" sz="1000" dirty="0"/>
              <a:t> B &amp; Rubin KM (2019). Meeting the challenges of immune-related adverse events with optimized telephone triage and dedicated oncology acute care. </a:t>
            </a:r>
            <a:r>
              <a:rPr lang="en-US" sz="1000" i="1" dirty="0"/>
              <a:t>J Adv </a:t>
            </a:r>
            <a:r>
              <a:rPr lang="en-US" sz="1000" i="1" dirty="0" err="1"/>
              <a:t>Pract</a:t>
            </a:r>
            <a:r>
              <a:rPr lang="en-US" sz="1000" i="1" dirty="0"/>
              <a:t> Oncol, </a:t>
            </a:r>
            <a:r>
              <a:rPr lang="en-US" sz="1000" dirty="0"/>
              <a:t>10(suppl_1):9-20. DOI:10.6004/jadpro.2019.10.2.10</a:t>
            </a:r>
          </a:p>
          <a:p>
            <a:pPr marL="458788" indent="-458788">
              <a:buNone/>
            </a:pPr>
            <a:r>
              <a:rPr lang="en-US" sz="1000" dirty="0" err="1"/>
              <a:t>Hoffner</a:t>
            </a:r>
            <a:r>
              <a:rPr lang="en-US" sz="1000" dirty="0"/>
              <a:t> B, Vaughn R, Reed M, et al (2019). The advanced practice provider perspective: treating patients with immuno-oncology combination therapy across tumor types. </a:t>
            </a:r>
            <a:r>
              <a:rPr lang="en-US" sz="1000" i="1" dirty="0"/>
              <a:t>J Adv Pract Oncol, </a:t>
            </a:r>
            <a:r>
              <a:rPr lang="en-US" sz="1000" dirty="0"/>
              <a:t>10(4):367-386. DOI:10.6004/jadpro.2019.10.4.5</a:t>
            </a:r>
          </a:p>
          <a:p>
            <a:pPr marL="458788" indent="-458788">
              <a:buNone/>
            </a:pPr>
            <a:r>
              <a:rPr lang="en-US" sz="1000" dirty="0"/>
              <a:t>Inlyta</a:t>
            </a:r>
            <a:r>
              <a:rPr lang="en-US" sz="1000" baseline="30000" dirty="0"/>
              <a:t>®</a:t>
            </a:r>
            <a:r>
              <a:rPr lang="en-US" sz="1000" dirty="0"/>
              <a:t> (</a:t>
            </a:r>
            <a:r>
              <a:rPr lang="en-US" sz="1000" dirty="0" err="1"/>
              <a:t>axitinib</a:t>
            </a:r>
            <a:r>
              <a:rPr lang="en-US" sz="1000" dirty="0"/>
              <a:t>) prescribing information (2020). Pfizer Inc. Available at: http://</a:t>
            </a:r>
            <a:r>
              <a:rPr lang="en-US" sz="1000" dirty="0" err="1"/>
              <a:t>labeling.pfizer.com</a:t>
            </a:r>
            <a:r>
              <a:rPr lang="en-US" sz="1000" dirty="0"/>
              <a:t>/</a:t>
            </a:r>
            <a:r>
              <a:rPr lang="en-US" sz="1000" dirty="0" err="1"/>
              <a:t>ShowLabeling.aspx?id</a:t>
            </a:r>
            <a:r>
              <a:rPr lang="en-US" sz="1000" dirty="0"/>
              <a:t>=759</a:t>
            </a:r>
            <a:endParaRPr lang="en-US" sz="1000" baseline="30000" dirty="0"/>
          </a:p>
          <a:p>
            <a:pPr marL="458788" indent="-458788">
              <a:buNone/>
            </a:pPr>
            <a:r>
              <a:rPr lang="en-US" sz="1000" dirty="0"/>
              <a:t>Kennedy LB &amp; Salama AKS (2020). A review of cancer immunotherapy toxicity. </a:t>
            </a:r>
            <a:r>
              <a:rPr lang="en-US" sz="1000" i="1" dirty="0"/>
              <a:t>CA Cancer J Clin, </a:t>
            </a:r>
            <a:r>
              <a:rPr lang="en-US" sz="1000" dirty="0"/>
              <a:t>70(2):86-104. DOI:10.3322/caac.21596</a:t>
            </a:r>
          </a:p>
          <a:p>
            <a:pPr marL="458788" indent="-458788">
              <a:buNone/>
            </a:pPr>
            <a:r>
              <a:rPr lang="en-US" sz="1000" dirty="0"/>
              <a:t>Ko JJ, Xie W, Kroeger N, et al (2015). The International Metastatic Renal Cell Carcinoma Database Consortium model as a prognostic tool in patients with metastatic renal cell carcinoma previously treated with first-line targeted therapy: a population-based study. </a:t>
            </a:r>
            <a:r>
              <a:rPr lang="en-US" sz="1000" i="1" dirty="0"/>
              <a:t>Lancet Oncol, </a:t>
            </a:r>
            <a:r>
              <a:rPr lang="en-US" sz="1000" dirty="0"/>
              <a:t>16(3):293-300. DOI:10.1016/S1470-2045(14)71222-7</a:t>
            </a:r>
          </a:p>
          <a:p>
            <a:pPr marL="458788" indent="-458788">
              <a:buNone/>
            </a:pPr>
            <a:r>
              <a:rPr lang="en-US" sz="1000" dirty="0"/>
              <a:t>McIntosh AG, Umbreit EC, Holland LC, et al (2020). Optimizing patient selection for cytoreductive nephrectomy based on outcomes in the contemporary era of systemic therapy. </a:t>
            </a:r>
            <a:r>
              <a:rPr lang="en-US" sz="1000" i="1" dirty="0"/>
              <a:t>Cancer</a:t>
            </a:r>
            <a:r>
              <a:rPr lang="en-US" sz="1000" dirty="0"/>
              <a:t>, 126(17):3950-3960. DOI:10.1002/cncr.32991</a:t>
            </a:r>
          </a:p>
          <a:p>
            <a:pPr marL="458788" indent="-458788">
              <a:buNone/>
            </a:pPr>
            <a:r>
              <a:rPr lang="en-US" sz="1000" dirty="0"/>
              <a:t>Méjean A, Ravaud A, Thezenas S, et al (2018). Sunitinib alone or after nephrectomy in metastatic renal-cell carcinoma. </a:t>
            </a:r>
            <a:r>
              <a:rPr lang="en-US" sz="1000" i="1" dirty="0"/>
              <a:t>N Engl J Med, </a:t>
            </a:r>
            <a:r>
              <a:rPr lang="en-US" sz="1000" dirty="0"/>
              <a:t>379(5):417-427. DOI:10.1056/NEJMoa1803675</a:t>
            </a:r>
          </a:p>
          <a:p>
            <a:pPr marL="458788" indent="-458788">
              <a:buNone/>
            </a:pPr>
            <a:r>
              <a:rPr lang="en-US" sz="1000" dirty="0"/>
              <a:t>Motz GT &amp; Coukos G (2013). Deciphering and reversing tumor immune suppression. </a:t>
            </a:r>
            <a:r>
              <a:rPr lang="en-US" sz="1000" i="1" dirty="0"/>
              <a:t>Immunity, </a:t>
            </a:r>
            <a:r>
              <a:rPr lang="en-US" sz="1000" dirty="0"/>
              <a:t>39(1):61-73. DOI:10.1016/j.immuni.2013.07.005</a:t>
            </a:r>
          </a:p>
          <a:p>
            <a:pPr marL="465138" indent="-465138">
              <a:buNone/>
            </a:pPr>
            <a:r>
              <a:rPr lang="en-US" sz="1000" dirty="0"/>
              <a:t>Motzer RJ, Rini BI, McDermott DF, et al (2019). Nivolumab plus ipilimumab versus sunitinib in first-line treatment for advanced renal cell carcinoma: extended follow-up of efficacy and safety results from a randomized, controlled, phase 3 trial.</a:t>
            </a:r>
            <a:r>
              <a:rPr lang="en-US" sz="1000" i="1" dirty="0"/>
              <a:t> Lancet Oncol, </a:t>
            </a:r>
            <a:r>
              <a:rPr lang="en-US" sz="1000" dirty="0"/>
              <a:t>20(10):1370-1385. DOI:10.1016/S1470-2045(19)30413-9</a:t>
            </a:r>
            <a:r>
              <a:rPr lang="en-US" sz="1000" dirty="0">
                <a:solidFill>
                  <a:srgbClr val="FF9933"/>
                </a:solidFill>
              </a:rPr>
              <a:t> </a:t>
            </a:r>
          </a:p>
          <a:p>
            <a:pPr marL="465138" indent="-465138">
              <a:buNone/>
            </a:pPr>
            <a:r>
              <a:rPr lang="en-US" sz="1000" dirty="0"/>
              <a:t>Motzer RJ, Tannir NM, McDermott DF, et al (2018). Nivolumab plus ipilimumab versus sunitinib in advanced renal-cell carcinoma. </a:t>
            </a:r>
            <a:r>
              <a:rPr lang="en-US" sz="1000" i="1" dirty="0"/>
              <a:t>N Engl J Med, </a:t>
            </a:r>
            <a:r>
              <a:rPr lang="en-US" sz="1000" dirty="0"/>
              <a:t>378:1277-1290. DOI:10.1056/NEJMoa1712126</a:t>
            </a:r>
          </a:p>
          <a:p>
            <a:pPr marL="465138" indent="-465138">
              <a:buNone/>
            </a:pPr>
            <a:r>
              <a:rPr lang="en-US" sz="1000" dirty="0"/>
              <a:t>National Cancer Institute (2017). Common Terminology Criteria for Adverse Events. Version 5.0. Available at: https://ctep.cancer.gov/protocolDevelopment/electronic_applications/docs/CTCAE_v5_Quick_Reference_5x7.pdf</a:t>
            </a:r>
          </a:p>
          <a:p>
            <a:pPr marL="465138" indent="-465138">
              <a:buNone/>
            </a:pPr>
            <a:r>
              <a:rPr lang="en-US" sz="1000" dirty="0"/>
              <a:t>National Comprehensive Cancer Network (2019). Clinical Practice Guidelines in Oncology: management of immunotherapy-related toxicities. Version 1.2020. Available at: http://www.nccn.org</a:t>
            </a:r>
          </a:p>
          <a:p>
            <a:pPr marL="465138" indent="-465138">
              <a:buNone/>
            </a:pPr>
            <a:r>
              <a:rPr lang="en-US" sz="1000" dirty="0"/>
              <a:t>National Comprehensive Cancer Network (2021). Clinical Practice Guidelines in Oncology: kidney cancer. Version 3.2021. Available at: https://www.nccn.org/professionals/physician_gls/pdf/kidney.pdf</a:t>
            </a:r>
          </a:p>
          <a:p>
            <a:pPr marL="465138" indent="-465138">
              <a:buNone/>
            </a:pPr>
            <a:r>
              <a:rPr lang="en-US" sz="1000" dirty="0"/>
              <a:t>National Cancer Institute Surveillance, Epidemiology, and End Results Program (2020). Cancer stat facts: kidney and renal pelvis. Available at: https://www.seer.cancer/gov</a:t>
            </a:r>
          </a:p>
          <a:p>
            <a:pPr marL="465138" indent="-465138">
              <a:buNone/>
            </a:pPr>
            <a:r>
              <a:rPr lang="en-US" sz="1000" dirty="0"/>
              <a:t>Plimack ER, Rini BI, Stus V, et al (2020). Pembrolizumab plus axitinib versus sunitinib as first-line therapy for advanced renal cell carcinoma (RCC): updated analysis of KEYNOTE-426. </a:t>
            </a:r>
            <a:r>
              <a:rPr lang="en-US" sz="1000" i="1" dirty="0"/>
              <a:t>J Clin Oncol (ASCO Virtual Scientific Program Abstracts), </a:t>
            </a:r>
            <a:r>
              <a:rPr lang="en-US" sz="1000" dirty="0"/>
              <a:t>38(suppl_15). Abstract 5001. DOI:10.1200/JCO.2020.38.15_suppl.5001 </a:t>
            </a:r>
          </a:p>
        </p:txBody>
      </p:sp>
    </p:spTree>
    <p:extLst>
      <p:ext uri="{BB962C8B-B14F-4D97-AF65-F5344CB8AC3E}">
        <p14:creationId xmlns:p14="http://schemas.microsoft.com/office/powerpoint/2010/main" val="2561996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09AB5-CFA7-D04B-914D-140511474500}"/>
              </a:ext>
            </a:extLst>
          </p:cNvPr>
          <p:cNvSpPr>
            <a:spLocks noGrp="1"/>
          </p:cNvSpPr>
          <p:nvPr>
            <p:ph type="title"/>
          </p:nvPr>
        </p:nvSpPr>
        <p:spPr/>
        <p:txBody>
          <a:bodyPr/>
          <a:lstStyle/>
          <a:p>
            <a:r>
              <a:rPr lang="en-US" dirty="0"/>
              <a:t>References (cont.)</a:t>
            </a:r>
          </a:p>
        </p:txBody>
      </p:sp>
      <p:sp>
        <p:nvSpPr>
          <p:cNvPr id="4" name="Content Placeholder 3">
            <a:extLst>
              <a:ext uri="{FF2B5EF4-FFF2-40B4-BE49-F238E27FC236}">
                <a16:creationId xmlns:a16="http://schemas.microsoft.com/office/drawing/2014/main" id="{F2668D0E-1701-6E4A-8EAE-CBBCD4A398A6}"/>
              </a:ext>
            </a:extLst>
          </p:cNvPr>
          <p:cNvSpPr>
            <a:spLocks noGrp="1"/>
          </p:cNvSpPr>
          <p:nvPr>
            <p:ph idx="1"/>
          </p:nvPr>
        </p:nvSpPr>
        <p:spPr/>
        <p:txBody>
          <a:bodyPr>
            <a:normAutofit/>
          </a:bodyPr>
          <a:lstStyle/>
          <a:p>
            <a:pPr marL="465138" indent="-465138">
              <a:buNone/>
            </a:pPr>
            <a:r>
              <a:rPr lang="en-US" sz="1000" dirty="0" err="1"/>
              <a:t>Postow</a:t>
            </a:r>
            <a:r>
              <a:rPr lang="en-US" sz="1000" dirty="0"/>
              <a:t> MA, Sidlow R &amp; Hellmann MD (2018). Immune-related adverse events associated with immune checkpoint blockade. </a:t>
            </a:r>
            <a:r>
              <a:rPr lang="en-US" sz="1000" i="1" dirty="0"/>
              <a:t>N </a:t>
            </a:r>
            <a:r>
              <a:rPr lang="en-US" sz="1000" i="1" dirty="0" err="1"/>
              <a:t>Engl</a:t>
            </a:r>
            <a:r>
              <a:rPr lang="en-US" sz="1000" i="1" dirty="0"/>
              <a:t> J Med, </a:t>
            </a:r>
            <a:r>
              <a:rPr lang="en-US" sz="1000" dirty="0"/>
              <a:t>378(2):158-168. DOI:10.1056/NEJMra1703481</a:t>
            </a:r>
          </a:p>
          <a:p>
            <a:pPr marL="465138" indent="-465138">
              <a:buNone/>
            </a:pPr>
            <a:r>
              <a:rPr lang="en-US" sz="1000" dirty="0" err="1"/>
              <a:t>Puzanov</a:t>
            </a:r>
            <a:r>
              <a:rPr lang="en-US" sz="1000" dirty="0"/>
              <a:t> I, Diab A, Abdallah K, et al (2017). Managing toxicities associated with immune checkpoint inhibitors: consensus recommendations from the Society for Immunotherapy of Cancer (SITC) Toxicity Management Working Group. </a:t>
            </a:r>
            <a:r>
              <a:rPr lang="en-US" sz="1000" i="1" dirty="0"/>
              <a:t>J </a:t>
            </a:r>
            <a:r>
              <a:rPr lang="en-US" sz="1000" i="1" dirty="0" err="1"/>
              <a:t>Immunother</a:t>
            </a:r>
            <a:r>
              <a:rPr lang="en-US" sz="1000" i="1" dirty="0"/>
              <a:t> Cancer, </a:t>
            </a:r>
            <a:r>
              <a:rPr lang="en-US" sz="1000" dirty="0"/>
              <a:t>5(1):95. DOI:10.1186/s40425-017-0300-z</a:t>
            </a:r>
          </a:p>
          <a:p>
            <a:pPr marL="465138" indent="-465138">
              <a:buNone/>
            </a:pPr>
            <a:r>
              <a:rPr lang="en-US" sz="1000" dirty="0" err="1"/>
              <a:t>Rini</a:t>
            </a:r>
            <a:r>
              <a:rPr lang="en-US" sz="1000" dirty="0"/>
              <a:t> BI, </a:t>
            </a:r>
            <a:r>
              <a:rPr lang="en-US" sz="1000" dirty="0" err="1"/>
              <a:t>Plimack</a:t>
            </a:r>
            <a:r>
              <a:rPr lang="en-US" sz="1000" dirty="0"/>
              <a:t> ER, </a:t>
            </a:r>
            <a:r>
              <a:rPr lang="en-US" sz="1000" dirty="0" err="1"/>
              <a:t>Stus</a:t>
            </a:r>
            <a:r>
              <a:rPr lang="en-US" sz="1000" dirty="0"/>
              <a:t> V, et al (2019). Pembrolizumab (</a:t>
            </a:r>
            <a:r>
              <a:rPr lang="en-US" sz="1000" dirty="0" err="1"/>
              <a:t>pembro</a:t>
            </a:r>
            <a:r>
              <a:rPr lang="en-US" sz="1000" dirty="0"/>
              <a:t>) plus </a:t>
            </a:r>
            <a:r>
              <a:rPr lang="en-US" sz="1000" dirty="0" err="1"/>
              <a:t>axitinib</a:t>
            </a:r>
            <a:r>
              <a:rPr lang="en-US" sz="1000" dirty="0"/>
              <a:t> (</a:t>
            </a:r>
            <a:r>
              <a:rPr lang="en-US" sz="1000" dirty="0" err="1"/>
              <a:t>axi</a:t>
            </a:r>
            <a:r>
              <a:rPr lang="en-US" sz="1000" dirty="0"/>
              <a:t>) versus sunitinib as first-line therapy for metastatic renal cell carcinoma (</a:t>
            </a:r>
            <a:r>
              <a:rPr lang="en-US" sz="1000" dirty="0" err="1"/>
              <a:t>mRCC</a:t>
            </a:r>
            <a:r>
              <a:rPr lang="en-US" sz="1000" dirty="0"/>
              <a:t>): outcomes in the combined IMDC intermediate/poor risk and </a:t>
            </a:r>
            <a:r>
              <a:rPr lang="en-US" sz="1000" dirty="0" err="1"/>
              <a:t>sarcomatoid</a:t>
            </a:r>
            <a:r>
              <a:rPr lang="en-US" sz="1000" dirty="0"/>
              <a:t> subgroups of the phase 3 KEYNOTE-426 study. </a:t>
            </a:r>
            <a:r>
              <a:rPr lang="en-US" sz="1000" i="1" dirty="0"/>
              <a:t>J Clin Oncol (ASCO Annual Meeting Abstracts), </a:t>
            </a:r>
            <a:r>
              <a:rPr lang="en-US" sz="1000" dirty="0"/>
              <a:t>37(suppl_15). Abstract 4500. DOI:10.1200/JCO.2019.37.15_suppl.4500</a:t>
            </a:r>
          </a:p>
          <a:p>
            <a:pPr marL="465138" indent="-465138">
              <a:buNone/>
            </a:pPr>
            <a:r>
              <a:rPr lang="en-US" sz="1000" dirty="0" err="1"/>
              <a:t>Rini</a:t>
            </a:r>
            <a:r>
              <a:rPr lang="en-US" sz="1000" dirty="0"/>
              <a:t> BI &amp; Small EJ (2005). Biology and clinical development of vascular endothelial growth factor-targeted therapy in renal cell carcinoma. </a:t>
            </a:r>
            <a:r>
              <a:rPr lang="en-US" sz="1000" i="1" dirty="0"/>
              <a:t>J Clin Oncol, </a:t>
            </a:r>
            <a:r>
              <a:rPr lang="en-US" sz="1000" dirty="0"/>
              <a:t>23(5):1028-1043. DOI:10.1200/JCO.2005.01.186</a:t>
            </a:r>
          </a:p>
          <a:p>
            <a:pPr marL="465138" indent="-465138">
              <a:buNone/>
            </a:pPr>
            <a:r>
              <a:rPr lang="en-US" sz="1000" dirty="0" err="1"/>
              <a:t>Shuch</a:t>
            </a:r>
            <a:r>
              <a:rPr lang="en-US" sz="1000" dirty="0"/>
              <a:t> B, Bratslavsky G, Linehan WM, et al (2012). Sarcomatoid renal cell carcinoma: a comprehensive review of the biology and current treatment strategies. </a:t>
            </a:r>
            <a:r>
              <a:rPr lang="en-US" sz="1000" i="1" dirty="0"/>
              <a:t>Oncologist, </a:t>
            </a:r>
            <a:r>
              <a:rPr lang="en-US" sz="1000" dirty="0"/>
              <a:t>17(1):46-54. DOI:10.1634/theoncologist.2011-0227</a:t>
            </a:r>
          </a:p>
          <a:p>
            <a:pPr marL="465138" indent="-465138">
              <a:buNone/>
            </a:pPr>
            <a:r>
              <a:rPr lang="en-US" sz="1000" dirty="0" err="1"/>
              <a:t>Sutent</a:t>
            </a:r>
            <a:r>
              <a:rPr lang="en-US" sz="1000" baseline="30000" dirty="0"/>
              <a:t>®</a:t>
            </a:r>
            <a:r>
              <a:rPr lang="en-US" sz="1000" dirty="0"/>
              <a:t> (sunitinib malate) prescribing information (2020). Pfizer Inc. Available at: http://labeling.pfizer.com/showlabeling.aspx?id=607</a:t>
            </a:r>
          </a:p>
          <a:p>
            <a:pPr marL="465138" indent="-465138">
              <a:buNone/>
            </a:pPr>
            <a:r>
              <a:rPr lang="en-US" sz="1000" dirty="0" err="1"/>
              <a:t>Votrient</a:t>
            </a:r>
            <a:r>
              <a:rPr lang="en-US" sz="1000" baseline="30000" dirty="0"/>
              <a:t>®</a:t>
            </a:r>
            <a:r>
              <a:rPr lang="en-US" sz="1000" dirty="0"/>
              <a:t> (pazopanib) prescribing information (2020). Novartis Pharmaceuticals Corporation. Available at: https://</a:t>
            </a:r>
            <a:r>
              <a:rPr lang="en-US" sz="1000" dirty="0" err="1"/>
              <a:t>www.novartis.us</a:t>
            </a:r>
            <a:r>
              <a:rPr lang="en-US" sz="1000" dirty="0"/>
              <a:t>/sites/</a:t>
            </a:r>
            <a:r>
              <a:rPr lang="en-US" sz="1000" dirty="0" err="1"/>
              <a:t>www.novartis.us</a:t>
            </a:r>
            <a:r>
              <a:rPr lang="en-US" sz="1000" dirty="0"/>
              <a:t>/files/</a:t>
            </a:r>
            <a:r>
              <a:rPr lang="en-US" sz="1000" dirty="0" err="1"/>
              <a:t>votrient.pdf</a:t>
            </a:r>
            <a:endParaRPr lang="en-US" sz="1000" dirty="0"/>
          </a:p>
          <a:p>
            <a:pPr marL="465138" indent="-465138">
              <a:buNone/>
            </a:pPr>
            <a:r>
              <a:rPr lang="en-US" sz="1000" dirty="0"/>
              <a:t>Weber JS, Kähler KC &amp; Hauschild A (2012). Management of immune-related adverse events and kinetics of response with ipilimumab. </a:t>
            </a:r>
            <a:r>
              <a:rPr lang="en-US" sz="1000" i="1" dirty="0"/>
              <a:t>J Clin Oncol, </a:t>
            </a:r>
            <a:r>
              <a:rPr lang="en-US" sz="1000" dirty="0"/>
              <a:t>30(21):2691-2697. DOI:10.1200/JCO.2012.41.6750</a:t>
            </a:r>
          </a:p>
          <a:p>
            <a:pPr marL="465138" indent="-465138">
              <a:buNone/>
            </a:pPr>
            <a:r>
              <a:rPr lang="en-US" sz="1000" dirty="0"/>
              <a:t>Wiesener MS, Münchenhagen PM, Berger I, et al (2001). Constitutive activation of hypoxia-inducible genes related to overexpression of hypoxia-inducible factor-1alpha in clear cell renal carcinoma. </a:t>
            </a:r>
            <a:r>
              <a:rPr lang="en-US" sz="1000" i="1" dirty="0"/>
              <a:t>Cancer Res, </a:t>
            </a:r>
            <a:r>
              <a:rPr lang="en-US" sz="1000" dirty="0"/>
              <a:t>61(13):5215-5222. </a:t>
            </a:r>
          </a:p>
          <a:p>
            <a:pPr marL="465138" indent="-465138">
              <a:buNone/>
            </a:pPr>
            <a:r>
              <a:rPr lang="en-US" sz="1000" dirty="0"/>
              <a:t>Wood LS (2018). Immune-related adverse events: advances in the management of immunotherapy treatments. ASCO-SITC Clinical Immuno-Oncology Symposium Daily News. Available at: </a:t>
            </a:r>
            <a:r>
              <a:rPr lang="en-US" sz="1000" dirty="0" err="1"/>
              <a:t>dailynews.ascopubs.org</a:t>
            </a:r>
            <a:endParaRPr lang="en-US" sz="1000" dirty="0"/>
          </a:p>
          <a:p>
            <a:pPr marL="465138" indent="-465138">
              <a:buNone/>
            </a:pPr>
            <a:r>
              <a:rPr lang="en-US" sz="1000" dirty="0"/>
              <a:t>Wood LS (2019). Immune-related adverse events from immunotherapy: incorporating care step pathways to improve management across tumor types. </a:t>
            </a:r>
            <a:r>
              <a:rPr lang="en-US" sz="1000" i="1" dirty="0"/>
              <a:t>J Adv </a:t>
            </a:r>
            <a:r>
              <a:rPr lang="en-US" sz="1000" i="1" dirty="0" err="1"/>
              <a:t>Pract</a:t>
            </a:r>
            <a:r>
              <a:rPr lang="en-US" sz="1000" i="1" dirty="0"/>
              <a:t> Oncol</a:t>
            </a:r>
            <a:r>
              <a:rPr lang="en-US" sz="1000" dirty="0"/>
              <a:t>, 10(suppl 1):47-62. DOI:10.6004/jadpro.2019.10.2.13</a:t>
            </a:r>
          </a:p>
          <a:p>
            <a:pPr marL="465138" indent="-465138">
              <a:buNone/>
            </a:pPr>
            <a:r>
              <a:rPr lang="en-US" sz="1000" dirty="0"/>
              <a:t>Wood LS &amp; Ornstein MC (2020). Toxicity management of front-line pembrolizumab combined with axitinib in clear cell metastatic renal cell carcinoma: a case study approach. </a:t>
            </a:r>
            <a:r>
              <a:rPr lang="en-US" sz="1000" i="1" dirty="0"/>
              <a:t>JCO Oncol Practice</a:t>
            </a:r>
            <a:r>
              <a:rPr lang="en-US" sz="1000" dirty="0"/>
              <a:t>, 16(suppl_2):15s-19s. DOI:10.1200/JOP.19.00647</a:t>
            </a:r>
          </a:p>
        </p:txBody>
      </p:sp>
    </p:spTree>
    <p:extLst>
      <p:ext uri="{BB962C8B-B14F-4D97-AF65-F5344CB8AC3E}">
        <p14:creationId xmlns:p14="http://schemas.microsoft.com/office/powerpoint/2010/main" val="1512196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7262-BFE6-44B6-B6E4-6A10CF53A182}"/>
              </a:ext>
            </a:extLst>
          </p:cNvPr>
          <p:cNvSpPr>
            <a:spLocks noGrp="1"/>
          </p:cNvSpPr>
          <p:nvPr>
            <p:ph type="title"/>
          </p:nvPr>
        </p:nvSpPr>
        <p:spPr/>
        <p:txBody>
          <a:bodyPr/>
          <a:lstStyle/>
          <a:p>
            <a:r>
              <a:rPr lang="en-US" dirty="0"/>
              <a:t>Risk Factors</a:t>
            </a:r>
          </a:p>
        </p:txBody>
      </p:sp>
      <p:sp>
        <p:nvSpPr>
          <p:cNvPr id="4" name="Content Placeholder 3">
            <a:extLst>
              <a:ext uri="{FF2B5EF4-FFF2-40B4-BE49-F238E27FC236}">
                <a16:creationId xmlns:a16="http://schemas.microsoft.com/office/drawing/2014/main" id="{4EA26E1D-FC2B-49A1-BC2A-9CF5A4471BAE}"/>
              </a:ext>
            </a:extLst>
          </p:cNvPr>
          <p:cNvSpPr>
            <a:spLocks noGrp="1"/>
          </p:cNvSpPr>
          <p:nvPr>
            <p:ph idx="1"/>
          </p:nvPr>
        </p:nvSpPr>
        <p:spPr>
          <a:xfrm>
            <a:off x="609610" y="1604932"/>
            <a:ext cx="5856504" cy="4373563"/>
          </a:xfrm>
        </p:spPr>
        <p:txBody>
          <a:bodyPr>
            <a:normAutofit/>
          </a:bodyPr>
          <a:lstStyle/>
          <a:p>
            <a:r>
              <a:rPr lang="en-US" sz="2800" dirty="0"/>
              <a:t>Cigarette smoking</a:t>
            </a:r>
          </a:p>
          <a:p>
            <a:r>
              <a:rPr lang="en-US" sz="2800" dirty="0"/>
              <a:t>Obesity</a:t>
            </a:r>
          </a:p>
          <a:p>
            <a:r>
              <a:rPr lang="en-US" sz="2800" dirty="0"/>
              <a:t>Hypertension</a:t>
            </a:r>
          </a:p>
          <a:p>
            <a:r>
              <a:rPr lang="en-US" sz="2800" dirty="0"/>
              <a:t>Gender (2:1 male:female ratio)</a:t>
            </a:r>
          </a:p>
          <a:p>
            <a:r>
              <a:rPr lang="en-US" sz="2800" dirty="0"/>
              <a:t>Race</a:t>
            </a:r>
          </a:p>
          <a:p>
            <a:r>
              <a:rPr lang="en-US" sz="2800" dirty="0"/>
              <a:t>Chronic kidney disease</a:t>
            </a:r>
          </a:p>
        </p:txBody>
      </p:sp>
      <p:sp>
        <p:nvSpPr>
          <p:cNvPr id="3" name="Text Placeholder 2">
            <a:extLst>
              <a:ext uri="{FF2B5EF4-FFF2-40B4-BE49-F238E27FC236}">
                <a16:creationId xmlns:a16="http://schemas.microsoft.com/office/drawing/2014/main" id="{951CA585-E720-4491-8047-D5C7FF26C30C}"/>
              </a:ext>
            </a:extLst>
          </p:cNvPr>
          <p:cNvSpPr>
            <a:spLocks noGrp="1"/>
          </p:cNvSpPr>
          <p:nvPr>
            <p:ph type="body" sz="quarter" idx="12"/>
          </p:nvPr>
        </p:nvSpPr>
        <p:spPr/>
        <p:txBody>
          <a:bodyPr/>
          <a:lstStyle/>
          <a:p>
            <a:r>
              <a:rPr lang="en-US" dirty="0"/>
              <a:t>ACS, 2020.</a:t>
            </a:r>
          </a:p>
        </p:txBody>
      </p:sp>
      <p:sp>
        <p:nvSpPr>
          <p:cNvPr id="8" name="Content Placeholder 7">
            <a:extLst>
              <a:ext uri="{FF2B5EF4-FFF2-40B4-BE49-F238E27FC236}">
                <a16:creationId xmlns:a16="http://schemas.microsoft.com/office/drawing/2014/main" id="{8BDF70D6-330D-0E46-B88B-6727DD466390}"/>
              </a:ext>
            </a:extLst>
          </p:cNvPr>
          <p:cNvSpPr>
            <a:spLocks noGrp="1"/>
          </p:cNvSpPr>
          <p:nvPr>
            <p:ph idx="14"/>
          </p:nvPr>
        </p:nvSpPr>
        <p:spPr/>
        <p:txBody>
          <a:bodyPr>
            <a:normAutofit/>
          </a:bodyPr>
          <a:lstStyle/>
          <a:p>
            <a:r>
              <a:rPr lang="en-US" sz="2800" dirty="0"/>
              <a:t>Genetic</a:t>
            </a:r>
          </a:p>
          <a:p>
            <a:pPr lvl="1"/>
            <a:r>
              <a:rPr lang="en-US" sz="2600" dirty="0"/>
              <a:t>Von Hippel-Lindau disease</a:t>
            </a:r>
          </a:p>
          <a:p>
            <a:pPr lvl="1"/>
            <a:r>
              <a:rPr lang="en-US" sz="2600" dirty="0"/>
              <a:t>Hereditary papillary RCC</a:t>
            </a:r>
          </a:p>
          <a:p>
            <a:pPr lvl="1"/>
            <a:r>
              <a:rPr lang="en-US" sz="2600" dirty="0"/>
              <a:t>Hereditary leiomyoma RCC</a:t>
            </a:r>
          </a:p>
          <a:p>
            <a:pPr lvl="1"/>
            <a:r>
              <a:rPr lang="en-US" sz="2600" dirty="0"/>
              <a:t>Birt-Hogg-Dubé (BHD) syndrome</a:t>
            </a:r>
          </a:p>
          <a:p>
            <a:pPr lvl="1"/>
            <a:r>
              <a:rPr lang="en-US" sz="2600" dirty="0"/>
              <a:t>Familial renal cancer</a:t>
            </a:r>
          </a:p>
          <a:p>
            <a:pPr lvl="1"/>
            <a:r>
              <a:rPr lang="en-US" sz="2600" dirty="0"/>
              <a:t>Cowden syndrome</a:t>
            </a:r>
          </a:p>
          <a:p>
            <a:pPr lvl="1"/>
            <a:r>
              <a:rPr lang="en-US" sz="2600" dirty="0"/>
              <a:t>Tuberous sclerosis</a:t>
            </a:r>
          </a:p>
        </p:txBody>
      </p:sp>
    </p:spTree>
    <p:extLst>
      <p:ext uri="{BB962C8B-B14F-4D97-AF65-F5344CB8AC3E}">
        <p14:creationId xmlns:p14="http://schemas.microsoft.com/office/powerpoint/2010/main" val="290152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482E-FF21-4136-819A-6C157F81F920}"/>
              </a:ext>
            </a:extLst>
          </p:cNvPr>
          <p:cNvSpPr>
            <a:spLocks noGrp="1"/>
          </p:cNvSpPr>
          <p:nvPr>
            <p:ph type="title"/>
          </p:nvPr>
        </p:nvSpPr>
        <p:spPr/>
        <p:txBody>
          <a:bodyPr/>
          <a:lstStyle/>
          <a:p>
            <a:r>
              <a:rPr lang="en-US" dirty="0"/>
              <a:t>Kidney and Renal Pelvis Cancer</a:t>
            </a:r>
          </a:p>
        </p:txBody>
      </p:sp>
      <p:sp>
        <p:nvSpPr>
          <p:cNvPr id="11" name="Text Placeholder 10">
            <a:extLst>
              <a:ext uri="{FF2B5EF4-FFF2-40B4-BE49-F238E27FC236}">
                <a16:creationId xmlns:a16="http://schemas.microsoft.com/office/drawing/2014/main" id="{E10B758F-8D94-844B-A6A9-6A6D9C42C4BA}"/>
              </a:ext>
            </a:extLst>
          </p:cNvPr>
          <p:cNvSpPr>
            <a:spLocks noGrp="1"/>
          </p:cNvSpPr>
          <p:nvPr>
            <p:ph type="body" sz="quarter" idx="12"/>
          </p:nvPr>
        </p:nvSpPr>
        <p:spPr>
          <a:xfrm>
            <a:off x="193579" y="6574536"/>
            <a:ext cx="634789" cy="153888"/>
          </a:xfrm>
        </p:spPr>
        <p:txBody>
          <a:bodyPr/>
          <a:lstStyle/>
          <a:p>
            <a:r>
              <a:rPr lang="en-US" dirty="0"/>
              <a:t>NCI, 2020.</a:t>
            </a:r>
          </a:p>
        </p:txBody>
      </p:sp>
      <p:sp>
        <p:nvSpPr>
          <p:cNvPr id="12" name="Text Placeholder 11">
            <a:extLst>
              <a:ext uri="{FF2B5EF4-FFF2-40B4-BE49-F238E27FC236}">
                <a16:creationId xmlns:a16="http://schemas.microsoft.com/office/drawing/2014/main" id="{31EA72D8-506D-114F-A38A-C33C75A39DC3}"/>
              </a:ext>
            </a:extLst>
          </p:cNvPr>
          <p:cNvSpPr>
            <a:spLocks noGrp="1"/>
          </p:cNvSpPr>
          <p:nvPr>
            <p:ph type="body" sz="quarter" idx="13"/>
          </p:nvPr>
        </p:nvSpPr>
        <p:spPr/>
        <p:txBody>
          <a:bodyPr/>
          <a:lstStyle/>
          <a:p>
            <a:r>
              <a:rPr lang="en-US" dirty="0"/>
              <a:t>Stage at Diagnosis</a:t>
            </a:r>
          </a:p>
        </p:txBody>
      </p:sp>
      <p:pic>
        <p:nvPicPr>
          <p:cNvPr id="14" name="Picture 13" descr="A picture containing drawing&#10;&#10;Description automatically generated">
            <a:extLst>
              <a:ext uri="{FF2B5EF4-FFF2-40B4-BE49-F238E27FC236}">
                <a16:creationId xmlns:a16="http://schemas.microsoft.com/office/drawing/2014/main" id="{6ED4BAA7-00AC-DA4F-B500-FE57EDBC1957}"/>
              </a:ext>
            </a:extLst>
          </p:cNvPr>
          <p:cNvPicPr>
            <a:picLocks noChangeAspect="1"/>
          </p:cNvPicPr>
          <p:nvPr/>
        </p:nvPicPr>
        <p:blipFill rotWithShape="1">
          <a:blip r:embed="rId2"/>
          <a:srcRect l="611" t="3064" r="3248" b="1956"/>
          <a:stretch/>
        </p:blipFill>
        <p:spPr>
          <a:xfrm>
            <a:off x="2060295" y="1509005"/>
            <a:ext cx="7812911" cy="4382509"/>
          </a:xfrm>
          <a:prstGeom prst="rect">
            <a:avLst/>
          </a:prstGeom>
        </p:spPr>
      </p:pic>
    </p:spTree>
    <p:extLst>
      <p:ext uri="{BB962C8B-B14F-4D97-AF65-F5344CB8AC3E}">
        <p14:creationId xmlns:p14="http://schemas.microsoft.com/office/powerpoint/2010/main" val="1754465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482E-FF21-4136-819A-6C157F81F920}"/>
              </a:ext>
            </a:extLst>
          </p:cNvPr>
          <p:cNvSpPr>
            <a:spLocks noGrp="1"/>
          </p:cNvSpPr>
          <p:nvPr>
            <p:ph type="title"/>
          </p:nvPr>
        </p:nvSpPr>
        <p:spPr/>
        <p:txBody>
          <a:bodyPr/>
          <a:lstStyle/>
          <a:p>
            <a:r>
              <a:rPr lang="en-US" dirty="0"/>
              <a:t>Histologic Classification of Renal Cell Carcinoma</a:t>
            </a:r>
          </a:p>
        </p:txBody>
      </p:sp>
      <p:sp>
        <p:nvSpPr>
          <p:cNvPr id="4" name="Text Placeholder 3">
            <a:extLst>
              <a:ext uri="{FF2B5EF4-FFF2-40B4-BE49-F238E27FC236}">
                <a16:creationId xmlns:a16="http://schemas.microsoft.com/office/drawing/2014/main" id="{89144C51-B1C6-A24E-9A86-A59340C30E78}"/>
              </a:ext>
            </a:extLst>
          </p:cNvPr>
          <p:cNvSpPr>
            <a:spLocks noGrp="1"/>
          </p:cNvSpPr>
          <p:nvPr>
            <p:ph type="body" sz="quarter" idx="12"/>
          </p:nvPr>
        </p:nvSpPr>
        <p:spPr/>
        <p:txBody>
          <a:bodyPr/>
          <a:lstStyle/>
          <a:p>
            <a:r>
              <a:rPr lang="en-US" dirty="0"/>
              <a:t>del = deletion; chr = chromosome; VHL = Von Hippel-Lindau; transloc = translocation; EGFR = epidermal growth factor receptor.</a:t>
            </a:r>
          </a:p>
          <a:p>
            <a:r>
              <a:rPr lang="en-US" dirty="0"/>
              <a:t>Image courtesy of Sabrina Signoretti, MD, and Toni Choueiri, MD, Harvard Kidney Cancer Program.</a:t>
            </a:r>
          </a:p>
        </p:txBody>
      </p:sp>
      <p:pic>
        <p:nvPicPr>
          <p:cNvPr id="5" name="Content Placeholder 4">
            <a:extLst>
              <a:ext uri="{FF2B5EF4-FFF2-40B4-BE49-F238E27FC236}">
                <a16:creationId xmlns:a16="http://schemas.microsoft.com/office/drawing/2014/main" id="{6D641841-CAFE-4B88-BBAF-F873574A23F4}"/>
              </a:ext>
            </a:extLst>
          </p:cNvPr>
          <p:cNvPicPr>
            <a:picLocks noChangeAspect="1"/>
          </p:cNvPicPr>
          <p:nvPr/>
        </p:nvPicPr>
        <p:blipFill rotWithShape="1">
          <a:blip r:embed="rId2">
            <a:extLst>
              <a:ext uri="{28A0092B-C50C-407E-A947-70E740481C1C}">
                <a14:useLocalDpi xmlns:a14="http://schemas.microsoft.com/office/drawing/2010/main" val="0"/>
              </a:ext>
            </a:extLst>
          </a:blip>
          <a:srcRect t="10983" b="2913"/>
          <a:stretch/>
        </p:blipFill>
        <p:spPr>
          <a:xfrm>
            <a:off x="1155893" y="1370583"/>
            <a:ext cx="9880214" cy="4713501"/>
          </a:xfrm>
          <a:prstGeom prst="rect">
            <a:avLst/>
          </a:prstGeom>
        </p:spPr>
      </p:pic>
    </p:spTree>
    <p:extLst>
      <p:ext uri="{BB962C8B-B14F-4D97-AF65-F5344CB8AC3E}">
        <p14:creationId xmlns:p14="http://schemas.microsoft.com/office/powerpoint/2010/main" val="864836434"/>
      </p:ext>
    </p:extLst>
  </p:cSld>
  <p:clrMapOvr>
    <a:masterClrMapping/>
  </p:clrMapOvr>
</p:sld>
</file>

<file path=ppt/theme/theme1.xml><?xml version="1.0" encoding="utf-8"?>
<a:theme xmlns:a="http://schemas.openxmlformats.org/drawingml/2006/main" name="i3 Health Template 2016">
  <a:themeElements>
    <a:clrScheme name="Custom 3">
      <a:dk1>
        <a:srgbClr val="000000"/>
      </a:dk1>
      <a:lt1>
        <a:srgbClr val="FFFFFF"/>
      </a:lt1>
      <a:dk2>
        <a:srgbClr val="000000"/>
      </a:dk2>
      <a:lt2>
        <a:srgbClr val="808080"/>
      </a:lt2>
      <a:accent1>
        <a:srgbClr val="789D57"/>
      </a:accent1>
      <a:accent2>
        <a:srgbClr val="2E4E73"/>
      </a:accent2>
      <a:accent3>
        <a:srgbClr val="D76E2A"/>
      </a:accent3>
      <a:accent4>
        <a:srgbClr val="000000"/>
      </a:accent4>
      <a:accent5>
        <a:srgbClr val="FFE2CA"/>
      </a:accent5>
      <a:accent6>
        <a:srgbClr val="7DA1CB"/>
      </a:accent6>
      <a:hlink>
        <a:srgbClr val="FF9933"/>
      </a:hlink>
      <a:folHlink>
        <a:srgbClr val="E7BE5A"/>
      </a:folHlink>
    </a:clrScheme>
    <a:fontScheme name="MedPanel092402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horz" lIns="91440" tIns="45720" rIns="91440" bIns="45720" rtlCol="0" anchor="ctr">
        <a:normAutofit fontScale="92500" lnSpcReduction="10000"/>
      </a:bodyPr>
      <a:lstStyle>
        <a:defPPr>
          <a:defRPr dirty="0" smtClean="0"/>
        </a:defPPr>
      </a:lstStyle>
    </a:spDef>
    <a:lnDef>
      <a:spPr bwMode="auto">
        <a:xfrm>
          <a:off x="0" y="0"/>
          <a:ext cx="1" cy="1"/>
        </a:xfrm>
        <a:custGeom>
          <a:avLst/>
          <a:gdLst/>
          <a:ahLst/>
          <a:cxnLst/>
          <a:rect l="0" t="0" r="0" b="0"/>
          <a:pathLst/>
        </a:custGeom>
        <a:solidFill>
          <a:srgbClr val="606BA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txDef>
      <a:spPr/>
      <a:bodyPr lIns="0" tIns="0" rIns="0" bIns="0">
        <a:spAutoFit/>
      </a:bodyPr>
      <a:lstStyle>
        <a:defPPr>
          <a:defRPr smtClean="0"/>
        </a:defPPr>
      </a:lstStyle>
    </a:txDef>
  </a:objectDefaults>
  <a:extraClrSchemeLst>
    <a:extraClrScheme>
      <a:clrScheme name="MedPanel09240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dPanel09240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dPanel09240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Panel09240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Panel09240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dPanel09240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dPanel09240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PPT Template 2019" id="{CA8AE7C1-76EC-7A43-97ED-2C5EA350D0C7}" vid="{CDB4484A-E99F-0542-B5FA-219C548776CF}"/>
    </a:ext>
  </a:extLst>
</a:theme>
</file>

<file path=ppt/theme/theme2.xml><?xml version="1.0" encoding="utf-8"?>
<a:theme xmlns:a="http://schemas.openxmlformats.org/drawingml/2006/main" name="1_i3 Health Template 2016">
  <a:themeElements>
    <a:clrScheme name="Custom 3">
      <a:dk1>
        <a:srgbClr val="000000"/>
      </a:dk1>
      <a:lt1>
        <a:srgbClr val="FFFFFF"/>
      </a:lt1>
      <a:dk2>
        <a:srgbClr val="000000"/>
      </a:dk2>
      <a:lt2>
        <a:srgbClr val="808080"/>
      </a:lt2>
      <a:accent1>
        <a:srgbClr val="789D57"/>
      </a:accent1>
      <a:accent2>
        <a:srgbClr val="2E4E73"/>
      </a:accent2>
      <a:accent3>
        <a:srgbClr val="D76E2A"/>
      </a:accent3>
      <a:accent4>
        <a:srgbClr val="000000"/>
      </a:accent4>
      <a:accent5>
        <a:srgbClr val="FFE2CA"/>
      </a:accent5>
      <a:accent6>
        <a:srgbClr val="7DA1CB"/>
      </a:accent6>
      <a:hlink>
        <a:srgbClr val="FF9933"/>
      </a:hlink>
      <a:folHlink>
        <a:srgbClr val="E7BE5A"/>
      </a:folHlink>
    </a:clrScheme>
    <a:fontScheme name="MedPanel092402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horz" lIns="91440" tIns="45720" rIns="91440" bIns="45720" rtlCol="0" anchor="ctr">
        <a:normAutofit fontScale="92500" lnSpcReduction="10000"/>
      </a:bodyPr>
      <a:lstStyle>
        <a:defPPr>
          <a:defRPr dirty="0" smtClean="0"/>
        </a:defPPr>
      </a:lstStyle>
    </a:spDef>
    <a:lnDef>
      <a:spPr bwMode="auto">
        <a:xfrm>
          <a:off x="0" y="0"/>
          <a:ext cx="1" cy="1"/>
        </a:xfrm>
        <a:custGeom>
          <a:avLst/>
          <a:gdLst/>
          <a:ahLst/>
          <a:cxnLst/>
          <a:rect l="0" t="0" r="0" b="0"/>
          <a:pathLst/>
        </a:custGeom>
        <a:solidFill>
          <a:srgbClr val="606BA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txDef>
      <a:spPr/>
      <a:bodyPr lIns="0" tIns="0" rIns="0" bIns="0">
        <a:spAutoFit/>
      </a:bodyPr>
      <a:lstStyle>
        <a:defPPr>
          <a:defRPr smtClean="0"/>
        </a:defPPr>
      </a:lstStyle>
    </a:txDef>
  </a:objectDefaults>
  <a:extraClrSchemeLst>
    <a:extraClrScheme>
      <a:clrScheme name="MedPanel09240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dPanel09240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dPanel09240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Panel09240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Panel09240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dPanel09240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dPanel09240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PPT Template 2019" id="{CA8AE7C1-76EC-7A43-97ED-2C5EA350D0C7}" vid="{22851B0B-41BD-6B4D-B441-A9447C22D0AA}"/>
    </a:ext>
  </a:extLst>
</a:theme>
</file>

<file path=ppt/theme/theme3.xml><?xml version="1.0" encoding="utf-8"?>
<a:theme xmlns:a="http://schemas.openxmlformats.org/drawingml/2006/main" name="2_i3 Health Template 2016">
  <a:themeElements>
    <a:clrScheme name="Custom 3">
      <a:dk1>
        <a:srgbClr val="000000"/>
      </a:dk1>
      <a:lt1>
        <a:srgbClr val="FFFFFF"/>
      </a:lt1>
      <a:dk2>
        <a:srgbClr val="000000"/>
      </a:dk2>
      <a:lt2>
        <a:srgbClr val="808080"/>
      </a:lt2>
      <a:accent1>
        <a:srgbClr val="789D57"/>
      </a:accent1>
      <a:accent2>
        <a:srgbClr val="2E4E73"/>
      </a:accent2>
      <a:accent3>
        <a:srgbClr val="D76E2A"/>
      </a:accent3>
      <a:accent4>
        <a:srgbClr val="000000"/>
      </a:accent4>
      <a:accent5>
        <a:srgbClr val="FFE2CA"/>
      </a:accent5>
      <a:accent6>
        <a:srgbClr val="7DA1CB"/>
      </a:accent6>
      <a:hlink>
        <a:srgbClr val="FF9933"/>
      </a:hlink>
      <a:folHlink>
        <a:srgbClr val="E7BE5A"/>
      </a:folHlink>
    </a:clrScheme>
    <a:fontScheme name="MedPanel092402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horz" lIns="91440" tIns="45720" rIns="91440" bIns="45720" rtlCol="0" anchor="ctr">
        <a:normAutofit fontScale="92500" lnSpcReduction="10000"/>
      </a:bodyPr>
      <a:lstStyle>
        <a:defPPr>
          <a:defRPr dirty="0" smtClean="0"/>
        </a:defPPr>
      </a:lstStyle>
    </a:spDef>
    <a:lnDef>
      <a:spPr bwMode="auto">
        <a:xfrm>
          <a:off x="0" y="0"/>
          <a:ext cx="1" cy="1"/>
        </a:xfrm>
        <a:custGeom>
          <a:avLst/>
          <a:gdLst/>
          <a:ahLst/>
          <a:cxnLst/>
          <a:rect l="0" t="0" r="0" b="0"/>
          <a:pathLst/>
        </a:custGeom>
        <a:solidFill>
          <a:srgbClr val="606BA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txDef>
      <a:spPr/>
      <a:bodyPr lIns="0" tIns="0" rIns="0" bIns="0">
        <a:spAutoFit/>
      </a:bodyPr>
      <a:lstStyle>
        <a:defPPr>
          <a:defRPr smtClean="0"/>
        </a:defPPr>
      </a:lstStyle>
    </a:txDef>
  </a:objectDefaults>
  <a:extraClrSchemeLst>
    <a:extraClrScheme>
      <a:clrScheme name="MedPanel09240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dPanel09240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dPanel09240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Panel09240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Panel09240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dPanel09240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dPanel09240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3 Health PPTX Template 2017" id="{4632190B-E1D5-D94F-AAD2-FB46558BF03B}" vid="{68B4DB9A-154F-7845-950A-B33F88D311AE}"/>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16868</TotalTime>
  <Words>6021</Words>
  <Application>Microsoft Macintosh PowerPoint</Application>
  <PresentationFormat>Widescreen</PresentationFormat>
  <Paragraphs>778</Paragraphs>
  <Slides>68</Slides>
  <Notes>9</Notes>
  <HiddenSlides>1</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68</vt:i4>
      </vt:variant>
    </vt:vector>
  </HeadingPairs>
  <TitlesOfParts>
    <vt:vector size="76" baseType="lpstr">
      <vt:lpstr>Arial</vt:lpstr>
      <vt:lpstr>Calibri</vt:lpstr>
      <vt:lpstr>News Gothic MT</vt:lpstr>
      <vt:lpstr>Symbol</vt:lpstr>
      <vt:lpstr>i3 Health Template 2016</vt:lpstr>
      <vt:lpstr>1_i3 Health Template 2016</vt:lpstr>
      <vt:lpstr>2_i3 Health Template 2016</vt:lpstr>
      <vt:lpstr>PowerPoint.Show.8</vt:lpstr>
      <vt:lpstr>PowerPoint Presentation</vt:lpstr>
      <vt:lpstr>Keeping Pace With Evolving Treatment Paradigms in Advanced Renal Cell Carcinoma: The Nurse’s View</vt:lpstr>
      <vt:lpstr>PowerPoint Presentation</vt:lpstr>
      <vt:lpstr>Disclosures</vt:lpstr>
      <vt:lpstr>Learning Objectives</vt:lpstr>
      <vt:lpstr>Renal Cell Carcinoma</vt:lpstr>
      <vt:lpstr>Risk Factors</vt:lpstr>
      <vt:lpstr>Kidney and Renal Pelvis Cancer</vt:lpstr>
      <vt:lpstr>Histologic Classification of Renal Cell Carcinoma</vt:lpstr>
      <vt:lpstr>Clear Cell RCC</vt:lpstr>
      <vt:lpstr>Sarcomatoid RCC</vt:lpstr>
      <vt:lpstr>Renal Cell Carcinoma Staging</vt:lpstr>
      <vt:lpstr>AJCC Staging: RCC</vt:lpstr>
      <vt:lpstr>Prognostic Factors</vt:lpstr>
      <vt:lpstr>Case Study 1</vt:lpstr>
      <vt:lpstr>IMDC Prognostic Factors</vt:lpstr>
      <vt:lpstr>Treatment Planning</vt:lpstr>
      <vt:lpstr>IMDC Prognostic Factors (cont.)</vt:lpstr>
      <vt:lpstr>Role of Cytoreductive Nephrectomy (CN)</vt:lpstr>
      <vt:lpstr>Role of Cytoreductive Nephrectomy (cont.)</vt:lpstr>
      <vt:lpstr>CN: Patient Selection Matters</vt:lpstr>
      <vt:lpstr>CN: Patient Selection Matters (cont.)</vt:lpstr>
      <vt:lpstr>Survival Based on Risk Group</vt:lpstr>
      <vt:lpstr>CN: Patient Selection Matters (cont.)</vt:lpstr>
      <vt:lpstr>Case Study</vt:lpstr>
      <vt:lpstr>Systemic Therapy Options</vt:lpstr>
      <vt:lpstr>Systemic Therapy Options (cont.)</vt:lpstr>
      <vt:lpstr>PD-1/PD-L1</vt:lpstr>
      <vt:lpstr>CTLA-4</vt:lpstr>
      <vt:lpstr>Ipilimumab/Nivolumab</vt:lpstr>
      <vt:lpstr>Immunotherapy</vt:lpstr>
      <vt:lpstr>Immunotherapy (cont.)</vt:lpstr>
      <vt:lpstr>Immunotherapy-Based Frontline Therapy</vt:lpstr>
      <vt:lpstr>Response Based on PD-L1 Expression</vt:lpstr>
      <vt:lpstr>Pembrolizumab/Axitinib: KEYNOTE 426</vt:lpstr>
      <vt:lpstr>Nivolumab/Cabozantinib: Checkmate 9ER</vt:lpstr>
      <vt:lpstr>NCCN Guidelines</vt:lpstr>
      <vt:lpstr>NCCN Guidelines (cont.)</vt:lpstr>
      <vt:lpstr>NCCN Guidelines (cont.)</vt:lpstr>
      <vt:lpstr>Treatment-Related Adverse Events</vt:lpstr>
      <vt:lpstr>Immune-Related Adverse Events (irAEs)</vt:lpstr>
      <vt:lpstr>VEGF-Targeted Therapy</vt:lpstr>
      <vt:lpstr>Pembrolizumab/Axitinib vs Sunitinib</vt:lpstr>
      <vt:lpstr>Case Study 2</vt:lpstr>
      <vt:lpstr>Case Study 2 (cont.)</vt:lpstr>
      <vt:lpstr>Treatment Options</vt:lpstr>
      <vt:lpstr>Treatment Options (cont.)</vt:lpstr>
      <vt:lpstr>Treatment Options (cont.)</vt:lpstr>
      <vt:lpstr>Immune-Related Adverse Events (irAEs)</vt:lpstr>
      <vt:lpstr>Kinetics of irAE Appearance</vt:lpstr>
      <vt:lpstr>Axitinib Side Effects </vt:lpstr>
      <vt:lpstr>Combination Therapy: Overlapping Toxicities</vt:lpstr>
      <vt:lpstr>VEGF TKIs vs Immunotherapy: Adverse Events</vt:lpstr>
      <vt:lpstr>General Guidelines for irAE Management</vt:lpstr>
      <vt:lpstr>Guidelines for irAE Management</vt:lpstr>
      <vt:lpstr>Goals of irAE Management</vt:lpstr>
      <vt:lpstr>The Seven Pillars of irAE Toxicity Management</vt:lpstr>
      <vt:lpstr>Patient Education</vt:lpstr>
      <vt:lpstr>CTCAE: Common Terminology Criteria for Adverse Events</vt:lpstr>
      <vt:lpstr>Combination Therapy: AE Management</vt:lpstr>
      <vt:lpstr>Improving Clinical Care</vt:lpstr>
      <vt:lpstr>irAE References</vt:lpstr>
      <vt:lpstr>Knowledge Improves Clinical Outcomes and Quality of Life</vt:lpstr>
      <vt:lpstr>Key Takeaways</vt:lpstr>
      <vt:lpstr>PowerPoint Presentation</vt:lpstr>
      <vt:lpstr>References</vt:lpstr>
      <vt:lpstr>References (cont.)</vt:lpstr>
      <vt:lpstr>References (cont.)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Pace With Evolving Treatment Paradigms in Advanced Renal Cell Carcinoma: The Nurse's View</dc:title>
  <dc:subject>Renal cell carcinoma</dc:subject>
  <dc:creator>Laura S. Wood, RN, MSN, OCN®</dc:creator>
  <cp:keywords>Renal cell carcinoma, RCC</cp:keywords>
  <dc:description/>
  <cp:lastModifiedBy>Madelyne Fabrizio</cp:lastModifiedBy>
  <cp:revision>549</cp:revision>
  <cp:lastPrinted>2021-04-16T09:51:48Z</cp:lastPrinted>
  <dcterms:created xsi:type="dcterms:W3CDTF">2018-05-17T16:10:36Z</dcterms:created>
  <dcterms:modified xsi:type="dcterms:W3CDTF">2021-09-03T18:46:27Z</dcterms:modified>
  <cp:category>Oncology</cp:category>
</cp:coreProperties>
</file>