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1" r:id="rId5"/>
    <p:sldId id="264" r:id="rId6"/>
    <p:sldId id="265" r:id="rId7"/>
    <p:sldId id="266" r:id="rId8"/>
    <p:sldId id="267" r:id="rId9"/>
    <p:sldId id="268" r:id="rId10"/>
    <p:sldId id="263" r:id="rId11"/>
    <p:sldId id="262" r:id="rId12"/>
    <p:sldId id="260" r:id="rId13"/>
    <p:sldId id="269" r:id="rId14"/>
    <p:sldId id="270" r:id="rId15"/>
    <p:sldId id="271" r:id="rId16"/>
    <p:sldId id="272" r:id="rId17"/>
    <p:sldId id="275" r:id="rId18"/>
    <p:sldId id="273" r:id="rId19"/>
    <p:sldId id="277" r:id="rId20"/>
    <p:sldId id="278" r:id="rId21"/>
    <p:sldId id="281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50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1E2E652-91B1-4640-83BF-D7C11AE1C3EC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E3E6A2-E8F8-4489-8D62-3A6555C40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80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479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990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575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989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243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243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2318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729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3208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415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30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0087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4680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348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130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3947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025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653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198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570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044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B8DAA0-2AEC-408B-987D-23896EABEE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558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2603B-EC9E-42B5-BA66-39615496B0FA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A0CD-0597-42A6-BDDF-8CC476BD0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778E1-A91D-4A55-8A3A-2D0277458EED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8FD42-20FD-4D1B-B2B9-7A9C54E56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3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C6A1C-F73C-43EF-A198-4A0A576D4B0B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B0075-28FD-4C2C-9237-A36E60F0E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0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28956-1C63-462C-8F2A-F9084775CE9D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02A0-CE6B-464C-B56F-31FB3EE91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8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74B81-B9D5-41F5-A8D7-D5B828EA326D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0AAFF-26A0-47FB-B2C8-B73018A8A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4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2E205-10D9-42C6-8C4F-2AD0A3174DFA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E701B-87B8-4F02-8825-80EFAA941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0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101BF-00D3-4F5B-B9D6-7C8593241529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F32FE-95BF-4B68-A9E8-00DEB6DF9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3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14B9D-7B13-44D2-923C-B2EDCD38E69E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A25C3-12FE-4AB0-A30A-3444580A6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10F06-99C9-4E13-A349-DF9CF6DA7A30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2AF7C-31FB-4005-9D56-87D539A65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51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5FBC8-C190-40D8-A8A3-D60F38E90851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94328-9323-464F-B6FB-576B6E280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5705C-0865-44E8-AA0F-6ED539E9E880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4E64-3122-447F-B17A-30D1AF71C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5B5FCC-1015-47C3-9294-8CBA42510B31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874116-D0EE-46C0-82A4-631967B71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lbarncord@ecomlb.com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gltrnmnt.chm::/Transaction_Code_49_Inventory_Adjustment.htm" TargetMode="External"/><Relationship Id="rId3" Type="http://schemas.openxmlformats.org/officeDocument/2006/relationships/image" Target="../media/image3.jpeg"/><Relationship Id="rId7" Type="http://schemas.openxmlformats.org/officeDocument/2006/relationships/hyperlink" Target="gltrnmnt.chm::/Transaction_Code_48_Inventory_Movements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gltrnmnt.chm::/Transaction_Code_47_Inventory_Receiving.htm" TargetMode="External"/><Relationship Id="rId11" Type="http://schemas.openxmlformats.org/officeDocument/2006/relationships/hyperlink" Target="gltrnmnt.chm::/Transaction_83_Assembly_Adjustment.htm" TargetMode="External"/><Relationship Id="rId5" Type="http://schemas.openxmlformats.org/officeDocument/2006/relationships/hyperlink" Target="gltrnmnt.chm::/Transaction_Code_46_Inventory_Cost_Variance.htm" TargetMode="External"/><Relationship Id="rId10" Type="http://schemas.openxmlformats.org/officeDocument/2006/relationships/hyperlink" Target="gltrnmnt.chm::/Transaction_82_Assembly_Receiving.htm" TargetMode="External"/><Relationship Id="rId4" Type="http://schemas.openxmlformats.org/officeDocument/2006/relationships/image" Target="../media/image2.png"/><Relationship Id="rId9" Type="http://schemas.openxmlformats.org/officeDocument/2006/relationships/hyperlink" Target="gltrnmnt.chm::/Transaction_81_Assembly_Work_Order_Movement.ht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gltrnmnt.chm::/Transaction_Code_53_Open_Account_Payment.htm" TargetMode="External"/><Relationship Id="rId13" Type="http://schemas.openxmlformats.org/officeDocument/2006/relationships/hyperlink" Target="gltrnmnt.chm::/Transaction_Code_58_Service_Charge.htm" TargetMode="External"/><Relationship Id="rId3" Type="http://schemas.openxmlformats.org/officeDocument/2006/relationships/image" Target="../media/image3.jpeg"/><Relationship Id="rId7" Type="http://schemas.openxmlformats.org/officeDocument/2006/relationships/hyperlink" Target="gltrnmnt.chm::/Transaction_Code_52_COD_Receivable_Payment.htm" TargetMode="External"/><Relationship Id="rId12" Type="http://schemas.openxmlformats.org/officeDocument/2006/relationships/hyperlink" Target="gltrnmnt.chm::/Transaction_Code_57_Miscellaneous_Debit_to_Customer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gltrnmnt.chm::/Transaction_Code_51_Prepaid_Receivable_Payment.htm" TargetMode="External"/><Relationship Id="rId11" Type="http://schemas.openxmlformats.org/officeDocument/2006/relationships/hyperlink" Target="gltrnmnt.chm::/Transaction_Code_56_Internal_Debit_and_Transfer_of_Credit.htm" TargetMode="External"/><Relationship Id="rId5" Type="http://schemas.openxmlformats.org/officeDocument/2006/relationships/hyperlink" Target="gltrnmnt.chm::/Transaction_Code_50_Credit_Card_Payments.htm" TargetMode="External"/><Relationship Id="rId10" Type="http://schemas.openxmlformats.org/officeDocument/2006/relationships/hyperlink" Target="gltrnmnt.chm::/Transaction_Code_55_Internal_Debit_Cash_Adjusted.htm" TargetMode="External"/><Relationship Id="rId4" Type="http://schemas.openxmlformats.org/officeDocument/2006/relationships/image" Target="../media/image2.png"/><Relationship Id="rId9" Type="http://schemas.openxmlformats.org/officeDocument/2006/relationships/hyperlink" Target="gltrnmnt.chm::/Transaction_Code_54_Available_Credit_Memo_PA_Used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39984"/>
          </a:xfrm>
        </p:spPr>
        <p:txBody>
          <a:bodyPr/>
          <a:lstStyle/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en-US" sz="4000" dirty="0" smtClean="0"/>
              <a:t>Purging Data</a:t>
            </a:r>
            <a:br>
              <a:rPr lang="en-US" altLang="en-US" sz="4000" dirty="0" smtClean="0"/>
            </a:br>
            <a:r>
              <a:rPr lang="en-US" sz="1800" b="0" dirty="0" smtClean="0">
                <a:solidFill>
                  <a:prstClr val="black"/>
                </a:solidFill>
                <a:ea typeface="+mn-ea"/>
                <a:cs typeface="+mn-cs"/>
              </a:rPr>
              <a:t>Why, When and How?</a:t>
            </a:r>
            <a:endParaRPr lang="en-US" altLang="en-US" sz="40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792288" y="5735834"/>
            <a:ext cx="5486400" cy="804862"/>
          </a:xfrm>
        </p:spPr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 smtClean="0"/>
              <a:t>Linda Barncord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1800" dirty="0" smtClean="0"/>
              <a:t>President/Owner</a:t>
            </a:r>
            <a:endParaRPr lang="en-US" sz="1800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381000"/>
            <a:ext cx="6375400" cy="433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024" y="4584200"/>
            <a:ext cx="3124200" cy="2270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Preparing for a </a:t>
            </a:r>
            <a:r>
              <a:rPr lang="en-US" b="1" dirty="0" smtClean="0"/>
              <a:t>Purge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which jobs to run</a:t>
            </a:r>
          </a:p>
          <a:p>
            <a:r>
              <a:rPr lang="en-US" dirty="0" smtClean="0"/>
              <a:t>Perform </a:t>
            </a:r>
            <a:r>
              <a:rPr lang="en-US" dirty="0"/>
              <a:t>a benchmark </a:t>
            </a:r>
            <a:r>
              <a:rPr lang="en-US" dirty="0" smtClean="0"/>
              <a:t>test</a:t>
            </a:r>
            <a:endParaRPr lang="en-US" dirty="0"/>
          </a:p>
          <a:p>
            <a:r>
              <a:rPr lang="en-US" dirty="0" smtClean="0"/>
              <a:t>Determine </a:t>
            </a:r>
            <a:r>
              <a:rPr lang="en-US" dirty="0"/>
              <a:t>the approximate number of database qualifying records to be </a:t>
            </a:r>
            <a:r>
              <a:rPr lang="en-US" dirty="0" smtClean="0"/>
              <a:t>purged</a:t>
            </a:r>
            <a:endParaRPr lang="en-US" dirty="0"/>
          </a:p>
          <a:p>
            <a:pPr lvl="1"/>
            <a:r>
              <a:rPr lang="en-US" dirty="0"/>
              <a:t>Select a day or week subset of this range to run a timed benchmark test.</a:t>
            </a:r>
          </a:p>
          <a:p>
            <a:pPr lvl="1"/>
            <a:r>
              <a:rPr lang="en-US" dirty="0"/>
              <a:t>Print the $STDLIST which indicates the number of records purged and the amount of time it took to complete the job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2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Preparing for a </a:t>
            </a:r>
            <a:r>
              <a:rPr lang="en-US" b="1" dirty="0" smtClean="0"/>
              <a:t>Purge </a:t>
            </a:r>
            <a:r>
              <a:rPr lang="en-US" b="1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/>
              <a:t>all reports which are affected by the purge process prior to running any purge.  </a:t>
            </a:r>
          </a:p>
          <a:p>
            <a:r>
              <a:rPr lang="en-US" dirty="0"/>
              <a:t>Perform a full system backup.  </a:t>
            </a:r>
          </a:p>
          <a:p>
            <a:pPr lvl="1"/>
            <a:r>
              <a:rPr lang="en-US" b="1" dirty="0"/>
              <a:t>Note</a:t>
            </a:r>
            <a:r>
              <a:rPr lang="en-US" dirty="0"/>
              <a:t>:  You cannot recover from a purge file.  You must recover from your backup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Before purging, ensure that no one is logged on to the system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Preparing for a </a:t>
            </a:r>
            <a:r>
              <a:rPr lang="en-US" b="1" dirty="0" smtClean="0"/>
              <a:t>Purge </a:t>
            </a:r>
            <a:r>
              <a:rPr lang="en-US" b="1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Repopulate full text indexes (run statistics in Oracle)</a:t>
            </a:r>
          </a:p>
          <a:p>
            <a:r>
              <a:rPr lang="en-US" dirty="0" smtClean="0"/>
              <a:t>Defrag database</a:t>
            </a:r>
          </a:p>
          <a:p>
            <a:r>
              <a:rPr lang="en-US" dirty="0" smtClean="0"/>
              <a:t>Defrag </a:t>
            </a:r>
            <a:r>
              <a:rPr lang="en-US" dirty="0"/>
              <a:t>h</a:t>
            </a:r>
            <a:r>
              <a:rPr lang="en-US" dirty="0" smtClean="0"/>
              <a:t>ard drive</a:t>
            </a:r>
            <a:endParaRPr lang="en-US" dirty="0"/>
          </a:p>
          <a:p>
            <a:r>
              <a:rPr lang="en-US" dirty="0"/>
              <a:t>After purging, perform a separate, full-system backup.  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Running the Purge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Direct Commerce main menu, activate Production Management, displaying the Production Management Work Flow </a:t>
            </a:r>
            <a:endParaRPr lang="en-US" dirty="0" smtClean="0"/>
          </a:p>
          <a:p>
            <a:r>
              <a:rPr lang="en-US" dirty="0"/>
              <a:t>Select Purge Date Management in the As Required task group to open the Purge Data Management screen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98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Purge Data Management </a:t>
            </a:r>
            <a:r>
              <a:rPr lang="en-US" dirty="0" smtClean="0"/>
              <a:t>screen </a:t>
            </a:r>
            <a:r>
              <a:rPr lang="en-US" dirty="0"/>
              <a:t>is divided into the three </a:t>
            </a:r>
            <a:r>
              <a:rPr lang="en-US" dirty="0" smtClean="0"/>
              <a:t>sections</a:t>
            </a:r>
          </a:p>
          <a:p>
            <a:pPr lvl="1"/>
            <a:r>
              <a:rPr lang="en-US" dirty="0"/>
              <a:t>The top of the screen displays the screen title, Purge Data Management, and the following two buttons:</a:t>
            </a:r>
          </a:p>
          <a:p>
            <a:pPr lvl="2"/>
            <a:r>
              <a:rPr lang="en-US" dirty="0"/>
              <a:t>Close – Click the Close button to exit out of the Purge Data Management screen and back to the Production Management Work Flow.</a:t>
            </a:r>
          </a:p>
          <a:p>
            <a:pPr lvl="2"/>
            <a:r>
              <a:rPr lang="en-US" dirty="0"/>
              <a:t>Start Job – Click the Start Report button to display the Job Scheduler screen once all appropriate selections have been made.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86200"/>
            <a:ext cx="1198759" cy="119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57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 Select Job section of the screen enables you to select the purge job to run.  </a:t>
            </a:r>
          </a:p>
          <a:p>
            <a:pPr lvl="1"/>
            <a:r>
              <a:rPr lang="en-US" dirty="0"/>
              <a:t>The Selection Criteria displays the appropriate inputs for the selected job.  Not all options are displayed for all jobs.  The available Selection Criteria options include:</a:t>
            </a:r>
          </a:p>
          <a:p>
            <a:pPr lvl="2"/>
            <a:r>
              <a:rPr lang="en-US" dirty="0"/>
              <a:t>Co </a:t>
            </a:r>
            <a:r>
              <a:rPr lang="en-US" dirty="0" err="1"/>
              <a:t>Div</a:t>
            </a:r>
            <a:r>
              <a:rPr lang="en-US" dirty="0"/>
              <a:t> – Specifies the company and division for which you want to purge the data.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5881">
            <a:off x="7329649" y="4976342"/>
            <a:ext cx="1198759" cy="119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56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Start </a:t>
            </a:r>
            <a:r>
              <a:rPr lang="en-US" dirty="0"/>
              <a:t>Date – Identifies the valid beginning </a:t>
            </a:r>
            <a:r>
              <a:rPr lang="en-US" dirty="0" smtClean="0"/>
              <a:t>date to purge</a:t>
            </a:r>
            <a:endParaRPr lang="en-US" dirty="0"/>
          </a:p>
          <a:p>
            <a:pPr lvl="2"/>
            <a:r>
              <a:rPr lang="en-US" dirty="0"/>
              <a:t>End Date – Identifies the valid ending date </a:t>
            </a:r>
            <a:r>
              <a:rPr lang="en-US" dirty="0" smtClean="0"/>
              <a:t>to purge</a:t>
            </a:r>
            <a:endParaRPr lang="en-US" dirty="0"/>
          </a:p>
          <a:p>
            <a:pPr lvl="2"/>
            <a:r>
              <a:rPr lang="en-US" dirty="0"/>
              <a:t>Enter Source – Identifies a valid 16-position Source Code</a:t>
            </a:r>
          </a:p>
          <a:p>
            <a:pPr lvl="2"/>
            <a:r>
              <a:rPr lang="en-US" dirty="0"/>
              <a:t>Enter Highest Purge Date – Defines the highest purge date</a:t>
            </a:r>
          </a:p>
          <a:p>
            <a:pPr lvl="2"/>
            <a:r>
              <a:rPr lang="en-US" dirty="0"/>
              <a:t>Enter Save file name – Defines an 8-position file name to which you assign the output </a:t>
            </a:r>
            <a:r>
              <a:rPr lang="en-US" dirty="0" smtClean="0"/>
              <a:t>file.</a:t>
            </a:r>
            <a:endParaRPr lang="en-US" dirty="0"/>
          </a:p>
          <a:p>
            <a:pPr lvl="2"/>
            <a:r>
              <a:rPr lang="en-US" dirty="0"/>
              <a:t>Enter Minimum Purge Days – Specifies the minimum number of days required in the associated table's date to be purged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17638"/>
            <a:ext cx="1198759" cy="119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3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 Purging Table</a:t>
            </a:r>
            <a:br>
              <a:rPr lang="en-US" b="1" dirty="0" smtClean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658218"/>
              </p:ext>
            </p:extLst>
          </p:nvPr>
        </p:nvGraphicFramePr>
        <p:xfrm>
          <a:off x="457200" y="1320410"/>
          <a:ext cx="8229600" cy="482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JOB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TABLES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Orders by Ship date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 Sales, Returns, Sales Tax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ACTIONS,  GIFTTRACKS,  PICKLOTDETAIL,  BOFILE, OHADDITIONS, PROCESSING, CLOSEDAR, OPENAR, RETURNS, CUSTXREF, ORDERACTIONS, TRANSMITTAL, CUSTOMIZATION, ORDERHEADER, AIRBORNEENTRIES, FINANCIALORDER, ORDERSUBHEAD, FEDEXENTRIES, FRAUDS, ORDERXREF, MANIFESTENTRIES</a:t>
                      </a: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Pick Lot Details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PICKLOTDETAIL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Customers by Date/Co/Div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Selected Promotions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ACCTCOMMENTS, ACTIONS, CREDITAPPROVAL, CUSTXREF, CUSTOMERS, CUSTOMERADDL, CUSTOMERCOMP, CUSTOMERDEMO, CUSTOMERPHONE, CUSTOMERPROMO, FRAUDS, OLDCUST, ORDERACTIONS, SERVICETRACK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Offer Item by Date/Div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Catalog Page Analysis, Offer item Proof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OFFERITEMS, MULTIPRICING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Orders by Source Code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 Sales, Returns, Sales Tax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ACTIONS,  GIFTTRACKS,  PICKLOTDETAIL,  BOFILE, OHADDITIONS, PROCESSING, CLOSEDAR, OPENAR, RETURNS, CUSTXREF, ORDERACTIONS, TRANSMITTAL, CUSTOMIZATION, ORDERHEADER, AIRBORNEENTRIES, FINANCIALORDER, ORDERSUBHEAD, FEDEXENTRIES, FRAUDS, ORDERXREF, MANIFESTENTRIES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88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 Purging Table </a:t>
            </a:r>
            <a:r>
              <a:rPr lang="en-US" b="1" dirty="0" err="1" smtClean="0"/>
              <a:t>Con’t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052263"/>
              </p:ext>
            </p:extLst>
          </p:nvPr>
        </p:nvGraphicFramePr>
        <p:xfrm>
          <a:off x="457200" y="1599574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JOB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TABLES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Inventory Trans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Stock Adjustment, Receiving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INVENTORYTRANS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Transmittal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TRANSMITTAL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Manifest Entries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MANIFESTENTRIES, FEDEXENTRIES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Closed AR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CLOSEDAR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Fin Orders (Inventory)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Transaction Proof Report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FINANCIALORDER (transaction codes 46, 47, 48, 49, 81, 82, 83)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Fin Orders (Open AR)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Transaction Proof Report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FINANCIALORDER (transaction codes 50, 51, 52, 53, 54, 55, 56, 57, 58)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Service Tracks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SERVICETRACKS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R01 Financials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Transaction Proof Report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FINANCIALORDER (transaction code 01)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Cycle Data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CYCLEDATA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Purge Physical Inv Counts by 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INVCOUNTDATA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36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If the job will not run make sure there is enough disk space for the flat files that are going to be created.</a:t>
            </a:r>
          </a:p>
          <a:p>
            <a:pPr lvl="2"/>
            <a:r>
              <a:rPr lang="en-US" dirty="0" smtClean="0"/>
              <a:t>Tracing can be turned on for the specific code run for each job.</a:t>
            </a:r>
          </a:p>
          <a:p>
            <a:pPr lvl="3"/>
            <a:r>
              <a:rPr lang="en-US" dirty="0" smtClean="0"/>
              <a:t>Check the standard list for the RUN command that contains the code name. </a:t>
            </a:r>
          </a:p>
          <a:p>
            <a:pPr lvl="3"/>
            <a:r>
              <a:rPr lang="en-US" dirty="0" smtClean="0"/>
              <a:t>For Example:  </a:t>
            </a:r>
          </a:p>
          <a:p>
            <a:pPr marL="1828800" lvl="4" indent="0">
              <a:buNone/>
            </a:pPr>
            <a:r>
              <a:rPr lang="en-US" dirty="0"/>
              <a:t>!RUN PURGORDR.CODE2.!SG2VER;LIB=G</a:t>
            </a:r>
            <a:endParaRPr lang="en-US" dirty="0" smtClean="0"/>
          </a:p>
          <a:p>
            <a:pPr lvl="3"/>
            <a:r>
              <a:rPr lang="en-US" dirty="0" smtClean="0"/>
              <a:t>In this example you would turn on tracing for PURGORDR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44" y="5032150"/>
            <a:ext cx="1726442" cy="12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9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up disk space</a:t>
            </a:r>
          </a:p>
          <a:p>
            <a:r>
              <a:rPr lang="en-US" dirty="0" smtClean="0"/>
              <a:t>Increase System Performance</a:t>
            </a:r>
          </a:p>
          <a:p>
            <a:r>
              <a:rPr lang="en-US" dirty="0" smtClean="0"/>
              <a:t>Increase Processing Speed</a:t>
            </a:r>
          </a:p>
          <a:p>
            <a:r>
              <a:rPr lang="en-US" dirty="0" smtClean="0"/>
              <a:t>Increase User Productivity</a:t>
            </a:r>
          </a:p>
          <a:p>
            <a:r>
              <a:rPr lang="en-US" dirty="0" smtClean="0"/>
              <a:t>Decrease Database Maintenance Time and Expenses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4764">
            <a:off x="5727061" y="897210"/>
            <a:ext cx="3116506" cy="1893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The following error lets you know that records are not being deleted due to the date.</a:t>
            </a:r>
          </a:p>
          <a:p>
            <a:pPr lvl="3"/>
            <a:r>
              <a:rPr lang="en-US" dirty="0" smtClean="0"/>
              <a:t>These records have a date that is older than the one defined in one of several controls. </a:t>
            </a:r>
          </a:p>
          <a:p>
            <a:pPr marL="1828800" lvl="4" indent="0">
              <a:buNone/>
            </a:pPr>
            <a:r>
              <a:rPr lang="en-US" dirty="0" smtClean="0"/>
              <a:t>++++ </a:t>
            </a:r>
            <a:r>
              <a:rPr lang="en-US" dirty="0"/>
              <a:t>COMPANY: 01 LOWEST-DATE: 19900813</a:t>
            </a:r>
          </a:p>
          <a:p>
            <a:pPr marL="1828800" lvl="4" indent="0">
              <a:buNone/>
            </a:pPr>
            <a:r>
              <a:rPr lang="en-US" dirty="0"/>
              <a:t>** 000001000000 SKIPPED MAILDATE(19930519) &gt;= CONTROL DATE </a:t>
            </a:r>
            <a:r>
              <a:rPr lang="en-US" dirty="0" smtClean="0"/>
              <a:t>**</a:t>
            </a:r>
          </a:p>
          <a:p>
            <a:pPr marL="1828800" lvl="4" indent="0">
              <a:buNone/>
            </a:pPr>
            <a:r>
              <a:rPr lang="en-US" dirty="0" smtClean="0"/>
              <a:t>** </a:t>
            </a:r>
            <a:r>
              <a:rPr lang="en-US" dirty="0"/>
              <a:t>000001010000 SKIPPED MAILDATE(19930520) &gt;= CONTROL DATE </a:t>
            </a:r>
            <a:r>
              <a:rPr lang="en-US" dirty="0" smtClean="0"/>
              <a:t>**</a:t>
            </a:r>
          </a:p>
          <a:p>
            <a:pPr lvl="3"/>
            <a:r>
              <a:rPr lang="en-US" dirty="0" smtClean="0"/>
              <a:t>If the date is old then the month end clearing reports have not been addressed and JDA will need to review and possibly suppress orders.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964" y="323625"/>
            <a:ext cx="1726442" cy="12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14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Troubleshooting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7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2034381"/>
            <a:ext cx="2952750" cy="3657600"/>
          </a:xfrm>
        </p:spPr>
      </p:pic>
    </p:spTree>
    <p:extLst>
      <p:ext uri="{BB962C8B-B14F-4D97-AF65-F5344CB8AC3E}">
        <p14:creationId xmlns:p14="http://schemas.microsoft.com/office/powerpoint/2010/main" val="255090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Linda Barncord</a:t>
            </a:r>
          </a:p>
          <a:p>
            <a:pPr marL="0" indent="0" algn="ctr">
              <a:buNone/>
            </a:pPr>
            <a:r>
              <a:rPr lang="en-US" dirty="0" smtClean="0">
                <a:hlinkClick r:id="rId5"/>
              </a:rPr>
              <a:t>lbarncord@ecomlb.com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954-868-2542</a:t>
            </a:r>
          </a:p>
          <a:p>
            <a:pPr marL="0" indent="0" algn="ctr">
              <a:buNone/>
            </a:pPr>
            <a:r>
              <a:rPr lang="en-US" dirty="0" smtClean="0"/>
              <a:t>www.ecomlb.com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8544">
            <a:off x="4188328" y="3437902"/>
            <a:ext cx="3898064" cy="2637222"/>
          </a:xfrm>
          <a:prstGeom prst="rect">
            <a:avLst/>
          </a:prstGeom>
        </p:spPr>
      </p:pic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system activity</a:t>
            </a:r>
          </a:p>
          <a:p>
            <a:r>
              <a:rPr lang="en-US" dirty="0" smtClean="0"/>
              <a:t>Running out of disk space</a:t>
            </a:r>
          </a:p>
          <a:p>
            <a:r>
              <a:rPr lang="en-US" dirty="0" smtClean="0"/>
              <a:t>Processing taking too long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Purge Orders by Ship Date</a:t>
            </a:r>
            <a:r>
              <a:rPr lang="en-US" dirty="0"/>
              <a:t> purges detail history of shipped complete orders.  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feature purges shipped complete orders </a:t>
            </a:r>
            <a:r>
              <a:rPr lang="en-US" dirty="0" smtClean="0"/>
              <a:t>with </a:t>
            </a:r>
            <a:r>
              <a:rPr lang="en-US" dirty="0"/>
              <a:t>all FINANCIALORDER records posted, all open accounts receivable records closed, and a Last Ship Date within the specified date range.</a:t>
            </a:r>
          </a:p>
          <a:p>
            <a:r>
              <a:rPr lang="en-US" b="1" dirty="0">
                <a:solidFill>
                  <a:srgbClr val="FF0000"/>
                </a:solidFill>
              </a:rPr>
              <a:t>Purge Pick-Lot Details by Date</a:t>
            </a:r>
            <a:r>
              <a:rPr lang="en-US" dirty="0"/>
              <a:t> purges the </a:t>
            </a:r>
            <a:r>
              <a:rPr lang="en-US" dirty="0" err="1"/>
              <a:t>picklot</a:t>
            </a:r>
            <a:r>
              <a:rPr lang="en-US" dirty="0"/>
              <a:t> details of shipped complete orders within the specified date </a:t>
            </a:r>
            <a:r>
              <a:rPr lang="en-US" dirty="0" smtClean="0"/>
              <a:t>range.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Purge Customers By Date/Co./</a:t>
            </a:r>
            <a:r>
              <a:rPr lang="en-US" b="1" dirty="0" err="1">
                <a:solidFill>
                  <a:srgbClr val="FF0000"/>
                </a:solidFill>
              </a:rPr>
              <a:t>Div</a:t>
            </a:r>
            <a:r>
              <a:rPr lang="en-US" dirty="0"/>
              <a:t> job allows you to purge customer records </a:t>
            </a:r>
            <a:endParaRPr lang="en-US" dirty="0" smtClean="0"/>
          </a:p>
          <a:p>
            <a:r>
              <a:rPr lang="en-US" b="1" dirty="0">
                <a:solidFill>
                  <a:srgbClr val="FF0000"/>
                </a:solidFill>
              </a:rPr>
              <a:t>Purge Offer Items by Date/Div.</a:t>
            </a:r>
            <a:r>
              <a:rPr lang="en-US" dirty="0"/>
              <a:t> purges Offer Item details within the requested date range </a:t>
            </a:r>
            <a:endParaRPr lang="en-US" dirty="0" smtClean="0"/>
          </a:p>
          <a:p>
            <a:r>
              <a:rPr lang="en-US" b="1" dirty="0">
                <a:solidFill>
                  <a:srgbClr val="FF0000"/>
                </a:solidFill>
              </a:rPr>
              <a:t>Purge Orders by Source Code</a:t>
            </a:r>
            <a:r>
              <a:rPr lang="en-US" dirty="0"/>
              <a:t> purges the detail history of shipped complete orders for specific Source Codes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8184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Purge Inventory-Trans</a:t>
            </a:r>
            <a:r>
              <a:rPr lang="en-US" dirty="0"/>
              <a:t> by date purges the detail history of the INVENTORYTRANS table for the user-defined date range.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Purge </a:t>
            </a:r>
            <a:r>
              <a:rPr lang="en-US" b="1" dirty="0">
                <a:solidFill>
                  <a:srgbClr val="FF0000"/>
                </a:solidFill>
              </a:rPr>
              <a:t>Transmittal by date</a:t>
            </a:r>
            <a:r>
              <a:rPr lang="en-US" dirty="0"/>
              <a:t> purges the detail history of billing records stored in the TRANSMITTAL table for the user-defined date range.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Purge </a:t>
            </a:r>
            <a:r>
              <a:rPr lang="en-US" b="1" dirty="0">
                <a:solidFill>
                  <a:srgbClr val="FF0000"/>
                </a:solidFill>
              </a:rPr>
              <a:t>Manifest-Entries by date</a:t>
            </a:r>
            <a:r>
              <a:rPr lang="en-US" dirty="0"/>
              <a:t> purges the Ship Confirm records for the user-defined date range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80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8184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Purge Closed AR Entries by Date</a:t>
            </a:r>
            <a:r>
              <a:rPr lang="en-US" dirty="0"/>
              <a:t> purges records within the user-defined date range from the CLOSEDAR table.</a:t>
            </a:r>
          </a:p>
          <a:p>
            <a:r>
              <a:rPr lang="en-US" b="1" dirty="0">
                <a:solidFill>
                  <a:srgbClr val="FF0000"/>
                </a:solidFill>
              </a:rPr>
              <a:t>Purge Fin-Orders (Inventory) by date</a:t>
            </a:r>
            <a:r>
              <a:rPr lang="en-US" dirty="0"/>
              <a:t> purges posted records from the FINANCIALORDER table that are within the user-defined date range.  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function purges the FINANCIALORDER records with </a:t>
            </a:r>
            <a:r>
              <a:rPr lang="en-US" dirty="0" smtClean="0"/>
              <a:t>Transaction Codes </a:t>
            </a:r>
            <a:r>
              <a:rPr lang="en-US" dirty="0">
                <a:hlinkClick r:id="rId5"/>
              </a:rPr>
              <a:t>46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47</a:t>
            </a:r>
            <a:r>
              <a:rPr lang="en-US" dirty="0"/>
              <a:t>, </a:t>
            </a:r>
            <a:r>
              <a:rPr lang="en-US" dirty="0">
                <a:hlinkClick r:id="rId7"/>
              </a:rPr>
              <a:t>48</a:t>
            </a:r>
            <a:r>
              <a:rPr lang="en-US" dirty="0"/>
              <a:t>, </a:t>
            </a:r>
            <a:r>
              <a:rPr lang="en-US" dirty="0">
                <a:hlinkClick r:id="rId8"/>
              </a:rPr>
              <a:t>49</a:t>
            </a:r>
            <a:r>
              <a:rPr lang="en-US" dirty="0"/>
              <a:t>, </a:t>
            </a:r>
            <a:r>
              <a:rPr lang="en-US" dirty="0">
                <a:hlinkClick r:id="rId9"/>
              </a:rPr>
              <a:t>81</a:t>
            </a:r>
            <a:r>
              <a:rPr lang="en-US" dirty="0"/>
              <a:t>, </a:t>
            </a:r>
            <a:r>
              <a:rPr lang="en-US" dirty="0">
                <a:hlinkClick r:id="rId10"/>
              </a:rPr>
              <a:t>82</a:t>
            </a:r>
            <a:r>
              <a:rPr lang="en-US" dirty="0"/>
              <a:t> or </a:t>
            </a:r>
            <a:r>
              <a:rPr lang="en-US" dirty="0">
                <a:hlinkClick r:id="rId11"/>
              </a:rPr>
              <a:t>83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73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8184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Purge Fin-Orders (Open AR) by Date</a:t>
            </a:r>
            <a:r>
              <a:rPr lang="en-US" dirty="0"/>
              <a:t> purges posted records from the FINANCIALORDER table for the user-defined date range.  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function purges the FINANCIALORDER records </a:t>
            </a:r>
            <a:r>
              <a:rPr lang="en-US" dirty="0" smtClean="0"/>
              <a:t>with Transaction Codes </a:t>
            </a:r>
            <a:r>
              <a:rPr lang="en-US" dirty="0">
                <a:hlinkClick r:id="rId5"/>
              </a:rPr>
              <a:t>50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51</a:t>
            </a:r>
            <a:r>
              <a:rPr lang="en-US" dirty="0"/>
              <a:t>, </a:t>
            </a:r>
            <a:r>
              <a:rPr lang="en-US" dirty="0">
                <a:hlinkClick r:id="rId7"/>
              </a:rPr>
              <a:t>52</a:t>
            </a:r>
            <a:r>
              <a:rPr lang="en-US" dirty="0"/>
              <a:t>, </a:t>
            </a:r>
            <a:r>
              <a:rPr lang="en-US" dirty="0">
                <a:hlinkClick r:id="rId8"/>
              </a:rPr>
              <a:t>53</a:t>
            </a:r>
            <a:r>
              <a:rPr lang="en-US" dirty="0"/>
              <a:t>, </a:t>
            </a:r>
            <a:r>
              <a:rPr lang="en-US" dirty="0">
                <a:hlinkClick r:id="rId9"/>
              </a:rPr>
              <a:t>54</a:t>
            </a:r>
            <a:r>
              <a:rPr lang="en-US" dirty="0"/>
              <a:t>, </a:t>
            </a:r>
            <a:r>
              <a:rPr lang="en-US" dirty="0">
                <a:hlinkClick r:id="rId10"/>
              </a:rPr>
              <a:t>55</a:t>
            </a:r>
            <a:r>
              <a:rPr lang="en-US" dirty="0"/>
              <a:t>, </a:t>
            </a:r>
            <a:r>
              <a:rPr lang="en-US" dirty="0">
                <a:hlinkClick r:id="rId11"/>
              </a:rPr>
              <a:t>56</a:t>
            </a:r>
            <a:r>
              <a:rPr lang="en-US" dirty="0"/>
              <a:t>, </a:t>
            </a:r>
            <a:r>
              <a:rPr lang="en-US" dirty="0">
                <a:hlinkClick r:id="rId12"/>
              </a:rPr>
              <a:t>57</a:t>
            </a:r>
            <a:r>
              <a:rPr lang="en-US" dirty="0"/>
              <a:t>, or </a:t>
            </a:r>
            <a:r>
              <a:rPr lang="en-US" dirty="0">
                <a:hlinkClick r:id="rId13"/>
              </a:rPr>
              <a:t>58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Purge </a:t>
            </a:r>
            <a:r>
              <a:rPr lang="en-US" b="1" dirty="0">
                <a:solidFill>
                  <a:srgbClr val="FF0000"/>
                </a:solidFill>
              </a:rPr>
              <a:t>Service Tracks by Date</a:t>
            </a:r>
            <a:r>
              <a:rPr lang="en-US" dirty="0"/>
              <a:t> </a:t>
            </a:r>
            <a:r>
              <a:rPr lang="en-US" dirty="0" smtClean="0"/>
              <a:t>job purges </a:t>
            </a:r>
            <a:r>
              <a:rPr lang="en-US" dirty="0"/>
              <a:t>closed Service Track records </a:t>
            </a:r>
            <a:r>
              <a:rPr lang="en-US" dirty="0" smtClean="0"/>
              <a:t>based </a:t>
            </a:r>
            <a:r>
              <a:rPr lang="en-US" dirty="0"/>
              <a:t>on a date range you specify.  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99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ndrewb\Downloads\log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0"/>
            <a:ext cx="9144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94343"/>
            <a:ext cx="878114" cy="6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Purge Data Management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8184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Purge </a:t>
            </a:r>
            <a:r>
              <a:rPr lang="en-US" b="1" dirty="0">
                <a:solidFill>
                  <a:srgbClr val="FF0000"/>
                </a:solidFill>
              </a:rPr>
              <a:t>R01 Financials by </a:t>
            </a:r>
            <a:r>
              <a:rPr lang="en-US" b="1" dirty="0" smtClean="0">
                <a:solidFill>
                  <a:srgbClr val="FF0000"/>
                </a:solidFill>
              </a:rPr>
              <a:t>Date</a:t>
            </a:r>
            <a:r>
              <a:rPr lang="en-US" dirty="0" smtClean="0"/>
              <a:t> purges </a:t>
            </a:r>
            <a:r>
              <a:rPr lang="en-US" i="1" dirty="0"/>
              <a:t>x</a:t>
            </a:r>
            <a:r>
              <a:rPr lang="en-US" dirty="0"/>
              <a:t>R01 or </a:t>
            </a:r>
            <a:r>
              <a:rPr lang="en-US" i="1" dirty="0"/>
              <a:t>x</a:t>
            </a:r>
            <a:r>
              <a:rPr lang="en-US" dirty="0"/>
              <a:t>A01 financial </a:t>
            </a:r>
            <a:r>
              <a:rPr lang="en-US" dirty="0" smtClean="0"/>
              <a:t>records</a:t>
            </a:r>
          </a:p>
          <a:p>
            <a:r>
              <a:rPr lang="en-US" b="1" dirty="0">
                <a:solidFill>
                  <a:srgbClr val="FF0000"/>
                </a:solidFill>
              </a:rPr>
              <a:t>Purge Cycle Data by Date</a:t>
            </a:r>
            <a:r>
              <a:rPr lang="en-US" dirty="0"/>
              <a:t> purges the detail history of Cycle Count records stored in the CYCLEDATA table for a user-defined date range.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Purge </a:t>
            </a:r>
            <a:r>
              <a:rPr lang="en-US" b="1" dirty="0">
                <a:solidFill>
                  <a:srgbClr val="FF0000"/>
                </a:solidFill>
              </a:rPr>
              <a:t>Physical </a:t>
            </a:r>
            <a:r>
              <a:rPr lang="en-US" b="1" dirty="0" err="1">
                <a:solidFill>
                  <a:srgbClr val="FF0000"/>
                </a:solidFill>
              </a:rPr>
              <a:t>Inv</a:t>
            </a:r>
            <a:r>
              <a:rPr lang="en-US" b="1" dirty="0">
                <a:solidFill>
                  <a:srgbClr val="FF0000"/>
                </a:solidFill>
              </a:rPr>
              <a:t> Counts by Date</a:t>
            </a:r>
            <a:r>
              <a:rPr lang="en-US" dirty="0"/>
              <a:t> purges the detail history of Physical Inventory records stored in the INVCOUNTDATA table for a user-defined date range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0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mmit 2015 PP Template 12815.pptx" id="{2E97C8FC-3E46-4ABA-A009-DF828225C976}" vid="{257C0C2E-AF1B-4D1E-99D1-7A48ADF1C3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1131</Words>
  <Application>Microsoft Office PowerPoint</Application>
  <PresentationFormat>On-screen Show (4:3)</PresentationFormat>
  <Paragraphs>219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Purging Data Why, When and How?</vt:lpstr>
      <vt:lpstr>Why?</vt:lpstr>
      <vt:lpstr>When?</vt:lpstr>
      <vt:lpstr>Purge Data Management Jobs</vt:lpstr>
      <vt:lpstr>Purge Data Management Jobs</vt:lpstr>
      <vt:lpstr>Purge Data Management Jobs</vt:lpstr>
      <vt:lpstr>Purge Data Management Jobs</vt:lpstr>
      <vt:lpstr>Purge Data Management Jobs</vt:lpstr>
      <vt:lpstr>Purge Data Management Jobs</vt:lpstr>
      <vt:lpstr>Preparing for a Purge</vt:lpstr>
      <vt:lpstr>Preparing for a Purge Con’t</vt:lpstr>
      <vt:lpstr>Preparing for a Purge Con’t</vt:lpstr>
      <vt:lpstr>Running the Purge Jobs</vt:lpstr>
      <vt:lpstr>Purge Data Management Screen</vt:lpstr>
      <vt:lpstr>Purge Data Management Screen</vt:lpstr>
      <vt:lpstr>Purge Data Management Screen</vt:lpstr>
      <vt:lpstr>Data Purging Table </vt:lpstr>
      <vt:lpstr>Data Purging Table Con’t</vt:lpstr>
      <vt:lpstr>Troubleshooting</vt:lpstr>
      <vt:lpstr>Troubleshooting</vt:lpstr>
      <vt:lpstr>Troubleshooting</vt:lpstr>
      <vt:lpstr>Questions</vt:lpstr>
      <vt:lpstr>Contact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Linda Lozada</dc:creator>
  <cp:lastModifiedBy>Linda Barncord</cp:lastModifiedBy>
  <cp:revision>28</cp:revision>
  <dcterms:created xsi:type="dcterms:W3CDTF">2015-01-23T18:43:49Z</dcterms:created>
  <dcterms:modified xsi:type="dcterms:W3CDTF">2015-03-09T13:03:00Z</dcterms:modified>
</cp:coreProperties>
</file>