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7019925" cy="9305925"/>
  <p:embeddedFontLst>
    <p:embeddedFont>
      <p:font typeface="Century Schoolbook" panose="02040604050505020304" pitchFamily="18" charset="0"/>
      <p:regular r:id="rId22"/>
      <p:bold r:id="rId23"/>
      <p:italic r:id="rId24"/>
      <p:boldItalic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hXDWKkQLLB8iBfPXtORVRKzPka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09215C-B8BA-48B5-9536-7DA8FA7BD72E}" v="13" dt="2026-03-23T14:33:52.0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2004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customschemas.google.com/relationships/presentationmetadata" Target="meta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6688" y="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3920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4e3049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g354e3049973_0_0:notes"/>
          <p:cNvSpPr txBox="1">
            <a:spLocks noGrp="1"/>
          </p:cNvSpPr>
          <p:nvPr>
            <p:ph type="body" idx="1"/>
          </p:nvPr>
        </p:nvSpPr>
        <p:spPr>
          <a:xfrm>
            <a:off x="701836" y="4420361"/>
            <a:ext cx="5616300" cy="41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354e3049973_0_0:notes"/>
          <p:cNvSpPr txBox="1">
            <a:spLocks noGrp="1"/>
          </p:cNvSpPr>
          <p:nvPr>
            <p:ph type="sldNum" idx="12"/>
          </p:nvPr>
        </p:nvSpPr>
        <p:spPr>
          <a:xfrm>
            <a:off x="3976333" y="8839014"/>
            <a:ext cx="3042000" cy="4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6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6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3" name="Google Shape;2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8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3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5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15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39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9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96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145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8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343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0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10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2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82466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1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54e3049973_0_0"/>
          <p:cNvSpPr txBox="1">
            <a:spLocks noGrp="1"/>
          </p:cNvSpPr>
          <p:nvPr>
            <p:ph type="ctrTitle"/>
          </p:nvPr>
        </p:nvSpPr>
        <p:spPr>
          <a:xfrm>
            <a:off x="342900" y="804227"/>
            <a:ext cx="86298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Briefing on Congressional 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Leadership and Organization</a:t>
            </a:r>
            <a:br>
              <a:rPr lang="en-US" dirty="0"/>
            </a:br>
            <a:endParaRPr dirty="0"/>
          </a:p>
        </p:txBody>
      </p:sp>
      <p:sp>
        <p:nvSpPr>
          <p:cNvPr id="142" name="Google Shape;142;g354e3049973_0_0"/>
          <p:cNvSpPr txBox="1">
            <a:spLocks noGrp="1"/>
          </p:cNvSpPr>
          <p:nvPr>
            <p:ph type="subTitle" idx="1"/>
          </p:nvPr>
        </p:nvSpPr>
        <p:spPr>
          <a:xfrm>
            <a:off x="2171699" y="4343400"/>
            <a:ext cx="4931465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Presented by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Mark Harkins, Non-Resident Fellow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Government Affairs Institute 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at Georgetown University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markharkinsgai@gmail.edu</a:t>
            </a:r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143" name="Google Shape;143;g354e3049973_0_0"/>
          <p:cNvSpPr txBox="1"/>
          <p:nvPr/>
        </p:nvSpPr>
        <p:spPr>
          <a:xfrm>
            <a:off x="3600450" y="2971801"/>
            <a:ext cx="194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6"/>
          <p:cNvSpPr txBox="1"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u="sng" dirty="0">
                <a:solidFill>
                  <a:schemeClr val="dk1"/>
                </a:solidFill>
              </a:rPr>
              <a:t>Stats about the 119</a:t>
            </a:r>
            <a:r>
              <a:rPr lang="en-US" u="sng" baseline="30000" dirty="0">
                <a:solidFill>
                  <a:schemeClr val="dk1"/>
                </a:solidFill>
              </a:rPr>
              <a:t>th</a:t>
            </a:r>
            <a:r>
              <a:rPr lang="en-US" u="sng" dirty="0">
                <a:solidFill>
                  <a:schemeClr val="dk1"/>
                </a:solidFill>
              </a:rPr>
              <a:t> Congress </a:t>
            </a:r>
            <a:endParaRPr dirty="0"/>
          </a:p>
        </p:txBody>
      </p:sp>
      <p:sp>
        <p:nvSpPr>
          <p:cNvPr id="204" name="Google Shape;204;p16"/>
          <p:cNvSpPr txBox="1">
            <a:spLocks noGrp="1"/>
          </p:cNvSpPr>
          <p:nvPr>
            <p:ph idx="1"/>
          </p:nvPr>
        </p:nvSpPr>
        <p:spPr>
          <a:xfrm>
            <a:off x="381000" y="639417"/>
            <a:ext cx="8382000" cy="6218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48533" lvl="0" indent="-457200" algn="l" rtl="0">
              <a:spcBef>
                <a:spcPts val="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Average size of House District = 782,000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Most diverse Congress ever, 29% H, 16% Sen BIPOC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Women: 129 House, 26 Senate, record #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Veterans: about 20%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Average length of service:</a:t>
            </a:r>
            <a:endParaRPr dirty="0"/>
          </a:p>
          <a:p>
            <a:pPr marL="699516" lvl="1" indent="-342900" algn="l" rtl="0">
              <a:spcBef>
                <a:spcPts val="444"/>
              </a:spcBef>
              <a:spcAft>
                <a:spcPts val="0"/>
              </a:spcAft>
              <a:buSzPts val="1920"/>
              <a:buFont typeface="Wingdings" panose="05000000000000000000" pitchFamily="2" charset="2"/>
              <a:buChar char="§"/>
            </a:pPr>
            <a:r>
              <a:rPr lang="en-US" sz="2400" dirty="0"/>
              <a:t>House: 8.6 years (decreasing since 2007)</a:t>
            </a:r>
            <a:endParaRPr dirty="0"/>
          </a:p>
          <a:p>
            <a:pPr marL="699516" lvl="1" indent="-342900" algn="l" rtl="0">
              <a:spcBef>
                <a:spcPts val="444"/>
              </a:spcBef>
              <a:spcAft>
                <a:spcPts val="0"/>
              </a:spcAft>
              <a:buSzPts val="1920"/>
              <a:buFont typeface="Wingdings" panose="05000000000000000000" pitchFamily="2" charset="2"/>
              <a:buChar char="§"/>
            </a:pPr>
            <a:r>
              <a:rPr lang="en-US" sz="2400" dirty="0"/>
              <a:t>Senate: 11.2 years (increasing since 2017)</a:t>
            </a:r>
            <a:endParaRPr sz="2600"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Average age: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House: 57.5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Senate: 64.7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Incumbents House who lost: 15 reps (9 R, 6 D), Senate 3 all D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New Members: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House: 63 (33 R, 30 D)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Senate: 12 (8 R, 4 D)</a:t>
            </a:r>
            <a:endParaRPr sz="3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467600" cy="2849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3200" dirty="0"/>
              <a:t>Members not seeking reelection in 2026: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Senate: __4_ D,  _6__ R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House: _21__D,  _36__ R</a:t>
            </a:r>
            <a:br>
              <a:rPr lang="en-US" sz="3200" dirty="0"/>
            </a:br>
            <a:endParaRPr sz="3200" dirty="0"/>
          </a:p>
        </p:txBody>
      </p:sp>
      <p:pic>
        <p:nvPicPr>
          <p:cNvPr id="210" name="Google Shape;210;p17" descr="Rats linger aboard sinking ships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tretch/>
        </p:blipFill>
        <p:spPr>
          <a:xfrm>
            <a:off x="4240695" y="3859246"/>
            <a:ext cx="4761395" cy="2431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17" descr="Departure Lounge Sale - Randolph Sunglasses – Randolph US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7283" y="3357562"/>
            <a:ext cx="3810000" cy="322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17" descr="Experience English: Expression: To Throw In The Towe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80000" y="922752"/>
            <a:ext cx="3279913" cy="2779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"/>
          <p:cNvSpPr txBox="1"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eorgia"/>
              <a:buNone/>
            </a:pPr>
            <a:r>
              <a:rPr lang="en-US" sz="3200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Article I allows both chambers to Determine their own rules. Both rely on the </a:t>
            </a:r>
            <a:r>
              <a:rPr lang="en-US" sz="3200" u="sng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committee system</a:t>
            </a:r>
            <a:r>
              <a:rPr lang="en-US" sz="3200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 and </a:t>
            </a:r>
            <a:r>
              <a:rPr lang="en-US" sz="3200" u="sng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political party structure</a:t>
            </a:r>
            <a:r>
              <a:rPr lang="en-US" sz="3200" dirty="0"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.</a:t>
            </a:r>
            <a:endParaRPr sz="3200" dirty="0">
              <a:latin typeface="Century Schoolbook" panose="02040604050505020304" pitchFamily="18" charset="0"/>
            </a:endParaRPr>
          </a:p>
        </p:txBody>
      </p:sp>
      <p:sp>
        <p:nvSpPr>
          <p:cNvPr id="218" name="Google Shape;218;p2"/>
          <p:cNvSpPr txBox="1">
            <a:spLocks noGrp="1"/>
          </p:cNvSpPr>
          <p:nvPr>
            <p:ph idx="1"/>
          </p:nvPr>
        </p:nvSpPr>
        <p:spPr>
          <a:xfrm>
            <a:off x="0" y="1600200"/>
            <a:ext cx="8763000" cy="519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b="1" dirty="0"/>
              <a:t>Committee System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All committees comprised of both Democrats and Republicans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Size varies, but unlikely to change much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Full committees are further divided into subcommittees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Ratios generally reflect those of the full chamber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Chair = majority party, “ranking member” = minority; both 	usually determined by seniority, and fundraising prowess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Republicans limit chairs/rankings to 6 years, Democrats don’t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Repositories of Member &amp; staff  expertise, institutional memory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Craft legislation, hold hearings, conduct oversight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Committee assignments = huge part of Members’ identity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Jurisdiction is power, turf battles are frequent and fierce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467600" cy="73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</a:pPr>
            <a:r>
              <a:rPr lang="en-US" dirty="0"/>
              <a:t>Committees in the 119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  <a:endParaRPr dirty="0"/>
          </a:p>
        </p:txBody>
      </p:sp>
      <p:sp>
        <p:nvSpPr>
          <p:cNvPr id="224" name="Google Shape;224;p3"/>
          <p:cNvSpPr txBox="1">
            <a:spLocks noGrp="1"/>
          </p:cNvSpPr>
          <p:nvPr>
            <p:ph sz="half" idx="1"/>
          </p:nvPr>
        </p:nvSpPr>
        <p:spPr>
          <a:xfrm>
            <a:off x="457200" y="808038"/>
            <a:ext cx="3657600" cy="5973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</a:rPr>
              <a:t>House</a:t>
            </a:r>
          </a:p>
          <a:p>
            <a:pPr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Agriculture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Appropriations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Armed Services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Budget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Education &amp; the Workforce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Energy &amp; Commerce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Financial Services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Foreign Affairs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Homeland Security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House Administration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Judiciary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Natural Resources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Oversight &amp; Accountability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Science, Space, and Technology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Small Business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Transportation &amp; Infrastructure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Veterans’ Affairs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Ways &amp; Means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 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Ethics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Intelligence (HPSCI)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Rules</a:t>
            </a:r>
            <a:endParaRPr sz="1600" dirty="0">
              <a:latin typeface="Century Schoolbook" panose="02040604050505020304" pitchFamily="18" charset="0"/>
            </a:endParaRPr>
          </a:p>
          <a:p>
            <a:pPr marL="417576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sz="1600" dirty="0">
              <a:latin typeface="Century Schoolbook" panose="02040604050505020304" pitchFamily="18" charset="0"/>
            </a:endParaRPr>
          </a:p>
        </p:txBody>
      </p:sp>
      <p:sp>
        <p:nvSpPr>
          <p:cNvPr id="225" name="Google Shape;225;p3"/>
          <p:cNvSpPr txBox="1">
            <a:spLocks noGrp="1"/>
          </p:cNvSpPr>
          <p:nvPr>
            <p:ph sz="half" idx="2"/>
          </p:nvPr>
        </p:nvSpPr>
        <p:spPr>
          <a:xfrm>
            <a:off x="4200938" y="808038"/>
            <a:ext cx="4674705" cy="596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</a:rPr>
              <a:t>Senate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lang="en-US" sz="1600" dirty="0">
              <a:latin typeface="Century Schoolbook" panose="02040604050505020304" pitchFamily="18" charset="0"/>
              <a:ea typeface="Calibri"/>
              <a:cs typeface="Calibri"/>
              <a:sym typeface="Calibri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Agriculture, Nutrition, &amp; Forestry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Appropriations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Armed Services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Banking, Housing, &amp; Urban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Budget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Commerce, Science, &amp; Transportation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Energy &amp; Natural Resources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Environment &amp; Public Works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Finance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Foreign Relations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Health, Education, Labor, &amp; Pensions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Homeland Security &amp; Governmental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Indian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Judiciary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Rules &amp; Administration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Small Business &amp; Entrepreneurship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Veterans’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lang="en-US" sz="1600" dirty="0">
              <a:latin typeface="Century Schoolbook" panose="02040604050505020304" pitchFamily="18" charset="0"/>
              <a:ea typeface="Calibri"/>
              <a:cs typeface="Calibri"/>
              <a:sym typeface="Calibri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Ethics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Intelligence (SSCI)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18288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Aging</a:t>
            </a: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sz="1600" dirty="0">
              <a:latin typeface="Century Schoolbook" panose="020406040505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"/>
          <p:cNvSpPr txBox="1"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br>
              <a:rPr lang="en-US" sz="3200" dirty="0"/>
            </a:br>
            <a:r>
              <a:rPr lang="en-US" sz="3200" dirty="0"/>
              <a:t>			</a:t>
            </a:r>
            <a:br>
              <a:rPr lang="en-US" sz="3200" dirty="0"/>
            </a:br>
            <a:r>
              <a:rPr lang="en-US" sz="3200" dirty="0"/>
              <a:t>      </a:t>
            </a:r>
            <a:r>
              <a:rPr lang="en-US" sz="3200" dirty="0">
                <a:solidFill>
                  <a:schemeClr val="dk1"/>
                </a:solidFill>
              </a:rPr>
              <a:t>How do members get on committees?</a:t>
            </a:r>
            <a:br>
              <a:rPr lang="en-US" sz="3200" dirty="0">
                <a:solidFill>
                  <a:schemeClr val="dk1"/>
                </a:solidFill>
              </a:rPr>
            </a:br>
            <a:endParaRPr sz="3200" dirty="0">
              <a:solidFill>
                <a:schemeClr val="dk1"/>
              </a:solidFill>
            </a:endParaRPr>
          </a:p>
        </p:txBody>
      </p:sp>
      <p:sp>
        <p:nvSpPr>
          <p:cNvPr id="231" name="Google Shape;231;p4"/>
          <p:cNvSpPr txBox="1">
            <a:spLocks noGrp="1"/>
          </p:cNvSpPr>
          <p:nvPr>
            <p:ph idx="1"/>
          </p:nvPr>
        </p:nvSpPr>
        <p:spPr>
          <a:xfrm>
            <a:off x="247374" y="3544099"/>
            <a:ext cx="8382000" cy="3683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  <a:endParaRPr dirty="0"/>
          </a:p>
        </p:txBody>
      </p:sp>
      <p:pic>
        <p:nvPicPr>
          <p:cNvPr id="232" name="Google Shape;23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1699" y="1030142"/>
            <a:ext cx="2809875" cy="2290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62374" y="1344636"/>
            <a:ext cx="2628900" cy="1975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5"/>
          <p:cNvSpPr txBox="1"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entury Schoolbook"/>
              <a:buNone/>
            </a:pPr>
            <a:r>
              <a:rPr lang="en-US" sz="3200" dirty="0">
                <a:solidFill>
                  <a:schemeClr val="dk1"/>
                </a:solidFill>
              </a:rPr>
              <a:t>Considerations when demand exceeds supply</a:t>
            </a:r>
            <a:endParaRPr sz="3200" dirty="0"/>
          </a:p>
        </p:txBody>
      </p:sp>
      <p:sp>
        <p:nvSpPr>
          <p:cNvPr id="241" name="Google Shape;241;p5"/>
          <p:cNvSpPr txBox="1">
            <a:spLocks noGrp="1"/>
          </p:cNvSpPr>
          <p:nvPr>
            <p:ph sz="half" idx="2"/>
          </p:nvPr>
        </p:nvSpPr>
        <p:spPr>
          <a:xfrm>
            <a:off x="4421124" y="1301612"/>
            <a:ext cx="3959352" cy="578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14313" lvl="0" indent="-214313" algn="l" rtl="0">
              <a:spcBef>
                <a:spcPts val="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Personal experience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Legislative experience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Endorsements 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Lobbyists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Pre-Election promises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Fundraising prowess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Diversity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Geographic Representation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Constituent involvement</a:t>
            </a:r>
            <a:endParaRPr sz="2400" dirty="0"/>
          </a:p>
          <a:p>
            <a:pPr marL="214313" lvl="0" indent="-10763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None/>
            </a:pPr>
            <a:endParaRPr sz="2400"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Wingdings" panose="05000000000000000000" pitchFamily="2" charset="2"/>
              <a:buChar char="Ø"/>
            </a:pPr>
            <a:r>
              <a:rPr lang="en-US" sz="2400" dirty="0"/>
              <a:t>Electoral Vulnerability</a:t>
            </a:r>
            <a:endParaRPr sz="2400" dirty="0"/>
          </a:p>
        </p:txBody>
      </p:sp>
      <p:pic>
        <p:nvPicPr>
          <p:cNvPr id="242" name="Google Shape;242;p5" descr="Amazon.com: Harry Potter Costume Accessory, Child's Sorting Hat ..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0087" y="1453322"/>
            <a:ext cx="3120887" cy="4686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6"/>
          <p:cNvSpPr txBox="1"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dirty="0">
                <a:solidFill>
                  <a:schemeClr val="dk1"/>
                </a:solidFill>
              </a:rPr>
              <a:t>All Committees are not created equal!</a:t>
            </a:r>
            <a:endParaRPr dirty="0"/>
          </a:p>
        </p:txBody>
      </p:sp>
      <p:sp>
        <p:nvSpPr>
          <p:cNvPr id="248" name="Google Shape;248;p6"/>
          <p:cNvSpPr txBox="1">
            <a:spLocks noGrp="1"/>
          </p:cNvSpPr>
          <p:nvPr>
            <p:ph idx="1"/>
          </p:nvPr>
        </p:nvSpPr>
        <p:spPr>
          <a:xfrm>
            <a:off x="228600" y="808038"/>
            <a:ext cx="8305800" cy="59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But appeal varies, beauty is in the eye of the beholder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House “</a:t>
            </a:r>
            <a:r>
              <a:rPr lang="en-US" u="sng" dirty="0"/>
              <a:t>exclusive</a:t>
            </a:r>
            <a:r>
              <a:rPr lang="en-US" dirty="0"/>
              <a:t>” committees: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sz="2400" dirty="0"/>
              <a:t>Appropriations, Ways &amp; Means, Energy &amp; Commerce, Rules*, Financial Services</a:t>
            </a:r>
            <a:endParaRPr sz="2400"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Authorizers (permission) vs. Appropriators ($)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  <a:endParaRPr dirty="0"/>
          </a:p>
          <a:p>
            <a:pPr marL="44958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endParaRPr dirty="0"/>
          </a:p>
          <a:p>
            <a:pPr marL="44958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endParaRPr dirty="0"/>
          </a:p>
          <a:p>
            <a:pPr marL="44958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endParaRPr dirty="0"/>
          </a:p>
          <a:p>
            <a:pPr marL="106680" lvl="0" indent="0" algn="l" rtl="0">
              <a:spcBef>
                <a:spcPts val="600"/>
              </a:spcBef>
              <a:spcAft>
                <a:spcPts val="0"/>
              </a:spcAft>
              <a:buSzPts val="1680"/>
              <a:buNone/>
            </a:pP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“Super A” committees in the Senate: Appropriations, 	Finance, Armed Services. Rs (but not Ds) treat 	Foreign Relations as a “Super A” as well.</a:t>
            </a:r>
            <a:endParaRPr dirty="0"/>
          </a:p>
        </p:txBody>
      </p:sp>
      <p:pic>
        <p:nvPicPr>
          <p:cNvPr id="249" name="Google Shape;24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39966" y="3524357"/>
            <a:ext cx="3200400" cy="14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3634" y="3368415"/>
            <a:ext cx="2667000" cy="1887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7"/>
          <p:cNvSpPr txBox="1">
            <a:spLocks noGrp="1"/>
          </p:cNvSpPr>
          <p:nvPr>
            <p:ph type="title"/>
          </p:nvPr>
        </p:nvSpPr>
        <p:spPr>
          <a:xfrm>
            <a:off x="457200" y="80169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3200" dirty="0"/>
              <a:t>What about </a:t>
            </a:r>
            <a:r>
              <a:rPr lang="en-US" sz="3200" u="sng" dirty="0"/>
              <a:t>“Select” Committees</a:t>
            </a:r>
            <a:r>
              <a:rPr lang="en-US" sz="3200" dirty="0"/>
              <a:t>?</a:t>
            </a:r>
            <a:br>
              <a:rPr lang="en-US" sz="3200" dirty="0"/>
            </a:br>
            <a:endParaRPr sz="3200" dirty="0"/>
          </a:p>
        </p:txBody>
      </p:sp>
      <p:sp>
        <p:nvSpPr>
          <p:cNvPr id="256" name="Google Shape;256;p7"/>
          <p:cNvSpPr txBox="1">
            <a:spLocks noGrp="1"/>
          </p:cNvSpPr>
          <p:nvPr>
            <p:ph idx="1"/>
          </p:nvPr>
        </p:nvSpPr>
        <p:spPr>
          <a:xfrm>
            <a:off x="228600" y="1621294"/>
            <a:ext cx="7857952" cy="5178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Created by the Speaker in the House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Designed to focus on a specific topic, e.g.,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   “Mod Con,” Jan 6, Benghazi, Climate Change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    ”Weaponization of Fed Govt,” COVID 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Theoretically temporary, last for just one Congress*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Members “selected” by Speaker and Minority Leader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Hold hearings, subpoena witnesses, issue press releases, make recommendations, but: CAN’T LEGISLATE.**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*Can become permanent, e.g., Homeland Security, Intelligence.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**Intelligence Committees are the exception and DO have authority to legislate.</a:t>
            </a:r>
            <a:endParaRPr dirty="0"/>
          </a:p>
        </p:txBody>
      </p:sp>
      <p:pic>
        <p:nvPicPr>
          <p:cNvPr id="257" name="Google Shape;257;p7" descr="63,005 Laser Beam Illustrations &amp; Clip Art - iStoc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74274" y="640346"/>
            <a:ext cx="2371552" cy="1563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4907586" y="552933"/>
            <a:ext cx="3933823" cy="623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3200" u="sng" dirty="0"/>
              <a:t>Caucuses</a:t>
            </a:r>
            <a:r>
              <a:rPr lang="en-US" sz="3200" dirty="0"/>
              <a:t>:</a:t>
            </a:r>
            <a:br>
              <a:rPr lang="en-US" sz="3200" dirty="0"/>
            </a:br>
            <a:r>
              <a:rPr lang="en-US" sz="3200" dirty="0"/>
              <a:t>Informal groups, vary in influence,</a:t>
            </a:r>
            <a:br>
              <a:rPr lang="en-US" sz="3200" dirty="0"/>
            </a:br>
            <a:r>
              <a:rPr lang="en-US" sz="3200" dirty="0"/>
              <a:t>membership is voluntary, advisory role only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(NB: Ds also call all their members the House or Senate D “caucus” while Rs call theirs the House or Senate R “conference.”)</a:t>
            </a:r>
            <a:br>
              <a:rPr lang="en-US" sz="3200" dirty="0"/>
            </a:br>
            <a:endParaRPr sz="3200" dirty="0"/>
          </a:p>
        </p:txBody>
      </p:sp>
      <p:pic>
        <p:nvPicPr>
          <p:cNvPr id="263" name="Google Shape;263;p8" descr="Image result for cbc house logo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82659" y="323057"/>
            <a:ext cx="1828800" cy="1782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8" descr="House Freedom Caucu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79842" y="2807916"/>
            <a:ext cx="1673134" cy="1579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8" descr="Problem Solvers Caucus - Wikipedi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5670" y="2691839"/>
            <a:ext cx="3059159" cy="21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8" descr="Congressional Sportsmen's Foundation | Congressional Sportsmen's Foundation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93920" y="349425"/>
            <a:ext cx="2259058" cy="1918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8" descr="Congressional Veterans Caucus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20707" y="5390413"/>
            <a:ext cx="4532269" cy="12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8"/>
          <p:cNvSpPr txBox="1">
            <a:spLocks noGrp="1"/>
          </p:cNvSpPr>
          <p:nvPr>
            <p:ph type="title"/>
          </p:nvPr>
        </p:nvSpPr>
        <p:spPr>
          <a:xfrm>
            <a:off x="1752600" y="0"/>
            <a:ext cx="54102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</a:pPr>
            <a:r>
              <a:rPr lang="en-US" sz="3200">
                <a:solidFill>
                  <a:schemeClr val="dk1"/>
                </a:solidFill>
              </a:rPr>
              <a:t>Looking Ahead…</a:t>
            </a:r>
            <a:endParaRPr/>
          </a:p>
        </p:txBody>
      </p:sp>
      <p:sp>
        <p:nvSpPr>
          <p:cNvPr id="273" name="Google Shape;273;p18"/>
          <p:cNvSpPr txBox="1">
            <a:spLocks noGrp="1"/>
          </p:cNvSpPr>
          <p:nvPr>
            <p:ph idx="1"/>
          </p:nvPr>
        </p:nvSpPr>
        <p:spPr>
          <a:xfrm>
            <a:off x="0" y="76200"/>
            <a:ext cx="9188174" cy="6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indent="-457200" algn="l" rtl="0">
              <a:spcBef>
                <a:spcPts val="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sz="2800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SzPts val="1960"/>
              <a:buNone/>
            </a:pPr>
            <a:endParaRPr lang="en-US"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sz="2800" dirty="0"/>
              <a:t>What issues show divisions within each party?</a:t>
            </a:r>
            <a:endParaRPr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lang="en-US"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sz="2800" dirty="0"/>
              <a:t>What impact will presidential actions have on 	Congressional campaigns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lang="en-US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dirty="0"/>
              <a:t>Will either Chamber change majorities?</a:t>
            </a:r>
            <a:endParaRPr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lang="en-US" sz="2800" dirty="0"/>
          </a:p>
          <a:p>
            <a:pPr indent="-457200">
              <a:spcBef>
                <a:spcPts val="600"/>
              </a:spcBef>
              <a:buSzPts val="1960"/>
            </a:pPr>
            <a:r>
              <a:rPr lang="en-US" dirty="0"/>
              <a:t>How long will Mike Johnson remain Speaker?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lang="en-US"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sz="2800" dirty="0"/>
              <a:t>Will the Senate abolish the filibuster?</a:t>
            </a:r>
            <a:endParaRPr dirty="0"/>
          </a:p>
        </p:txBody>
      </p:sp>
      <p:pic>
        <p:nvPicPr>
          <p:cNvPr id="274" name="Google Shape;27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149" y="4800600"/>
            <a:ext cx="10668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00" y="200025"/>
            <a:ext cx="51435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91200" y="771525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43550" y="3629025"/>
            <a:ext cx="3352800" cy="29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57475" y="93617"/>
            <a:ext cx="3371850" cy="238918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9"/>
          <p:cNvSpPr txBox="1">
            <a:spLocks noGrp="1"/>
          </p:cNvSpPr>
          <p:nvPr>
            <p:ph type="body" idx="4294967295"/>
          </p:nvPr>
        </p:nvSpPr>
        <p:spPr>
          <a:xfrm>
            <a:off x="0" y="2362200"/>
            <a:ext cx="8686800" cy="41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b="1" dirty="0"/>
              <a:t>Political Party Leadership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Speaker of the House = constitutional job, elected by majority of those present and voting in the full House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Senate Majority Leader more like “majority pleader”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Chuck Grassley (R-IA) = Pres pro-</a:t>
            </a:r>
            <a:r>
              <a:rPr lang="en-US" dirty="0" err="1"/>
              <a:t>tem</a:t>
            </a:r>
            <a:r>
              <a:rPr lang="en-US" dirty="0"/>
              <a:t> and Judiciary chair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U.S. legislative leaders weaker than most of their international counterparts because candidates do NOT need party’s approval to seek reelection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</a:pPr>
            <a:r>
              <a:rPr lang="en-US" dirty="0"/>
              <a:t>		</a:t>
            </a:r>
            <a:r>
              <a:rPr lang="en-US" dirty="0">
                <a:solidFill>
                  <a:schemeClr val="dk1"/>
                </a:solidFill>
              </a:rPr>
              <a:t>Role of the Speaker</a:t>
            </a:r>
            <a:endParaRPr dirty="0"/>
          </a:p>
        </p:txBody>
      </p:sp>
      <p:sp>
        <p:nvSpPr>
          <p:cNvPr id="162" name="Google Shape;162;p10"/>
          <p:cNvSpPr txBox="1">
            <a:spLocks noGrp="1"/>
          </p:cNvSpPr>
          <p:nvPr>
            <p:ph sz="half" idx="1"/>
          </p:nvPr>
        </p:nvSpPr>
        <p:spPr>
          <a:xfrm>
            <a:off x="457200" y="914400"/>
            <a:ext cx="36576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u="sng" dirty="0"/>
              <a:t>Constitutional or Statutory</a:t>
            </a:r>
            <a:r>
              <a:rPr lang="en-US" dirty="0"/>
              <a:t>: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Preside over the chamber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Recognize those wishing to speak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Behind the Vice President in the line of succession </a:t>
            </a:r>
            <a:endParaRPr dirty="0"/>
          </a:p>
        </p:txBody>
      </p:sp>
      <p:sp>
        <p:nvSpPr>
          <p:cNvPr id="163" name="Google Shape;163;p10"/>
          <p:cNvSpPr txBox="1">
            <a:spLocks noGrp="1"/>
          </p:cNvSpPr>
          <p:nvPr>
            <p:ph sz="half" idx="2"/>
          </p:nvPr>
        </p:nvSpPr>
        <p:spPr>
          <a:xfrm>
            <a:off x="4270248" y="914400"/>
            <a:ext cx="3883152" cy="55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u="sng" dirty="0"/>
              <a:t>House Rules/Informal</a:t>
            </a:r>
            <a:r>
              <a:rPr lang="en-US" dirty="0"/>
              <a:t>: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Weighted vote on Steering Committee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Proposes roster of committee chairs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Top fundraiser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Negotiates in budget battles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Can create select committees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Appoints Members to Rules, Ethics, Intel 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Allocates office space</a:t>
            </a:r>
            <a:endParaRPr dirty="0"/>
          </a:p>
        </p:txBody>
      </p:sp>
      <p:pic>
        <p:nvPicPr>
          <p:cNvPr id="164" name="Google Shape;16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4733925"/>
            <a:ext cx="3200400" cy="150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"/>
          <p:cNvSpPr txBox="1">
            <a:spLocks noGrp="1"/>
          </p:cNvSpPr>
          <p:nvPr>
            <p:ph type="title"/>
          </p:nvPr>
        </p:nvSpPr>
        <p:spPr>
          <a:xfrm>
            <a:off x="533400" y="76695"/>
            <a:ext cx="7589236" cy="621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dirty="0">
                <a:solidFill>
                  <a:schemeClr val="dk1"/>
                </a:solidFill>
              </a:rPr>
              <a:t>Political Party Top Leadership Role</a:t>
            </a:r>
          </a:p>
        </p:txBody>
      </p:sp>
      <p:sp>
        <p:nvSpPr>
          <p:cNvPr id="170" name="Google Shape;170;p11"/>
          <p:cNvSpPr txBox="1">
            <a:spLocks noGrp="1"/>
          </p:cNvSpPr>
          <p:nvPr>
            <p:ph sz="half" idx="1"/>
          </p:nvPr>
        </p:nvSpPr>
        <p:spPr>
          <a:xfrm>
            <a:off x="259364" y="837705"/>
            <a:ext cx="4408714" cy="59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House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Speaker: Power from informal powers &gt; formal ones. Controls agenda via Rules Committee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Majority Leader: COO, power of timing.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Minority Leader: Shadow Speaker. “Pray, b*tch, and moan.” Rules make it tough.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Chief Whips: Count votes, corral their Members, serve as conduit between leaders and rank and file Members.</a:t>
            </a:r>
            <a:endParaRPr dirty="0"/>
          </a:p>
          <a:p>
            <a:pPr marL="1017270" lvl="2" indent="-285750" algn="l" rtl="0">
              <a:spcBef>
                <a:spcPts val="360"/>
              </a:spcBef>
              <a:spcAft>
                <a:spcPts val="0"/>
              </a:spcAft>
              <a:buSzPts val="108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171" name="Google Shape;171;p11"/>
          <p:cNvSpPr txBox="1">
            <a:spLocks noGrp="1"/>
          </p:cNvSpPr>
          <p:nvPr>
            <p:ph sz="half" idx="2"/>
          </p:nvPr>
        </p:nvSpPr>
        <p:spPr>
          <a:xfrm>
            <a:off x="4668078" y="804575"/>
            <a:ext cx="3657600" cy="5792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Senate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Majority Leader: Unlike Speaker, not a constitutional office. First to be recognized on the floor by precedent.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Minority Leader: Slightly better than in the House IF party has at least 41. Extract concessions by threatening to filibuster.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 Whips = somewhat tougher job in Senate, fewer tools.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"/>
          <p:cNvSpPr txBox="1"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2800" dirty="0"/>
              <a:t>What does the “Chief Whip” do?</a:t>
            </a:r>
            <a:br>
              <a:rPr lang="en-US" sz="2800" dirty="0"/>
            </a:br>
            <a:r>
              <a:rPr lang="en-US" sz="2800" dirty="0"/>
              <a:t>2-way communications conduit:</a:t>
            </a:r>
            <a:br>
              <a:rPr lang="en-US" sz="2800" dirty="0"/>
            </a:br>
            <a:r>
              <a:rPr lang="en-US" sz="2800" dirty="0"/>
              <a:t>	Leaders’ priorities to membership</a:t>
            </a:r>
            <a:br>
              <a:rPr lang="en-US" sz="2800" dirty="0"/>
            </a:br>
            <a:r>
              <a:rPr lang="en-US" sz="2800" dirty="0"/>
              <a:t>	Count votes and report to leadership</a:t>
            </a:r>
            <a:br>
              <a:rPr lang="en-US" sz="2800" dirty="0"/>
            </a:br>
            <a:r>
              <a:rPr lang="en-US" sz="2800" dirty="0"/>
              <a:t>Assisted by whip team</a:t>
            </a:r>
            <a:br>
              <a:rPr lang="en-US" sz="2800" dirty="0"/>
            </a:br>
            <a:r>
              <a:rPr lang="en-US" sz="2800" dirty="0"/>
              <a:t>Corrals Dem Caucus or </a:t>
            </a:r>
            <a:r>
              <a:rPr lang="en-US" sz="2800" dirty="0" err="1"/>
              <a:t>Repub</a:t>
            </a:r>
            <a:r>
              <a:rPr lang="en-US" sz="2800" dirty="0"/>
              <a:t> Conference</a:t>
            </a:r>
            <a:endParaRPr sz="2800" dirty="0"/>
          </a:p>
        </p:txBody>
      </p:sp>
      <p:pic>
        <p:nvPicPr>
          <p:cNvPr id="178" name="Google Shape;178;p12" descr="2 Way Communication - Ecommerce Juice"/>
          <p:cNvPicPr preferRelativeResize="0">
            <a:picLocks noGrp="1"/>
          </p:cNvPicPr>
          <p:nvPr>
            <p:ph sz="half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-20391"/>
            <a:ext cx="3124200" cy="1696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2" descr="Bonhams : John West Giles (British, fl. mid-19th Century), After R.B. Davis  George Montford and W. Derry, Huntsman, and Whipper-in, to the Melton  Hounds (S) 40.5 x 45.5cm (16 x 18in) (Together"/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04799" y="4223382"/>
            <a:ext cx="3657600" cy="264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2" descr="Collage Of African-american Hands Counting Stock Image - Image of black,  gesture: 11248840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62399" y="76200"/>
            <a:ext cx="4343401" cy="1335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2" descr="NHW 'Calling Tree' and how to set one up in your area | Neighbourhood  Network Hul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43400" y="4217670"/>
            <a:ext cx="3657600" cy="2640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3"/>
          <p:cNvSpPr txBox="1">
            <a:spLocks noGrp="1"/>
          </p:cNvSpPr>
          <p:nvPr>
            <p:ph type="title"/>
          </p:nvPr>
        </p:nvSpPr>
        <p:spPr>
          <a:xfrm>
            <a:off x="52250" y="78366"/>
            <a:ext cx="8534399" cy="1445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entury Schoolbook"/>
              <a:buNone/>
            </a:pPr>
            <a:r>
              <a:rPr lang="en-US" sz="3500" dirty="0">
                <a:solidFill>
                  <a:schemeClr val="dk1"/>
                </a:solidFill>
              </a:rPr>
              <a:t>	</a:t>
            </a:r>
            <a:br>
              <a:rPr lang="en-US" sz="3500" dirty="0">
                <a:solidFill>
                  <a:schemeClr val="dk1"/>
                </a:solidFill>
              </a:rPr>
            </a:br>
            <a:r>
              <a:rPr lang="en-US" sz="3500" dirty="0">
                <a:solidFill>
                  <a:schemeClr val="dk1"/>
                </a:solidFill>
              </a:rPr>
              <a:t>  HOUSE:</a:t>
            </a:r>
            <a:br>
              <a:rPr lang="en-US" sz="3500" dirty="0">
                <a:solidFill>
                  <a:schemeClr val="dk1"/>
                </a:solidFill>
              </a:rPr>
            </a:br>
            <a:r>
              <a:rPr lang="en-US" sz="3500" dirty="0">
                <a:solidFill>
                  <a:schemeClr val="dk1"/>
                </a:solidFill>
              </a:rPr>
              <a:t>  </a:t>
            </a:r>
            <a:endParaRPr dirty="0"/>
          </a:p>
        </p:txBody>
      </p:sp>
      <p:sp>
        <p:nvSpPr>
          <p:cNvPr id="186" name="Google Shape;186;p13"/>
          <p:cNvSpPr txBox="1">
            <a:spLocks noGrp="1"/>
          </p:cNvSpPr>
          <p:nvPr>
            <p:ph idx="1"/>
          </p:nvPr>
        </p:nvSpPr>
        <p:spPr>
          <a:xfrm>
            <a:off x="0" y="1029364"/>
            <a:ext cx="8534399" cy="55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874520" lvl="2" indent="-1143000" algn="l" rtl="0">
              <a:spcBef>
                <a:spcPts val="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Speaker Mike Johnson (R-LA)</a:t>
            </a:r>
            <a:endParaRPr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Majority Leader Steve Scalise (R-LA)</a:t>
            </a:r>
            <a:endParaRPr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Majority Whip Tom Emmer (R-MN)</a:t>
            </a:r>
            <a:endParaRPr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Conference Chair Lisa McClain (R-MI)</a:t>
            </a:r>
            <a:endParaRPr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Minority Leader Hakeem Jeffries (D-NY)</a:t>
            </a:r>
            <a:endParaRPr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Minority Whip Katherine Clark (D-MA)</a:t>
            </a:r>
            <a:endParaRPr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Caucus Chair Pete Aguilar (D-CA)</a:t>
            </a:r>
            <a:endParaRPr sz="28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2800" dirty="0"/>
              <a:t>Asst Minority Leader Jim Clyburn (D-SC)</a:t>
            </a:r>
            <a:endParaRPr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"/>
          <p:cNvSpPr txBox="1">
            <a:spLocks noGrp="1"/>
          </p:cNvSpPr>
          <p:nvPr>
            <p:ph type="title"/>
          </p:nvPr>
        </p:nvSpPr>
        <p:spPr>
          <a:xfrm>
            <a:off x="457200" y="258762"/>
            <a:ext cx="8001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</a:pPr>
            <a:r>
              <a:rPr lang="en-US" sz="3200" dirty="0">
                <a:solidFill>
                  <a:schemeClr val="dk1"/>
                </a:solidFill>
              </a:rPr>
              <a:t>SENATE:</a:t>
            </a:r>
            <a:br>
              <a:rPr lang="en-US" sz="3200" dirty="0">
                <a:solidFill>
                  <a:schemeClr val="dk1"/>
                </a:solidFill>
              </a:rPr>
            </a:br>
            <a:endParaRPr dirty="0"/>
          </a:p>
        </p:txBody>
      </p:sp>
      <p:sp>
        <p:nvSpPr>
          <p:cNvPr id="192" name="Google Shape;192;p14"/>
          <p:cNvSpPr txBox="1">
            <a:spLocks noGrp="1"/>
          </p:cNvSpPr>
          <p:nvPr>
            <p:ph idx="1"/>
          </p:nvPr>
        </p:nvSpPr>
        <p:spPr>
          <a:xfrm>
            <a:off x="152400" y="1143000"/>
            <a:ext cx="8001000" cy="5456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Majority Leader John Thune (R-SD)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Majority Whip John Barrasso (R-WY)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Conference Chair Tom Cotton (R-AR)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Policy Chair Shelley Capito (R-WV)</a:t>
            </a:r>
            <a:endParaRPr sz="2800" dirty="0"/>
          </a:p>
          <a:p>
            <a:pPr lvl="0" indent="-457200" algn="l" rtl="0">
              <a:spcBef>
                <a:spcPts val="56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800" dirty="0"/>
          </a:p>
          <a:p>
            <a:pPr marL="822960" lvl="1" indent="-457200" algn="l" rtl="0">
              <a:spcBef>
                <a:spcPts val="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Democratic Leader Chuck Schumer (D-NY)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Democratic Whip Dick Durbin (D-IL)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Policy Chair Amy Klobuchar (D-MN)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Outreach Chair Cory Booker (D-NJ</a:t>
            </a:r>
            <a:endParaRPr dirty="0"/>
          </a:p>
          <a:p>
            <a:pPr lvl="0" indent="-457200" algn="l" rtl="0">
              <a:spcBef>
                <a:spcPts val="56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5"/>
          <p:cNvSpPr txBox="1"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dirty="0">
                <a:solidFill>
                  <a:schemeClr val="dk1"/>
                </a:solidFill>
              </a:rPr>
              <a:t>Leaders operate in context. </a:t>
            </a:r>
            <a:br>
              <a:rPr lang="en-US" dirty="0">
                <a:solidFill>
                  <a:schemeClr val="dk1"/>
                </a:solidFill>
              </a:rPr>
            </a:br>
            <a:r>
              <a:rPr lang="en-US" dirty="0">
                <a:solidFill>
                  <a:schemeClr val="dk1"/>
                </a:solidFill>
              </a:rPr>
              <a:t>119th Party Ratios &amp; Key Numbers today</a:t>
            </a:r>
            <a:endParaRPr dirty="0"/>
          </a:p>
        </p:txBody>
      </p:sp>
      <p:sp>
        <p:nvSpPr>
          <p:cNvPr id="198" name="Google Shape;198;p15"/>
          <p:cNvSpPr txBox="1">
            <a:spLocks noGrp="1"/>
          </p:cNvSpPr>
          <p:nvPr>
            <p:ph idx="1"/>
          </p:nvPr>
        </p:nvSpPr>
        <p:spPr>
          <a:xfrm>
            <a:off x="190500" y="1676400"/>
            <a:ext cx="84963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78536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u="sng" dirty="0"/>
              <a:t>House</a:t>
            </a:r>
            <a:r>
              <a:rPr lang="en-US" sz="3200" dirty="0"/>
              <a:t>: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b="1" dirty="0"/>
              <a:t>217 R</a:t>
            </a:r>
            <a:r>
              <a:rPr lang="en-US" sz="3200" dirty="0"/>
              <a:t>epublican, </a:t>
            </a:r>
            <a:r>
              <a:rPr lang="en-US" sz="3200" b="1" dirty="0"/>
              <a:t>214</a:t>
            </a:r>
            <a:r>
              <a:rPr lang="en-US" sz="3200" dirty="0"/>
              <a:t> </a:t>
            </a:r>
            <a:r>
              <a:rPr lang="en-US" sz="3200" b="1" dirty="0"/>
              <a:t>D</a:t>
            </a:r>
            <a:r>
              <a:rPr lang="en-US" sz="3200" dirty="0"/>
              <a:t>emocrat, 1 </a:t>
            </a:r>
            <a:r>
              <a:rPr lang="en-US" sz="3200" b="1" dirty="0"/>
              <a:t>I</a:t>
            </a:r>
            <a:r>
              <a:rPr lang="en-US" sz="3200" dirty="0"/>
              <a:t>ndependent  3 </a:t>
            </a:r>
            <a:r>
              <a:rPr lang="en-US" sz="3200" b="1" dirty="0"/>
              <a:t>V</a:t>
            </a:r>
            <a:r>
              <a:rPr lang="en-US" sz="3200" dirty="0"/>
              <a:t>acancies 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dirty="0"/>
              <a:t>Majority needed to pass legislation </a:t>
            </a:r>
            <a:r>
              <a:rPr lang="en-US" sz="3200" b="1" dirty="0"/>
              <a:t>IF</a:t>
            </a:r>
            <a:r>
              <a:rPr lang="en-US" sz="3200" dirty="0"/>
              <a:t> all are present and voting: </a:t>
            </a:r>
            <a:r>
              <a:rPr lang="en-US" sz="3200" b="1" dirty="0"/>
              <a:t>217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u="sng" dirty="0"/>
              <a:t>Senate</a:t>
            </a:r>
            <a:r>
              <a:rPr lang="en-US" sz="3200" dirty="0"/>
              <a:t>: </a:t>
            </a:r>
            <a:r>
              <a:rPr lang="en-US" sz="3200" b="1" dirty="0"/>
              <a:t>53 R</a:t>
            </a:r>
            <a:r>
              <a:rPr lang="en-US" sz="3200" dirty="0"/>
              <a:t>epublicans</a:t>
            </a:r>
            <a:r>
              <a:rPr lang="en-US" sz="3200" b="1" dirty="0"/>
              <a:t>, 47 D</a:t>
            </a:r>
            <a:r>
              <a:rPr lang="en-US" sz="3200" dirty="0"/>
              <a:t>emocrats</a:t>
            </a:r>
            <a:r>
              <a:rPr lang="en-US" sz="3200" b="1" dirty="0"/>
              <a:t> 	</a:t>
            </a:r>
            <a:r>
              <a:rPr lang="en-US" sz="3200" dirty="0"/>
              <a:t> 	(including 2 </a:t>
            </a:r>
            <a:r>
              <a:rPr lang="en-US" sz="3200" dirty="0" err="1"/>
              <a:t>Indeps</a:t>
            </a:r>
            <a:r>
              <a:rPr lang="en-US" sz="3200" dirty="0"/>
              <a:t> who vote w/ Ds) 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dirty="0"/>
              <a:t>Majority required to confirm presidential appointees to </a:t>
            </a:r>
            <a:r>
              <a:rPr lang="en-US" sz="3200" dirty="0" err="1"/>
              <a:t>judic</a:t>
            </a:r>
            <a:r>
              <a:rPr lang="en-US" sz="3200" dirty="0"/>
              <a:t> and exec branch: </a:t>
            </a:r>
            <a:r>
              <a:rPr lang="en-US" sz="3200" b="1" dirty="0"/>
              <a:t>51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dirty="0"/>
              <a:t>Majority required to end filibuster: </a:t>
            </a:r>
            <a:r>
              <a:rPr lang="en-US" sz="3200" b="1" dirty="0"/>
              <a:t>60</a:t>
            </a:r>
            <a:endParaRPr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79</TotalTime>
  <Words>1339</Words>
  <Application>Microsoft Office PowerPoint</Application>
  <PresentationFormat>On-screen Show (4:3)</PresentationFormat>
  <Paragraphs>191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Noto Sans Symbols</vt:lpstr>
      <vt:lpstr>Wingdings</vt:lpstr>
      <vt:lpstr>Calibri Light</vt:lpstr>
      <vt:lpstr>Calibri</vt:lpstr>
      <vt:lpstr>Century Schoolbook</vt:lpstr>
      <vt:lpstr>Georgia</vt:lpstr>
      <vt:lpstr>Office 2013 - 2022 Theme</vt:lpstr>
      <vt:lpstr>Briefing on Congressional  Leadership and Organization </vt:lpstr>
      <vt:lpstr>PowerPoint Presentation</vt:lpstr>
      <vt:lpstr>PowerPoint Presentation</vt:lpstr>
      <vt:lpstr>  Role of the Speaker</vt:lpstr>
      <vt:lpstr>Political Party Top Leadership Role</vt:lpstr>
      <vt:lpstr>What does the “Chief Whip” do? 2-way communications conduit:  Leaders’ priorities to membership  Count votes and report to leadership Assisted by whip team Corrals Dem Caucus or Repub Conference</vt:lpstr>
      <vt:lpstr>    HOUSE:   </vt:lpstr>
      <vt:lpstr>SENATE: </vt:lpstr>
      <vt:lpstr>Leaders operate in context.  119th Party Ratios &amp; Key Numbers today</vt:lpstr>
      <vt:lpstr>Stats about the 119th Congress </vt:lpstr>
      <vt:lpstr>Members not seeking reelection in 2026:  Senate: __4_ D,  _6__ R  House: _21__D,  _36__ R </vt:lpstr>
      <vt:lpstr>Article I allows both chambers to Determine their own rules. Both rely on the committee system and political party structure.</vt:lpstr>
      <vt:lpstr>Committees in the 119th Congress</vt:lpstr>
      <vt:lpstr>           How do members get on committees? </vt:lpstr>
      <vt:lpstr>Considerations when demand exceeds supply</vt:lpstr>
      <vt:lpstr>All Committees are not created equal!</vt:lpstr>
      <vt:lpstr>What about “Select” Committees? </vt:lpstr>
      <vt:lpstr>Caucuses: Informal groups, vary in influence, membership is voluntary, advisory role only  (NB: Ds also call all their members the House or Senate D “caucus” while Rs call theirs the House or Senate R “conference.”) </vt:lpstr>
      <vt:lpstr>Looking Ahead…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Susan Lagon</dc:creator>
  <cp:lastModifiedBy>Mark Harkins</cp:lastModifiedBy>
  <cp:revision>10</cp:revision>
  <dcterms:created xsi:type="dcterms:W3CDTF">2014-07-25T13:01:25Z</dcterms:created>
  <dcterms:modified xsi:type="dcterms:W3CDTF">2026-03-23T14:34:32Z</dcterms:modified>
</cp:coreProperties>
</file>