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27"/>
  </p:notesMasterIdLst>
  <p:sldIdLst>
    <p:sldId id="256" r:id="rId2"/>
    <p:sldId id="315" r:id="rId3"/>
    <p:sldId id="298" r:id="rId4"/>
    <p:sldId id="300" r:id="rId5"/>
    <p:sldId id="299" r:id="rId6"/>
    <p:sldId id="320" r:id="rId7"/>
    <p:sldId id="304" r:id="rId8"/>
    <p:sldId id="308" r:id="rId9"/>
    <p:sldId id="265" r:id="rId10"/>
    <p:sldId id="312" r:id="rId11"/>
    <p:sldId id="295" r:id="rId12"/>
    <p:sldId id="301" r:id="rId13"/>
    <p:sldId id="317" r:id="rId14"/>
    <p:sldId id="297" r:id="rId15"/>
    <p:sldId id="302" r:id="rId16"/>
    <p:sldId id="314" r:id="rId17"/>
    <p:sldId id="316" r:id="rId18"/>
    <p:sldId id="318" r:id="rId19"/>
    <p:sldId id="311" r:id="rId20"/>
    <p:sldId id="319" r:id="rId21"/>
    <p:sldId id="321" r:id="rId22"/>
    <p:sldId id="293" r:id="rId23"/>
    <p:sldId id="270" r:id="rId24"/>
    <p:sldId id="294" r:id="rId25"/>
    <p:sldId id="313" r:id="rId26"/>
  </p:sldIdLst>
  <p:sldSz cx="9144000" cy="6858000" type="screen4x3"/>
  <p:notesSz cx="7099300" cy="93853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cia Smith" initials="MS" lastIdx="2" clrIdx="0">
    <p:extLst>
      <p:ext uri="{19B8F6BF-5375-455C-9EA6-DF929625EA0E}">
        <p15:presenceInfo xmlns:p15="http://schemas.microsoft.com/office/powerpoint/2012/main" userId="Marcia Smith" providerId="None"/>
      </p:ext>
    </p:extLst>
  </p:cmAuthor>
  <p:cmAuthor id="2" name="Marcia Smith" initials="MS [2]" lastIdx="1" clrIdx="1">
    <p:extLst>
      <p:ext uri="{19B8F6BF-5375-455C-9EA6-DF929625EA0E}">
        <p15:presenceInfo xmlns:p15="http://schemas.microsoft.com/office/powerpoint/2012/main" userId="f6d37991d720161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66FF"/>
    <a:srgbClr val="AF114D"/>
    <a:srgbClr val="924B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35" autoAdjust="0"/>
    <p:restoredTop sz="94660"/>
  </p:normalViewPr>
  <p:slideViewPr>
    <p:cSldViewPr>
      <p:cViewPr varScale="1">
        <p:scale>
          <a:sx n="87" d="100"/>
          <a:sy n="87" d="100"/>
        </p:scale>
        <p:origin x="2376" y="3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98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D8D8C6D9-DECF-478D-904E-82AC6BC8D41C}"/>
              </a:ext>
            </a:extLst>
          </p:cNvPr>
          <p:cNvSpPr>
            <a:spLocks noGrp="1" noChangeArrowheads="1"/>
          </p:cNvSpPr>
          <p:nvPr>
            <p:ph type="hdr" sz="quarter"/>
          </p:nvPr>
        </p:nvSpPr>
        <p:spPr bwMode="auto">
          <a:xfrm>
            <a:off x="1" y="0"/>
            <a:ext cx="3076787" cy="469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464" tIns="46732" rIns="93464" bIns="46732" numCol="1" anchor="t" anchorCtr="0" compatLnSpc="1">
            <a:prstTxWarp prst="textNoShape">
              <a:avLst/>
            </a:prstTxWarp>
          </a:bodyPr>
          <a:lstStyle>
            <a:lvl1pPr defTabSz="934840">
              <a:defRPr sz="1200" dirty="0"/>
            </a:lvl1pPr>
          </a:lstStyle>
          <a:p>
            <a:pPr>
              <a:defRPr/>
            </a:pPr>
            <a:endParaRPr lang="en-US" altLang="en-US" dirty="0"/>
          </a:p>
        </p:txBody>
      </p:sp>
      <p:sp>
        <p:nvSpPr>
          <p:cNvPr id="35843" name="Rectangle 3">
            <a:extLst>
              <a:ext uri="{FF2B5EF4-FFF2-40B4-BE49-F238E27FC236}">
                <a16:creationId xmlns:a16="http://schemas.microsoft.com/office/drawing/2014/main" id="{82958713-6840-491E-9D78-9C01E051E6FD}"/>
              </a:ext>
            </a:extLst>
          </p:cNvPr>
          <p:cNvSpPr>
            <a:spLocks noGrp="1" noChangeArrowheads="1"/>
          </p:cNvSpPr>
          <p:nvPr>
            <p:ph type="dt" idx="1"/>
          </p:nvPr>
        </p:nvSpPr>
        <p:spPr bwMode="auto">
          <a:xfrm>
            <a:off x="4020928" y="0"/>
            <a:ext cx="3076787" cy="469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464" tIns="46732" rIns="93464" bIns="46732" numCol="1" anchor="t" anchorCtr="0" compatLnSpc="1">
            <a:prstTxWarp prst="textNoShape">
              <a:avLst/>
            </a:prstTxWarp>
          </a:bodyPr>
          <a:lstStyle>
            <a:lvl1pPr algn="r" defTabSz="934840">
              <a:defRPr sz="1200" dirty="0"/>
            </a:lvl1pPr>
          </a:lstStyle>
          <a:p>
            <a:pPr>
              <a:defRPr/>
            </a:pPr>
            <a:endParaRPr lang="en-US" altLang="en-US" dirty="0"/>
          </a:p>
        </p:txBody>
      </p:sp>
      <p:sp>
        <p:nvSpPr>
          <p:cNvPr id="24580" name="Rectangle 4">
            <a:extLst>
              <a:ext uri="{FF2B5EF4-FFF2-40B4-BE49-F238E27FC236}">
                <a16:creationId xmlns:a16="http://schemas.microsoft.com/office/drawing/2014/main" id="{C3112116-1599-4A29-9210-16166C71023D}"/>
              </a:ext>
            </a:extLst>
          </p:cNvPr>
          <p:cNvSpPr>
            <a:spLocks noGrp="1" noRot="1" noChangeAspect="1" noChangeArrowheads="1" noTextEdit="1"/>
          </p:cNvSpPr>
          <p:nvPr>
            <p:ph type="sldImg" idx="2"/>
          </p:nvPr>
        </p:nvSpPr>
        <p:spPr bwMode="auto">
          <a:xfrm>
            <a:off x="1203325" y="701675"/>
            <a:ext cx="4694238" cy="3521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3205" tIns="46602" rIns="93205" bIns="46602"/>
          <a:lstStyle/>
          <a:p>
            <a:endParaRPr lang="en-US" dirty="0"/>
          </a:p>
        </p:txBody>
      </p:sp>
      <p:sp>
        <p:nvSpPr>
          <p:cNvPr id="35845" name="Rectangle 5">
            <a:extLst>
              <a:ext uri="{FF2B5EF4-FFF2-40B4-BE49-F238E27FC236}">
                <a16:creationId xmlns:a16="http://schemas.microsoft.com/office/drawing/2014/main" id="{58543908-B659-4434-ADEE-4B68A840363C}"/>
              </a:ext>
            </a:extLst>
          </p:cNvPr>
          <p:cNvSpPr>
            <a:spLocks noGrp="1" noChangeArrowheads="1"/>
          </p:cNvSpPr>
          <p:nvPr>
            <p:ph type="body" sz="quarter" idx="3"/>
          </p:nvPr>
        </p:nvSpPr>
        <p:spPr bwMode="auto">
          <a:xfrm>
            <a:off x="709296" y="4459367"/>
            <a:ext cx="5680709" cy="422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464" tIns="46732" rIns="93464" bIns="4673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5846" name="Rectangle 6">
            <a:extLst>
              <a:ext uri="{FF2B5EF4-FFF2-40B4-BE49-F238E27FC236}">
                <a16:creationId xmlns:a16="http://schemas.microsoft.com/office/drawing/2014/main" id="{9EB04753-28F4-4ED7-84D2-45997D121F21}"/>
              </a:ext>
            </a:extLst>
          </p:cNvPr>
          <p:cNvSpPr>
            <a:spLocks noGrp="1" noChangeArrowheads="1"/>
          </p:cNvSpPr>
          <p:nvPr>
            <p:ph type="ftr" sz="quarter" idx="4"/>
          </p:nvPr>
        </p:nvSpPr>
        <p:spPr bwMode="auto">
          <a:xfrm>
            <a:off x="1" y="8913973"/>
            <a:ext cx="3076787" cy="469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464" tIns="46732" rIns="93464" bIns="46732" numCol="1" anchor="b" anchorCtr="0" compatLnSpc="1">
            <a:prstTxWarp prst="textNoShape">
              <a:avLst/>
            </a:prstTxWarp>
          </a:bodyPr>
          <a:lstStyle>
            <a:lvl1pPr defTabSz="934840">
              <a:defRPr sz="1200" dirty="0"/>
            </a:lvl1pPr>
          </a:lstStyle>
          <a:p>
            <a:pPr>
              <a:defRPr/>
            </a:pPr>
            <a:endParaRPr lang="en-US" altLang="en-US" dirty="0"/>
          </a:p>
        </p:txBody>
      </p:sp>
      <p:sp>
        <p:nvSpPr>
          <p:cNvPr id="35847" name="Rectangle 7">
            <a:extLst>
              <a:ext uri="{FF2B5EF4-FFF2-40B4-BE49-F238E27FC236}">
                <a16:creationId xmlns:a16="http://schemas.microsoft.com/office/drawing/2014/main" id="{B8F68916-5FC4-4A27-B368-9CE75E57D141}"/>
              </a:ext>
            </a:extLst>
          </p:cNvPr>
          <p:cNvSpPr>
            <a:spLocks noGrp="1" noChangeArrowheads="1"/>
          </p:cNvSpPr>
          <p:nvPr>
            <p:ph type="sldNum" sz="quarter" idx="5"/>
          </p:nvPr>
        </p:nvSpPr>
        <p:spPr bwMode="auto">
          <a:xfrm>
            <a:off x="4020928" y="8913973"/>
            <a:ext cx="3076787" cy="469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464" tIns="46732" rIns="93464" bIns="46732" numCol="1" anchor="b" anchorCtr="0" compatLnSpc="1">
            <a:prstTxWarp prst="textNoShape">
              <a:avLst/>
            </a:prstTxWarp>
          </a:bodyPr>
          <a:lstStyle>
            <a:lvl1pPr algn="r" defTabSz="934594">
              <a:defRPr sz="1200"/>
            </a:lvl1pPr>
          </a:lstStyle>
          <a:p>
            <a:fld id="{76E0697D-9D6E-4515-AD51-EB8B88101735}" type="slidenum">
              <a:rPr lang="en-US" altLang="en-US"/>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E0697D-9D6E-4515-AD51-EB8B88101735}" type="slidenum">
              <a:rPr lang="en-US" altLang="en-US" smtClean="0"/>
              <a:pPr/>
              <a:t>3</a:t>
            </a:fld>
            <a:endParaRPr lang="en-US" altLang="en-US" dirty="0"/>
          </a:p>
        </p:txBody>
      </p:sp>
    </p:spTree>
    <p:extLst>
      <p:ext uri="{BB962C8B-B14F-4D97-AF65-F5344CB8AC3E}">
        <p14:creationId xmlns:p14="http://schemas.microsoft.com/office/powerpoint/2010/main" val="1983341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5DE9856-0B55-4024-9674-D143873ACF04}"/>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63210BB8-148F-43E5-BA1C-05875E4BB21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9FECBB21-6AEC-41AE-AD51-9D735A71F264}"/>
              </a:ext>
            </a:extLst>
          </p:cNvPr>
          <p:cNvSpPr>
            <a:spLocks noGrp="1" noChangeArrowheads="1"/>
          </p:cNvSpPr>
          <p:nvPr>
            <p:ph type="sldNum" sz="quarter" idx="12"/>
          </p:nvPr>
        </p:nvSpPr>
        <p:spPr>
          <a:ln/>
        </p:spPr>
        <p:txBody>
          <a:bodyPr/>
          <a:lstStyle>
            <a:lvl1pPr>
              <a:defRPr/>
            </a:lvl1pPr>
          </a:lstStyle>
          <a:p>
            <a:fld id="{63D06B09-6A6A-4DCD-A8B3-10B84F2810C5}" type="slidenum">
              <a:rPr lang="en-US" altLang="en-US"/>
              <a:pPr/>
              <a:t>‹#›</a:t>
            </a:fld>
            <a:endParaRPr lang="en-US" altLang="en-US" dirty="0"/>
          </a:p>
        </p:txBody>
      </p:sp>
    </p:spTree>
    <p:extLst>
      <p:ext uri="{BB962C8B-B14F-4D97-AF65-F5344CB8AC3E}">
        <p14:creationId xmlns:p14="http://schemas.microsoft.com/office/powerpoint/2010/main" val="3537316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B0CAAEA-9105-44D8-834F-587194B50A28}"/>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0D8D4A37-6F7B-434D-9203-A6080248B06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394586B3-B0F8-4B86-A7D0-9C6383A670B2}"/>
              </a:ext>
            </a:extLst>
          </p:cNvPr>
          <p:cNvSpPr>
            <a:spLocks noGrp="1" noChangeArrowheads="1"/>
          </p:cNvSpPr>
          <p:nvPr>
            <p:ph type="sldNum" sz="quarter" idx="12"/>
          </p:nvPr>
        </p:nvSpPr>
        <p:spPr>
          <a:ln/>
        </p:spPr>
        <p:txBody>
          <a:bodyPr/>
          <a:lstStyle>
            <a:lvl1pPr>
              <a:defRPr/>
            </a:lvl1pPr>
          </a:lstStyle>
          <a:p>
            <a:fld id="{798906FD-0EB7-486E-80EE-B5D963A073FA}" type="slidenum">
              <a:rPr lang="en-US" altLang="en-US"/>
              <a:pPr/>
              <a:t>‹#›</a:t>
            </a:fld>
            <a:endParaRPr lang="en-US" altLang="en-US" dirty="0"/>
          </a:p>
        </p:txBody>
      </p:sp>
    </p:spTree>
    <p:extLst>
      <p:ext uri="{BB962C8B-B14F-4D97-AF65-F5344CB8AC3E}">
        <p14:creationId xmlns:p14="http://schemas.microsoft.com/office/powerpoint/2010/main" val="4277029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4CF1EDF-B8C3-4781-885F-D606634C86EF}"/>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67ECDDCF-8095-449B-A938-9B87C248382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5E094336-76D3-4F90-B13E-BD9435C119FB}"/>
              </a:ext>
            </a:extLst>
          </p:cNvPr>
          <p:cNvSpPr>
            <a:spLocks noGrp="1" noChangeArrowheads="1"/>
          </p:cNvSpPr>
          <p:nvPr>
            <p:ph type="sldNum" sz="quarter" idx="12"/>
          </p:nvPr>
        </p:nvSpPr>
        <p:spPr>
          <a:ln/>
        </p:spPr>
        <p:txBody>
          <a:bodyPr/>
          <a:lstStyle>
            <a:lvl1pPr>
              <a:defRPr/>
            </a:lvl1pPr>
          </a:lstStyle>
          <a:p>
            <a:fld id="{9DCD2096-D095-4933-8BFE-D1202116BEF5}" type="slidenum">
              <a:rPr lang="en-US" altLang="en-US"/>
              <a:pPr/>
              <a:t>‹#›</a:t>
            </a:fld>
            <a:endParaRPr lang="en-US" altLang="en-US" dirty="0"/>
          </a:p>
        </p:txBody>
      </p:sp>
    </p:spTree>
    <p:extLst>
      <p:ext uri="{BB962C8B-B14F-4D97-AF65-F5344CB8AC3E}">
        <p14:creationId xmlns:p14="http://schemas.microsoft.com/office/powerpoint/2010/main" val="3505594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SmartArt Placeholder 2"/>
          <p:cNvSpPr>
            <a:spLocks noGrp="1"/>
          </p:cNvSpPr>
          <p:nvPr>
            <p:ph type="dgm" idx="1"/>
          </p:nvPr>
        </p:nvSpPr>
        <p:spPr>
          <a:xfrm>
            <a:off x="685800" y="1981200"/>
            <a:ext cx="7772400" cy="4114800"/>
          </a:xfrm>
        </p:spPr>
        <p:txBody>
          <a:bodyPr/>
          <a:lstStyle/>
          <a:p>
            <a:pPr lvl="0"/>
            <a:endParaRPr lang="en-US" noProof="0" dirty="0"/>
          </a:p>
        </p:txBody>
      </p:sp>
      <p:sp>
        <p:nvSpPr>
          <p:cNvPr id="4" name="Rectangle 4">
            <a:extLst>
              <a:ext uri="{FF2B5EF4-FFF2-40B4-BE49-F238E27FC236}">
                <a16:creationId xmlns:a16="http://schemas.microsoft.com/office/drawing/2014/main" id="{8D131985-C897-4979-9873-320AA996A380}"/>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660F59DC-6491-4444-A298-EAAD542DFF6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EA56CE18-9774-438E-822A-07A0A12B4612}"/>
              </a:ext>
            </a:extLst>
          </p:cNvPr>
          <p:cNvSpPr>
            <a:spLocks noGrp="1" noChangeArrowheads="1"/>
          </p:cNvSpPr>
          <p:nvPr>
            <p:ph type="sldNum" sz="quarter" idx="12"/>
          </p:nvPr>
        </p:nvSpPr>
        <p:spPr>
          <a:ln/>
        </p:spPr>
        <p:txBody>
          <a:bodyPr/>
          <a:lstStyle>
            <a:lvl1pPr>
              <a:defRPr/>
            </a:lvl1pPr>
          </a:lstStyle>
          <a:p>
            <a:fld id="{AC478775-CD87-4795-8F7B-0858FA654A5F}" type="slidenum">
              <a:rPr lang="en-US" altLang="en-US"/>
              <a:pPr/>
              <a:t>‹#›</a:t>
            </a:fld>
            <a:endParaRPr lang="en-US" altLang="en-US" dirty="0"/>
          </a:p>
        </p:txBody>
      </p:sp>
    </p:spTree>
    <p:extLst>
      <p:ext uri="{BB962C8B-B14F-4D97-AF65-F5344CB8AC3E}">
        <p14:creationId xmlns:p14="http://schemas.microsoft.com/office/powerpoint/2010/main" val="2543325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495EA60-20FB-4221-A73D-C2193E2E72DE}"/>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59832C51-E6B8-4080-86D7-0B6F35F15E33}"/>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4D0D7BCB-4A93-4FC7-B6F0-F29F2CAE77FB}"/>
              </a:ext>
            </a:extLst>
          </p:cNvPr>
          <p:cNvSpPr>
            <a:spLocks noGrp="1" noChangeArrowheads="1"/>
          </p:cNvSpPr>
          <p:nvPr>
            <p:ph type="sldNum" sz="quarter" idx="12"/>
          </p:nvPr>
        </p:nvSpPr>
        <p:spPr>
          <a:ln/>
        </p:spPr>
        <p:txBody>
          <a:bodyPr/>
          <a:lstStyle>
            <a:lvl1pPr>
              <a:defRPr/>
            </a:lvl1pPr>
          </a:lstStyle>
          <a:p>
            <a:fld id="{EC4C1745-081E-4F2C-ACF1-747BF558B413}" type="slidenum">
              <a:rPr lang="en-US" altLang="en-US"/>
              <a:pPr/>
              <a:t>‹#›</a:t>
            </a:fld>
            <a:endParaRPr lang="en-US" altLang="en-US" dirty="0"/>
          </a:p>
        </p:txBody>
      </p:sp>
    </p:spTree>
    <p:extLst>
      <p:ext uri="{BB962C8B-B14F-4D97-AF65-F5344CB8AC3E}">
        <p14:creationId xmlns:p14="http://schemas.microsoft.com/office/powerpoint/2010/main" val="966446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6D9B16E8-4ABD-4B95-83A6-7BF905C56A68}"/>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3F3F3485-8DDB-4FFE-A983-EBC69C9BA4C5}"/>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B1BD07AF-B360-46AF-A395-A55D0DD606CB}"/>
              </a:ext>
            </a:extLst>
          </p:cNvPr>
          <p:cNvSpPr>
            <a:spLocks noGrp="1" noChangeArrowheads="1"/>
          </p:cNvSpPr>
          <p:nvPr>
            <p:ph type="sldNum" sz="quarter" idx="12"/>
          </p:nvPr>
        </p:nvSpPr>
        <p:spPr>
          <a:ln/>
        </p:spPr>
        <p:txBody>
          <a:bodyPr/>
          <a:lstStyle>
            <a:lvl1pPr>
              <a:defRPr/>
            </a:lvl1pPr>
          </a:lstStyle>
          <a:p>
            <a:fld id="{6D7CE0A6-400F-4DE7-B67A-B961E0D571CC}" type="slidenum">
              <a:rPr lang="en-US" altLang="en-US"/>
              <a:pPr/>
              <a:t>‹#›</a:t>
            </a:fld>
            <a:endParaRPr lang="en-US" altLang="en-US" dirty="0"/>
          </a:p>
        </p:txBody>
      </p:sp>
    </p:spTree>
    <p:extLst>
      <p:ext uri="{BB962C8B-B14F-4D97-AF65-F5344CB8AC3E}">
        <p14:creationId xmlns:p14="http://schemas.microsoft.com/office/powerpoint/2010/main" val="945546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78013E2-CA7B-4CC0-A6CA-B46B1AA5D3BC}"/>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5F209AC7-4A33-405E-A090-8E6BD330B65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B49AAC17-E503-4055-972F-6D5E3010C405}"/>
              </a:ext>
            </a:extLst>
          </p:cNvPr>
          <p:cNvSpPr>
            <a:spLocks noGrp="1" noChangeArrowheads="1"/>
          </p:cNvSpPr>
          <p:nvPr>
            <p:ph type="sldNum" sz="quarter" idx="12"/>
          </p:nvPr>
        </p:nvSpPr>
        <p:spPr>
          <a:ln/>
        </p:spPr>
        <p:txBody>
          <a:bodyPr/>
          <a:lstStyle>
            <a:lvl1pPr>
              <a:defRPr/>
            </a:lvl1pPr>
          </a:lstStyle>
          <a:p>
            <a:fld id="{CBE8ABC6-4E20-483C-B563-56D1A7171F3C}" type="slidenum">
              <a:rPr lang="en-US" altLang="en-US"/>
              <a:pPr/>
              <a:t>‹#›</a:t>
            </a:fld>
            <a:endParaRPr lang="en-US" altLang="en-US" dirty="0"/>
          </a:p>
        </p:txBody>
      </p:sp>
    </p:spTree>
    <p:extLst>
      <p:ext uri="{BB962C8B-B14F-4D97-AF65-F5344CB8AC3E}">
        <p14:creationId xmlns:p14="http://schemas.microsoft.com/office/powerpoint/2010/main" val="2225578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6AF5061-6B34-4800-B363-504774CE2BF7}"/>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a:extLst>
              <a:ext uri="{FF2B5EF4-FFF2-40B4-BE49-F238E27FC236}">
                <a16:creationId xmlns:a16="http://schemas.microsoft.com/office/drawing/2014/main" id="{D4A02E45-02A2-4F97-BBCB-5422F403430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a:extLst>
              <a:ext uri="{FF2B5EF4-FFF2-40B4-BE49-F238E27FC236}">
                <a16:creationId xmlns:a16="http://schemas.microsoft.com/office/drawing/2014/main" id="{D6566093-52B4-404E-9FBF-E8B81C811525}"/>
              </a:ext>
            </a:extLst>
          </p:cNvPr>
          <p:cNvSpPr>
            <a:spLocks noGrp="1" noChangeArrowheads="1"/>
          </p:cNvSpPr>
          <p:nvPr>
            <p:ph type="sldNum" sz="quarter" idx="12"/>
          </p:nvPr>
        </p:nvSpPr>
        <p:spPr>
          <a:ln/>
        </p:spPr>
        <p:txBody>
          <a:bodyPr/>
          <a:lstStyle>
            <a:lvl1pPr>
              <a:defRPr/>
            </a:lvl1pPr>
          </a:lstStyle>
          <a:p>
            <a:fld id="{2E1BC6F1-D7E6-4519-9415-271B4CC602BD}" type="slidenum">
              <a:rPr lang="en-US" altLang="en-US"/>
              <a:pPr/>
              <a:t>‹#›</a:t>
            </a:fld>
            <a:endParaRPr lang="en-US" altLang="en-US" dirty="0"/>
          </a:p>
        </p:txBody>
      </p:sp>
    </p:spTree>
    <p:extLst>
      <p:ext uri="{BB962C8B-B14F-4D97-AF65-F5344CB8AC3E}">
        <p14:creationId xmlns:p14="http://schemas.microsoft.com/office/powerpoint/2010/main" val="3356812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73A55F0-5BF8-448A-ABD1-902141D15B33}"/>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a:extLst>
              <a:ext uri="{FF2B5EF4-FFF2-40B4-BE49-F238E27FC236}">
                <a16:creationId xmlns:a16="http://schemas.microsoft.com/office/drawing/2014/main" id="{992DC545-D263-40F2-8DC9-DCFEAFE3DF4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a:extLst>
              <a:ext uri="{FF2B5EF4-FFF2-40B4-BE49-F238E27FC236}">
                <a16:creationId xmlns:a16="http://schemas.microsoft.com/office/drawing/2014/main" id="{84F90121-60FB-46B5-A7F0-63FDD77E1C30}"/>
              </a:ext>
            </a:extLst>
          </p:cNvPr>
          <p:cNvSpPr>
            <a:spLocks noGrp="1" noChangeArrowheads="1"/>
          </p:cNvSpPr>
          <p:nvPr>
            <p:ph type="sldNum" sz="quarter" idx="12"/>
          </p:nvPr>
        </p:nvSpPr>
        <p:spPr>
          <a:ln/>
        </p:spPr>
        <p:txBody>
          <a:bodyPr/>
          <a:lstStyle>
            <a:lvl1pPr>
              <a:defRPr/>
            </a:lvl1pPr>
          </a:lstStyle>
          <a:p>
            <a:fld id="{E205DA10-FA64-49F0-9F5A-475E97D80C4C}" type="slidenum">
              <a:rPr lang="en-US" altLang="en-US"/>
              <a:pPr/>
              <a:t>‹#›</a:t>
            </a:fld>
            <a:endParaRPr lang="en-US" altLang="en-US" dirty="0"/>
          </a:p>
        </p:txBody>
      </p:sp>
    </p:spTree>
    <p:extLst>
      <p:ext uri="{BB962C8B-B14F-4D97-AF65-F5344CB8AC3E}">
        <p14:creationId xmlns:p14="http://schemas.microsoft.com/office/powerpoint/2010/main" val="2127658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3A333BC5-33B4-44B2-BD5B-128DBD330F0C}"/>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a:extLst>
              <a:ext uri="{FF2B5EF4-FFF2-40B4-BE49-F238E27FC236}">
                <a16:creationId xmlns:a16="http://schemas.microsoft.com/office/drawing/2014/main" id="{58E61DF6-629D-4299-BD4C-0F6467D93E5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a:extLst>
              <a:ext uri="{FF2B5EF4-FFF2-40B4-BE49-F238E27FC236}">
                <a16:creationId xmlns:a16="http://schemas.microsoft.com/office/drawing/2014/main" id="{ED8291EC-43FE-4743-9334-0A05822C1BAB}"/>
              </a:ext>
            </a:extLst>
          </p:cNvPr>
          <p:cNvSpPr>
            <a:spLocks noGrp="1" noChangeArrowheads="1"/>
          </p:cNvSpPr>
          <p:nvPr>
            <p:ph type="sldNum" sz="quarter" idx="12"/>
          </p:nvPr>
        </p:nvSpPr>
        <p:spPr>
          <a:ln/>
        </p:spPr>
        <p:txBody>
          <a:bodyPr/>
          <a:lstStyle>
            <a:lvl1pPr>
              <a:defRPr/>
            </a:lvl1pPr>
          </a:lstStyle>
          <a:p>
            <a:fld id="{D074CDBE-138D-4EC0-949D-DA49373D9713}" type="slidenum">
              <a:rPr lang="en-US" altLang="en-US"/>
              <a:pPr/>
              <a:t>‹#›</a:t>
            </a:fld>
            <a:endParaRPr lang="en-US" altLang="en-US" dirty="0"/>
          </a:p>
        </p:txBody>
      </p:sp>
    </p:spTree>
    <p:extLst>
      <p:ext uri="{BB962C8B-B14F-4D97-AF65-F5344CB8AC3E}">
        <p14:creationId xmlns:p14="http://schemas.microsoft.com/office/powerpoint/2010/main" val="1867724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400F0CC-1C41-4711-AB34-D2E113506CBC}"/>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FB05487A-E385-403D-8BC2-7C00489E108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F3869A46-6532-4341-973A-25334A265C42}"/>
              </a:ext>
            </a:extLst>
          </p:cNvPr>
          <p:cNvSpPr>
            <a:spLocks noGrp="1" noChangeArrowheads="1"/>
          </p:cNvSpPr>
          <p:nvPr>
            <p:ph type="sldNum" sz="quarter" idx="12"/>
          </p:nvPr>
        </p:nvSpPr>
        <p:spPr>
          <a:ln/>
        </p:spPr>
        <p:txBody>
          <a:bodyPr/>
          <a:lstStyle>
            <a:lvl1pPr>
              <a:defRPr/>
            </a:lvl1pPr>
          </a:lstStyle>
          <a:p>
            <a:fld id="{E92FE957-BFC9-4992-A0F1-4E24934021D8}" type="slidenum">
              <a:rPr lang="en-US" altLang="en-US"/>
              <a:pPr/>
              <a:t>‹#›</a:t>
            </a:fld>
            <a:endParaRPr lang="en-US" altLang="en-US" dirty="0"/>
          </a:p>
        </p:txBody>
      </p:sp>
    </p:spTree>
    <p:extLst>
      <p:ext uri="{BB962C8B-B14F-4D97-AF65-F5344CB8AC3E}">
        <p14:creationId xmlns:p14="http://schemas.microsoft.com/office/powerpoint/2010/main" val="1577154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DCF6339-BCEE-4818-BC2D-70B33C8E7E64}"/>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01B80A3F-BE75-4567-867E-634AE8007E4C}"/>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B431114B-1853-40D2-99BB-A0B242ECB4AC}"/>
              </a:ext>
            </a:extLst>
          </p:cNvPr>
          <p:cNvSpPr>
            <a:spLocks noGrp="1" noChangeArrowheads="1"/>
          </p:cNvSpPr>
          <p:nvPr>
            <p:ph type="sldNum" sz="quarter" idx="12"/>
          </p:nvPr>
        </p:nvSpPr>
        <p:spPr>
          <a:ln/>
        </p:spPr>
        <p:txBody>
          <a:bodyPr/>
          <a:lstStyle>
            <a:lvl1pPr>
              <a:defRPr/>
            </a:lvl1pPr>
          </a:lstStyle>
          <a:p>
            <a:fld id="{A18EFFB2-893E-438C-8F90-083F196223D6}" type="slidenum">
              <a:rPr lang="en-US" altLang="en-US"/>
              <a:pPr/>
              <a:t>‹#›</a:t>
            </a:fld>
            <a:endParaRPr lang="en-US" altLang="en-US" dirty="0"/>
          </a:p>
        </p:txBody>
      </p:sp>
    </p:spTree>
    <p:extLst>
      <p:ext uri="{BB962C8B-B14F-4D97-AF65-F5344CB8AC3E}">
        <p14:creationId xmlns:p14="http://schemas.microsoft.com/office/powerpoint/2010/main" val="2328394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412C07A-9E37-4154-A6E2-5949062918CE}"/>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Rectangle 3">
            <a:extLst>
              <a:ext uri="{FF2B5EF4-FFF2-40B4-BE49-F238E27FC236}">
                <a16:creationId xmlns:a16="http://schemas.microsoft.com/office/drawing/2014/main" id="{6B5B557C-B9F4-40CB-AD19-B417E6706E93}"/>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A5AFC216-DCAE-4288-8E2B-276979B568BB}"/>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dirty="0"/>
            </a:lvl1pPr>
          </a:lstStyle>
          <a:p>
            <a:pPr>
              <a:defRPr/>
            </a:pPr>
            <a:endParaRPr lang="en-US" dirty="0"/>
          </a:p>
        </p:txBody>
      </p:sp>
      <p:sp>
        <p:nvSpPr>
          <p:cNvPr id="1029" name="Rectangle 5">
            <a:extLst>
              <a:ext uri="{FF2B5EF4-FFF2-40B4-BE49-F238E27FC236}">
                <a16:creationId xmlns:a16="http://schemas.microsoft.com/office/drawing/2014/main" id="{BA814EFB-D760-4F1B-A7F1-207A3B1429F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dirty="0"/>
            </a:lvl1pPr>
          </a:lstStyle>
          <a:p>
            <a:pPr>
              <a:defRPr/>
            </a:pPr>
            <a:endParaRPr lang="en-US" dirty="0"/>
          </a:p>
        </p:txBody>
      </p:sp>
      <p:sp>
        <p:nvSpPr>
          <p:cNvPr id="1030" name="Rectangle 6">
            <a:extLst>
              <a:ext uri="{FF2B5EF4-FFF2-40B4-BE49-F238E27FC236}">
                <a16:creationId xmlns:a16="http://schemas.microsoft.com/office/drawing/2014/main" id="{F5EEECEC-E1C1-4EF3-BD9C-5BD7003F609D}"/>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64F6830-4D73-475F-9E28-6C1D2E61393C}" type="slidenum">
              <a:rPr lang="en-US" altLang="en-US"/>
              <a:pPr/>
              <a:t>‹#›</a:t>
            </a:fld>
            <a:endParaRPr lang="en-US" altLang="en-US" dirty="0"/>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2" name="Rectangle 71">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latin typeface="Calibri" panose="020F0502020204030204"/>
            </a:endParaRPr>
          </a:p>
        </p:txBody>
      </p:sp>
      <p:sp>
        <p:nvSpPr>
          <p:cNvPr id="4098" name="Rectangle 2">
            <a:extLst>
              <a:ext uri="{FF2B5EF4-FFF2-40B4-BE49-F238E27FC236}">
                <a16:creationId xmlns:a16="http://schemas.microsoft.com/office/drawing/2014/main" id="{56987F59-4C5F-4052-98F2-7A22D4987118}"/>
              </a:ext>
            </a:extLst>
          </p:cNvPr>
          <p:cNvSpPr>
            <a:spLocks noGrp="1" noChangeArrowheads="1"/>
          </p:cNvSpPr>
          <p:nvPr>
            <p:ph type="ctrTitle"/>
          </p:nvPr>
        </p:nvSpPr>
        <p:spPr>
          <a:xfrm>
            <a:off x="628650" y="4555055"/>
            <a:ext cx="5174047" cy="1723125"/>
          </a:xfrm>
        </p:spPr>
        <p:txBody>
          <a:bodyPr anchor="ctr">
            <a:normAutofit fontScale="90000"/>
          </a:bodyPr>
          <a:lstStyle/>
          <a:p>
            <a:pPr algn="r"/>
            <a:r>
              <a:rPr lang="en-US" altLang="en-US" sz="3600" b="1" dirty="0"/>
              <a:t>The Role of Congress in Space Activities and </a:t>
            </a:r>
            <a:br>
              <a:rPr lang="en-US" altLang="en-US" sz="3600" b="1" dirty="0"/>
            </a:br>
            <a:r>
              <a:rPr lang="en-US" altLang="en-US" sz="3600" b="1" dirty="0"/>
              <a:t>Today’s Space Policy Scene</a:t>
            </a:r>
            <a:br>
              <a:rPr lang="en-US" altLang="en-US" sz="3200" b="1" dirty="0"/>
            </a:br>
            <a:r>
              <a:rPr lang="en-US" altLang="en-US" sz="1800" b="1" dirty="0"/>
              <a:t>March 25, 2026</a:t>
            </a:r>
          </a:p>
        </p:txBody>
      </p:sp>
      <p:sp>
        <p:nvSpPr>
          <p:cNvPr id="4099" name="Rectangle 3">
            <a:extLst>
              <a:ext uri="{FF2B5EF4-FFF2-40B4-BE49-F238E27FC236}">
                <a16:creationId xmlns:a16="http://schemas.microsoft.com/office/drawing/2014/main" id="{5A86EC43-6683-4D16-AAB0-9173AF7E55F7}"/>
              </a:ext>
            </a:extLst>
          </p:cNvPr>
          <p:cNvSpPr>
            <a:spLocks noGrp="1" noChangeArrowheads="1"/>
          </p:cNvSpPr>
          <p:nvPr>
            <p:ph type="subTitle" idx="1"/>
          </p:nvPr>
        </p:nvSpPr>
        <p:spPr>
          <a:xfrm>
            <a:off x="6156968" y="4555055"/>
            <a:ext cx="2537450" cy="1723125"/>
          </a:xfrm>
        </p:spPr>
        <p:txBody>
          <a:bodyPr anchor="ctr">
            <a:normAutofit fontScale="92500"/>
          </a:bodyPr>
          <a:lstStyle/>
          <a:p>
            <a:pPr algn="l">
              <a:lnSpc>
                <a:spcPct val="90000"/>
              </a:lnSpc>
            </a:pPr>
            <a:r>
              <a:rPr lang="en-US" altLang="en-US" sz="2700" b="1" dirty="0"/>
              <a:t>Marcia Smith</a:t>
            </a:r>
          </a:p>
          <a:p>
            <a:pPr algn="l">
              <a:lnSpc>
                <a:spcPct val="90000"/>
              </a:lnSpc>
            </a:pPr>
            <a:r>
              <a:rPr lang="en-US" altLang="en-US" sz="1800" b="1" dirty="0"/>
              <a:t>Editor SpacePolicyOnline.com</a:t>
            </a:r>
          </a:p>
          <a:p>
            <a:pPr algn="l">
              <a:lnSpc>
                <a:spcPct val="90000"/>
              </a:lnSpc>
            </a:pPr>
            <a:r>
              <a:rPr lang="en-US" altLang="en-US" sz="1400" b="1" dirty="0"/>
              <a:t>@SpcPlcyOnline on X</a:t>
            </a:r>
          </a:p>
          <a:p>
            <a:pPr algn="l">
              <a:lnSpc>
                <a:spcPct val="90000"/>
              </a:lnSpc>
            </a:pPr>
            <a:r>
              <a:rPr lang="en-US" altLang="en-US" sz="1400" b="1" dirty="0"/>
              <a:t>@SpacePolicyOnline on Bluesky</a:t>
            </a:r>
          </a:p>
          <a:p>
            <a:pPr algn="l">
              <a:lnSpc>
                <a:spcPct val="90000"/>
              </a:lnSpc>
            </a:pPr>
            <a:r>
              <a:rPr lang="en-US" altLang="en-US" sz="1400" b="1" dirty="0"/>
              <a:t>Facebook:/SpacePolicyOnline</a:t>
            </a:r>
          </a:p>
        </p:txBody>
      </p:sp>
      <p:sp>
        <p:nvSpPr>
          <p:cNvPr id="74" name="Oval 73">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1425" y="1322610"/>
            <a:ext cx="1682850" cy="168284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latin typeface="Calibri" panose="020F0502020204030204"/>
            </a:endParaRPr>
          </a:p>
        </p:txBody>
      </p:sp>
      <p:sp>
        <p:nvSpPr>
          <p:cNvPr id="76" name="Oval 75">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46253" y="2707205"/>
            <a:ext cx="721796" cy="7217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latin typeface="Calibri" panose="020F0502020204030204"/>
            </a:endParaRPr>
          </a:p>
        </p:txBody>
      </p:sp>
      <p:sp>
        <p:nvSpPr>
          <p:cNvPr id="78" name="Oval 77">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4374" y="2603243"/>
            <a:ext cx="220271" cy="2202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latin typeface="Calibri" panose="020F0502020204030204"/>
            </a:endParaRPr>
          </a:p>
        </p:txBody>
      </p:sp>
      <p:sp>
        <p:nvSpPr>
          <p:cNvPr id="80" name="Freeform: Shape 79">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29087" y="0"/>
            <a:ext cx="4814914" cy="3429000"/>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latin typeface="Calibri" panose="020F0502020204030204"/>
            </a:endParaRPr>
          </a:p>
        </p:txBody>
      </p:sp>
      <p:cxnSp>
        <p:nvCxnSpPr>
          <p:cNvPr id="82" name="Straight Connector 81">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9834" y="4776880"/>
            <a:ext cx="0" cy="130302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5" name="Rectangle 2">
            <a:extLst>
              <a:ext uri="{FF2B5EF4-FFF2-40B4-BE49-F238E27FC236}">
                <a16:creationId xmlns:a16="http://schemas.microsoft.com/office/drawing/2014/main" id="{9A828E93-EA77-43D8-933F-CF55C694E494}"/>
              </a:ext>
            </a:extLst>
          </p:cNvPr>
          <p:cNvSpPr>
            <a:spLocks noGrp="1" noChangeArrowheads="1"/>
          </p:cNvSpPr>
          <p:nvPr>
            <p:ph type="title"/>
          </p:nvPr>
        </p:nvSpPr>
        <p:spPr>
          <a:xfrm>
            <a:off x="1240022" y="365760"/>
            <a:ext cx="7025402" cy="1188720"/>
          </a:xfrm>
        </p:spPr>
        <p:txBody>
          <a:bodyPr>
            <a:normAutofit/>
          </a:bodyPr>
          <a:lstStyle/>
          <a:p>
            <a:pPr>
              <a:lnSpc>
                <a:spcPct val="90000"/>
              </a:lnSpc>
            </a:pPr>
            <a:r>
              <a:rPr lang="en-US" altLang="en-US" sz="3700" dirty="0"/>
              <a:t>THE COLUMBIA TRAGEDY </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436" name="Rectangle 3">
            <a:extLst>
              <a:ext uri="{FF2B5EF4-FFF2-40B4-BE49-F238E27FC236}">
                <a16:creationId xmlns:a16="http://schemas.microsoft.com/office/drawing/2014/main" id="{8DE93862-20BA-41F6-B2B8-7D22902D9188}"/>
              </a:ext>
            </a:extLst>
          </p:cNvPr>
          <p:cNvSpPr>
            <a:spLocks noGrp="1" noChangeArrowheads="1"/>
          </p:cNvSpPr>
          <p:nvPr>
            <p:ph idx="1"/>
          </p:nvPr>
        </p:nvSpPr>
        <p:spPr>
          <a:xfrm>
            <a:off x="1240022" y="2176271"/>
            <a:ext cx="7141978" cy="4180077"/>
          </a:xfrm>
        </p:spPr>
        <p:txBody>
          <a:bodyPr anchor="t">
            <a:noAutofit/>
          </a:bodyPr>
          <a:lstStyle/>
          <a:p>
            <a:pPr>
              <a:lnSpc>
                <a:spcPct val="90000"/>
              </a:lnSpc>
            </a:pPr>
            <a:r>
              <a:rPr lang="en-US" altLang="en-US" sz="2000" b="1" u="sng" dirty="0"/>
              <a:t>2003</a:t>
            </a:r>
            <a:r>
              <a:rPr lang="en-US" altLang="en-US" sz="2000" u="sng" dirty="0"/>
              <a:t> </a:t>
            </a:r>
          </a:p>
          <a:p>
            <a:pPr lvl="1">
              <a:lnSpc>
                <a:spcPct val="90000"/>
              </a:lnSpc>
            </a:pPr>
            <a:r>
              <a:rPr lang="en-US" altLang="en-US" sz="2000" dirty="0"/>
              <a:t>Space Shuttle Columbia tragedy forces rethinking of why we send astronauts into space in the first place. </a:t>
            </a:r>
          </a:p>
          <a:p>
            <a:pPr lvl="1">
              <a:lnSpc>
                <a:spcPct val="90000"/>
              </a:lnSpc>
            </a:pPr>
            <a:r>
              <a:rPr lang="en-US" altLang="en-US" sz="2000" dirty="0"/>
              <a:t>Columbia Accident Investigation Board has the answer  --</a:t>
            </a:r>
          </a:p>
          <a:p>
            <a:pPr marL="457200" lvl="1" indent="0" algn="ctr">
              <a:lnSpc>
                <a:spcPct val="90000"/>
              </a:lnSpc>
              <a:buNone/>
            </a:pPr>
            <a:r>
              <a:rPr lang="en-US" altLang="en-US" sz="3600" b="1" dirty="0">
                <a:solidFill>
                  <a:srgbClr val="00B0F0"/>
                </a:solidFill>
              </a:rPr>
              <a:t>TO EXPLORE</a:t>
            </a:r>
            <a:endParaRPr kumimoji="0" lang="en-US" altLang="en-US" sz="1900" b="1" i="0" u="sng" strike="noStrike" kern="0" cap="none" spc="0" normalizeH="0" baseline="0" noProof="0" dirty="0">
              <a:ln>
                <a:noFill/>
              </a:ln>
              <a:solidFill>
                <a:prstClr val="white"/>
              </a:solidFill>
              <a:effectLst/>
              <a:uLnTx/>
              <a:uFillTx/>
              <a:latin typeface="Times New Roman"/>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Char char="•"/>
              <a:tabLst/>
              <a:defRPr/>
            </a:pPr>
            <a:r>
              <a:rPr kumimoji="0" lang="en-US" altLang="en-US" sz="2000" b="1" i="0" u="sng" strike="noStrike" kern="0" cap="none" spc="0" normalizeH="0" baseline="0" noProof="0" dirty="0">
                <a:ln>
                  <a:noFill/>
                </a:ln>
                <a:solidFill>
                  <a:prstClr val="white"/>
                </a:solidFill>
                <a:effectLst/>
                <a:uLnTx/>
                <a:uFillTx/>
                <a:latin typeface="Times New Roman"/>
                <a:ea typeface="+mn-ea"/>
                <a:cs typeface="+mn-cs"/>
              </a:rPr>
              <a:t>2004</a:t>
            </a:r>
            <a:r>
              <a:rPr kumimoji="0" lang="en-US" altLang="en-US" sz="2000" b="0" i="0" u="sng" strike="noStrike" kern="0" cap="none" spc="0" normalizeH="0" baseline="0" noProof="0" dirty="0">
                <a:ln>
                  <a:noFill/>
                </a:ln>
                <a:solidFill>
                  <a:prstClr val="white"/>
                </a:solidFill>
                <a:effectLst/>
                <a:uLnTx/>
                <a:uFillTx/>
                <a:latin typeface="Times New Roman"/>
                <a:ea typeface="+mn-ea"/>
                <a:cs typeface="+mn-cs"/>
              </a:rPr>
              <a:t> </a:t>
            </a:r>
          </a:p>
          <a:p>
            <a:pPr lvl="1" indent="-342900">
              <a:lnSpc>
                <a:spcPct val="90000"/>
              </a:lnSpc>
              <a:buFontTx/>
              <a:buChar char="•"/>
              <a:defRPr/>
            </a:pPr>
            <a:r>
              <a:rPr kumimoji="0" lang="en-US" altLang="en-US" sz="2000" i="0" u="none" strike="noStrike" kern="0" cap="none" spc="0" normalizeH="0" baseline="0" noProof="0" dirty="0">
                <a:ln>
                  <a:noFill/>
                </a:ln>
                <a:solidFill>
                  <a:prstClr val="white"/>
                </a:solidFill>
                <a:effectLst/>
                <a:uLnTx/>
                <a:uFillTx/>
                <a:latin typeface="Times New Roman"/>
                <a:ea typeface="+mn-ea"/>
                <a:cs typeface="+mn-cs"/>
              </a:rPr>
              <a:t>President George W. Bush resurrects his father’s SEI as the </a:t>
            </a:r>
            <a:r>
              <a:rPr kumimoji="0" lang="en-US" altLang="en-US" sz="2000" i="0" u="none" strike="noStrike" kern="0" cap="none" spc="0" normalizeH="0" baseline="0" noProof="0" dirty="0">
                <a:ln>
                  <a:noFill/>
                </a:ln>
                <a:solidFill>
                  <a:srgbClr val="00B0F0"/>
                </a:solidFill>
                <a:effectLst/>
                <a:uLnTx/>
                <a:uFillTx/>
                <a:latin typeface="Times New Roman"/>
                <a:ea typeface="+mn-ea"/>
                <a:cs typeface="+mn-cs"/>
              </a:rPr>
              <a:t>Vision for Space Exploration (VSE)</a:t>
            </a:r>
            <a:r>
              <a:rPr kumimoji="0" lang="en-US" altLang="en-US" sz="2000" i="0" u="none" strike="noStrike" kern="0" cap="none" spc="0" normalizeH="0" baseline="0" noProof="0" dirty="0">
                <a:ln>
                  <a:noFill/>
                </a:ln>
                <a:solidFill>
                  <a:prstClr val="white"/>
                </a:solidFill>
                <a:effectLst/>
                <a:uLnTx/>
                <a:uFillTx/>
                <a:latin typeface="Times New Roman"/>
                <a:ea typeface="+mn-ea"/>
                <a:cs typeface="+mn-cs"/>
              </a:rPr>
              <a:t>—</a:t>
            </a:r>
            <a:r>
              <a:rPr kumimoji="0" lang="en-US" altLang="en-US" sz="2000" b="0" i="0" u="none" strike="noStrike" kern="0" cap="none" spc="0" normalizeH="0" baseline="0" noProof="0" dirty="0">
                <a:ln>
                  <a:noFill/>
                </a:ln>
                <a:solidFill>
                  <a:prstClr val="white"/>
                </a:solidFill>
                <a:effectLst/>
                <a:uLnTx/>
                <a:uFillTx/>
                <a:latin typeface="Times New Roman"/>
                <a:ea typeface="+mn-ea"/>
                <a:cs typeface="+mn-cs"/>
              </a:rPr>
              <a:t>to the Moon by 2020, then Mars.</a:t>
            </a:r>
          </a:p>
          <a:p>
            <a:pPr lvl="1" indent="-342900">
              <a:lnSpc>
                <a:spcPct val="90000"/>
              </a:lnSpc>
              <a:buFontTx/>
              <a:buChar char="•"/>
              <a:defRPr/>
            </a:pPr>
            <a:r>
              <a:rPr kumimoji="0" lang="en-US" altLang="en-US" sz="2000" b="0" i="0" u="sng" strike="noStrike" kern="0" cap="none" spc="0" normalizeH="0" baseline="0" noProof="0" dirty="0">
                <a:ln>
                  <a:noFill/>
                </a:ln>
                <a:effectLst/>
                <a:uLnTx/>
                <a:uFillTx/>
                <a:latin typeface="Times New Roman"/>
                <a:ea typeface="+mn-ea"/>
                <a:cs typeface="+mn-cs"/>
              </a:rPr>
              <a:t>BUT</a:t>
            </a:r>
            <a:r>
              <a:rPr kumimoji="0" lang="en-US" altLang="en-US" sz="2000" b="0" i="0" u="none" strike="noStrike" kern="0" cap="none" spc="0" normalizeH="0" baseline="0" noProof="0" dirty="0">
                <a:ln>
                  <a:noFill/>
                </a:ln>
                <a:solidFill>
                  <a:srgbClr val="00B0F0"/>
                </a:solidFill>
                <a:effectLst/>
                <a:uLnTx/>
                <a:uFillTx/>
                <a:latin typeface="Times New Roman"/>
                <a:ea typeface="+mn-ea"/>
                <a:cs typeface="+mn-cs"/>
              </a:rPr>
              <a:t> </a:t>
            </a:r>
            <a:r>
              <a:rPr kumimoji="0" lang="en-US" altLang="en-US" sz="2000" b="0" i="0" u="none" strike="noStrike" kern="0" cap="none" spc="0" normalizeH="0" baseline="0" noProof="0" dirty="0">
                <a:ln>
                  <a:noFill/>
                </a:ln>
                <a:solidFill>
                  <a:prstClr val="white"/>
                </a:solidFill>
                <a:effectLst/>
                <a:uLnTx/>
                <a:uFillTx/>
                <a:latin typeface="Times New Roman"/>
                <a:ea typeface="+mn-ea"/>
                <a:cs typeface="+mn-cs"/>
              </a:rPr>
              <a:t>space shuttle must be terminated once space station construction is complete to get money to pay for it (and safety reasons). </a:t>
            </a:r>
            <a:endParaRPr lang="en-US" altLang="en-US" sz="3600" dirty="0">
              <a:solidFill>
                <a:srgbClr val="002060"/>
              </a:solidFill>
            </a:endParaRPr>
          </a:p>
        </p:txBody>
      </p:sp>
      <p:sp>
        <p:nvSpPr>
          <p:cNvPr id="18434" name="Slide Number Placeholder 5">
            <a:extLst>
              <a:ext uri="{FF2B5EF4-FFF2-40B4-BE49-F238E27FC236}">
                <a16:creationId xmlns:a16="http://schemas.microsoft.com/office/drawing/2014/main" id="{3B101960-F235-4420-A68E-DAB43D210A69}"/>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6E07F311-E94E-4CFF-8C8F-6D50FF632187}" type="slidenum">
              <a:rPr lang="en-US" altLang="en-US" sz="1800">
                <a:solidFill>
                  <a:schemeClr val="tx1">
                    <a:alpha val="80000"/>
                  </a:schemeClr>
                </a:solidFill>
              </a:rPr>
              <a:pPr>
                <a:lnSpc>
                  <a:spcPct val="90000"/>
                </a:lnSpc>
                <a:spcBef>
                  <a:spcPct val="0"/>
                </a:spcBef>
                <a:spcAft>
                  <a:spcPts val="600"/>
                </a:spcAft>
                <a:buFontTx/>
                <a:buNone/>
              </a:pPr>
              <a:t>10</a:t>
            </a:fld>
            <a:endParaRPr lang="en-US" altLang="en-US" sz="1800" dirty="0">
              <a:solidFill>
                <a:schemeClr val="tx1">
                  <a:alpha val="80000"/>
                </a:schemeClr>
              </a:solidFill>
            </a:endParaRPr>
          </a:p>
        </p:txBody>
      </p:sp>
    </p:spTree>
    <p:extLst>
      <p:ext uri="{BB962C8B-B14F-4D97-AF65-F5344CB8AC3E}">
        <p14:creationId xmlns:p14="http://schemas.microsoft.com/office/powerpoint/2010/main" val="8672183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F90B99B4-0B42-4730-B4D5-547A959BDAA0}"/>
              </a:ext>
            </a:extLst>
          </p:cNvPr>
          <p:cNvSpPr>
            <a:spLocks noGrp="1"/>
          </p:cNvSpPr>
          <p:nvPr>
            <p:ph type="title"/>
          </p:nvPr>
        </p:nvSpPr>
        <p:spPr>
          <a:xfrm>
            <a:off x="1240022" y="365760"/>
            <a:ext cx="7025402" cy="1188720"/>
          </a:xfrm>
        </p:spPr>
        <p:txBody>
          <a:bodyPr>
            <a:normAutofit/>
          </a:bodyPr>
          <a:lstStyle/>
          <a:p>
            <a:pPr>
              <a:lnSpc>
                <a:spcPct val="90000"/>
              </a:lnSpc>
            </a:pPr>
            <a:r>
              <a:rPr lang="en-US" altLang="en-US" sz="3700" dirty="0"/>
              <a:t>THE CONSTELLATION PROGRAM</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459" name="Content Placeholder 2">
            <a:extLst>
              <a:ext uri="{FF2B5EF4-FFF2-40B4-BE49-F238E27FC236}">
                <a16:creationId xmlns:a16="http://schemas.microsoft.com/office/drawing/2014/main" id="{88BA77B3-0C8A-4AA0-B0E9-0C60C56CBEFA}"/>
              </a:ext>
            </a:extLst>
          </p:cNvPr>
          <p:cNvSpPr>
            <a:spLocks noGrp="1"/>
          </p:cNvSpPr>
          <p:nvPr>
            <p:ph idx="1"/>
          </p:nvPr>
        </p:nvSpPr>
        <p:spPr>
          <a:xfrm>
            <a:off x="1240022" y="1828800"/>
            <a:ext cx="7025403" cy="4389120"/>
          </a:xfrm>
        </p:spPr>
        <p:txBody>
          <a:bodyPr anchor="t">
            <a:normAutofit/>
          </a:bodyPr>
          <a:lstStyle/>
          <a:p>
            <a:pPr lvl="1">
              <a:lnSpc>
                <a:spcPct val="90000"/>
              </a:lnSpc>
            </a:pPr>
            <a:endParaRPr lang="en-US" altLang="en-US" sz="1800" b="1" dirty="0">
              <a:solidFill>
                <a:schemeClr val="tx2">
                  <a:lumMod val="90000"/>
                </a:schemeClr>
              </a:solidFill>
            </a:endParaRPr>
          </a:p>
          <a:p>
            <a:pPr>
              <a:lnSpc>
                <a:spcPct val="90000"/>
              </a:lnSpc>
            </a:pPr>
            <a:r>
              <a:rPr lang="en-US" altLang="en-US" sz="2400" b="1" u="sng" dirty="0"/>
              <a:t>2004-2008</a:t>
            </a:r>
            <a:r>
              <a:rPr lang="en-US" altLang="en-US" sz="2400" b="1" dirty="0"/>
              <a:t> </a:t>
            </a:r>
          </a:p>
          <a:p>
            <a:pPr lvl="1">
              <a:lnSpc>
                <a:spcPct val="90000"/>
              </a:lnSpc>
            </a:pPr>
            <a:r>
              <a:rPr lang="en-US" altLang="en-US" sz="2000" b="1" u="sng" dirty="0"/>
              <a:t>Congress agrees</a:t>
            </a:r>
            <a:r>
              <a:rPr lang="en-US" altLang="en-US" sz="2000" b="1" dirty="0"/>
              <a:t> </a:t>
            </a:r>
            <a:r>
              <a:rPr lang="en-US" altLang="en-US" sz="2000" dirty="0"/>
              <a:t>in 2005 and 2008 NASA authorization bills.</a:t>
            </a:r>
          </a:p>
          <a:p>
            <a:pPr>
              <a:lnSpc>
                <a:spcPct val="90000"/>
              </a:lnSpc>
            </a:pPr>
            <a:r>
              <a:rPr lang="en-US" altLang="en-US" sz="2200" dirty="0"/>
              <a:t>For first time since Apollo, Congress and White House on same page philosophically: “Moon, then Mars.”  </a:t>
            </a:r>
          </a:p>
          <a:p>
            <a:pPr lvl="1">
              <a:lnSpc>
                <a:spcPct val="90000"/>
              </a:lnSpc>
            </a:pPr>
            <a:r>
              <a:rPr lang="en-US" altLang="en-US" sz="1800" dirty="0"/>
              <a:t>NASA begins Constellation program to return humans to the Moon by 2020 with Ares V rocket and Orion capsule.</a:t>
            </a:r>
          </a:p>
          <a:p>
            <a:pPr lvl="1">
              <a:lnSpc>
                <a:spcPct val="90000"/>
              </a:lnSpc>
            </a:pPr>
            <a:r>
              <a:rPr lang="en-US" altLang="en-US" sz="1800" dirty="0"/>
              <a:t>Constellation’s Ares I rocket and Orion will ferry crews to ISS, while new </a:t>
            </a:r>
            <a:r>
              <a:rPr lang="en-US" altLang="en-US" sz="1800" b="1" dirty="0"/>
              <a:t>Public-Private Partnerships (PPPs) </a:t>
            </a:r>
            <a:r>
              <a:rPr lang="en-US" altLang="en-US" sz="1800" dirty="0"/>
              <a:t>will develop systems to deliver cargo through</a:t>
            </a:r>
            <a:r>
              <a:rPr lang="en-US" altLang="en-US" sz="1800" b="1" dirty="0"/>
              <a:t> </a:t>
            </a:r>
            <a:r>
              <a:rPr lang="en-US" altLang="en-US" sz="1800" dirty="0"/>
              <a:t>“commercial cargo” program. </a:t>
            </a:r>
          </a:p>
          <a:p>
            <a:pPr marL="457200">
              <a:lnSpc>
                <a:spcPct val="90000"/>
              </a:lnSpc>
            </a:pPr>
            <a:r>
              <a:rPr lang="en-US" altLang="en-US" sz="2200" u="sng" dirty="0"/>
              <a:t>BUT</a:t>
            </a:r>
            <a:r>
              <a:rPr lang="en-US" altLang="en-US" sz="2200" dirty="0"/>
              <a:t>, Bush does not request and Congress does not appropriate requisite money -- some, but not enough to move out expeditiously.</a:t>
            </a:r>
          </a:p>
          <a:p>
            <a:pPr marL="114300" indent="0">
              <a:lnSpc>
                <a:spcPct val="90000"/>
              </a:lnSpc>
              <a:buNone/>
            </a:pPr>
            <a:endParaRPr lang="en-US" altLang="en-US" sz="2200" dirty="0"/>
          </a:p>
          <a:p>
            <a:pPr>
              <a:lnSpc>
                <a:spcPct val="90000"/>
              </a:lnSpc>
            </a:pPr>
            <a:endParaRPr lang="en-US" altLang="en-US" sz="2000" dirty="0"/>
          </a:p>
          <a:p>
            <a:pPr lvl="1">
              <a:lnSpc>
                <a:spcPct val="90000"/>
              </a:lnSpc>
            </a:pPr>
            <a:endParaRPr lang="en-US" altLang="en-US" sz="1900" dirty="0"/>
          </a:p>
          <a:p>
            <a:pPr lvl="1">
              <a:lnSpc>
                <a:spcPct val="90000"/>
              </a:lnSpc>
            </a:pPr>
            <a:endParaRPr lang="en-US" altLang="en-US" sz="1900" dirty="0"/>
          </a:p>
        </p:txBody>
      </p:sp>
      <p:sp>
        <p:nvSpPr>
          <p:cNvPr id="19460" name="Slide Number Placeholder 3">
            <a:extLst>
              <a:ext uri="{FF2B5EF4-FFF2-40B4-BE49-F238E27FC236}">
                <a16:creationId xmlns:a16="http://schemas.microsoft.com/office/drawing/2014/main" id="{25D561A9-D70B-4E9D-B651-C78D366EDB9E}"/>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Aft>
                <a:spcPts val="600"/>
              </a:spcAft>
            </a:pPr>
            <a:fld id="{A2F6BA0B-6EC6-4829-8F93-620225312FBF}" type="slidenum">
              <a:rPr lang="en-US" altLang="en-US" sz="1900">
                <a:solidFill>
                  <a:schemeClr val="tx1">
                    <a:alpha val="80000"/>
                  </a:schemeClr>
                </a:solidFill>
              </a:rPr>
              <a:pPr>
                <a:lnSpc>
                  <a:spcPct val="90000"/>
                </a:lnSpc>
                <a:spcAft>
                  <a:spcPts val="600"/>
                </a:spcAft>
              </a:pPr>
              <a:t>11</a:t>
            </a:fld>
            <a:endParaRPr lang="en-US" altLang="en-US" sz="1900" dirty="0">
              <a:solidFill>
                <a:schemeClr val="tx1">
                  <a:alpha val="80000"/>
                </a:scheme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F7E41-514C-4320-9DC6-44587143DF77}"/>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GREAT RECESSION DEEPENS FUNDING CHALLENGES</a:t>
            </a:r>
          </a:p>
        </p:txBody>
      </p:sp>
      <p:sp>
        <p:nvSpPr>
          <p:cNvPr id="16" name="Freeform: Shape 15">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Shape 17">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Freeform: Shape 19">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Content Placeholder 2">
            <a:extLst>
              <a:ext uri="{FF2B5EF4-FFF2-40B4-BE49-F238E27FC236}">
                <a16:creationId xmlns:a16="http://schemas.microsoft.com/office/drawing/2014/main" id="{CA918CDB-CA6A-4463-ACC6-FBDF8A85FEE5}"/>
              </a:ext>
            </a:extLst>
          </p:cNvPr>
          <p:cNvSpPr>
            <a:spLocks noGrp="1"/>
          </p:cNvSpPr>
          <p:nvPr>
            <p:ph idx="1"/>
          </p:nvPr>
        </p:nvSpPr>
        <p:spPr>
          <a:xfrm>
            <a:off x="914400" y="2176271"/>
            <a:ext cx="7848600" cy="4180077"/>
          </a:xfrm>
        </p:spPr>
        <p:txBody>
          <a:bodyPr anchor="t">
            <a:normAutofit/>
          </a:bodyPr>
          <a:lstStyle/>
          <a:p>
            <a:pPr>
              <a:lnSpc>
                <a:spcPct val="90000"/>
              </a:lnSpc>
            </a:pPr>
            <a:r>
              <a:rPr lang="en-US" altLang="en-US" sz="2200" b="1" u="sng" dirty="0"/>
              <a:t>2009-2010</a:t>
            </a:r>
            <a:r>
              <a:rPr lang="en-US" altLang="en-US" sz="2200" u="sng" dirty="0"/>
              <a:t>: </a:t>
            </a:r>
            <a:r>
              <a:rPr lang="en-US" altLang="en-US" sz="2200" dirty="0"/>
              <a:t> President Barack Obama enters office amidst Great Recession caused by 2008 subprime mortgage crisis. </a:t>
            </a:r>
          </a:p>
          <a:p>
            <a:pPr lvl="1">
              <a:lnSpc>
                <a:spcPct val="90000"/>
              </a:lnSpc>
            </a:pPr>
            <a:r>
              <a:rPr lang="en-US" altLang="en-US" sz="1800" dirty="0"/>
              <a:t>2009 Augustine Committee concludes Constellation needs $3 billion a year more. </a:t>
            </a:r>
          </a:p>
          <a:p>
            <a:pPr lvl="1">
              <a:lnSpc>
                <a:spcPct val="90000"/>
              </a:lnSpc>
            </a:pPr>
            <a:r>
              <a:rPr lang="en-US" altLang="en-US" sz="1800" dirty="0"/>
              <a:t>Obama  “kills” Constellation in 2010 (FY2011 budget request) and proposes turning human spaceflight over to the private sector as “commercial crew” program for ISS, building on commercial cargo.</a:t>
            </a:r>
          </a:p>
          <a:p>
            <a:pPr>
              <a:lnSpc>
                <a:spcPct val="90000"/>
              </a:lnSpc>
            </a:pPr>
            <a:r>
              <a:rPr lang="en-US" altLang="en-US" sz="2300" b="1" u="sng" dirty="0"/>
              <a:t>Congress Disagrees on Bipartisan Basis</a:t>
            </a:r>
            <a:r>
              <a:rPr lang="en-US" altLang="en-US" sz="2300" b="1" dirty="0"/>
              <a:t>. </a:t>
            </a:r>
            <a:r>
              <a:rPr lang="en-US" altLang="en-US" sz="2300" dirty="0"/>
              <a:t>Destroys 5 years of harmony.</a:t>
            </a:r>
          </a:p>
          <a:p>
            <a:pPr lvl="1">
              <a:lnSpc>
                <a:spcPct val="90000"/>
              </a:lnSpc>
            </a:pPr>
            <a:r>
              <a:rPr lang="en-US" altLang="en-US" sz="2000" dirty="0"/>
              <a:t>Amid bipartisan furor in Congress, Obama adds fuel to the flame announcing “No Moon, Just Mars” plan to </a:t>
            </a:r>
            <a:r>
              <a:rPr lang="en-US" altLang="en-US" sz="2000" u="sng" dirty="0"/>
              <a:t>put people in orbit around (not land on) Mars in 2030s</a:t>
            </a:r>
            <a:r>
              <a:rPr lang="en-US" altLang="en-US" sz="2000" dirty="0"/>
              <a:t>, using an asteroid as a steppingstone, not the Moon, because we’ve already been to the Moon.</a:t>
            </a:r>
          </a:p>
          <a:p>
            <a:pPr>
              <a:lnSpc>
                <a:spcPct val="90000"/>
              </a:lnSpc>
            </a:pPr>
            <a:endParaRPr lang="en-US" sz="1300" dirty="0"/>
          </a:p>
        </p:txBody>
      </p:sp>
      <p:sp>
        <p:nvSpPr>
          <p:cNvPr id="4" name="Slide Number Placeholder 3">
            <a:extLst>
              <a:ext uri="{FF2B5EF4-FFF2-40B4-BE49-F238E27FC236}">
                <a16:creationId xmlns:a16="http://schemas.microsoft.com/office/drawing/2014/main" id="{77539954-ABAC-4C85-B2EF-10286711EAD4}"/>
              </a:ext>
            </a:extLst>
          </p:cNvPr>
          <p:cNvSpPr>
            <a:spLocks noGrp="1"/>
          </p:cNvSpPr>
          <p:nvPr>
            <p:ph type="sldNum" sz="quarter" idx="12"/>
          </p:nvPr>
        </p:nvSpPr>
        <p:spPr>
          <a:xfrm>
            <a:off x="6818386" y="6356350"/>
            <a:ext cx="1447038" cy="365125"/>
          </a:xfrm>
        </p:spPr>
        <p:txBody>
          <a:bodyPr>
            <a:normAutofit/>
          </a:bodyPr>
          <a:lstStyle/>
          <a:p>
            <a:pPr>
              <a:spcAft>
                <a:spcPts val="600"/>
              </a:spcAft>
            </a:pPr>
            <a:fld id="{EC4C1745-081E-4F2C-ACF1-747BF558B413}" type="slidenum">
              <a:rPr lang="en-US" altLang="en-US">
                <a:solidFill>
                  <a:schemeClr val="tx1">
                    <a:alpha val="80000"/>
                  </a:schemeClr>
                </a:solidFill>
              </a:rPr>
              <a:pPr>
                <a:spcAft>
                  <a:spcPts val="600"/>
                </a:spcAft>
              </a:pPr>
              <a:t>12</a:t>
            </a:fld>
            <a:endParaRPr lang="en-US" altLang="en-US" dirty="0">
              <a:solidFill>
                <a:schemeClr val="tx1">
                  <a:alpha val="80000"/>
                </a:schemeClr>
              </a:solidFill>
            </a:endParaRPr>
          </a:p>
        </p:txBody>
      </p:sp>
    </p:spTree>
    <p:extLst>
      <p:ext uri="{BB962C8B-B14F-4D97-AF65-F5344CB8AC3E}">
        <p14:creationId xmlns:p14="http://schemas.microsoft.com/office/powerpoint/2010/main" val="4138147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E2BDFCA-6661-61C2-7B59-043E5E7309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B0C3D5-6ED7-38C5-54B4-3079C1E5D4F3}"/>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CONGRESS-WHITE HOUSE DISCONNECT</a:t>
            </a:r>
          </a:p>
        </p:txBody>
      </p:sp>
      <p:sp>
        <p:nvSpPr>
          <p:cNvPr id="16" name="Freeform: Shape 15">
            <a:extLst>
              <a:ext uri="{FF2B5EF4-FFF2-40B4-BE49-F238E27FC236}">
                <a16:creationId xmlns:a16="http://schemas.microsoft.com/office/drawing/2014/main" id="{5824103C-A624-8146-1405-ECB313B68B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Shape 17">
            <a:extLst>
              <a:ext uri="{FF2B5EF4-FFF2-40B4-BE49-F238E27FC236}">
                <a16:creationId xmlns:a16="http://schemas.microsoft.com/office/drawing/2014/main" id="{235E4A0F-222E-1A59-4A5A-619C9F137C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Freeform: Shape 19">
            <a:extLst>
              <a:ext uri="{FF2B5EF4-FFF2-40B4-BE49-F238E27FC236}">
                <a16:creationId xmlns:a16="http://schemas.microsoft.com/office/drawing/2014/main" id="{A83CD09C-DE59-8A28-A0FD-7C75F50BC3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Content Placeholder 2">
            <a:extLst>
              <a:ext uri="{FF2B5EF4-FFF2-40B4-BE49-F238E27FC236}">
                <a16:creationId xmlns:a16="http://schemas.microsoft.com/office/drawing/2014/main" id="{206B928C-4E71-6D1B-8FEF-9FBFA39154F5}"/>
              </a:ext>
            </a:extLst>
          </p:cNvPr>
          <p:cNvSpPr>
            <a:spLocks noGrp="1"/>
          </p:cNvSpPr>
          <p:nvPr>
            <p:ph idx="1"/>
          </p:nvPr>
        </p:nvSpPr>
        <p:spPr>
          <a:xfrm>
            <a:off x="914400" y="2176271"/>
            <a:ext cx="7848600" cy="4180077"/>
          </a:xfrm>
        </p:spPr>
        <p:txBody>
          <a:bodyPr anchor="t">
            <a:normAutofit fontScale="92500"/>
          </a:bodyPr>
          <a:lstStyle/>
          <a:p>
            <a:pPr>
              <a:lnSpc>
                <a:spcPct val="90000"/>
              </a:lnSpc>
            </a:pPr>
            <a:r>
              <a:rPr lang="en-US" altLang="en-US" sz="2600" b="1" u="sng" dirty="0"/>
              <a:t>2010-2016</a:t>
            </a:r>
            <a:r>
              <a:rPr lang="en-US" altLang="en-US" sz="2600" dirty="0"/>
              <a:t>: </a:t>
            </a:r>
            <a:r>
              <a:rPr lang="en-US" altLang="en-US" sz="2400" dirty="0"/>
              <a:t>Sen. Bill Nelson (D-FL) and Sen. Kay Bailey Hutchison (R-TX) craft compromise in 2010 NASA Authorization Act.</a:t>
            </a:r>
          </a:p>
          <a:p>
            <a:pPr lvl="1">
              <a:lnSpc>
                <a:spcPct val="90000"/>
              </a:lnSpc>
            </a:pPr>
            <a:r>
              <a:rPr lang="en-US" altLang="en-US" sz="2200" dirty="0"/>
              <a:t>Do both, but with no extra money. Obama can have commercial crew, but NASA must build big new rocket (SLS) with upgrades and crew spacecraft (Orion), essentially continuing Constellation but with no 2020 deadline.</a:t>
            </a:r>
          </a:p>
          <a:p>
            <a:pPr lvl="1">
              <a:lnSpc>
                <a:spcPct val="90000"/>
              </a:lnSpc>
            </a:pPr>
            <a:r>
              <a:rPr lang="en-US" altLang="en-US" sz="2200" dirty="0"/>
              <a:t>Congress approves lower funding for commercial crew for several years, delaying program, because SLS/Orion is its priority.</a:t>
            </a:r>
          </a:p>
          <a:p>
            <a:pPr lvl="1">
              <a:lnSpc>
                <a:spcPct val="90000"/>
              </a:lnSpc>
            </a:pPr>
            <a:r>
              <a:rPr lang="en-US" altLang="en-US" sz="2200" dirty="0"/>
              <a:t>A time of disarray, but some progress on Congress’ SLS/Orion and Obama’s commercial crew. </a:t>
            </a:r>
          </a:p>
          <a:p>
            <a:pPr lvl="1">
              <a:lnSpc>
                <a:spcPct val="90000"/>
              </a:lnSpc>
            </a:pPr>
            <a:r>
              <a:rPr lang="en-US" altLang="en-US" sz="2200" dirty="0"/>
              <a:t>Obama’s Asteroid Redirect Mission (ARM) gets no love, but  congressional interest in his Mars aspiration grows.</a:t>
            </a:r>
          </a:p>
          <a:p>
            <a:pPr>
              <a:lnSpc>
                <a:spcPct val="90000"/>
              </a:lnSpc>
            </a:pPr>
            <a:endParaRPr lang="en-US" sz="1300" dirty="0"/>
          </a:p>
        </p:txBody>
      </p:sp>
      <p:sp>
        <p:nvSpPr>
          <p:cNvPr id="4" name="Slide Number Placeholder 3">
            <a:extLst>
              <a:ext uri="{FF2B5EF4-FFF2-40B4-BE49-F238E27FC236}">
                <a16:creationId xmlns:a16="http://schemas.microsoft.com/office/drawing/2014/main" id="{529B49F7-8F5D-BFED-F0F1-865500A2335A}"/>
              </a:ext>
            </a:extLst>
          </p:cNvPr>
          <p:cNvSpPr>
            <a:spLocks noGrp="1"/>
          </p:cNvSpPr>
          <p:nvPr>
            <p:ph type="sldNum" sz="quarter" idx="12"/>
          </p:nvPr>
        </p:nvSpPr>
        <p:spPr>
          <a:xfrm>
            <a:off x="6818386" y="6356350"/>
            <a:ext cx="1447038" cy="365125"/>
          </a:xfrm>
        </p:spPr>
        <p:txBody>
          <a:bodyPr>
            <a:normAutofit/>
          </a:bodyPr>
          <a:lstStyle/>
          <a:p>
            <a:pPr>
              <a:spcAft>
                <a:spcPts val="600"/>
              </a:spcAft>
            </a:pPr>
            <a:fld id="{EC4C1745-081E-4F2C-ACF1-747BF558B413}" type="slidenum">
              <a:rPr lang="en-US" altLang="en-US">
                <a:solidFill>
                  <a:schemeClr val="tx1">
                    <a:alpha val="80000"/>
                  </a:schemeClr>
                </a:solidFill>
              </a:rPr>
              <a:pPr>
                <a:spcAft>
                  <a:spcPts val="600"/>
                </a:spcAft>
              </a:pPr>
              <a:t>13</a:t>
            </a:fld>
            <a:endParaRPr lang="en-US" altLang="en-US" dirty="0">
              <a:solidFill>
                <a:schemeClr val="tx1">
                  <a:alpha val="80000"/>
                </a:schemeClr>
              </a:solidFill>
            </a:endParaRPr>
          </a:p>
        </p:txBody>
      </p:sp>
    </p:spTree>
    <p:extLst>
      <p:ext uri="{BB962C8B-B14F-4D97-AF65-F5344CB8AC3E}">
        <p14:creationId xmlns:p14="http://schemas.microsoft.com/office/powerpoint/2010/main" val="3404664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7E48E-81E0-4A1E-9001-7277C793AF17}"/>
              </a:ext>
            </a:extLst>
          </p:cNvPr>
          <p:cNvSpPr>
            <a:spLocks noGrp="1"/>
          </p:cNvSpPr>
          <p:nvPr>
            <p:ph type="title"/>
          </p:nvPr>
        </p:nvSpPr>
        <p:spPr/>
        <p:txBody>
          <a:bodyPr>
            <a:normAutofit/>
          </a:bodyPr>
          <a:lstStyle/>
          <a:p>
            <a:pPr>
              <a:lnSpc>
                <a:spcPct val="90000"/>
              </a:lnSpc>
            </a:pPr>
            <a:r>
              <a:rPr lang="en-US" sz="3700" dirty="0"/>
              <a:t>TRUMP 1.0: MOON IS BACK, BUT CONGRESS WANTS MARS, TOO</a:t>
            </a:r>
          </a:p>
        </p:txBody>
      </p:sp>
      <p:sp>
        <p:nvSpPr>
          <p:cNvPr id="4" name="Content Placeholder 3">
            <a:extLst>
              <a:ext uri="{FF2B5EF4-FFF2-40B4-BE49-F238E27FC236}">
                <a16:creationId xmlns:a16="http://schemas.microsoft.com/office/drawing/2014/main" id="{DE949290-3155-4392-BB2D-58A8C63D117A}"/>
              </a:ext>
            </a:extLst>
          </p:cNvPr>
          <p:cNvSpPr>
            <a:spLocks noGrp="1"/>
          </p:cNvSpPr>
          <p:nvPr>
            <p:ph sz="half" idx="2"/>
          </p:nvPr>
        </p:nvSpPr>
        <p:spPr>
          <a:xfrm>
            <a:off x="457200" y="1676400"/>
            <a:ext cx="4343400" cy="4449763"/>
          </a:xfrm>
        </p:spPr>
        <p:txBody>
          <a:bodyPr anchor="t">
            <a:noAutofit/>
          </a:bodyPr>
          <a:lstStyle/>
          <a:p>
            <a:pPr>
              <a:lnSpc>
                <a:spcPct val="90000"/>
              </a:lnSpc>
            </a:pPr>
            <a:r>
              <a:rPr lang="en-US" sz="2000" b="1" u="sng" dirty="0"/>
              <a:t>January 2017-March 25, 2019</a:t>
            </a:r>
            <a:r>
              <a:rPr lang="en-US" sz="2000" dirty="0"/>
              <a:t>: President Donald Trump quickly kills Obama’s Asteroid Redirect Mission and resumes “Moon, then Mars” with Space Policy Directive-1.  </a:t>
            </a:r>
          </a:p>
          <a:p>
            <a:pPr>
              <a:lnSpc>
                <a:spcPct val="90000"/>
              </a:lnSpc>
            </a:pPr>
            <a:r>
              <a:rPr lang="en-US" sz="2000" b="1" u="sng" dirty="0"/>
              <a:t>Congress generally agrees</a:t>
            </a:r>
            <a:r>
              <a:rPr lang="en-US" sz="2000" b="1" dirty="0"/>
              <a:t>, </a:t>
            </a:r>
            <a:r>
              <a:rPr lang="en-US" sz="2000" dirty="0"/>
              <a:t>though by now Mars has gained a foothold (Mars 2033!).</a:t>
            </a:r>
          </a:p>
          <a:p>
            <a:pPr>
              <a:lnSpc>
                <a:spcPct val="90000"/>
              </a:lnSpc>
            </a:pPr>
            <a:r>
              <a:rPr lang="en-US" sz="2000" dirty="0"/>
              <a:t>NASA begins planning to return astronauts to lunar surface in 2028 as “proving ground” for Mars, with commercial and international partners.</a:t>
            </a:r>
          </a:p>
          <a:p>
            <a:pPr>
              <a:lnSpc>
                <a:spcPct val="90000"/>
              </a:lnSpc>
            </a:pPr>
            <a:r>
              <a:rPr lang="en-US" sz="2000" dirty="0"/>
              <a:t>SLS/Orion and commercial crew both over cost and behind schedule.</a:t>
            </a:r>
          </a:p>
        </p:txBody>
      </p:sp>
      <p:pic>
        <p:nvPicPr>
          <p:cNvPr id="11" name="Content Placeholder 10" descr="A person in a suit and tie&#10;&#10;Description automatically generated with low confidence">
            <a:extLst>
              <a:ext uri="{FF2B5EF4-FFF2-40B4-BE49-F238E27FC236}">
                <a16:creationId xmlns:a16="http://schemas.microsoft.com/office/drawing/2014/main" id="{32A4DEF2-B3B9-42C5-9AC0-B401C739FF6D}"/>
              </a:ext>
            </a:extLst>
          </p:cNvPr>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4876800" y="2325347"/>
            <a:ext cx="4041775" cy="3015343"/>
          </a:xfrm>
        </p:spPr>
      </p:pic>
      <p:sp>
        <p:nvSpPr>
          <p:cNvPr id="3" name="Slide Number Placeholder 2">
            <a:extLst>
              <a:ext uri="{FF2B5EF4-FFF2-40B4-BE49-F238E27FC236}">
                <a16:creationId xmlns:a16="http://schemas.microsoft.com/office/drawing/2014/main" id="{82A8EB40-A2A9-4A60-86B4-DB1F0105F2B2}"/>
              </a:ext>
            </a:extLst>
          </p:cNvPr>
          <p:cNvSpPr>
            <a:spLocks noGrp="1"/>
          </p:cNvSpPr>
          <p:nvPr>
            <p:ph type="sldNum" sz="quarter" idx="12"/>
          </p:nvPr>
        </p:nvSpPr>
        <p:spPr/>
        <p:txBody>
          <a:bodyPr>
            <a:normAutofit/>
          </a:bodyPr>
          <a:lstStyle/>
          <a:p>
            <a:pPr>
              <a:spcAft>
                <a:spcPts val="600"/>
              </a:spcAft>
            </a:pPr>
            <a:fld id="{E205DA10-FA64-49F0-9F5A-475E97D80C4C}" type="slidenum">
              <a:rPr lang="en-US" altLang="en-US">
                <a:solidFill>
                  <a:schemeClr val="tx1">
                    <a:alpha val="80000"/>
                  </a:schemeClr>
                </a:solidFill>
              </a:rPr>
              <a:pPr>
                <a:spcAft>
                  <a:spcPts val="600"/>
                </a:spcAft>
              </a:pPr>
              <a:t>14</a:t>
            </a:fld>
            <a:endParaRPr lang="en-US" altLang="en-US" dirty="0">
              <a:solidFill>
                <a:schemeClr val="tx1">
                  <a:alpha val="80000"/>
                </a:schemeClr>
              </a:solidFill>
            </a:endParaRPr>
          </a:p>
        </p:txBody>
      </p:sp>
    </p:spTree>
    <p:extLst>
      <p:ext uri="{BB962C8B-B14F-4D97-AF65-F5344CB8AC3E}">
        <p14:creationId xmlns:p14="http://schemas.microsoft.com/office/powerpoint/2010/main" val="27904923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7E48E-81E0-4A1E-9001-7277C793AF17}"/>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TRUMP/PENCE ACCELERATE MOON LANDING</a:t>
            </a:r>
          </a:p>
        </p:txBody>
      </p:sp>
      <p:sp>
        <p:nvSpPr>
          <p:cNvPr id="25" name="Freeform: Shape 24">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Freeform: Shape 26">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Shape 28">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Content Placeholder 3">
            <a:extLst>
              <a:ext uri="{FF2B5EF4-FFF2-40B4-BE49-F238E27FC236}">
                <a16:creationId xmlns:a16="http://schemas.microsoft.com/office/drawing/2014/main" id="{DE949290-3155-4392-BB2D-58A8C63D117A}"/>
              </a:ext>
            </a:extLst>
          </p:cNvPr>
          <p:cNvSpPr>
            <a:spLocks noGrp="1"/>
          </p:cNvSpPr>
          <p:nvPr>
            <p:ph idx="1"/>
          </p:nvPr>
        </p:nvSpPr>
        <p:spPr>
          <a:xfrm>
            <a:off x="728740" y="2169330"/>
            <a:ext cx="7937238" cy="4231469"/>
          </a:xfrm>
        </p:spPr>
        <p:txBody>
          <a:bodyPr anchor="t">
            <a:normAutofit fontScale="92500" lnSpcReduction="20000"/>
          </a:bodyPr>
          <a:lstStyle/>
          <a:p>
            <a:pPr>
              <a:lnSpc>
                <a:spcPct val="90000"/>
              </a:lnSpc>
            </a:pPr>
            <a:r>
              <a:rPr lang="en-US" sz="2400" b="1" u="sng" dirty="0"/>
              <a:t>March 26, 2019: </a:t>
            </a:r>
            <a:r>
              <a:rPr lang="en-US" sz="2400" dirty="0"/>
              <a:t>VP Mike Pence as chair of National Space Council abruptly announces acceleration of lunar landing to 2024 so will happen during Trump presidency if he is reelected.</a:t>
            </a:r>
            <a:endParaRPr lang="en-US" sz="2400" b="1" u="sng" dirty="0"/>
          </a:p>
          <a:p>
            <a:pPr>
              <a:lnSpc>
                <a:spcPct val="90000"/>
              </a:lnSpc>
            </a:pPr>
            <a:r>
              <a:rPr lang="en-US" sz="2400" b="1" u="sng" dirty="0"/>
              <a:t>March 27, 2019-January 20, 2021</a:t>
            </a:r>
            <a:r>
              <a:rPr lang="en-US" sz="2400" u="sng" dirty="0"/>
              <a:t>:</a:t>
            </a:r>
            <a:r>
              <a:rPr lang="en-US" sz="2400" dirty="0"/>
              <a:t> NASA names it Artemis (twin sister of Apollo)</a:t>
            </a:r>
          </a:p>
          <a:p>
            <a:pPr lvl="1">
              <a:lnSpc>
                <a:spcPct val="90000"/>
              </a:lnSpc>
            </a:pPr>
            <a:r>
              <a:rPr lang="en-US" sz="2200" dirty="0"/>
              <a:t>Goal is sustained lunar presence with commercial and international partners.</a:t>
            </a:r>
          </a:p>
          <a:p>
            <a:pPr lvl="1">
              <a:lnSpc>
                <a:spcPct val="90000"/>
              </a:lnSpc>
            </a:pPr>
            <a:r>
              <a:rPr lang="en-US" sz="2200" dirty="0"/>
              <a:t>International Gateway lunar space station takes shape; Artemis Accords are born. </a:t>
            </a:r>
          </a:p>
          <a:p>
            <a:pPr lvl="1">
              <a:lnSpc>
                <a:spcPct val="90000"/>
              </a:lnSpc>
            </a:pPr>
            <a:r>
              <a:rPr lang="en-US" sz="2200" dirty="0"/>
              <a:t>NASA cost estimate for FY2021-FY2025 is ~$28 billion on top of NASA’s other activities, of which $16 B is for </a:t>
            </a:r>
            <a:r>
              <a:rPr lang="en-US" sz="2200" u="sng" dirty="0"/>
              <a:t>two</a:t>
            </a:r>
            <a:r>
              <a:rPr lang="en-US" sz="2200" dirty="0"/>
              <a:t> Human Landing Systems (HLS) to ensure redundancy and competition.</a:t>
            </a:r>
          </a:p>
          <a:p>
            <a:pPr>
              <a:lnSpc>
                <a:spcPct val="90000"/>
              </a:lnSpc>
            </a:pPr>
            <a:r>
              <a:rPr lang="en-US" sz="2600" u="sng" dirty="0"/>
              <a:t>Congress supports concept, but skeptical </a:t>
            </a:r>
            <a:r>
              <a:rPr lang="en-US" sz="2600" dirty="0"/>
              <a:t>of 2024 deadline</a:t>
            </a:r>
          </a:p>
          <a:p>
            <a:pPr lvl="1">
              <a:lnSpc>
                <a:spcPct val="90000"/>
              </a:lnSpc>
            </a:pPr>
            <a:r>
              <a:rPr lang="en-US" sz="2200" dirty="0"/>
              <a:t>provides only 25% of FY2021 funding for HLS, barely enough for one, not two.</a:t>
            </a:r>
          </a:p>
          <a:p>
            <a:pPr lvl="1">
              <a:lnSpc>
                <a:spcPct val="90000"/>
              </a:lnSpc>
            </a:pPr>
            <a:endParaRPr lang="en-US" sz="1800" dirty="0"/>
          </a:p>
        </p:txBody>
      </p:sp>
      <p:sp>
        <p:nvSpPr>
          <p:cNvPr id="3" name="Slide Number Placeholder 2">
            <a:extLst>
              <a:ext uri="{FF2B5EF4-FFF2-40B4-BE49-F238E27FC236}">
                <a16:creationId xmlns:a16="http://schemas.microsoft.com/office/drawing/2014/main" id="{82A8EB40-A2A9-4A60-86B4-DB1F0105F2B2}"/>
              </a:ext>
            </a:extLst>
          </p:cNvPr>
          <p:cNvSpPr>
            <a:spLocks noGrp="1"/>
          </p:cNvSpPr>
          <p:nvPr>
            <p:ph type="sldNum" sz="quarter" idx="12"/>
          </p:nvPr>
        </p:nvSpPr>
        <p:spPr>
          <a:xfrm>
            <a:off x="6818386" y="6356350"/>
            <a:ext cx="1447038" cy="365125"/>
          </a:xfrm>
        </p:spPr>
        <p:txBody>
          <a:bodyPr>
            <a:normAutofit/>
          </a:bodyPr>
          <a:lstStyle/>
          <a:p>
            <a:pPr>
              <a:spcAft>
                <a:spcPts val="600"/>
              </a:spcAft>
            </a:pPr>
            <a:fld id="{E205DA10-FA64-49F0-9F5A-475E97D80C4C}" type="slidenum">
              <a:rPr lang="en-US" altLang="en-US">
                <a:solidFill>
                  <a:schemeClr val="tx1">
                    <a:alpha val="80000"/>
                  </a:schemeClr>
                </a:solidFill>
              </a:rPr>
              <a:pPr>
                <a:spcAft>
                  <a:spcPts val="600"/>
                </a:spcAft>
              </a:pPr>
              <a:t>15</a:t>
            </a:fld>
            <a:endParaRPr lang="en-US" altLang="en-US" dirty="0">
              <a:solidFill>
                <a:schemeClr val="tx1">
                  <a:alpha val="80000"/>
                </a:schemeClr>
              </a:solidFill>
            </a:endParaRPr>
          </a:p>
        </p:txBody>
      </p:sp>
    </p:spTree>
    <p:extLst>
      <p:ext uri="{BB962C8B-B14F-4D97-AF65-F5344CB8AC3E}">
        <p14:creationId xmlns:p14="http://schemas.microsoft.com/office/powerpoint/2010/main" val="1602982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7E48E-81E0-4A1E-9001-7277C793AF17}"/>
              </a:ext>
            </a:extLst>
          </p:cNvPr>
          <p:cNvSpPr>
            <a:spLocks noGrp="1"/>
          </p:cNvSpPr>
          <p:nvPr>
            <p:ph type="title"/>
          </p:nvPr>
        </p:nvSpPr>
        <p:spPr>
          <a:xfrm>
            <a:off x="1240022" y="365760"/>
            <a:ext cx="7025402" cy="1188720"/>
          </a:xfrm>
        </p:spPr>
        <p:txBody>
          <a:bodyPr>
            <a:normAutofit fontScale="90000"/>
          </a:bodyPr>
          <a:lstStyle/>
          <a:p>
            <a:pPr>
              <a:lnSpc>
                <a:spcPct val="90000"/>
              </a:lnSpc>
            </a:pPr>
            <a:r>
              <a:rPr lang="en-US" sz="3700" dirty="0"/>
              <a:t>BIDEN and CONGRESS MAINTAIN CONTINUITY AMID DELAYS</a:t>
            </a:r>
          </a:p>
        </p:txBody>
      </p:sp>
      <p:sp>
        <p:nvSpPr>
          <p:cNvPr id="25" name="Freeform: Shape 24">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Times New Roman"/>
              <a:ea typeface="+mn-ea"/>
              <a:cs typeface="+mn-cs"/>
            </a:endParaRPr>
          </a:p>
        </p:txBody>
      </p:sp>
      <p:sp>
        <p:nvSpPr>
          <p:cNvPr id="27" name="Freeform: Shape 26">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Times New Roman"/>
              <a:ea typeface="+mn-ea"/>
              <a:cs typeface="+mn-cs"/>
            </a:endParaRPr>
          </a:p>
        </p:txBody>
      </p:sp>
      <p:sp>
        <p:nvSpPr>
          <p:cNvPr id="29" name="Freeform: Shape 28">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Times New Roman"/>
              <a:ea typeface="+mn-ea"/>
              <a:cs typeface="+mn-cs"/>
            </a:endParaRPr>
          </a:p>
        </p:txBody>
      </p:sp>
      <p:sp>
        <p:nvSpPr>
          <p:cNvPr id="4" name="Content Placeholder 3">
            <a:extLst>
              <a:ext uri="{FF2B5EF4-FFF2-40B4-BE49-F238E27FC236}">
                <a16:creationId xmlns:a16="http://schemas.microsoft.com/office/drawing/2014/main" id="{DE949290-3155-4392-BB2D-58A8C63D117A}"/>
              </a:ext>
            </a:extLst>
          </p:cNvPr>
          <p:cNvSpPr>
            <a:spLocks noGrp="1"/>
          </p:cNvSpPr>
          <p:nvPr>
            <p:ph idx="1"/>
          </p:nvPr>
        </p:nvSpPr>
        <p:spPr>
          <a:xfrm>
            <a:off x="719917" y="2057400"/>
            <a:ext cx="7937238" cy="4231469"/>
          </a:xfrm>
        </p:spPr>
        <p:txBody>
          <a:bodyPr anchor="t">
            <a:normAutofit fontScale="92500"/>
          </a:bodyPr>
          <a:lstStyle/>
          <a:p>
            <a:pPr>
              <a:lnSpc>
                <a:spcPct val="90000"/>
              </a:lnSpc>
            </a:pPr>
            <a:r>
              <a:rPr lang="en-US" sz="2400" b="1" u="sng" dirty="0"/>
              <a:t>2021-January 20, 2025</a:t>
            </a:r>
            <a:r>
              <a:rPr lang="en-US" sz="2400" b="1" dirty="0"/>
              <a:t>: </a:t>
            </a:r>
            <a:r>
              <a:rPr lang="en-US" sz="2400" dirty="0"/>
              <a:t>President Joe Biden adopts Trump’s Artemis plan including goal of landing in 2024, but within a year Bill Nelson, now NASA Administrator, concedes it’s not possible. By end of Biden’s term, date slips to mid-2027.</a:t>
            </a:r>
          </a:p>
          <a:p>
            <a:pPr lvl="1">
              <a:lnSpc>
                <a:spcPct val="90000"/>
              </a:lnSpc>
            </a:pPr>
            <a:r>
              <a:rPr lang="en-US" sz="2400" dirty="0"/>
              <a:t>NASA picks SpaceX’s Starship in April 2021 as sole HLS contractor for 1</a:t>
            </a:r>
            <a:r>
              <a:rPr lang="en-US" sz="2400" baseline="30000" dirty="0"/>
              <a:t>st</a:t>
            </a:r>
            <a:r>
              <a:rPr lang="en-US" sz="2400" dirty="0"/>
              <a:t> Artemis landing (Artemis III) because Congress didn’t provide enough FY2021 money for two. </a:t>
            </a:r>
          </a:p>
          <a:p>
            <a:pPr lvl="1">
              <a:lnSpc>
                <a:spcPct val="90000"/>
              </a:lnSpc>
            </a:pPr>
            <a:r>
              <a:rPr lang="en-US" sz="2400" dirty="0"/>
              <a:t>For FY2022, Congress approves full HLS request and total NASA budget is up, but still less than Biden requested ($24B versus $24.8B).</a:t>
            </a:r>
          </a:p>
          <a:p>
            <a:pPr lvl="1">
              <a:lnSpc>
                <a:spcPct val="90000"/>
              </a:lnSpc>
            </a:pPr>
            <a:r>
              <a:rPr lang="en-US" sz="2400" dirty="0"/>
              <a:t>In 2023, NASA awards SpaceX the Artemis IV landing as well, while choosing Blue Origin as the second HLS provider for Artemis V at end of decade.</a:t>
            </a:r>
            <a:endParaRPr lang="en-US" sz="2200" dirty="0"/>
          </a:p>
          <a:p>
            <a:pPr lvl="1">
              <a:lnSpc>
                <a:spcPct val="90000"/>
              </a:lnSpc>
            </a:pPr>
            <a:endParaRPr lang="en-US" sz="1800" dirty="0"/>
          </a:p>
        </p:txBody>
      </p:sp>
      <p:sp>
        <p:nvSpPr>
          <p:cNvPr id="3" name="Slide Number Placeholder 2">
            <a:extLst>
              <a:ext uri="{FF2B5EF4-FFF2-40B4-BE49-F238E27FC236}">
                <a16:creationId xmlns:a16="http://schemas.microsoft.com/office/drawing/2014/main" id="{82A8EB40-A2A9-4A60-86B4-DB1F0105F2B2}"/>
              </a:ext>
            </a:extLst>
          </p:cNvPr>
          <p:cNvSpPr>
            <a:spLocks noGrp="1"/>
          </p:cNvSpPr>
          <p:nvPr>
            <p:ph type="sldNum" sz="quarter" idx="12"/>
          </p:nvPr>
        </p:nvSpPr>
        <p:spPr>
          <a:xfrm>
            <a:off x="6818386" y="6356350"/>
            <a:ext cx="1447038" cy="365125"/>
          </a:xfrm>
        </p:spPr>
        <p:txBody>
          <a:bodyPr>
            <a:normAutofit/>
          </a:bodyPr>
          <a:lstStyle/>
          <a:p>
            <a:pPr marL="0" marR="0" lvl="0" indent="0" algn="r" defTabSz="914400" rtl="0" eaLnBrk="0" fontAlgn="base" latinLnBrk="0" hangingPunct="0">
              <a:lnSpc>
                <a:spcPct val="100000"/>
              </a:lnSpc>
              <a:spcBef>
                <a:spcPct val="0"/>
              </a:spcBef>
              <a:spcAft>
                <a:spcPts val="600"/>
              </a:spcAft>
              <a:buClrTx/>
              <a:buSzTx/>
              <a:buFontTx/>
              <a:buNone/>
              <a:tabLst/>
              <a:defRPr/>
            </a:pPr>
            <a:fld id="{E205DA10-FA64-49F0-9F5A-475E97D80C4C}" type="slidenum">
              <a:rPr kumimoji="0" lang="en-US" altLang="en-US" sz="1400" b="0" i="0" u="none" strike="noStrike" kern="1200" cap="none" spc="0" normalizeH="0" baseline="0" noProof="0">
                <a:ln>
                  <a:noFill/>
                </a:ln>
                <a:solidFill>
                  <a:prstClr val="white">
                    <a:alpha val="80000"/>
                  </a:prstClr>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ts val="600"/>
                </a:spcAft>
                <a:buClrTx/>
                <a:buSzTx/>
                <a:buFontTx/>
                <a:buNone/>
                <a:tabLst/>
                <a:defRPr/>
              </a:pPr>
              <a:t>16</a:t>
            </a:fld>
            <a:endParaRPr kumimoji="0" lang="en-US" altLang="en-US" sz="1400" b="0" i="0" u="none" strike="noStrike" kern="1200" cap="none" spc="0" normalizeH="0" baseline="0" noProof="0" dirty="0">
              <a:ln>
                <a:noFill/>
              </a:ln>
              <a:solidFill>
                <a:prstClr val="white">
                  <a:alpha val="80000"/>
                </a:prstClr>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0101207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2E03156-B017-0DC5-DD83-7FF5D1DEC1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1C12D5-99F9-596B-4D26-3AAE06EB6519}"/>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SLS/ORION FLIES AT LAST, BUT MORE ARTEMIS DELAYS</a:t>
            </a:r>
          </a:p>
        </p:txBody>
      </p:sp>
      <p:sp>
        <p:nvSpPr>
          <p:cNvPr id="25" name="Freeform: Shape 24">
            <a:extLst>
              <a:ext uri="{FF2B5EF4-FFF2-40B4-BE49-F238E27FC236}">
                <a16:creationId xmlns:a16="http://schemas.microsoft.com/office/drawing/2014/main" id="{6B47D8A0-5BFA-404B-32F0-A4BE3829C0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Times New Roman"/>
              <a:ea typeface="+mn-ea"/>
              <a:cs typeface="+mn-cs"/>
            </a:endParaRPr>
          </a:p>
        </p:txBody>
      </p:sp>
      <p:sp>
        <p:nvSpPr>
          <p:cNvPr id="27" name="Freeform: Shape 26">
            <a:extLst>
              <a:ext uri="{FF2B5EF4-FFF2-40B4-BE49-F238E27FC236}">
                <a16:creationId xmlns:a16="http://schemas.microsoft.com/office/drawing/2014/main" id="{9E915DB4-DD4A-B458-FA65-AD8C699C15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Times New Roman"/>
              <a:ea typeface="+mn-ea"/>
              <a:cs typeface="+mn-cs"/>
            </a:endParaRPr>
          </a:p>
        </p:txBody>
      </p:sp>
      <p:sp>
        <p:nvSpPr>
          <p:cNvPr id="29" name="Freeform: Shape 28">
            <a:extLst>
              <a:ext uri="{FF2B5EF4-FFF2-40B4-BE49-F238E27FC236}">
                <a16:creationId xmlns:a16="http://schemas.microsoft.com/office/drawing/2014/main" id="{02E4A510-7A2A-A49D-2E29-3833A0D58F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Times New Roman"/>
              <a:ea typeface="+mn-ea"/>
              <a:cs typeface="+mn-cs"/>
            </a:endParaRPr>
          </a:p>
        </p:txBody>
      </p:sp>
      <p:sp>
        <p:nvSpPr>
          <p:cNvPr id="4" name="Content Placeholder 3">
            <a:extLst>
              <a:ext uri="{FF2B5EF4-FFF2-40B4-BE49-F238E27FC236}">
                <a16:creationId xmlns:a16="http://schemas.microsoft.com/office/drawing/2014/main" id="{2418CE39-CFEC-F60E-97A8-95CEFA04A902}"/>
              </a:ext>
            </a:extLst>
          </p:cNvPr>
          <p:cNvSpPr>
            <a:spLocks noGrp="1"/>
          </p:cNvSpPr>
          <p:nvPr>
            <p:ph idx="1"/>
          </p:nvPr>
        </p:nvSpPr>
        <p:spPr>
          <a:xfrm>
            <a:off x="719917" y="2057400"/>
            <a:ext cx="7937238" cy="4231469"/>
          </a:xfrm>
        </p:spPr>
        <p:txBody>
          <a:bodyPr anchor="t">
            <a:normAutofit fontScale="92500" lnSpcReduction="10000"/>
          </a:bodyPr>
          <a:lstStyle/>
          <a:p>
            <a:pPr lvl="1">
              <a:lnSpc>
                <a:spcPct val="90000"/>
              </a:lnSpc>
              <a:buFont typeface="Arial" panose="020B0604020202020204" pitchFamily="34" charset="0"/>
              <a:buChar char="•"/>
            </a:pPr>
            <a:r>
              <a:rPr lang="en-US" sz="2400" b="1" u="sng" dirty="0"/>
              <a:t>2021-January 20, 2025 </a:t>
            </a:r>
            <a:r>
              <a:rPr lang="en-US" sz="2400" b="1" dirty="0"/>
              <a:t>(cont.): </a:t>
            </a:r>
            <a:r>
              <a:rPr lang="en-US" sz="2400" dirty="0"/>
              <a:t>Congress and White House remain aligned on goal – sustained lunar exploration with commercial and international partners – but technical problems slow progress:</a:t>
            </a:r>
          </a:p>
          <a:p>
            <a:pPr lvl="2">
              <a:lnSpc>
                <a:spcPct val="90000"/>
              </a:lnSpc>
              <a:buFont typeface="Arial" panose="020B0604020202020204" pitchFamily="34" charset="0"/>
              <a:buChar char="•"/>
            </a:pPr>
            <a:r>
              <a:rPr lang="en-US" sz="2000" dirty="0"/>
              <a:t>SLS/Orion finally makes first flight in November 2022 with uncrewed Artemis I test flight, but Orion’s heat shield exhibits unexpected char loss.</a:t>
            </a:r>
          </a:p>
          <a:p>
            <a:pPr lvl="2">
              <a:lnSpc>
                <a:spcPct val="90000"/>
              </a:lnSpc>
              <a:buFont typeface="Arial" panose="020B0604020202020204" pitchFamily="34" charset="0"/>
              <a:buChar char="•"/>
            </a:pPr>
            <a:r>
              <a:rPr lang="en-US" sz="2000" dirty="0"/>
              <a:t>Two years to investigate, while crewed Artemis II slips.</a:t>
            </a:r>
          </a:p>
          <a:p>
            <a:pPr lvl="2">
              <a:lnSpc>
                <a:spcPct val="90000"/>
              </a:lnSpc>
              <a:buFont typeface="Arial" panose="020B0604020202020204" pitchFamily="34" charset="0"/>
              <a:buChar char="•"/>
            </a:pPr>
            <a:r>
              <a:rPr lang="en-US" sz="2000" dirty="0"/>
              <a:t>SpaceX’s Starship, essential for the lunar landing, enjoys some successes, but also suffers delays and failures. By end of Biden’s term, hasn’t attained Earth orbit much less demonstrated in-space propellant transfer.</a:t>
            </a:r>
          </a:p>
          <a:p>
            <a:pPr lvl="2">
              <a:lnSpc>
                <a:spcPct val="90000"/>
              </a:lnSpc>
              <a:buFont typeface="Arial" panose="020B0604020202020204" pitchFamily="34" charset="0"/>
              <a:buChar char="•"/>
            </a:pPr>
            <a:r>
              <a:rPr lang="en-US" sz="2000" dirty="0"/>
              <a:t>Axiom lunar spacesuits taking longer to develop. </a:t>
            </a:r>
          </a:p>
          <a:p>
            <a:pPr lvl="2">
              <a:lnSpc>
                <a:spcPct val="90000"/>
              </a:lnSpc>
              <a:buFont typeface="Arial" panose="020B0604020202020204" pitchFamily="34" charset="0"/>
              <a:buChar char="•"/>
            </a:pPr>
            <a:r>
              <a:rPr lang="en-US" sz="2000" dirty="0"/>
              <a:t>Starting in 2023, Republican-led House focuses on spending reductions, including to NASA.</a:t>
            </a:r>
          </a:p>
          <a:p>
            <a:pPr lvl="1">
              <a:lnSpc>
                <a:spcPct val="90000"/>
              </a:lnSpc>
              <a:buFont typeface="Arial" panose="020B0604020202020204" pitchFamily="34" charset="0"/>
              <a:buChar char="•"/>
            </a:pPr>
            <a:endParaRPr lang="en-US" sz="1800" dirty="0"/>
          </a:p>
        </p:txBody>
      </p:sp>
      <p:sp>
        <p:nvSpPr>
          <p:cNvPr id="3" name="Slide Number Placeholder 2">
            <a:extLst>
              <a:ext uri="{FF2B5EF4-FFF2-40B4-BE49-F238E27FC236}">
                <a16:creationId xmlns:a16="http://schemas.microsoft.com/office/drawing/2014/main" id="{5FB6B45E-F5FD-B1C4-CC54-BC38143F305B}"/>
              </a:ext>
            </a:extLst>
          </p:cNvPr>
          <p:cNvSpPr>
            <a:spLocks noGrp="1"/>
          </p:cNvSpPr>
          <p:nvPr>
            <p:ph type="sldNum" sz="quarter" idx="12"/>
          </p:nvPr>
        </p:nvSpPr>
        <p:spPr>
          <a:xfrm>
            <a:off x="6818386" y="6356350"/>
            <a:ext cx="1447038" cy="365125"/>
          </a:xfrm>
        </p:spPr>
        <p:txBody>
          <a:bodyPr>
            <a:normAutofit/>
          </a:bodyPr>
          <a:lstStyle/>
          <a:p>
            <a:pPr marL="0" marR="0" lvl="0" indent="0" algn="r" defTabSz="914400" rtl="0" eaLnBrk="0" fontAlgn="base" latinLnBrk="0" hangingPunct="0">
              <a:lnSpc>
                <a:spcPct val="100000"/>
              </a:lnSpc>
              <a:spcBef>
                <a:spcPct val="0"/>
              </a:spcBef>
              <a:spcAft>
                <a:spcPts val="600"/>
              </a:spcAft>
              <a:buClrTx/>
              <a:buSzTx/>
              <a:buFontTx/>
              <a:buNone/>
              <a:tabLst/>
              <a:defRPr/>
            </a:pPr>
            <a:fld id="{E205DA10-FA64-49F0-9F5A-475E97D80C4C}" type="slidenum">
              <a:rPr kumimoji="0" lang="en-US" altLang="en-US" sz="1400" b="0" i="0" u="none" strike="noStrike" kern="1200" cap="none" spc="0" normalizeH="0" baseline="0" noProof="0" smtClean="0">
                <a:ln>
                  <a:noFill/>
                </a:ln>
                <a:solidFill>
                  <a:prstClr val="white">
                    <a:alpha val="80000"/>
                  </a:prstClr>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ts val="600"/>
                </a:spcAft>
                <a:buClrTx/>
                <a:buSzTx/>
                <a:buFontTx/>
                <a:buNone/>
                <a:tabLst/>
                <a:defRPr/>
              </a:pPr>
              <a:t>17</a:t>
            </a:fld>
            <a:endParaRPr kumimoji="0" lang="en-US" altLang="en-US" sz="1400" b="0" i="0" u="none" strike="noStrike" kern="1200" cap="none" spc="0" normalizeH="0" baseline="0" noProof="0" dirty="0">
              <a:ln>
                <a:noFill/>
              </a:ln>
              <a:solidFill>
                <a:prstClr val="white">
                  <a:alpha val="80000"/>
                </a:prstClr>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0374704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83B95EC-C847-6AB5-46E4-954D29C97D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27A51C-8A0B-E731-7D6D-61767AF779AB}"/>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TRUMP 2.0 REVIVES </a:t>
            </a:r>
            <a:br>
              <a:rPr lang="en-US" sz="3700" dirty="0"/>
            </a:br>
            <a:r>
              <a:rPr lang="en-US" sz="3700" dirty="0"/>
              <a:t>MOON v MARS DEBATE</a:t>
            </a:r>
          </a:p>
        </p:txBody>
      </p:sp>
      <p:sp>
        <p:nvSpPr>
          <p:cNvPr id="25" name="Freeform: Shape 24">
            <a:extLst>
              <a:ext uri="{FF2B5EF4-FFF2-40B4-BE49-F238E27FC236}">
                <a16:creationId xmlns:a16="http://schemas.microsoft.com/office/drawing/2014/main" id="{23FC4C6C-C7D5-602E-01E2-3BCDFE5AE3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Times New Roman"/>
              <a:ea typeface="+mn-ea"/>
              <a:cs typeface="+mn-cs"/>
            </a:endParaRPr>
          </a:p>
        </p:txBody>
      </p:sp>
      <p:sp>
        <p:nvSpPr>
          <p:cNvPr id="27" name="Freeform: Shape 26">
            <a:extLst>
              <a:ext uri="{FF2B5EF4-FFF2-40B4-BE49-F238E27FC236}">
                <a16:creationId xmlns:a16="http://schemas.microsoft.com/office/drawing/2014/main" id="{FEC51921-6DD1-156E-56DB-332DB857DD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Times New Roman"/>
              <a:ea typeface="+mn-ea"/>
              <a:cs typeface="+mn-cs"/>
            </a:endParaRPr>
          </a:p>
        </p:txBody>
      </p:sp>
      <p:sp>
        <p:nvSpPr>
          <p:cNvPr id="29" name="Freeform: Shape 28">
            <a:extLst>
              <a:ext uri="{FF2B5EF4-FFF2-40B4-BE49-F238E27FC236}">
                <a16:creationId xmlns:a16="http://schemas.microsoft.com/office/drawing/2014/main" id="{7B612F70-8902-9BB9-F364-2F6A2951EA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Times New Roman"/>
              <a:ea typeface="+mn-ea"/>
              <a:cs typeface="+mn-cs"/>
            </a:endParaRPr>
          </a:p>
        </p:txBody>
      </p:sp>
      <p:sp>
        <p:nvSpPr>
          <p:cNvPr id="4" name="Content Placeholder 3">
            <a:extLst>
              <a:ext uri="{FF2B5EF4-FFF2-40B4-BE49-F238E27FC236}">
                <a16:creationId xmlns:a16="http://schemas.microsoft.com/office/drawing/2014/main" id="{9BB141A5-5446-95FA-6B15-E4E891EFB214}"/>
              </a:ext>
            </a:extLst>
          </p:cNvPr>
          <p:cNvSpPr>
            <a:spLocks noGrp="1"/>
          </p:cNvSpPr>
          <p:nvPr>
            <p:ph idx="1"/>
          </p:nvPr>
        </p:nvSpPr>
        <p:spPr>
          <a:xfrm>
            <a:off x="719917" y="2057400"/>
            <a:ext cx="7937238" cy="4231469"/>
          </a:xfrm>
        </p:spPr>
        <p:txBody>
          <a:bodyPr anchor="t">
            <a:normAutofit fontScale="85000" lnSpcReduction="10000"/>
          </a:bodyPr>
          <a:lstStyle/>
          <a:p>
            <a:pPr lvl="1">
              <a:lnSpc>
                <a:spcPct val="90000"/>
              </a:lnSpc>
              <a:buFont typeface="Arial" panose="020B0604020202020204" pitchFamily="34" charset="0"/>
              <a:buChar char="•"/>
            </a:pPr>
            <a:r>
              <a:rPr lang="en-US" sz="2400" b="1" u="sng" dirty="0"/>
              <a:t>2025</a:t>
            </a:r>
            <a:r>
              <a:rPr lang="en-US" sz="2400" dirty="0"/>
              <a:t>: On January 20, President Donald Trump returns to office.</a:t>
            </a:r>
          </a:p>
          <a:p>
            <a:pPr lvl="2">
              <a:lnSpc>
                <a:spcPct val="90000"/>
              </a:lnSpc>
              <a:buFont typeface="Arial" panose="020B0604020202020204" pitchFamily="34" charset="0"/>
              <a:buChar char="•"/>
            </a:pPr>
            <a:r>
              <a:rPr lang="en-US" dirty="0"/>
              <a:t>In inaugural address, announces America will put people on Mars. Spurs concern he will pivot program to Mars and skip the Moon, like Obama.</a:t>
            </a:r>
          </a:p>
          <a:p>
            <a:pPr lvl="3">
              <a:lnSpc>
                <a:spcPct val="90000"/>
              </a:lnSpc>
              <a:buFont typeface="Arial" panose="020B0604020202020204" pitchFamily="34" charset="0"/>
              <a:buChar char="•"/>
            </a:pPr>
            <a:r>
              <a:rPr lang="en-US" dirty="0"/>
              <a:t>Mars enthusiast and SpaceX founder/CEO Elon Musk is close adviser in early months, leading DOGE efforts to reduce size of government and cut government spending.</a:t>
            </a:r>
          </a:p>
          <a:p>
            <a:pPr lvl="3">
              <a:lnSpc>
                <a:spcPct val="90000"/>
              </a:lnSpc>
              <a:buFont typeface="Arial" panose="020B0604020202020204" pitchFamily="34" charset="0"/>
              <a:buChar char="•"/>
            </a:pPr>
            <a:r>
              <a:rPr lang="en-US" dirty="0"/>
              <a:t>Trump FY2026 budget request calls for 24.3% cut to NASA, but exploration gets a $1 billion boost -- for Mars. Also calls for end to Gateway lunar space station and SLS/Orion after Artemis III.</a:t>
            </a:r>
          </a:p>
          <a:p>
            <a:pPr lvl="2">
              <a:lnSpc>
                <a:spcPct val="90000"/>
              </a:lnSpc>
              <a:buFont typeface="Arial" panose="020B0604020202020204" pitchFamily="34" charset="0"/>
              <a:buChar char="•"/>
            </a:pPr>
            <a:r>
              <a:rPr lang="en-US" u="sng" dirty="0"/>
              <a:t>Congress disagrees on bipartisan basis</a:t>
            </a:r>
            <a:r>
              <a:rPr lang="en-US" dirty="0"/>
              <a:t>: rejects cuts to NASA and adds $10 billion over several years in OBBBA including for SLS/Orion and Gateway.</a:t>
            </a:r>
          </a:p>
          <a:p>
            <a:pPr lvl="2">
              <a:lnSpc>
                <a:spcPct val="90000"/>
              </a:lnSpc>
              <a:buFont typeface="Arial" panose="020B0604020202020204" pitchFamily="34" charset="0"/>
              <a:buChar char="•"/>
            </a:pPr>
            <a:r>
              <a:rPr lang="en-US" dirty="0"/>
              <a:t>A chaotic year: ~20% of NASA workforce leaves through buyouts or early retirement; Trump-Musk have falling-out; no Senate-confirmed NASA Administrator until December 17.</a:t>
            </a:r>
          </a:p>
        </p:txBody>
      </p:sp>
      <p:sp>
        <p:nvSpPr>
          <p:cNvPr id="3" name="Slide Number Placeholder 2">
            <a:extLst>
              <a:ext uri="{FF2B5EF4-FFF2-40B4-BE49-F238E27FC236}">
                <a16:creationId xmlns:a16="http://schemas.microsoft.com/office/drawing/2014/main" id="{D7B28386-E760-3561-BA0B-C8516339514C}"/>
              </a:ext>
            </a:extLst>
          </p:cNvPr>
          <p:cNvSpPr>
            <a:spLocks noGrp="1"/>
          </p:cNvSpPr>
          <p:nvPr>
            <p:ph type="sldNum" sz="quarter" idx="12"/>
          </p:nvPr>
        </p:nvSpPr>
        <p:spPr>
          <a:xfrm>
            <a:off x="6818386" y="6356350"/>
            <a:ext cx="1447038" cy="365125"/>
          </a:xfrm>
        </p:spPr>
        <p:txBody>
          <a:bodyPr>
            <a:normAutofit/>
          </a:bodyPr>
          <a:lstStyle/>
          <a:p>
            <a:pPr marL="0" marR="0" lvl="0" indent="0" algn="r" defTabSz="914400" rtl="0" eaLnBrk="0" fontAlgn="base" latinLnBrk="0" hangingPunct="0">
              <a:lnSpc>
                <a:spcPct val="100000"/>
              </a:lnSpc>
              <a:spcBef>
                <a:spcPct val="0"/>
              </a:spcBef>
              <a:spcAft>
                <a:spcPts val="600"/>
              </a:spcAft>
              <a:buClrTx/>
              <a:buSzTx/>
              <a:buFontTx/>
              <a:buNone/>
              <a:tabLst/>
              <a:defRPr/>
            </a:pPr>
            <a:fld id="{E205DA10-FA64-49F0-9F5A-475E97D80C4C}" type="slidenum">
              <a:rPr kumimoji="0" lang="en-US" altLang="en-US" sz="1400" b="0" i="0" u="none" strike="noStrike" kern="1200" cap="none" spc="0" normalizeH="0" baseline="0" noProof="0" smtClean="0">
                <a:ln>
                  <a:noFill/>
                </a:ln>
                <a:solidFill>
                  <a:prstClr val="white">
                    <a:alpha val="80000"/>
                  </a:prstClr>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ts val="600"/>
                </a:spcAft>
                <a:buClrTx/>
                <a:buSzTx/>
                <a:buFontTx/>
                <a:buNone/>
                <a:tabLst/>
                <a:defRPr/>
              </a:pPr>
              <a:t>18</a:t>
            </a:fld>
            <a:endParaRPr kumimoji="0" lang="en-US" altLang="en-US" sz="1400" b="0" i="0" u="none" strike="noStrike" kern="1200" cap="none" spc="0" normalizeH="0" baseline="0" noProof="0" dirty="0">
              <a:ln>
                <a:noFill/>
              </a:ln>
              <a:solidFill>
                <a:prstClr val="white">
                  <a:alpha val="80000"/>
                </a:prstClr>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451830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7E48E-81E0-4A1E-9001-7277C793AF17}"/>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“BEAT CHINA” </a:t>
            </a:r>
            <a:br>
              <a:rPr lang="en-US" sz="3700" dirty="0"/>
            </a:br>
            <a:r>
              <a:rPr lang="en-US" sz="3700" dirty="0"/>
              <a:t>IS CENTER STAGE</a:t>
            </a:r>
          </a:p>
        </p:txBody>
      </p:sp>
      <p:sp>
        <p:nvSpPr>
          <p:cNvPr id="25" name="Freeform: Shape 24">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Freeform: Shape 26">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Shape 28">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Content Placeholder 3">
            <a:extLst>
              <a:ext uri="{FF2B5EF4-FFF2-40B4-BE49-F238E27FC236}">
                <a16:creationId xmlns:a16="http://schemas.microsoft.com/office/drawing/2014/main" id="{DE949290-3155-4392-BB2D-58A8C63D117A}"/>
              </a:ext>
            </a:extLst>
          </p:cNvPr>
          <p:cNvSpPr>
            <a:spLocks noGrp="1"/>
          </p:cNvSpPr>
          <p:nvPr>
            <p:ph idx="1"/>
          </p:nvPr>
        </p:nvSpPr>
        <p:spPr>
          <a:xfrm>
            <a:off x="728740" y="2169329"/>
            <a:ext cx="7937238" cy="4187019"/>
          </a:xfrm>
        </p:spPr>
        <p:txBody>
          <a:bodyPr anchor="t">
            <a:normAutofit fontScale="55000" lnSpcReduction="20000"/>
          </a:bodyPr>
          <a:lstStyle/>
          <a:p>
            <a:pPr>
              <a:spcBef>
                <a:spcPct val="0"/>
              </a:spcBef>
              <a:defRPr/>
            </a:pPr>
            <a:r>
              <a:rPr kumimoji="0" lang="en-US" sz="3600" b="1" i="0" u="sng" strike="noStrike" kern="1200" cap="none" spc="0" normalizeH="0" baseline="0" noProof="0" dirty="0">
                <a:ln>
                  <a:noFill/>
                </a:ln>
                <a:solidFill>
                  <a:prstClr val="white"/>
                </a:solidFill>
                <a:effectLst/>
                <a:uLnTx/>
                <a:uFillTx/>
                <a:latin typeface="Times New Roman" panose="02020603050405020304" pitchFamily="18" charset="0"/>
                <a:ea typeface="+mn-ea"/>
                <a:cs typeface="+mn-cs"/>
              </a:rPr>
              <a:t>Early 2026</a:t>
            </a:r>
            <a:r>
              <a:rPr kumimoji="0" lang="en-US" sz="4400" b="1" i="0" strike="noStrike" kern="1200" cap="none" spc="0" normalizeH="0" baseline="0" noProof="0" dirty="0">
                <a:ln>
                  <a:noFill/>
                </a:ln>
                <a:solidFill>
                  <a:prstClr val="white"/>
                </a:solidFill>
                <a:effectLst/>
                <a:uLnTx/>
                <a:uFillTx/>
                <a:latin typeface="Times New Roman" panose="02020603050405020304" pitchFamily="18" charset="0"/>
                <a:ea typeface="+mn-ea"/>
                <a:cs typeface="+mn-cs"/>
              </a:rPr>
              <a:t>: </a:t>
            </a:r>
            <a:r>
              <a:rPr kumimoji="0" lang="en-US" sz="3600" i="0" strike="noStrike" kern="1200" cap="none" spc="0" normalizeH="0" baseline="0" noProof="0" dirty="0">
                <a:ln>
                  <a:noFill/>
                </a:ln>
                <a:solidFill>
                  <a:prstClr val="white"/>
                </a:solidFill>
                <a:effectLst/>
                <a:uLnTx/>
                <a:uFillTx/>
                <a:latin typeface="Times New Roman" panose="02020603050405020304" pitchFamily="18" charset="0"/>
                <a:ea typeface="+mn-ea"/>
                <a:cs typeface="+mn-cs"/>
              </a:rPr>
              <a:t>New Administrator Jared Isaacman quickly changes Artemis architecture apparently with support of White House and some key Members of Congress.  </a:t>
            </a:r>
            <a:r>
              <a:rPr lang="en-US" sz="3600" kern="1200" dirty="0">
                <a:solidFill>
                  <a:prstClr val="white"/>
                </a:solidFill>
                <a:latin typeface="Times New Roman" panose="02020603050405020304" pitchFamily="18" charset="0"/>
              </a:rPr>
              <a:t>A work in progress.</a:t>
            </a:r>
            <a:endParaRPr kumimoji="0" lang="en-US" sz="3600" i="0" strike="noStrike" kern="1200" cap="none" spc="0" normalizeH="0" baseline="0" noProof="0" dirty="0">
              <a:ln>
                <a:noFill/>
              </a:ln>
              <a:solidFill>
                <a:prstClr val="white"/>
              </a:solidFill>
              <a:effectLst/>
              <a:uLnTx/>
              <a:uFillTx/>
              <a:latin typeface="Times New Roman" panose="02020603050405020304" pitchFamily="18" charset="0"/>
              <a:ea typeface="+mn-ea"/>
              <a:cs typeface="+mn-cs"/>
            </a:endParaRPr>
          </a:p>
          <a:p>
            <a:pPr lvl="1">
              <a:spcBef>
                <a:spcPct val="0"/>
              </a:spcBef>
              <a:defRPr/>
            </a:pPr>
            <a:r>
              <a:rPr lang="en-US" sz="3300" kern="1200" dirty="0">
                <a:solidFill>
                  <a:prstClr val="white"/>
                </a:solidFill>
                <a:latin typeface="Times New Roman" panose="02020603050405020304" pitchFamily="18" charset="0"/>
                <a:ea typeface="+mn-ea"/>
                <a:cs typeface="+mn-cs"/>
              </a:rPr>
              <a:t>White House and Congress determined to get </a:t>
            </a:r>
            <a:r>
              <a:rPr kumimoji="0" lang="en-US" sz="3300" i="0" strike="noStrike" kern="1200" cap="none" spc="0" normalizeH="0" baseline="0" noProof="0" dirty="0">
                <a:ln>
                  <a:noFill/>
                </a:ln>
                <a:solidFill>
                  <a:prstClr val="white"/>
                </a:solidFill>
                <a:effectLst/>
                <a:uLnTx/>
                <a:uFillTx/>
                <a:latin typeface="Times New Roman" panose="02020603050405020304" pitchFamily="18" charset="0"/>
                <a:ea typeface="+mn-ea"/>
                <a:cs typeface="+mn-cs"/>
              </a:rPr>
              <a:t>Americans back on the Moon before Chinese taikonauts arrive</a:t>
            </a:r>
            <a:r>
              <a:rPr lang="en-US" sz="3300" kern="1200" dirty="0">
                <a:solidFill>
                  <a:prstClr val="white"/>
                </a:solidFill>
                <a:latin typeface="Times New Roman" panose="02020603050405020304" pitchFamily="18" charset="0"/>
              </a:rPr>
              <a:t>. White House also wants to do it before Trump leaves office in January 2029.</a:t>
            </a:r>
            <a:endParaRPr kumimoji="0" lang="en-US" sz="3300" i="0" strike="noStrike" kern="1200" cap="none" spc="0" normalizeH="0" baseline="0" noProof="0" dirty="0">
              <a:ln>
                <a:noFill/>
              </a:ln>
              <a:solidFill>
                <a:prstClr val="white"/>
              </a:solidFill>
              <a:effectLst/>
              <a:uLnTx/>
              <a:uFillTx/>
              <a:latin typeface="Times New Roman" panose="02020603050405020304" pitchFamily="18" charset="0"/>
              <a:ea typeface="+mn-ea"/>
              <a:cs typeface="+mn-cs"/>
            </a:endParaRPr>
          </a:p>
          <a:p>
            <a:pPr lvl="1">
              <a:spcBef>
                <a:spcPct val="0"/>
              </a:spcBef>
              <a:defRPr/>
            </a:pPr>
            <a:r>
              <a:rPr lang="en-US" sz="3300" kern="1200" dirty="0">
                <a:solidFill>
                  <a:prstClr val="white"/>
                </a:solidFill>
                <a:latin typeface="Times New Roman" panose="02020603050405020304" pitchFamily="18" charset="0"/>
              </a:rPr>
              <a:t>Senate insistence on executing SLS/Orion as spelled out in 2010 NASA Authorization Act seems to be waning. New Senate Commerce Committee-approved NASA Authorization bill does not mention SLS upgrades. NASA quickly ends EUS. Gateway is a question mark despite OBBBA funding.</a:t>
            </a:r>
            <a:endParaRPr kumimoji="0" lang="en-US" sz="33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mn-cs"/>
            </a:endParaRPr>
          </a:p>
          <a:p>
            <a:pPr>
              <a:spcBef>
                <a:spcPct val="0"/>
              </a:spcBef>
              <a:defRPr/>
            </a:pPr>
            <a:r>
              <a:rPr kumimoji="0" lang="en-US" sz="3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mn-cs"/>
              </a:rPr>
              <a:t>Congress and White House aligned on “beat China” goal, but what about money? </a:t>
            </a:r>
          </a:p>
          <a:p>
            <a:pPr lvl="1">
              <a:spcBef>
                <a:spcPct val="0"/>
              </a:spcBef>
              <a:defRPr/>
            </a:pPr>
            <a:r>
              <a:rPr lang="en-US" sz="3300" kern="1200" dirty="0">
                <a:solidFill>
                  <a:prstClr val="white"/>
                </a:solidFill>
                <a:latin typeface="Times New Roman" panose="02020603050405020304" pitchFamily="18" charset="0"/>
              </a:rPr>
              <a:t>NASA essentially level-funded since FY2023, unadjusted for inflation.</a:t>
            </a:r>
          </a:p>
          <a:p>
            <a:pPr lvl="1">
              <a:spcBef>
                <a:spcPct val="0"/>
              </a:spcBef>
              <a:defRPr/>
            </a:pPr>
            <a:r>
              <a:rPr lang="en-US" sz="3300" kern="1200" dirty="0">
                <a:solidFill>
                  <a:prstClr val="white"/>
                </a:solidFill>
                <a:latin typeface="Times New Roman" panose="02020603050405020304" pitchFamily="18" charset="0"/>
              </a:rPr>
              <a:t>What will FY2027 budget request look like? Congress rejected FY2026 cuts, added another $10 billion in OBBBA – could they do it again if necessary? </a:t>
            </a:r>
          </a:p>
        </p:txBody>
      </p:sp>
      <p:sp>
        <p:nvSpPr>
          <p:cNvPr id="3" name="Slide Number Placeholder 2">
            <a:extLst>
              <a:ext uri="{FF2B5EF4-FFF2-40B4-BE49-F238E27FC236}">
                <a16:creationId xmlns:a16="http://schemas.microsoft.com/office/drawing/2014/main" id="{82A8EB40-A2A9-4A60-86B4-DB1F0105F2B2}"/>
              </a:ext>
            </a:extLst>
          </p:cNvPr>
          <p:cNvSpPr>
            <a:spLocks noGrp="1"/>
          </p:cNvSpPr>
          <p:nvPr>
            <p:ph type="sldNum" sz="quarter" idx="12"/>
          </p:nvPr>
        </p:nvSpPr>
        <p:spPr>
          <a:xfrm>
            <a:off x="6818386" y="6356350"/>
            <a:ext cx="1447038" cy="365125"/>
          </a:xfrm>
        </p:spPr>
        <p:txBody>
          <a:bodyPr>
            <a:normAutofit/>
          </a:bodyPr>
          <a:lstStyle/>
          <a:p>
            <a:pPr>
              <a:spcAft>
                <a:spcPts val="600"/>
              </a:spcAft>
            </a:pPr>
            <a:fld id="{E205DA10-FA64-49F0-9F5A-475E97D80C4C}" type="slidenum">
              <a:rPr lang="en-US" altLang="en-US">
                <a:solidFill>
                  <a:schemeClr val="tx1">
                    <a:alpha val="80000"/>
                  </a:schemeClr>
                </a:solidFill>
              </a:rPr>
              <a:pPr>
                <a:spcAft>
                  <a:spcPts val="600"/>
                </a:spcAft>
              </a:pPr>
              <a:t>19</a:t>
            </a:fld>
            <a:endParaRPr lang="en-US" altLang="en-US" dirty="0">
              <a:solidFill>
                <a:schemeClr val="tx1">
                  <a:alpha val="80000"/>
                </a:schemeClr>
              </a:solidFill>
            </a:endParaRPr>
          </a:p>
        </p:txBody>
      </p:sp>
    </p:spTree>
    <p:extLst>
      <p:ext uri="{BB962C8B-B14F-4D97-AF65-F5344CB8AC3E}">
        <p14:creationId xmlns:p14="http://schemas.microsoft.com/office/powerpoint/2010/main" val="3501158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Moon surfacing behind a mountain">
            <a:extLst>
              <a:ext uri="{FF2B5EF4-FFF2-40B4-BE49-F238E27FC236}">
                <a16:creationId xmlns:a16="http://schemas.microsoft.com/office/drawing/2014/main" id="{D23AAEC5-7169-FD9F-2852-23ADB5BB9911}"/>
              </a:ext>
            </a:extLst>
          </p:cNvPr>
          <p:cNvPicPr>
            <a:picLocks noChangeAspect="1"/>
          </p:cNvPicPr>
          <p:nvPr/>
        </p:nvPicPr>
        <p:blipFill>
          <a:blip r:embed="rId2"/>
          <a:srcRect l="5967" r="30753" b="-1"/>
          <a:stretch>
            <a:fillRect/>
          </a:stretch>
        </p:blipFill>
        <p:spPr>
          <a:xfrm>
            <a:off x="2642616" y="10"/>
            <a:ext cx="6501384" cy="6857990"/>
          </a:xfrm>
          <a:prstGeom prst="rect">
            <a:avLst/>
          </a:prstGeom>
        </p:spPr>
      </p:pic>
      <p:sp>
        <p:nvSpPr>
          <p:cNvPr id="12"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7004404"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C44122-1D48-11FF-B2A3-62B4CC6E43DA}"/>
              </a:ext>
            </a:extLst>
          </p:cNvPr>
          <p:cNvSpPr>
            <a:spLocks noGrp="1"/>
          </p:cNvSpPr>
          <p:nvPr>
            <p:ph type="title"/>
          </p:nvPr>
        </p:nvSpPr>
        <p:spPr>
          <a:xfrm>
            <a:off x="358485" y="1122363"/>
            <a:ext cx="3017520" cy="3204134"/>
          </a:xfrm>
        </p:spPr>
        <p:txBody>
          <a:bodyPr vert="horz" lIns="91440" tIns="45720" rIns="91440" bIns="45720" rtlCol="0" anchor="b">
            <a:normAutofit/>
          </a:bodyPr>
          <a:lstStyle/>
          <a:p>
            <a:pPr algn="l" eaLnBrk="1" hangingPunct="1">
              <a:lnSpc>
                <a:spcPct val="90000"/>
              </a:lnSpc>
            </a:pPr>
            <a:r>
              <a:rPr lang="en-US" sz="4200" kern="1200" dirty="0">
                <a:solidFill>
                  <a:schemeClr val="bg1"/>
                </a:solidFill>
              </a:rPr>
              <a:t>The Journey </a:t>
            </a:r>
            <a:br>
              <a:rPr lang="en-US" sz="4200" kern="1200" dirty="0">
                <a:solidFill>
                  <a:schemeClr val="bg1"/>
                </a:solidFill>
              </a:rPr>
            </a:br>
            <a:r>
              <a:rPr lang="en-US" sz="4200" kern="1200" dirty="0">
                <a:solidFill>
                  <a:schemeClr val="bg1"/>
                </a:solidFill>
              </a:rPr>
              <a:t>Back to the Moon </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1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0771" y="4546920"/>
            <a:ext cx="298323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013BECC2-A625-4ADB-51C1-CA0F057D9D83}"/>
              </a:ext>
            </a:extLst>
          </p:cNvPr>
          <p:cNvSpPr>
            <a:spLocks noGrp="1"/>
          </p:cNvSpPr>
          <p:nvPr>
            <p:ph type="sldNum" sz="quarter" idx="12"/>
          </p:nvPr>
        </p:nvSpPr>
        <p:spPr>
          <a:xfrm>
            <a:off x="6728114" y="6356350"/>
            <a:ext cx="2057400" cy="365125"/>
          </a:xfrm>
        </p:spPr>
        <p:txBody>
          <a:bodyPr vert="horz" lIns="91440" tIns="45720" rIns="91440" bIns="45720" rtlCol="0" anchor="ctr">
            <a:normAutofit/>
          </a:bodyPr>
          <a:lstStyle/>
          <a:p>
            <a:pPr eaLnBrk="1" fontAlgn="auto" hangingPunct="1">
              <a:spcBef>
                <a:spcPts val="0"/>
              </a:spcBef>
              <a:spcAft>
                <a:spcPts val="600"/>
              </a:spcAft>
              <a:defRPr/>
            </a:pPr>
            <a:fld id="{EC4C1745-081E-4F2C-ACF1-747BF558B413}" type="slidenum">
              <a:rPr lang="en-US" altLang="en-US" sz="1000">
                <a:solidFill>
                  <a:schemeClr val="bg1"/>
                </a:solidFill>
                <a:latin typeface="Calibri" panose="020F0502020204030204"/>
              </a:rPr>
              <a:pPr eaLnBrk="1" fontAlgn="auto" hangingPunct="1">
                <a:spcBef>
                  <a:spcPts val="0"/>
                </a:spcBef>
                <a:spcAft>
                  <a:spcPts val="600"/>
                </a:spcAft>
                <a:defRPr/>
              </a:pPr>
              <a:t>2</a:t>
            </a:fld>
            <a:endParaRPr lang="en-US" altLang="en-US" sz="1000" dirty="0">
              <a:solidFill>
                <a:schemeClr val="bg1"/>
              </a:solidFill>
              <a:latin typeface="Calibri" panose="020F0502020204030204"/>
            </a:endParaRPr>
          </a:p>
        </p:txBody>
      </p:sp>
      <p:sp>
        <p:nvSpPr>
          <p:cNvPr id="3" name="TextBox 2">
            <a:extLst>
              <a:ext uri="{FF2B5EF4-FFF2-40B4-BE49-F238E27FC236}">
                <a16:creationId xmlns:a16="http://schemas.microsoft.com/office/drawing/2014/main" id="{6025A497-9105-F553-95CE-C5EE12BA68BB}"/>
              </a:ext>
            </a:extLst>
          </p:cNvPr>
          <p:cNvSpPr txBox="1"/>
          <p:nvPr/>
        </p:nvSpPr>
        <p:spPr>
          <a:xfrm>
            <a:off x="393080" y="5777997"/>
            <a:ext cx="7929415" cy="830997"/>
          </a:xfrm>
          <a:prstGeom prst="rect">
            <a:avLst/>
          </a:prstGeom>
          <a:noFill/>
        </p:spPr>
        <p:txBody>
          <a:bodyPr wrap="none" rtlCol="0">
            <a:spAutoFit/>
          </a:bodyPr>
          <a:lstStyle/>
          <a:p>
            <a:pPr algn="ctr"/>
            <a:r>
              <a:rPr lang="en-US" dirty="0">
                <a:solidFill>
                  <a:srgbClr val="00B0F0"/>
                </a:solidFill>
              </a:rPr>
              <a:t>... requires alignment between Congress and the Administration</a:t>
            </a:r>
            <a:br>
              <a:rPr lang="en-US" dirty="0">
                <a:solidFill>
                  <a:srgbClr val="00B0F0"/>
                </a:solidFill>
              </a:rPr>
            </a:br>
            <a:r>
              <a:rPr lang="en-US" dirty="0">
                <a:solidFill>
                  <a:srgbClr val="00B0F0"/>
                </a:solidFill>
              </a:rPr>
              <a:t>long enough to get the job done</a:t>
            </a:r>
          </a:p>
        </p:txBody>
      </p:sp>
    </p:spTree>
    <p:extLst>
      <p:ext uri="{BB962C8B-B14F-4D97-AF65-F5344CB8AC3E}">
        <p14:creationId xmlns:p14="http://schemas.microsoft.com/office/powerpoint/2010/main" val="4286912424"/>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B445F08-ACAA-E120-4DAB-E00F5AD679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445985-18CD-003B-6A85-FC7A6186A7A5}"/>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TODAY: ANOTHER TIME OF UNCERTAINTY</a:t>
            </a:r>
          </a:p>
        </p:txBody>
      </p:sp>
      <p:sp>
        <p:nvSpPr>
          <p:cNvPr id="25" name="Freeform: Shape 24">
            <a:extLst>
              <a:ext uri="{FF2B5EF4-FFF2-40B4-BE49-F238E27FC236}">
                <a16:creationId xmlns:a16="http://schemas.microsoft.com/office/drawing/2014/main" id="{81ECFD66-F076-29F0-9182-E8A5591183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Freeform: Shape 26">
            <a:extLst>
              <a:ext uri="{FF2B5EF4-FFF2-40B4-BE49-F238E27FC236}">
                <a16:creationId xmlns:a16="http://schemas.microsoft.com/office/drawing/2014/main" id="{2474E5AE-561C-6719-A318-ABA76082CD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Shape 28">
            <a:extLst>
              <a:ext uri="{FF2B5EF4-FFF2-40B4-BE49-F238E27FC236}">
                <a16:creationId xmlns:a16="http://schemas.microsoft.com/office/drawing/2014/main" id="{266A1D6D-0D52-4420-1999-4EBA1B8179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Content Placeholder 3">
            <a:extLst>
              <a:ext uri="{FF2B5EF4-FFF2-40B4-BE49-F238E27FC236}">
                <a16:creationId xmlns:a16="http://schemas.microsoft.com/office/drawing/2014/main" id="{21E8DE31-BCA1-27DD-FE47-6052FBA62E62}"/>
              </a:ext>
            </a:extLst>
          </p:cNvPr>
          <p:cNvSpPr>
            <a:spLocks noGrp="1"/>
          </p:cNvSpPr>
          <p:nvPr>
            <p:ph idx="1"/>
          </p:nvPr>
        </p:nvSpPr>
        <p:spPr>
          <a:xfrm>
            <a:off x="838200" y="1894818"/>
            <a:ext cx="7937238" cy="4187019"/>
          </a:xfrm>
        </p:spPr>
        <p:txBody>
          <a:bodyPr anchor="t">
            <a:normAutofit fontScale="70000" lnSpcReduction="20000"/>
          </a:bodyPr>
          <a:lstStyle/>
          <a:p>
            <a:pPr marL="457200" lvl="1" indent="0">
              <a:spcBef>
                <a:spcPct val="0"/>
              </a:spcBef>
              <a:buNone/>
              <a:defRPr/>
            </a:pPr>
            <a:endParaRPr kumimoji="0" lang="en-US" sz="19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mn-cs"/>
            </a:endParaRPr>
          </a:p>
          <a:p>
            <a:pPr>
              <a:spcBef>
                <a:spcPct val="0"/>
              </a:spcBef>
              <a:defRPr/>
            </a:pPr>
            <a:r>
              <a:rPr lang="en-US" sz="2900" u="sng" kern="1200" dirty="0">
                <a:solidFill>
                  <a:prstClr val="white"/>
                </a:solidFill>
                <a:latin typeface="Times New Roman" panose="02020603050405020304" pitchFamily="18" charset="0"/>
                <a:ea typeface="+mn-ea"/>
                <a:cs typeface="+mn-cs"/>
              </a:rPr>
              <a:t>March 23, 2026: </a:t>
            </a:r>
            <a:r>
              <a:rPr lang="en-US" sz="2400" kern="1200" dirty="0">
                <a:solidFill>
                  <a:prstClr val="white"/>
                </a:solidFill>
                <a:latin typeface="Times New Roman" panose="02020603050405020304" pitchFamily="18" charset="0"/>
                <a:ea typeface="+mn-ea"/>
                <a:cs typeface="+mn-cs"/>
              </a:rPr>
              <a:t>Changes happening at dizzying pace, more coming. </a:t>
            </a:r>
            <a:endParaRPr lang="en-US" sz="2300" kern="1200" dirty="0">
              <a:solidFill>
                <a:prstClr val="white"/>
              </a:solidFill>
              <a:latin typeface="Times New Roman" panose="02020603050405020304" pitchFamily="18" charset="0"/>
              <a:ea typeface="+mn-ea"/>
              <a:cs typeface="+mn-cs"/>
            </a:endParaRPr>
          </a:p>
          <a:p>
            <a:pPr lvl="1">
              <a:spcBef>
                <a:spcPct val="0"/>
              </a:spcBef>
              <a:defRPr/>
            </a:pPr>
            <a:r>
              <a:rPr lang="en-US" sz="2300" kern="1200" dirty="0">
                <a:solidFill>
                  <a:prstClr val="white"/>
                </a:solidFill>
                <a:latin typeface="Times New Roman" panose="02020603050405020304" pitchFamily="18" charset="0"/>
                <a:ea typeface="+mn-ea"/>
                <a:cs typeface="+mn-cs"/>
              </a:rPr>
              <a:t>In just 3 months, Isaacman has changed Artemis III to an earth orbit test flight in 2027 and not one but two crewed lunar landings in 2028.</a:t>
            </a:r>
          </a:p>
          <a:p>
            <a:pPr lvl="1">
              <a:spcBef>
                <a:spcPct val="0"/>
              </a:spcBef>
              <a:defRPr/>
            </a:pPr>
            <a:r>
              <a:rPr lang="en-US" sz="2300" kern="1200" dirty="0">
                <a:solidFill>
                  <a:prstClr val="white"/>
                </a:solidFill>
                <a:latin typeface="Times New Roman" panose="02020603050405020304" pitchFamily="18" charset="0"/>
                <a:ea typeface="+mn-ea"/>
                <a:cs typeface="+mn-cs"/>
              </a:rPr>
              <a:t>Tall order to ramp up SLS/Orion launch cadence to every 10 months and get Starship to earth orbit, demonstrate in-space refueling, and make an uncrewed test landing on the Moon in just two more years.</a:t>
            </a:r>
          </a:p>
          <a:p>
            <a:pPr>
              <a:spcBef>
                <a:spcPct val="0"/>
              </a:spcBef>
              <a:defRPr/>
            </a:pPr>
            <a:r>
              <a:rPr lang="en-US" sz="2900" u="sng" kern="1200" dirty="0">
                <a:solidFill>
                  <a:prstClr val="white"/>
                </a:solidFill>
                <a:latin typeface="Times New Roman" panose="02020603050405020304" pitchFamily="18" charset="0"/>
                <a:ea typeface="+mn-ea"/>
                <a:cs typeface="+mn-cs"/>
              </a:rPr>
              <a:t>Change can be positive </a:t>
            </a:r>
            <a:r>
              <a:rPr lang="en-US" sz="2600" kern="1200" dirty="0">
                <a:solidFill>
                  <a:prstClr val="white"/>
                </a:solidFill>
                <a:latin typeface="Times New Roman" panose="02020603050405020304" pitchFamily="18" charset="0"/>
                <a:ea typeface="+mn-ea"/>
                <a:cs typeface="+mn-cs"/>
              </a:rPr>
              <a:t>when needed </a:t>
            </a:r>
            <a:r>
              <a:rPr lang="en-US" sz="2600" u="sng" kern="1200" dirty="0">
                <a:solidFill>
                  <a:prstClr val="white"/>
                </a:solidFill>
                <a:latin typeface="Times New Roman" panose="02020603050405020304" pitchFamily="18" charset="0"/>
                <a:ea typeface="+mn-ea"/>
                <a:cs typeface="+mn-cs"/>
              </a:rPr>
              <a:t>and</a:t>
            </a:r>
            <a:r>
              <a:rPr lang="en-US" sz="2600" kern="1200" dirty="0">
                <a:solidFill>
                  <a:prstClr val="white"/>
                </a:solidFill>
                <a:latin typeface="Times New Roman" panose="02020603050405020304" pitchFamily="18" charset="0"/>
                <a:ea typeface="+mn-ea"/>
                <a:cs typeface="+mn-cs"/>
              </a:rPr>
              <a:t> realistic. </a:t>
            </a:r>
          </a:p>
          <a:p>
            <a:pPr lvl="1">
              <a:spcBef>
                <a:spcPct val="0"/>
              </a:spcBef>
              <a:defRPr/>
            </a:pPr>
            <a:r>
              <a:rPr lang="en-US" sz="2300" kern="1200" dirty="0">
                <a:solidFill>
                  <a:prstClr val="white"/>
                </a:solidFill>
                <a:latin typeface="Times New Roman" panose="02020603050405020304" pitchFamily="18" charset="0"/>
                <a:ea typeface="+mn-ea"/>
                <a:cs typeface="+mn-cs"/>
              </a:rPr>
              <a:t>Isaacman stresses safety, but can this drive to 2028 unintentionally create pressure?</a:t>
            </a:r>
          </a:p>
          <a:p>
            <a:pPr>
              <a:spcBef>
                <a:spcPct val="0"/>
              </a:spcBef>
              <a:defRPr/>
            </a:pPr>
            <a:r>
              <a:rPr lang="en-US" sz="2900" u="sng" kern="1200" dirty="0">
                <a:solidFill>
                  <a:prstClr val="white"/>
                </a:solidFill>
                <a:latin typeface="Times New Roman" panose="02020603050405020304" pitchFamily="18" charset="0"/>
                <a:ea typeface="+mn-ea"/>
                <a:cs typeface="+mn-cs"/>
              </a:rPr>
              <a:t>What is the new plan</a:t>
            </a:r>
            <a:r>
              <a:rPr lang="en-US" sz="2900" kern="1200" dirty="0">
                <a:solidFill>
                  <a:prstClr val="white"/>
                </a:solidFill>
                <a:latin typeface="Times New Roman" panose="02020603050405020304" pitchFamily="18" charset="0"/>
                <a:ea typeface="+mn-ea"/>
                <a:cs typeface="+mn-cs"/>
              </a:rPr>
              <a:t>? </a:t>
            </a:r>
          </a:p>
          <a:p>
            <a:pPr lvl="1">
              <a:spcBef>
                <a:spcPct val="0"/>
              </a:spcBef>
              <a:defRPr/>
            </a:pPr>
            <a:r>
              <a:rPr lang="en-US" sz="2300" kern="1200" dirty="0">
                <a:solidFill>
                  <a:prstClr val="white"/>
                </a:solidFill>
                <a:latin typeface="Times New Roman" panose="02020603050405020304" pitchFamily="18" charset="0"/>
                <a:ea typeface="+mn-ea"/>
                <a:cs typeface="+mn-cs"/>
              </a:rPr>
              <a:t>Isaacman talks about sustained lunar exploration, building a lunar base as required by Trump’s December 2025 Executive Order. </a:t>
            </a:r>
          </a:p>
          <a:p>
            <a:pPr lvl="2">
              <a:spcBef>
                <a:spcPct val="0"/>
              </a:spcBef>
              <a:defRPr/>
            </a:pPr>
            <a:r>
              <a:rPr lang="en-US" sz="2300" kern="1200" dirty="0">
                <a:solidFill>
                  <a:prstClr val="white"/>
                </a:solidFill>
                <a:latin typeface="Times New Roman" panose="02020603050405020304" pitchFamily="18" charset="0"/>
                <a:ea typeface="+mn-ea"/>
                <a:cs typeface="+mn-cs"/>
              </a:rPr>
              <a:t>Wants monthly launches of robotic landers starting in 2027. Who can build them that fast? Does a collection of robotic landers constitute a lunar base? </a:t>
            </a:r>
          </a:p>
          <a:p>
            <a:pPr lvl="2">
              <a:spcBef>
                <a:spcPct val="0"/>
              </a:spcBef>
              <a:defRPr/>
            </a:pPr>
            <a:r>
              <a:rPr lang="en-US" sz="2300" kern="1200" dirty="0">
                <a:solidFill>
                  <a:prstClr val="white"/>
                </a:solidFill>
                <a:latin typeface="Times New Roman" panose="02020603050405020304" pitchFamily="18" charset="0"/>
                <a:ea typeface="+mn-ea"/>
                <a:cs typeface="+mn-cs"/>
              </a:rPr>
              <a:t>Does SLS/Orion end after Artemis V? What if commercial alternatives aren’t ready?</a:t>
            </a:r>
          </a:p>
          <a:p>
            <a:pPr lvl="1">
              <a:spcBef>
                <a:spcPct val="0"/>
              </a:spcBef>
              <a:defRPr/>
            </a:pPr>
            <a:r>
              <a:rPr lang="en-US" sz="2300" kern="1200" dirty="0">
                <a:solidFill>
                  <a:prstClr val="white"/>
                </a:solidFill>
                <a:latin typeface="Times New Roman" panose="02020603050405020304" pitchFamily="18" charset="0"/>
                <a:ea typeface="+mn-ea"/>
                <a:cs typeface="+mn-cs"/>
              </a:rPr>
              <a:t>Are international partnerships still important?</a:t>
            </a:r>
          </a:p>
          <a:p>
            <a:pPr lvl="1">
              <a:spcBef>
                <a:spcPct val="0"/>
              </a:spcBef>
              <a:defRPr/>
            </a:pPr>
            <a:r>
              <a:rPr lang="en-US" sz="2300" kern="1200" dirty="0">
                <a:solidFill>
                  <a:prstClr val="white"/>
                </a:solidFill>
                <a:latin typeface="Times New Roman" panose="02020603050405020304" pitchFamily="18" charset="0"/>
                <a:ea typeface="+mn-ea"/>
                <a:cs typeface="+mn-cs"/>
              </a:rPr>
              <a:t>When Mars?</a:t>
            </a:r>
          </a:p>
          <a:p>
            <a:pPr>
              <a:spcBef>
                <a:spcPct val="0"/>
              </a:spcBef>
              <a:defRPr/>
            </a:pPr>
            <a:r>
              <a:rPr lang="en-US" sz="2900" u="sng" kern="1200" dirty="0">
                <a:solidFill>
                  <a:prstClr val="white"/>
                </a:solidFill>
                <a:latin typeface="Times New Roman" panose="02020603050405020304" pitchFamily="18" charset="0"/>
              </a:rPr>
              <a:t>Where’s the Money</a:t>
            </a:r>
            <a:r>
              <a:rPr lang="en-US" sz="2900" kern="1200" dirty="0">
                <a:solidFill>
                  <a:prstClr val="white"/>
                </a:solidFill>
                <a:latin typeface="Times New Roman" panose="02020603050405020304" pitchFamily="18" charset="0"/>
              </a:rPr>
              <a:t>?</a:t>
            </a:r>
            <a:endParaRPr lang="en-US" sz="2900" kern="1200" dirty="0">
              <a:solidFill>
                <a:prstClr val="white"/>
              </a:solidFill>
              <a:latin typeface="Times New Roman" panose="02020603050405020304" pitchFamily="18" charset="0"/>
              <a:ea typeface="+mn-ea"/>
              <a:cs typeface="+mn-cs"/>
            </a:endParaRPr>
          </a:p>
        </p:txBody>
      </p:sp>
      <p:sp>
        <p:nvSpPr>
          <p:cNvPr id="3" name="Slide Number Placeholder 2">
            <a:extLst>
              <a:ext uri="{FF2B5EF4-FFF2-40B4-BE49-F238E27FC236}">
                <a16:creationId xmlns:a16="http://schemas.microsoft.com/office/drawing/2014/main" id="{E07E1C0B-B03E-8FA3-D16A-D04CB9520309}"/>
              </a:ext>
            </a:extLst>
          </p:cNvPr>
          <p:cNvSpPr>
            <a:spLocks noGrp="1"/>
          </p:cNvSpPr>
          <p:nvPr>
            <p:ph type="sldNum" sz="quarter" idx="12"/>
          </p:nvPr>
        </p:nvSpPr>
        <p:spPr>
          <a:xfrm>
            <a:off x="6818386" y="6356350"/>
            <a:ext cx="1447038" cy="365125"/>
          </a:xfrm>
        </p:spPr>
        <p:txBody>
          <a:bodyPr>
            <a:normAutofit/>
          </a:bodyPr>
          <a:lstStyle/>
          <a:p>
            <a:pPr>
              <a:spcAft>
                <a:spcPts val="600"/>
              </a:spcAft>
            </a:pPr>
            <a:fld id="{E205DA10-FA64-49F0-9F5A-475E97D80C4C}" type="slidenum">
              <a:rPr lang="en-US" altLang="en-US">
                <a:solidFill>
                  <a:schemeClr val="tx1">
                    <a:alpha val="80000"/>
                  </a:schemeClr>
                </a:solidFill>
              </a:rPr>
              <a:pPr>
                <a:spcAft>
                  <a:spcPts val="600"/>
                </a:spcAft>
              </a:pPr>
              <a:t>20</a:t>
            </a:fld>
            <a:endParaRPr lang="en-US" altLang="en-US" dirty="0">
              <a:solidFill>
                <a:schemeClr val="tx1">
                  <a:alpha val="80000"/>
                </a:schemeClr>
              </a:solidFill>
            </a:endParaRPr>
          </a:p>
        </p:txBody>
      </p:sp>
    </p:spTree>
    <p:extLst>
      <p:ext uri="{BB962C8B-B14F-4D97-AF65-F5344CB8AC3E}">
        <p14:creationId xmlns:p14="http://schemas.microsoft.com/office/powerpoint/2010/main" val="31093939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E33D79-DB79-7220-7605-C7AB45266F89}"/>
              </a:ext>
            </a:extLst>
          </p:cNvPr>
          <p:cNvSpPr>
            <a:spLocks noGrp="1"/>
          </p:cNvSpPr>
          <p:nvPr>
            <p:ph type="sldNum" sz="quarter" idx="12"/>
          </p:nvPr>
        </p:nvSpPr>
        <p:spPr/>
        <p:txBody>
          <a:bodyPr/>
          <a:lstStyle/>
          <a:p>
            <a:fld id="{D074CDBE-138D-4EC0-949D-DA49373D9713}" type="slidenum">
              <a:rPr lang="en-US" altLang="en-US" smtClean="0"/>
              <a:pPr/>
              <a:t>21</a:t>
            </a:fld>
            <a:endParaRPr lang="en-US" altLang="en-US" dirty="0"/>
          </a:p>
        </p:txBody>
      </p:sp>
      <p:pic>
        <p:nvPicPr>
          <p:cNvPr id="4" name="Picture 3">
            <a:extLst>
              <a:ext uri="{FF2B5EF4-FFF2-40B4-BE49-F238E27FC236}">
                <a16:creationId xmlns:a16="http://schemas.microsoft.com/office/drawing/2014/main" id="{2A1B0D73-9397-F47C-1450-405A1337F9C8}"/>
              </a:ext>
            </a:extLst>
          </p:cNvPr>
          <p:cNvPicPr>
            <a:picLocks noChangeAspect="1"/>
          </p:cNvPicPr>
          <p:nvPr/>
        </p:nvPicPr>
        <p:blipFill>
          <a:blip r:embed="rId2"/>
          <a:stretch>
            <a:fillRect/>
          </a:stretch>
        </p:blipFill>
        <p:spPr>
          <a:xfrm>
            <a:off x="1219200" y="457200"/>
            <a:ext cx="6477000" cy="5570322"/>
          </a:xfrm>
          <a:prstGeom prst="rect">
            <a:avLst/>
          </a:prstGeom>
        </p:spPr>
      </p:pic>
      <p:sp>
        <p:nvSpPr>
          <p:cNvPr id="5" name="TextBox 4">
            <a:extLst>
              <a:ext uri="{FF2B5EF4-FFF2-40B4-BE49-F238E27FC236}">
                <a16:creationId xmlns:a16="http://schemas.microsoft.com/office/drawing/2014/main" id="{396F9536-A356-FB45-2229-294F61C02077}"/>
              </a:ext>
            </a:extLst>
          </p:cNvPr>
          <p:cNvSpPr txBox="1"/>
          <p:nvPr/>
        </p:nvSpPr>
        <p:spPr>
          <a:xfrm>
            <a:off x="1406979" y="6027522"/>
            <a:ext cx="6098721" cy="307777"/>
          </a:xfrm>
          <a:prstGeom prst="rect">
            <a:avLst/>
          </a:prstGeom>
          <a:noFill/>
        </p:spPr>
        <p:txBody>
          <a:bodyPr wrap="none" rtlCol="0">
            <a:spAutoFit/>
          </a:bodyPr>
          <a:lstStyle/>
          <a:p>
            <a:r>
              <a:rPr lang="en-US" sz="1400" dirty="0"/>
              <a:t>Credit: The Planetary Society (https://www.planetary.org/charts/nasa-budget-plot#)</a:t>
            </a:r>
          </a:p>
        </p:txBody>
      </p:sp>
    </p:spTree>
    <p:extLst>
      <p:ext uri="{BB962C8B-B14F-4D97-AF65-F5344CB8AC3E}">
        <p14:creationId xmlns:p14="http://schemas.microsoft.com/office/powerpoint/2010/main" val="2340572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DBB08537-EB99-4C33-9A43-D9A0822C5D26}"/>
              </a:ext>
            </a:extLst>
          </p:cNvPr>
          <p:cNvSpPr>
            <a:spLocks noGrp="1"/>
          </p:cNvSpPr>
          <p:nvPr>
            <p:ph type="title"/>
          </p:nvPr>
        </p:nvSpPr>
        <p:spPr>
          <a:xfrm>
            <a:off x="1240022" y="365760"/>
            <a:ext cx="7025402" cy="1188720"/>
          </a:xfrm>
        </p:spPr>
        <p:txBody>
          <a:bodyPr>
            <a:normAutofit/>
          </a:bodyPr>
          <a:lstStyle/>
          <a:p>
            <a:r>
              <a:rPr lang="en-US" altLang="en-US" sz="4100" dirty="0"/>
              <a:t>Is </a:t>
            </a:r>
            <a:r>
              <a:rPr lang="en-US" altLang="en-US" sz="4100" b="1" dirty="0"/>
              <a:t>THIS</a:t>
            </a:r>
            <a:r>
              <a:rPr lang="en-US" altLang="en-US" sz="4100" dirty="0"/>
              <a:t> Time the Charm?</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483" name="Content Placeholder 3">
            <a:extLst>
              <a:ext uri="{FF2B5EF4-FFF2-40B4-BE49-F238E27FC236}">
                <a16:creationId xmlns:a16="http://schemas.microsoft.com/office/drawing/2014/main" id="{E998B971-E290-41E7-BF42-4CC09DCD3B62}"/>
              </a:ext>
            </a:extLst>
          </p:cNvPr>
          <p:cNvSpPr>
            <a:spLocks noGrp="1"/>
          </p:cNvSpPr>
          <p:nvPr>
            <p:ph idx="1"/>
          </p:nvPr>
        </p:nvSpPr>
        <p:spPr>
          <a:xfrm>
            <a:off x="1240022" y="2176272"/>
            <a:ext cx="7025403" cy="4041648"/>
          </a:xfrm>
        </p:spPr>
        <p:txBody>
          <a:bodyPr anchor="t">
            <a:normAutofit fontScale="85000" lnSpcReduction="10000"/>
          </a:bodyPr>
          <a:lstStyle/>
          <a:p>
            <a:pPr>
              <a:lnSpc>
                <a:spcPct val="90000"/>
              </a:lnSpc>
            </a:pPr>
            <a:r>
              <a:rPr lang="en-US" sz="2100" kern="1200" dirty="0">
                <a:solidFill>
                  <a:prstClr val="white"/>
                </a:solidFill>
                <a:latin typeface="Times New Roman" panose="02020603050405020304" pitchFamily="18" charset="0"/>
              </a:rPr>
              <a:t>Whether Congress and the White House remain aligned on policy and, especially, money will be interesting to watch.</a:t>
            </a:r>
          </a:p>
          <a:p>
            <a:pPr lvl="1">
              <a:lnSpc>
                <a:spcPct val="90000"/>
              </a:lnSpc>
            </a:pPr>
            <a:r>
              <a:rPr lang="en-US" altLang="en-US" sz="1900" dirty="0"/>
              <a:t>NASA needs commercial space stations (CLDs) in the same time frame. Drive to ensure no gap between the International Space Station and CLDs – lest the only earth orbiting space station is Chinese – also is intense.</a:t>
            </a:r>
          </a:p>
          <a:p>
            <a:pPr lvl="1">
              <a:lnSpc>
                <a:spcPct val="90000"/>
              </a:lnSpc>
            </a:pPr>
            <a:r>
              <a:rPr lang="en-US" altLang="en-US" sz="1900" dirty="0"/>
              <a:t>Science, technology, aeronautics and STEM </a:t>
            </a:r>
            <a:r>
              <a:rPr lang="en-US" altLang="en-US" sz="1900" u="sng" dirty="0"/>
              <a:t>all</a:t>
            </a:r>
            <a:r>
              <a:rPr lang="en-US" altLang="en-US" sz="1900" dirty="0"/>
              <a:t> have strong support in Congress, not just exploration. </a:t>
            </a:r>
          </a:p>
          <a:p>
            <a:pPr>
              <a:lnSpc>
                <a:spcPct val="90000"/>
              </a:lnSpc>
            </a:pPr>
            <a:r>
              <a:rPr lang="en-US" altLang="en-US" sz="2100" dirty="0"/>
              <a:t>The two have to stick together long enough to get it done. What if NASA can’t do it by 2028, or before China gets there? </a:t>
            </a:r>
          </a:p>
          <a:p>
            <a:pPr>
              <a:lnSpc>
                <a:spcPct val="90000"/>
              </a:lnSpc>
            </a:pPr>
            <a:r>
              <a:rPr lang="en-US" altLang="en-US" sz="2100" dirty="0"/>
              <a:t>One change from the last 50+ years is growth of private sector space and two ultra-wealthy men with grand space dreams of their own. Will that make the difference this time?</a:t>
            </a:r>
          </a:p>
          <a:p>
            <a:pPr lvl="1">
              <a:lnSpc>
                <a:spcPct val="90000"/>
              </a:lnSpc>
            </a:pPr>
            <a:r>
              <a:rPr lang="en-US" altLang="en-US" sz="1900" dirty="0"/>
              <a:t>Elon Musk/SpaceX and Jeff Bezos/Blue Origin talk about the Moon and/or Mars, but both want NASA money. If the government doesn’t provide it, will they step up to fill the gap? </a:t>
            </a:r>
          </a:p>
          <a:p>
            <a:pPr lvl="1">
              <a:lnSpc>
                <a:spcPct val="90000"/>
              </a:lnSpc>
            </a:pPr>
            <a:r>
              <a:rPr lang="en-US" altLang="en-US" sz="1900" dirty="0"/>
              <a:t>Will the private sector embrace sustainable human lunar exploration if NASA only wants a few landings before moving on to Mars? </a:t>
            </a:r>
          </a:p>
        </p:txBody>
      </p:sp>
      <p:sp>
        <p:nvSpPr>
          <p:cNvPr id="20484" name="Slide Number Placeholder 2">
            <a:extLst>
              <a:ext uri="{FF2B5EF4-FFF2-40B4-BE49-F238E27FC236}">
                <a16:creationId xmlns:a16="http://schemas.microsoft.com/office/drawing/2014/main" id="{3C7F4181-D5F4-41BB-AB4C-3F7FC894BD1D}"/>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Aft>
                <a:spcPts val="600"/>
              </a:spcAft>
            </a:pPr>
            <a:fld id="{D17889BE-9997-4198-A1E4-63EA4CCB32C3}" type="slidenum">
              <a:rPr lang="en-US" altLang="en-US" sz="1900">
                <a:solidFill>
                  <a:schemeClr val="tx1">
                    <a:alpha val="80000"/>
                  </a:schemeClr>
                </a:solidFill>
              </a:rPr>
              <a:pPr>
                <a:lnSpc>
                  <a:spcPct val="90000"/>
                </a:lnSpc>
                <a:spcAft>
                  <a:spcPts val="600"/>
                </a:spcAft>
              </a:pPr>
              <a:t>22</a:t>
            </a:fld>
            <a:endParaRPr lang="en-US" altLang="en-US" sz="1900" dirty="0">
              <a:solidFill>
                <a:schemeClr val="tx1">
                  <a:alpha val="80000"/>
                </a:scheme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Rectangle 2">
            <a:extLst>
              <a:ext uri="{FF2B5EF4-FFF2-40B4-BE49-F238E27FC236}">
                <a16:creationId xmlns:a16="http://schemas.microsoft.com/office/drawing/2014/main" id="{CA13214A-4350-4FB3-AD01-451F492B2391}"/>
              </a:ext>
            </a:extLst>
          </p:cNvPr>
          <p:cNvSpPr>
            <a:spLocks noGrp="1" noChangeArrowheads="1"/>
          </p:cNvSpPr>
          <p:nvPr>
            <p:ph type="title"/>
          </p:nvPr>
        </p:nvSpPr>
        <p:spPr>
          <a:xfrm>
            <a:off x="1240022" y="365760"/>
            <a:ext cx="7446778" cy="1188720"/>
          </a:xfrm>
        </p:spPr>
        <p:txBody>
          <a:bodyPr>
            <a:normAutofit/>
          </a:bodyPr>
          <a:lstStyle/>
          <a:p>
            <a:pPr>
              <a:lnSpc>
                <a:spcPct val="90000"/>
              </a:lnSpc>
            </a:pPr>
            <a:r>
              <a:rPr lang="en-US" altLang="en-US" sz="3700" b="1" dirty="0"/>
              <a:t>Where Does That Leave Congress?</a:t>
            </a:r>
          </a:p>
        </p:txBody>
      </p:sp>
      <p:sp>
        <p:nvSpPr>
          <p:cNvPr id="75" name="Freeform: Shape 74">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7" name="Freeform: Shape 76">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9" name="Freeform: Shape 78">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508" name="Rectangle 3">
            <a:extLst>
              <a:ext uri="{FF2B5EF4-FFF2-40B4-BE49-F238E27FC236}">
                <a16:creationId xmlns:a16="http://schemas.microsoft.com/office/drawing/2014/main" id="{23DE234F-B1D8-4B66-ABA1-9D036A6B6ACC}"/>
              </a:ext>
            </a:extLst>
          </p:cNvPr>
          <p:cNvSpPr>
            <a:spLocks noGrp="1" noChangeArrowheads="1"/>
          </p:cNvSpPr>
          <p:nvPr>
            <p:ph idx="1"/>
          </p:nvPr>
        </p:nvSpPr>
        <p:spPr>
          <a:xfrm>
            <a:off x="1240022" y="2176272"/>
            <a:ext cx="7025403" cy="4041648"/>
          </a:xfrm>
        </p:spPr>
        <p:txBody>
          <a:bodyPr anchor="t">
            <a:normAutofit/>
          </a:bodyPr>
          <a:lstStyle/>
          <a:p>
            <a:r>
              <a:rPr lang="en-US" altLang="en-US" sz="2400" b="1" dirty="0"/>
              <a:t>Key issues for Congress are --</a:t>
            </a:r>
          </a:p>
          <a:p>
            <a:pPr lvl="1"/>
            <a:r>
              <a:rPr lang="en-US" altLang="en-US" sz="2100" dirty="0"/>
              <a:t>National Prestige/Identity/Leadership, especially staying ahead of China</a:t>
            </a:r>
          </a:p>
          <a:p>
            <a:pPr lvl="1"/>
            <a:r>
              <a:rPr lang="en-US" altLang="en-US" sz="2100" dirty="0"/>
              <a:t>Health of Industrial Base</a:t>
            </a:r>
          </a:p>
          <a:p>
            <a:pPr lvl="1"/>
            <a:r>
              <a:rPr lang="en-US" altLang="en-US" sz="2100" dirty="0"/>
              <a:t>How Does NASA Spending Help the Economy/Jobs</a:t>
            </a:r>
          </a:p>
          <a:p>
            <a:r>
              <a:rPr lang="en-US" altLang="en-US" sz="2400" b="1" dirty="0"/>
              <a:t>If taxpayer money is needed, must choose--</a:t>
            </a:r>
          </a:p>
          <a:p>
            <a:pPr lvl="1"/>
            <a:r>
              <a:rPr lang="en-US" altLang="en-US" sz="2100" dirty="0"/>
              <a:t>between NASA and other national priorities, and </a:t>
            </a:r>
          </a:p>
          <a:p>
            <a:pPr lvl="1"/>
            <a:r>
              <a:rPr lang="en-US" altLang="en-US" sz="2100" dirty="0"/>
              <a:t>balance within NASA among science, aeronautics, and human spaceflight</a:t>
            </a:r>
          </a:p>
          <a:p>
            <a:r>
              <a:rPr lang="en-US" altLang="en-US" sz="2500" b="1" dirty="0"/>
              <a:t>And if it’s taxpayer’s money, remember…</a:t>
            </a:r>
          </a:p>
          <a:p>
            <a:pPr lvl="1"/>
            <a:endParaRPr lang="en-US" altLang="en-US" sz="2100" dirty="0"/>
          </a:p>
          <a:p>
            <a:pPr lvl="1"/>
            <a:endParaRPr lang="en-US" altLang="en-US" sz="2100" dirty="0"/>
          </a:p>
          <a:p>
            <a:endParaRPr lang="en-US" altLang="en-US" sz="2100" b="1" dirty="0"/>
          </a:p>
        </p:txBody>
      </p:sp>
      <p:sp>
        <p:nvSpPr>
          <p:cNvPr id="21506" name="Slide Number Placeholder 5">
            <a:extLst>
              <a:ext uri="{FF2B5EF4-FFF2-40B4-BE49-F238E27FC236}">
                <a16:creationId xmlns:a16="http://schemas.microsoft.com/office/drawing/2014/main" id="{7CC8998B-3899-4674-AB65-BD7DCC33D8AA}"/>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326BEF22-49A7-475E-A4C3-3846CA8FF52D}" type="slidenum">
              <a:rPr lang="en-US" altLang="en-US" sz="1800">
                <a:solidFill>
                  <a:schemeClr val="tx1">
                    <a:alpha val="80000"/>
                  </a:schemeClr>
                </a:solidFill>
              </a:rPr>
              <a:pPr>
                <a:lnSpc>
                  <a:spcPct val="90000"/>
                </a:lnSpc>
                <a:spcBef>
                  <a:spcPct val="0"/>
                </a:spcBef>
                <a:spcAft>
                  <a:spcPts val="600"/>
                </a:spcAft>
                <a:buFontTx/>
                <a:buNone/>
              </a:pPr>
              <a:t>23</a:t>
            </a:fld>
            <a:endParaRPr lang="en-US" altLang="en-US" sz="1800" dirty="0">
              <a:solidFill>
                <a:schemeClr val="tx1">
                  <a:alpha val="8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3">
            <a:extLst>
              <a:ext uri="{FF2B5EF4-FFF2-40B4-BE49-F238E27FC236}">
                <a16:creationId xmlns:a16="http://schemas.microsoft.com/office/drawing/2014/main" id="{751FF826-E442-43A6-B8A4-052C73A08C6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2FF5FA8-466E-489A-A9B0-B57017B61BA1}" type="slidenum">
              <a:rPr lang="en-US" altLang="en-US" sz="1400"/>
              <a:pPr>
                <a:spcBef>
                  <a:spcPct val="0"/>
                </a:spcBef>
                <a:buFontTx/>
                <a:buNone/>
              </a:pPr>
              <a:t>24</a:t>
            </a:fld>
            <a:endParaRPr lang="en-US" altLang="en-US" sz="1400" dirty="0"/>
          </a:p>
        </p:txBody>
      </p:sp>
      <p:pic>
        <p:nvPicPr>
          <p:cNvPr id="23555" name="Picture 4">
            <a:extLst>
              <a:ext uri="{FF2B5EF4-FFF2-40B4-BE49-F238E27FC236}">
                <a16:creationId xmlns:a16="http://schemas.microsoft.com/office/drawing/2014/main" id="{3613AC29-3CF4-4322-A526-4D9F42311DB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381000"/>
            <a:ext cx="2874963" cy="383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5">
            <a:extLst>
              <a:ext uri="{FF2B5EF4-FFF2-40B4-BE49-F238E27FC236}">
                <a16:creationId xmlns:a16="http://schemas.microsoft.com/office/drawing/2014/main" id="{211C23DD-1ACF-46C1-A40C-3B40D596CE7D}"/>
              </a:ext>
            </a:extLst>
          </p:cNvPr>
          <p:cNvSpPr txBox="1">
            <a:spLocks noChangeArrowheads="1"/>
          </p:cNvSpPr>
          <p:nvPr/>
        </p:nvSpPr>
        <p:spPr bwMode="auto">
          <a:xfrm>
            <a:off x="838200" y="1371600"/>
            <a:ext cx="42354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Tip O’Neill (D-Mass), </a:t>
            </a:r>
          </a:p>
          <a:p>
            <a:pPr>
              <a:spcBef>
                <a:spcPct val="0"/>
              </a:spcBef>
              <a:buFontTx/>
              <a:buNone/>
            </a:pPr>
            <a:r>
              <a:rPr lang="en-US" altLang="en-US" sz="2400" dirty="0"/>
              <a:t>Speaker of the House 1977-1987</a:t>
            </a:r>
          </a:p>
        </p:txBody>
      </p:sp>
      <p:sp>
        <p:nvSpPr>
          <p:cNvPr id="23557" name="TextBox 7">
            <a:extLst>
              <a:ext uri="{FF2B5EF4-FFF2-40B4-BE49-F238E27FC236}">
                <a16:creationId xmlns:a16="http://schemas.microsoft.com/office/drawing/2014/main" id="{3412EF3D-7A16-483B-949D-E32DD2E3D1BB}"/>
              </a:ext>
            </a:extLst>
          </p:cNvPr>
          <p:cNvSpPr txBox="1">
            <a:spLocks noChangeArrowheads="1"/>
          </p:cNvSpPr>
          <p:nvPr/>
        </p:nvSpPr>
        <p:spPr bwMode="auto">
          <a:xfrm>
            <a:off x="2984500" y="4419600"/>
            <a:ext cx="55038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4800" dirty="0"/>
              <a:t>“All politics is local”</a:t>
            </a:r>
          </a:p>
        </p:txBody>
      </p:sp>
      <p:sp>
        <p:nvSpPr>
          <p:cNvPr id="23558" name="TextBox 1">
            <a:extLst>
              <a:ext uri="{FF2B5EF4-FFF2-40B4-BE49-F238E27FC236}">
                <a16:creationId xmlns:a16="http://schemas.microsoft.com/office/drawing/2014/main" id="{8D1A00FC-4801-4BF6-AA6E-8809CD0DF50A}"/>
              </a:ext>
            </a:extLst>
          </p:cNvPr>
          <p:cNvSpPr txBox="1">
            <a:spLocks noChangeArrowheads="1"/>
          </p:cNvSpPr>
          <p:nvPr/>
        </p:nvSpPr>
        <p:spPr bwMode="auto">
          <a:xfrm>
            <a:off x="838200" y="3124200"/>
            <a:ext cx="4131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t>A man of many quips, famously</a:t>
            </a:r>
            <a:br>
              <a:rPr lang="en-US" altLang="en-US" dirty="0"/>
            </a:br>
            <a:r>
              <a:rPr lang="en-US" altLang="en-US" dirty="0"/>
              <a:t>said...</a:t>
            </a:r>
          </a:p>
        </p:txBody>
      </p:sp>
      <p:sp>
        <p:nvSpPr>
          <p:cNvPr id="23559" name="TextBox 3">
            <a:extLst>
              <a:ext uri="{FF2B5EF4-FFF2-40B4-BE49-F238E27FC236}">
                <a16:creationId xmlns:a16="http://schemas.microsoft.com/office/drawing/2014/main" id="{771FBBEB-6527-4D1B-A2B7-6F7DC11E6DFC}"/>
              </a:ext>
            </a:extLst>
          </p:cNvPr>
          <p:cNvSpPr txBox="1">
            <a:spLocks noChangeArrowheads="1"/>
          </p:cNvSpPr>
          <p:nvPr/>
        </p:nvSpPr>
        <p:spPr bwMode="auto">
          <a:xfrm>
            <a:off x="2057400" y="5562600"/>
            <a:ext cx="5078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t>…and that is what Congress is all about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pattFill prst="zigZag">
          <a:fgClr>
            <a:schemeClr val="accent1"/>
          </a:fgClr>
          <a:bgClr>
            <a:schemeClr val="bg1"/>
          </a:bgClr>
        </a:patt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F76AE2D-EF0A-45AD-ACC0-E52DC6BFAB57}"/>
              </a:ext>
            </a:extLst>
          </p:cNvPr>
          <p:cNvSpPr>
            <a:spLocks noGrp="1"/>
          </p:cNvSpPr>
          <p:nvPr>
            <p:ph type="sldNum" sz="quarter" idx="12"/>
          </p:nvPr>
        </p:nvSpPr>
        <p:spPr/>
        <p:txBody>
          <a:bodyPr/>
          <a:lstStyle/>
          <a:p>
            <a:fld id="{D074CDBE-138D-4EC0-949D-DA49373D9713}" type="slidenum">
              <a:rPr lang="en-US" altLang="en-US" smtClean="0"/>
              <a:pPr/>
              <a:t>25</a:t>
            </a:fld>
            <a:endParaRPr lang="en-US" altLang="en-US" dirty="0"/>
          </a:p>
        </p:txBody>
      </p:sp>
      <p:sp>
        <p:nvSpPr>
          <p:cNvPr id="3" name="TextBox 2">
            <a:extLst>
              <a:ext uri="{FF2B5EF4-FFF2-40B4-BE49-F238E27FC236}">
                <a16:creationId xmlns:a16="http://schemas.microsoft.com/office/drawing/2014/main" id="{DBDF38A7-7119-4A85-9843-8F0D2FB45C53}"/>
              </a:ext>
            </a:extLst>
          </p:cNvPr>
          <p:cNvSpPr txBox="1"/>
          <p:nvPr/>
        </p:nvSpPr>
        <p:spPr>
          <a:xfrm>
            <a:off x="2258840" y="3733800"/>
            <a:ext cx="4267200" cy="1569660"/>
          </a:xfrm>
          <a:prstGeom prst="rect">
            <a:avLst/>
          </a:prstGeom>
          <a:noFill/>
        </p:spPr>
        <p:txBody>
          <a:bodyPr wrap="square" rtlCol="0">
            <a:spAutoFit/>
          </a:bodyPr>
          <a:lstStyle/>
          <a:p>
            <a:pPr algn="ctr"/>
            <a:endParaRPr lang="en-US" dirty="0"/>
          </a:p>
          <a:p>
            <a:pPr algn="ctr"/>
            <a:r>
              <a:rPr lang="en-US" b="1" dirty="0"/>
              <a:t>QUESTIONS? </a:t>
            </a:r>
          </a:p>
          <a:p>
            <a:pPr algn="ctr"/>
            <a:endParaRPr lang="en-US" b="1" dirty="0"/>
          </a:p>
          <a:p>
            <a:pPr algn="ctr"/>
            <a:r>
              <a:rPr lang="en-US" dirty="0"/>
              <a:t>(anything re space policy)</a:t>
            </a:r>
          </a:p>
        </p:txBody>
      </p:sp>
      <p:pic>
        <p:nvPicPr>
          <p:cNvPr id="5" name="Picture 4" descr="A picture containing sky, outdoor, government building, day&#10;&#10;Description automatically generated">
            <a:extLst>
              <a:ext uri="{FF2B5EF4-FFF2-40B4-BE49-F238E27FC236}">
                <a16:creationId xmlns:a16="http://schemas.microsoft.com/office/drawing/2014/main" id="{590A7CE0-BAB8-4B4C-AFE7-540135D3DF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52400"/>
            <a:ext cx="6620257" cy="3514253"/>
          </a:xfrm>
          <a:prstGeom prst="rect">
            <a:avLst/>
          </a:prstGeom>
        </p:spPr>
      </p:pic>
    </p:spTree>
    <p:extLst>
      <p:ext uri="{BB962C8B-B14F-4D97-AF65-F5344CB8AC3E}">
        <p14:creationId xmlns:p14="http://schemas.microsoft.com/office/powerpoint/2010/main" val="2473855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F570E87-7E70-4113-8959-45AACB7696C0}"/>
              </a:ext>
            </a:extLst>
          </p:cNvPr>
          <p:cNvSpPr>
            <a:spLocks noGrp="1"/>
          </p:cNvSpPr>
          <p:nvPr>
            <p:ph type="title"/>
          </p:nvPr>
        </p:nvSpPr>
        <p:spPr>
          <a:xfrm>
            <a:off x="480060" y="325369"/>
            <a:ext cx="3276451" cy="1956841"/>
          </a:xfrm>
        </p:spPr>
        <p:txBody>
          <a:bodyPr anchor="b">
            <a:normAutofit/>
          </a:bodyPr>
          <a:lstStyle/>
          <a:p>
            <a:pPr>
              <a:lnSpc>
                <a:spcPct val="90000"/>
              </a:lnSpc>
            </a:pPr>
            <a:r>
              <a:rPr lang="en-US" sz="2900" dirty="0"/>
              <a:t>Case Study of the Role of Congress in </a:t>
            </a:r>
            <a:br>
              <a:rPr lang="en-US" sz="2900" dirty="0"/>
            </a:br>
            <a:r>
              <a:rPr lang="en-US" sz="2900" dirty="0"/>
              <a:t>Human Exploration of Space</a:t>
            </a:r>
          </a:p>
        </p:txBody>
      </p:sp>
      <p:sp>
        <p:nvSpPr>
          <p:cNvPr id="3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060" y="2586994"/>
            <a:ext cx="2606040" cy="18288"/>
          </a:xfrm>
          <a:custGeom>
            <a:avLst/>
            <a:gdLst>
              <a:gd name="csX0" fmla="*/ 0 w 2606040"/>
              <a:gd name="csY0" fmla="*/ 0 h 18288"/>
              <a:gd name="csX1" fmla="*/ 625450 w 2606040"/>
              <a:gd name="csY1" fmla="*/ 0 h 18288"/>
              <a:gd name="csX2" fmla="*/ 1224839 w 2606040"/>
              <a:gd name="csY2" fmla="*/ 0 h 18288"/>
              <a:gd name="csX3" fmla="*/ 1824228 w 2606040"/>
              <a:gd name="csY3" fmla="*/ 0 h 18288"/>
              <a:gd name="csX4" fmla="*/ 2606040 w 2606040"/>
              <a:gd name="csY4" fmla="*/ 0 h 18288"/>
              <a:gd name="csX5" fmla="*/ 2606040 w 2606040"/>
              <a:gd name="csY5" fmla="*/ 18288 h 18288"/>
              <a:gd name="csX6" fmla="*/ 1902409 w 2606040"/>
              <a:gd name="csY6" fmla="*/ 18288 h 18288"/>
              <a:gd name="csX7" fmla="*/ 1276960 w 2606040"/>
              <a:gd name="csY7" fmla="*/ 18288 h 18288"/>
              <a:gd name="csX8" fmla="*/ 677570 w 2606040"/>
              <a:gd name="csY8" fmla="*/ 18288 h 18288"/>
              <a:gd name="csX9" fmla="*/ 0 w 2606040"/>
              <a:gd name="csY9" fmla="*/ 18288 h 18288"/>
              <a:gd name="csX10" fmla="*/ 0 w 2606040"/>
              <a:gd name="csY10" fmla="*/ 0 h 18288"/>
              <a:gd name="csX0" fmla="*/ 0 w 2606040"/>
              <a:gd name="csY0" fmla="*/ 0 h 18288"/>
              <a:gd name="csX1" fmla="*/ 599389 w 2606040"/>
              <a:gd name="csY1" fmla="*/ 0 h 18288"/>
              <a:gd name="csX2" fmla="*/ 1303020 w 2606040"/>
              <a:gd name="csY2" fmla="*/ 0 h 18288"/>
              <a:gd name="csX3" fmla="*/ 1876349 w 2606040"/>
              <a:gd name="csY3" fmla="*/ 0 h 18288"/>
              <a:gd name="csX4" fmla="*/ 2606040 w 2606040"/>
              <a:gd name="csY4" fmla="*/ 0 h 18288"/>
              <a:gd name="csX5" fmla="*/ 2606040 w 2606040"/>
              <a:gd name="csY5" fmla="*/ 18288 h 18288"/>
              <a:gd name="csX6" fmla="*/ 1980590 w 2606040"/>
              <a:gd name="csY6" fmla="*/ 18288 h 18288"/>
              <a:gd name="csX7" fmla="*/ 1276960 w 2606040"/>
              <a:gd name="csY7" fmla="*/ 18288 h 18288"/>
              <a:gd name="csX8" fmla="*/ 651510 w 2606040"/>
              <a:gd name="csY8" fmla="*/ 18288 h 18288"/>
              <a:gd name="csX9" fmla="*/ 0 w 2606040"/>
              <a:gd name="csY9" fmla="*/ 18288 h 18288"/>
              <a:gd name="csX10" fmla="*/ 0 w 2606040"/>
              <a:gd name="csY10"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606040" h="18288" fill="none" extrusionOk="0">
                <a:moveTo>
                  <a:pt x="0" y="0"/>
                </a:moveTo>
                <a:cubicBezTo>
                  <a:pt x="211079" y="-22080"/>
                  <a:pt x="479378" y="-26537"/>
                  <a:pt x="625450" y="0"/>
                </a:cubicBezTo>
                <a:cubicBezTo>
                  <a:pt x="925937" y="-4758"/>
                  <a:pt x="973176" y="15739"/>
                  <a:pt x="1224839" y="0"/>
                </a:cubicBezTo>
                <a:cubicBezTo>
                  <a:pt x="1479663" y="-11328"/>
                  <a:pt x="1566636" y="18697"/>
                  <a:pt x="1824228" y="0"/>
                </a:cubicBezTo>
                <a:cubicBezTo>
                  <a:pt x="2086799" y="-72665"/>
                  <a:pt x="2306223" y="-891"/>
                  <a:pt x="2606040" y="0"/>
                </a:cubicBezTo>
                <a:cubicBezTo>
                  <a:pt x="2606645" y="4461"/>
                  <a:pt x="2607031" y="13181"/>
                  <a:pt x="2606040" y="18288"/>
                </a:cubicBezTo>
                <a:cubicBezTo>
                  <a:pt x="2260204" y="29342"/>
                  <a:pt x="2175708" y="5614"/>
                  <a:pt x="1902409" y="18288"/>
                </a:cubicBezTo>
                <a:cubicBezTo>
                  <a:pt x="1638502" y="41064"/>
                  <a:pt x="1460923" y="-16269"/>
                  <a:pt x="1276960" y="18288"/>
                </a:cubicBezTo>
                <a:cubicBezTo>
                  <a:pt x="1057717" y="14361"/>
                  <a:pt x="867956" y="2320"/>
                  <a:pt x="677570" y="18288"/>
                </a:cubicBezTo>
                <a:cubicBezTo>
                  <a:pt x="457951" y="33373"/>
                  <a:pt x="189752" y="55388"/>
                  <a:pt x="0" y="18288"/>
                </a:cubicBezTo>
                <a:cubicBezTo>
                  <a:pt x="1586" y="13022"/>
                  <a:pt x="-95" y="4569"/>
                  <a:pt x="0" y="0"/>
                </a:cubicBezTo>
                <a:close/>
              </a:path>
              <a:path w="2606040" h="18288" stroke="0" extrusionOk="0">
                <a:moveTo>
                  <a:pt x="0" y="0"/>
                </a:moveTo>
                <a:cubicBezTo>
                  <a:pt x="172759" y="3236"/>
                  <a:pt x="361166" y="-13413"/>
                  <a:pt x="599389" y="0"/>
                </a:cubicBezTo>
                <a:cubicBezTo>
                  <a:pt x="841226" y="37042"/>
                  <a:pt x="968991" y="14587"/>
                  <a:pt x="1303020" y="0"/>
                </a:cubicBezTo>
                <a:cubicBezTo>
                  <a:pt x="1643101" y="-7120"/>
                  <a:pt x="1717813" y="7213"/>
                  <a:pt x="1876349" y="0"/>
                </a:cubicBezTo>
                <a:cubicBezTo>
                  <a:pt x="2036762" y="-14138"/>
                  <a:pt x="2426397" y="-4451"/>
                  <a:pt x="2606040" y="0"/>
                </a:cubicBezTo>
                <a:cubicBezTo>
                  <a:pt x="2606314" y="8448"/>
                  <a:pt x="2606550" y="14527"/>
                  <a:pt x="2606040" y="18288"/>
                </a:cubicBezTo>
                <a:cubicBezTo>
                  <a:pt x="2344840" y="2643"/>
                  <a:pt x="2192043" y="7399"/>
                  <a:pt x="1980590" y="18288"/>
                </a:cubicBezTo>
                <a:cubicBezTo>
                  <a:pt x="1783984" y="-9745"/>
                  <a:pt x="1487673" y="45908"/>
                  <a:pt x="1276960" y="18288"/>
                </a:cubicBezTo>
                <a:cubicBezTo>
                  <a:pt x="1088134" y="-41257"/>
                  <a:pt x="877974" y="49968"/>
                  <a:pt x="651510" y="18288"/>
                </a:cubicBezTo>
                <a:cubicBezTo>
                  <a:pt x="430798" y="-27764"/>
                  <a:pt x="132889" y="-33467"/>
                  <a:pt x="0" y="18288"/>
                </a:cubicBezTo>
                <a:cubicBezTo>
                  <a:pt x="212" y="10845"/>
                  <a:pt x="-833" y="6193"/>
                  <a:pt x="0" y="0"/>
                </a:cubicBezTo>
                <a:close/>
              </a:path>
              <a:path w="2606040" h="18288" fill="none" stroke="0" extrusionOk="0">
                <a:moveTo>
                  <a:pt x="0" y="0"/>
                </a:moveTo>
                <a:cubicBezTo>
                  <a:pt x="202328" y="-14716"/>
                  <a:pt x="332722" y="-11499"/>
                  <a:pt x="625450" y="0"/>
                </a:cubicBezTo>
                <a:cubicBezTo>
                  <a:pt x="927712" y="6878"/>
                  <a:pt x="971143" y="7084"/>
                  <a:pt x="1224839" y="0"/>
                </a:cubicBezTo>
                <a:cubicBezTo>
                  <a:pt x="1477775" y="-16815"/>
                  <a:pt x="1569904" y="19146"/>
                  <a:pt x="1824228" y="0"/>
                </a:cubicBezTo>
                <a:cubicBezTo>
                  <a:pt x="2055206" y="24867"/>
                  <a:pt x="2317192" y="-62872"/>
                  <a:pt x="2606040" y="0"/>
                </a:cubicBezTo>
                <a:cubicBezTo>
                  <a:pt x="2606166" y="3680"/>
                  <a:pt x="2606905" y="11461"/>
                  <a:pt x="2606040" y="18288"/>
                </a:cubicBezTo>
                <a:cubicBezTo>
                  <a:pt x="2234648" y="26976"/>
                  <a:pt x="2180202" y="-10361"/>
                  <a:pt x="1902409" y="18288"/>
                </a:cubicBezTo>
                <a:cubicBezTo>
                  <a:pt x="1635562" y="47194"/>
                  <a:pt x="1477339" y="4794"/>
                  <a:pt x="1276960" y="18288"/>
                </a:cubicBezTo>
                <a:cubicBezTo>
                  <a:pt x="1058094" y="66922"/>
                  <a:pt x="904206" y="-20636"/>
                  <a:pt x="677570" y="18288"/>
                </a:cubicBezTo>
                <a:cubicBezTo>
                  <a:pt x="485746" y="14713"/>
                  <a:pt x="195925" y="33005"/>
                  <a:pt x="0" y="18288"/>
                </a:cubicBezTo>
                <a:cubicBezTo>
                  <a:pt x="1168" y="12774"/>
                  <a:pt x="-229" y="374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66776" y="-600"/>
                          <a:pt x="322756" y="3201"/>
                          <a:pt x="625450" y="0"/>
                        </a:cubicBezTo>
                        <a:cubicBezTo>
                          <a:pt x="928144" y="-3201"/>
                          <a:pt x="968141" y="9269"/>
                          <a:pt x="1224839" y="0"/>
                        </a:cubicBezTo>
                        <a:cubicBezTo>
                          <a:pt x="1481537" y="-9269"/>
                          <a:pt x="1569059" y="21947"/>
                          <a:pt x="1824228" y="0"/>
                        </a:cubicBezTo>
                        <a:cubicBezTo>
                          <a:pt x="2079397" y="-21947"/>
                          <a:pt x="2326053" y="-10194"/>
                          <a:pt x="2606040" y="0"/>
                        </a:cubicBezTo>
                        <a:cubicBezTo>
                          <a:pt x="2605462" y="4771"/>
                          <a:pt x="2606793" y="12323"/>
                          <a:pt x="2606040" y="18288"/>
                        </a:cubicBezTo>
                        <a:cubicBezTo>
                          <a:pt x="2256758" y="31410"/>
                          <a:pt x="2173673" y="-12878"/>
                          <a:pt x="1902409" y="18288"/>
                        </a:cubicBezTo>
                        <a:cubicBezTo>
                          <a:pt x="1631145" y="49454"/>
                          <a:pt x="1461378" y="5466"/>
                          <a:pt x="1276960" y="18288"/>
                        </a:cubicBezTo>
                        <a:cubicBezTo>
                          <a:pt x="1092542" y="31110"/>
                          <a:pt x="890442" y="13213"/>
                          <a:pt x="677570" y="18288"/>
                        </a:cubicBezTo>
                        <a:cubicBezTo>
                          <a:pt x="464698" y="23364"/>
                          <a:pt x="187648" y="35837"/>
                          <a:pt x="0" y="18288"/>
                        </a:cubicBezTo>
                        <a:cubicBezTo>
                          <a:pt x="841" y="12879"/>
                          <a:pt x="-726" y="3977"/>
                          <a:pt x="0" y="0"/>
                        </a:cubicBezTo>
                        <a:close/>
                      </a:path>
                      <a:path w="2606040" h="18288" stroke="0" extrusionOk="0">
                        <a:moveTo>
                          <a:pt x="0" y="0"/>
                        </a:moveTo>
                        <a:cubicBezTo>
                          <a:pt x="197231" y="3803"/>
                          <a:pt x="358914" y="-9291"/>
                          <a:pt x="599389" y="0"/>
                        </a:cubicBezTo>
                        <a:cubicBezTo>
                          <a:pt x="839864" y="9291"/>
                          <a:pt x="979371" y="8509"/>
                          <a:pt x="1303020" y="0"/>
                        </a:cubicBezTo>
                        <a:cubicBezTo>
                          <a:pt x="1626669" y="-8509"/>
                          <a:pt x="1726300" y="7440"/>
                          <a:pt x="1876349" y="0"/>
                        </a:cubicBezTo>
                        <a:cubicBezTo>
                          <a:pt x="2026398" y="-7440"/>
                          <a:pt x="2430712" y="17957"/>
                          <a:pt x="2606040" y="0"/>
                        </a:cubicBezTo>
                        <a:cubicBezTo>
                          <a:pt x="2605426" y="8857"/>
                          <a:pt x="2606544" y="13619"/>
                          <a:pt x="2606040" y="18288"/>
                        </a:cubicBezTo>
                        <a:cubicBezTo>
                          <a:pt x="2393024" y="2241"/>
                          <a:pt x="2191161" y="39259"/>
                          <a:pt x="1980590" y="18288"/>
                        </a:cubicBezTo>
                        <a:cubicBezTo>
                          <a:pt x="1770019" y="-2683"/>
                          <a:pt x="1476440" y="36114"/>
                          <a:pt x="1276960" y="18288"/>
                        </a:cubicBezTo>
                        <a:cubicBezTo>
                          <a:pt x="1077480" y="463"/>
                          <a:pt x="880988" y="42125"/>
                          <a:pt x="651510" y="18288"/>
                        </a:cubicBezTo>
                        <a:cubicBezTo>
                          <a:pt x="422032" y="-5549"/>
                          <a:pt x="130744" y="-1947"/>
                          <a:pt x="0" y="18288"/>
                        </a:cubicBezTo>
                        <a:cubicBezTo>
                          <a:pt x="-487" y="10816"/>
                          <a:pt x="-839" y="6058"/>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768E46F1-7C69-43E9-B57A-C1B1ABB69E6D}"/>
              </a:ext>
            </a:extLst>
          </p:cNvPr>
          <p:cNvSpPr>
            <a:spLocks noGrp="1"/>
          </p:cNvSpPr>
          <p:nvPr>
            <p:ph idx="1"/>
          </p:nvPr>
        </p:nvSpPr>
        <p:spPr>
          <a:xfrm>
            <a:off x="480060" y="2872899"/>
            <a:ext cx="3406140" cy="3320668"/>
          </a:xfrm>
        </p:spPr>
        <p:txBody>
          <a:bodyPr>
            <a:normAutofit/>
          </a:bodyPr>
          <a:lstStyle/>
          <a:p>
            <a:pPr marL="0" indent="0" algn="ctr">
              <a:buNone/>
            </a:pPr>
            <a:r>
              <a:rPr lang="en-US" altLang="en-US" dirty="0"/>
              <a:t>Apollo 17 Left the Moon more than 53 Years Ago</a:t>
            </a:r>
          </a:p>
          <a:p>
            <a:pPr marL="0" indent="0" algn="ctr">
              <a:buNone/>
            </a:pPr>
            <a:r>
              <a:rPr lang="en-US" altLang="en-US" dirty="0"/>
              <a:t>WHY HAVEN’T WE BEEN BACK? </a:t>
            </a:r>
          </a:p>
        </p:txBody>
      </p:sp>
      <p:pic>
        <p:nvPicPr>
          <p:cNvPr id="7" name="Picture 6" descr="A picture containing sky, outdoor, grass, transport&#10;&#10;Description automatically generated">
            <a:extLst>
              <a:ext uri="{FF2B5EF4-FFF2-40B4-BE49-F238E27FC236}">
                <a16:creationId xmlns:a16="http://schemas.microsoft.com/office/drawing/2014/main" id="{DD49A399-57A4-4915-9D91-BA34865FCCD5}"/>
              </a:ext>
            </a:extLst>
          </p:cNvPr>
          <p:cNvPicPr>
            <a:picLocks noChangeAspect="1"/>
          </p:cNvPicPr>
          <p:nvPr/>
        </p:nvPicPr>
        <p:blipFill rotWithShape="1">
          <a:blip r:embed="rId3">
            <a:extLst>
              <a:ext uri="{28A0092B-C50C-407E-A947-70E740481C1C}">
                <a14:useLocalDpi xmlns:a14="http://schemas.microsoft.com/office/drawing/2010/main" val="0"/>
              </a:ext>
            </a:extLst>
          </a:blip>
          <a:srcRect l="6100" r="9145"/>
          <a:stretch/>
        </p:blipFill>
        <p:spPr>
          <a:xfrm>
            <a:off x="3983776" y="10"/>
            <a:ext cx="5159081"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Slide Number Placeholder 3">
            <a:extLst>
              <a:ext uri="{FF2B5EF4-FFF2-40B4-BE49-F238E27FC236}">
                <a16:creationId xmlns:a16="http://schemas.microsoft.com/office/drawing/2014/main" id="{8539AC61-1E74-4BF4-9893-93B62F686D1D}"/>
              </a:ext>
            </a:extLst>
          </p:cNvPr>
          <p:cNvSpPr>
            <a:spLocks noGrp="1"/>
          </p:cNvSpPr>
          <p:nvPr>
            <p:ph type="sldNum" sz="quarter" idx="12"/>
          </p:nvPr>
        </p:nvSpPr>
        <p:spPr>
          <a:xfrm>
            <a:off x="8652078" y="6452082"/>
            <a:ext cx="438150" cy="365125"/>
          </a:xfrm>
        </p:spPr>
        <p:txBody>
          <a:bodyPr>
            <a:normAutofit/>
          </a:bodyPr>
          <a:lstStyle/>
          <a:p>
            <a:pPr>
              <a:spcAft>
                <a:spcPts val="600"/>
              </a:spcAft>
            </a:pPr>
            <a:fld id="{EC4C1745-081E-4F2C-ACF1-747BF558B413}" type="slidenum">
              <a:rPr lang="en-US" altLang="en-US">
                <a:solidFill>
                  <a:srgbClr val="FFFFFF"/>
                </a:solidFill>
              </a:rPr>
              <a:pPr>
                <a:spcAft>
                  <a:spcPts val="600"/>
                </a:spcAft>
              </a:pPr>
              <a:t>3</a:t>
            </a:fld>
            <a:endParaRPr lang="en-US" altLang="en-US" dirty="0">
              <a:solidFill>
                <a:srgbClr val="FFFFFF"/>
              </a:solidFill>
            </a:endParaRPr>
          </a:p>
        </p:txBody>
      </p:sp>
      <p:sp>
        <p:nvSpPr>
          <p:cNvPr id="8" name="TextBox 7">
            <a:extLst>
              <a:ext uri="{FF2B5EF4-FFF2-40B4-BE49-F238E27FC236}">
                <a16:creationId xmlns:a16="http://schemas.microsoft.com/office/drawing/2014/main" id="{A1BBB8BF-75D4-4E2D-8FD4-7C59526BABBF}"/>
              </a:ext>
            </a:extLst>
          </p:cNvPr>
          <p:cNvSpPr txBox="1"/>
          <p:nvPr/>
        </p:nvSpPr>
        <p:spPr>
          <a:xfrm>
            <a:off x="990600" y="6507257"/>
            <a:ext cx="3417604" cy="276999"/>
          </a:xfrm>
          <a:prstGeom prst="rect">
            <a:avLst/>
          </a:prstGeom>
          <a:noFill/>
        </p:spPr>
        <p:txBody>
          <a:bodyPr wrap="square" rtlCol="0">
            <a:spAutoFit/>
          </a:bodyPr>
          <a:lstStyle/>
          <a:p>
            <a:r>
              <a:rPr lang="en-US" sz="1200" dirty="0"/>
              <a:t>Harrison (Jack) Schmitt, Gene Cernan, Ron Evans</a:t>
            </a:r>
          </a:p>
        </p:txBody>
      </p:sp>
    </p:spTree>
    <p:extLst>
      <p:ext uri="{BB962C8B-B14F-4D97-AF65-F5344CB8AC3E}">
        <p14:creationId xmlns:p14="http://schemas.microsoft.com/office/powerpoint/2010/main" val="1271150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6A6B2-6F53-470A-B7C0-A4E17564EEC9}"/>
              </a:ext>
            </a:extLst>
          </p:cNvPr>
          <p:cNvSpPr>
            <a:spLocks noGrp="1"/>
          </p:cNvSpPr>
          <p:nvPr>
            <p:ph type="title"/>
          </p:nvPr>
        </p:nvSpPr>
        <p:spPr>
          <a:xfrm>
            <a:off x="1201922" y="335915"/>
            <a:ext cx="7025402" cy="1188720"/>
          </a:xfrm>
        </p:spPr>
        <p:txBody>
          <a:bodyPr>
            <a:normAutofit/>
          </a:bodyPr>
          <a:lstStyle/>
          <a:p>
            <a:pPr>
              <a:lnSpc>
                <a:spcPct val="90000"/>
              </a:lnSpc>
            </a:pPr>
            <a:r>
              <a:rPr lang="en-US" sz="3700" dirty="0"/>
              <a:t>THE ANSWER?</a:t>
            </a:r>
          </a:p>
        </p:txBody>
      </p:sp>
      <p:sp>
        <p:nvSpPr>
          <p:cNvPr id="16" name="Freeform: Shape 15">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Shape 17">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Freeform: Shape 19">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Content Placeholder 2">
            <a:extLst>
              <a:ext uri="{FF2B5EF4-FFF2-40B4-BE49-F238E27FC236}">
                <a16:creationId xmlns:a16="http://schemas.microsoft.com/office/drawing/2014/main" id="{009A561B-3D21-44B1-8BAD-E3FEE5298F93}"/>
              </a:ext>
            </a:extLst>
          </p:cNvPr>
          <p:cNvSpPr>
            <a:spLocks noGrp="1"/>
          </p:cNvSpPr>
          <p:nvPr>
            <p:ph idx="1"/>
          </p:nvPr>
        </p:nvSpPr>
        <p:spPr>
          <a:xfrm>
            <a:off x="1240022" y="2176272"/>
            <a:ext cx="7025403" cy="4041648"/>
          </a:xfrm>
        </p:spPr>
        <p:txBody>
          <a:bodyPr anchor="t">
            <a:normAutofit/>
          </a:bodyPr>
          <a:lstStyle/>
          <a:p>
            <a:pPr marL="0" indent="0" algn="ctr">
              <a:buNone/>
            </a:pPr>
            <a:r>
              <a:rPr lang="en-US" sz="2800" dirty="0"/>
              <a:t>INDECISIVENESS AND MONEY</a:t>
            </a:r>
          </a:p>
          <a:p>
            <a:pPr marL="0" indent="0">
              <a:buNone/>
            </a:pPr>
            <a:endParaRPr lang="en-US" sz="2800" dirty="0"/>
          </a:p>
          <a:p>
            <a:pPr marL="0" indent="0">
              <a:buNone/>
            </a:pPr>
            <a:r>
              <a:rPr lang="en-US" sz="2800" dirty="0"/>
              <a:t>Getting Congress and the White House to agree on policy is hard enough, getting the money is harder still.</a:t>
            </a:r>
          </a:p>
        </p:txBody>
      </p:sp>
      <p:sp>
        <p:nvSpPr>
          <p:cNvPr id="4" name="Slide Number Placeholder 3">
            <a:extLst>
              <a:ext uri="{FF2B5EF4-FFF2-40B4-BE49-F238E27FC236}">
                <a16:creationId xmlns:a16="http://schemas.microsoft.com/office/drawing/2014/main" id="{619E03EB-0C58-44C8-AF2D-2ADEEF1F7EDE}"/>
              </a:ext>
            </a:extLst>
          </p:cNvPr>
          <p:cNvSpPr>
            <a:spLocks noGrp="1"/>
          </p:cNvSpPr>
          <p:nvPr>
            <p:ph type="sldNum" sz="quarter" idx="12"/>
          </p:nvPr>
        </p:nvSpPr>
        <p:spPr>
          <a:xfrm>
            <a:off x="6818386" y="6356350"/>
            <a:ext cx="1447038" cy="365125"/>
          </a:xfrm>
        </p:spPr>
        <p:txBody>
          <a:bodyPr>
            <a:normAutofit/>
          </a:bodyPr>
          <a:lstStyle/>
          <a:p>
            <a:pPr>
              <a:spcAft>
                <a:spcPts val="600"/>
              </a:spcAft>
            </a:pPr>
            <a:fld id="{EC4C1745-081E-4F2C-ACF1-747BF558B413}" type="slidenum">
              <a:rPr lang="en-US" altLang="en-US">
                <a:solidFill>
                  <a:schemeClr val="tx1">
                    <a:alpha val="80000"/>
                  </a:schemeClr>
                </a:solidFill>
              </a:rPr>
              <a:pPr>
                <a:spcAft>
                  <a:spcPts val="600"/>
                </a:spcAft>
              </a:pPr>
              <a:t>4</a:t>
            </a:fld>
            <a:endParaRPr lang="en-US" altLang="en-US" dirty="0">
              <a:solidFill>
                <a:schemeClr val="tx1">
                  <a:alpha val="80000"/>
                </a:schemeClr>
              </a:solidFill>
            </a:endParaRPr>
          </a:p>
        </p:txBody>
      </p:sp>
    </p:spTree>
    <p:extLst>
      <p:ext uri="{BB962C8B-B14F-4D97-AF65-F5344CB8AC3E}">
        <p14:creationId xmlns:p14="http://schemas.microsoft.com/office/powerpoint/2010/main" val="3393655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ED27B-4393-4A47-BC4D-AD797079F193}"/>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NIXON to REAGAN</a:t>
            </a:r>
          </a:p>
        </p:txBody>
      </p:sp>
      <p:sp>
        <p:nvSpPr>
          <p:cNvPr id="32" name="Freeform: Shape 31">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4" name="Freeform: Shape 33">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6" name="Freeform: Shape 35">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Content Placeholder 2">
            <a:extLst>
              <a:ext uri="{FF2B5EF4-FFF2-40B4-BE49-F238E27FC236}">
                <a16:creationId xmlns:a16="http://schemas.microsoft.com/office/drawing/2014/main" id="{7CD3E770-FADB-43EF-A010-A6C10B1B78D4}"/>
              </a:ext>
            </a:extLst>
          </p:cNvPr>
          <p:cNvSpPr>
            <a:spLocks noGrp="1"/>
          </p:cNvSpPr>
          <p:nvPr>
            <p:ph idx="1"/>
          </p:nvPr>
        </p:nvSpPr>
        <p:spPr>
          <a:xfrm>
            <a:off x="1240022" y="2176272"/>
            <a:ext cx="7025403" cy="4041648"/>
          </a:xfrm>
        </p:spPr>
        <p:txBody>
          <a:bodyPr anchor="t">
            <a:normAutofit fontScale="92500" lnSpcReduction="10000"/>
          </a:bodyPr>
          <a:lstStyle/>
          <a:p>
            <a:pPr>
              <a:lnSpc>
                <a:spcPct val="90000"/>
              </a:lnSpc>
            </a:pPr>
            <a:r>
              <a:rPr lang="en-US" altLang="en-US" sz="2000" b="1" u="sng" dirty="0"/>
              <a:t>1969</a:t>
            </a:r>
            <a:r>
              <a:rPr lang="en-US" altLang="en-US" sz="2000" b="1" dirty="0"/>
              <a:t>: </a:t>
            </a:r>
            <a:r>
              <a:rPr lang="en-US" altLang="en-US" sz="2000" dirty="0"/>
              <a:t>Vice President Spiro Agnew’s Space Task Group (STG) lays out bold post-Apollo goals: </a:t>
            </a:r>
          </a:p>
          <a:p>
            <a:pPr lvl="1">
              <a:lnSpc>
                <a:spcPct val="90000"/>
              </a:lnSpc>
            </a:pPr>
            <a:r>
              <a:rPr lang="en-US" altLang="en-US" sz="1600" dirty="0"/>
              <a:t>a Space Transportation System, </a:t>
            </a:r>
          </a:p>
          <a:p>
            <a:pPr lvl="1">
              <a:lnSpc>
                <a:spcPct val="90000"/>
              </a:lnSpc>
            </a:pPr>
            <a:r>
              <a:rPr lang="en-US" altLang="en-US" sz="1600" dirty="0"/>
              <a:t>a permanently occupied Space Station, </a:t>
            </a:r>
          </a:p>
          <a:p>
            <a:pPr lvl="1">
              <a:lnSpc>
                <a:spcPct val="90000"/>
              </a:lnSpc>
            </a:pPr>
            <a:r>
              <a:rPr lang="en-US" altLang="en-US" sz="1600" dirty="0"/>
              <a:t>back to the Moon and on to Mars as early as the</a:t>
            </a:r>
            <a:r>
              <a:rPr lang="en-US" altLang="en-US" sz="1600" b="1" dirty="0"/>
              <a:t> </a:t>
            </a:r>
            <a:r>
              <a:rPr lang="en-US" altLang="en-US" sz="1600" dirty="0"/>
              <a:t>mid-1980s.</a:t>
            </a:r>
          </a:p>
          <a:p>
            <a:pPr>
              <a:lnSpc>
                <a:spcPct val="90000"/>
              </a:lnSpc>
            </a:pPr>
            <a:r>
              <a:rPr lang="en-US" altLang="en-US" sz="2000" b="1" u="sng" dirty="0"/>
              <a:t>1972</a:t>
            </a:r>
            <a:r>
              <a:rPr lang="en-US" altLang="en-US" sz="2000" b="1" dirty="0"/>
              <a:t>: </a:t>
            </a:r>
            <a:r>
              <a:rPr lang="en-US" altLang="en-US" sz="2000" dirty="0"/>
              <a:t>Nixon reluctantly approves only the transportation system – the Space Shuttle.</a:t>
            </a:r>
          </a:p>
          <a:p>
            <a:pPr lvl="1">
              <a:lnSpc>
                <a:spcPct val="90000"/>
              </a:lnSpc>
            </a:pPr>
            <a:r>
              <a:rPr lang="en-US" altLang="en-US" sz="1600" b="1" dirty="0"/>
              <a:t>Congress agrees after lots of debate. </a:t>
            </a:r>
          </a:p>
          <a:p>
            <a:pPr lvl="1">
              <a:lnSpc>
                <a:spcPct val="90000"/>
              </a:lnSpc>
            </a:pPr>
            <a:r>
              <a:rPr lang="en-US" altLang="en-US" sz="1600" dirty="0"/>
              <a:t>Last Apollo crew leaves the Moon, December 1972.</a:t>
            </a:r>
          </a:p>
          <a:p>
            <a:pPr>
              <a:lnSpc>
                <a:spcPct val="90000"/>
              </a:lnSpc>
            </a:pPr>
            <a:r>
              <a:rPr lang="en-US" altLang="en-US" sz="2000" b="1" u="sng" dirty="0"/>
              <a:t>1973-1980</a:t>
            </a:r>
            <a:r>
              <a:rPr lang="en-US" altLang="en-US" sz="2000" b="1" dirty="0"/>
              <a:t>: </a:t>
            </a:r>
            <a:r>
              <a:rPr lang="en-US" altLang="en-US" sz="2000" dirty="0"/>
              <a:t>Three crews visit 1</a:t>
            </a:r>
            <a:r>
              <a:rPr lang="en-US" altLang="en-US" sz="2000" baseline="30000" dirty="0"/>
              <a:t>st</a:t>
            </a:r>
            <a:r>
              <a:rPr lang="en-US" altLang="en-US" sz="2000" dirty="0"/>
              <a:t> U.S. space station, Skylab (1973-1974) then 1975 Apollo-Soyuz Test Project brings Apollo program to an end. </a:t>
            </a:r>
          </a:p>
          <a:p>
            <a:pPr lvl="1">
              <a:lnSpc>
                <a:spcPct val="90000"/>
              </a:lnSpc>
            </a:pPr>
            <a:r>
              <a:rPr lang="en-US" altLang="en-US" sz="1600" dirty="0"/>
              <a:t>6-year gap in U.S. human spaceflight follows, while USSR operates Salyut 6 space station with multiple crew &amp; cargo missions.</a:t>
            </a:r>
          </a:p>
          <a:p>
            <a:pPr>
              <a:lnSpc>
                <a:spcPct val="90000"/>
              </a:lnSpc>
            </a:pPr>
            <a:r>
              <a:rPr lang="en-US" altLang="en-US" sz="2000" b="1" u="sng" dirty="0"/>
              <a:t>1981</a:t>
            </a:r>
            <a:r>
              <a:rPr lang="en-US" altLang="en-US" sz="2000" b="1" dirty="0"/>
              <a:t>: </a:t>
            </a:r>
            <a:r>
              <a:rPr lang="en-US" altLang="en-US" sz="2000" dirty="0"/>
              <a:t>Over budget &amp; behind schedule, Space Shuttle makes 1st flight three months after Ronald Reagan takes office. </a:t>
            </a:r>
            <a:endParaRPr lang="en-US" sz="1800" dirty="0"/>
          </a:p>
        </p:txBody>
      </p:sp>
      <p:sp>
        <p:nvSpPr>
          <p:cNvPr id="4" name="Slide Number Placeholder 3">
            <a:extLst>
              <a:ext uri="{FF2B5EF4-FFF2-40B4-BE49-F238E27FC236}">
                <a16:creationId xmlns:a16="http://schemas.microsoft.com/office/drawing/2014/main" id="{ECFFC8E1-EBA0-4752-BDED-9591B1D640FA}"/>
              </a:ext>
            </a:extLst>
          </p:cNvPr>
          <p:cNvSpPr>
            <a:spLocks noGrp="1"/>
          </p:cNvSpPr>
          <p:nvPr>
            <p:ph type="sldNum" sz="quarter" idx="12"/>
          </p:nvPr>
        </p:nvSpPr>
        <p:spPr>
          <a:xfrm>
            <a:off x="6818386" y="6356350"/>
            <a:ext cx="1447038" cy="365125"/>
          </a:xfrm>
        </p:spPr>
        <p:txBody>
          <a:bodyPr>
            <a:normAutofit/>
          </a:bodyPr>
          <a:lstStyle/>
          <a:p>
            <a:pPr>
              <a:spcAft>
                <a:spcPts val="600"/>
              </a:spcAft>
            </a:pPr>
            <a:fld id="{EC4C1745-081E-4F2C-ACF1-747BF558B413}" type="slidenum">
              <a:rPr lang="en-US" altLang="en-US">
                <a:solidFill>
                  <a:schemeClr val="tx1">
                    <a:alpha val="80000"/>
                  </a:schemeClr>
                </a:solidFill>
              </a:rPr>
              <a:pPr>
                <a:spcAft>
                  <a:spcPts val="600"/>
                </a:spcAft>
              </a:pPr>
              <a:t>5</a:t>
            </a:fld>
            <a:endParaRPr lang="en-US" altLang="en-US" dirty="0">
              <a:solidFill>
                <a:schemeClr val="tx1">
                  <a:alpha val="80000"/>
                </a:schemeClr>
              </a:solidFill>
            </a:endParaRPr>
          </a:p>
        </p:txBody>
      </p:sp>
    </p:spTree>
    <p:extLst>
      <p:ext uri="{BB962C8B-B14F-4D97-AF65-F5344CB8AC3E}">
        <p14:creationId xmlns:p14="http://schemas.microsoft.com/office/powerpoint/2010/main" val="2130966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0662F31-872F-2E35-C701-B444CCF913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A702F2-E974-4019-0AB9-0F83F4637778}"/>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“THE NEXT LOGICAL STEP”</a:t>
            </a:r>
          </a:p>
        </p:txBody>
      </p:sp>
      <p:sp>
        <p:nvSpPr>
          <p:cNvPr id="32" name="Freeform: Shape 31">
            <a:extLst>
              <a:ext uri="{FF2B5EF4-FFF2-40B4-BE49-F238E27FC236}">
                <a16:creationId xmlns:a16="http://schemas.microsoft.com/office/drawing/2014/main" id="{C8D5C6AA-A945-EE96-BDD2-5247341E86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4" name="Freeform: Shape 33">
            <a:extLst>
              <a:ext uri="{FF2B5EF4-FFF2-40B4-BE49-F238E27FC236}">
                <a16:creationId xmlns:a16="http://schemas.microsoft.com/office/drawing/2014/main" id="{AFE7F567-B6D9-57DC-4855-6D7D48F640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6" name="Freeform: Shape 35">
            <a:extLst>
              <a:ext uri="{FF2B5EF4-FFF2-40B4-BE49-F238E27FC236}">
                <a16:creationId xmlns:a16="http://schemas.microsoft.com/office/drawing/2014/main" id="{EDCFC9D1-53A3-A709-A8D3-407ABE891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Content Placeholder 2">
            <a:extLst>
              <a:ext uri="{FF2B5EF4-FFF2-40B4-BE49-F238E27FC236}">
                <a16:creationId xmlns:a16="http://schemas.microsoft.com/office/drawing/2014/main" id="{E387195A-7696-1E1B-5D9E-A0A5660FDBC2}"/>
              </a:ext>
            </a:extLst>
          </p:cNvPr>
          <p:cNvSpPr>
            <a:spLocks noGrp="1"/>
          </p:cNvSpPr>
          <p:nvPr>
            <p:ph idx="1"/>
          </p:nvPr>
        </p:nvSpPr>
        <p:spPr>
          <a:xfrm>
            <a:off x="1240022" y="2176272"/>
            <a:ext cx="7025403" cy="4041648"/>
          </a:xfrm>
        </p:spPr>
        <p:txBody>
          <a:bodyPr anchor="t">
            <a:normAutofit fontScale="85000" lnSpcReduction="20000"/>
          </a:bodyPr>
          <a:lstStyle/>
          <a:p>
            <a:pPr>
              <a:lnSpc>
                <a:spcPct val="90000"/>
              </a:lnSpc>
            </a:pPr>
            <a:r>
              <a:rPr lang="en-US" altLang="en-US" sz="2400" b="1" u="sng" dirty="0"/>
              <a:t>1981-1984</a:t>
            </a:r>
            <a:r>
              <a:rPr lang="en-US" altLang="en-US" sz="2400" b="1" dirty="0"/>
              <a:t>: </a:t>
            </a:r>
            <a:r>
              <a:rPr lang="en-US" altLang="en-US" sz="2400" dirty="0"/>
              <a:t>New</a:t>
            </a:r>
            <a:r>
              <a:rPr lang="en-US" altLang="en-US" sz="2400" b="1" dirty="0"/>
              <a:t> </a:t>
            </a:r>
            <a:r>
              <a:rPr lang="en-US" altLang="en-US" sz="2400" dirty="0"/>
              <a:t>NASA Administrator Jim Beggs intent on getting Reagan to agree to build a permanent U.S. space station, Space Task Group’s </a:t>
            </a:r>
            <a:r>
              <a:rPr lang="en-US" altLang="en-US" sz="2400" u="sng" dirty="0"/>
              <a:t>second</a:t>
            </a:r>
            <a:r>
              <a:rPr lang="en-US" altLang="en-US" sz="2400" dirty="0"/>
              <a:t> goal.</a:t>
            </a:r>
          </a:p>
          <a:p>
            <a:pPr lvl="1">
              <a:lnSpc>
                <a:spcPct val="90000"/>
              </a:lnSpc>
            </a:pPr>
            <a:r>
              <a:rPr lang="en-US" altLang="en-US" sz="2000" b="1" dirty="0"/>
              <a:t>Reagan agrees as competition with USSR heats up again</a:t>
            </a:r>
            <a:r>
              <a:rPr lang="en-US" altLang="en-US" sz="2000" dirty="0"/>
              <a:t>. In 1984 State of the Union Address tells NASA to build it with international partners in 10 years.</a:t>
            </a:r>
          </a:p>
          <a:p>
            <a:pPr lvl="1">
              <a:lnSpc>
                <a:spcPct val="90000"/>
              </a:lnSpc>
            </a:pPr>
            <a:r>
              <a:rPr lang="en-US" altLang="en-US" sz="2000" b="1" u="sng" dirty="0"/>
              <a:t>Congress agrees</a:t>
            </a:r>
            <a:r>
              <a:rPr lang="en-US" altLang="en-US" sz="2000" b="1" dirty="0"/>
              <a:t>,  </a:t>
            </a:r>
            <a:r>
              <a:rPr lang="en-US" altLang="en-US" sz="2000" b="1" u="sng" dirty="0"/>
              <a:t>but</a:t>
            </a:r>
            <a:r>
              <a:rPr lang="en-US" altLang="en-US" sz="2000" dirty="0"/>
              <a:t> when NASA calls it the “next logical step,” Congress asks: next logical step to what</a:t>
            </a:r>
            <a:r>
              <a:rPr lang="en-US" altLang="en-US" sz="2000" b="1" dirty="0"/>
              <a:t>? </a:t>
            </a:r>
            <a:r>
              <a:rPr lang="en-US" altLang="en-US" sz="2000" dirty="0"/>
              <a:t>NASA doesn’t provide an answer.</a:t>
            </a:r>
          </a:p>
          <a:p>
            <a:pPr lvl="1">
              <a:lnSpc>
                <a:spcPct val="90000"/>
              </a:lnSpc>
            </a:pPr>
            <a:r>
              <a:rPr lang="en-US" altLang="en-US" sz="2000" b="1" dirty="0">
                <a:solidFill>
                  <a:srgbClr val="00B0F0"/>
                </a:solidFill>
              </a:rPr>
              <a:t>Congress creates a National Commission on Space (NCOS)</a:t>
            </a:r>
            <a:r>
              <a:rPr lang="en-US" altLang="en-US" sz="2000" dirty="0"/>
              <a:t> to give them that answer, with one year to do it. Directs White House to choose members. Lots of future space studies over the decades, but this is the only one set up by Congress.</a:t>
            </a:r>
          </a:p>
          <a:p>
            <a:pPr>
              <a:lnSpc>
                <a:spcPct val="90000"/>
              </a:lnSpc>
            </a:pPr>
            <a:r>
              <a:rPr lang="en-US" altLang="en-US" sz="2400" b="1" u="sng" dirty="0"/>
              <a:t>1985</a:t>
            </a:r>
            <a:r>
              <a:rPr lang="en-US" altLang="en-US" sz="2400" b="1" dirty="0"/>
              <a:t>: </a:t>
            </a:r>
            <a:r>
              <a:rPr lang="en-US" altLang="en-US" sz="2400" dirty="0"/>
              <a:t>NCOS gets underway that summer.</a:t>
            </a:r>
          </a:p>
          <a:p>
            <a:pPr lvl="1">
              <a:lnSpc>
                <a:spcPct val="90000"/>
              </a:lnSpc>
            </a:pPr>
            <a:r>
              <a:rPr lang="en-US" altLang="en-US" sz="2000" dirty="0">
                <a:solidFill>
                  <a:srgbClr val="00B0F0"/>
                </a:solidFill>
              </a:rPr>
              <a:t>Chaired by Tom Paine, NASA Administrator during 1st Apollo landings</a:t>
            </a:r>
            <a:r>
              <a:rPr lang="en-US" altLang="en-US" sz="2000" dirty="0"/>
              <a:t> and NASA’s voice on 1969 Space Task Group report, with 14 other Reagan-appointed members (I was Executive Director, on leave from CRS).</a:t>
            </a:r>
          </a:p>
          <a:p>
            <a:pPr lvl="1">
              <a:lnSpc>
                <a:spcPct val="90000"/>
              </a:lnSpc>
            </a:pPr>
            <a:endParaRPr lang="en-US" altLang="en-US" sz="2000" dirty="0"/>
          </a:p>
          <a:p>
            <a:pPr>
              <a:lnSpc>
                <a:spcPct val="90000"/>
              </a:lnSpc>
            </a:pPr>
            <a:endParaRPr lang="en-US" sz="1800" dirty="0"/>
          </a:p>
        </p:txBody>
      </p:sp>
      <p:sp>
        <p:nvSpPr>
          <p:cNvPr id="4" name="Slide Number Placeholder 3">
            <a:extLst>
              <a:ext uri="{FF2B5EF4-FFF2-40B4-BE49-F238E27FC236}">
                <a16:creationId xmlns:a16="http://schemas.microsoft.com/office/drawing/2014/main" id="{66EB0F42-F189-7BE2-DB41-8B32C84DDFEE}"/>
              </a:ext>
            </a:extLst>
          </p:cNvPr>
          <p:cNvSpPr>
            <a:spLocks noGrp="1"/>
          </p:cNvSpPr>
          <p:nvPr>
            <p:ph type="sldNum" sz="quarter" idx="12"/>
          </p:nvPr>
        </p:nvSpPr>
        <p:spPr>
          <a:xfrm>
            <a:off x="6818386" y="6356350"/>
            <a:ext cx="1447038" cy="365125"/>
          </a:xfrm>
        </p:spPr>
        <p:txBody>
          <a:bodyPr>
            <a:normAutofit/>
          </a:bodyPr>
          <a:lstStyle/>
          <a:p>
            <a:pPr>
              <a:spcAft>
                <a:spcPts val="600"/>
              </a:spcAft>
            </a:pPr>
            <a:fld id="{EC4C1745-081E-4F2C-ACF1-747BF558B413}" type="slidenum">
              <a:rPr lang="en-US" altLang="en-US">
                <a:solidFill>
                  <a:schemeClr val="tx1">
                    <a:alpha val="80000"/>
                  </a:schemeClr>
                </a:solidFill>
              </a:rPr>
              <a:pPr>
                <a:spcAft>
                  <a:spcPts val="600"/>
                </a:spcAft>
              </a:pPr>
              <a:t>6</a:t>
            </a:fld>
            <a:endParaRPr lang="en-US" altLang="en-US" dirty="0">
              <a:solidFill>
                <a:schemeClr val="tx1">
                  <a:alpha val="80000"/>
                </a:schemeClr>
              </a:solidFill>
            </a:endParaRPr>
          </a:p>
        </p:txBody>
      </p:sp>
    </p:spTree>
    <p:extLst>
      <p:ext uri="{BB962C8B-B14F-4D97-AF65-F5344CB8AC3E}">
        <p14:creationId xmlns:p14="http://schemas.microsoft.com/office/powerpoint/2010/main" val="4277443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7064FAE-06A2-4A6A-9161-A33BCAEDBF61}"/>
              </a:ext>
            </a:extLst>
          </p:cNvPr>
          <p:cNvSpPr>
            <a:spLocks noGrp="1"/>
          </p:cNvSpPr>
          <p:nvPr>
            <p:ph type="sldNum" sz="quarter" idx="12"/>
          </p:nvPr>
        </p:nvSpPr>
        <p:spPr/>
        <p:txBody>
          <a:bodyPr/>
          <a:lstStyle/>
          <a:p>
            <a:fld id="{EC4C1745-081E-4F2C-ACF1-747BF558B413}" type="slidenum">
              <a:rPr lang="en-US" altLang="en-US" smtClean="0"/>
              <a:pPr/>
              <a:t>7</a:t>
            </a:fld>
            <a:endParaRPr lang="en-US" altLang="en-US" dirty="0"/>
          </a:p>
        </p:txBody>
      </p:sp>
      <p:pic>
        <p:nvPicPr>
          <p:cNvPr id="6" name="Content Placeholder 5" descr="A picture containing text, night sky&#10;&#10;Description automatically generated">
            <a:extLst>
              <a:ext uri="{FF2B5EF4-FFF2-40B4-BE49-F238E27FC236}">
                <a16:creationId xmlns:a16="http://schemas.microsoft.com/office/drawing/2014/main" id="{27C2983B-6AF4-483B-A495-F5F5BA24FB0A}"/>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895600" y="360735"/>
            <a:ext cx="4267200" cy="5530836"/>
          </a:xfrm>
        </p:spPr>
      </p:pic>
      <p:sp>
        <p:nvSpPr>
          <p:cNvPr id="7" name="TextBox 6">
            <a:extLst>
              <a:ext uri="{FF2B5EF4-FFF2-40B4-BE49-F238E27FC236}">
                <a16:creationId xmlns:a16="http://schemas.microsoft.com/office/drawing/2014/main" id="{BE2AB37F-6A12-4D56-A414-F80A71EC039D}"/>
              </a:ext>
            </a:extLst>
          </p:cNvPr>
          <p:cNvSpPr txBox="1"/>
          <p:nvPr/>
        </p:nvSpPr>
        <p:spPr>
          <a:xfrm>
            <a:off x="1600200" y="5891571"/>
            <a:ext cx="6400800" cy="307777"/>
          </a:xfrm>
          <a:prstGeom prst="rect">
            <a:avLst/>
          </a:prstGeom>
          <a:noFill/>
        </p:spPr>
        <p:txBody>
          <a:bodyPr wrap="square" rtlCol="0">
            <a:spAutoFit/>
          </a:bodyPr>
          <a:lstStyle/>
          <a:p>
            <a:r>
              <a:rPr lang="en-US" sz="1400" dirty="0"/>
              <a:t>https://ntrs.nasa.gov/api/citations/19860053362/downloads/19860053362%20.pdf</a:t>
            </a:r>
          </a:p>
        </p:txBody>
      </p:sp>
    </p:spTree>
    <p:extLst>
      <p:ext uri="{BB962C8B-B14F-4D97-AF65-F5344CB8AC3E}">
        <p14:creationId xmlns:p14="http://schemas.microsoft.com/office/powerpoint/2010/main" val="1865486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1B5A605-764F-4711-A75E-9BF0DCEFB0AC}"/>
              </a:ext>
            </a:extLst>
          </p:cNvPr>
          <p:cNvSpPr>
            <a:spLocks noGrp="1"/>
          </p:cNvSpPr>
          <p:nvPr>
            <p:ph type="title"/>
          </p:nvPr>
        </p:nvSpPr>
        <p:spPr>
          <a:xfrm>
            <a:off x="1240022" y="365760"/>
            <a:ext cx="7025402" cy="1188720"/>
          </a:xfrm>
        </p:spPr>
        <p:txBody>
          <a:bodyPr>
            <a:normAutofit/>
          </a:bodyPr>
          <a:lstStyle/>
          <a:p>
            <a:pPr>
              <a:lnSpc>
                <a:spcPct val="90000"/>
              </a:lnSpc>
            </a:pPr>
            <a:r>
              <a:rPr lang="en-US" altLang="en-US" sz="3700" dirty="0"/>
              <a:t>CHALLENGER TRAGEDY </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363" name="Content Placeholder 2">
            <a:extLst>
              <a:ext uri="{FF2B5EF4-FFF2-40B4-BE49-F238E27FC236}">
                <a16:creationId xmlns:a16="http://schemas.microsoft.com/office/drawing/2014/main" id="{596516A7-18AC-410B-9530-F0B9BFF22192}"/>
              </a:ext>
            </a:extLst>
          </p:cNvPr>
          <p:cNvSpPr>
            <a:spLocks noGrp="1"/>
          </p:cNvSpPr>
          <p:nvPr>
            <p:ph idx="1"/>
          </p:nvPr>
        </p:nvSpPr>
        <p:spPr>
          <a:xfrm>
            <a:off x="1240022" y="2176272"/>
            <a:ext cx="7025403" cy="4041648"/>
          </a:xfrm>
        </p:spPr>
        <p:txBody>
          <a:bodyPr anchor="t">
            <a:normAutofit/>
          </a:bodyPr>
          <a:lstStyle/>
          <a:p>
            <a:pPr>
              <a:lnSpc>
                <a:spcPct val="90000"/>
              </a:lnSpc>
            </a:pPr>
            <a:r>
              <a:rPr lang="en-US" altLang="en-US" sz="2400" b="1" u="sng" dirty="0"/>
              <a:t>1986</a:t>
            </a:r>
            <a:r>
              <a:rPr lang="en-US" altLang="en-US" sz="2400" dirty="0"/>
              <a:t> </a:t>
            </a:r>
          </a:p>
          <a:p>
            <a:pPr lvl="1">
              <a:lnSpc>
                <a:spcPct val="90000"/>
              </a:lnSpc>
            </a:pPr>
            <a:r>
              <a:rPr lang="en-US" altLang="en-US" sz="2400" u="sng" dirty="0"/>
              <a:t>January</a:t>
            </a:r>
            <a:r>
              <a:rPr lang="en-US" altLang="en-US" sz="2400" dirty="0"/>
              <a:t>: Space Shuttle Challenger tragedy changes everything.  </a:t>
            </a:r>
          </a:p>
          <a:p>
            <a:pPr lvl="1">
              <a:lnSpc>
                <a:spcPct val="90000"/>
              </a:lnSpc>
            </a:pPr>
            <a:r>
              <a:rPr lang="en-US" altLang="en-US" sz="2400" u="sng" dirty="0"/>
              <a:t>July</a:t>
            </a:r>
            <a:r>
              <a:rPr lang="en-US" altLang="en-US" sz="2400" dirty="0"/>
              <a:t>: NCOS report </a:t>
            </a:r>
            <a:r>
              <a:rPr lang="en-US" altLang="en-US" sz="2400" b="1" dirty="0"/>
              <a:t>recommends bold program </a:t>
            </a:r>
            <a:r>
              <a:rPr lang="en-US" altLang="en-US" sz="2400" b="1" dirty="0">
                <a:solidFill>
                  <a:srgbClr val="00B0F0"/>
                </a:solidFill>
              </a:rPr>
              <a:t>to open the inner solar system for science, exploration and development:</a:t>
            </a:r>
            <a:r>
              <a:rPr lang="en-US" altLang="en-US" sz="2400" dirty="0"/>
              <a:t> </a:t>
            </a:r>
          </a:p>
          <a:p>
            <a:pPr lvl="2">
              <a:lnSpc>
                <a:spcPct val="90000"/>
              </a:lnSpc>
            </a:pPr>
            <a:r>
              <a:rPr lang="en-US" altLang="en-US" sz="2000" dirty="0"/>
              <a:t>Moon by 2005, Mars by 2015 </a:t>
            </a:r>
          </a:p>
          <a:p>
            <a:pPr lvl="1">
              <a:lnSpc>
                <a:spcPct val="90000"/>
              </a:lnSpc>
            </a:pPr>
            <a:r>
              <a:rPr lang="en-US" altLang="en-US" sz="2400" dirty="0"/>
              <a:t>No appetite in White House or Congress for long-term Moon/Mars plans in post-Challenger environment.</a:t>
            </a:r>
          </a:p>
        </p:txBody>
      </p:sp>
      <p:sp>
        <p:nvSpPr>
          <p:cNvPr id="15364" name="Slide Number Placeholder 3">
            <a:extLst>
              <a:ext uri="{FF2B5EF4-FFF2-40B4-BE49-F238E27FC236}">
                <a16:creationId xmlns:a16="http://schemas.microsoft.com/office/drawing/2014/main" id="{9360A171-6F3F-40C4-9218-52C8C5E27F94}"/>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BBF3CA34-2B60-44C6-B17F-9C6ADF12FAAF}" type="slidenum">
              <a:rPr lang="en-US" altLang="en-US" sz="1800">
                <a:solidFill>
                  <a:schemeClr val="tx1">
                    <a:alpha val="80000"/>
                  </a:schemeClr>
                </a:solidFill>
              </a:rPr>
              <a:pPr>
                <a:lnSpc>
                  <a:spcPct val="90000"/>
                </a:lnSpc>
                <a:spcBef>
                  <a:spcPct val="0"/>
                </a:spcBef>
                <a:spcAft>
                  <a:spcPts val="600"/>
                </a:spcAft>
                <a:buFontTx/>
                <a:buNone/>
              </a:pPr>
              <a:t>8</a:t>
            </a:fld>
            <a:endParaRPr lang="en-US" altLang="en-US" sz="1800" dirty="0">
              <a:solidFill>
                <a:schemeClr val="tx1">
                  <a:alpha val="80000"/>
                </a:schemeClr>
              </a:solidFill>
            </a:endParaRPr>
          </a:p>
        </p:txBody>
      </p:sp>
    </p:spTree>
    <p:extLst>
      <p:ext uri="{BB962C8B-B14F-4D97-AF65-F5344CB8AC3E}">
        <p14:creationId xmlns:p14="http://schemas.microsoft.com/office/powerpoint/2010/main" val="14879828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5" name="Rectangle 2">
            <a:extLst>
              <a:ext uri="{FF2B5EF4-FFF2-40B4-BE49-F238E27FC236}">
                <a16:creationId xmlns:a16="http://schemas.microsoft.com/office/drawing/2014/main" id="{9A828E93-EA77-43D8-933F-CF55C694E494}"/>
              </a:ext>
            </a:extLst>
          </p:cNvPr>
          <p:cNvSpPr>
            <a:spLocks noGrp="1" noChangeArrowheads="1"/>
          </p:cNvSpPr>
          <p:nvPr>
            <p:ph type="title"/>
          </p:nvPr>
        </p:nvSpPr>
        <p:spPr>
          <a:xfrm>
            <a:off x="1240022" y="365760"/>
            <a:ext cx="7025402" cy="1188720"/>
          </a:xfrm>
        </p:spPr>
        <p:txBody>
          <a:bodyPr>
            <a:normAutofit/>
          </a:bodyPr>
          <a:lstStyle/>
          <a:p>
            <a:pPr>
              <a:lnSpc>
                <a:spcPct val="90000"/>
              </a:lnSpc>
            </a:pPr>
            <a:r>
              <a:rPr lang="en-US" altLang="en-US" sz="3700" dirty="0"/>
              <a:t>GEORGE H.W. BUSH to GEORGE W. BUSH</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436" name="Rectangle 3">
            <a:extLst>
              <a:ext uri="{FF2B5EF4-FFF2-40B4-BE49-F238E27FC236}">
                <a16:creationId xmlns:a16="http://schemas.microsoft.com/office/drawing/2014/main" id="{8DE93862-20BA-41F6-B2B8-7D22902D9188}"/>
              </a:ext>
            </a:extLst>
          </p:cNvPr>
          <p:cNvSpPr>
            <a:spLocks noGrp="1" noChangeArrowheads="1"/>
          </p:cNvSpPr>
          <p:nvPr>
            <p:ph idx="1"/>
          </p:nvPr>
        </p:nvSpPr>
        <p:spPr>
          <a:xfrm>
            <a:off x="1240022" y="2176271"/>
            <a:ext cx="7141978" cy="4180077"/>
          </a:xfrm>
        </p:spPr>
        <p:txBody>
          <a:bodyPr anchor="t">
            <a:noAutofit/>
          </a:bodyPr>
          <a:lstStyle/>
          <a:p>
            <a:pPr>
              <a:lnSpc>
                <a:spcPct val="90000"/>
              </a:lnSpc>
            </a:pPr>
            <a:r>
              <a:rPr lang="en-US" altLang="en-US" sz="2200" b="1" u="sng" dirty="0"/>
              <a:t>1989</a:t>
            </a:r>
            <a:r>
              <a:rPr lang="en-US" altLang="en-US" sz="2400" b="1" dirty="0"/>
              <a:t> </a:t>
            </a:r>
          </a:p>
          <a:p>
            <a:pPr lvl="1">
              <a:lnSpc>
                <a:spcPct val="90000"/>
              </a:lnSpc>
            </a:pPr>
            <a:r>
              <a:rPr lang="en-US" altLang="en-US" sz="2000" dirty="0"/>
              <a:t>Three years after Challenger, President George H.W. Bush announces </a:t>
            </a:r>
            <a:r>
              <a:rPr lang="en-US" altLang="en-US" sz="2000" dirty="0">
                <a:solidFill>
                  <a:srgbClr val="00B0F0"/>
                </a:solidFill>
              </a:rPr>
              <a:t>Space Exploration Initiative </a:t>
            </a:r>
            <a:r>
              <a:rPr lang="en-US" altLang="en-US" sz="2000" dirty="0"/>
              <a:t>– back to the Moon and on to Mars by 2019</a:t>
            </a:r>
            <a:r>
              <a:rPr lang="en-US" altLang="en-US" sz="2000" b="1" dirty="0"/>
              <a:t>.  </a:t>
            </a:r>
          </a:p>
          <a:p>
            <a:pPr lvl="1">
              <a:lnSpc>
                <a:spcPct val="90000"/>
              </a:lnSpc>
            </a:pPr>
            <a:r>
              <a:rPr lang="en-US" altLang="en-US" sz="2000" b="1" u="sng" dirty="0"/>
              <a:t>Congress disagrees </a:t>
            </a:r>
            <a:r>
              <a:rPr lang="en-US" altLang="en-US" sz="2000" dirty="0"/>
              <a:t>amid the Gramm-Rudman-Hollings deficit reduction era</a:t>
            </a:r>
            <a:r>
              <a:rPr lang="en-US" altLang="en-US" sz="2000" b="1" dirty="0"/>
              <a:t>. </a:t>
            </a:r>
            <a:r>
              <a:rPr lang="en-US" altLang="en-US" sz="2000" dirty="0"/>
              <a:t>Sticker shock at $400-$500 billion pricetag.</a:t>
            </a:r>
          </a:p>
          <a:p>
            <a:pPr>
              <a:lnSpc>
                <a:spcPct val="90000"/>
              </a:lnSpc>
            </a:pPr>
            <a:r>
              <a:rPr lang="en-US" altLang="en-US" sz="2200" b="1" u="sng" dirty="0"/>
              <a:t>1990s-early 2000s: </a:t>
            </a:r>
            <a:r>
              <a:rPr lang="en-US" altLang="en-US" sz="2200" dirty="0"/>
              <a:t>Presidents and Congresses consumed with space station drama:</a:t>
            </a:r>
          </a:p>
          <a:p>
            <a:pPr lvl="1">
              <a:lnSpc>
                <a:spcPct val="90000"/>
              </a:lnSpc>
            </a:pPr>
            <a:r>
              <a:rPr lang="en-US" altLang="en-US" sz="2000" dirty="0"/>
              <a:t>supposed to be built by 1994 for $8 billion, but construction wasn’t completed until 2010 for ~$100 billion.</a:t>
            </a:r>
          </a:p>
          <a:p>
            <a:pPr lvl="1">
              <a:lnSpc>
                <a:spcPct val="90000"/>
              </a:lnSpc>
            </a:pPr>
            <a:r>
              <a:rPr lang="en-US" altLang="en-US" sz="2000" dirty="0"/>
              <a:t>disincentive for future space exploration planning.</a:t>
            </a:r>
          </a:p>
        </p:txBody>
      </p:sp>
      <p:sp>
        <p:nvSpPr>
          <p:cNvPr id="18434" name="Slide Number Placeholder 5">
            <a:extLst>
              <a:ext uri="{FF2B5EF4-FFF2-40B4-BE49-F238E27FC236}">
                <a16:creationId xmlns:a16="http://schemas.microsoft.com/office/drawing/2014/main" id="{3B101960-F235-4420-A68E-DAB43D210A69}"/>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6E07F311-E94E-4CFF-8C8F-6D50FF632187}" type="slidenum">
              <a:rPr lang="en-US" altLang="en-US" sz="1800">
                <a:solidFill>
                  <a:schemeClr val="tx1">
                    <a:alpha val="80000"/>
                  </a:schemeClr>
                </a:solidFill>
              </a:rPr>
              <a:pPr>
                <a:lnSpc>
                  <a:spcPct val="90000"/>
                </a:lnSpc>
                <a:spcBef>
                  <a:spcPct val="0"/>
                </a:spcBef>
                <a:spcAft>
                  <a:spcPts val="600"/>
                </a:spcAft>
                <a:buFontTx/>
                <a:buNone/>
              </a:pPr>
              <a:t>9</a:t>
            </a:fld>
            <a:endParaRPr lang="en-US" altLang="en-US" sz="1800" dirty="0">
              <a:solidFill>
                <a:schemeClr val="tx1">
                  <a:alpha val="80000"/>
                </a:schemeClr>
              </a:solidFill>
            </a:endParaRPr>
          </a:p>
        </p:txBody>
      </p:sp>
    </p:spTree>
  </p:cSld>
  <p:clrMapOvr>
    <a:masterClrMapping/>
  </p:clrMapOvr>
</p:sld>
</file>

<file path=ppt/theme/theme1.xml><?xml version="1.0" encoding="utf-8"?>
<a:theme xmlns:a="http://schemas.openxmlformats.org/drawingml/2006/main" name="Default Design">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2737</TotalTime>
  <Words>2536</Words>
  <Application>Microsoft Office PowerPoint</Application>
  <PresentationFormat>On-screen Show (4:3)</PresentationFormat>
  <Paragraphs>184</Paragraphs>
  <Slides>25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Times New Roman</vt:lpstr>
      <vt:lpstr>Default Design</vt:lpstr>
      <vt:lpstr>The Role of Congress in Space Activities and  Today’s Space Policy Scene March 25, 2026</vt:lpstr>
      <vt:lpstr>The Journey  Back to the Moon </vt:lpstr>
      <vt:lpstr>Case Study of the Role of Congress in  Human Exploration of Space</vt:lpstr>
      <vt:lpstr>THE ANSWER?</vt:lpstr>
      <vt:lpstr>NIXON to REAGAN</vt:lpstr>
      <vt:lpstr>“THE NEXT LOGICAL STEP”</vt:lpstr>
      <vt:lpstr>PowerPoint Presentation</vt:lpstr>
      <vt:lpstr>CHALLENGER TRAGEDY </vt:lpstr>
      <vt:lpstr>GEORGE H.W. BUSH to GEORGE W. BUSH</vt:lpstr>
      <vt:lpstr>THE COLUMBIA TRAGEDY </vt:lpstr>
      <vt:lpstr>THE CONSTELLATION PROGRAM</vt:lpstr>
      <vt:lpstr>GREAT RECESSION DEEPENS FUNDING CHALLENGES</vt:lpstr>
      <vt:lpstr>CONGRESS-WHITE HOUSE DISCONNECT</vt:lpstr>
      <vt:lpstr>TRUMP 1.0: MOON IS BACK, BUT CONGRESS WANTS MARS, TOO</vt:lpstr>
      <vt:lpstr>TRUMP/PENCE ACCELERATE MOON LANDING</vt:lpstr>
      <vt:lpstr>BIDEN and CONGRESS MAINTAIN CONTINUITY AMID DELAYS</vt:lpstr>
      <vt:lpstr>SLS/ORION FLIES AT LAST, BUT MORE ARTEMIS DELAYS</vt:lpstr>
      <vt:lpstr>TRUMP 2.0 REVIVES  MOON v MARS DEBATE</vt:lpstr>
      <vt:lpstr>“BEAT CHINA”  IS CENTER STAGE</vt:lpstr>
      <vt:lpstr>TODAY: ANOTHER TIME OF UNCERTAINTY</vt:lpstr>
      <vt:lpstr>PowerPoint Presentation</vt:lpstr>
      <vt:lpstr>Is THIS Time the Charm?</vt:lpstr>
      <vt:lpstr>Where Does That Leave Congress?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Role of Congress in Space Activities</dc:title>
  <dc:creator>Marcia Smith</dc:creator>
  <cp:lastModifiedBy>Marcia Smith</cp:lastModifiedBy>
  <cp:revision>165</cp:revision>
  <cp:lastPrinted>2026-03-23T17:44:11Z</cp:lastPrinted>
  <dcterms:created xsi:type="dcterms:W3CDTF">2020-11-12T18:58:14Z</dcterms:created>
  <dcterms:modified xsi:type="dcterms:W3CDTF">2026-03-23T21:11:36Z</dcterms:modified>
</cp:coreProperties>
</file>