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315" r:id="rId3"/>
    <p:sldId id="323" r:id="rId4"/>
    <p:sldId id="324" r:id="rId5"/>
    <p:sldId id="325" r:id="rId6"/>
    <p:sldId id="326" r:id="rId7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41" autoAdjust="0"/>
    <p:restoredTop sz="95498" autoAdjust="0"/>
  </p:normalViewPr>
  <p:slideViewPr>
    <p:cSldViewPr>
      <p:cViewPr varScale="1">
        <p:scale>
          <a:sx n="152" d="100"/>
          <a:sy n="152" d="100"/>
        </p:scale>
        <p:origin x="2304" y="3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2018 elections: Historic in several ways</a:t>
            </a:r>
          </a:p>
          <a:p>
            <a:r>
              <a:rPr lang="en-US" dirty="0"/>
              <a:t>	Highest midterm turnout since 1914. </a:t>
            </a:r>
          </a:p>
          <a:p>
            <a:r>
              <a:rPr lang="en-US" dirty="0"/>
              <a:t>	Democrats won 8.6% of the popular vote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First Congress to elect more than 100 women.</a:t>
            </a:r>
          </a:p>
          <a:p>
            <a:r>
              <a:rPr lang="en-US" dirty="0"/>
              <a:t>	35 Ds, 1 R.</a:t>
            </a:r>
          </a:p>
          <a:p>
            <a:r>
              <a:rPr lang="en-US" dirty="0"/>
              <a:t>	Average age of the House freshmen is 45.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Midterms are bad years for presidents.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House: Democrats picked up 42 seats. </a:t>
            </a:r>
          </a:p>
          <a:p>
            <a:pPr lvl="0"/>
            <a:r>
              <a:rPr lang="en-US" dirty="0"/>
              <a:t>235-199</a:t>
            </a:r>
          </a:p>
          <a:p>
            <a:pPr lvl="0"/>
            <a:r>
              <a:rPr lang="en-US" dirty="0"/>
              <a:t>More than 60% of Dems new to the majority</a:t>
            </a:r>
          </a:p>
          <a:p>
            <a:pPr lvl="0"/>
            <a:r>
              <a:rPr lang="en-US" dirty="0"/>
              <a:t>76% of Republicans new to the minority</a:t>
            </a:r>
          </a:p>
          <a:p>
            <a:pPr lvl="0"/>
            <a:r>
              <a:rPr lang="en-US" b="1" dirty="0"/>
              <a:t>New members</a:t>
            </a:r>
            <a:r>
              <a:rPr lang="en-US" dirty="0"/>
              <a:t>: 94.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Senate: Republicans gained 4 (IN, ND, MO, FL). Democrats picked up 2 (NV, AZ). </a:t>
            </a:r>
          </a:p>
          <a:p>
            <a:pPr lvl="0"/>
            <a:r>
              <a:rPr lang="en-US" dirty="0"/>
              <a:t>Republicans had a Senate majority of 51-49. Probable 53-47 after Florida recount.</a:t>
            </a:r>
          </a:p>
          <a:p>
            <a:pPr lvl="0"/>
            <a:r>
              <a:rPr lang="en-US" dirty="0"/>
              <a:t>9 freshmen senators.</a:t>
            </a:r>
          </a:p>
          <a:p>
            <a:pPr lvl="1"/>
            <a:r>
              <a:rPr lang="en-US" dirty="0"/>
              <a:t>7 Rs – Blackburn, Braun (IN), Hawley (MO), Scott (FL), Kramer (ND), Romney. (McSally)</a:t>
            </a:r>
          </a:p>
          <a:p>
            <a:pPr lvl="1"/>
            <a:r>
              <a:rPr lang="en-US" dirty="0"/>
              <a:t>2 Ds – Rosen (NV), </a:t>
            </a:r>
            <a:r>
              <a:rPr lang="en-US" dirty="0" err="1"/>
              <a:t>Sinema</a:t>
            </a:r>
            <a:r>
              <a:rPr lang="en-US" dirty="0"/>
              <a:t> (AZ),  </a:t>
            </a:r>
          </a:p>
          <a:p>
            <a:r>
              <a:rPr lang="en-US" b="1" dirty="0"/>
              <a:t> </a:t>
            </a:r>
            <a:endParaRPr lang="en-US" sz="1100" dirty="0"/>
          </a:p>
          <a:p>
            <a:r>
              <a:rPr lang="en-US" b="1" dirty="0"/>
              <a:t>House Leadership races</a:t>
            </a:r>
            <a:endParaRPr lang="en-US" dirty="0"/>
          </a:p>
          <a:p>
            <a:pPr lvl="0"/>
            <a:r>
              <a:rPr lang="en-US" dirty="0"/>
              <a:t>Pelosi , Hoyer, Clyburn. P and H on top for 16 years. </a:t>
            </a:r>
          </a:p>
          <a:p>
            <a:pPr lvl="0"/>
            <a:r>
              <a:rPr lang="en-US" dirty="0"/>
              <a:t>Roughly 20 anti-Pelosi Democrats. Moulton, Cooper, Perlmutter, Foster, Lynch, etc. Several freshmen: Sherrill, Van Drew, Rose, Cunningham, etc.</a:t>
            </a:r>
          </a:p>
          <a:p>
            <a:pPr lvl="0"/>
            <a:r>
              <a:rPr lang="en-US" dirty="0"/>
              <a:t>12 voted for others. 3 voted present. Won with 220 votes.</a:t>
            </a:r>
          </a:p>
          <a:p>
            <a:pPr lvl="1"/>
            <a:r>
              <a:rPr lang="en-US" dirty="0"/>
              <a:t>Had to concede several things: subcommittee chair, bills on the floor, Select Committee on Modernization, Select Committee on Climate Change, Consent Calendar, motion to vacate the chair, proportional representation on A Committees.</a:t>
            </a:r>
          </a:p>
          <a:p>
            <a:pPr lvl="1"/>
            <a:r>
              <a:rPr lang="en-US" b="1" dirty="0"/>
              <a:t>Most important, term limit. </a:t>
            </a:r>
            <a:endParaRPr lang="en-US" dirty="0"/>
          </a:p>
          <a:p>
            <a:pPr lvl="2"/>
            <a:r>
              <a:rPr lang="en-US" dirty="0"/>
              <a:t>Steny and Clyburn against. </a:t>
            </a:r>
          </a:p>
          <a:p>
            <a:pPr lvl="1"/>
            <a:r>
              <a:rPr lang="en-US" dirty="0"/>
              <a:t>Average age of leadership: 79.</a:t>
            </a:r>
          </a:p>
          <a:p>
            <a:pPr lvl="1"/>
            <a:r>
              <a:rPr lang="en-US" dirty="0"/>
              <a:t>Average age of Democratic freshmen class? 45.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Senate Leadership</a:t>
            </a:r>
            <a:endParaRPr lang="en-US" dirty="0"/>
          </a:p>
          <a:p>
            <a:pPr lvl="0"/>
            <a:r>
              <a:rPr lang="en-US" dirty="0"/>
              <a:t>Mostly the same</a:t>
            </a:r>
          </a:p>
          <a:p>
            <a:pPr lvl="0"/>
            <a:r>
              <a:rPr lang="en-US" dirty="0"/>
              <a:t>McConnell returns as Majority Leader; Thune as Majority Whip</a:t>
            </a:r>
          </a:p>
          <a:p>
            <a:pPr lvl="0"/>
            <a:r>
              <a:rPr lang="en-US" dirty="0"/>
              <a:t>Schumer as Minority Leader; Durbin as Minority Whip</a:t>
            </a:r>
          </a:p>
          <a:p>
            <a:pPr lvl="0"/>
            <a:r>
              <a:rPr lang="en-US" dirty="0"/>
              <a:t>53 majority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Post-election phase</a:t>
            </a:r>
          </a:p>
          <a:p>
            <a:pPr lvl="2"/>
            <a:r>
              <a:rPr lang="en-US" dirty="0"/>
              <a:t>CJR bill passes, Farm bill passes</a:t>
            </a:r>
          </a:p>
          <a:p>
            <a:pPr lvl="2"/>
            <a:r>
              <a:rPr lang="en-US" dirty="0"/>
              <a:t>Shutdown dynamic over appropriations</a:t>
            </a:r>
          </a:p>
          <a:p>
            <a:pPr lvl="0"/>
            <a:endParaRPr 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9305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The Nature of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January 2025</a:t>
            </a:r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:a16="http://schemas.microsoft.com/office/drawing/2014/main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ronavirus changes everything — and nothing — as Congress returns ...">
            <a:extLst>
              <a:ext uri="{FF2B5EF4-FFF2-40B4-BE49-F238E27FC236}">
                <a16:creationId xmlns:a16="http://schemas.microsoft.com/office/drawing/2014/main" id="{F13C7A97-1F6F-40CB-9EC8-D8FD9BF0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5" y="2043557"/>
            <a:ext cx="1806489" cy="120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16 United States presidential election - Wikipedia">
            <a:extLst>
              <a:ext uri="{FF2B5EF4-FFF2-40B4-BE49-F238E27FC236}">
                <a16:creationId xmlns:a16="http://schemas.microsoft.com/office/drawing/2014/main" id="{127A8A39-31F5-41B3-806D-1AB20FFBD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401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What to know about Trump's immigration ...">
            <a:extLst>
              <a:ext uri="{FF2B5EF4-FFF2-40B4-BE49-F238E27FC236}">
                <a16:creationId xmlns:a16="http://schemas.microsoft.com/office/drawing/2014/main" id="{F5157085-5620-E9BA-ECC6-567D129500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1"/>
          <a:stretch/>
        </p:blipFill>
        <p:spPr bwMode="auto">
          <a:xfrm>
            <a:off x="1303056" y="2043558"/>
            <a:ext cx="1973544" cy="122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An Unusual System of Government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34" name="Picture 10" descr="Timeline: Despite GOP's Failure To Repeal Obamacare, The ACA Has ...">
            <a:extLst>
              <a:ext uri="{FF2B5EF4-FFF2-40B4-BE49-F238E27FC236}">
                <a16:creationId xmlns:a16="http://schemas.microsoft.com/office/drawing/2014/main" id="{AF6FC511-429B-433D-8C1B-5A3EC99EA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13" y="4719923"/>
            <a:ext cx="2175835" cy="144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ustice Neil Gorsuch Leans Conservative, Fulfilling Expectations - WSJ">
            <a:extLst>
              <a:ext uri="{FF2B5EF4-FFF2-40B4-BE49-F238E27FC236}">
                <a16:creationId xmlns:a16="http://schemas.microsoft.com/office/drawing/2014/main" id="{385996BD-9AD4-4456-9F5A-3C482638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75" y="3182573"/>
            <a:ext cx="2092556" cy="14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9D537E0-DDD0-46B8-B982-AE4CC0253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2" y="1536854"/>
            <a:ext cx="3400801" cy="4597622"/>
          </a:xfrm>
          <a:prstGeom prst="rect">
            <a:avLst/>
          </a:prstGeom>
        </p:spPr>
      </p:pic>
      <p:pic>
        <p:nvPicPr>
          <p:cNvPr id="18" name="Picture 17" descr="A picture containing person, indoor, table, sitting&#10;&#10;Description automatically generated">
            <a:extLst>
              <a:ext uri="{FF2B5EF4-FFF2-40B4-BE49-F238E27FC236}">
                <a16:creationId xmlns:a16="http://schemas.microsoft.com/office/drawing/2014/main" id="{07BBD391-6FD7-456D-9227-1CA2DB942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9" y="1606520"/>
            <a:ext cx="2173535" cy="1448506"/>
          </a:xfrm>
          <a:prstGeom prst="rect">
            <a:avLst/>
          </a:prstGeom>
        </p:spPr>
      </p:pic>
      <p:pic>
        <p:nvPicPr>
          <p:cNvPr id="30" name="Picture 2" descr="2016 United States presidential election - Wikipedia">
            <a:extLst>
              <a:ext uri="{FF2B5EF4-FFF2-40B4-BE49-F238E27FC236}">
                <a16:creationId xmlns:a16="http://schemas.microsoft.com/office/drawing/2014/main" id="{E7032A4B-84A7-4D21-88F7-C59FD8D0A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87" y="1683955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F6335009-C9DB-43D4-89DB-8BF3DFA5ED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8" y="3198935"/>
            <a:ext cx="2156355" cy="1443403"/>
          </a:xfrm>
          <a:prstGeom prst="rect">
            <a:avLst/>
          </a:prstGeom>
        </p:spPr>
      </p:pic>
      <p:pic>
        <p:nvPicPr>
          <p:cNvPr id="22" name="Picture 21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7AB2FEE1-6392-44CF-8E24-041FD395C7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02" y="4756837"/>
            <a:ext cx="2035302" cy="137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3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Founders and Their Experiences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3962400" y="1634059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3BCA073-8422-4B12-9CBC-7CD5F732F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46" y="1413554"/>
            <a:ext cx="3145020" cy="2180547"/>
          </a:xfrm>
          <a:prstGeom prst="rect">
            <a:avLst/>
          </a:prstGeom>
        </p:spPr>
      </p:pic>
      <p:pic>
        <p:nvPicPr>
          <p:cNvPr id="18" name="Picture 17" descr="A person sitting in a chair&#10;&#10;Description automatically generated">
            <a:extLst>
              <a:ext uri="{FF2B5EF4-FFF2-40B4-BE49-F238E27FC236}">
                <a16:creationId xmlns:a16="http://schemas.microsoft.com/office/drawing/2014/main" id="{4D314006-DAB6-448F-B041-271E24BBF4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195" y="1418748"/>
            <a:ext cx="2620819" cy="2620819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2B35F2A5-75CC-4F5A-8A57-162B0C57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75" y="3846931"/>
            <a:ext cx="3241787" cy="2300877"/>
          </a:xfrm>
          <a:prstGeom prst="rect">
            <a:avLst/>
          </a:prstGeom>
        </p:spPr>
      </p:pic>
      <p:pic>
        <p:nvPicPr>
          <p:cNvPr id="22" name="Picture 21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E8387BA9-96D9-4BAF-AF26-38EC847B16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316" y="1392133"/>
            <a:ext cx="1634238" cy="2622979"/>
          </a:xfrm>
          <a:prstGeom prst="rect">
            <a:avLst/>
          </a:prstGeom>
        </p:spPr>
      </p:pic>
      <p:pic>
        <p:nvPicPr>
          <p:cNvPr id="24" name="Picture 23" descr="A picture containing rug, building, table&#10;&#10;Description automatically generated">
            <a:extLst>
              <a:ext uri="{FF2B5EF4-FFF2-40B4-BE49-F238E27FC236}">
                <a16:creationId xmlns:a16="http://schemas.microsoft.com/office/drawing/2014/main" id="{BC747876-CDD8-46AD-9820-46A42DD4F8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88" y="4433456"/>
            <a:ext cx="2638546" cy="1674822"/>
          </a:xfrm>
          <a:prstGeom prst="rect">
            <a:avLst/>
          </a:prstGeom>
        </p:spPr>
      </p:pic>
      <p:pic>
        <p:nvPicPr>
          <p:cNvPr id="26" name="Picture 25" descr="A picture containing person, man, woman, standing&#10;&#10;Description automatically generated">
            <a:extLst>
              <a:ext uri="{FF2B5EF4-FFF2-40B4-BE49-F238E27FC236}">
                <a16:creationId xmlns:a16="http://schemas.microsoft.com/office/drawing/2014/main" id="{F275D653-C39D-467D-9461-2AC7A3C516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064" y="4395208"/>
            <a:ext cx="1238869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Recreating the English Mixed System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09891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2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1EA6114-CA74-4C99-8305-CD136E015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799" y="1509891"/>
            <a:ext cx="3400801" cy="4597622"/>
          </a:xfrm>
          <a:prstGeom prst="rect">
            <a:avLst/>
          </a:prstGeom>
        </p:spPr>
      </p:pic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1A1278D3-4B9E-4642-9B03-26DB7BFEF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2" y="1483448"/>
            <a:ext cx="3405148" cy="2360903"/>
          </a:xfrm>
          <a:prstGeom prst="rect">
            <a:avLst/>
          </a:prstGeom>
        </p:spPr>
      </p:pic>
      <p:pic>
        <p:nvPicPr>
          <p:cNvPr id="18" name="Picture 17" descr="A close up of a newspaper&#10;&#10;Description automatically generated">
            <a:extLst>
              <a:ext uri="{FF2B5EF4-FFF2-40B4-BE49-F238E27FC236}">
                <a16:creationId xmlns:a16="http://schemas.microsoft.com/office/drawing/2014/main" id="{ECA16F6D-DA51-4B08-B14E-012CE2D4A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042648"/>
            <a:ext cx="3412441" cy="192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Does Congress Actually Do?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34256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100" name="Picture 4" descr="House Freedom Caucus: What to Know About the Group | Time">
            <a:extLst>
              <a:ext uri="{FF2B5EF4-FFF2-40B4-BE49-F238E27FC236}">
                <a16:creationId xmlns:a16="http://schemas.microsoft.com/office/drawing/2014/main" id="{1B16A3EA-4223-4F37-8DFB-5C8922286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34256"/>
            <a:ext cx="3556915" cy="20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16A1E58-93C1-447D-9D10-6A968F8BD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73" y="3710393"/>
            <a:ext cx="3563841" cy="2351145"/>
          </a:xfrm>
          <a:prstGeom prst="rect">
            <a:avLst/>
          </a:prstGeom>
        </p:spPr>
      </p:pic>
      <p:pic>
        <p:nvPicPr>
          <p:cNvPr id="18" name="Picture 17" descr="A large crowd of people in a room&#10;&#10;Description automatically generated">
            <a:extLst>
              <a:ext uri="{FF2B5EF4-FFF2-40B4-BE49-F238E27FC236}">
                <a16:creationId xmlns:a16="http://schemas.microsoft.com/office/drawing/2014/main" id="{639A546C-59E2-4246-9BE2-640B0BE6EB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1541174"/>
            <a:ext cx="3263951" cy="2004518"/>
          </a:xfrm>
          <a:prstGeom prst="rect">
            <a:avLst/>
          </a:prstGeom>
        </p:spPr>
      </p:pic>
      <p:pic>
        <p:nvPicPr>
          <p:cNvPr id="20" name="Picture 19" descr="A group of people sitting in front of a window&#10;&#10;Description automatically generated">
            <a:extLst>
              <a:ext uri="{FF2B5EF4-FFF2-40B4-BE49-F238E27FC236}">
                <a16:creationId xmlns:a16="http://schemas.microsoft.com/office/drawing/2014/main" id="{90208F97-E3D5-4D63-91B6-8DC881B97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3744347"/>
            <a:ext cx="3265326" cy="231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Why Do People Hate Congress?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4196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id="{E50A95F8-4C3D-4E37-AF38-07C00A19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8" y="1579843"/>
            <a:ext cx="3667125" cy="1918389"/>
          </a:xfrm>
          <a:prstGeom prst="rect">
            <a:avLst/>
          </a:prstGeom>
        </p:spPr>
      </p:pic>
      <p:pic>
        <p:nvPicPr>
          <p:cNvPr id="18" name="Picture 1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7048840-6CC3-452C-8B79-8F569EDD8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262" y="1920753"/>
            <a:ext cx="3967751" cy="3154362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7DC80E0-53E1-44FF-92F4-D0169BF86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935074"/>
            <a:ext cx="3667124" cy="20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1447</Words>
  <Application>Microsoft Office PowerPoint</Application>
  <PresentationFormat>On-screen Show (4:3)</PresentationFormat>
  <Paragraphs>172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</vt:lpstr>
      <vt:lpstr>Office Theme</vt:lpstr>
      <vt:lpstr>The Nature of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Matt Glassman</cp:lastModifiedBy>
  <cp:revision>35</cp:revision>
  <cp:lastPrinted>2020-05-05T11:47:59Z</cp:lastPrinted>
  <dcterms:created xsi:type="dcterms:W3CDTF">2020-03-09T18:52:31Z</dcterms:created>
  <dcterms:modified xsi:type="dcterms:W3CDTF">2025-01-24T16:17:16Z</dcterms:modified>
</cp:coreProperties>
</file>