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9" r:id="rId1"/>
  </p:sldMasterIdLst>
  <p:notesMasterIdLst>
    <p:notesMasterId r:id="rId13"/>
  </p:notesMasterIdLst>
  <p:sldIdLst>
    <p:sldId id="256" r:id="rId2"/>
    <p:sldId id="286" r:id="rId3"/>
    <p:sldId id="260" r:id="rId4"/>
    <p:sldId id="288" r:id="rId5"/>
    <p:sldId id="287" r:id="rId6"/>
    <p:sldId id="291" r:id="rId7"/>
    <p:sldId id="292" r:id="rId8"/>
    <p:sldId id="276" r:id="rId9"/>
    <p:sldId id="277" r:id="rId10"/>
    <p:sldId id="278" r:id="rId11"/>
    <p:sldId id="282" r:id="rId12"/>
  </p:sldIdLst>
  <p:sldSz cx="6858000" cy="9144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rth Hester" initials="WH" lastIdx="1" clrIdx="0">
    <p:extLst>
      <p:ext uri="{19B8F6BF-5375-455C-9EA6-DF929625EA0E}">
        <p15:presenceInfo xmlns:p15="http://schemas.microsoft.com/office/powerpoint/2012/main" userId="S-1-5-21-1119414326-961577672-3063137227-11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3108" y="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3097974-9FDB-41A6-ABA2-AC3D3FB12567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698500"/>
            <a:ext cx="261778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8D7084A-3761-44E2-A455-27E1FCD7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52400" y="1"/>
            <a:ext cx="2833688" cy="9144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4755" y="1219202"/>
            <a:ext cx="5210345" cy="4651021"/>
          </a:xfrm>
        </p:spPr>
        <p:txBody>
          <a:bodyPr anchor="b">
            <a:normAutofit/>
          </a:bodyPr>
          <a:lstStyle>
            <a:lvl1pPr algn="r">
              <a:defRPr sz="405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3179" y="5870222"/>
            <a:ext cx="4321922" cy="1819375"/>
          </a:xfrm>
        </p:spPr>
        <p:txBody>
          <a:bodyPr anchor="t">
            <a:norm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94330" y="8156449"/>
            <a:ext cx="643105" cy="486833"/>
          </a:xfrm>
        </p:spPr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17800" y="8156449"/>
            <a:ext cx="2707079" cy="48683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06490" y="8156449"/>
            <a:ext cx="308610" cy="486833"/>
          </a:xfrm>
        </p:spPr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152400" y="5029200"/>
            <a:ext cx="271463" cy="120651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420291" y="5156201"/>
            <a:ext cx="46435" cy="107951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548851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3" y="6310487"/>
            <a:ext cx="5636993" cy="755651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2482" y="1242816"/>
            <a:ext cx="4628299" cy="4219968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5143" y="7066137"/>
            <a:ext cx="5636993" cy="658283"/>
          </a:xfrm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00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4" y="914400"/>
            <a:ext cx="5636993" cy="4064000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5791200"/>
            <a:ext cx="5636994" cy="1930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709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27066" y="115069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9148" y="3759199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056" y="914402"/>
            <a:ext cx="5230586" cy="36575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98676" y="4571999"/>
            <a:ext cx="4973346" cy="508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35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5791200"/>
            <a:ext cx="5636993" cy="1930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264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4" y="4411441"/>
            <a:ext cx="5636992" cy="1958400"/>
          </a:xfrm>
        </p:spPr>
        <p:txBody>
          <a:bodyPr anchor="b">
            <a:normAutofit/>
          </a:bodyPr>
          <a:lstStyle>
            <a:lvl1pPr algn="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6369841"/>
            <a:ext cx="5636993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12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27066" y="115069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9148" y="3759199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056" y="914402"/>
            <a:ext cx="5230586" cy="36575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35144" y="5181600"/>
            <a:ext cx="5636993" cy="1185333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1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6366933"/>
            <a:ext cx="5636993" cy="1354667"/>
          </a:xfrm>
        </p:spPr>
        <p:txBody>
          <a:bodyPr anchor="t">
            <a:norm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19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4" y="914402"/>
            <a:ext cx="5636993" cy="363643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35143" y="4673600"/>
            <a:ext cx="5636994" cy="11176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1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5791200"/>
            <a:ext cx="5636994" cy="1930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579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07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76045" y="914400"/>
            <a:ext cx="996092" cy="6807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5143" y="914400"/>
            <a:ext cx="4512280" cy="68072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60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00" y="609601"/>
            <a:ext cx="5778500" cy="2641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600" y="3556000"/>
            <a:ext cx="5778500" cy="444375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247" y="8144232"/>
            <a:ext cx="643105" cy="486833"/>
          </a:xfrm>
        </p:spPr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79486" y="8144232"/>
            <a:ext cx="3985888" cy="48683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94226" y="8144232"/>
            <a:ext cx="320875" cy="486833"/>
          </a:xfrm>
        </p:spPr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578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0247" y="3555998"/>
            <a:ext cx="5024854" cy="3146761"/>
          </a:xfrm>
        </p:spPr>
        <p:txBody>
          <a:bodyPr anchor="b"/>
          <a:lstStyle>
            <a:lvl1pPr algn="r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0248" y="6702760"/>
            <a:ext cx="5024852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04988" y="8154761"/>
            <a:ext cx="310112" cy="486833"/>
          </a:xfrm>
        </p:spPr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7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00" y="914402"/>
            <a:ext cx="5778500" cy="23367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6600" y="3556000"/>
            <a:ext cx="2804922" cy="449156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10178" y="3556000"/>
            <a:ext cx="2804922" cy="4462432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08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7111" y="3544711"/>
            <a:ext cx="2592218" cy="768349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5142" y="4447115"/>
            <a:ext cx="2754186" cy="3553679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71282" y="3556000"/>
            <a:ext cx="2600855" cy="768349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17950" y="4447115"/>
            <a:ext cx="2754186" cy="3553679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7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143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963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3" y="2133600"/>
            <a:ext cx="1996901" cy="18288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0665" y="914401"/>
            <a:ext cx="3511472" cy="6807201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5143" y="3962400"/>
            <a:ext cx="1996901" cy="24384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55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4250" y="2336799"/>
            <a:ext cx="3053009" cy="1828800"/>
          </a:xfrm>
        </p:spPr>
        <p:txBody>
          <a:bodyPr anchor="b">
            <a:normAutofit/>
          </a:bodyPr>
          <a:lstStyle>
            <a:lvl1pPr algn="ctr">
              <a:defRPr sz="21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3122" y="1219200"/>
            <a:ext cx="1846028" cy="6096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4250" y="4165599"/>
            <a:ext cx="3053009" cy="2438400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288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1"/>
            <a:ext cx="1599010" cy="9144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6600" y="609601"/>
            <a:ext cx="5778500" cy="2641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600" y="3556001"/>
            <a:ext cx="5778500" cy="4475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9010" y="8154761"/>
            <a:ext cx="64310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89E5804-1377-4CCA-8D3E-157085EDA159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0248" y="8154761"/>
            <a:ext cx="39858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04988" y="8154761"/>
            <a:ext cx="31011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6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  <p:sldLayoutId id="2147483972" r:id="rId13"/>
    <p:sldLayoutId id="2147483973" r:id="rId14"/>
    <p:sldLayoutId id="2147483974" r:id="rId15"/>
    <p:sldLayoutId id="2147483975" r:id="rId16"/>
    <p:sldLayoutId id="2147483976" r:id="rId17"/>
  </p:sldLayoutIdLst>
  <p:txStyles>
    <p:titleStyle>
      <a:lvl1pPr algn="ctr" defTabSz="342900" rtl="0" eaLnBrk="1" latinLnBrk="0" hangingPunct="1">
        <a:spcBef>
          <a:spcPct val="0"/>
        </a:spcBef>
        <a:buNone/>
        <a:defRPr sz="3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5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3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14400"/>
            <a:ext cx="5657850" cy="1422400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Key Stages in the Legislative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Worth Hester</a:t>
            </a:r>
          </a:p>
          <a:p>
            <a:r>
              <a:rPr lang="en-US" dirty="0"/>
              <a:t>Government Affairs Institute</a:t>
            </a:r>
          </a:p>
          <a:p>
            <a:r>
              <a:rPr lang="en-US" dirty="0"/>
              <a:t>Georgetown University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ED93A-A059-4485-E994-E730FB67C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48000"/>
            <a:ext cx="25050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75FAD7F-8D5F-4627-A579-CF5C914DF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560386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BCB2BE5-5267-41AB-A0F3-34C34382A6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967347"/>
              </p:ext>
            </p:extLst>
          </p:nvPr>
        </p:nvGraphicFramePr>
        <p:xfrm>
          <a:off x="60579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79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B0A67AE1-D743-65EB-6DF3-379D12BEEA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111" y="565023"/>
            <a:ext cx="5687219" cy="824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204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CBB4F4F-12A3-4209-A9BE-50CFE4F17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548794"/>
              </p:ext>
            </p:extLst>
          </p:nvPr>
        </p:nvGraphicFramePr>
        <p:xfrm>
          <a:off x="1004316" y="4572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4316" y="4572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6D89CF30-4122-FD16-17E2-F0F9BC074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496" y="656678"/>
            <a:ext cx="4887007" cy="78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23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F3DBB-807E-67DE-7715-DEB3184C6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838200"/>
            <a:ext cx="5372100" cy="152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Moving Legislation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B343C4-959E-5168-A957-38B0B1C1C61A}"/>
              </a:ext>
            </a:extLst>
          </p:cNvPr>
          <p:cNvSpPr txBox="1"/>
          <p:nvPr/>
        </p:nvSpPr>
        <p:spPr>
          <a:xfrm>
            <a:off x="762000" y="1676400"/>
            <a:ext cx="5181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Five Key Stages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Introduction and referral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Committee consideration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House Rules Committee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Getting to the Senate floor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Resolving H/S differences</a:t>
            </a:r>
          </a:p>
          <a:p>
            <a:endParaRPr lang="en-US" dirty="0"/>
          </a:p>
          <a:p>
            <a:r>
              <a:rPr lang="en-US" dirty="0"/>
              <a:t>Three Pieces of Legislation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1619 Catawba Indian Nation Lands Act 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4521 Providing for US Leadership in Engineering Biology 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 Res 900</a:t>
            </a:r>
          </a:p>
        </p:txBody>
      </p:sp>
    </p:spTree>
    <p:extLst>
      <p:ext uri="{BB962C8B-B14F-4D97-AF65-F5344CB8AC3E}">
        <p14:creationId xmlns:p14="http://schemas.microsoft.com/office/powerpoint/2010/main" val="350566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Flow Chart of the Legislative Process">
            <a:extLst>
              <a:ext uri="{FF2B5EF4-FFF2-40B4-BE49-F238E27FC236}">
                <a16:creationId xmlns:a16="http://schemas.microsoft.com/office/drawing/2014/main" id="{97646803-F450-4412-38F6-3EA2B08C3BF1}"/>
              </a:ext>
            </a:extLst>
          </p:cNvPr>
          <p:cNvGrpSpPr/>
          <p:nvPr/>
        </p:nvGrpSpPr>
        <p:grpSpPr>
          <a:xfrm>
            <a:off x="457200" y="381000"/>
            <a:ext cx="6324600" cy="8153400"/>
            <a:chOff x="0" y="381000"/>
            <a:chExt cx="6324600" cy="81534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3E510B-8D09-1D8A-39BC-5C583A865B99}"/>
                </a:ext>
              </a:extLst>
            </p:cNvPr>
            <p:cNvSpPr txBox="1"/>
            <p:nvPr/>
          </p:nvSpPr>
          <p:spPr>
            <a:xfrm>
              <a:off x="0" y="381000"/>
              <a:ext cx="632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The Legislative Process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792A413-9F8F-0F6F-02CF-26BCEC050F0F}"/>
                </a:ext>
              </a:extLst>
            </p:cNvPr>
            <p:cNvGrpSpPr/>
            <p:nvPr/>
          </p:nvGrpSpPr>
          <p:grpSpPr>
            <a:xfrm>
              <a:off x="381000" y="1219200"/>
              <a:ext cx="5562600" cy="7315200"/>
              <a:chOff x="381000" y="1219200"/>
              <a:chExt cx="5562600" cy="731520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154DA22-A7C5-92CA-7F7A-007AC6EFCA01}"/>
                  </a:ext>
                </a:extLst>
              </p:cNvPr>
              <p:cNvSpPr txBox="1"/>
              <p:nvPr/>
            </p:nvSpPr>
            <p:spPr>
              <a:xfrm>
                <a:off x="381000" y="1219200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Bill Introduction and Referral (House)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70EFD78-A284-71E1-F48A-8DA281613889}"/>
                  </a:ext>
                </a:extLst>
              </p:cNvPr>
              <p:cNvSpPr txBox="1"/>
              <p:nvPr/>
            </p:nvSpPr>
            <p:spPr>
              <a:xfrm>
                <a:off x="3733800" y="1224802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Bill Introduction and Referral (Senate)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66032BA-3424-0434-A7A6-EEEBC9161BB2}"/>
                  </a:ext>
                </a:extLst>
              </p:cNvPr>
              <p:cNvSpPr txBox="1"/>
              <p:nvPr/>
            </p:nvSpPr>
            <p:spPr>
              <a:xfrm>
                <a:off x="741369" y="2286000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ABC5CAE-9E4E-8C58-9D2E-4175C03092D7}"/>
                  </a:ext>
                </a:extLst>
              </p:cNvPr>
              <p:cNvSpPr txBox="1"/>
              <p:nvPr/>
            </p:nvSpPr>
            <p:spPr>
              <a:xfrm>
                <a:off x="4094169" y="2291602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A3D82C-1FC3-79F8-86EE-6193BB3367DE}"/>
                  </a:ext>
                </a:extLst>
              </p:cNvPr>
              <p:cNvSpPr txBox="1"/>
              <p:nvPr/>
            </p:nvSpPr>
            <p:spPr>
              <a:xfrm>
                <a:off x="762000" y="3352800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House Rules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Committee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91226D3-2FCB-75F6-660C-947FE5B9135E}"/>
                  </a:ext>
                </a:extLst>
              </p:cNvPr>
              <p:cNvSpPr txBox="1"/>
              <p:nvPr/>
            </p:nvSpPr>
            <p:spPr>
              <a:xfrm>
                <a:off x="762000" y="4518378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House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FD4190-8767-5DC3-4F46-5DD24123CFC8}"/>
                  </a:ext>
                </a:extLst>
              </p:cNvPr>
              <p:cNvSpPr txBox="1"/>
              <p:nvPr/>
            </p:nvSpPr>
            <p:spPr>
              <a:xfrm>
                <a:off x="4113390" y="4535269"/>
                <a:ext cx="1489062" cy="92333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Getting to the Senate Floor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E914420-9C48-F9DF-86C6-EE440EA51453}"/>
                  </a:ext>
                </a:extLst>
              </p:cNvPr>
              <p:cNvSpPr txBox="1"/>
              <p:nvPr/>
            </p:nvSpPr>
            <p:spPr>
              <a:xfrm>
                <a:off x="1748494" y="5736413"/>
                <a:ext cx="3084819" cy="36933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dirty="0"/>
                  <a:t>Chambers Resolve Differences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123510D-D841-A486-F1A6-1BA5B8358060}"/>
                  </a:ext>
                </a:extLst>
              </p:cNvPr>
              <p:cNvSpPr txBox="1"/>
              <p:nvPr/>
            </p:nvSpPr>
            <p:spPr>
              <a:xfrm>
                <a:off x="381000" y="6739467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House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44BE7-634F-E7BB-0DC0-F45181D3EB38}"/>
                  </a:ext>
                </a:extLst>
              </p:cNvPr>
              <p:cNvSpPr txBox="1"/>
              <p:nvPr/>
            </p:nvSpPr>
            <p:spPr>
              <a:xfrm>
                <a:off x="3733800" y="6745069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Senate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5B3E44-1917-F11E-4D0F-940D3C3FBABA}"/>
                  </a:ext>
                </a:extLst>
              </p:cNvPr>
              <p:cNvSpPr txBox="1"/>
              <p:nvPr/>
            </p:nvSpPr>
            <p:spPr>
              <a:xfrm>
                <a:off x="1978152" y="7885176"/>
                <a:ext cx="2212848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dirty="0"/>
                  <a:t>Presidential Action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AC6DBB12-D9B7-0E25-CE25-B4CBB14C79D2}"/>
                  </a:ext>
                </a:extLst>
              </p:cNvPr>
              <p:cNvCxnSpPr>
                <a:stCxn id="6" idx="2"/>
                <a:endCxn id="8" idx="0"/>
              </p:cNvCxnSpPr>
              <p:nvPr/>
            </p:nvCxnSpPr>
            <p:spPr>
              <a:xfrm>
                <a:off x="14859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00908C1-65A3-C811-0BC1-0FD5B9A941A2}"/>
                  </a:ext>
                </a:extLst>
              </p:cNvPr>
              <p:cNvCxnSpPr/>
              <p:nvPr/>
            </p:nvCxnSpPr>
            <p:spPr>
              <a:xfrm>
                <a:off x="48768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76C74C0-E0E0-B2DF-4901-70D43A5F2087}"/>
                  </a:ext>
                </a:extLst>
              </p:cNvPr>
              <p:cNvCxnSpPr/>
              <p:nvPr/>
            </p:nvCxnSpPr>
            <p:spPr>
              <a:xfrm>
                <a:off x="1501422" y="29323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BD18176-99A9-C0CD-27C0-A4087E915B40}"/>
                  </a:ext>
                </a:extLst>
              </p:cNvPr>
              <p:cNvCxnSpPr>
                <a:cxnSpLocks/>
                <a:endCxn id="11" idx="0"/>
              </p:cNvCxnSpPr>
              <p:nvPr/>
            </p:nvCxnSpPr>
            <p:spPr>
              <a:xfrm>
                <a:off x="1501422" y="3999131"/>
                <a:ext cx="5814" cy="5192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BC231BE-3CCB-A97D-BF07-708E7C803411}"/>
                  </a:ext>
                </a:extLst>
              </p:cNvPr>
              <p:cNvCxnSpPr>
                <a:cxnSpLocks/>
                <a:stCxn id="11" idx="2"/>
              </p:cNvCxnSpPr>
              <p:nvPr/>
            </p:nvCxnSpPr>
            <p:spPr>
              <a:xfrm>
                <a:off x="1507236" y="5164709"/>
                <a:ext cx="971721" cy="56610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EFB8C7F-4B42-F11E-7364-06244F23B02F}"/>
                  </a:ext>
                </a:extLst>
              </p:cNvPr>
              <p:cNvCxnSpPr>
                <a:cxnSpLocks/>
                <a:endCxn id="12" idx="2"/>
              </p:cNvCxnSpPr>
              <p:nvPr/>
            </p:nvCxnSpPr>
            <p:spPr>
              <a:xfrm flipV="1">
                <a:off x="3905421" y="5458599"/>
                <a:ext cx="952500" cy="27221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961154D-3D0B-A45D-9046-301900E86407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>
                <a:off x="4845925" y="2942229"/>
                <a:ext cx="11996" cy="1593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3FBA94F2-EC4E-0416-C19D-4BE5BBA13FDC}"/>
                  </a:ext>
                </a:extLst>
              </p:cNvPr>
              <p:cNvCxnSpPr>
                <a:cxnSpLocks/>
                <a:stCxn id="14" idx="2"/>
              </p:cNvCxnSpPr>
              <p:nvPr/>
            </p:nvCxnSpPr>
            <p:spPr>
              <a:xfrm>
                <a:off x="1485900" y="7385798"/>
                <a:ext cx="952500" cy="5068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29C4EDB-0370-3E4A-4504-50A3FF714333}"/>
                  </a:ext>
                </a:extLst>
              </p:cNvPr>
              <p:cNvCxnSpPr>
                <a:cxnSpLocks/>
                <a:endCxn id="15" idx="2"/>
              </p:cNvCxnSpPr>
              <p:nvPr/>
            </p:nvCxnSpPr>
            <p:spPr>
              <a:xfrm flipV="1">
                <a:off x="3810000" y="7391400"/>
                <a:ext cx="1028700" cy="4937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16AADD8-A700-5326-10A1-ACFB54731EB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85900" y="6157843"/>
                <a:ext cx="952500" cy="56610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8BB79E8-1033-2930-EF68-DFFB8007A57D}"/>
                  </a:ext>
                </a:extLst>
              </p:cNvPr>
              <p:cNvCxnSpPr>
                <a:cxnSpLocks/>
                <a:endCxn id="15" idx="0"/>
              </p:cNvCxnSpPr>
              <p:nvPr/>
            </p:nvCxnSpPr>
            <p:spPr>
              <a:xfrm>
                <a:off x="3905421" y="6105745"/>
                <a:ext cx="933279" cy="63932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93521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97D7D1-3E87-008C-7555-97D40B1D3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381000"/>
            <a:ext cx="5363323" cy="7659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48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6932C6-73D2-E14C-357D-538CA09C7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304800"/>
            <a:ext cx="5563376" cy="794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38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7D47D7-73F0-14EB-471F-8403057EA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-9144"/>
            <a:ext cx="5811061" cy="824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93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23D098-745C-D553-A74E-71F90E661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602" y="1013916"/>
            <a:ext cx="4810796" cy="711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24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C393AE3-4444-4A63-9350-A98ECFF69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648206"/>
              </p:ext>
            </p:extLst>
          </p:nvPr>
        </p:nvGraphicFramePr>
        <p:xfrm>
          <a:off x="963114" y="685800"/>
          <a:ext cx="5704386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3114" y="685800"/>
                        <a:ext cx="5704386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0AE68D3-52D3-4656-91F6-D0D646E74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878532"/>
              </p:ext>
            </p:extLst>
          </p:nvPr>
        </p:nvGraphicFramePr>
        <p:xfrm>
          <a:off x="838200" y="304800"/>
          <a:ext cx="59436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8200" y="304800"/>
                        <a:ext cx="59436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A6429AB5-161C-E8E5-8E14-8C17D33AC8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7894" y="354358"/>
            <a:ext cx="5673906" cy="799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39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1C7AFD2-AF22-4151-8485-B22C3889E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260783"/>
              </p:ext>
            </p:extLst>
          </p:nvPr>
        </p:nvGraphicFramePr>
        <p:xfrm>
          <a:off x="590550" y="561975"/>
          <a:ext cx="5676900" cy="797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797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550C358-77AB-4209-8176-ED263AE3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235105"/>
              </p:ext>
            </p:extLst>
          </p:nvPr>
        </p:nvGraphicFramePr>
        <p:xfrm>
          <a:off x="838200" y="618744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8200" y="618744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B193D14-075D-1786-E531-37554ABDA5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389382"/>
            <a:ext cx="5811061" cy="819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9135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67117</TotalTime>
  <Words>112</Words>
  <Application>Microsoft Office PowerPoint</Application>
  <PresentationFormat>On-screen Show (4:3)</PresentationFormat>
  <Paragraphs>35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Corbel</vt:lpstr>
      <vt:lpstr>Parallax</vt:lpstr>
      <vt:lpstr>Acrobat Document</vt:lpstr>
      <vt:lpstr>Adobe Acrobat Document</vt:lpstr>
      <vt:lpstr>Key Stages in the Legislative Process</vt:lpstr>
      <vt:lpstr>Moving Legislation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 Hester</dc:creator>
  <cp:lastModifiedBy>Worth Hester</cp:lastModifiedBy>
  <cp:revision>69</cp:revision>
  <cp:lastPrinted>2025-10-01T16:09:14Z</cp:lastPrinted>
  <dcterms:created xsi:type="dcterms:W3CDTF">2020-05-28T17:19:53Z</dcterms:created>
  <dcterms:modified xsi:type="dcterms:W3CDTF">2026-03-23T15:43:36Z</dcterms:modified>
</cp:coreProperties>
</file>