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41"/>
  </p:notesMasterIdLst>
  <p:sldIdLst>
    <p:sldId id="294" r:id="rId2"/>
    <p:sldId id="288" r:id="rId3"/>
    <p:sldId id="355" r:id="rId4"/>
    <p:sldId id="292" r:id="rId5"/>
    <p:sldId id="263" r:id="rId6"/>
    <p:sldId id="293" r:id="rId7"/>
    <p:sldId id="340" r:id="rId8"/>
    <p:sldId id="321" r:id="rId9"/>
    <p:sldId id="322" r:id="rId10"/>
    <p:sldId id="323" r:id="rId11"/>
    <p:sldId id="324" r:id="rId12"/>
    <p:sldId id="325" r:id="rId13"/>
    <p:sldId id="326" r:id="rId14"/>
    <p:sldId id="289" r:id="rId15"/>
    <p:sldId id="365" r:id="rId16"/>
    <p:sldId id="295" r:id="rId17"/>
    <p:sldId id="327" r:id="rId18"/>
    <p:sldId id="366" r:id="rId19"/>
    <p:sldId id="362" r:id="rId20"/>
    <p:sldId id="296" r:id="rId21"/>
    <p:sldId id="298" r:id="rId22"/>
    <p:sldId id="299" r:id="rId23"/>
    <p:sldId id="300" r:id="rId24"/>
    <p:sldId id="301" r:id="rId25"/>
    <p:sldId id="302" r:id="rId26"/>
    <p:sldId id="303" r:id="rId27"/>
    <p:sldId id="304" r:id="rId28"/>
    <p:sldId id="344" r:id="rId29"/>
    <p:sldId id="306" r:id="rId30"/>
    <p:sldId id="307" r:id="rId31"/>
    <p:sldId id="345" r:id="rId32"/>
    <p:sldId id="309" r:id="rId33"/>
    <p:sldId id="353" r:id="rId34"/>
    <p:sldId id="357" r:id="rId35"/>
    <p:sldId id="346" r:id="rId36"/>
    <p:sldId id="364" r:id="rId37"/>
    <p:sldId id="313" r:id="rId38"/>
    <p:sldId id="359" r:id="rId39"/>
    <p:sldId id="336" r:id="rId40"/>
  </p:sldIdLst>
  <p:sldSz cx="13004800" cy="9753600"/>
  <p:notesSz cx="6858000" cy="9144000"/>
  <p:defaultTextStyle>
    <a:defPPr>
      <a:defRPr lang="en-US"/>
    </a:defPPr>
    <a:lvl1pPr algn="ctr" rtl="0" fontAlgn="base">
      <a:spcBef>
        <a:spcPct val="0"/>
      </a:spcBef>
      <a:spcAft>
        <a:spcPct val="0"/>
      </a:spcAft>
      <a:defRPr sz="4200" kern="1200">
        <a:solidFill>
          <a:srgbClr val="FFFFFF"/>
        </a:solidFill>
        <a:latin typeface="Chalkboard" charset="0"/>
        <a:ea typeface="ヒラギノ角ゴ ProN W3" charset="0"/>
        <a:cs typeface="ヒラギノ角ゴ ProN W3" charset="0"/>
        <a:sym typeface="Chalkboard" charset="0"/>
      </a:defRPr>
    </a:lvl1pPr>
    <a:lvl2pPr marL="457200" algn="ctr" rtl="0" fontAlgn="base">
      <a:spcBef>
        <a:spcPct val="0"/>
      </a:spcBef>
      <a:spcAft>
        <a:spcPct val="0"/>
      </a:spcAft>
      <a:defRPr sz="4200" kern="1200">
        <a:solidFill>
          <a:srgbClr val="FFFFFF"/>
        </a:solidFill>
        <a:latin typeface="Chalkboard" charset="0"/>
        <a:ea typeface="ヒラギノ角ゴ ProN W3" charset="0"/>
        <a:cs typeface="ヒラギノ角ゴ ProN W3" charset="0"/>
        <a:sym typeface="Chalkboard" charset="0"/>
      </a:defRPr>
    </a:lvl2pPr>
    <a:lvl3pPr marL="914400" algn="ctr" rtl="0" fontAlgn="base">
      <a:spcBef>
        <a:spcPct val="0"/>
      </a:spcBef>
      <a:spcAft>
        <a:spcPct val="0"/>
      </a:spcAft>
      <a:defRPr sz="4200" kern="1200">
        <a:solidFill>
          <a:srgbClr val="FFFFFF"/>
        </a:solidFill>
        <a:latin typeface="Chalkboard" charset="0"/>
        <a:ea typeface="ヒラギノ角ゴ ProN W3" charset="0"/>
        <a:cs typeface="ヒラギノ角ゴ ProN W3" charset="0"/>
        <a:sym typeface="Chalkboard" charset="0"/>
      </a:defRPr>
    </a:lvl3pPr>
    <a:lvl4pPr marL="1371600" algn="ctr" rtl="0" fontAlgn="base">
      <a:spcBef>
        <a:spcPct val="0"/>
      </a:spcBef>
      <a:spcAft>
        <a:spcPct val="0"/>
      </a:spcAft>
      <a:defRPr sz="4200" kern="1200">
        <a:solidFill>
          <a:srgbClr val="FFFFFF"/>
        </a:solidFill>
        <a:latin typeface="Chalkboard" charset="0"/>
        <a:ea typeface="ヒラギノ角ゴ ProN W3" charset="0"/>
        <a:cs typeface="ヒラギノ角ゴ ProN W3" charset="0"/>
        <a:sym typeface="Chalkboard" charset="0"/>
      </a:defRPr>
    </a:lvl4pPr>
    <a:lvl5pPr marL="1828800" algn="ctr" rtl="0" fontAlgn="base">
      <a:spcBef>
        <a:spcPct val="0"/>
      </a:spcBef>
      <a:spcAft>
        <a:spcPct val="0"/>
      </a:spcAft>
      <a:defRPr sz="4200" kern="1200">
        <a:solidFill>
          <a:srgbClr val="FFFFFF"/>
        </a:solidFill>
        <a:latin typeface="Chalkboard" charset="0"/>
        <a:ea typeface="ヒラギノ角ゴ ProN W3" charset="0"/>
        <a:cs typeface="ヒラギノ角ゴ ProN W3" charset="0"/>
        <a:sym typeface="Chalkboard" charset="0"/>
      </a:defRPr>
    </a:lvl5pPr>
    <a:lvl6pPr marL="2286000" algn="l" defTabSz="457200" rtl="0" eaLnBrk="1" latinLnBrk="0" hangingPunct="1">
      <a:defRPr sz="4200" kern="1200">
        <a:solidFill>
          <a:srgbClr val="FFFFFF"/>
        </a:solidFill>
        <a:latin typeface="Chalkboard" charset="0"/>
        <a:ea typeface="ヒラギノ角ゴ ProN W3" charset="0"/>
        <a:cs typeface="ヒラギノ角ゴ ProN W3" charset="0"/>
        <a:sym typeface="Chalkboard" charset="0"/>
      </a:defRPr>
    </a:lvl6pPr>
    <a:lvl7pPr marL="2743200" algn="l" defTabSz="457200" rtl="0" eaLnBrk="1" latinLnBrk="0" hangingPunct="1">
      <a:defRPr sz="4200" kern="1200">
        <a:solidFill>
          <a:srgbClr val="FFFFFF"/>
        </a:solidFill>
        <a:latin typeface="Chalkboard" charset="0"/>
        <a:ea typeface="ヒラギノ角ゴ ProN W3" charset="0"/>
        <a:cs typeface="ヒラギノ角ゴ ProN W3" charset="0"/>
        <a:sym typeface="Chalkboard" charset="0"/>
      </a:defRPr>
    </a:lvl7pPr>
    <a:lvl8pPr marL="3200400" algn="l" defTabSz="457200" rtl="0" eaLnBrk="1" latinLnBrk="0" hangingPunct="1">
      <a:defRPr sz="4200" kern="1200">
        <a:solidFill>
          <a:srgbClr val="FFFFFF"/>
        </a:solidFill>
        <a:latin typeface="Chalkboard" charset="0"/>
        <a:ea typeface="ヒラギノ角ゴ ProN W3" charset="0"/>
        <a:cs typeface="ヒラギノ角ゴ ProN W3" charset="0"/>
        <a:sym typeface="Chalkboard" charset="0"/>
      </a:defRPr>
    </a:lvl8pPr>
    <a:lvl9pPr marL="3657600" algn="l" defTabSz="457200" rtl="0" eaLnBrk="1" latinLnBrk="0" hangingPunct="1">
      <a:defRPr sz="4200" kern="1200">
        <a:solidFill>
          <a:srgbClr val="FFFFFF"/>
        </a:solidFill>
        <a:latin typeface="Chalkboard" charset="0"/>
        <a:ea typeface="ヒラギノ角ゴ ProN W3" charset="0"/>
        <a:cs typeface="ヒラギノ角ゴ ProN W3" charset="0"/>
        <a:sym typeface="Chalkboard" charset="0"/>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BE0E3"/>
    <a:srgbClr val="E24548"/>
    <a:srgbClr val="FFEE6D"/>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9246"/>
    <p:restoredTop sz="94636"/>
  </p:normalViewPr>
  <p:slideViewPr>
    <p:cSldViewPr>
      <p:cViewPr varScale="1">
        <p:scale>
          <a:sx n="62" d="100"/>
          <a:sy n="62" d="100"/>
        </p:scale>
        <p:origin x="592" y="176"/>
      </p:cViewPr>
      <p:guideLst>
        <p:guide orient="horz" pos="3072"/>
        <p:guide pos="4096"/>
      </p:guideLst>
    </p:cSldViewPr>
  </p:slideViewPr>
  <p:notesTextViewPr>
    <p:cViewPr>
      <p:scale>
        <a:sx n="100" d="100"/>
        <a:sy n="100" d="100"/>
      </p:scale>
      <p:origin x="0" y="0"/>
    </p:cViewPr>
  </p:notesTextViewPr>
  <p:sorterViewPr>
    <p:cViewPr>
      <p:scale>
        <a:sx n="66" d="100"/>
        <a:sy n="66" d="100"/>
      </p:scale>
      <p:origin x="0" y="204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2B34C18E-A3B6-BD41-9D78-B7B6266DB4CE}" type="datetimeFigureOut">
              <a:rPr lang="en-US"/>
              <a:pPr>
                <a:defRPr/>
              </a:pPr>
              <a:t>1/4/26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890D3702-13D9-CB47-9DF3-F14EDAF2917D}" type="slidenum">
              <a:rPr lang="en-US"/>
              <a:pPr>
                <a:defRPr/>
              </a:pPr>
              <a:t>‹#›</a:t>
            </a:fld>
            <a:endParaRPr lang="en-US"/>
          </a:p>
        </p:txBody>
      </p:sp>
    </p:spTree>
    <p:extLst>
      <p:ext uri="{BB962C8B-B14F-4D97-AF65-F5344CB8AC3E}">
        <p14:creationId xmlns:p14="http://schemas.microsoft.com/office/powerpoint/2010/main" val="3084352032"/>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a:lstStyle/>
          <a:p>
            <a:endParaRPr lang="en-US"/>
          </a:p>
        </p:txBody>
      </p:sp>
      <p:sp>
        <p:nvSpPr>
          <p:cNvPr id="1638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1638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200">
                <a:solidFill>
                  <a:srgbClr val="FFFFFF"/>
                </a:solidFill>
                <a:latin typeface="Chalkboard" charset="0"/>
                <a:ea typeface="ヒラギノ角ゴ ProN W3" charset="0"/>
                <a:cs typeface="ヒラギノ角ゴ ProN W3" charset="0"/>
                <a:sym typeface="Chalkboard" charset="0"/>
              </a:defRPr>
            </a:lvl1pPr>
            <a:lvl2pPr marL="742950" indent="-285750" eaLnBrk="0" hangingPunct="0">
              <a:defRPr sz="4200">
                <a:solidFill>
                  <a:srgbClr val="FFFFFF"/>
                </a:solidFill>
                <a:latin typeface="Chalkboard" charset="0"/>
                <a:ea typeface="ヒラギノ角ゴ ProN W3" charset="0"/>
                <a:cs typeface="ヒラギノ角ゴ ProN W3" charset="0"/>
                <a:sym typeface="Chalkboard" charset="0"/>
              </a:defRPr>
            </a:lvl2pPr>
            <a:lvl3pPr marL="1143000" indent="-228600" eaLnBrk="0" hangingPunct="0">
              <a:defRPr sz="4200">
                <a:solidFill>
                  <a:srgbClr val="FFFFFF"/>
                </a:solidFill>
                <a:latin typeface="Chalkboard" charset="0"/>
                <a:ea typeface="ヒラギノ角ゴ ProN W3" charset="0"/>
                <a:cs typeface="ヒラギノ角ゴ ProN W3" charset="0"/>
                <a:sym typeface="Chalkboard" charset="0"/>
              </a:defRPr>
            </a:lvl3pPr>
            <a:lvl4pPr marL="1600200" indent="-228600" eaLnBrk="0" hangingPunct="0">
              <a:defRPr sz="4200">
                <a:solidFill>
                  <a:srgbClr val="FFFFFF"/>
                </a:solidFill>
                <a:latin typeface="Chalkboard" charset="0"/>
                <a:ea typeface="ヒラギノ角ゴ ProN W3" charset="0"/>
                <a:cs typeface="ヒラギノ角ゴ ProN W3" charset="0"/>
                <a:sym typeface="Chalkboard" charset="0"/>
              </a:defRPr>
            </a:lvl4pPr>
            <a:lvl5pPr marL="2057400" indent="-228600" eaLnBrk="0" hangingPunct="0">
              <a:defRPr sz="4200">
                <a:solidFill>
                  <a:srgbClr val="FFFFFF"/>
                </a:solidFill>
                <a:latin typeface="Chalkboard" charset="0"/>
                <a:ea typeface="ヒラギノ角ゴ ProN W3" charset="0"/>
                <a:cs typeface="ヒラギノ角ゴ ProN W3" charset="0"/>
                <a:sym typeface="Chalkboard" charset="0"/>
              </a:defRPr>
            </a:lvl5pPr>
            <a:lvl6pPr marL="2514600" indent="-228600" algn="ctr" eaLnBrk="0" fontAlgn="base" hangingPunct="0">
              <a:spcBef>
                <a:spcPct val="0"/>
              </a:spcBef>
              <a:spcAft>
                <a:spcPct val="0"/>
              </a:spcAft>
              <a:defRPr sz="4200">
                <a:solidFill>
                  <a:srgbClr val="FFFFFF"/>
                </a:solidFill>
                <a:latin typeface="Chalkboard" charset="0"/>
                <a:ea typeface="ヒラギノ角ゴ ProN W3" charset="0"/>
                <a:cs typeface="ヒラギノ角ゴ ProN W3" charset="0"/>
                <a:sym typeface="Chalkboard" charset="0"/>
              </a:defRPr>
            </a:lvl6pPr>
            <a:lvl7pPr marL="2971800" indent="-228600" algn="ctr" eaLnBrk="0" fontAlgn="base" hangingPunct="0">
              <a:spcBef>
                <a:spcPct val="0"/>
              </a:spcBef>
              <a:spcAft>
                <a:spcPct val="0"/>
              </a:spcAft>
              <a:defRPr sz="4200">
                <a:solidFill>
                  <a:srgbClr val="FFFFFF"/>
                </a:solidFill>
                <a:latin typeface="Chalkboard" charset="0"/>
                <a:ea typeface="ヒラギノ角ゴ ProN W3" charset="0"/>
                <a:cs typeface="ヒラギノ角ゴ ProN W3" charset="0"/>
                <a:sym typeface="Chalkboard" charset="0"/>
              </a:defRPr>
            </a:lvl7pPr>
            <a:lvl8pPr marL="3429000" indent="-228600" algn="ctr" eaLnBrk="0" fontAlgn="base" hangingPunct="0">
              <a:spcBef>
                <a:spcPct val="0"/>
              </a:spcBef>
              <a:spcAft>
                <a:spcPct val="0"/>
              </a:spcAft>
              <a:defRPr sz="4200">
                <a:solidFill>
                  <a:srgbClr val="FFFFFF"/>
                </a:solidFill>
                <a:latin typeface="Chalkboard" charset="0"/>
                <a:ea typeface="ヒラギノ角ゴ ProN W3" charset="0"/>
                <a:cs typeface="ヒラギノ角ゴ ProN W3" charset="0"/>
                <a:sym typeface="Chalkboard" charset="0"/>
              </a:defRPr>
            </a:lvl8pPr>
            <a:lvl9pPr marL="3886200" indent="-228600" algn="ctr" eaLnBrk="0" fontAlgn="base" hangingPunct="0">
              <a:spcBef>
                <a:spcPct val="0"/>
              </a:spcBef>
              <a:spcAft>
                <a:spcPct val="0"/>
              </a:spcAft>
              <a:defRPr sz="4200">
                <a:solidFill>
                  <a:srgbClr val="FFFFFF"/>
                </a:solidFill>
                <a:latin typeface="Chalkboard" charset="0"/>
                <a:ea typeface="ヒラギノ角ゴ ProN W3" charset="0"/>
                <a:cs typeface="ヒラギノ角ゴ ProN W3" charset="0"/>
                <a:sym typeface="Chalkboard" charset="0"/>
              </a:defRPr>
            </a:lvl9pPr>
          </a:lstStyle>
          <a:p>
            <a:pPr eaLnBrk="1" hangingPunct="1"/>
            <a:fld id="{D1335BC1-B664-C245-989A-DABFBAE3A8A9}" type="slidenum">
              <a:rPr lang="en-US" sz="1200"/>
              <a:pPr eaLnBrk="1" hangingPunct="1"/>
              <a:t>2</a:t>
            </a:fld>
            <a:endParaRPr 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90D3702-13D9-CB47-9DF3-F14EDAF2917D}" type="slidenum">
              <a:rPr lang="en-US" smtClean="0"/>
              <a:pPr>
                <a:defRPr/>
              </a:pPr>
              <a:t>3</a:t>
            </a:fld>
            <a:endParaRPr lang="en-US"/>
          </a:p>
        </p:txBody>
      </p:sp>
    </p:spTree>
    <p:extLst>
      <p:ext uri="{BB962C8B-B14F-4D97-AF65-F5344CB8AC3E}">
        <p14:creationId xmlns:p14="http://schemas.microsoft.com/office/powerpoint/2010/main" val="26001614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90D3702-13D9-CB47-9DF3-F14EDAF2917D}" type="slidenum">
              <a:rPr lang="en-US" smtClean="0"/>
              <a:pPr>
                <a:defRPr/>
              </a:pPr>
              <a:t>14</a:t>
            </a:fld>
            <a:endParaRPr lang="en-US"/>
          </a:p>
        </p:txBody>
      </p:sp>
    </p:spTree>
    <p:extLst>
      <p:ext uri="{BB962C8B-B14F-4D97-AF65-F5344CB8AC3E}">
        <p14:creationId xmlns:p14="http://schemas.microsoft.com/office/powerpoint/2010/main" val="4941026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Level 1 Slide # </a:t>
            </a:r>
          </a:p>
        </p:txBody>
      </p:sp>
      <p:sp>
        <p:nvSpPr>
          <p:cNvPr id="4" name="Slide Number Placeholder 3"/>
          <p:cNvSpPr>
            <a:spLocks noGrp="1"/>
          </p:cNvSpPr>
          <p:nvPr>
            <p:ph type="sldNum" sz="quarter" idx="10"/>
          </p:nvPr>
        </p:nvSpPr>
        <p:spPr/>
        <p:txBody>
          <a:bodyPr/>
          <a:lstStyle/>
          <a:p>
            <a:pPr>
              <a:defRPr/>
            </a:pPr>
            <a:fld id="{890D3702-13D9-CB47-9DF3-F14EDAF2917D}" type="slidenum">
              <a:rPr lang="en-US" smtClean="0"/>
              <a:pPr>
                <a:defRPr/>
              </a:pPr>
              <a:t>20</a:t>
            </a:fld>
            <a:endParaRPr lang="en-US"/>
          </a:p>
        </p:txBody>
      </p:sp>
    </p:spTree>
    <p:extLst>
      <p:ext uri="{BB962C8B-B14F-4D97-AF65-F5344CB8AC3E}">
        <p14:creationId xmlns:p14="http://schemas.microsoft.com/office/powerpoint/2010/main" val="38005681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90D3702-13D9-CB47-9DF3-F14EDAF2917D}" type="slidenum">
              <a:rPr lang="en-US" smtClean="0"/>
              <a:pPr>
                <a:defRPr/>
              </a:pPr>
              <a:t>28</a:t>
            </a:fld>
            <a:endParaRPr lang="en-US"/>
          </a:p>
        </p:txBody>
      </p:sp>
    </p:spTree>
    <p:extLst>
      <p:ext uri="{BB962C8B-B14F-4D97-AF65-F5344CB8AC3E}">
        <p14:creationId xmlns:p14="http://schemas.microsoft.com/office/powerpoint/2010/main" val="10925481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90D3702-13D9-CB47-9DF3-F14EDAF2917D}" type="slidenum">
              <a:rPr lang="en-US" smtClean="0"/>
              <a:pPr>
                <a:defRPr/>
              </a:pPr>
              <a:t>29</a:t>
            </a:fld>
            <a:endParaRPr lang="en-US"/>
          </a:p>
        </p:txBody>
      </p:sp>
    </p:spTree>
    <p:extLst>
      <p:ext uri="{BB962C8B-B14F-4D97-AF65-F5344CB8AC3E}">
        <p14:creationId xmlns:p14="http://schemas.microsoft.com/office/powerpoint/2010/main" val="25636085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743992267"/>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3698024"/>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65400"/>
            <a:ext cx="2616200" cy="4102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70000" y="2565400"/>
            <a:ext cx="7696200" cy="4102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945642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94942091"/>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96229094"/>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70000" y="5207000"/>
            <a:ext cx="5156200" cy="1460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5207000"/>
            <a:ext cx="5156200" cy="1460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8659354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88516784"/>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03914727"/>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4938862"/>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128596888"/>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Chalkboard"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93134591"/>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body" idx="1"/>
          </p:nvPr>
        </p:nvSpPr>
        <p:spPr bwMode="auto">
          <a:xfrm>
            <a:off x="1270000" y="5207000"/>
            <a:ext cx="10464800" cy="1460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t" anchorCtr="0" compatLnSpc="1">
            <a:prstTxWarp prst="textNoShape">
              <a:avLst/>
            </a:prstTxWarp>
          </a:bodyPr>
          <a:lstStyle/>
          <a:p>
            <a:pPr lvl="0"/>
            <a:r>
              <a:rPr lang="en-US">
                <a:sym typeface="Chalkboard" charset="0"/>
              </a:rPr>
              <a:t>Click to edit Master text styles</a:t>
            </a:r>
          </a:p>
          <a:p>
            <a:pPr lvl="1"/>
            <a:r>
              <a:rPr lang="en-US">
                <a:sym typeface="Chalkboard" charset="0"/>
              </a:rPr>
              <a:t>Second level</a:t>
            </a:r>
          </a:p>
          <a:p>
            <a:pPr lvl="2"/>
            <a:r>
              <a:rPr lang="en-US">
                <a:sym typeface="Chalkboard" charset="0"/>
              </a:rPr>
              <a:t>Third level</a:t>
            </a:r>
          </a:p>
          <a:p>
            <a:pPr lvl="3"/>
            <a:r>
              <a:rPr lang="en-US">
                <a:sym typeface="Chalkboard" charset="0"/>
              </a:rPr>
              <a:t>Fourth level</a:t>
            </a:r>
          </a:p>
          <a:p>
            <a:pPr lvl="4"/>
            <a:r>
              <a:rPr lang="en-US">
                <a:sym typeface="Chalkboard" charset="0"/>
              </a:rPr>
              <a:t>Fifth level</a:t>
            </a:r>
          </a:p>
        </p:txBody>
      </p:sp>
      <p:sp>
        <p:nvSpPr>
          <p:cNvPr id="1026" name="Rectangle 2"/>
          <p:cNvSpPr>
            <a:spLocks noGrp="1" noChangeArrowheads="1"/>
          </p:cNvSpPr>
          <p:nvPr>
            <p:ph type="title"/>
          </p:nvPr>
        </p:nvSpPr>
        <p:spPr bwMode="auto">
          <a:xfrm>
            <a:off x="1270000" y="2565400"/>
            <a:ext cx="10464800" cy="2540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b" anchorCtr="0" compatLnSpc="1">
            <a:prstTxWarp prst="textNoShape">
              <a:avLst/>
            </a:prstTxWarp>
          </a:bodyPr>
          <a:lstStyle/>
          <a:p>
            <a:pPr lvl="0"/>
            <a:r>
              <a:rPr lang="en-US">
                <a:sym typeface="Chalkboard" charset="0"/>
              </a:rPr>
              <a:t>Click to edit Master title style</a:t>
            </a:r>
          </a:p>
        </p:txBody>
      </p:sp>
    </p:spTree>
  </p:cSld>
  <p:clrMap bg1="dk2" tx1="lt1" bg2="dk1"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transition/>
  <p:txStyles>
    <p:titleStyle>
      <a:lvl1pPr algn="ctr" rtl="0" eaLnBrk="0" fontAlgn="base" hangingPunct="0">
        <a:spcBef>
          <a:spcPct val="0"/>
        </a:spcBef>
        <a:spcAft>
          <a:spcPct val="0"/>
        </a:spcAft>
        <a:defRPr sz="7200">
          <a:solidFill>
            <a:schemeClr val="tx1"/>
          </a:solidFill>
          <a:latin typeface="+mj-lt"/>
          <a:ea typeface="+mj-ea"/>
          <a:cs typeface="+mj-cs"/>
          <a:sym typeface="Chalkboard" charset="0"/>
        </a:defRPr>
      </a:lvl1pPr>
      <a:lvl2pPr algn="ctr" rtl="0" eaLnBrk="0" fontAlgn="base" hangingPunct="0">
        <a:spcBef>
          <a:spcPct val="0"/>
        </a:spcBef>
        <a:spcAft>
          <a:spcPct val="0"/>
        </a:spcAft>
        <a:defRPr sz="7200">
          <a:solidFill>
            <a:schemeClr val="tx1"/>
          </a:solidFill>
          <a:latin typeface="Chalkboard" charset="0"/>
          <a:ea typeface="ヒラギノ角ゴ ProN W3" charset="0"/>
          <a:cs typeface="ヒラギノ角ゴ ProN W3" charset="0"/>
          <a:sym typeface="Chalkboard" charset="0"/>
        </a:defRPr>
      </a:lvl2pPr>
      <a:lvl3pPr algn="ctr" rtl="0" eaLnBrk="0" fontAlgn="base" hangingPunct="0">
        <a:spcBef>
          <a:spcPct val="0"/>
        </a:spcBef>
        <a:spcAft>
          <a:spcPct val="0"/>
        </a:spcAft>
        <a:defRPr sz="7200">
          <a:solidFill>
            <a:schemeClr val="tx1"/>
          </a:solidFill>
          <a:latin typeface="Chalkboard" charset="0"/>
          <a:ea typeface="ヒラギノ角ゴ ProN W3" charset="0"/>
          <a:cs typeface="ヒラギノ角ゴ ProN W3" charset="0"/>
          <a:sym typeface="Chalkboard" charset="0"/>
        </a:defRPr>
      </a:lvl3pPr>
      <a:lvl4pPr algn="ctr" rtl="0" eaLnBrk="0" fontAlgn="base" hangingPunct="0">
        <a:spcBef>
          <a:spcPct val="0"/>
        </a:spcBef>
        <a:spcAft>
          <a:spcPct val="0"/>
        </a:spcAft>
        <a:defRPr sz="7200">
          <a:solidFill>
            <a:schemeClr val="tx1"/>
          </a:solidFill>
          <a:latin typeface="Chalkboard" charset="0"/>
          <a:ea typeface="ヒラギノ角ゴ ProN W3" charset="0"/>
          <a:cs typeface="ヒラギノ角ゴ ProN W3" charset="0"/>
          <a:sym typeface="Chalkboard" charset="0"/>
        </a:defRPr>
      </a:lvl4pPr>
      <a:lvl5pPr algn="ctr" rtl="0" eaLnBrk="0" fontAlgn="base" hangingPunct="0">
        <a:spcBef>
          <a:spcPct val="0"/>
        </a:spcBef>
        <a:spcAft>
          <a:spcPct val="0"/>
        </a:spcAft>
        <a:defRPr sz="7200">
          <a:solidFill>
            <a:schemeClr val="tx1"/>
          </a:solidFill>
          <a:latin typeface="Chalkboard" charset="0"/>
          <a:ea typeface="ヒラギノ角ゴ ProN W3" charset="0"/>
          <a:cs typeface="ヒラギノ角ゴ ProN W3" charset="0"/>
          <a:sym typeface="Chalkboard" charset="0"/>
        </a:defRPr>
      </a:lvl5pPr>
      <a:lvl6pPr marL="457200" algn="ctr" rtl="0" fontAlgn="base">
        <a:spcBef>
          <a:spcPct val="0"/>
        </a:spcBef>
        <a:spcAft>
          <a:spcPct val="0"/>
        </a:spcAft>
        <a:defRPr sz="7200">
          <a:solidFill>
            <a:schemeClr val="tx1"/>
          </a:solidFill>
          <a:latin typeface="Chalkboard" charset="0"/>
          <a:ea typeface="ヒラギノ角ゴ ProN W3" charset="0"/>
          <a:cs typeface="ヒラギノ角ゴ ProN W3" charset="0"/>
          <a:sym typeface="Chalkboard" charset="0"/>
        </a:defRPr>
      </a:lvl6pPr>
      <a:lvl7pPr marL="914400" algn="ctr" rtl="0" fontAlgn="base">
        <a:spcBef>
          <a:spcPct val="0"/>
        </a:spcBef>
        <a:spcAft>
          <a:spcPct val="0"/>
        </a:spcAft>
        <a:defRPr sz="7200">
          <a:solidFill>
            <a:schemeClr val="tx1"/>
          </a:solidFill>
          <a:latin typeface="Chalkboard" charset="0"/>
          <a:ea typeface="ヒラギノ角ゴ ProN W3" charset="0"/>
          <a:cs typeface="ヒラギノ角ゴ ProN W3" charset="0"/>
          <a:sym typeface="Chalkboard" charset="0"/>
        </a:defRPr>
      </a:lvl7pPr>
      <a:lvl8pPr marL="1371600" algn="ctr" rtl="0" fontAlgn="base">
        <a:spcBef>
          <a:spcPct val="0"/>
        </a:spcBef>
        <a:spcAft>
          <a:spcPct val="0"/>
        </a:spcAft>
        <a:defRPr sz="7200">
          <a:solidFill>
            <a:schemeClr val="tx1"/>
          </a:solidFill>
          <a:latin typeface="Chalkboard" charset="0"/>
          <a:ea typeface="ヒラギノ角ゴ ProN W3" charset="0"/>
          <a:cs typeface="ヒラギノ角ゴ ProN W3" charset="0"/>
          <a:sym typeface="Chalkboard" charset="0"/>
        </a:defRPr>
      </a:lvl8pPr>
      <a:lvl9pPr marL="1828800" algn="ctr" rtl="0" fontAlgn="base">
        <a:spcBef>
          <a:spcPct val="0"/>
        </a:spcBef>
        <a:spcAft>
          <a:spcPct val="0"/>
        </a:spcAft>
        <a:defRPr sz="7200">
          <a:solidFill>
            <a:schemeClr val="tx1"/>
          </a:solidFill>
          <a:latin typeface="Chalkboard" charset="0"/>
          <a:ea typeface="ヒラギノ角ゴ ProN W3" charset="0"/>
          <a:cs typeface="ヒラギノ角ゴ ProN W3" charset="0"/>
          <a:sym typeface="Chalkboard" charset="0"/>
        </a:defRPr>
      </a:lvl9pPr>
    </p:titleStyle>
    <p:bodyStyle>
      <a:lvl1pPr marL="342900" indent="-342900" algn="ctr" rtl="0" eaLnBrk="0" fontAlgn="base" hangingPunct="0">
        <a:spcBef>
          <a:spcPct val="0"/>
        </a:spcBef>
        <a:spcAft>
          <a:spcPct val="0"/>
        </a:spcAft>
        <a:defRPr sz="3600">
          <a:solidFill>
            <a:schemeClr val="tx1"/>
          </a:solidFill>
          <a:latin typeface="+mn-lt"/>
          <a:ea typeface="+mn-ea"/>
          <a:cs typeface="+mn-cs"/>
          <a:sym typeface="Chalkboard" charset="0"/>
        </a:defRPr>
      </a:lvl1pPr>
      <a:lvl2pPr marL="742950" indent="-285750" algn="ctr" rtl="0" eaLnBrk="0" fontAlgn="base" hangingPunct="0">
        <a:spcBef>
          <a:spcPct val="0"/>
        </a:spcBef>
        <a:spcAft>
          <a:spcPct val="0"/>
        </a:spcAft>
        <a:defRPr sz="3600">
          <a:solidFill>
            <a:schemeClr val="tx1"/>
          </a:solidFill>
          <a:latin typeface="+mn-lt"/>
          <a:ea typeface="+mn-ea"/>
          <a:cs typeface="+mn-cs"/>
          <a:sym typeface="Chalkboard" charset="0"/>
        </a:defRPr>
      </a:lvl2pPr>
      <a:lvl3pPr marL="1143000" indent="-228600" algn="ctr" rtl="0" eaLnBrk="0" fontAlgn="base" hangingPunct="0">
        <a:spcBef>
          <a:spcPct val="0"/>
        </a:spcBef>
        <a:spcAft>
          <a:spcPct val="0"/>
        </a:spcAft>
        <a:defRPr sz="3600">
          <a:solidFill>
            <a:schemeClr val="tx1"/>
          </a:solidFill>
          <a:latin typeface="+mn-lt"/>
          <a:ea typeface="+mn-ea"/>
          <a:cs typeface="+mn-cs"/>
          <a:sym typeface="Chalkboard" charset="0"/>
        </a:defRPr>
      </a:lvl3pPr>
      <a:lvl4pPr marL="1600200" indent="-228600" algn="ctr" rtl="0" eaLnBrk="0" fontAlgn="base" hangingPunct="0">
        <a:spcBef>
          <a:spcPct val="0"/>
        </a:spcBef>
        <a:spcAft>
          <a:spcPct val="0"/>
        </a:spcAft>
        <a:defRPr sz="3600">
          <a:solidFill>
            <a:schemeClr val="tx1"/>
          </a:solidFill>
          <a:latin typeface="+mn-lt"/>
          <a:ea typeface="+mn-ea"/>
          <a:cs typeface="+mn-cs"/>
          <a:sym typeface="Chalkboard" charset="0"/>
        </a:defRPr>
      </a:lvl4pPr>
      <a:lvl5pPr marL="2057400" indent="-228600" algn="ctr" rtl="0" eaLnBrk="0" fontAlgn="base" hangingPunct="0">
        <a:spcBef>
          <a:spcPct val="0"/>
        </a:spcBef>
        <a:spcAft>
          <a:spcPct val="0"/>
        </a:spcAft>
        <a:defRPr sz="3600">
          <a:solidFill>
            <a:schemeClr val="tx1"/>
          </a:solidFill>
          <a:latin typeface="+mn-lt"/>
          <a:ea typeface="+mn-ea"/>
          <a:cs typeface="+mn-cs"/>
          <a:sym typeface="Chalkboard" charset="0"/>
        </a:defRPr>
      </a:lvl5pPr>
      <a:lvl6pPr marL="457200" algn="ctr" rtl="0" fontAlgn="base">
        <a:spcBef>
          <a:spcPct val="0"/>
        </a:spcBef>
        <a:spcAft>
          <a:spcPct val="0"/>
        </a:spcAft>
        <a:defRPr sz="3600">
          <a:solidFill>
            <a:schemeClr val="tx1"/>
          </a:solidFill>
          <a:latin typeface="+mn-lt"/>
          <a:ea typeface="+mn-ea"/>
          <a:cs typeface="+mn-cs"/>
          <a:sym typeface="Chalkboard" charset="0"/>
        </a:defRPr>
      </a:lvl6pPr>
      <a:lvl7pPr marL="914400" algn="ctr" rtl="0" fontAlgn="base">
        <a:spcBef>
          <a:spcPct val="0"/>
        </a:spcBef>
        <a:spcAft>
          <a:spcPct val="0"/>
        </a:spcAft>
        <a:defRPr sz="3600">
          <a:solidFill>
            <a:schemeClr val="tx1"/>
          </a:solidFill>
          <a:latin typeface="+mn-lt"/>
          <a:ea typeface="+mn-ea"/>
          <a:cs typeface="+mn-cs"/>
          <a:sym typeface="Chalkboard" charset="0"/>
        </a:defRPr>
      </a:lvl7pPr>
      <a:lvl8pPr marL="1371600" algn="ctr" rtl="0" fontAlgn="base">
        <a:spcBef>
          <a:spcPct val="0"/>
        </a:spcBef>
        <a:spcAft>
          <a:spcPct val="0"/>
        </a:spcAft>
        <a:defRPr sz="3600">
          <a:solidFill>
            <a:schemeClr val="tx1"/>
          </a:solidFill>
          <a:latin typeface="+mn-lt"/>
          <a:ea typeface="+mn-ea"/>
          <a:cs typeface="+mn-cs"/>
          <a:sym typeface="Chalkboard" charset="0"/>
        </a:defRPr>
      </a:lvl8pPr>
      <a:lvl9pPr marL="1828800" algn="ctr" rtl="0" fontAlgn="base">
        <a:spcBef>
          <a:spcPct val="0"/>
        </a:spcBef>
        <a:spcAft>
          <a:spcPct val="0"/>
        </a:spcAft>
        <a:defRPr sz="3600">
          <a:solidFill>
            <a:schemeClr val="tx1"/>
          </a:solidFill>
          <a:latin typeface="+mn-lt"/>
          <a:ea typeface="+mn-ea"/>
          <a:cs typeface="+mn-cs"/>
          <a:sym typeface="Chalkboard"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hyperlink" Target="https://www.mrcvolunteer.org/emergency-pet-sheltering.html"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jpg"/><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hyperlink" Target="https://www.ncbi.nlm.nih.gov/pmc/articles/PMC5551593/" TargetMode="External"/><Relationship Id="rId2" Type="http://schemas.openxmlformats.org/officeDocument/2006/relationships/hyperlink" Target="https://www.ncbi.nlm.nih.gov/pmc/articles/PMC5551593" TargetMode="Externa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hyperlink" Target="https://my.clevelandclinic.org/health/diseases/22727-zoophobia-fear-of-animals" TargetMode="External"/><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hyperlink" Target="https://my.clevelandclinic.org/health/diseases/zoonotic-diseases" TargetMode="External"/><Relationship Id="rId4" Type="http://schemas.openxmlformats.org/officeDocument/2006/relationships/hyperlink" Target="https://my.clevelandclinic.org/health/diseases/17702-pet-allergie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emf"/><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1.jpg"/><Relationship Id="rId1" Type="http://schemas.openxmlformats.org/officeDocument/2006/relationships/slideLayout" Target="../slideLayouts/slideLayout8.xml"/><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3.jpeg"/><Relationship Id="rId1" Type="http://schemas.openxmlformats.org/officeDocument/2006/relationships/slideLayout" Target="../slideLayouts/slideLayout4.xml"/><Relationship Id="rId5" Type="http://schemas.openxmlformats.org/officeDocument/2006/relationships/image" Target="../media/image25.png"/><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8" Type="http://schemas.openxmlformats.org/officeDocument/2006/relationships/image" Target="https://scontent-bos5-1.xx.fbcdn.net/v/t1.15752-9/418218750_1151832695979986_2193373666804224504_n.jpg?_nc_cat=101&amp;ccb=1-7&amp;_nc_sid=5f2048&amp;_nc_ohc=QvVUaXjZ8tkAX--oXDV&amp;_nc_ht=scontent-bos5-1.xx&amp;oh=03_AdQZSGc702XSsGPg24aiPUno5_g_hoD5wEyUMTXXev1qvg&amp;oe=6612A3FE" TargetMode="External"/><Relationship Id="rId3" Type="http://schemas.openxmlformats.org/officeDocument/2006/relationships/image" Target="../media/image27.png"/><Relationship Id="rId7" Type="http://schemas.openxmlformats.org/officeDocument/2006/relationships/image" Target="../media/image30.jpe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29.png"/><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8.xml"/><Relationship Id="rId1" Type="http://schemas.openxmlformats.org/officeDocument/2006/relationships/video" Target="https://www.youtube.com/embed/4lkj31FROwE?feature=oembed" TargetMode="External"/><Relationship Id="rId4" Type="http://schemas.openxmlformats.org/officeDocument/2006/relationships/image" Target="../media/image31.jpeg"/></Relationships>
</file>

<file path=ppt/slides/_rels/slide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https://external-content.duckduckgo.com/iu/?u=http%3A%2F%2Fwww.multivu.com%2Fplayers%2FEnglish%2F7302551-fema-and-ad-council-release-psas-for-ready-campaign-national-preparedness-month%2Fimage%2Fready-logo.png&amp;f=1&amp;nofb=1&amp;ipt=b0a06e1ff54f03b17c200a160715efea0dccaa83b4ef0aaaca1228ccf8bbc811&amp;ipo=images" TargetMode="External"/><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https://wildanimalhealthfund.org/wp-content/uploads/2021/09/american-veterinary-medical-association-avma-logo-vector.png" TargetMode="External"/><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www.avma.org/resources/pet-owners/emergencycare/large-animals-and-livestock-disasters" TargetMode="External"/><Relationship Id="rId1" Type="http://schemas.openxmlformats.org/officeDocument/2006/relationships/slideLayout" Target="../slideLayouts/slideLayout2.xml"/><Relationship Id="rId4" Type="http://schemas.openxmlformats.org/officeDocument/2006/relationships/image" Target="https://wildanimalhealthfund.org/wp-content/uploads/2021/09/american-veterinary-medical-association-avma-logo-vector.png"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jpg"/><Relationship Id="rId1" Type="http://schemas.openxmlformats.org/officeDocument/2006/relationships/slideLayout" Target="../slideLayouts/slideLayout5.xml"/><Relationship Id="rId5" Type="http://schemas.openxmlformats.org/officeDocument/2006/relationships/image" Target="../media/image35.png"/><Relationship Id="rId4" Type="http://schemas.openxmlformats.org/officeDocument/2006/relationships/image" Target="../media/image15.png"/></Relationships>
</file>

<file path=ppt/slides/_rels/slide36.xml.rels><?xml version="1.0" encoding="UTF-8" standalone="yes"?>
<Relationships xmlns="http://schemas.openxmlformats.org/package/2006/relationships"><Relationship Id="rId2" Type="http://schemas.openxmlformats.org/officeDocument/2006/relationships/hyperlink" Target="https://www.mrcvolunteer.org/emergency-pet-sheltering.html"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https://external-content.duckduckgo.com/iu/?u=http%3A%2F%2Fsweetclipart.com%2Fmultisite%2Fsweetclipart%2Ffiles%2Fdog_paw_print_blue.png&amp;f=1&amp;nofb=1&amp;ipt=417216a1329fdfbd57a69054f6faf1369cbe755bccbb4344f1e5e3cdc21319d0" TargetMode="External"/><Relationship Id="rId2" Type="http://schemas.openxmlformats.org/officeDocument/2006/relationships/image" Target="../media/image36.jpeg"/><Relationship Id="rId1" Type="http://schemas.openxmlformats.org/officeDocument/2006/relationships/slideLayout" Target="../slideLayouts/slideLayout4.xml"/><Relationship Id="rId6" Type="http://schemas.openxmlformats.org/officeDocument/2006/relationships/image" Target="../media/image38.png"/><Relationship Id="rId5" Type="http://schemas.openxmlformats.org/officeDocument/2006/relationships/image" Target="https://d146tiw5d2a33m.cloudfront.net/product_images/MP142.jpg?width=328&amp;height=297" TargetMode="External"/><Relationship Id="rId4" Type="http://schemas.openxmlformats.org/officeDocument/2006/relationships/image" Target="../media/image37.jpeg"/></Relationships>
</file>

<file path=ppt/slides/_rels/slide38.xml.rels><?xml version="1.0" encoding="UTF-8" standalone="yes"?>
<Relationships xmlns="http://schemas.openxmlformats.org/package/2006/relationships"><Relationship Id="rId3" Type="http://schemas.openxmlformats.org/officeDocument/2006/relationships/hyperlink" Target="http://www.mrcvolunteer.org/emergency-pet-sheltering.html" TargetMode="External"/><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https://external-content.duckduckgo.com/iu/?u=https%3A%2F%2Fstatic.vecteezy.com%2Fsystem%2Fresources%2Fpreviews%2F045%2F800%2F702%2Fnon_2x%2Fquiz-button-3d-label-free-png.png&amp;f=1&amp;nofb=1&amp;ipt=13dfdd2fb7eb46bf41ccf19328e707160f100371ebfa6d246a2d04f826e15263" TargetMode="External"/><Relationship Id="rId4" Type="http://schemas.openxmlformats.org/officeDocument/2006/relationships/image" Target="../media/image39.png"/></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mailto:lckaufmanpss@gmail.com" TargetMode="External"/><Relationship Id="rId1" Type="http://schemas.openxmlformats.org/officeDocument/2006/relationships/slideLayout" Target="../slideLayouts/slideLayout9.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martma.org/wp-content/uploads/2011/09/SMART-Shelter-Manual-5-25-14-.pdf"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0" y="30480"/>
            <a:ext cx="13004800" cy="2540000"/>
          </a:xfrm>
        </p:spPr>
        <p:txBody>
          <a:bodyPr/>
          <a:lstStyle/>
          <a:p>
            <a:pPr>
              <a:defRPr/>
            </a:pPr>
            <a:r>
              <a:rPr lang="en-US" sz="6600" dirty="0">
                <a:solidFill>
                  <a:srgbClr val="FFEE6D"/>
                </a:solidFill>
              </a:rPr>
              <a:t>Emergency Pet Sheltering for MRC Volunteers: </a:t>
            </a:r>
            <a:r>
              <a:rPr lang="en-US" sz="6600" dirty="0">
                <a:solidFill>
                  <a:schemeClr val="accent2">
                    <a:lumMod val="40000"/>
                    <a:lumOff val="60000"/>
                  </a:schemeClr>
                </a:solidFill>
              </a:rPr>
              <a:t>Level 2</a:t>
            </a:r>
          </a:p>
        </p:txBody>
      </p:sp>
      <p:pic>
        <p:nvPicPr>
          <p:cNvPr id="4" name="Picture 3" descr="DSCN042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61226" y="4603418"/>
            <a:ext cx="4209473" cy="2711767"/>
          </a:xfrm>
          <a:prstGeom prst="rect">
            <a:avLst/>
          </a:prstGeom>
          <a:ln w="25400">
            <a:solidFill>
              <a:srgbClr val="EA8F12"/>
            </a:solidFill>
          </a:ln>
        </p:spPr>
      </p:pic>
      <p:pic>
        <p:nvPicPr>
          <p:cNvPr id="5" name="Picture 4" descr="DSCN041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6197" y="4541663"/>
            <a:ext cx="3463441" cy="2835279"/>
          </a:xfrm>
          <a:prstGeom prst="rect">
            <a:avLst/>
          </a:prstGeom>
          <a:ln w="25400">
            <a:solidFill>
              <a:srgbClr val="EA8F12"/>
            </a:solidFill>
          </a:ln>
        </p:spPr>
      </p:pic>
      <p:sp>
        <p:nvSpPr>
          <p:cNvPr id="3" name="TextBox 2">
            <a:extLst>
              <a:ext uri="{FF2B5EF4-FFF2-40B4-BE49-F238E27FC236}">
                <a16:creationId xmlns:a16="http://schemas.microsoft.com/office/drawing/2014/main" id="{12A33E68-325A-ED69-497C-296BFFEB6A92}"/>
              </a:ext>
            </a:extLst>
          </p:cNvPr>
          <p:cNvSpPr txBox="1"/>
          <p:nvPr/>
        </p:nvSpPr>
        <p:spPr>
          <a:xfrm>
            <a:off x="2692396" y="7340991"/>
            <a:ext cx="3311041" cy="400110"/>
          </a:xfrm>
          <a:prstGeom prst="rect">
            <a:avLst/>
          </a:prstGeom>
          <a:noFill/>
        </p:spPr>
        <p:txBody>
          <a:bodyPr wrap="square" rtlCol="0">
            <a:spAutoFit/>
          </a:bodyPr>
          <a:lstStyle/>
          <a:p>
            <a:r>
              <a:rPr lang="en-US" sz="2000" dirty="0">
                <a:solidFill>
                  <a:schemeClr val="accent1">
                    <a:lumMod val="90000"/>
                  </a:schemeClr>
                </a:solidFill>
              </a:rPr>
              <a:t>Max</a:t>
            </a:r>
          </a:p>
        </p:txBody>
      </p:sp>
      <p:sp>
        <p:nvSpPr>
          <p:cNvPr id="6" name="TextBox 5">
            <a:extLst>
              <a:ext uri="{FF2B5EF4-FFF2-40B4-BE49-F238E27FC236}">
                <a16:creationId xmlns:a16="http://schemas.microsoft.com/office/drawing/2014/main" id="{B7657107-DC12-DD52-A438-AA11B2AFBEA8}"/>
              </a:ext>
            </a:extLst>
          </p:cNvPr>
          <p:cNvSpPr txBox="1"/>
          <p:nvPr/>
        </p:nvSpPr>
        <p:spPr>
          <a:xfrm>
            <a:off x="7237162" y="7294603"/>
            <a:ext cx="3657600" cy="400110"/>
          </a:xfrm>
          <a:prstGeom prst="rect">
            <a:avLst/>
          </a:prstGeom>
          <a:noFill/>
        </p:spPr>
        <p:txBody>
          <a:bodyPr wrap="square" rtlCol="0">
            <a:spAutoFit/>
          </a:bodyPr>
          <a:lstStyle/>
          <a:p>
            <a:r>
              <a:rPr lang="en-US" sz="2000" dirty="0">
                <a:solidFill>
                  <a:schemeClr val="accent1">
                    <a:lumMod val="90000"/>
                  </a:schemeClr>
                </a:solidFill>
              </a:rPr>
              <a:t>Sadie</a:t>
            </a:r>
          </a:p>
        </p:txBody>
      </p:sp>
      <p:pic>
        <p:nvPicPr>
          <p:cNvPr id="8" name="Picture 7">
            <a:extLst>
              <a:ext uri="{FF2B5EF4-FFF2-40B4-BE49-F238E27FC236}">
                <a16:creationId xmlns:a16="http://schemas.microsoft.com/office/drawing/2014/main" id="{56A1B746-AE3D-AB99-6EFA-0D2A3F5E468A}"/>
              </a:ext>
            </a:extLst>
          </p:cNvPr>
          <p:cNvPicPr>
            <a:picLocks noChangeAspect="1"/>
          </p:cNvPicPr>
          <p:nvPr/>
        </p:nvPicPr>
        <p:blipFill>
          <a:blip r:embed="rId4"/>
          <a:stretch>
            <a:fillRect/>
          </a:stretch>
        </p:blipFill>
        <p:spPr>
          <a:xfrm>
            <a:off x="5374570" y="2683605"/>
            <a:ext cx="2255660" cy="1460500"/>
          </a:xfrm>
          <a:prstGeom prst="rect">
            <a:avLst/>
          </a:prstGeom>
        </p:spPr>
      </p:pic>
      <p:sp>
        <p:nvSpPr>
          <p:cNvPr id="11" name="Rectangle 2">
            <a:extLst>
              <a:ext uri="{FF2B5EF4-FFF2-40B4-BE49-F238E27FC236}">
                <a16:creationId xmlns:a16="http://schemas.microsoft.com/office/drawing/2014/main" id="{59BD1198-FE80-7005-9B1F-282320AE84ED}"/>
              </a:ext>
            </a:extLst>
          </p:cNvPr>
          <p:cNvSpPr txBox="1">
            <a:spLocks noChangeArrowheads="1"/>
          </p:cNvSpPr>
          <p:nvPr/>
        </p:nvSpPr>
        <p:spPr bwMode="auto">
          <a:xfrm>
            <a:off x="406400" y="8167016"/>
            <a:ext cx="12192000" cy="1460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t" anchorCtr="0" compatLnSpc="1">
            <a:prstTxWarp prst="textNoShape">
              <a:avLst/>
            </a:prstTxWarp>
          </a:bodyPr>
          <a:lstStyle>
            <a:lvl1pPr marL="342900" indent="-342900" algn="ctr" rtl="0" eaLnBrk="0" fontAlgn="base" hangingPunct="0">
              <a:spcBef>
                <a:spcPct val="0"/>
              </a:spcBef>
              <a:spcAft>
                <a:spcPct val="0"/>
              </a:spcAft>
              <a:defRPr sz="2800">
                <a:solidFill>
                  <a:schemeClr val="tx1"/>
                </a:solidFill>
                <a:latin typeface="+mn-lt"/>
                <a:ea typeface="+mn-ea"/>
                <a:cs typeface="+mn-cs"/>
                <a:sym typeface="Chalkboard" charset="0"/>
              </a:defRPr>
            </a:lvl1pPr>
            <a:lvl2pPr marL="742950" indent="-285750" algn="ctr" rtl="0" eaLnBrk="0" fontAlgn="base" hangingPunct="0">
              <a:spcBef>
                <a:spcPct val="0"/>
              </a:spcBef>
              <a:spcAft>
                <a:spcPct val="0"/>
              </a:spcAft>
              <a:defRPr sz="2400">
                <a:solidFill>
                  <a:schemeClr val="tx1"/>
                </a:solidFill>
                <a:latin typeface="+mn-lt"/>
                <a:ea typeface="+mn-ea"/>
                <a:cs typeface="+mn-cs"/>
                <a:sym typeface="Chalkboard" charset="0"/>
              </a:defRPr>
            </a:lvl2pPr>
            <a:lvl3pPr marL="1143000" indent="-228600" algn="ctr" rtl="0" eaLnBrk="0" fontAlgn="base" hangingPunct="0">
              <a:spcBef>
                <a:spcPct val="0"/>
              </a:spcBef>
              <a:spcAft>
                <a:spcPct val="0"/>
              </a:spcAft>
              <a:defRPr sz="2000">
                <a:solidFill>
                  <a:schemeClr val="tx1"/>
                </a:solidFill>
                <a:latin typeface="+mn-lt"/>
                <a:ea typeface="+mn-ea"/>
                <a:cs typeface="+mn-cs"/>
                <a:sym typeface="Chalkboard" charset="0"/>
              </a:defRPr>
            </a:lvl3pPr>
            <a:lvl4pPr marL="1600200" indent="-228600" algn="ctr" rtl="0" eaLnBrk="0" fontAlgn="base" hangingPunct="0">
              <a:spcBef>
                <a:spcPct val="0"/>
              </a:spcBef>
              <a:spcAft>
                <a:spcPct val="0"/>
              </a:spcAft>
              <a:defRPr sz="1800">
                <a:solidFill>
                  <a:schemeClr val="tx1"/>
                </a:solidFill>
                <a:latin typeface="+mn-lt"/>
                <a:ea typeface="+mn-ea"/>
                <a:cs typeface="+mn-cs"/>
                <a:sym typeface="Chalkboard" charset="0"/>
              </a:defRPr>
            </a:lvl4pPr>
            <a:lvl5pPr marL="2057400" indent="-228600" algn="ctr" rtl="0" eaLnBrk="0" fontAlgn="base" hangingPunct="0">
              <a:spcBef>
                <a:spcPct val="0"/>
              </a:spcBef>
              <a:spcAft>
                <a:spcPct val="0"/>
              </a:spcAft>
              <a:defRPr sz="1800">
                <a:solidFill>
                  <a:schemeClr val="tx1"/>
                </a:solidFill>
                <a:latin typeface="+mn-lt"/>
                <a:ea typeface="+mn-ea"/>
                <a:cs typeface="+mn-cs"/>
                <a:sym typeface="Chalkboard" charset="0"/>
              </a:defRPr>
            </a:lvl5pPr>
            <a:lvl6pPr marL="457200" algn="ctr" rtl="0" fontAlgn="base">
              <a:spcBef>
                <a:spcPct val="0"/>
              </a:spcBef>
              <a:spcAft>
                <a:spcPct val="0"/>
              </a:spcAft>
              <a:defRPr sz="1800">
                <a:solidFill>
                  <a:schemeClr val="tx1"/>
                </a:solidFill>
                <a:latin typeface="+mn-lt"/>
                <a:ea typeface="+mn-ea"/>
                <a:cs typeface="+mn-cs"/>
                <a:sym typeface="Chalkboard" charset="0"/>
              </a:defRPr>
            </a:lvl6pPr>
            <a:lvl7pPr marL="914400" algn="ctr" rtl="0" fontAlgn="base">
              <a:spcBef>
                <a:spcPct val="0"/>
              </a:spcBef>
              <a:spcAft>
                <a:spcPct val="0"/>
              </a:spcAft>
              <a:defRPr sz="1800">
                <a:solidFill>
                  <a:schemeClr val="tx1"/>
                </a:solidFill>
                <a:latin typeface="+mn-lt"/>
                <a:ea typeface="+mn-ea"/>
                <a:cs typeface="+mn-cs"/>
                <a:sym typeface="Chalkboard" charset="0"/>
              </a:defRPr>
            </a:lvl7pPr>
            <a:lvl8pPr marL="1371600" algn="ctr" rtl="0" fontAlgn="base">
              <a:spcBef>
                <a:spcPct val="0"/>
              </a:spcBef>
              <a:spcAft>
                <a:spcPct val="0"/>
              </a:spcAft>
              <a:defRPr sz="1800">
                <a:solidFill>
                  <a:schemeClr val="tx1"/>
                </a:solidFill>
                <a:latin typeface="+mn-lt"/>
                <a:ea typeface="+mn-ea"/>
                <a:cs typeface="+mn-cs"/>
                <a:sym typeface="Chalkboard" charset="0"/>
              </a:defRPr>
            </a:lvl8pPr>
            <a:lvl9pPr marL="1828800" algn="ctr" rtl="0" fontAlgn="base">
              <a:spcBef>
                <a:spcPct val="0"/>
              </a:spcBef>
              <a:spcAft>
                <a:spcPct val="0"/>
              </a:spcAft>
              <a:defRPr sz="1800">
                <a:solidFill>
                  <a:schemeClr val="tx1"/>
                </a:solidFill>
                <a:latin typeface="+mn-lt"/>
                <a:ea typeface="+mn-ea"/>
                <a:cs typeface="+mn-cs"/>
                <a:sym typeface="Chalkboard" charset="0"/>
              </a:defRPr>
            </a:lvl9pPr>
          </a:lstStyle>
          <a:p>
            <a:pPr marL="0" indent="0" eaLnBrk="1" hangingPunct="1">
              <a:defRPr/>
            </a:pPr>
            <a:r>
              <a:rPr lang="en-US" sz="1800" kern="0" dirty="0">
                <a:solidFill>
                  <a:schemeClr val="accent1">
                    <a:lumMod val="75000"/>
                  </a:schemeClr>
                </a:solidFill>
              </a:rPr>
              <a:t>Prepared and Presented by: </a:t>
            </a:r>
          </a:p>
          <a:p>
            <a:pPr marL="0" indent="0" eaLnBrk="1" hangingPunct="1">
              <a:defRPr/>
            </a:pPr>
            <a:r>
              <a:rPr lang="en-US" sz="2400" kern="0" dirty="0">
                <a:solidFill>
                  <a:schemeClr val="accent1">
                    <a:lumMod val="75000"/>
                  </a:schemeClr>
                </a:solidFill>
              </a:rPr>
              <a:t>Lisa C. Kaufman, ATR-BC, LADC1</a:t>
            </a:r>
          </a:p>
          <a:p>
            <a:pPr marL="0" indent="0" eaLnBrk="1" hangingPunct="1">
              <a:defRPr/>
            </a:pPr>
            <a:r>
              <a:rPr lang="en-US" sz="1800" kern="0" dirty="0">
                <a:solidFill>
                  <a:schemeClr val="accent1">
                    <a:lumMod val="75000"/>
                  </a:schemeClr>
                </a:solidFill>
              </a:rPr>
              <a:t>Behavioral Health, Emergency Preparedness Consultant</a:t>
            </a:r>
          </a:p>
          <a:p>
            <a:pPr marL="0" indent="0" eaLnBrk="1" hangingPunct="1">
              <a:defRPr/>
            </a:pPr>
            <a:r>
              <a:rPr lang="en-US" sz="1800" kern="0" dirty="0">
                <a:solidFill>
                  <a:schemeClr val="accent1">
                    <a:lumMod val="75000"/>
                  </a:schemeClr>
                </a:solidFill>
              </a:rPr>
              <a:t>Preparedness Specialty Services</a:t>
            </a:r>
          </a:p>
          <a:p>
            <a:pPr marL="0" indent="0" eaLnBrk="1" hangingPunct="1">
              <a:defRPr/>
            </a:pPr>
            <a:r>
              <a:rPr lang="en-US" sz="2400" kern="0" dirty="0">
                <a:solidFill>
                  <a:schemeClr val="accent1">
                    <a:lumMod val="90000"/>
                  </a:schemeClr>
                </a:solidFill>
              </a:rPr>
              <a:t> </a:t>
            </a:r>
          </a:p>
        </p:txBody>
      </p:sp>
    </p:spTree>
    <p:extLst>
      <p:ext uri="{BB962C8B-B14F-4D97-AF65-F5344CB8AC3E}">
        <p14:creationId xmlns:p14="http://schemas.microsoft.com/office/powerpoint/2010/main" val="1247425959"/>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436DB-0800-6C92-F43D-A7BE460F29EF}"/>
              </a:ext>
            </a:extLst>
          </p:cNvPr>
          <p:cNvSpPr>
            <a:spLocks noGrp="1"/>
          </p:cNvSpPr>
          <p:nvPr>
            <p:ph type="title"/>
          </p:nvPr>
        </p:nvSpPr>
        <p:spPr>
          <a:xfrm>
            <a:off x="1270000" y="707570"/>
            <a:ext cx="10464800" cy="2122679"/>
          </a:xfrm>
        </p:spPr>
        <p:txBody>
          <a:bodyPr/>
          <a:lstStyle/>
          <a:p>
            <a:r>
              <a:rPr lang="en-US" sz="3200" dirty="0">
                <a:solidFill>
                  <a:srgbClr val="FFEE6D"/>
                </a:solidFill>
                <a:effectLst/>
                <a:ea typeface="MS Mincho" panose="02020609040205080304" pitchFamily="49" charset="-128"/>
                <a:cs typeface="Times New Roman" panose="02020603050405020304" pitchFamily="18" charset="0"/>
              </a:rPr>
              <a:t>The ______ Act of 2006 requires state and local emergency preparedness operational plans to take into account the needs of individuals with Household Pets and Service Animals by providing on site shelter for all household animals</a:t>
            </a:r>
            <a:r>
              <a:rPr lang="en-US" sz="3200" dirty="0">
                <a:solidFill>
                  <a:srgbClr val="FFEE6D"/>
                </a:solidFill>
                <a:effectLst/>
              </a:rPr>
              <a:t> </a:t>
            </a:r>
            <a:endParaRPr lang="en-US" sz="3200" dirty="0">
              <a:solidFill>
                <a:srgbClr val="FFEE6D"/>
              </a:solidFill>
            </a:endParaRPr>
          </a:p>
        </p:txBody>
      </p:sp>
      <p:sp>
        <p:nvSpPr>
          <p:cNvPr id="7" name="Rectangle 6">
            <a:extLst>
              <a:ext uri="{FF2B5EF4-FFF2-40B4-BE49-F238E27FC236}">
                <a16:creationId xmlns:a16="http://schemas.microsoft.com/office/drawing/2014/main" id="{613B6430-FD02-04AD-172F-36EF00F73C35}"/>
              </a:ext>
            </a:extLst>
          </p:cNvPr>
          <p:cNvSpPr/>
          <p:nvPr/>
        </p:nvSpPr>
        <p:spPr>
          <a:xfrm>
            <a:off x="1628140" y="3284103"/>
            <a:ext cx="2664460" cy="830997"/>
          </a:xfrm>
          <a:prstGeom prst="rect">
            <a:avLst/>
          </a:prstGeom>
        </p:spPr>
        <p:txBody>
          <a:bodyPr wrap="square">
            <a:spAutoFit/>
          </a:bodyPr>
          <a:lstStyle/>
          <a:p>
            <a:pPr algn="ctr" eaLnBrk="1" hangingPunct="1">
              <a:defRPr/>
            </a:pPr>
            <a:r>
              <a:rPr lang="en-US" sz="4800" dirty="0">
                <a:solidFill>
                  <a:schemeClr val="accent2">
                    <a:lumMod val="40000"/>
                    <a:lumOff val="60000"/>
                  </a:schemeClr>
                </a:solidFill>
                <a:effectLst>
                  <a:outerShdw blurRad="38100" dist="38100" dir="2700000" algn="tl">
                    <a:srgbClr val="FFFFFF"/>
                  </a:outerShdw>
                </a:effectLst>
                <a:latin typeface="Chalkboard Bold" panose="03050602040202020205" pitchFamily="66" charset="77"/>
                <a:sym typeface="Chalkboard Bold" panose="03050602040202020205" pitchFamily="66" charset="77"/>
              </a:rPr>
              <a:t>SHELTER</a:t>
            </a:r>
            <a:endParaRPr lang="en-US" sz="4800" dirty="0">
              <a:solidFill>
                <a:schemeClr val="accent2">
                  <a:lumMod val="40000"/>
                  <a:lumOff val="60000"/>
                </a:schemeClr>
              </a:solidFill>
            </a:endParaRPr>
          </a:p>
        </p:txBody>
      </p:sp>
      <p:sp>
        <p:nvSpPr>
          <p:cNvPr id="9" name="Rectangle 8">
            <a:extLst>
              <a:ext uri="{FF2B5EF4-FFF2-40B4-BE49-F238E27FC236}">
                <a16:creationId xmlns:a16="http://schemas.microsoft.com/office/drawing/2014/main" id="{8CC8C32A-C913-1B61-F19C-5C2356678A4C}"/>
              </a:ext>
            </a:extLst>
          </p:cNvPr>
          <p:cNvSpPr/>
          <p:nvPr/>
        </p:nvSpPr>
        <p:spPr>
          <a:xfrm>
            <a:off x="5588000" y="3249939"/>
            <a:ext cx="1828800" cy="831850"/>
          </a:xfrm>
          <a:prstGeom prst="rect">
            <a:avLst/>
          </a:prstGeom>
        </p:spPr>
        <p:txBody>
          <a:bodyPr>
            <a:spAutoFit/>
          </a:bodyPr>
          <a:lstStyle/>
          <a:p>
            <a:pPr algn="ctr" eaLnBrk="1" hangingPunct="1">
              <a:defRPr/>
            </a:pPr>
            <a:r>
              <a:rPr lang="en-US" altLang="en-US" sz="4800" dirty="0">
                <a:solidFill>
                  <a:schemeClr val="accent2">
                    <a:lumMod val="40000"/>
                    <a:lumOff val="60000"/>
                  </a:schemeClr>
                </a:solidFill>
                <a:effectLst>
                  <a:outerShdw blurRad="38100" dist="38100" dir="2700000" algn="tl">
                    <a:srgbClr val="FFFFFF"/>
                  </a:outerShdw>
                </a:effectLst>
                <a:latin typeface="Chalkboard Bold" panose="03050602040202020205" pitchFamily="66" charset="77"/>
                <a:sym typeface="Chalkboard Bold" panose="03050602040202020205" pitchFamily="66" charset="77"/>
              </a:rPr>
              <a:t>ADA</a:t>
            </a:r>
            <a:endParaRPr lang="en-US" sz="4800" dirty="0">
              <a:solidFill>
                <a:schemeClr val="accent2">
                  <a:lumMod val="40000"/>
                  <a:lumOff val="60000"/>
                </a:schemeClr>
              </a:solidFill>
            </a:endParaRPr>
          </a:p>
        </p:txBody>
      </p:sp>
      <p:sp>
        <p:nvSpPr>
          <p:cNvPr id="10" name="Rectangle 9">
            <a:extLst>
              <a:ext uri="{FF2B5EF4-FFF2-40B4-BE49-F238E27FC236}">
                <a16:creationId xmlns:a16="http://schemas.microsoft.com/office/drawing/2014/main" id="{77AE7142-616D-0F4A-EDCA-298E55399EF4}"/>
              </a:ext>
            </a:extLst>
          </p:cNvPr>
          <p:cNvSpPr/>
          <p:nvPr/>
        </p:nvSpPr>
        <p:spPr>
          <a:xfrm>
            <a:off x="8938260" y="3284103"/>
            <a:ext cx="2438400" cy="830997"/>
          </a:xfrm>
          <a:prstGeom prst="rect">
            <a:avLst/>
          </a:prstGeom>
        </p:spPr>
        <p:txBody>
          <a:bodyPr wrap="square">
            <a:spAutoFit/>
          </a:bodyPr>
          <a:lstStyle/>
          <a:p>
            <a:pPr algn="ctr" eaLnBrk="1" hangingPunct="1">
              <a:defRPr/>
            </a:pPr>
            <a:r>
              <a:rPr lang="en-US" altLang="en-US" sz="4800" dirty="0">
                <a:solidFill>
                  <a:schemeClr val="accent2">
                    <a:lumMod val="40000"/>
                    <a:lumOff val="60000"/>
                  </a:schemeClr>
                </a:solidFill>
                <a:effectLst>
                  <a:outerShdw blurRad="38100" dist="38100" dir="2700000" algn="tl">
                    <a:srgbClr val="FFFFFF"/>
                  </a:outerShdw>
                </a:effectLst>
                <a:latin typeface="Chalkboard Bold" panose="03050602040202020205" pitchFamily="66" charset="77"/>
                <a:sym typeface="Chalkboard Bold" panose="03050602040202020205" pitchFamily="66" charset="77"/>
              </a:rPr>
              <a:t>PETS</a:t>
            </a:r>
            <a:endParaRPr lang="en-US" sz="4800" dirty="0">
              <a:solidFill>
                <a:schemeClr val="accent2">
                  <a:lumMod val="40000"/>
                  <a:lumOff val="60000"/>
                </a:schemeClr>
              </a:solidFill>
            </a:endParaRPr>
          </a:p>
        </p:txBody>
      </p:sp>
      <p:pic>
        <p:nvPicPr>
          <p:cNvPr id="3074" name="Picture 2" descr="SINGLE QUIZ BUZZER BOARD GAMES FAMILY TRADITIONAL TOYS NOVELTY SHOW | eBay">
            <a:extLst>
              <a:ext uri="{FF2B5EF4-FFF2-40B4-BE49-F238E27FC236}">
                <a16:creationId xmlns:a16="http://schemas.microsoft.com/office/drawing/2014/main" id="{C5DDA7C7-3AE0-A7AA-3362-B418DBDD52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0300" y="4481160"/>
            <a:ext cx="3124200" cy="2624328"/>
          </a:xfrm>
          <a:prstGeom prst="rect">
            <a:avLst/>
          </a:prstGeom>
          <a:noFill/>
          <a:ln w="31750">
            <a:solidFill>
              <a:schemeClr val="accent2"/>
            </a:solidFill>
          </a:ln>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9A3DF1E-2A23-B4FB-C3DB-8BDD62B6836A}"/>
              </a:ext>
            </a:extLst>
          </p:cNvPr>
          <p:cNvSpPr/>
          <p:nvPr/>
        </p:nvSpPr>
        <p:spPr>
          <a:xfrm>
            <a:off x="-330200" y="7461240"/>
            <a:ext cx="13665200" cy="2308324"/>
          </a:xfrm>
          <a:prstGeom prst="rect">
            <a:avLst/>
          </a:prstGeom>
        </p:spPr>
        <p:txBody>
          <a:bodyPr wrap="square">
            <a:spAutoFit/>
          </a:bodyPr>
          <a:lstStyle/>
          <a:p>
            <a:pPr algn="ctr" eaLnBrk="1" hangingPunct="1">
              <a:defRPr/>
            </a:pPr>
            <a:r>
              <a:rPr lang="en-US" altLang="en-US" sz="5400" dirty="0">
                <a:solidFill>
                  <a:schemeClr val="accent5">
                    <a:lumMod val="50000"/>
                  </a:schemeClr>
                </a:solidFill>
                <a:effectLst>
                  <a:outerShdw blurRad="38100" dist="38100" dir="2700000" algn="tl">
                    <a:srgbClr val="FFFFFF"/>
                  </a:outerShdw>
                </a:effectLst>
                <a:latin typeface="Chalkboard Bold" panose="03050602040202020205" pitchFamily="66" charset="77"/>
                <a:sym typeface="Chalkboard Bold" panose="03050602040202020205" pitchFamily="66" charset="77"/>
              </a:rPr>
              <a:t>PETS</a:t>
            </a:r>
          </a:p>
          <a:p>
            <a:pPr>
              <a:defRPr/>
            </a:pPr>
            <a:r>
              <a:rPr lang="en-US" sz="3200" dirty="0">
                <a:solidFill>
                  <a:schemeClr val="accent1">
                    <a:lumMod val="75000"/>
                  </a:schemeClr>
                </a:solidFill>
              </a:rPr>
              <a:t>Pets Evacuation and Transportation Standards Act</a:t>
            </a:r>
          </a:p>
          <a:p>
            <a:pPr algn="ctr" eaLnBrk="1" hangingPunct="1">
              <a:defRPr/>
            </a:pPr>
            <a:endParaRPr lang="en-US" sz="5400" dirty="0">
              <a:solidFill>
                <a:schemeClr val="accent5">
                  <a:lumMod val="50000"/>
                </a:schemeClr>
              </a:solidFill>
            </a:endParaRPr>
          </a:p>
        </p:txBody>
      </p:sp>
      <p:pic>
        <p:nvPicPr>
          <p:cNvPr id="5" name="Picture 4">
            <a:extLst>
              <a:ext uri="{FF2B5EF4-FFF2-40B4-BE49-F238E27FC236}">
                <a16:creationId xmlns:a16="http://schemas.microsoft.com/office/drawing/2014/main" id="{39B2CB8D-EC9E-33B7-5D0D-35BAD2F70F78}"/>
              </a:ext>
            </a:extLst>
          </p:cNvPr>
          <p:cNvPicPr>
            <a:picLocks noChangeAspect="1"/>
          </p:cNvPicPr>
          <p:nvPr/>
        </p:nvPicPr>
        <p:blipFill>
          <a:blip r:embed="rId3"/>
          <a:stretch>
            <a:fillRect/>
          </a:stretch>
        </p:blipFill>
        <p:spPr>
          <a:xfrm>
            <a:off x="11970139" y="9169400"/>
            <a:ext cx="740272" cy="479313"/>
          </a:xfrm>
          <a:prstGeom prst="rect">
            <a:avLst/>
          </a:prstGeom>
        </p:spPr>
      </p:pic>
    </p:spTree>
    <p:extLst>
      <p:ext uri="{BB962C8B-B14F-4D97-AF65-F5344CB8AC3E}">
        <p14:creationId xmlns:p14="http://schemas.microsoft.com/office/powerpoint/2010/main" val="37100750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linds(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 calcmode="lin" valueType="num">
                                      <p:cBhvr>
                                        <p:cTn id="22"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3" dur="500" fill="hold"/>
                                        <p:tgtEl>
                                          <p:spTgt spid="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23" presetClass="entr" presetSubtype="16" fill="hold" nodeType="click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 calcmode="lin" valueType="num">
                                      <p:cBhvr>
                                        <p:cTn id="28"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1" end="1"/>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436DB-0800-6C92-F43D-A7BE460F29EF}"/>
              </a:ext>
            </a:extLst>
          </p:cNvPr>
          <p:cNvSpPr>
            <a:spLocks noGrp="1"/>
          </p:cNvSpPr>
          <p:nvPr>
            <p:ph type="title"/>
          </p:nvPr>
        </p:nvSpPr>
        <p:spPr>
          <a:xfrm>
            <a:off x="1270000" y="530904"/>
            <a:ext cx="10464800" cy="2122679"/>
          </a:xfrm>
        </p:spPr>
        <p:txBody>
          <a:bodyPr/>
          <a:lstStyle/>
          <a:p>
            <a:r>
              <a:rPr lang="en-US" sz="4000" dirty="0">
                <a:solidFill>
                  <a:srgbClr val="FFEE6D"/>
                </a:solidFill>
                <a:effectLst/>
                <a:ea typeface="MS Mincho" panose="02020609040205080304" pitchFamily="49" charset="-128"/>
                <a:cs typeface="Times New Roman" panose="02020603050405020304" pitchFamily="18" charset="0"/>
              </a:rPr>
              <a:t>When assisting a Pet Owner, a </a:t>
            </a:r>
            <a:r>
              <a:rPr lang="en-US" sz="4000" dirty="0">
                <a:solidFill>
                  <a:schemeClr val="accent2">
                    <a:lumMod val="40000"/>
                    <a:lumOff val="60000"/>
                  </a:schemeClr>
                </a:solidFill>
                <a:effectLst/>
                <a:ea typeface="MS Mincho" panose="02020609040205080304" pitchFamily="49" charset="-128"/>
                <a:cs typeface="Times New Roman" panose="02020603050405020304" pitchFamily="18" charset="0"/>
              </a:rPr>
              <a:t>Level 1</a:t>
            </a:r>
            <a:r>
              <a:rPr lang="en-US" sz="4000" dirty="0">
                <a:solidFill>
                  <a:srgbClr val="FFEE6D"/>
                </a:solidFill>
                <a:effectLst/>
                <a:ea typeface="MS Mincho" panose="02020609040205080304" pitchFamily="49" charset="-128"/>
                <a:cs typeface="Times New Roman" panose="02020603050405020304" pitchFamily="18" charset="0"/>
              </a:rPr>
              <a:t> Volunteer may not be in charge of a leashed or caged animal.</a:t>
            </a:r>
            <a:r>
              <a:rPr lang="en-US" sz="4000" dirty="0">
                <a:solidFill>
                  <a:srgbClr val="FFEE6D"/>
                </a:solidFill>
                <a:effectLst/>
              </a:rPr>
              <a:t> </a:t>
            </a:r>
            <a:endParaRPr lang="en-US" sz="4000" dirty="0">
              <a:solidFill>
                <a:srgbClr val="FFEE6D"/>
              </a:solidFill>
            </a:endParaRPr>
          </a:p>
        </p:txBody>
      </p:sp>
      <p:sp>
        <p:nvSpPr>
          <p:cNvPr id="7" name="Rectangle 6">
            <a:extLst>
              <a:ext uri="{FF2B5EF4-FFF2-40B4-BE49-F238E27FC236}">
                <a16:creationId xmlns:a16="http://schemas.microsoft.com/office/drawing/2014/main" id="{613B6430-FD02-04AD-172F-36EF00F73C35}"/>
              </a:ext>
            </a:extLst>
          </p:cNvPr>
          <p:cNvSpPr/>
          <p:nvPr/>
        </p:nvSpPr>
        <p:spPr>
          <a:xfrm>
            <a:off x="1628140" y="3284103"/>
            <a:ext cx="2664460" cy="830997"/>
          </a:xfrm>
          <a:prstGeom prst="rect">
            <a:avLst/>
          </a:prstGeom>
        </p:spPr>
        <p:txBody>
          <a:bodyPr wrap="square">
            <a:spAutoFit/>
          </a:bodyPr>
          <a:lstStyle/>
          <a:p>
            <a:pPr algn="ctr" eaLnBrk="1" hangingPunct="1">
              <a:defRPr/>
            </a:pPr>
            <a:r>
              <a:rPr lang="en-US" sz="4800" dirty="0">
                <a:solidFill>
                  <a:schemeClr val="accent2">
                    <a:lumMod val="40000"/>
                    <a:lumOff val="60000"/>
                  </a:schemeClr>
                </a:solidFill>
                <a:effectLst>
                  <a:outerShdw blurRad="38100" dist="38100" dir="2700000" algn="tl">
                    <a:srgbClr val="FFFFFF"/>
                  </a:outerShdw>
                </a:effectLst>
                <a:latin typeface="Chalkboard Bold" panose="03050602040202020205" pitchFamily="66" charset="77"/>
                <a:sym typeface="Chalkboard Bold" panose="03050602040202020205" pitchFamily="66" charset="77"/>
              </a:rPr>
              <a:t>True</a:t>
            </a:r>
            <a:endParaRPr lang="en-US" sz="4800" dirty="0">
              <a:solidFill>
                <a:schemeClr val="accent2">
                  <a:lumMod val="40000"/>
                  <a:lumOff val="60000"/>
                </a:schemeClr>
              </a:solidFill>
            </a:endParaRPr>
          </a:p>
        </p:txBody>
      </p:sp>
      <p:sp>
        <p:nvSpPr>
          <p:cNvPr id="9" name="Rectangle 8">
            <a:extLst>
              <a:ext uri="{FF2B5EF4-FFF2-40B4-BE49-F238E27FC236}">
                <a16:creationId xmlns:a16="http://schemas.microsoft.com/office/drawing/2014/main" id="{8CC8C32A-C913-1B61-F19C-5C2356678A4C}"/>
              </a:ext>
            </a:extLst>
          </p:cNvPr>
          <p:cNvSpPr/>
          <p:nvPr/>
        </p:nvSpPr>
        <p:spPr>
          <a:xfrm>
            <a:off x="5588000" y="3249939"/>
            <a:ext cx="1828800" cy="831850"/>
          </a:xfrm>
          <a:prstGeom prst="rect">
            <a:avLst/>
          </a:prstGeom>
        </p:spPr>
        <p:txBody>
          <a:bodyPr>
            <a:spAutoFit/>
          </a:bodyPr>
          <a:lstStyle/>
          <a:p>
            <a:pPr algn="ctr" eaLnBrk="1" hangingPunct="1">
              <a:defRPr/>
            </a:pPr>
            <a:r>
              <a:rPr lang="en-US" altLang="en-US" sz="4800" dirty="0">
                <a:solidFill>
                  <a:schemeClr val="accent2">
                    <a:lumMod val="40000"/>
                    <a:lumOff val="60000"/>
                  </a:schemeClr>
                </a:solidFill>
                <a:effectLst>
                  <a:outerShdw blurRad="38100" dist="38100" dir="2700000" algn="tl">
                    <a:srgbClr val="FFFFFF"/>
                  </a:outerShdw>
                </a:effectLst>
                <a:latin typeface="Chalkboard Bold" panose="03050602040202020205" pitchFamily="66" charset="77"/>
                <a:sym typeface="Chalkboard Bold" panose="03050602040202020205" pitchFamily="66" charset="77"/>
              </a:rPr>
              <a:t>False</a:t>
            </a:r>
            <a:endParaRPr lang="en-US" sz="4800" dirty="0">
              <a:solidFill>
                <a:schemeClr val="accent2">
                  <a:lumMod val="40000"/>
                  <a:lumOff val="60000"/>
                </a:schemeClr>
              </a:solidFill>
            </a:endParaRPr>
          </a:p>
        </p:txBody>
      </p:sp>
      <p:sp>
        <p:nvSpPr>
          <p:cNvPr id="10" name="Rectangle 9">
            <a:extLst>
              <a:ext uri="{FF2B5EF4-FFF2-40B4-BE49-F238E27FC236}">
                <a16:creationId xmlns:a16="http://schemas.microsoft.com/office/drawing/2014/main" id="{77AE7142-616D-0F4A-EDCA-298E55399EF4}"/>
              </a:ext>
            </a:extLst>
          </p:cNvPr>
          <p:cNvSpPr/>
          <p:nvPr/>
        </p:nvSpPr>
        <p:spPr>
          <a:xfrm>
            <a:off x="8938260" y="3284103"/>
            <a:ext cx="2438400" cy="830997"/>
          </a:xfrm>
          <a:prstGeom prst="rect">
            <a:avLst/>
          </a:prstGeom>
        </p:spPr>
        <p:txBody>
          <a:bodyPr wrap="square">
            <a:spAutoFit/>
          </a:bodyPr>
          <a:lstStyle/>
          <a:p>
            <a:pPr algn="ctr" eaLnBrk="1" hangingPunct="1">
              <a:defRPr/>
            </a:pPr>
            <a:r>
              <a:rPr lang="en-US" altLang="en-US" sz="4800" dirty="0">
                <a:solidFill>
                  <a:schemeClr val="accent2">
                    <a:lumMod val="40000"/>
                    <a:lumOff val="60000"/>
                  </a:schemeClr>
                </a:solidFill>
                <a:effectLst>
                  <a:outerShdw blurRad="38100" dist="38100" dir="2700000" algn="tl">
                    <a:srgbClr val="FFFFFF"/>
                  </a:outerShdw>
                </a:effectLst>
                <a:latin typeface="Chalkboard Bold" panose="03050602040202020205" pitchFamily="66" charset="77"/>
                <a:sym typeface="Chalkboard Bold" panose="03050602040202020205" pitchFamily="66" charset="77"/>
              </a:rPr>
              <a:t>Unsure</a:t>
            </a:r>
            <a:endParaRPr lang="en-US" sz="4800" dirty="0">
              <a:solidFill>
                <a:schemeClr val="accent2">
                  <a:lumMod val="40000"/>
                  <a:lumOff val="60000"/>
                </a:schemeClr>
              </a:solidFill>
            </a:endParaRPr>
          </a:p>
        </p:txBody>
      </p:sp>
      <p:pic>
        <p:nvPicPr>
          <p:cNvPr id="3074" name="Picture 2" descr="SINGLE QUIZ BUZZER BOARD GAMES FAMILY TRADITIONAL TOYS NOVELTY SHOW | eBay">
            <a:extLst>
              <a:ext uri="{FF2B5EF4-FFF2-40B4-BE49-F238E27FC236}">
                <a16:creationId xmlns:a16="http://schemas.microsoft.com/office/drawing/2014/main" id="{C5DDA7C7-3AE0-A7AA-3362-B418DBDD52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0300" y="4481160"/>
            <a:ext cx="3124200" cy="2624328"/>
          </a:xfrm>
          <a:prstGeom prst="rect">
            <a:avLst/>
          </a:prstGeom>
          <a:noFill/>
          <a:ln w="31750">
            <a:solidFill>
              <a:schemeClr val="accent2"/>
            </a:solidFill>
          </a:ln>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9A3DF1E-2A23-B4FB-C3DB-8BDD62B6836A}"/>
              </a:ext>
            </a:extLst>
          </p:cNvPr>
          <p:cNvSpPr/>
          <p:nvPr/>
        </p:nvSpPr>
        <p:spPr>
          <a:xfrm>
            <a:off x="5054600" y="7701844"/>
            <a:ext cx="2895600" cy="923925"/>
          </a:xfrm>
          <a:prstGeom prst="rect">
            <a:avLst/>
          </a:prstGeom>
        </p:spPr>
        <p:txBody>
          <a:bodyPr>
            <a:spAutoFit/>
          </a:bodyPr>
          <a:lstStyle/>
          <a:p>
            <a:pPr algn="ctr" eaLnBrk="1" hangingPunct="1">
              <a:defRPr/>
            </a:pPr>
            <a:r>
              <a:rPr lang="en-US" altLang="en-US" sz="5400" dirty="0">
                <a:solidFill>
                  <a:schemeClr val="accent5">
                    <a:lumMod val="50000"/>
                  </a:schemeClr>
                </a:solidFill>
                <a:effectLst>
                  <a:outerShdw blurRad="38100" dist="38100" dir="2700000" algn="tl">
                    <a:srgbClr val="FFFFFF"/>
                  </a:outerShdw>
                </a:effectLst>
                <a:latin typeface="Chalkboard Bold" panose="03050602040202020205" pitchFamily="66" charset="77"/>
                <a:sym typeface="Chalkboard Bold" panose="03050602040202020205" pitchFamily="66" charset="77"/>
              </a:rPr>
              <a:t>True</a:t>
            </a:r>
            <a:endParaRPr lang="en-US" sz="5400" dirty="0">
              <a:solidFill>
                <a:schemeClr val="accent5">
                  <a:lumMod val="50000"/>
                </a:schemeClr>
              </a:solidFill>
            </a:endParaRPr>
          </a:p>
        </p:txBody>
      </p:sp>
      <p:pic>
        <p:nvPicPr>
          <p:cNvPr id="4" name="Picture 3">
            <a:extLst>
              <a:ext uri="{FF2B5EF4-FFF2-40B4-BE49-F238E27FC236}">
                <a16:creationId xmlns:a16="http://schemas.microsoft.com/office/drawing/2014/main" id="{E853982B-DDE7-CAB8-DD93-E84ECD5341F1}"/>
              </a:ext>
            </a:extLst>
          </p:cNvPr>
          <p:cNvPicPr>
            <a:picLocks noChangeAspect="1"/>
          </p:cNvPicPr>
          <p:nvPr/>
        </p:nvPicPr>
        <p:blipFill>
          <a:blip r:embed="rId3"/>
          <a:stretch>
            <a:fillRect/>
          </a:stretch>
        </p:blipFill>
        <p:spPr>
          <a:xfrm>
            <a:off x="11970139" y="9169400"/>
            <a:ext cx="740272" cy="479313"/>
          </a:xfrm>
          <a:prstGeom prst="rect">
            <a:avLst/>
          </a:prstGeom>
        </p:spPr>
      </p:pic>
    </p:spTree>
    <p:extLst>
      <p:ext uri="{BB962C8B-B14F-4D97-AF65-F5344CB8AC3E}">
        <p14:creationId xmlns:p14="http://schemas.microsoft.com/office/powerpoint/2010/main" val="5418681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linds(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 calcmode="lin" valueType="num">
                                      <p:cBhvr>
                                        <p:cTn id="22"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3" dur="500" fill="hold"/>
                                        <p:tgtEl>
                                          <p:spTgt spid="3">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436DB-0800-6C92-F43D-A7BE460F29EF}"/>
              </a:ext>
            </a:extLst>
          </p:cNvPr>
          <p:cNvSpPr>
            <a:spLocks noGrp="1"/>
          </p:cNvSpPr>
          <p:nvPr>
            <p:ph type="title"/>
          </p:nvPr>
        </p:nvSpPr>
        <p:spPr>
          <a:xfrm>
            <a:off x="-2309" y="110250"/>
            <a:ext cx="13004800" cy="2122679"/>
          </a:xfrm>
        </p:spPr>
        <p:txBody>
          <a:bodyPr/>
          <a:lstStyle/>
          <a:p>
            <a:r>
              <a:rPr lang="en-US" sz="4000" dirty="0">
                <a:solidFill>
                  <a:srgbClr val="FFEE6D"/>
                </a:solidFill>
                <a:effectLst/>
                <a:ea typeface="MS Mincho" panose="02020609040205080304" pitchFamily="49" charset="-128"/>
                <a:cs typeface="Times New Roman" panose="02020603050405020304" pitchFamily="18" charset="0"/>
              </a:rPr>
              <a:t>Comfort, Crisis Response and Therapy Animals will remain with their owners during the day, but will be caged in the Emergency Pet Shelter at night</a:t>
            </a:r>
            <a:r>
              <a:rPr lang="en-US" sz="4000" dirty="0">
                <a:solidFill>
                  <a:srgbClr val="FFEE6D"/>
                </a:solidFill>
                <a:effectLst/>
              </a:rPr>
              <a:t> </a:t>
            </a:r>
            <a:endParaRPr lang="en-US" sz="4000" dirty="0">
              <a:solidFill>
                <a:srgbClr val="FFEE6D"/>
              </a:solidFill>
            </a:endParaRPr>
          </a:p>
        </p:txBody>
      </p:sp>
      <p:sp>
        <p:nvSpPr>
          <p:cNvPr id="7" name="Rectangle 6">
            <a:extLst>
              <a:ext uri="{FF2B5EF4-FFF2-40B4-BE49-F238E27FC236}">
                <a16:creationId xmlns:a16="http://schemas.microsoft.com/office/drawing/2014/main" id="{613B6430-FD02-04AD-172F-36EF00F73C35}"/>
              </a:ext>
            </a:extLst>
          </p:cNvPr>
          <p:cNvSpPr/>
          <p:nvPr/>
        </p:nvSpPr>
        <p:spPr>
          <a:xfrm>
            <a:off x="1628140" y="3284103"/>
            <a:ext cx="2664460" cy="830997"/>
          </a:xfrm>
          <a:prstGeom prst="rect">
            <a:avLst/>
          </a:prstGeom>
        </p:spPr>
        <p:txBody>
          <a:bodyPr wrap="square">
            <a:spAutoFit/>
          </a:bodyPr>
          <a:lstStyle/>
          <a:p>
            <a:pPr algn="ctr" eaLnBrk="1" hangingPunct="1">
              <a:defRPr/>
            </a:pPr>
            <a:r>
              <a:rPr lang="en-US" sz="4800" dirty="0">
                <a:solidFill>
                  <a:schemeClr val="accent2">
                    <a:lumMod val="40000"/>
                    <a:lumOff val="60000"/>
                  </a:schemeClr>
                </a:solidFill>
                <a:effectLst>
                  <a:outerShdw blurRad="38100" dist="38100" dir="2700000" algn="tl">
                    <a:srgbClr val="FFFFFF"/>
                  </a:outerShdw>
                </a:effectLst>
                <a:latin typeface="Chalkboard Bold" panose="03050602040202020205" pitchFamily="66" charset="77"/>
                <a:sym typeface="Chalkboard Bold" panose="03050602040202020205" pitchFamily="66" charset="77"/>
              </a:rPr>
              <a:t>True</a:t>
            </a:r>
            <a:endParaRPr lang="en-US" sz="4800" dirty="0">
              <a:solidFill>
                <a:schemeClr val="accent2">
                  <a:lumMod val="40000"/>
                  <a:lumOff val="60000"/>
                </a:schemeClr>
              </a:solidFill>
            </a:endParaRPr>
          </a:p>
        </p:txBody>
      </p:sp>
      <p:sp>
        <p:nvSpPr>
          <p:cNvPr id="9" name="Rectangle 8">
            <a:extLst>
              <a:ext uri="{FF2B5EF4-FFF2-40B4-BE49-F238E27FC236}">
                <a16:creationId xmlns:a16="http://schemas.microsoft.com/office/drawing/2014/main" id="{8CC8C32A-C913-1B61-F19C-5C2356678A4C}"/>
              </a:ext>
            </a:extLst>
          </p:cNvPr>
          <p:cNvSpPr/>
          <p:nvPr/>
        </p:nvSpPr>
        <p:spPr>
          <a:xfrm>
            <a:off x="5588000" y="3249939"/>
            <a:ext cx="1828800" cy="831850"/>
          </a:xfrm>
          <a:prstGeom prst="rect">
            <a:avLst/>
          </a:prstGeom>
        </p:spPr>
        <p:txBody>
          <a:bodyPr>
            <a:spAutoFit/>
          </a:bodyPr>
          <a:lstStyle/>
          <a:p>
            <a:pPr algn="ctr" eaLnBrk="1" hangingPunct="1">
              <a:defRPr/>
            </a:pPr>
            <a:r>
              <a:rPr lang="en-US" altLang="en-US" sz="4800" dirty="0">
                <a:solidFill>
                  <a:schemeClr val="accent2">
                    <a:lumMod val="40000"/>
                    <a:lumOff val="60000"/>
                  </a:schemeClr>
                </a:solidFill>
                <a:effectLst>
                  <a:outerShdw blurRad="38100" dist="38100" dir="2700000" algn="tl">
                    <a:srgbClr val="FFFFFF"/>
                  </a:outerShdw>
                </a:effectLst>
                <a:latin typeface="Chalkboard Bold" panose="03050602040202020205" pitchFamily="66" charset="77"/>
                <a:sym typeface="Chalkboard Bold" panose="03050602040202020205" pitchFamily="66" charset="77"/>
              </a:rPr>
              <a:t>False</a:t>
            </a:r>
            <a:endParaRPr lang="en-US" sz="4800" dirty="0">
              <a:solidFill>
                <a:schemeClr val="accent2">
                  <a:lumMod val="40000"/>
                  <a:lumOff val="60000"/>
                </a:schemeClr>
              </a:solidFill>
            </a:endParaRPr>
          </a:p>
        </p:txBody>
      </p:sp>
      <p:sp>
        <p:nvSpPr>
          <p:cNvPr id="10" name="Rectangle 9">
            <a:extLst>
              <a:ext uri="{FF2B5EF4-FFF2-40B4-BE49-F238E27FC236}">
                <a16:creationId xmlns:a16="http://schemas.microsoft.com/office/drawing/2014/main" id="{77AE7142-616D-0F4A-EDCA-298E55399EF4}"/>
              </a:ext>
            </a:extLst>
          </p:cNvPr>
          <p:cNvSpPr/>
          <p:nvPr/>
        </p:nvSpPr>
        <p:spPr>
          <a:xfrm>
            <a:off x="8712200" y="2599522"/>
            <a:ext cx="3355340" cy="2308324"/>
          </a:xfrm>
          <a:prstGeom prst="rect">
            <a:avLst/>
          </a:prstGeom>
        </p:spPr>
        <p:txBody>
          <a:bodyPr wrap="square">
            <a:spAutoFit/>
          </a:bodyPr>
          <a:lstStyle/>
          <a:p>
            <a:pPr algn="ctr" eaLnBrk="1" hangingPunct="1">
              <a:defRPr/>
            </a:pPr>
            <a:r>
              <a:rPr lang="en-US" altLang="en-US" sz="4800" dirty="0">
                <a:solidFill>
                  <a:schemeClr val="accent2">
                    <a:lumMod val="40000"/>
                    <a:lumOff val="60000"/>
                  </a:schemeClr>
                </a:solidFill>
                <a:effectLst>
                  <a:outerShdw blurRad="38100" dist="38100" dir="2700000" algn="tl">
                    <a:srgbClr val="FFFFFF"/>
                  </a:outerShdw>
                </a:effectLst>
                <a:latin typeface="Chalkboard Bold" panose="03050602040202020205" pitchFamily="66" charset="77"/>
                <a:sym typeface="Chalkboard Bold" panose="03050602040202020205" pitchFamily="66" charset="77"/>
              </a:rPr>
              <a:t>Depends on Local Protocols</a:t>
            </a:r>
            <a:endParaRPr lang="en-US" sz="4800" dirty="0">
              <a:solidFill>
                <a:schemeClr val="accent2">
                  <a:lumMod val="40000"/>
                  <a:lumOff val="60000"/>
                </a:schemeClr>
              </a:solidFill>
            </a:endParaRPr>
          </a:p>
        </p:txBody>
      </p:sp>
      <p:pic>
        <p:nvPicPr>
          <p:cNvPr id="3074" name="Picture 2" descr="SINGLE QUIZ BUZZER BOARD GAMES FAMILY TRADITIONAL TOYS NOVELTY SHOW | eBay">
            <a:extLst>
              <a:ext uri="{FF2B5EF4-FFF2-40B4-BE49-F238E27FC236}">
                <a16:creationId xmlns:a16="http://schemas.microsoft.com/office/drawing/2014/main" id="{C5DDA7C7-3AE0-A7AA-3362-B418DBDD52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3650" y="4432272"/>
            <a:ext cx="2857500" cy="2400300"/>
          </a:xfrm>
          <a:prstGeom prst="rect">
            <a:avLst/>
          </a:prstGeom>
          <a:noFill/>
          <a:ln w="31750">
            <a:solidFill>
              <a:schemeClr val="accent2"/>
            </a:solidFill>
          </a:ln>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9A3DF1E-2A23-B4FB-C3DB-8BDD62B6836A}"/>
              </a:ext>
            </a:extLst>
          </p:cNvPr>
          <p:cNvSpPr/>
          <p:nvPr/>
        </p:nvSpPr>
        <p:spPr>
          <a:xfrm>
            <a:off x="-2309" y="7069089"/>
            <a:ext cx="13004800" cy="1569660"/>
          </a:xfrm>
          <a:prstGeom prst="rect">
            <a:avLst/>
          </a:prstGeom>
        </p:spPr>
        <p:txBody>
          <a:bodyPr wrap="square">
            <a:spAutoFit/>
          </a:bodyPr>
          <a:lstStyle/>
          <a:p>
            <a:pPr algn="ctr" eaLnBrk="1" hangingPunct="1">
              <a:defRPr/>
            </a:pPr>
            <a:r>
              <a:rPr lang="en-US" sz="4800" dirty="0">
                <a:solidFill>
                  <a:srgbClr val="EA8F12"/>
                </a:solidFill>
                <a:effectLst>
                  <a:outerShdw blurRad="38100" dist="38100" dir="2700000" algn="tl">
                    <a:srgbClr val="FFFFFF"/>
                  </a:outerShdw>
                </a:effectLst>
                <a:latin typeface="Chalkboard Bold" panose="03050602040202020205" pitchFamily="66" charset="77"/>
                <a:sym typeface="Chalkboard Bold" panose="03050602040202020205" pitchFamily="66" charset="77"/>
              </a:rPr>
              <a:t>False </a:t>
            </a:r>
          </a:p>
          <a:p>
            <a:pPr algn="ctr" eaLnBrk="1" hangingPunct="1">
              <a:defRPr/>
            </a:pPr>
            <a:r>
              <a:rPr lang="en-US" sz="4800" dirty="0">
                <a:solidFill>
                  <a:srgbClr val="EA8F12"/>
                </a:solidFill>
                <a:effectLst>
                  <a:outerShdw blurRad="38100" dist="38100" dir="2700000" algn="tl">
                    <a:srgbClr val="FFFFFF"/>
                  </a:outerShdw>
                </a:effectLst>
                <a:latin typeface="Chalkboard Bold" panose="03050602040202020205" pitchFamily="66" charset="77"/>
                <a:sym typeface="Chalkboard Bold" panose="03050602040202020205" pitchFamily="66" charset="77"/>
              </a:rPr>
              <a:t>&amp; Depends on Local Protocols </a:t>
            </a:r>
            <a:endParaRPr lang="en-US" sz="4800" dirty="0">
              <a:solidFill>
                <a:srgbClr val="EA8F12"/>
              </a:solidFill>
            </a:endParaRPr>
          </a:p>
        </p:txBody>
      </p:sp>
      <p:pic>
        <p:nvPicPr>
          <p:cNvPr id="4" name="Picture 3">
            <a:extLst>
              <a:ext uri="{FF2B5EF4-FFF2-40B4-BE49-F238E27FC236}">
                <a16:creationId xmlns:a16="http://schemas.microsoft.com/office/drawing/2014/main" id="{5AE7CC4B-389B-9F2D-4D8C-B392BEA67F6F}"/>
              </a:ext>
            </a:extLst>
          </p:cNvPr>
          <p:cNvPicPr>
            <a:picLocks noChangeAspect="1"/>
          </p:cNvPicPr>
          <p:nvPr/>
        </p:nvPicPr>
        <p:blipFill>
          <a:blip r:embed="rId3"/>
          <a:stretch>
            <a:fillRect/>
          </a:stretch>
        </p:blipFill>
        <p:spPr>
          <a:xfrm>
            <a:off x="11970139" y="9169400"/>
            <a:ext cx="740272" cy="479313"/>
          </a:xfrm>
          <a:prstGeom prst="rect">
            <a:avLst/>
          </a:prstGeom>
        </p:spPr>
      </p:pic>
      <p:sp>
        <p:nvSpPr>
          <p:cNvPr id="6" name="TextBox 5">
            <a:extLst>
              <a:ext uri="{FF2B5EF4-FFF2-40B4-BE49-F238E27FC236}">
                <a16:creationId xmlns:a16="http://schemas.microsoft.com/office/drawing/2014/main" id="{5A220151-6455-A7E3-7A22-C2A190A5F803}"/>
              </a:ext>
            </a:extLst>
          </p:cNvPr>
          <p:cNvSpPr txBox="1"/>
          <p:nvPr/>
        </p:nvSpPr>
        <p:spPr>
          <a:xfrm>
            <a:off x="1092200" y="8713637"/>
            <a:ext cx="10820400" cy="738664"/>
          </a:xfrm>
          <a:prstGeom prst="rect">
            <a:avLst/>
          </a:prstGeom>
          <a:noFill/>
        </p:spPr>
        <p:txBody>
          <a:bodyPr wrap="square">
            <a:spAutoFit/>
          </a:bodyPr>
          <a:lstStyle/>
          <a:p>
            <a:r>
              <a:rPr lang="en-US" dirty="0">
                <a:solidFill>
                  <a:srgbClr val="FFEE6D"/>
                </a:solidFill>
              </a:rPr>
              <a:t>What about Service Animals?</a:t>
            </a:r>
          </a:p>
        </p:txBody>
      </p:sp>
    </p:spTree>
    <p:extLst>
      <p:ext uri="{BB962C8B-B14F-4D97-AF65-F5344CB8AC3E}">
        <p14:creationId xmlns:p14="http://schemas.microsoft.com/office/powerpoint/2010/main" val="32542978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linds(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 calcmode="lin" valueType="num">
                                      <p:cBhvr>
                                        <p:cTn id="22"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3" dur="500" fill="hold"/>
                                        <p:tgtEl>
                                          <p:spTgt spid="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23" presetClass="entr" presetSubtype="16" fill="hold" nodeType="click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 calcmode="lin" valueType="num">
                                      <p:cBhvr>
                                        <p:cTn id="28"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37" presetClass="entr" presetSubtype="0" fill="hold" nodeType="clickEffect">
                                  <p:stCondLst>
                                    <p:cond delay="0"/>
                                  </p:stCondLst>
                                  <p:childTnLst>
                                    <p:set>
                                      <p:cBhvr>
                                        <p:cTn id="33" dur="1" fill="hold">
                                          <p:stCondLst>
                                            <p:cond delay="0"/>
                                          </p:stCondLst>
                                        </p:cTn>
                                        <p:tgtEl>
                                          <p:spTgt spid="6">
                                            <p:txEl>
                                              <p:pRg st="0" end="0"/>
                                            </p:txEl>
                                          </p:spTgt>
                                        </p:tgtEl>
                                        <p:attrNameLst>
                                          <p:attrName>style.visibility</p:attrName>
                                        </p:attrNameLst>
                                      </p:cBhvr>
                                      <p:to>
                                        <p:strVal val="visible"/>
                                      </p:to>
                                    </p:set>
                                    <p:animEffect transition="in" filter="fade">
                                      <p:cBhvr>
                                        <p:cTn id="34" dur="1000"/>
                                        <p:tgtEl>
                                          <p:spTgt spid="6">
                                            <p:txEl>
                                              <p:pRg st="0" end="0"/>
                                            </p:txEl>
                                          </p:spTgt>
                                        </p:tgtEl>
                                      </p:cBhvr>
                                    </p:animEffect>
                                    <p:anim calcmode="lin" valueType="num">
                                      <p:cBhvr>
                                        <p:cTn id="35"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36" dur="900" decel="100000" fill="hold"/>
                                        <p:tgtEl>
                                          <p:spTgt spid="6">
                                            <p:txEl>
                                              <p:pRg st="0" end="0"/>
                                            </p:txEl>
                                          </p:spTgt>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6">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436DB-0800-6C92-F43D-A7BE460F29EF}"/>
              </a:ext>
            </a:extLst>
          </p:cNvPr>
          <p:cNvSpPr>
            <a:spLocks noGrp="1"/>
          </p:cNvSpPr>
          <p:nvPr>
            <p:ph type="title"/>
          </p:nvPr>
        </p:nvSpPr>
        <p:spPr>
          <a:xfrm>
            <a:off x="0" y="304800"/>
            <a:ext cx="13004800" cy="2122679"/>
          </a:xfrm>
        </p:spPr>
        <p:txBody>
          <a:bodyPr/>
          <a:lstStyle/>
          <a:p>
            <a:r>
              <a:rPr lang="en-US" sz="4400" dirty="0">
                <a:solidFill>
                  <a:srgbClr val="FFEE6D"/>
                </a:solidFill>
                <a:effectLst/>
                <a:ea typeface="MS Mincho" panose="02020609040205080304" pitchFamily="49" charset="-128"/>
                <a:cs typeface="Times New Roman" panose="02020603050405020304" pitchFamily="18" charset="0"/>
              </a:rPr>
              <a:t>The SMART Emergency Pet Shelter plan and forms, and </a:t>
            </a:r>
            <a:r>
              <a:rPr lang="en-US" sz="4400" dirty="0">
                <a:solidFill>
                  <a:schemeClr val="accent2">
                    <a:lumMod val="40000"/>
                    <a:lumOff val="60000"/>
                  </a:schemeClr>
                </a:solidFill>
                <a:effectLst/>
                <a:ea typeface="MS Mincho" panose="02020609040205080304" pitchFamily="49" charset="-128"/>
                <a:cs typeface="Times New Roman" panose="02020603050405020304" pitchFamily="18" charset="0"/>
              </a:rPr>
              <a:t>Level 1 &amp; Level 2 </a:t>
            </a:r>
            <a:r>
              <a:rPr lang="en-US" sz="4400" dirty="0">
                <a:solidFill>
                  <a:srgbClr val="FFEE6D"/>
                </a:solidFill>
                <a:effectLst/>
                <a:ea typeface="MS Mincho" panose="02020609040205080304" pitchFamily="49" charset="-128"/>
                <a:cs typeface="Times New Roman" panose="02020603050405020304" pitchFamily="18" charset="0"/>
              </a:rPr>
              <a:t>trainings have been adopted Nationwide</a:t>
            </a:r>
            <a:endParaRPr lang="en-US" sz="4400" dirty="0">
              <a:solidFill>
                <a:srgbClr val="FFEE6D"/>
              </a:solidFill>
            </a:endParaRPr>
          </a:p>
        </p:txBody>
      </p:sp>
      <p:sp>
        <p:nvSpPr>
          <p:cNvPr id="7" name="Rectangle 6">
            <a:extLst>
              <a:ext uri="{FF2B5EF4-FFF2-40B4-BE49-F238E27FC236}">
                <a16:creationId xmlns:a16="http://schemas.microsoft.com/office/drawing/2014/main" id="{613B6430-FD02-04AD-172F-36EF00F73C35}"/>
              </a:ext>
            </a:extLst>
          </p:cNvPr>
          <p:cNvSpPr/>
          <p:nvPr/>
        </p:nvSpPr>
        <p:spPr>
          <a:xfrm>
            <a:off x="1628140" y="3284103"/>
            <a:ext cx="2664460" cy="830997"/>
          </a:xfrm>
          <a:prstGeom prst="rect">
            <a:avLst/>
          </a:prstGeom>
        </p:spPr>
        <p:txBody>
          <a:bodyPr wrap="square">
            <a:spAutoFit/>
          </a:bodyPr>
          <a:lstStyle/>
          <a:p>
            <a:pPr algn="ctr" eaLnBrk="1" hangingPunct="1">
              <a:defRPr/>
            </a:pPr>
            <a:r>
              <a:rPr lang="en-US" sz="4800" dirty="0">
                <a:solidFill>
                  <a:schemeClr val="accent2">
                    <a:lumMod val="40000"/>
                    <a:lumOff val="60000"/>
                  </a:schemeClr>
                </a:solidFill>
                <a:effectLst>
                  <a:outerShdw blurRad="38100" dist="38100" dir="2700000" algn="tl">
                    <a:srgbClr val="FFFFFF"/>
                  </a:outerShdw>
                </a:effectLst>
                <a:latin typeface="Chalkboard Bold" panose="03050602040202020205" pitchFamily="66" charset="77"/>
                <a:sym typeface="Chalkboard Bold" panose="03050602040202020205" pitchFamily="66" charset="77"/>
              </a:rPr>
              <a:t>True</a:t>
            </a:r>
            <a:endParaRPr lang="en-US" sz="4800" dirty="0">
              <a:solidFill>
                <a:schemeClr val="accent2">
                  <a:lumMod val="40000"/>
                  <a:lumOff val="60000"/>
                </a:schemeClr>
              </a:solidFill>
            </a:endParaRPr>
          </a:p>
        </p:txBody>
      </p:sp>
      <p:sp>
        <p:nvSpPr>
          <p:cNvPr id="9" name="Rectangle 8">
            <a:extLst>
              <a:ext uri="{FF2B5EF4-FFF2-40B4-BE49-F238E27FC236}">
                <a16:creationId xmlns:a16="http://schemas.microsoft.com/office/drawing/2014/main" id="{8CC8C32A-C913-1B61-F19C-5C2356678A4C}"/>
              </a:ext>
            </a:extLst>
          </p:cNvPr>
          <p:cNvSpPr/>
          <p:nvPr/>
        </p:nvSpPr>
        <p:spPr>
          <a:xfrm>
            <a:off x="5588000" y="3249939"/>
            <a:ext cx="1828800" cy="831850"/>
          </a:xfrm>
          <a:prstGeom prst="rect">
            <a:avLst/>
          </a:prstGeom>
        </p:spPr>
        <p:txBody>
          <a:bodyPr>
            <a:spAutoFit/>
          </a:bodyPr>
          <a:lstStyle/>
          <a:p>
            <a:pPr algn="ctr" eaLnBrk="1" hangingPunct="1">
              <a:defRPr/>
            </a:pPr>
            <a:r>
              <a:rPr lang="en-US" altLang="en-US" sz="4800" dirty="0">
                <a:solidFill>
                  <a:schemeClr val="accent2">
                    <a:lumMod val="40000"/>
                    <a:lumOff val="60000"/>
                  </a:schemeClr>
                </a:solidFill>
                <a:effectLst>
                  <a:outerShdw blurRad="38100" dist="38100" dir="2700000" algn="tl">
                    <a:srgbClr val="FFFFFF"/>
                  </a:outerShdw>
                </a:effectLst>
                <a:latin typeface="Chalkboard Bold" panose="03050602040202020205" pitchFamily="66" charset="77"/>
                <a:sym typeface="Chalkboard Bold" panose="03050602040202020205" pitchFamily="66" charset="77"/>
              </a:rPr>
              <a:t>False</a:t>
            </a:r>
            <a:endParaRPr lang="en-US" sz="4800" dirty="0">
              <a:solidFill>
                <a:schemeClr val="accent2">
                  <a:lumMod val="40000"/>
                  <a:lumOff val="60000"/>
                </a:schemeClr>
              </a:solidFill>
            </a:endParaRPr>
          </a:p>
        </p:txBody>
      </p:sp>
      <p:sp>
        <p:nvSpPr>
          <p:cNvPr id="10" name="Rectangle 9">
            <a:extLst>
              <a:ext uri="{FF2B5EF4-FFF2-40B4-BE49-F238E27FC236}">
                <a16:creationId xmlns:a16="http://schemas.microsoft.com/office/drawing/2014/main" id="{77AE7142-616D-0F4A-EDCA-298E55399EF4}"/>
              </a:ext>
            </a:extLst>
          </p:cNvPr>
          <p:cNvSpPr/>
          <p:nvPr/>
        </p:nvSpPr>
        <p:spPr>
          <a:xfrm>
            <a:off x="8938260" y="3284103"/>
            <a:ext cx="2438400" cy="830997"/>
          </a:xfrm>
          <a:prstGeom prst="rect">
            <a:avLst/>
          </a:prstGeom>
        </p:spPr>
        <p:txBody>
          <a:bodyPr wrap="square">
            <a:spAutoFit/>
          </a:bodyPr>
          <a:lstStyle/>
          <a:p>
            <a:pPr algn="ctr" eaLnBrk="1" hangingPunct="1">
              <a:defRPr/>
            </a:pPr>
            <a:r>
              <a:rPr lang="en-US" altLang="en-US" sz="4800" dirty="0">
                <a:solidFill>
                  <a:schemeClr val="accent2">
                    <a:lumMod val="40000"/>
                    <a:lumOff val="60000"/>
                  </a:schemeClr>
                </a:solidFill>
                <a:effectLst>
                  <a:outerShdw blurRad="38100" dist="38100" dir="2700000" algn="tl">
                    <a:srgbClr val="FFFFFF"/>
                  </a:outerShdw>
                </a:effectLst>
                <a:latin typeface="Chalkboard Bold" panose="03050602040202020205" pitchFamily="66" charset="77"/>
                <a:sym typeface="Chalkboard Bold" panose="03050602040202020205" pitchFamily="66" charset="77"/>
              </a:rPr>
              <a:t>Unsure</a:t>
            </a:r>
            <a:endParaRPr lang="en-US" sz="4800" dirty="0">
              <a:solidFill>
                <a:schemeClr val="accent2">
                  <a:lumMod val="40000"/>
                  <a:lumOff val="60000"/>
                </a:schemeClr>
              </a:solidFill>
            </a:endParaRPr>
          </a:p>
        </p:txBody>
      </p:sp>
      <p:pic>
        <p:nvPicPr>
          <p:cNvPr id="3074" name="Picture 2" descr="SINGLE QUIZ BUZZER BOARD GAMES FAMILY TRADITIONAL TOYS NOVELTY SHOW | eBay">
            <a:extLst>
              <a:ext uri="{FF2B5EF4-FFF2-40B4-BE49-F238E27FC236}">
                <a16:creationId xmlns:a16="http://schemas.microsoft.com/office/drawing/2014/main" id="{C5DDA7C7-3AE0-A7AA-3362-B418DBDD52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0300" y="4481160"/>
            <a:ext cx="3124200" cy="2624328"/>
          </a:xfrm>
          <a:prstGeom prst="rect">
            <a:avLst/>
          </a:prstGeom>
          <a:noFill/>
          <a:ln w="31750">
            <a:solidFill>
              <a:schemeClr val="accent2"/>
            </a:solidFill>
          </a:ln>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9A3DF1E-2A23-B4FB-C3DB-8BDD62B6836A}"/>
              </a:ext>
            </a:extLst>
          </p:cNvPr>
          <p:cNvSpPr/>
          <p:nvPr/>
        </p:nvSpPr>
        <p:spPr>
          <a:xfrm>
            <a:off x="5054600" y="7701844"/>
            <a:ext cx="2895600" cy="923925"/>
          </a:xfrm>
          <a:prstGeom prst="rect">
            <a:avLst/>
          </a:prstGeom>
        </p:spPr>
        <p:txBody>
          <a:bodyPr>
            <a:spAutoFit/>
          </a:bodyPr>
          <a:lstStyle/>
          <a:p>
            <a:pPr algn="ctr" eaLnBrk="1" hangingPunct="1">
              <a:defRPr/>
            </a:pPr>
            <a:r>
              <a:rPr lang="en-US" altLang="en-US" sz="5400" dirty="0">
                <a:solidFill>
                  <a:srgbClr val="C00000"/>
                </a:solidFill>
                <a:effectLst>
                  <a:outerShdw blurRad="38100" dist="38100" dir="2700000" algn="tl">
                    <a:srgbClr val="FFFFFF"/>
                  </a:outerShdw>
                </a:effectLst>
                <a:latin typeface="Chalkboard Bold" panose="03050602040202020205" pitchFamily="66" charset="77"/>
                <a:sym typeface="Chalkboard Bold" panose="03050602040202020205" pitchFamily="66" charset="77"/>
              </a:rPr>
              <a:t>False</a:t>
            </a:r>
            <a:endParaRPr lang="en-US" sz="5400" dirty="0">
              <a:solidFill>
                <a:srgbClr val="C00000"/>
              </a:solidFill>
            </a:endParaRPr>
          </a:p>
        </p:txBody>
      </p:sp>
      <p:pic>
        <p:nvPicPr>
          <p:cNvPr id="4" name="Picture 3">
            <a:extLst>
              <a:ext uri="{FF2B5EF4-FFF2-40B4-BE49-F238E27FC236}">
                <a16:creationId xmlns:a16="http://schemas.microsoft.com/office/drawing/2014/main" id="{6DF9C491-8735-08A4-6AE9-82987A17CB1F}"/>
              </a:ext>
            </a:extLst>
          </p:cNvPr>
          <p:cNvPicPr>
            <a:picLocks noChangeAspect="1"/>
          </p:cNvPicPr>
          <p:nvPr/>
        </p:nvPicPr>
        <p:blipFill>
          <a:blip r:embed="rId3"/>
          <a:stretch>
            <a:fillRect/>
          </a:stretch>
        </p:blipFill>
        <p:spPr>
          <a:xfrm>
            <a:off x="11970139" y="9169400"/>
            <a:ext cx="740272" cy="479313"/>
          </a:xfrm>
          <a:prstGeom prst="rect">
            <a:avLst/>
          </a:prstGeom>
        </p:spPr>
      </p:pic>
    </p:spTree>
    <p:extLst>
      <p:ext uri="{BB962C8B-B14F-4D97-AF65-F5344CB8AC3E}">
        <p14:creationId xmlns:p14="http://schemas.microsoft.com/office/powerpoint/2010/main" val="26204910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linds(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 calcmode="lin" valueType="num">
                                      <p:cBhvr>
                                        <p:cTn id="22"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3" dur="500" fill="hold"/>
                                        <p:tgtEl>
                                          <p:spTgt spid="3">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9840" y="214271"/>
            <a:ext cx="10464800" cy="1070440"/>
          </a:xfrm>
        </p:spPr>
        <p:txBody>
          <a:bodyPr/>
          <a:lstStyle/>
          <a:p>
            <a:pPr>
              <a:defRPr/>
            </a:pPr>
            <a:br>
              <a:rPr lang="en-US" dirty="0">
                <a:solidFill>
                  <a:srgbClr val="FFEE6D"/>
                </a:solidFill>
              </a:rPr>
            </a:br>
            <a:r>
              <a:rPr lang="en-US" dirty="0">
                <a:solidFill>
                  <a:srgbClr val="FFEE6D"/>
                </a:solidFill>
              </a:rPr>
              <a:t>Training &amp; </a:t>
            </a:r>
            <a:r>
              <a:rPr lang="en-US" sz="6600" dirty="0">
                <a:solidFill>
                  <a:srgbClr val="FFEE6D"/>
                </a:solidFill>
              </a:rPr>
              <a:t>Objectives</a:t>
            </a:r>
          </a:p>
        </p:txBody>
      </p:sp>
      <p:sp>
        <p:nvSpPr>
          <p:cNvPr id="3" name="Content Placeholder 2"/>
          <p:cNvSpPr>
            <a:spLocks noGrp="1"/>
          </p:cNvSpPr>
          <p:nvPr>
            <p:ph sz="half" idx="1"/>
          </p:nvPr>
        </p:nvSpPr>
        <p:spPr>
          <a:xfrm>
            <a:off x="177800" y="2590800"/>
            <a:ext cx="6553200" cy="6324600"/>
          </a:xfrm>
        </p:spPr>
        <p:txBody>
          <a:bodyPr/>
          <a:lstStyle/>
          <a:p>
            <a:pPr marL="457200" indent="-457200" algn="l">
              <a:buClr>
                <a:srgbClr val="FFEE6D"/>
              </a:buClr>
              <a:buSzPct val="66000"/>
              <a:buFont typeface="Wingdings" pitchFamily="2" charset="2"/>
              <a:buChar char="v"/>
              <a:defRPr/>
            </a:pPr>
            <a:r>
              <a:rPr lang="en-US" dirty="0">
                <a:solidFill>
                  <a:schemeClr val="accent1">
                    <a:lumMod val="90000"/>
                  </a:schemeClr>
                </a:solidFill>
              </a:rPr>
              <a:t>To be a </a:t>
            </a:r>
            <a:r>
              <a:rPr lang="en-US" dirty="0">
                <a:solidFill>
                  <a:schemeClr val="accent2">
                    <a:lumMod val="40000"/>
                    <a:lumOff val="60000"/>
                  </a:schemeClr>
                </a:solidFill>
              </a:rPr>
              <a:t>Level 2</a:t>
            </a:r>
            <a:r>
              <a:rPr lang="en-US" dirty="0">
                <a:solidFill>
                  <a:schemeClr val="accent1">
                    <a:lumMod val="90000"/>
                  </a:schemeClr>
                </a:solidFill>
              </a:rPr>
              <a:t> Emergency Pet Shelter Volunteer you must:</a:t>
            </a:r>
          </a:p>
          <a:p>
            <a:pPr marL="457200" indent="-457200" algn="l">
              <a:buClr>
                <a:srgbClr val="FFEE6D"/>
              </a:buClr>
              <a:buSzPct val="66000"/>
              <a:buFont typeface="Wingdings" pitchFamily="2" charset="2"/>
              <a:buChar char="v"/>
              <a:defRPr/>
            </a:pPr>
            <a:endParaRPr lang="en-US" dirty="0">
              <a:solidFill>
                <a:schemeClr val="accent1">
                  <a:lumMod val="90000"/>
                </a:schemeClr>
              </a:solidFill>
            </a:endParaRPr>
          </a:p>
          <a:p>
            <a:pPr marL="914400" lvl="1" indent="-457200" algn="l">
              <a:buClr>
                <a:srgbClr val="FFEE6D"/>
              </a:buClr>
              <a:buSzPct val="66000"/>
              <a:buFont typeface="Wingdings" pitchFamily="2" charset="2"/>
              <a:buChar char="v"/>
              <a:defRPr/>
            </a:pPr>
            <a:r>
              <a:rPr lang="en-US" sz="2800" dirty="0">
                <a:solidFill>
                  <a:schemeClr val="accent1">
                    <a:lumMod val="90000"/>
                  </a:schemeClr>
                </a:solidFill>
              </a:rPr>
              <a:t>Be a credentialed member of a recognized Volunteer Organization</a:t>
            </a:r>
          </a:p>
          <a:p>
            <a:pPr marL="914400" lvl="1" indent="-457200" algn="l">
              <a:buClr>
                <a:srgbClr val="FFEE6D"/>
              </a:buClr>
              <a:buSzPct val="66000"/>
              <a:buFont typeface="Wingdings" pitchFamily="2" charset="2"/>
              <a:buChar char="v"/>
              <a:defRPr/>
            </a:pPr>
            <a:endParaRPr lang="en-US" sz="2800" dirty="0">
              <a:solidFill>
                <a:schemeClr val="accent1">
                  <a:lumMod val="90000"/>
                </a:schemeClr>
              </a:solidFill>
            </a:endParaRPr>
          </a:p>
          <a:p>
            <a:pPr marL="914400" lvl="1" indent="-457200" algn="l">
              <a:buClr>
                <a:srgbClr val="FFEE6D"/>
              </a:buClr>
              <a:buSzPct val="66000"/>
              <a:buFont typeface="Wingdings" pitchFamily="2" charset="2"/>
              <a:buChar char="v"/>
              <a:defRPr/>
            </a:pPr>
            <a:r>
              <a:rPr lang="en-US" sz="2800" dirty="0">
                <a:solidFill>
                  <a:schemeClr val="accent1">
                    <a:lumMod val="90000"/>
                  </a:schemeClr>
                </a:solidFill>
              </a:rPr>
              <a:t>Have completed NIMS 700, ICS 100 or a local Volunteer organization approved ICS training</a:t>
            </a:r>
          </a:p>
          <a:p>
            <a:pPr marL="914400" lvl="1" indent="-457200" algn="l">
              <a:buClr>
                <a:srgbClr val="FFEE6D"/>
              </a:buClr>
              <a:buSzPct val="66000"/>
              <a:buFont typeface="Wingdings" pitchFamily="2" charset="2"/>
              <a:buChar char="v"/>
              <a:defRPr/>
            </a:pPr>
            <a:endParaRPr lang="en-US" sz="2800" dirty="0">
              <a:solidFill>
                <a:schemeClr val="accent1">
                  <a:lumMod val="90000"/>
                </a:schemeClr>
              </a:solidFill>
            </a:endParaRPr>
          </a:p>
          <a:p>
            <a:pPr marL="914400" lvl="1" indent="-457200" algn="l">
              <a:buClr>
                <a:srgbClr val="FFEE6D"/>
              </a:buClr>
              <a:buSzPct val="66000"/>
              <a:buFont typeface="Wingdings" pitchFamily="2" charset="2"/>
              <a:buChar char="v"/>
              <a:defRPr/>
            </a:pPr>
            <a:r>
              <a:rPr lang="en-US" sz="2800" dirty="0">
                <a:solidFill>
                  <a:schemeClr val="accent1">
                    <a:lumMod val="90000"/>
                  </a:schemeClr>
                </a:solidFill>
              </a:rPr>
              <a:t>Have completed </a:t>
            </a:r>
            <a:r>
              <a:rPr lang="en-US" sz="2800" i="1" dirty="0">
                <a:solidFill>
                  <a:schemeClr val="accent1">
                    <a:lumMod val="90000"/>
                  </a:schemeClr>
                </a:solidFill>
              </a:rPr>
              <a:t>Emergency Pet Sheltering for MRC Volunteers: </a:t>
            </a:r>
            <a:r>
              <a:rPr lang="en-US" sz="2800" i="1" dirty="0">
                <a:solidFill>
                  <a:schemeClr val="accent2">
                    <a:lumMod val="40000"/>
                    <a:lumOff val="60000"/>
                  </a:schemeClr>
                </a:solidFill>
              </a:rPr>
              <a:t>Level 1 </a:t>
            </a:r>
          </a:p>
        </p:txBody>
      </p:sp>
      <p:sp>
        <p:nvSpPr>
          <p:cNvPr id="7" name="Content Placeholder 6"/>
          <p:cNvSpPr>
            <a:spLocks noGrp="1"/>
          </p:cNvSpPr>
          <p:nvPr>
            <p:ph sz="half" idx="2"/>
          </p:nvPr>
        </p:nvSpPr>
        <p:spPr>
          <a:xfrm>
            <a:off x="6492240" y="2590800"/>
            <a:ext cx="6096000" cy="6781800"/>
          </a:xfrm>
        </p:spPr>
        <p:txBody>
          <a:bodyPr/>
          <a:lstStyle/>
          <a:p>
            <a:pPr marL="914400" lvl="1" indent="-457200" algn="l">
              <a:buClr>
                <a:srgbClr val="FFEE6D"/>
              </a:buClr>
              <a:buSzPct val="66000"/>
              <a:buFont typeface="Wingdings" pitchFamily="2" charset="2"/>
              <a:buChar char="v"/>
              <a:defRPr/>
            </a:pPr>
            <a:r>
              <a:rPr lang="en-US" sz="2800" dirty="0">
                <a:solidFill>
                  <a:schemeClr val="accent1">
                    <a:lumMod val="90000"/>
                  </a:schemeClr>
                </a:solidFill>
              </a:rPr>
              <a:t>Learn how to assist the Owners with the care, safety and security of their Pets </a:t>
            </a:r>
          </a:p>
          <a:p>
            <a:pPr marL="914400" lvl="1" indent="-457200" algn="l">
              <a:buClr>
                <a:srgbClr val="FFEE6D"/>
              </a:buClr>
              <a:buSzPct val="66000"/>
              <a:buFont typeface="Wingdings" pitchFamily="2" charset="2"/>
              <a:buChar char="v"/>
              <a:defRPr/>
            </a:pPr>
            <a:endParaRPr lang="en-US" sz="2800" dirty="0">
              <a:solidFill>
                <a:schemeClr val="accent1">
                  <a:lumMod val="90000"/>
                </a:schemeClr>
              </a:solidFill>
            </a:endParaRPr>
          </a:p>
          <a:p>
            <a:pPr marL="914400" lvl="1" indent="-457200" algn="l">
              <a:buClr>
                <a:srgbClr val="FFEE6D"/>
              </a:buClr>
              <a:buSzPct val="66000"/>
              <a:buFont typeface="Wingdings" pitchFamily="2" charset="2"/>
              <a:buChar char="v"/>
              <a:defRPr/>
            </a:pPr>
            <a:r>
              <a:rPr lang="en-US" sz="2800" dirty="0">
                <a:solidFill>
                  <a:schemeClr val="accent1">
                    <a:lumMod val="90000"/>
                  </a:schemeClr>
                </a:solidFill>
              </a:rPr>
              <a:t>Learn the appropriate level of interactions with Owners and their Pets</a:t>
            </a:r>
          </a:p>
          <a:p>
            <a:pPr marL="914400" lvl="1" indent="-457200" algn="l">
              <a:buClr>
                <a:srgbClr val="FFEE6D"/>
              </a:buClr>
              <a:buSzPct val="66000"/>
              <a:buFont typeface="Wingdings" pitchFamily="2" charset="2"/>
              <a:buChar char="v"/>
              <a:defRPr/>
            </a:pPr>
            <a:endParaRPr lang="en-US" sz="2800" dirty="0">
              <a:solidFill>
                <a:schemeClr val="accent1">
                  <a:lumMod val="90000"/>
                </a:schemeClr>
              </a:solidFill>
            </a:endParaRPr>
          </a:p>
          <a:p>
            <a:pPr marL="914400" lvl="1" indent="-457200" algn="l">
              <a:buClr>
                <a:srgbClr val="FFEE6D"/>
              </a:buClr>
              <a:buSzPct val="66000"/>
              <a:buFont typeface="Wingdings" pitchFamily="2" charset="2"/>
              <a:buChar char="v"/>
              <a:defRPr/>
            </a:pPr>
            <a:r>
              <a:rPr lang="en-US" sz="2800" dirty="0">
                <a:solidFill>
                  <a:schemeClr val="accent1">
                    <a:lumMod val="90000"/>
                  </a:schemeClr>
                </a:solidFill>
              </a:rPr>
              <a:t>Understand the role of an Emergency/Disaster Pet Shelter </a:t>
            </a:r>
            <a:r>
              <a:rPr lang="en-US" sz="2800" dirty="0">
                <a:solidFill>
                  <a:schemeClr val="accent2">
                    <a:lumMod val="40000"/>
                    <a:lumOff val="60000"/>
                  </a:schemeClr>
                </a:solidFill>
              </a:rPr>
              <a:t>Levels 1 &amp; 2 Volunteer</a:t>
            </a:r>
          </a:p>
          <a:p>
            <a:pPr marL="914400" lvl="1" indent="-457200" algn="l">
              <a:buClr>
                <a:srgbClr val="FFEE6D"/>
              </a:buClr>
              <a:buSzPct val="66000"/>
              <a:buFont typeface="Wingdings" pitchFamily="2" charset="2"/>
              <a:buChar char="v"/>
              <a:defRPr/>
            </a:pPr>
            <a:endParaRPr lang="en-US" sz="2800" dirty="0">
              <a:solidFill>
                <a:schemeClr val="accent1">
                  <a:lumMod val="90000"/>
                </a:schemeClr>
              </a:solidFill>
            </a:endParaRPr>
          </a:p>
          <a:p>
            <a:pPr marL="914400" lvl="1" indent="-457200" algn="l">
              <a:buClr>
                <a:srgbClr val="FFEE6D"/>
              </a:buClr>
              <a:buSzPct val="66000"/>
              <a:buFont typeface="Wingdings" pitchFamily="2" charset="2"/>
              <a:buChar char="v"/>
              <a:defRPr/>
            </a:pPr>
            <a:r>
              <a:rPr lang="en-US" sz="2800" dirty="0">
                <a:solidFill>
                  <a:schemeClr val="accent1">
                    <a:lumMod val="90000"/>
                  </a:schemeClr>
                </a:solidFill>
              </a:rPr>
              <a:t>Satisfactorily complete the </a:t>
            </a:r>
            <a:r>
              <a:rPr lang="en-US" sz="2800" dirty="0">
                <a:solidFill>
                  <a:schemeClr val="accent2">
                    <a:lumMod val="40000"/>
                    <a:lumOff val="60000"/>
                  </a:schemeClr>
                </a:solidFill>
              </a:rPr>
              <a:t>Level 2</a:t>
            </a:r>
            <a:r>
              <a:rPr lang="en-US" sz="2800" dirty="0">
                <a:solidFill>
                  <a:schemeClr val="accent1">
                    <a:lumMod val="90000"/>
                  </a:schemeClr>
                </a:solidFill>
              </a:rPr>
              <a:t> training quiz</a:t>
            </a:r>
          </a:p>
          <a:p>
            <a:pPr lvl="1">
              <a:defRPr/>
            </a:pPr>
            <a:endParaRPr lang="en-US" sz="2800" dirty="0"/>
          </a:p>
        </p:txBody>
      </p:sp>
      <p:pic>
        <p:nvPicPr>
          <p:cNvPr id="4" name="Picture 3">
            <a:extLst>
              <a:ext uri="{FF2B5EF4-FFF2-40B4-BE49-F238E27FC236}">
                <a16:creationId xmlns:a16="http://schemas.microsoft.com/office/drawing/2014/main" id="{E6CB7D84-8D55-BE48-1B81-4F9D85695602}"/>
              </a:ext>
            </a:extLst>
          </p:cNvPr>
          <p:cNvPicPr>
            <a:picLocks noChangeAspect="1"/>
          </p:cNvPicPr>
          <p:nvPr/>
        </p:nvPicPr>
        <p:blipFill>
          <a:blip r:embed="rId3"/>
          <a:stretch>
            <a:fillRect/>
          </a:stretch>
        </p:blipFill>
        <p:spPr>
          <a:xfrm>
            <a:off x="11970139" y="9169400"/>
            <a:ext cx="740272" cy="479313"/>
          </a:xfrm>
          <a:prstGeom prst="rect">
            <a:avLst/>
          </a:prstGeom>
        </p:spPr>
      </p:pic>
      <p:sp>
        <p:nvSpPr>
          <p:cNvPr id="6" name="TextBox 5">
            <a:extLst>
              <a:ext uri="{FF2B5EF4-FFF2-40B4-BE49-F238E27FC236}">
                <a16:creationId xmlns:a16="http://schemas.microsoft.com/office/drawing/2014/main" id="{5CDCCB0A-39FA-0DA2-2926-EFEE0E098CC1}"/>
              </a:ext>
            </a:extLst>
          </p:cNvPr>
          <p:cNvSpPr txBox="1"/>
          <p:nvPr/>
        </p:nvSpPr>
        <p:spPr>
          <a:xfrm>
            <a:off x="4782820" y="1206691"/>
            <a:ext cx="3418840" cy="1107996"/>
          </a:xfrm>
          <a:prstGeom prst="rect">
            <a:avLst/>
          </a:prstGeom>
          <a:noFill/>
        </p:spPr>
        <p:txBody>
          <a:bodyPr wrap="square">
            <a:spAutoFit/>
          </a:bodyPr>
          <a:lstStyle/>
          <a:p>
            <a:r>
              <a:rPr lang="en-US" sz="6600" dirty="0">
                <a:solidFill>
                  <a:schemeClr val="accent2">
                    <a:lumMod val="40000"/>
                    <a:lumOff val="60000"/>
                  </a:schemeClr>
                </a:solidFill>
              </a:rPr>
              <a:t>Level 2 </a:t>
            </a:r>
            <a:endParaRPr lang="en-US" sz="6600" dirty="0"/>
          </a:p>
        </p:txBody>
      </p:sp>
    </p:spTree>
    <p:extLst>
      <p:ext uri="{BB962C8B-B14F-4D97-AF65-F5344CB8AC3E}">
        <p14:creationId xmlns:p14="http://schemas.microsoft.com/office/powerpoint/2010/main" val="302988581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linds(horizontal)">
                                      <p:cBhvr>
                                        <p:cTn id="17" dur="500"/>
                                        <p:tgtEl>
                                          <p:spTgt spid="3">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blinds(horizontal)">
                                      <p:cBhvr>
                                        <p:cTn id="22" dur="500"/>
                                        <p:tgtEl>
                                          <p:spTgt spid="3">
                                            <p:txEl>
                                              <p:pRg st="6" end="6"/>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blinds(horizontal)">
                                      <p:cBhvr>
                                        <p:cTn id="27" dur="500"/>
                                        <p:tgtEl>
                                          <p:spTgt spid="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7">
                                            <p:txEl>
                                              <p:pRg st="2" end="2"/>
                                            </p:txEl>
                                          </p:spTgt>
                                        </p:tgtEl>
                                        <p:attrNameLst>
                                          <p:attrName>style.visibility</p:attrName>
                                        </p:attrNameLst>
                                      </p:cBhvr>
                                      <p:to>
                                        <p:strVal val="visible"/>
                                      </p:to>
                                    </p:set>
                                    <p:animEffect transition="in" filter="blinds(horizontal)">
                                      <p:cBhvr>
                                        <p:cTn id="32" dur="500"/>
                                        <p:tgtEl>
                                          <p:spTgt spid="7">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7">
                                            <p:txEl>
                                              <p:pRg st="4" end="4"/>
                                            </p:txEl>
                                          </p:spTgt>
                                        </p:tgtEl>
                                        <p:attrNameLst>
                                          <p:attrName>style.visibility</p:attrName>
                                        </p:attrNameLst>
                                      </p:cBhvr>
                                      <p:to>
                                        <p:strVal val="visible"/>
                                      </p:to>
                                    </p:set>
                                    <p:animEffect transition="in" filter="blinds(horizontal)">
                                      <p:cBhvr>
                                        <p:cTn id="37" dur="500"/>
                                        <p:tgtEl>
                                          <p:spTgt spid="7">
                                            <p:txEl>
                                              <p:pRg st="4" end="4"/>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nodeType="clickEffect">
                                  <p:stCondLst>
                                    <p:cond delay="0"/>
                                  </p:stCondLst>
                                  <p:childTnLst>
                                    <p:set>
                                      <p:cBhvr>
                                        <p:cTn id="41" dur="1" fill="hold">
                                          <p:stCondLst>
                                            <p:cond delay="0"/>
                                          </p:stCondLst>
                                        </p:cTn>
                                        <p:tgtEl>
                                          <p:spTgt spid="7">
                                            <p:txEl>
                                              <p:pRg st="6" end="6"/>
                                            </p:txEl>
                                          </p:spTgt>
                                        </p:tgtEl>
                                        <p:attrNameLst>
                                          <p:attrName>style.visibility</p:attrName>
                                        </p:attrNameLst>
                                      </p:cBhvr>
                                      <p:to>
                                        <p:strVal val="visible"/>
                                      </p:to>
                                    </p:set>
                                    <p:animEffect transition="in" filter="blinds(horizontal)">
                                      <p:cBhvr>
                                        <p:cTn id="42"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F420AB-CF12-FA15-D59C-64DD22F2DB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6FA390-3D24-DA64-CD3D-E533FDD0B23E}"/>
              </a:ext>
            </a:extLst>
          </p:cNvPr>
          <p:cNvSpPr>
            <a:spLocks noGrp="1"/>
          </p:cNvSpPr>
          <p:nvPr>
            <p:ph type="title"/>
          </p:nvPr>
        </p:nvSpPr>
        <p:spPr>
          <a:xfrm>
            <a:off x="1270000" y="457200"/>
            <a:ext cx="10464800" cy="1460500"/>
          </a:xfrm>
        </p:spPr>
        <p:txBody>
          <a:bodyPr/>
          <a:lstStyle/>
          <a:p>
            <a:r>
              <a:rPr lang="en-US" i="1" dirty="0">
                <a:solidFill>
                  <a:srgbClr val="FFEE6D"/>
                </a:solidFill>
              </a:rPr>
              <a:t>Please Note</a:t>
            </a:r>
          </a:p>
        </p:txBody>
      </p:sp>
      <p:sp>
        <p:nvSpPr>
          <p:cNvPr id="3" name="Content Placeholder 2">
            <a:extLst>
              <a:ext uri="{FF2B5EF4-FFF2-40B4-BE49-F238E27FC236}">
                <a16:creationId xmlns:a16="http://schemas.microsoft.com/office/drawing/2014/main" id="{AAAB4729-CD00-216F-CD0D-0E4F8276EEBF}"/>
              </a:ext>
            </a:extLst>
          </p:cNvPr>
          <p:cNvSpPr>
            <a:spLocks noGrp="1"/>
          </p:cNvSpPr>
          <p:nvPr>
            <p:ph idx="1"/>
          </p:nvPr>
        </p:nvSpPr>
        <p:spPr>
          <a:xfrm>
            <a:off x="0" y="2514600"/>
            <a:ext cx="13004800" cy="1460500"/>
          </a:xfrm>
        </p:spPr>
        <p:txBody>
          <a:bodyPr/>
          <a:lstStyle/>
          <a:p>
            <a:r>
              <a:rPr lang="en-US" sz="4800" dirty="0">
                <a:solidFill>
                  <a:schemeClr val="accent6"/>
                </a:solidFill>
              </a:rPr>
              <a:t>All Informational Links, Downloadable Materials, and Additional Suggested Trainings have been made available at:</a:t>
            </a:r>
          </a:p>
          <a:p>
            <a:endParaRPr lang="en-US" sz="1400" dirty="0">
              <a:solidFill>
                <a:schemeClr val="accent6"/>
              </a:solidFill>
            </a:endParaRPr>
          </a:p>
          <a:p>
            <a:endParaRPr lang="en-US" sz="1400" dirty="0">
              <a:solidFill>
                <a:schemeClr val="accent6"/>
              </a:solidFill>
            </a:endParaRPr>
          </a:p>
          <a:p>
            <a:r>
              <a:rPr lang="en-US" sz="4800" dirty="0">
                <a:solidFill>
                  <a:srgbClr val="9ED3D7"/>
                </a:solidFill>
              </a:rPr>
              <a:t>Emergency Pet Sheltering For Medical Reserve Corps Volunteers,</a:t>
            </a:r>
            <a:r>
              <a:rPr lang="en-US" sz="4800" dirty="0">
                <a:solidFill>
                  <a:schemeClr val="accent2">
                    <a:lumMod val="40000"/>
                    <a:lumOff val="60000"/>
                  </a:schemeClr>
                </a:solidFill>
              </a:rPr>
              <a:t> Levels 1 &amp; 2</a:t>
            </a:r>
            <a:endParaRPr lang="en-US" sz="1400" dirty="0">
              <a:solidFill>
                <a:schemeClr val="accent2">
                  <a:lumMod val="40000"/>
                  <a:lumOff val="60000"/>
                </a:schemeClr>
              </a:solidFill>
            </a:endParaRPr>
          </a:p>
          <a:p>
            <a:endParaRPr lang="en-US" sz="2000" dirty="0">
              <a:solidFill>
                <a:srgbClr val="72BFC5"/>
              </a:solidFill>
            </a:endParaRPr>
          </a:p>
          <a:p>
            <a:endParaRPr lang="en-US" sz="2000" dirty="0">
              <a:solidFill>
                <a:srgbClr val="72BFC5"/>
              </a:solidFill>
            </a:endParaRPr>
          </a:p>
          <a:p>
            <a:r>
              <a:rPr lang="en-US" sz="4000" dirty="0">
                <a:solidFill>
                  <a:srgbClr val="7A81FF"/>
                </a:solidFill>
                <a:hlinkClick r:id="rId2">
                  <a:extLst>
                    <a:ext uri="{A12FA001-AC4F-418D-AE19-62706E023703}">
                      <ahyp:hlinkClr xmlns:ahyp="http://schemas.microsoft.com/office/drawing/2018/hyperlinkcolor" val="tx"/>
                    </a:ext>
                  </a:extLst>
                </a:hlinkClick>
              </a:rPr>
              <a:t>www.mrcvolunteer.org/emergency-pet-sheltering.html</a:t>
            </a:r>
            <a:endParaRPr lang="en-US" sz="4000" dirty="0">
              <a:solidFill>
                <a:srgbClr val="7A81FF"/>
              </a:solidFill>
            </a:endParaRPr>
          </a:p>
        </p:txBody>
      </p:sp>
    </p:spTree>
    <p:extLst>
      <p:ext uri="{BB962C8B-B14F-4D97-AF65-F5344CB8AC3E}">
        <p14:creationId xmlns:p14="http://schemas.microsoft.com/office/powerpoint/2010/main" val="2035228741"/>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1"/>
          <p:cNvSpPr>
            <a:spLocks noGrp="1" noChangeArrowheads="1"/>
          </p:cNvSpPr>
          <p:nvPr>
            <p:ph type="title"/>
          </p:nvPr>
        </p:nvSpPr>
        <p:spPr>
          <a:xfrm>
            <a:off x="0" y="152400"/>
            <a:ext cx="13004800" cy="2082800"/>
          </a:xfrm>
        </p:spPr>
        <p:txBody>
          <a:bodyPr/>
          <a:lstStyle/>
          <a:p>
            <a:pPr eaLnBrk="1" hangingPunct="1">
              <a:defRPr/>
            </a:pPr>
            <a:r>
              <a:rPr lang="en-US" sz="6600" dirty="0">
                <a:solidFill>
                  <a:srgbClr val="FFEE6D"/>
                </a:solidFill>
              </a:rPr>
              <a:t>Emergency Pet Sheltering </a:t>
            </a:r>
            <a:br>
              <a:rPr lang="en-US" sz="6600" dirty="0">
                <a:solidFill>
                  <a:srgbClr val="FFEE6D"/>
                </a:solidFill>
              </a:rPr>
            </a:br>
            <a:r>
              <a:rPr lang="en-US" sz="6600" dirty="0">
                <a:solidFill>
                  <a:schemeClr val="accent2">
                    <a:lumMod val="40000"/>
                    <a:lumOff val="60000"/>
                  </a:schemeClr>
                </a:solidFill>
              </a:rPr>
              <a:t>Level 2</a:t>
            </a:r>
          </a:p>
        </p:txBody>
      </p:sp>
      <p:sp>
        <p:nvSpPr>
          <p:cNvPr id="23554" name="Rectangle 2"/>
          <p:cNvSpPr>
            <a:spLocks noGrp="1" noChangeArrowheads="1"/>
          </p:cNvSpPr>
          <p:nvPr>
            <p:ph sz="half" idx="1"/>
          </p:nvPr>
        </p:nvSpPr>
        <p:spPr>
          <a:xfrm>
            <a:off x="1059873" y="2663190"/>
            <a:ext cx="6019800" cy="5976620"/>
          </a:xfrm>
        </p:spPr>
        <p:txBody>
          <a:bodyPr/>
          <a:lstStyle/>
          <a:p>
            <a:pPr marL="914400" indent="-457200" algn="l" eaLnBrk="1" hangingPunct="1">
              <a:spcBef>
                <a:spcPts val="1800"/>
              </a:spcBef>
              <a:buClr>
                <a:srgbClr val="FFEE6D"/>
              </a:buClr>
              <a:buSzPct val="66000"/>
              <a:buFont typeface="Wingdings" charset="2"/>
              <a:buChar char="v"/>
              <a:defRPr/>
            </a:pPr>
            <a:r>
              <a:rPr lang="en-US" sz="3200" dirty="0">
                <a:solidFill>
                  <a:schemeClr val="accent1">
                    <a:lumMod val="90000"/>
                  </a:schemeClr>
                </a:solidFill>
              </a:rPr>
              <a:t>Trained </a:t>
            </a:r>
            <a:r>
              <a:rPr lang="en-US" sz="3200" dirty="0">
                <a:solidFill>
                  <a:schemeClr val="accent2">
                    <a:lumMod val="40000"/>
                    <a:lumOff val="60000"/>
                  </a:schemeClr>
                </a:solidFill>
              </a:rPr>
              <a:t>Level 1 &amp; 2 </a:t>
            </a:r>
            <a:r>
              <a:rPr lang="en-US" sz="3200" dirty="0">
                <a:solidFill>
                  <a:schemeClr val="accent1">
                    <a:lumMod val="90000"/>
                  </a:schemeClr>
                </a:solidFill>
              </a:rPr>
              <a:t>volunteers are needed for ALL shifts</a:t>
            </a:r>
          </a:p>
          <a:p>
            <a:pPr marL="1460500" lvl="1" indent="-457200" algn="l" eaLnBrk="1" hangingPunct="1">
              <a:spcBef>
                <a:spcPts val="1800"/>
              </a:spcBef>
              <a:buClr>
                <a:srgbClr val="FFEE6D"/>
              </a:buClr>
              <a:buSzPct val="66000"/>
              <a:buFont typeface="Wingdings" charset="2"/>
              <a:buChar char="v"/>
              <a:defRPr/>
            </a:pPr>
            <a:r>
              <a:rPr lang="en-US" sz="2800" dirty="0">
                <a:solidFill>
                  <a:schemeClr val="accent1">
                    <a:lumMod val="90000"/>
                  </a:schemeClr>
                </a:solidFill>
              </a:rPr>
              <a:t>People &amp; their pets arrive at shelters at all hours of the Day &amp; Night!</a:t>
            </a:r>
          </a:p>
          <a:p>
            <a:pPr marL="914400" indent="-457200" algn="l" eaLnBrk="1" hangingPunct="1">
              <a:spcBef>
                <a:spcPts val="1800"/>
              </a:spcBef>
              <a:buClr>
                <a:srgbClr val="FFEE6D"/>
              </a:buClr>
              <a:buSzPct val="66000"/>
              <a:buFont typeface="Wingdings" charset="2"/>
              <a:buChar char="v"/>
              <a:defRPr/>
            </a:pPr>
            <a:r>
              <a:rPr lang="en-US" sz="3200" dirty="0">
                <a:solidFill>
                  <a:schemeClr val="accent1">
                    <a:lumMod val="90000"/>
                  </a:schemeClr>
                </a:solidFill>
              </a:rPr>
              <a:t>Incident Command System </a:t>
            </a:r>
          </a:p>
          <a:p>
            <a:pPr marL="914400" indent="-457200" algn="l" eaLnBrk="1" hangingPunct="1">
              <a:spcBef>
                <a:spcPts val="1200"/>
              </a:spcBef>
              <a:buClr>
                <a:srgbClr val="FFEE6D"/>
              </a:buClr>
              <a:buSzPct val="66000"/>
              <a:buFont typeface="Wingdings" charset="2"/>
              <a:buChar char="v"/>
              <a:defRPr/>
            </a:pPr>
            <a:r>
              <a:rPr lang="en-US" sz="3200" dirty="0">
                <a:solidFill>
                  <a:schemeClr val="accent1">
                    <a:lumMod val="90000"/>
                  </a:schemeClr>
                </a:solidFill>
              </a:rPr>
              <a:t>Job Action Sheets</a:t>
            </a:r>
          </a:p>
          <a:p>
            <a:pPr marL="1460500" lvl="1" indent="-457200" algn="l" eaLnBrk="1" hangingPunct="1">
              <a:spcBef>
                <a:spcPts val="1200"/>
              </a:spcBef>
              <a:buClr>
                <a:srgbClr val="FFEE6D"/>
              </a:buClr>
              <a:buSzPct val="66000"/>
              <a:buFont typeface="Wingdings" charset="2"/>
              <a:buChar char="v"/>
              <a:defRPr/>
            </a:pPr>
            <a:r>
              <a:rPr lang="en-US" dirty="0">
                <a:solidFill>
                  <a:schemeClr val="accent1">
                    <a:lumMod val="90000"/>
                  </a:schemeClr>
                </a:solidFill>
              </a:rPr>
              <a:t>Level 1</a:t>
            </a:r>
          </a:p>
          <a:p>
            <a:pPr marL="1460500" lvl="1" indent="-457200" algn="l" eaLnBrk="1" hangingPunct="1">
              <a:spcBef>
                <a:spcPts val="1200"/>
              </a:spcBef>
              <a:buClr>
                <a:srgbClr val="FFEE6D"/>
              </a:buClr>
              <a:buSzPct val="66000"/>
              <a:buFont typeface="Wingdings" charset="2"/>
              <a:buChar char="v"/>
              <a:defRPr/>
            </a:pPr>
            <a:r>
              <a:rPr lang="en-US" dirty="0">
                <a:solidFill>
                  <a:schemeClr val="accent1">
                    <a:lumMod val="90000"/>
                  </a:schemeClr>
                </a:solidFill>
              </a:rPr>
              <a:t>Level 2  </a:t>
            </a:r>
          </a:p>
        </p:txBody>
      </p:sp>
      <p:pic>
        <p:nvPicPr>
          <p:cNvPr id="4" name="Content Placeholder 3"/>
          <p:cNvPicPr>
            <a:picLocks noGrp="1" noChangeAspect="1"/>
          </p:cNvPicPr>
          <p:nvPr>
            <p:ph sz="half" idx="2"/>
          </p:nvPr>
        </p:nvPicPr>
        <p:blipFill>
          <a:blip r:embed="rId2"/>
          <a:srcRect l="20222" r="20222"/>
          <a:stretch>
            <a:fillRect/>
          </a:stretch>
        </p:blipFill>
        <p:spPr>
          <a:xfrm>
            <a:off x="8102600" y="2514600"/>
            <a:ext cx="3124581" cy="3478597"/>
          </a:xfrm>
          <a:ln w="31750">
            <a:solidFill>
              <a:schemeClr val="accent2"/>
            </a:solidFill>
          </a:ln>
        </p:spPr>
      </p:pic>
      <p:pic>
        <p:nvPicPr>
          <p:cNvPr id="2" name="Picture 1"/>
          <p:cNvPicPr>
            <a:picLocks noChangeAspect="1"/>
          </p:cNvPicPr>
          <p:nvPr/>
        </p:nvPicPr>
        <p:blipFill>
          <a:blip r:embed="rId3"/>
          <a:stretch>
            <a:fillRect/>
          </a:stretch>
        </p:blipFill>
        <p:spPr>
          <a:xfrm>
            <a:off x="7874000" y="6224794"/>
            <a:ext cx="3657981" cy="2442725"/>
          </a:xfrm>
          <a:prstGeom prst="rect">
            <a:avLst/>
          </a:prstGeom>
          <a:ln w="31750">
            <a:solidFill>
              <a:schemeClr val="accent2"/>
            </a:solidFill>
          </a:ln>
        </p:spPr>
      </p:pic>
      <p:pic>
        <p:nvPicPr>
          <p:cNvPr id="3" name="Picture 2">
            <a:extLst>
              <a:ext uri="{FF2B5EF4-FFF2-40B4-BE49-F238E27FC236}">
                <a16:creationId xmlns:a16="http://schemas.microsoft.com/office/drawing/2014/main" id="{FCAE07A5-8871-F187-16E4-5E3AE98A231E}"/>
              </a:ext>
            </a:extLst>
          </p:cNvPr>
          <p:cNvPicPr>
            <a:picLocks noChangeAspect="1"/>
          </p:cNvPicPr>
          <p:nvPr/>
        </p:nvPicPr>
        <p:blipFill>
          <a:blip r:embed="rId4"/>
          <a:stretch>
            <a:fillRect/>
          </a:stretch>
        </p:blipFill>
        <p:spPr>
          <a:xfrm>
            <a:off x="11970139" y="9169400"/>
            <a:ext cx="740272" cy="479313"/>
          </a:xfrm>
          <a:prstGeom prst="rect">
            <a:avLst/>
          </a:prstGeom>
        </p:spPr>
      </p:pic>
    </p:spTree>
    <p:extLst>
      <p:ext uri="{BB962C8B-B14F-4D97-AF65-F5344CB8AC3E}">
        <p14:creationId xmlns:p14="http://schemas.microsoft.com/office/powerpoint/2010/main" val="4395706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554">
                                            <p:txEl>
                                              <p:pRg st="0" end="0"/>
                                            </p:txEl>
                                          </p:spTgt>
                                        </p:tgtEl>
                                        <p:attrNameLst>
                                          <p:attrName>style.visibility</p:attrName>
                                        </p:attrNameLst>
                                      </p:cBhvr>
                                      <p:to>
                                        <p:strVal val="visible"/>
                                      </p:to>
                                    </p:set>
                                    <p:anim calcmode="lin" valueType="num">
                                      <p:cBhvr additive="base">
                                        <p:cTn id="7" dur="500" fill="hold"/>
                                        <p:tgtEl>
                                          <p:spTgt spid="2355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355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3554">
                                            <p:txEl>
                                              <p:pRg st="1" end="1"/>
                                            </p:txEl>
                                          </p:spTgt>
                                        </p:tgtEl>
                                        <p:attrNameLst>
                                          <p:attrName>style.visibility</p:attrName>
                                        </p:attrNameLst>
                                      </p:cBhvr>
                                      <p:to>
                                        <p:strVal val="visible"/>
                                      </p:to>
                                    </p:set>
                                    <p:anim calcmode="lin" valueType="num">
                                      <p:cBhvr additive="base">
                                        <p:cTn id="13" dur="500" fill="hold"/>
                                        <p:tgtEl>
                                          <p:spTgt spid="2355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355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3554">
                                            <p:txEl>
                                              <p:pRg st="2" end="2"/>
                                            </p:txEl>
                                          </p:spTgt>
                                        </p:tgtEl>
                                        <p:attrNameLst>
                                          <p:attrName>style.visibility</p:attrName>
                                        </p:attrNameLst>
                                      </p:cBhvr>
                                      <p:to>
                                        <p:strVal val="visible"/>
                                      </p:to>
                                    </p:set>
                                    <p:anim calcmode="lin" valueType="num">
                                      <p:cBhvr additive="base">
                                        <p:cTn id="19" dur="500" fill="hold"/>
                                        <p:tgtEl>
                                          <p:spTgt spid="2355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355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3554">
                                            <p:txEl>
                                              <p:pRg st="3" end="3"/>
                                            </p:txEl>
                                          </p:spTgt>
                                        </p:tgtEl>
                                        <p:attrNameLst>
                                          <p:attrName>style.visibility</p:attrName>
                                        </p:attrNameLst>
                                      </p:cBhvr>
                                      <p:to>
                                        <p:strVal val="visible"/>
                                      </p:to>
                                    </p:set>
                                    <p:anim calcmode="lin" valueType="num">
                                      <p:cBhvr additive="base">
                                        <p:cTn id="25" dur="500" fill="hold"/>
                                        <p:tgtEl>
                                          <p:spTgt spid="2355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355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23554">
                                            <p:txEl>
                                              <p:pRg st="4" end="4"/>
                                            </p:txEl>
                                          </p:spTgt>
                                        </p:tgtEl>
                                        <p:attrNameLst>
                                          <p:attrName>style.visibility</p:attrName>
                                        </p:attrNameLst>
                                      </p:cBhvr>
                                      <p:to>
                                        <p:strVal val="visible"/>
                                      </p:to>
                                    </p:set>
                                    <p:anim calcmode="lin" valueType="num">
                                      <p:cBhvr additive="base">
                                        <p:cTn id="31" dur="500"/>
                                        <p:tgtEl>
                                          <p:spTgt spid="23554">
                                            <p:txEl>
                                              <p:pRg st="4" end="4"/>
                                            </p:txEl>
                                          </p:spTgt>
                                        </p:tgtEl>
                                        <p:attrNameLst>
                                          <p:attrName>ppt_y</p:attrName>
                                        </p:attrNameLst>
                                      </p:cBhvr>
                                      <p:tavLst>
                                        <p:tav tm="0">
                                          <p:val>
                                            <p:strVal val="#ppt_y+#ppt_h*1.125000"/>
                                          </p:val>
                                        </p:tav>
                                        <p:tav tm="100000">
                                          <p:val>
                                            <p:strVal val="#ppt_y"/>
                                          </p:val>
                                        </p:tav>
                                      </p:tavLst>
                                    </p:anim>
                                    <p:animEffect transition="in" filter="wipe(up)">
                                      <p:cBhvr>
                                        <p:cTn id="32" dur="500"/>
                                        <p:tgtEl>
                                          <p:spTgt spid="23554">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nodeType="clickEffect">
                                  <p:stCondLst>
                                    <p:cond delay="0"/>
                                  </p:stCondLst>
                                  <p:childTnLst>
                                    <p:set>
                                      <p:cBhvr>
                                        <p:cTn id="36" dur="1" fill="hold">
                                          <p:stCondLst>
                                            <p:cond delay="0"/>
                                          </p:stCondLst>
                                        </p:cTn>
                                        <p:tgtEl>
                                          <p:spTgt spid="23554">
                                            <p:txEl>
                                              <p:pRg st="5" end="5"/>
                                            </p:txEl>
                                          </p:spTgt>
                                        </p:tgtEl>
                                        <p:attrNameLst>
                                          <p:attrName>style.visibility</p:attrName>
                                        </p:attrNameLst>
                                      </p:cBhvr>
                                      <p:to>
                                        <p:strVal val="visible"/>
                                      </p:to>
                                    </p:set>
                                    <p:anim calcmode="lin" valueType="num">
                                      <p:cBhvr additive="base">
                                        <p:cTn id="37" dur="500"/>
                                        <p:tgtEl>
                                          <p:spTgt spid="23554">
                                            <p:txEl>
                                              <p:pRg st="5" end="5"/>
                                            </p:txEl>
                                          </p:spTgt>
                                        </p:tgtEl>
                                        <p:attrNameLst>
                                          <p:attrName>ppt_y</p:attrName>
                                        </p:attrNameLst>
                                      </p:cBhvr>
                                      <p:tavLst>
                                        <p:tav tm="0">
                                          <p:val>
                                            <p:strVal val="#ppt_y+#ppt_h*1.125000"/>
                                          </p:val>
                                        </p:tav>
                                        <p:tav tm="100000">
                                          <p:val>
                                            <p:strVal val="#ppt_y"/>
                                          </p:val>
                                        </p:tav>
                                      </p:tavLst>
                                    </p:anim>
                                    <p:animEffect transition="in" filter="wipe(up)">
                                      <p:cBhvr>
                                        <p:cTn id="38" dur="500"/>
                                        <p:tgtEl>
                                          <p:spTgt spid="23554">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0" presetClass="entr" presetSubtype="0"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wedge">
                                      <p:cBhvr>
                                        <p:cTn id="43" dur="2000"/>
                                        <p:tgtEl>
                                          <p:spTgt spid="4"/>
                                        </p:tgtEl>
                                      </p:cBhvr>
                                    </p:animEffect>
                                  </p:childTnLst>
                                </p:cTn>
                              </p:par>
                            </p:childTnLst>
                          </p:cTn>
                        </p:par>
                      </p:childTnLst>
                    </p:cTn>
                  </p:par>
                  <p:par>
                    <p:cTn id="44" fill="hold">
                      <p:stCondLst>
                        <p:cond delay="indefinite"/>
                      </p:stCondLst>
                      <p:childTnLst>
                        <p:par>
                          <p:cTn id="45" fill="hold">
                            <p:stCondLst>
                              <p:cond delay="0"/>
                            </p:stCondLst>
                            <p:childTnLst>
                              <p:par>
                                <p:cTn id="46" presetID="20" presetClass="entr" presetSubtype="0" fill="hold" nodeType="click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wedge">
                                      <p:cBhvr>
                                        <p:cTn id="48"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1"/>
          <p:cNvSpPr>
            <a:spLocks noGrp="1" noChangeArrowheads="1"/>
          </p:cNvSpPr>
          <p:nvPr>
            <p:ph type="title"/>
          </p:nvPr>
        </p:nvSpPr>
        <p:spPr>
          <a:xfrm>
            <a:off x="0" y="533400"/>
            <a:ext cx="13004800" cy="1625600"/>
          </a:xfrm>
        </p:spPr>
        <p:txBody>
          <a:bodyPr/>
          <a:lstStyle/>
          <a:p>
            <a:pPr eaLnBrk="1" hangingPunct="1">
              <a:defRPr/>
            </a:pPr>
            <a:br>
              <a:rPr lang="en-US" sz="6000" dirty="0">
                <a:solidFill>
                  <a:srgbClr val="FFEE6D"/>
                </a:solidFill>
              </a:rPr>
            </a:br>
            <a:r>
              <a:rPr lang="en-US" sz="6000" dirty="0">
                <a:solidFill>
                  <a:srgbClr val="FFEE6D"/>
                </a:solidFill>
              </a:rPr>
              <a:t>Emergency Pet Sheltering for </a:t>
            </a:r>
            <a:br>
              <a:rPr lang="en-US" sz="6000" dirty="0">
                <a:solidFill>
                  <a:srgbClr val="FFEE6D"/>
                </a:solidFill>
              </a:rPr>
            </a:br>
            <a:r>
              <a:rPr lang="en-US" sz="6000" dirty="0">
                <a:solidFill>
                  <a:srgbClr val="FFEE6D"/>
                </a:solidFill>
              </a:rPr>
              <a:t>MRC Volunteers:</a:t>
            </a:r>
            <a:r>
              <a:rPr lang="en-US" sz="6000" dirty="0">
                <a:solidFill>
                  <a:schemeClr val="accent2">
                    <a:lumMod val="40000"/>
                    <a:lumOff val="60000"/>
                  </a:schemeClr>
                </a:solidFill>
              </a:rPr>
              <a:t> Level 2</a:t>
            </a:r>
            <a:r>
              <a:rPr lang="en-US" sz="6000" dirty="0">
                <a:solidFill>
                  <a:srgbClr val="FFEE6D"/>
                </a:solidFill>
              </a:rPr>
              <a:t> </a:t>
            </a:r>
            <a:endParaRPr lang="en-US" sz="6000" i="1" dirty="0">
              <a:solidFill>
                <a:srgbClr val="FFEE6D"/>
              </a:solidFill>
            </a:endParaRPr>
          </a:p>
        </p:txBody>
      </p:sp>
      <p:sp>
        <p:nvSpPr>
          <p:cNvPr id="2" name="Content Placeholder 1"/>
          <p:cNvSpPr>
            <a:spLocks noGrp="1"/>
          </p:cNvSpPr>
          <p:nvPr>
            <p:ph sz="half" idx="2"/>
          </p:nvPr>
        </p:nvSpPr>
        <p:spPr>
          <a:xfrm>
            <a:off x="0" y="3581400"/>
            <a:ext cx="6578600" cy="5594350"/>
          </a:xfrm>
        </p:spPr>
        <p:txBody>
          <a:bodyPr/>
          <a:lstStyle/>
          <a:p>
            <a:pPr marL="1460500" lvl="1" indent="-457200" algn="l" eaLnBrk="1" hangingPunct="1">
              <a:spcBef>
                <a:spcPts val="1200"/>
              </a:spcBef>
              <a:buClr>
                <a:srgbClr val="FFEE6D"/>
              </a:buClr>
              <a:buSzPct val="66000"/>
              <a:buFont typeface="Wingdings" charset="2"/>
              <a:buChar char="v"/>
              <a:defRPr/>
            </a:pPr>
            <a:r>
              <a:rPr lang="en-US" sz="2800" i="1" dirty="0">
                <a:solidFill>
                  <a:schemeClr val="accent1">
                    <a:lumMod val="90000"/>
                  </a:schemeClr>
                </a:solidFill>
              </a:rPr>
              <a:t>All </a:t>
            </a:r>
            <a:r>
              <a:rPr lang="en-US" sz="2800" dirty="0">
                <a:solidFill>
                  <a:schemeClr val="accent1">
                    <a:lumMod val="90000"/>
                  </a:schemeClr>
                </a:solidFill>
              </a:rPr>
              <a:t>of the Responsibilities of </a:t>
            </a:r>
            <a:r>
              <a:rPr lang="en-US" sz="2800" dirty="0">
                <a:solidFill>
                  <a:schemeClr val="accent2">
                    <a:lumMod val="40000"/>
                    <a:lumOff val="60000"/>
                  </a:schemeClr>
                </a:solidFill>
              </a:rPr>
              <a:t>Level 1</a:t>
            </a:r>
            <a:r>
              <a:rPr lang="en-US" sz="2800" dirty="0">
                <a:solidFill>
                  <a:schemeClr val="accent1">
                    <a:lumMod val="90000"/>
                  </a:schemeClr>
                </a:solidFill>
              </a:rPr>
              <a:t> Volunteers </a:t>
            </a:r>
          </a:p>
          <a:p>
            <a:pPr marL="1460500" lvl="1" indent="-457200" algn="l" eaLnBrk="1" hangingPunct="1">
              <a:spcBef>
                <a:spcPts val="1200"/>
              </a:spcBef>
              <a:buClr>
                <a:srgbClr val="FFEE6D"/>
              </a:buClr>
              <a:buSzPct val="66000"/>
              <a:buFont typeface="Wingdings" charset="2"/>
              <a:buChar char="v"/>
              <a:defRPr/>
            </a:pPr>
            <a:r>
              <a:rPr lang="en-US" sz="2800" dirty="0">
                <a:solidFill>
                  <a:schemeClr val="accent1">
                    <a:lumMod val="90000"/>
                  </a:schemeClr>
                </a:solidFill>
              </a:rPr>
              <a:t>Assist in tagging and locating Animals and their equipment</a:t>
            </a:r>
          </a:p>
          <a:p>
            <a:pPr marL="1460500" lvl="1" indent="-457200" algn="l" eaLnBrk="1" hangingPunct="1">
              <a:spcBef>
                <a:spcPts val="1200"/>
              </a:spcBef>
              <a:buClr>
                <a:srgbClr val="FFEE6D"/>
              </a:buClr>
              <a:buSzPct val="66000"/>
              <a:buFont typeface="Wingdings" charset="2"/>
              <a:buChar char="v"/>
              <a:defRPr/>
            </a:pPr>
            <a:r>
              <a:rPr lang="en-US" sz="2800" dirty="0">
                <a:solidFill>
                  <a:schemeClr val="accent1">
                    <a:lumMod val="90000"/>
                  </a:schemeClr>
                </a:solidFill>
              </a:rPr>
              <a:t>Assist Owners in caring for their Animals</a:t>
            </a:r>
          </a:p>
          <a:p>
            <a:pPr marL="1460500" lvl="1" indent="-457200" algn="l" eaLnBrk="1" hangingPunct="1">
              <a:spcBef>
                <a:spcPts val="1200"/>
              </a:spcBef>
              <a:buClr>
                <a:srgbClr val="FFEE6D"/>
              </a:buClr>
              <a:buSzPct val="66000"/>
              <a:buFont typeface="Wingdings" charset="2"/>
              <a:buChar char="v"/>
              <a:defRPr/>
            </a:pPr>
            <a:r>
              <a:rPr lang="en-US" sz="2800" dirty="0">
                <a:solidFill>
                  <a:schemeClr val="accent1">
                    <a:lumMod val="90000"/>
                  </a:schemeClr>
                </a:solidFill>
              </a:rPr>
              <a:t>Responsible for Animal Care, Cage Maintenance &amp; Animal Daily Ca</a:t>
            </a:r>
            <a:r>
              <a:rPr lang="en-US" sz="3200" dirty="0">
                <a:solidFill>
                  <a:schemeClr val="accent1">
                    <a:lumMod val="90000"/>
                  </a:schemeClr>
                </a:solidFill>
              </a:rPr>
              <a:t>re Forms</a:t>
            </a:r>
          </a:p>
          <a:p>
            <a:pPr marL="1460500" lvl="1" indent="-457200" algn="l" eaLnBrk="1" hangingPunct="1">
              <a:spcBef>
                <a:spcPts val="1200"/>
              </a:spcBef>
              <a:buClr>
                <a:srgbClr val="FFEE6D"/>
              </a:buClr>
              <a:buSzPct val="66000"/>
              <a:buFont typeface="Wingdings" charset="2"/>
              <a:buChar char="v"/>
              <a:defRPr/>
            </a:pPr>
            <a:r>
              <a:rPr lang="en-US" sz="2800" dirty="0">
                <a:solidFill>
                  <a:schemeClr val="accent1">
                    <a:lumMod val="90000"/>
                  </a:schemeClr>
                </a:solidFill>
              </a:rPr>
              <a:t>Monitor &amp; Report behavioral or health concerns</a:t>
            </a:r>
          </a:p>
        </p:txBody>
      </p:sp>
      <p:sp>
        <p:nvSpPr>
          <p:cNvPr id="3" name="Text Placeholder 2"/>
          <p:cNvSpPr>
            <a:spLocks noGrp="1"/>
          </p:cNvSpPr>
          <p:nvPr>
            <p:ph type="body" sz="quarter" idx="3"/>
          </p:nvPr>
        </p:nvSpPr>
        <p:spPr>
          <a:xfrm>
            <a:off x="6598777" y="2997470"/>
            <a:ext cx="5791200" cy="909637"/>
          </a:xfrm>
        </p:spPr>
        <p:txBody>
          <a:bodyPr/>
          <a:lstStyle/>
          <a:p>
            <a:pPr algn="ctr">
              <a:spcBef>
                <a:spcPts val="600"/>
              </a:spcBef>
              <a:spcAft>
                <a:spcPts val="600"/>
              </a:spcAft>
              <a:defRPr/>
            </a:pPr>
            <a:r>
              <a:rPr lang="en-US" sz="3600" b="0" dirty="0">
                <a:solidFill>
                  <a:schemeClr val="accent2">
                    <a:lumMod val="40000"/>
                    <a:lumOff val="60000"/>
                  </a:schemeClr>
                </a:solidFill>
              </a:rPr>
              <a:t>ICS &amp; Job Action Sheets</a:t>
            </a:r>
          </a:p>
        </p:txBody>
      </p:sp>
      <p:sp>
        <p:nvSpPr>
          <p:cNvPr id="5" name="Text Placeholder 4"/>
          <p:cNvSpPr>
            <a:spLocks noGrp="1"/>
          </p:cNvSpPr>
          <p:nvPr>
            <p:ph type="body" idx="1"/>
          </p:nvPr>
        </p:nvSpPr>
        <p:spPr>
          <a:xfrm>
            <a:off x="665480" y="2290763"/>
            <a:ext cx="5745163" cy="909637"/>
          </a:xfrm>
        </p:spPr>
        <p:txBody>
          <a:bodyPr/>
          <a:lstStyle/>
          <a:p>
            <a:pPr algn="ctr">
              <a:defRPr/>
            </a:pPr>
            <a:r>
              <a:rPr lang="en-US" sz="3600" b="0" dirty="0">
                <a:solidFill>
                  <a:schemeClr val="accent2">
                    <a:lumMod val="40000"/>
                    <a:lumOff val="60000"/>
                  </a:schemeClr>
                </a:solidFill>
              </a:rPr>
              <a:t>Level 2 Responsibilities </a:t>
            </a:r>
          </a:p>
        </p:txBody>
      </p:sp>
      <p:pic>
        <p:nvPicPr>
          <p:cNvPr id="8" name="Content Placeholder 7" descr="JAS.jpg"/>
          <p:cNvPicPr>
            <a:picLocks noGrp="1" noChangeAspect="1"/>
          </p:cNvPicPr>
          <p:nvPr>
            <p:ph sz="quarter" idx="4"/>
          </p:nvPr>
        </p:nvPicPr>
        <p:blipFill>
          <a:blip r:embed="rId2">
            <a:extLst>
              <a:ext uri="{28A0092B-C50C-407E-A947-70E740481C1C}">
                <a14:useLocalDpi xmlns:a14="http://schemas.microsoft.com/office/drawing/2010/main" val="0"/>
              </a:ext>
            </a:extLst>
          </a:blip>
          <a:srcRect l="2941" r="2941"/>
          <a:stretch>
            <a:fillRect/>
          </a:stretch>
        </p:blipFill>
        <p:spPr>
          <a:xfrm>
            <a:off x="6835140" y="4572000"/>
            <a:ext cx="2439229" cy="3353389"/>
          </a:xfrm>
          <a:ln w="31750">
            <a:solidFill>
              <a:schemeClr val="accent2"/>
            </a:solidFill>
          </a:ln>
        </p:spPr>
      </p:pic>
      <p:pic>
        <p:nvPicPr>
          <p:cNvPr id="4" name="Picture 3">
            <a:extLst>
              <a:ext uri="{FF2B5EF4-FFF2-40B4-BE49-F238E27FC236}">
                <a16:creationId xmlns:a16="http://schemas.microsoft.com/office/drawing/2014/main" id="{78D641FA-1C72-1C89-F487-9C1857414320}"/>
              </a:ext>
            </a:extLst>
          </p:cNvPr>
          <p:cNvPicPr>
            <a:picLocks noChangeAspect="1"/>
          </p:cNvPicPr>
          <p:nvPr/>
        </p:nvPicPr>
        <p:blipFill>
          <a:blip r:embed="rId3"/>
          <a:stretch>
            <a:fillRect/>
          </a:stretch>
        </p:blipFill>
        <p:spPr>
          <a:xfrm>
            <a:off x="11970139" y="9169400"/>
            <a:ext cx="740272" cy="479313"/>
          </a:xfrm>
          <a:prstGeom prst="rect">
            <a:avLst/>
          </a:prstGeom>
        </p:spPr>
      </p:pic>
      <p:pic>
        <p:nvPicPr>
          <p:cNvPr id="6" name="Picture 5">
            <a:extLst>
              <a:ext uri="{FF2B5EF4-FFF2-40B4-BE49-F238E27FC236}">
                <a16:creationId xmlns:a16="http://schemas.microsoft.com/office/drawing/2014/main" id="{734E0A2F-1CB2-D7C0-6AD7-B0D3E9EAE460}"/>
              </a:ext>
            </a:extLst>
          </p:cNvPr>
          <p:cNvPicPr>
            <a:picLocks noChangeAspect="1"/>
          </p:cNvPicPr>
          <p:nvPr/>
        </p:nvPicPr>
        <p:blipFill>
          <a:blip r:embed="rId4"/>
          <a:stretch>
            <a:fillRect/>
          </a:stretch>
        </p:blipFill>
        <p:spPr>
          <a:xfrm>
            <a:off x="9855815" y="4572000"/>
            <a:ext cx="2447515" cy="3353389"/>
          </a:xfrm>
          <a:prstGeom prst="rect">
            <a:avLst/>
          </a:prstGeom>
          <a:ln w="31750">
            <a:solidFill>
              <a:schemeClr val="accent2">
                <a:lumMod val="75000"/>
              </a:schemeClr>
            </a:solidFill>
          </a:ln>
        </p:spPr>
      </p:pic>
    </p:spTree>
    <p:extLst>
      <p:ext uri="{BB962C8B-B14F-4D97-AF65-F5344CB8AC3E}">
        <p14:creationId xmlns:p14="http://schemas.microsoft.com/office/powerpoint/2010/main" val="295477351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p:tgtEl>
                                          <p:spTgt spid="5">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5">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dissolve">
                                      <p:cBhvr>
                                        <p:cTn id="13" dur="500"/>
                                        <p:tgtEl>
                                          <p:spTgt spid="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Effect transition="in" filter="dissolve">
                                      <p:cBhvr>
                                        <p:cTn id="18" dur="500"/>
                                        <p:tgtEl>
                                          <p:spTgt spid="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animEffect transition="in" filter="dissolve">
                                      <p:cBhvr>
                                        <p:cTn id="23" dur="500"/>
                                        <p:tgtEl>
                                          <p:spTgt spid="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dissolve">
                                      <p:cBhvr>
                                        <p:cTn id="28" dur="500"/>
                                        <p:tgtEl>
                                          <p:spTgt spid="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2">
                                            <p:txEl>
                                              <p:pRg st="4" end="4"/>
                                            </p:txEl>
                                          </p:spTgt>
                                        </p:tgtEl>
                                        <p:attrNameLst>
                                          <p:attrName>style.visibility</p:attrName>
                                        </p:attrNameLst>
                                      </p:cBhvr>
                                      <p:to>
                                        <p:strVal val="visible"/>
                                      </p:to>
                                    </p:set>
                                    <p:animEffect transition="in" filter="dissolve">
                                      <p:cBhvr>
                                        <p:cTn id="33" dur="500"/>
                                        <p:tgtEl>
                                          <p:spTgt spid="2">
                                            <p:txEl>
                                              <p:pRg st="4" end="4"/>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2" presetClass="entr" presetSubtype="4" fill="hold" grpId="0" nodeType="clickEffect">
                                  <p:stCondLst>
                                    <p:cond delay="0"/>
                                  </p:stCondLst>
                                  <p:childTnLst>
                                    <p:set>
                                      <p:cBhvr>
                                        <p:cTn id="37" dur="1" fill="hold">
                                          <p:stCondLst>
                                            <p:cond delay="0"/>
                                          </p:stCondLst>
                                        </p:cTn>
                                        <p:tgtEl>
                                          <p:spTgt spid="3">
                                            <p:txEl>
                                              <p:pRg st="0" end="0"/>
                                            </p:txEl>
                                          </p:spTgt>
                                        </p:tgtEl>
                                        <p:attrNameLst>
                                          <p:attrName>style.visibility</p:attrName>
                                        </p:attrNameLst>
                                      </p:cBhvr>
                                      <p:to>
                                        <p:strVal val="visible"/>
                                      </p:to>
                                    </p:set>
                                    <p:anim calcmode="lin" valueType="num">
                                      <p:cBhvr additive="base">
                                        <p:cTn id="38"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39" dur="500"/>
                                        <p:tgtEl>
                                          <p:spTgt spid="3">
                                            <p:txEl>
                                              <p:pRg st="0" end="0"/>
                                            </p:txEl>
                                          </p:spTgt>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6" presetClass="entr" presetSubtype="0" fill="hold" nodeType="click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wipe(down)">
                                      <p:cBhvr>
                                        <p:cTn id="44" dur="580">
                                          <p:stCondLst>
                                            <p:cond delay="0"/>
                                          </p:stCondLst>
                                        </p:cTn>
                                        <p:tgtEl>
                                          <p:spTgt spid="8"/>
                                        </p:tgtEl>
                                      </p:cBhvr>
                                    </p:animEffect>
                                    <p:anim calcmode="lin" valueType="num">
                                      <p:cBhvr>
                                        <p:cTn id="4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50" dur="26">
                                          <p:stCondLst>
                                            <p:cond delay="650"/>
                                          </p:stCondLst>
                                        </p:cTn>
                                        <p:tgtEl>
                                          <p:spTgt spid="8"/>
                                        </p:tgtEl>
                                      </p:cBhvr>
                                      <p:to x="100000" y="60000"/>
                                    </p:animScale>
                                    <p:animScale>
                                      <p:cBhvr>
                                        <p:cTn id="51" dur="166" decel="50000">
                                          <p:stCondLst>
                                            <p:cond delay="676"/>
                                          </p:stCondLst>
                                        </p:cTn>
                                        <p:tgtEl>
                                          <p:spTgt spid="8"/>
                                        </p:tgtEl>
                                      </p:cBhvr>
                                      <p:to x="100000" y="100000"/>
                                    </p:animScale>
                                    <p:animScale>
                                      <p:cBhvr>
                                        <p:cTn id="52" dur="26">
                                          <p:stCondLst>
                                            <p:cond delay="1312"/>
                                          </p:stCondLst>
                                        </p:cTn>
                                        <p:tgtEl>
                                          <p:spTgt spid="8"/>
                                        </p:tgtEl>
                                      </p:cBhvr>
                                      <p:to x="100000" y="80000"/>
                                    </p:animScale>
                                    <p:animScale>
                                      <p:cBhvr>
                                        <p:cTn id="53" dur="166" decel="50000">
                                          <p:stCondLst>
                                            <p:cond delay="1338"/>
                                          </p:stCondLst>
                                        </p:cTn>
                                        <p:tgtEl>
                                          <p:spTgt spid="8"/>
                                        </p:tgtEl>
                                      </p:cBhvr>
                                      <p:to x="100000" y="100000"/>
                                    </p:animScale>
                                    <p:animScale>
                                      <p:cBhvr>
                                        <p:cTn id="54" dur="26">
                                          <p:stCondLst>
                                            <p:cond delay="1642"/>
                                          </p:stCondLst>
                                        </p:cTn>
                                        <p:tgtEl>
                                          <p:spTgt spid="8"/>
                                        </p:tgtEl>
                                      </p:cBhvr>
                                      <p:to x="100000" y="90000"/>
                                    </p:animScale>
                                    <p:animScale>
                                      <p:cBhvr>
                                        <p:cTn id="55" dur="166" decel="50000">
                                          <p:stCondLst>
                                            <p:cond delay="1668"/>
                                          </p:stCondLst>
                                        </p:cTn>
                                        <p:tgtEl>
                                          <p:spTgt spid="8"/>
                                        </p:tgtEl>
                                      </p:cBhvr>
                                      <p:to x="100000" y="100000"/>
                                    </p:animScale>
                                    <p:animScale>
                                      <p:cBhvr>
                                        <p:cTn id="56" dur="26">
                                          <p:stCondLst>
                                            <p:cond delay="1808"/>
                                          </p:stCondLst>
                                        </p:cTn>
                                        <p:tgtEl>
                                          <p:spTgt spid="8"/>
                                        </p:tgtEl>
                                      </p:cBhvr>
                                      <p:to x="100000" y="95000"/>
                                    </p:animScale>
                                    <p:animScale>
                                      <p:cBhvr>
                                        <p:cTn id="57" dur="166" decel="50000">
                                          <p:stCondLst>
                                            <p:cond delay="1834"/>
                                          </p:stCondLst>
                                        </p:cTn>
                                        <p:tgtEl>
                                          <p:spTgt spid="8"/>
                                        </p:tgtEl>
                                      </p:cBhvr>
                                      <p:to x="100000" y="100000"/>
                                    </p:animScale>
                                  </p:childTnLst>
                                </p:cTn>
                              </p:par>
                            </p:childTnLst>
                          </p:cTn>
                        </p:par>
                      </p:childTnLst>
                    </p:cTn>
                  </p:par>
                  <p:par>
                    <p:cTn id="58" fill="hold">
                      <p:stCondLst>
                        <p:cond delay="indefinite"/>
                      </p:stCondLst>
                      <p:childTnLst>
                        <p:par>
                          <p:cTn id="59" fill="hold">
                            <p:stCondLst>
                              <p:cond delay="0"/>
                            </p:stCondLst>
                            <p:childTnLst>
                              <p:par>
                                <p:cTn id="60" presetID="26" presetClass="entr" presetSubtype="0" fill="hold" nodeType="click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wipe(down)">
                                      <p:cBhvr>
                                        <p:cTn id="62" dur="580">
                                          <p:stCondLst>
                                            <p:cond delay="0"/>
                                          </p:stCondLst>
                                        </p:cTn>
                                        <p:tgtEl>
                                          <p:spTgt spid="6"/>
                                        </p:tgtEl>
                                      </p:cBhvr>
                                    </p:animEffect>
                                    <p:anim calcmode="lin" valueType="num">
                                      <p:cBhvr>
                                        <p:cTn id="6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6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6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6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6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68" dur="26">
                                          <p:stCondLst>
                                            <p:cond delay="650"/>
                                          </p:stCondLst>
                                        </p:cTn>
                                        <p:tgtEl>
                                          <p:spTgt spid="6"/>
                                        </p:tgtEl>
                                      </p:cBhvr>
                                      <p:to x="100000" y="60000"/>
                                    </p:animScale>
                                    <p:animScale>
                                      <p:cBhvr>
                                        <p:cTn id="69" dur="166" decel="50000">
                                          <p:stCondLst>
                                            <p:cond delay="676"/>
                                          </p:stCondLst>
                                        </p:cTn>
                                        <p:tgtEl>
                                          <p:spTgt spid="6"/>
                                        </p:tgtEl>
                                      </p:cBhvr>
                                      <p:to x="100000" y="100000"/>
                                    </p:animScale>
                                    <p:animScale>
                                      <p:cBhvr>
                                        <p:cTn id="70" dur="26">
                                          <p:stCondLst>
                                            <p:cond delay="1312"/>
                                          </p:stCondLst>
                                        </p:cTn>
                                        <p:tgtEl>
                                          <p:spTgt spid="6"/>
                                        </p:tgtEl>
                                      </p:cBhvr>
                                      <p:to x="100000" y="80000"/>
                                    </p:animScale>
                                    <p:animScale>
                                      <p:cBhvr>
                                        <p:cTn id="71" dur="166" decel="50000">
                                          <p:stCondLst>
                                            <p:cond delay="1338"/>
                                          </p:stCondLst>
                                        </p:cTn>
                                        <p:tgtEl>
                                          <p:spTgt spid="6"/>
                                        </p:tgtEl>
                                      </p:cBhvr>
                                      <p:to x="100000" y="100000"/>
                                    </p:animScale>
                                    <p:animScale>
                                      <p:cBhvr>
                                        <p:cTn id="72" dur="26">
                                          <p:stCondLst>
                                            <p:cond delay="1642"/>
                                          </p:stCondLst>
                                        </p:cTn>
                                        <p:tgtEl>
                                          <p:spTgt spid="6"/>
                                        </p:tgtEl>
                                      </p:cBhvr>
                                      <p:to x="100000" y="90000"/>
                                    </p:animScale>
                                    <p:animScale>
                                      <p:cBhvr>
                                        <p:cTn id="73" dur="166" decel="50000">
                                          <p:stCondLst>
                                            <p:cond delay="1668"/>
                                          </p:stCondLst>
                                        </p:cTn>
                                        <p:tgtEl>
                                          <p:spTgt spid="6"/>
                                        </p:tgtEl>
                                      </p:cBhvr>
                                      <p:to x="100000" y="100000"/>
                                    </p:animScale>
                                    <p:animScale>
                                      <p:cBhvr>
                                        <p:cTn id="74" dur="26">
                                          <p:stCondLst>
                                            <p:cond delay="1808"/>
                                          </p:stCondLst>
                                        </p:cTn>
                                        <p:tgtEl>
                                          <p:spTgt spid="6"/>
                                        </p:tgtEl>
                                      </p:cBhvr>
                                      <p:to x="100000" y="95000"/>
                                    </p:animScale>
                                    <p:animScale>
                                      <p:cBhvr>
                                        <p:cTn id="75" dur="166" decel="50000">
                                          <p:stCondLst>
                                            <p:cond delay="1834"/>
                                          </p:stCondLst>
                                        </p:cTn>
                                        <p:tgtEl>
                                          <p:spTgt spid="6"/>
                                        </p:tgtEl>
                                      </p:cBhvr>
                                      <p:to x="100000" y="100000"/>
                                    </p:animScale>
                                  </p:childTnLst>
                                </p:cTn>
                              </p:par>
                            </p:childTnLst>
                          </p:cTn>
                        </p:par>
                      </p:childTnLst>
                    </p:cTn>
                  </p:par>
                  <p:par>
                    <p:cTn id="76" fill="hold">
                      <p:stCondLst>
                        <p:cond delay="indefinite"/>
                      </p:stCondLst>
                      <p:childTnLst>
                        <p:par>
                          <p:cTn id="77" fill="hold">
                            <p:stCondLst>
                              <p:cond delay="0"/>
                            </p:stCondLst>
                            <p:childTnLst>
                              <p:par>
                                <p:cTn id="78" presetID="45" presetClass="entr" presetSubtype="0" fill="hold" nodeType="clickEffect">
                                  <p:stCondLst>
                                    <p:cond delay="0"/>
                                  </p:stCondLst>
                                  <p:childTnLst>
                                    <p:set>
                                      <p:cBhvr>
                                        <p:cTn id="79" dur="1" fill="hold">
                                          <p:stCondLst>
                                            <p:cond delay="0"/>
                                          </p:stCondLst>
                                        </p:cTn>
                                        <p:tgtEl>
                                          <p:spTgt spid="2">
                                            <p:txEl>
                                              <p:pRg st="0" end="0"/>
                                            </p:txEl>
                                          </p:spTgt>
                                        </p:tgtEl>
                                        <p:attrNameLst>
                                          <p:attrName>style.visibility</p:attrName>
                                        </p:attrNameLst>
                                      </p:cBhvr>
                                      <p:to>
                                        <p:strVal val="visible"/>
                                      </p:to>
                                    </p:set>
                                    <p:animEffect transition="in" filter="fade">
                                      <p:cBhvr>
                                        <p:cTn id="80" dur="2000"/>
                                        <p:tgtEl>
                                          <p:spTgt spid="2">
                                            <p:txEl>
                                              <p:pRg st="0" end="0"/>
                                            </p:txEl>
                                          </p:spTgt>
                                        </p:tgtEl>
                                      </p:cBhvr>
                                    </p:animEffect>
                                    <p:anim calcmode="lin" valueType="num">
                                      <p:cBhvr>
                                        <p:cTn id="81" dur="2000" fill="hold"/>
                                        <p:tgtEl>
                                          <p:spTgt spid="2">
                                            <p:txEl>
                                              <p:pRg st="0" end="0"/>
                                            </p:txEl>
                                          </p:spTgt>
                                        </p:tgtEl>
                                        <p:attrNameLst>
                                          <p:attrName>ppt_w</p:attrName>
                                        </p:attrNameLst>
                                      </p:cBhvr>
                                      <p:tavLst>
                                        <p:tav tm="0" fmla="#ppt_w*sin(2.5*pi*$)">
                                          <p:val>
                                            <p:fltVal val="0"/>
                                          </p:val>
                                        </p:tav>
                                        <p:tav tm="100000">
                                          <p:val>
                                            <p:fltVal val="1"/>
                                          </p:val>
                                        </p:tav>
                                      </p:tavLst>
                                    </p:anim>
                                    <p:anim calcmode="lin" valueType="num">
                                      <p:cBhvr>
                                        <p:cTn id="82" dur="2000" fill="hold"/>
                                        <p:tgtEl>
                                          <p:spTgt spid="2">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BAA15-DF01-452D-90D3-119CFF7FF3F3}"/>
              </a:ext>
            </a:extLst>
          </p:cNvPr>
          <p:cNvSpPr>
            <a:spLocks noGrp="1"/>
          </p:cNvSpPr>
          <p:nvPr>
            <p:ph type="title"/>
          </p:nvPr>
        </p:nvSpPr>
        <p:spPr>
          <a:xfrm>
            <a:off x="-2309" y="-508000"/>
            <a:ext cx="13004800" cy="2540000"/>
          </a:xfrm>
        </p:spPr>
        <p:txBody>
          <a:bodyPr/>
          <a:lstStyle/>
          <a:p>
            <a:r>
              <a:rPr lang="en-US" sz="4800" dirty="0">
                <a:solidFill>
                  <a:srgbClr val="FFEE6D"/>
                </a:solidFill>
              </a:rPr>
              <a:t>Health Risks Associated with </a:t>
            </a:r>
            <a:r>
              <a:rPr lang="en-US" sz="4800" i="1" u="sng" dirty="0">
                <a:solidFill>
                  <a:srgbClr val="FFEE6D"/>
                </a:solidFill>
              </a:rPr>
              <a:t>NOT</a:t>
            </a:r>
            <a:r>
              <a:rPr lang="en-US" sz="4800" dirty="0">
                <a:solidFill>
                  <a:srgbClr val="FFEE6D"/>
                </a:solidFill>
              </a:rPr>
              <a:t> Providing Emergency Shelter for Household Pets</a:t>
            </a:r>
          </a:p>
        </p:txBody>
      </p:sp>
      <p:sp>
        <p:nvSpPr>
          <p:cNvPr id="6" name="Content Placeholder 5">
            <a:extLst>
              <a:ext uri="{FF2B5EF4-FFF2-40B4-BE49-F238E27FC236}">
                <a16:creationId xmlns:a16="http://schemas.microsoft.com/office/drawing/2014/main" id="{E515A7A0-65F4-6674-1F33-39EC14A088B4}"/>
              </a:ext>
            </a:extLst>
          </p:cNvPr>
          <p:cNvSpPr>
            <a:spLocks noGrp="1"/>
          </p:cNvSpPr>
          <p:nvPr>
            <p:ph idx="1"/>
          </p:nvPr>
        </p:nvSpPr>
        <p:spPr>
          <a:xfrm>
            <a:off x="327891" y="2514600"/>
            <a:ext cx="12344400" cy="5715000"/>
          </a:xfrm>
        </p:spPr>
        <p:txBody>
          <a:bodyPr/>
          <a:lstStyle/>
          <a:p>
            <a:pPr algn="l">
              <a:buClr>
                <a:srgbClr val="FFEE6D"/>
              </a:buClr>
              <a:buSzPct val="60000"/>
              <a:buFont typeface="Wingdings" pitchFamily="2" charset="2"/>
              <a:buChar char="v"/>
            </a:pPr>
            <a:r>
              <a:rPr lang="en-US" sz="3200" dirty="0">
                <a:solidFill>
                  <a:schemeClr val="accent1">
                    <a:lumMod val="90000"/>
                  </a:schemeClr>
                </a:solidFill>
                <a:effectLst/>
                <a:ea typeface="Calibri" panose="020F0502020204030204" pitchFamily="34" charset="0"/>
                <a:cs typeface="Calibri (Body)"/>
              </a:rPr>
              <a:t>Psychopathologies such as grief, depression, and posttraumatic stress disorder are associated with pet abandonment during an evacuation</a:t>
            </a:r>
          </a:p>
          <a:p>
            <a:pPr algn="l">
              <a:buClr>
                <a:srgbClr val="FFEE6D"/>
              </a:buClr>
              <a:buSzPct val="60000"/>
              <a:buFont typeface="Wingdings" pitchFamily="2" charset="2"/>
              <a:buChar char="v"/>
            </a:pPr>
            <a:endParaRPr lang="en-US" sz="3200" dirty="0">
              <a:solidFill>
                <a:schemeClr val="accent1">
                  <a:lumMod val="90000"/>
                </a:schemeClr>
              </a:solidFill>
              <a:effectLst/>
              <a:ea typeface="Calibri" panose="020F0502020204030204" pitchFamily="34" charset="0"/>
              <a:cs typeface="Calibri (Body)"/>
            </a:endParaRPr>
          </a:p>
          <a:p>
            <a:pPr algn="l">
              <a:buClr>
                <a:srgbClr val="FFEE6D"/>
              </a:buClr>
              <a:buSzPct val="60000"/>
              <a:buFont typeface="Wingdings" pitchFamily="2" charset="2"/>
              <a:buChar char="v"/>
            </a:pPr>
            <a:r>
              <a:rPr lang="en-US" sz="3200" dirty="0">
                <a:solidFill>
                  <a:schemeClr val="accent1">
                    <a:lumMod val="90000"/>
                  </a:schemeClr>
                </a:solidFill>
                <a:effectLst/>
                <a:ea typeface="Calibri" panose="020F0502020204030204" pitchFamily="34" charset="0"/>
                <a:cs typeface="Calibri (Body)"/>
              </a:rPr>
              <a:t>Health care workers may refuse to work if their animals are in danger, leaving medical facilities, and emergency shelters understaffed during crises</a:t>
            </a:r>
          </a:p>
          <a:p>
            <a:pPr algn="l">
              <a:buClr>
                <a:srgbClr val="FFEE6D"/>
              </a:buClr>
              <a:buSzPct val="60000"/>
              <a:buFont typeface="Wingdings" pitchFamily="2" charset="2"/>
              <a:buChar char="v"/>
            </a:pPr>
            <a:endParaRPr lang="en-US" sz="3200" dirty="0">
              <a:solidFill>
                <a:schemeClr val="accent1">
                  <a:lumMod val="90000"/>
                </a:schemeClr>
              </a:solidFill>
              <a:effectLst/>
              <a:ea typeface="Calibri" panose="020F0502020204030204" pitchFamily="34" charset="0"/>
              <a:cs typeface="Calibri (Body)"/>
            </a:endParaRPr>
          </a:p>
          <a:p>
            <a:pPr algn="l">
              <a:buClr>
                <a:srgbClr val="FFEE6D"/>
              </a:buClr>
              <a:buSzPct val="60000"/>
              <a:buFont typeface="Wingdings" pitchFamily="2" charset="2"/>
              <a:buChar char="v"/>
            </a:pPr>
            <a:r>
              <a:rPr lang="en-US" sz="3200" dirty="0">
                <a:solidFill>
                  <a:schemeClr val="accent1">
                    <a:lumMod val="90000"/>
                  </a:schemeClr>
                </a:solidFill>
                <a:effectLst/>
                <a:ea typeface="Calibri" panose="020F0502020204030204" pitchFamily="34" charset="0"/>
                <a:cs typeface="Calibri (Body)"/>
              </a:rPr>
              <a:t>Zoonotic disease risk increases when pets are abandoned or left to roam, where they are more likely to encounter infected wildlife or unowned animals than they would if they were safely sheltered with their owners</a:t>
            </a:r>
            <a:endParaRPr lang="en-US" sz="3200" dirty="0">
              <a:solidFill>
                <a:schemeClr val="accent1">
                  <a:lumMod val="90000"/>
                </a:schemeClr>
              </a:solidFill>
            </a:endParaRPr>
          </a:p>
        </p:txBody>
      </p:sp>
      <p:sp>
        <p:nvSpPr>
          <p:cNvPr id="7" name="TextBox 6">
            <a:extLst>
              <a:ext uri="{FF2B5EF4-FFF2-40B4-BE49-F238E27FC236}">
                <a16:creationId xmlns:a16="http://schemas.microsoft.com/office/drawing/2014/main" id="{C01282BF-8966-F8AC-0455-D9688AE2F863}"/>
              </a:ext>
            </a:extLst>
          </p:cNvPr>
          <p:cNvSpPr txBox="1"/>
          <p:nvPr/>
        </p:nvSpPr>
        <p:spPr>
          <a:xfrm>
            <a:off x="2159000" y="9067800"/>
            <a:ext cx="9372600" cy="523220"/>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400" i="0" u="none" strike="noStrike" cap="none" normalizeH="0" baseline="0" dirty="0">
                <a:ln>
                  <a:noFill/>
                </a:ln>
                <a:solidFill>
                  <a:schemeClr val="accent1">
                    <a:lumMod val="90000"/>
                  </a:schemeClr>
                </a:solidFill>
                <a:effectLst/>
                <a:latin typeface="Gill Sans MT" panose="020B0502020104020203" pitchFamily="34" charset="77"/>
                <a:ea typeface="Times New Roman" panose="02020603050405020304" pitchFamily="18" charset="0"/>
                <a:cs typeface="Times New Roman" panose="02020603050405020304" pitchFamily="18" charset="0"/>
              </a:rPr>
              <a:t>Evacuation of Pets During Disasters: A Public Health Intervention to Increase Resilience</a:t>
            </a:r>
            <a:endParaRPr kumimoji="0" lang="en-US" altLang="en-US" sz="1400" i="0" u="none" strike="noStrike" cap="none" normalizeH="0" baseline="0" dirty="0">
              <a:ln>
                <a:noFill/>
              </a:ln>
              <a:solidFill>
                <a:schemeClr val="accent1">
                  <a:lumMod val="90000"/>
                </a:schemeClr>
              </a:solidFill>
              <a:effectLst/>
            </a:endParaRPr>
          </a:p>
          <a:p>
            <a:pPr algn="r" defTabSz="914400" eaLnBrk="0" fontAlgn="base" hangingPunct="0">
              <a:spcBef>
                <a:spcPct val="0"/>
              </a:spcBef>
              <a:spcAft>
                <a:spcPct val="0"/>
              </a:spcAft>
            </a:pPr>
            <a:r>
              <a:rPr kumimoji="0" lang="en-US" altLang="en-US" sz="1400" b="0" i="0" u="none" strike="noStrike" cap="none" normalizeH="0" baseline="0" dirty="0">
                <a:ln>
                  <a:noFill/>
                </a:ln>
                <a:solidFill>
                  <a:schemeClr val="accent1">
                    <a:lumMod val="90000"/>
                  </a:schemeClr>
                </a:solidFill>
                <a:effectLst/>
                <a:latin typeface="Gill Sans MT" panose="020B0502020104020203" pitchFamily="34" charset="77"/>
                <a:ea typeface="Times New Roman" panose="02020603050405020304" pitchFamily="18" charset="0"/>
                <a:cs typeface="Times New Roman" panose="02020603050405020304" pitchFamily="18" charset="0"/>
              </a:rPr>
              <a:t>Robin Chadwin, DVM, </a:t>
            </a:r>
            <a:r>
              <a:rPr kumimoji="0" lang="en-US" altLang="en-US" sz="1400" b="0" i="0" u="none" strike="noStrike" cap="none" normalizeH="0" baseline="0" dirty="0">
                <a:ln>
                  <a:noFill/>
                </a:ln>
                <a:solidFill>
                  <a:srgbClr val="7A81FF"/>
                </a:solidFill>
                <a:effectLst/>
                <a:latin typeface="Gill Sans MT" panose="020B0502020104020203" pitchFamily="34" charset="77"/>
                <a:ea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https://www.ncbi.nlm.nih.gov/pmc/articles/PMC5551593</a:t>
            </a:r>
            <a:r>
              <a:rPr kumimoji="0" lang="en-US" altLang="en-US" sz="1400" b="1" i="0" u="none" strike="noStrike" cap="none" normalizeH="0" baseline="0" dirty="0">
                <a:ln>
                  <a:noFill/>
                </a:ln>
                <a:solidFill>
                  <a:srgbClr val="7A81FF"/>
                </a:solidFill>
                <a:effectLst/>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a:t>
            </a:r>
            <a:endParaRPr kumimoji="0" lang="en-US" altLang="en-US" sz="1400" b="0" i="0" u="none" strike="noStrike" cap="none" normalizeH="0" baseline="0" dirty="0">
              <a:ln>
                <a:noFill/>
              </a:ln>
              <a:solidFill>
                <a:srgbClr val="7A81FF"/>
              </a:solidFill>
              <a:effectLst/>
              <a:latin typeface="Arial" panose="020B0604020202020204" pitchFamily="34" charset="0"/>
            </a:endParaRPr>
          </a:p>
        </p:txBody>
      </p:sp>
      <p:pic>
        <p:nvPicPr>
          <p:cNvPr id="8" name="Picture 7">
            <a:extLst>
              <a:ext uri="{FF2B5EF4-FFF2-40B4-BE49-F238E27FC236}">
                <a16:creationId xmlns:a16="http://schemas.microsoft.com/office/drawing/2014/main" id="{C6709046-070F-83B3-AE1B-91E18A53289B}"/>
              </a:ext>
            </a:extLst>
          </p:cNvPr>
          <p:cNvPicPr>
            <a:picLocks noChangeAspect="1"/>
          </p:cNvPicPr>
          <p:nvPr/>
        </p:nvPicPr>
        <p:blipFill>
          <a:blip r:embed="rId4"/>
          <a:stretch>
            <a:fillRect/>
          </a:stretch>
        </p:blipFill>
        <p:spPr>
          <a:xfrm>
            <a:off x="11970139" y="9169400"/>
            <a:ext cx="740272" cy="479313"/>
          </a:xfrm>
          <a:prstGeom prst="rect">
            <a:avLst/>
          </a:prstGeom>
        </p:spPr>
      </p:pic>
    </p:spTree>
    <p:extLst>
      <p:ext uri="{BB962C8B-B14F-4D97-AF65-F5344CB8AC3E}">
        <p14:creationId xmlns:p14="http://schemas.microsoft.com/office/powerpoint/2010/main" val="37838616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 calcmode="lin" valueType="num">
                                      <p:cBhvr additive="base">
                                        <p:cTn id="13"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 calcmode="lin" valueType="num">
                                      <p:cBhvr additive="base">
                                        <p:cTn id="19"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7" presetClass="entr" presetSubtype="0" fill="hold"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Effect transition="in" filter="fade">
                                      <p:cBhvr>
                                        <p:cTn id="25" dur="1000"/>
                                        <p:tgtEl>
                                          <p:spTgt spid="7">
                                            <p:txEl>
                                              <p:pRg st="0" end="0"/>
                                            </p:txEl>
                                          </p:spTgt>
                                        </p:tgtEl>
                                      </p:cBhvr>
                                    </p:animEffect>
                                    <p:anim calcmode="lin" valueType="num">
                                      <p:cBhvr>
                                        <p:cTn id="26"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7" dur="900" decel="100000" fill="hold"/>
                                        <p:tgtEl>
                                          <p:spTgt spid="7">
                                            <p:txEl>
                                              <p:pRg st="0" end="0"/>
                                            </p:txEl>
                                          </p:spTgt>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7">
                                            <p:txEl>
                                              <p:pRg st="0" end="0"/>
                                            </p:txEl>
                                          </p:spTgt>
                                        </p:tgtEl>
                                        <p:attrNameLst>
                                          <p:attrName>ppt_y</p:attrName>
                                        </p:attrNameLst>
                                      </p:cBhvr>
                                      <p:tavLst>
                                        <p:tav tm="0">
                                          <p:val>
                                            <p:strVal val="#ppt_y-.03"/>
                                          </p:val>
                                        </p:tav>
                                        <p:tav tm="100000">
                                          <p:val>
                                            <p:strVal val="#ppt_y"/>
                                          </p:val>
                                        </p:tav>
                                      </p:tavLst>
                                    </p:anim>
                                  </p:childTnLst>
                                </p:cTn>
                              </p:par>
                              <p:par>
                                <p:cTn id="29" presetID="37" presetClass="entr" presetSubtype="0" fill="hold" nodeType="withEffect">
                                  <p:stCondLst>
                                    <p:cond delay="0"/>
                                  </p:stCondLst>
                                  <p:childTnLst>
                                    <p:set>
                                      <p:cBhvr>
                                        <p:cTn id="30" dur="1" fill="hold">
                                          <p:stCondLst>
                                            <p:cond delay="0"/>
                                          </p:stCondLst>
                                        </p:cTn>
                                        <p:tgtEl>
                                          <p:spTgt spid="7">
                                            <p:txEl>
                                              <p:pRg st="1" end="1"/>
                                            </p:txEl>
                                          </p:spTgt>
                                        </p:tgtEl>
                                        <p:attrNameLst>
                                          <p:attrName>style.visibility</p:attrName>
                                        </p:attrNameLst>
                                      </p:cBhvr>
                                      <p:to>
                                        <p:strVal val="visible"/>
                                      </p:to>
                                    </p:set>
                                    <p:animEffect transition="in" filter="fade">
                                      <p:cBhvr>
                                        <p:cTn id="31" dur="1000"/>
                                        <p:tgtEl>
                                          <p:spTgt spid="7">
                                            <p:txEl>
                                              <p:pRg st="1" end="1"/>
                                            </p:txEl>
                                          </p:spTgt>
                                        </p:tgtEl>
                                      </p:cBhvr>
                                    </p:animEffect>
                                    <p:anim calcmode="lin" valueType="num">
                                      <p:cBhvr>
                                        <p:cTn id="32"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33" dur="900" decel="100000" fill="hold"/>
                                        <p:tgtEl>
                                          <p:spTgt spid="7">
                                            <p:txEl>
                                              <p:pRg st="1" end="1"/>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7">
                                            <p:txEl>
                                              <p:pRg st="1" end="1"/>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F5BB95-4518-077C-577C-08F7772371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46BC14-6ACD-C453-7D9E-03CA282CBF13}"/>
              </a:ext>
            </a:extLst>
          </p:cNvPr>
          <p:cNvSpPr>
            <a:spLocks noGrp="1"/>
          </p:cNvSpPr>
          <p:nvPr>
            <p:ph type="title"/>
          </p:nvPr>
        </p:nvSpPr>
        <p:spPr>
          <a:xfrm>
            <a:off x="-36945" y="126444"/>
            <a:ext cx="13004800" cy="1728312"/>
          </a:xfrm>
        </p:spPr>
        <p:txBody>
          <a:bodyPr/>
          <a:lstStyle/>
          <a:p>
            <a:r>
              <a:rPr lang="en-US" sz="4800" dirty="0">
                <a:solidFill>
                  <a:srgbClr val="FFEE6D"/>
                </a:solidFill>
              </a:rPr>
              <a:t>Pets, Emergency Sheltering </a:t>
            </a:r>
            <a:br>
              <a:rPr lang="en-US" sz="4800" dirty="0">
                <a:solidFill>
                  <a:srgbClr val="FFEE6D"/>
                </a:solidFill>
              </a:rPr>
            </a:br>
            <a:r>
              <a:rPr lang="en-US" sz="4800" dirty="0">
                <a:solidFill>
                  <a:srgbClr val="FFEE6D"/>
                </a:solidFill>
              </a:rPr>
              <a:t>and Health Concerns</a:t>
            </a:r>
          </a:p>
        </p:txBody>
      </p:sp>
      <p:sp>
        <p:nvSpPr>
          <p:cNvPr id="5" name="Content Placeholder 4">
            <a:extLst>
              <a:ext uri="{FF2B5EF4-FFF2-40B4-BE49-F238E27FC236}">
                <a16:creationId xmlns:a16="http://schemas.microsoft.com/office/drawing/2014/main" id="{CC925B8A-017A-7C88-BEE0-E672C82D8469}"/>
              </a:ext>
            </a:extLst>
          </p:cNvPr>
          <p:cNvSpPr>
            <a:spLocks noGrp="1"/>
          </p:cNvSpPr>
          <p:nvPr>
            <p:ph idx="1"/>
          </p:nvPr>
        </p:nvSpPr>
        <p:spPr>
          <a:xfrm>
            <a:off x="568897" y="2209800"/>
            <a:ext cx="11867006" cy="5740400"/>
          </a:xfrm>
        </p:spPr>
        <p:txBody>
          <a:bodyPr/>
          <a:lstStyle/>
          <a:p>
            <a:pPr algn="l">
              <a:buClr>
                <a:srgbClr val="FFEE6D"/>
              </a:buClr>
              <a:buSzPct val="60000"/>
              <a:buFont typeface="Wingdings" pitchFamily="2" charset="2"/>
              <a:buChar char="v"/>
            </a:pPr>
            <a:r>
              <a:rPr lang="en-US" dirty="0">
                <a:solidFill>
                  <a:schemeClr val="accent1">
                    <a:lumMod val="90000"/>
                  </a:schemeClr>
                </a:solidFill>
              </a:rPr>
              <a:t>Anxiety around or fear of animals </a:t>
            </a:r>
          </a:p>
          <a:p>
            <a:pPr lvl="1" algn="l">
              <a:spcBef>
                <a:spcPts val="0"/>
              </a:spcBef>
              <a:spcAft>
                <a:spcPts val="600"/>
              </a:spcAft>
              <a:buClr>
                <a:srgbClr val="FFEE6D"/>
              </a:buClr>
              <a:buSzPct val="60000"/>
              <a:buFont typeface="Wingdings" pitchFamily="2" charset="2"/>
              <a:buChar char="v"/>
            </a:pPr>
            <a:r>
              <a:rPr lang="en-US" sz="2800" dirty="0">
                <a:solidFill>
                  <a:schemeClr val="accent1">
                    <a:lumMod val="90000"/>
                  </a:schemeClr>
                </a:solidFill>
              </a:rPr>
              <a:t>Zoophobia is the fear of animals. Some people with zoophobia fear  all animals, while others are afraid of one specific animal</a:t>
            </a:r>
          </a:p>
          <a:p>
            <a:pPr algn="l">
              <a:spcBef>
                <a:spcPts val="1200"/>
              </a:spcBef>
              <a:buClr>
                <a:srgbClr val="FFEE6D"/>
              </a:buClr>
              <a:buSzPct val="60000"/>
              <a:buFont typeface="Wingdings" pitchFamily="2" charset="2"/>
              <a:buChar char="v"/>
            </a:pPr>
            <a:r>
              <a:rPr lang="en-US" dirty="0">
                <a:solidFill>
                  <a:schemeClr val="accent1">
                    <a:lumMod val="90000"/>
                  </a:schemeClr>
                </a:solidFill>
              </a:rPr>
              <a:t>Allergies</a:t>
            </a:r>
          </a:p>
          <a:p>
            <a:pPr lvl="1" algn="l">
              <a:spcBef>
                <a:spcPts val="0"/>
              </a:spcBef>
              <a:buClr>
                <a:srgbClr val="FFEE6D"/>
              </a:buClr>
              <a:buSzPct val="60000"/>
              <a:buFont typeface="Wingdings" pitchFamily="2" charset="2"/>
              <a:buChar char="v"/>
            </a:pPr>
            <a:r>
              <a:rPr lang="en-US" sz="2800" dirty="0">
                <a:solidFill>
                  <a:schemeClr val="accent1">
                    <a:lumMod val="90000"/>
                  </a:schemeClr>
                </a:solidFill>
              </a:rPr>
              <a:t>People can react to substances in animals e.g., hair, dander, saliva</a:t>
            </a:r>
          </a:p>
          <a:p>
            <a:pPr lvl="1" algn="l">
              <a:spcBef>
                <a:spcPts val="600"/>
              </a:spcBef>
              <a:buClr>
                <a:srgbClr val="FFEE6D"/>
              </a:buClr>
              <a:buSzPct val="60000"/>
              <a:buFont typeface="Wingdings" pitchFamily="2" charset="2"/>
              <a:buChar char="v"/>
            </a:pPr>
            <a:r>
              <a:rPr lang="en-US" sz="2800" dirty="0">
                <a:solidFill>
                  <a:schemeClr val="accent1">
                    <a:lumMod val="90000"/>
                  </a:schemeClr>
                </a:solidFill>
              </a:rPr>
              <a:t>Common reactions can include, itchy eyes, stuffy nose, hives and sneezing</a:t>
            </a:r>
          </a:p>
          <a:p>
            <a:pPr algn="l">
              <a:spcBef>
                <a:spcPts val="1200"/>
              </a:spcBef>
              <a:buClr>
                <a:srgbClr val="FFEE6D"/>
              </a:buClr>
              <a:buSzPct val="60000"/>
              <a:buFont typeface="Wingdings" pitchFamily="2" charset="2"/>
              <a:buChar char="v"/>
            </a:pPr>
            <a:r>
              <a:rPr lang="en-US" dirty="0">
                <a:solidFill>
                  <a:schemeClr val="accent1">
                    <a:lumMod val="90000"/>
                  </a:schemeClr>
                </a:solidFill>
              </a:rPr>
              <a:t>Zoonotic Disease</a:t>
            </a:r>
          </a:p>
          <a:p>
            <a:pPr lvl="1" algn="l">
              <a:spcBef>
                <a:spcPts val="0"/>
              </a:spcBef>
              <a:buClr>
                <a:srgbClr val="FFEE6D"/>
              </a:buClr>
              <a:buSzPct val="60000"/>
              <a:buFont typeface="Wingdings" pitchFamily="2" charset="2"/>
              <a:buChar char="v"/>
            </a:pPr>
            <a:r>
              <a:rPr lang="en-US" sz="2800" dirty="0">
                <a:solidFill>
                  <a:schemeClr val="accent1">
                    <a:lumMod val="90000"/>
                  </a:schemeClr>
                </a:solidFill>
                <a:latin typeface="Calibri" panose="020F0502020204030204" pitchFamily="34" charset="0"/>
                <a:ea typeface="Calibri" panose="020F0502020204030204" pitchFamily="34" charset="0"/>
                <a:cs typeface="Calibri (Body)"/>
              </a:rPr>
              <a:t>I</a:t>
            </a:r>
            <a:r>
              <a:rPr lang="en-US" sz="2800" dirty="0">
                <a:solidFill>
                  <a:schemeClr val="accent1">
                    <a:lumMod val="90000"/>
                  </a:schemeClr>
                </a:solidFill>
                <a:effectLst/>
                <a:latin typeface="Calibri" panose="020F0502020204030204" pitchFamily="34" charset="0"/>
                <a:ea typeface="Calibri" panose="020F0502020204030204" pitchFamily="34" charset="0"/>
                <a:cs typeface="Calibri (Body)"/>
              </a:rPr>
              <a:t>nfectious illnesses that spread between animals, as well as between animals and humans</a:t>
            </a:r>
          </a:p>
          <a:p>
            <a:pPr lvl="1" algn="l">
              <a:spcBef>
                <a:spcPts val="600"/>
              </a:spcBef>
              <a:buClr>
                <a:srgbClr val="FFEE6D"/>
              </a:buClr>
              <a:buSzPct val="60000"/>
              <a:buFont typeface="Wingdings" pitchFamily="2" charset="2"/>
              <a:buChar char="v"/>
            </a:pPr>
            <a:r>
              <a:rPr lang="en-US" sz="2800" dirty="0">
                <a:solidFill>
                  <a:schemeClr val="accent1">
                    <a:lumMod val="90000"/>
                  </a:schemeClr>
                </a:solidFill>
                <a:effectLst/>
                <a:latin typeface="Calibri" panose="020F0502020204030204" pitchFamily="34" charset="0"/>
                <a:ea typeface="Calibri" panose="020F0502020204030204" pitchFamily="34" charset="0"/>
                <a:cs typeface="Calibri (Body)"/>
              </a:rPr>
              <a:t>Zoonotic diseases spread through contact with infected body fluids, animal bites, contaminated water and eating infected meat</a:t>
            </a:r>
            <a:endParaRPr lang="en-US" sz="2800" dirty="0">
              <a:solidFill>
                <a:schemeClr val="accent1">
                  <a:lumMod val="90000"/>
                </a:schemeClr>
              </a:solidFill>
            </a:endParaRPr>
          </a:p>
        </p:txBody>
      </p:sp>
      <p:pic>
        <p:nvPicPr>
          <p:cNvPr id="7" name="Picture 6">
            <a:extLst>
              <a:ext uri="{FF2B5EF4-FFF2-40B4-BE49-F238E27FC236}">
                <a16:creationId xmlns:a16="http://schemas.microsoft.com/office/drawing/2014/main" id="{05BE0365-6E62-1315-1F6F-A515286CED9E}"/>
              </a:ext>
            </a:extLst>
          </p:cNvPr>
          <p:cNvPicPr>
            <a:picLocks noChangeAspect="1"/>
          </p:cNvPicPr>
          <p:nvPr/>
        </p:nvPicPr>
        <p:blipFill>
          <a:blip r:embed="rId2"/>
          <a:stretch>
            <a:fillRect/>
          </a:stretch>
        </p:blipFill>
        <p:spPr>
          <a:xfrm>
            <a:off x="11970139" y="9169400"/>
            <a:ext cx="740272" cy="479313"/>
          </a:xfrm>
          <a:prstGeom prst="rect">
            <a:avLst/>
          </a:prstGeom>
        </p:spPr>
      </p:pic>
      <p:sp>
        <p:nvSpPr>
          <p:cNvPr id="8" name="TextBox 7">
            <a:extLst>
              <a:ext uri="{FF2B5EF4-FFF2-40B4-BE49-F238E27FC236}">
                <a16:creationId xmlns:a16="http://schemas.microsoft.com/office/drawing/2014/main" id="{9904D1DF-5864-5E1C-44F3-27E02CCD9D07}"/>
              </a:ext>
            </a:extLst>
          </p:cNvPr>
          <p:cNvSpPr txBox="1"/>
          <p:nvPr/>
        </p:nvSpPr>
        <p:spPr>
          <a:xfrm>
            <a:off x="2235200" y="8932002"/>
            <a:ext cx="9372600" cy="954107"/>
          </a:xfrm>
          <a:prstGeom prst="rect">
            <a:avLst/>
          </a:prstGeom>
          <a:noFill/>
        </p:spPr>
        <p:txBody>
          <a:bodyPr wrap="square" rtlCol="0">
            <a:spAutoFit/>
          </a:bodyPr>
          <a:lstStyle/>
          <a:p>
            <a:pPr algn="r"/>
            <a:r>
              <a:rPr lang="en-US" sz="1400" dirty="0">
                <a:solidFill>
                  <a:schemeClr val="accent1">
                    <a:lumMod val="90000"/>
                  </a:schemeClr>
                </a:solidFill>
              </a:rPr>
              <a:t>Cleveland Clinic, Zoophobia: </a:t>
            </a:r>
            <a:r>
              <a:rPr lang="en-US" sz="1400" dirty="0">
                <a:solidFill>
                  <a:srgbClr val="7A81FF"/>
                </a:solidFill>
                <a:hlinkClick r:id="rId3">
                  <a:extLst>
                    <a:ext uri="{A12FA001-AC4F-418D-AE19-62706E023703}">
                      <ahyp:hlinkClr xmlns:ahyp="http://schemas.microsoft.com/office/drawing/2018/hyperlinkcolor" val="tx"/>
                    </a:ext>
                  </a:extLst>
                </a:hlinkClick>
              </a:rPr>
              <a:t>https://my.clevelandclinic.org/health/diseases/22727-zoophobia-fear-of-animals</a:t>
            </a:r>
            <a:endParaRPr lang="en-US" sz="1400" dirty="0">
              <a:solidFill>
                <a:srgbClr val="7A81FF"/>
              </a:solidFill>
            </a:endParaRPr>
          </a:p>
          <a:p>
            <a:pPr algn="r"/>
            <a:r>
              <a:rPr lang="en-US" sz="1400" dirty="0">
                <a:solidFill>
                  <a:schemeClr val="accent1">
                    <a:lumMod val="90000"/>
                  </a:schemeClr>
                </a:solidFill>
              </a:rPr>
              <a:t>Cleveland Clinic, Pet Allergies</a:t>
            </a:r>
            <a:r>
              <a:rPr lang="en-US" sz="1400" dirty="0">
                <a:solidFill>
                  <a:schemeClr val="accent2">
                    <a:lumMod val="60000"/>
                    <a:lumOff val="40000"/>
                  </a:schemeClr>
                </a:solidFill>
              </a:rPr>
              <a:t>: </a:t>
            </a:r>
            <a:r>
              <a:rPr lang="en-US" sz="1400" kern="1800" dirty="0">
                <a:solidFill>
                  <a:srgbClr val="7A81FF"/>
                </a:solidFill>
                <a:effectLst/>
                <a:latin typeface="Gill Sans MT" panose="020B0502020104020203" pitchFamily="34" charset="77"/>
                <a:ea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https://my.clevelandclinic.org/health/diseases/17702-pet-allergies</a:t>
            </a:r>
            <a:endParaRPr lang="en-US" sz="1400" kern="1800" dirty="0">
              <a:solidFill>
                <a:srgbClr val="7A81FF"/>
              </a:solidFill>
              <a:effectLst/>
              <a:latin typeface="Gill Sans MT" panose="020B0502020104020203" pitchFamily="34" charset="77"/>
              <a:ea typeface="Times New Roman" panose="02020603050405020304" pitchFamily="18" charset="0"/>
              <a:cs typeface="Times New Roman" panose="02020603050405020304" pitchFamily="18" charset="0"/>
            </a:endParaRPr>
          </a:p>
          <a:p>
            <a:pPr algn="r"/>
            <a:r>
              <a:rPr lang="en-US" sz="1400" kern="100" dirty="0">
                <a:solidFill>
                  <a:schemeClr val="accent1">
                    <a:lumMod val="90000"/>
                  </a:schemeClr>
                </a:solidFill>
                <a:effectLst/>
                <a:latin typeface="Calibri" panose="020F0502020204030204" pitchFamily="34" charset="0"/>
                <a:ea typeface="Calibri" panose="020F0502020204030204" pitchFamily="34" charset="0"/>
                <a:cs typeface="Calibri (Body)"/>
              </a:rPr>
              <a:t>Cleveland Clinic, Zoonotic Disease</a:t>
            </a:r>
            <a:r>
              <a:rPr lang="en-US" sz="1400" kern="100" dirty="0">
                <a:solidFill>
                  <a:srgbClr val="7A81FF"/>
                </a:solidFill>
                <a:effectLst/>
                <a:latin typeface="Calibri" panose="020F0502020204030204" pitchFamily="34" charset="0"/>
                <a:ea typeface="Calibri" panose="020F0502020204030204" pitchFamily="34" charset="0"/>
                <a:cs typeface="Calibri (Body)"/>
              </a:rPr>
              <a:t>: </a:t>
            </a:r>
            <a:r>
              <a:rPr lang="en-US" sz="1400" u="sng" kern="1800" dirty="0">
                <a:solidFill>
                  <a:srgbClr val="7A81FF"/>
                </a:solidFill>
                <a:effectLst/>
                <a:latin typeface="Gill Sans MT" panose="020B0502020104020203" pitchFamily="34" charset="77"/>
                <a:ea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https://my.clevelandclinic.org/health/diseases/zoonotic-diseases</a:t>
            </a:r>
            <a:endParaRPr lang="en-US" sz="1400" kern="100" dirty="0">
              <a:solidFill>
                <a:srgbClr val="7A81FF"/>
              </a:solidFill>
              <a:effectLst/>
              <a:latin typeface="Calibri" panose="020F0502020204030204" pitchFamily="34" charset="0"/>
              <a:ea typeface="Calibri" panose="020F0502020204030204" pitchFamily="34" charset="0"/>
              <a:cs typeface="Calibri (Body)"/>
            </a:endParaRPr>
          </a:p>
          <a:p>
            <a:pPr algn="r"/>
            <a:endParaRPr lang="en-US" sz="1400" kern="100" dirty="0">
              <a:solidFill>
                <a:schemeClr val="accent5"/>
              </a:solidFill>
              <a:effectLst/>
              <a:latin typeface="Calibri" panose="020F0502020204030204" pitchFamily="34" charset="0"/>
              <a:ea typeface="Calibri" panose="020F0502020204030204" pitchFamily="34" charset="0"/>
              <a:cs typeface="Calibri (Body)"/>
            </a:endParaRPr>
          </a:p>
        </p:txBody>
      </p:sp>
    </p:spTree>
    <p:extLst>
      <p:ext uri="{BB962C8B-B14F-4D97-AF65-F5344CB8AC3E}">
        <p14:creationId xmlns:p14="http://schemas.microsoft.com/office/powerpoint/2010/main" val="35924568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 calcmode="lin" valueType="num">
                                      <p:cBhvr additive="base">
                                        <p:cTn id="1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 calcmode="lin" valueType="num">
                                      <p:cBhvr additive="base">
                                        <p:cTn id="21"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 calcmode="lin" valueType="num">
                                      <p:cBhvr additive="base">
                                        <p:cTn id="25"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anim calcmode="lin" valueType="num">
                                      <p:cBhvr additive="base">
                                        <p:cTn id="31"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5">
                                            <p:txEl>
                                              <p:pRg st="6" end="6"/>
                                            </p:txEl>
                                          </p:spTgt>
                                        </p:tgtEl>
                                        <p:attrNameLst>
                                          <p:attrName>style.visibility</p:attrName>
                                        </p:attrNameLst>
                                      </p:cBhvr>
                                      <p:to>
                                        <p:strVal val="visible"/>
                                      </p:to>
                                    </p:set>
                                    <p:anim calcmode="lin" valueType="num">
                                      <p:cBhvr additive="base">
                                        <p:cTn id="35"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5">
                                            <p:txEl>
                                              <p:pRg st="6" end="6"/>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5">
                                            <p:txEl>
                                              <p:pRg st="7" end="7"/>
                                            </p:txEl>
                                          </p:spTgt>
                                        </p:tgtEl>
                                        <p:attrNameLst>
                                          <p:attrName>style.visibility</p:attrName>
                                        </p:attrNameLst>
                                      </p:cBhvr>
                                      <p:to>
                                        <p:strVal val="visible"/>
                                      </p:to>
                                    </p:set>
                                    <p:anim calcmode="lin" valueType="num">
                                      <p:cBhvr additive="base">
                                        <p:cTn id="39"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37" presetClass="entr" presetSubtype="0" fill="hold" nodeType="clickEffect">
                                  <p:stCondLst>
                                    <p:cond delay="0"/>
                                  </p:stCondLst>
                                  <p:childTnLst>
                                    <p:set>
                                      <p:cBhvr>
                                        <p:cTn id="44" dur="1" fill="hold">
                                          <p:stCondLst>
                                            <p:cond delay="0"/>
                                          </p:stCondLst>
                                        </p:cTn>
                                        <p:tgtEl>
                                          <p:spTgt spid="8">
                                            <p:txEl>
                                              <p:pRg st="0" end="0"/>
                                            </p:txEl>
                                          </p:spTgt>
                                        </p:tgtEl>
                                        <p:attrNameLst>
                                          <p:attrName>style.visibility</p:attrName>
                                        </p:attrNameLst>
                                      </p:cBhvr>
                                      <p:to>
                                        <p:strVal val="visible"/>
                                      </p:to>
                                    </p:set>
                                    <p:animEffect transition="in" filter="fade">
                                      <p:cBhvr>
                                        <p:cTn id="45" dur="1000"/>
                                        <p:tgtEl>
                                          <p:spTgt spid="8">
                                            <p:txEl>
                                              <p:pRg st="0" end="0"/>
                                            </p:txEl>
                                          </p:spTgt>
                                        </p:tgtEl>
                                      </p:cBhvr>
                                    </p:animEffect>
                                    <p:anim calcmode="lin" valueType="num">
                                      <p:cBhvr>
                                        <p:cTn id="46"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47" dur="900" decel="100000" fill="hold"/>
                                        <p:tgtEl>
                                          <p:spTgt spid="8">
                                            <p:txEl>
                                              <p:pRg st="0" end="0"/>
                                            </p:txEl>
                                          </p:spTgt>
                                        </p:tgtEl>
                                        <p:attrNameLst>
                                          <p:attrName>ppt_y</p:attrName>
                                        </p:attrNameLst>
                                      </p:cBhvr>
                                      <p:tavLst>
                                        <p:tav tm="0">
                                          <p:val>
                                            <p:strVal val="#ppt_y+1"/>
                                          </p:val>
                                        </p:tav>
                                        <p:tav tm="100000">
                                          <p:val>
                                            <p:strVal val="#ppt_y-.03"/>
                                          </p:val>
                                        </p:tav>
                                      </p:tavLst>
                                    </p:anim>
                                    <p:anim calcmode="lin" valueType="num">
                                      <p:cBhvr>
                                        <p:cTn id="48" dur="100" accel="100000" fill="hold">
                                          <p:stCondLst>
                                            <p:cond delay="900"/>
                                          </p:stCondLst>
                                        </p:cTn>
                                        <p:tgtEl>
                                          <p:spTgt spid="8">
                                            <p:txEl>
                                              <p:pRg st="0" end="0"/>
                                            </p:txEl>
                                          </p:spTgt>
                                        </p:tgtEl>
                                        <p:attrNameLst>
                                          <p:attrName>ppt_y</p:attrName>
                                        </p:attrNameLst>
                                      </p:cBhvr>
                                      <p:tavLst>
                                        <p:tav tm="0">
                                          <p:val>
                                            <p:strVal val="#ppt_y-.03"/>
                                          </p:val>
                                        </p:tav>
                                        <p:tav tm="100000">
                                          <p:val>
                                            <p:strVal val="#ppt_y"/>
                                          </p:val>
                                        </p:tav>
                                      </p:tavLst>
                                    </p:anim>
                                  </p:childTnLst>
                                </p:cTn>
                              </p:par>
                              <p:par>
                                <p:cTn id="49" presetID="37" presetClass="entr" presetSubtype="0" fill="hold" nodeType="withEffect">
                                  <p:stCondLst>
                                    <p:cond delay="0"/>
                                  </p:stCondLst>
                                  <p:childTnLst>
                                    <p:set>
                                      <p:cBhvr>
                                        <p:cTn id="50" dur="1" fill="hold">
                                          <p:stCondLst>
                                            <p:cond delay="0"/>
                                          </p:stCondLst>
                                        </p:cTn>
                                        <p:tgtEl>
                                          <p:spTgt spid="8">
                                            <p:txEl>
                                              <p:pRg st="1" end="1"/>
                                            </p:txEl>
                                          </p:spTgt>
                                        </p:tgtEl>
                                        <p:attrNameLst>
                                          <p:attrName>style.visibility</p:attrName>
                                        </p:attrNameLst>
                                      </p:cBhvr>
                                      <p:to>
                                        <p:strVal val="visible"/>
                                      </p:to>
                                    </p:set>
                                    <p:animEffect transition="in" filter="fade">
                                      <p:cBhvr>
                                        <p:cTn id="51" dur="1000"/>
                                        <p:tgtEl>
                                          <p:spTgt spid="8">
                                            <p:txEl>
                                              <p:pRg st="1" end="1"/>
                                            </p:txEl>
                                          </p:spTgt>
                                        </p:tgtEl>
                                      </p:cBhvr>
                                    </p:animEffect>
                                    <p:anim calcmode="lin" valueType="num">
                                      <p:cBhvr>
                                        <p:cTn id="52"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53" dur="900" decel="100000" fill="hold"/>
                                        <p:tgtEl>
                                          <p:spTgt spid="8">
                                            <p:txEl>
                                              <p:pRg st="1" end="1"/>
                                            </p:txEl>
                                          </p:spTgt>
                                        </p:tgtEl>
                                        <p:attrNameLst>
                                          <p:attrName>ppt_y</p:attrName>
                                        </p:attrNameLst>
                                      </p:cBhvr>
                                      <p:tavLst>
                                        <p:tav tm="0">
                                          <p:val>
                                            <p:strVal val="#ppt_y+1"/>
                                          </p:val>
                                        </p:tav>
                                        <p:tav tm="100000">
                                          <p:val>
                                            <p:strVal val="#ppt_y-.03"/>
                                          </p:val>
                                        </p:tav>
                                      </p:tavLst>
                                    </p:anim>
                                    <p:anim calcmode="lin" valueType="num">
                                      <p:cBhvr>
                                        <p:cTn id="54" dur="100" accel="100000" fill="hold">
                                          <p:stCondLst>
                                            <p:cond delay="900"/>
                                          </p:stCondLst>
                                        </p:cTn>
                                        <p:tgtEl>
                                          <p:spTgt spid="8">
                                            <p:txEl>
                                              <p:pRg st="1" end="1"/>
                                            </p:txEl>
                                          </p:spTgt>
                                        </p:tgtEl>
                                        <p:attrNameLst>
                                          <p:attrName>ppt_y</p:attrName>
                                        </p:attrNameLst>
                                      </p:cBhvr>
                                      <p:tavLst>
                                        <p:tav tm="0">
                                          <p:val>
                                            <p:strVal val="#ppt_y-.03"/>
                                          </p:val>
                                        </p:tav>
                                        <p:tav tm="100000">
                                          <p:val>
                                            <p:strVal val="#ppt_y"/>
                                          </p:val>
                                        </p:tav>
                                      </p:tavLst>
                                    </p:anim>
                                  </p:childTnLst>
                                </p:cTn>
                              </p:par>
                              <p:par>
                                <p:cTn id="55" presetID="37" presetClass="entr" presetSubtype="0" fill="hold" nodeType="withEffect">
                                  <p:stCondLst>
                                    <p:cond delay="0"/>
                                  </p:stCondLst>
                                  <p:childTnLst>
                                    <p:set>
                                      <p:cBhvr>
                                        <p:cTn id="56" dur="1" fill="hold">
                                          <p:stCondLst>
                                            <p:cond delay="0"/>
                                          </p:stCondLst>
                                        </p:cTn>
                                        <p:tgtEl>
                                          <p:spTgt spid="8">
                                            <p:txEl>
                                              <p:pRg st="2" end="2"/>
                                            </p:txEl>
                                          </p:spTgt>
                                        </p:tgtEl>
                                        <p:attrNameLst>
                                          <p:attrName>style.visibility</p:attrName>
                                        </p:attrNameLst>
                                      </p:cBhvr>
                                      <p:to>
                                        <p:strVal val="visible"/>
                                      </p:to>
                                    </p:set>
                                    <p:animEffect transition="in" filter="fade">
                                      <p:cBhvr>
                                        <p:cTn id="57" dur="1000"/>
                                        <p:tgtEl>
                                          <p:spTgt spid="8">
                                            <p:txEl>
                                              <p:pRg st="2" end="2"/>
                                            </p:txEl>
                                          </p:spTgt>
                                        </p:tgtEl>
                                      </p:cBhvr>
                                    </p:animEffect>
                                    <p:anim calcmode="lin" valueType="num">
                                      <p:cBhvr>
                                        <p:cTn id="58"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59" dur="900" decel="100000" fill="hold"/>
                                        <p:tgtEl>
                                          <p:spTgt spid="8">
                                            <p:txEl>
                                              <p:pRg st="2" end="2"/>
                                            </p:txEl>
                                          </p:spTgt>
                                        </p:tgtEl>
                                        <p:attrNameLst>
                                          <p:attrName>ppt_y</p:attrName>
                                        </p:attrNameLst>
                                      </p:cBhvr>
                                      <p:tavLst>
                                        <p:tav tm="0">
                                          <p:val>
                                            <p:strVal val="#ppt_y+1"/>
                                          </p:val>
                                        </p:tav>
                                        <p:tav tm="100000">
                                          <p:val>
                                            <p:strVal val="#ppt_y-.03"/>
                                          </p:val>
                                        </p:tav>
                                      </p:tavLst>
                                    </p:anim>
                                    <p:anim calcmode="lin" valueType="num">
                                      <p:cBhvr>
                                        <p:cTn id="60" dur="100" accel="100000" fill="hold">
                                          <p:stCondLst>
                                            <p:cond delay="900"/>
                                          </p:stCondLst>
                                        </p:cTn>
                                        <p:tgtEl>
                                          <p:spTgt spid="8">
                                            <p:txEl>
                                              <p:pRg st="2" end="2"/>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85D7472-66F7-D30C-181E-1B66261C03DB}"/>
              </a:ext>
            </a:extLst>
          </p:cNvPr>
          <p:cNvSpPr txBox="1"/>
          <p:nvPr/>
        </p:nvSpPr>
        <p:spPr>
          <a:xfrm>
            <a:off x="9489440" y="6751477"/>
            <a:ext cx="1219200" cy="430887"/>
          </a:xfrm>
          <a:prstGeom prst="rect">
            <a:avLst/>
          </a:prstGeom>
          <a:solidFill>
            <a:schemeClr val="tx1"/>
          </a:solidFill>
        </p:spPr>
        <p:txBody>
          <a:bodyPr wrap="square" rtlCol="0">
            <a:spAutoFit/>
          </a:bodyPr>
          <a:lstStyle/>
          <a:p>
            <a:endParaRPr lang="en-US" sz="2200" dirty="0"/>
          </a:p>
        </p:txBody>
      </p:sp>
      <p:sp>
        <p:nvSpPr>
          <p:cNvPr id="14337" name="Rectangle 1"/>
          <p:cNvSpPr>
            <a:spLocks noGrp="1" noChangeArrowheads="1"/>
          </p:cNvSpPr>
          <p:nvPr>
            <p:ph type="title"/>
          </p:nvPr>
        </p:nvSpPr>
        <p:spPr>
          <a:xfrm>
            <a:off x="1274186" y="233851"/>
            <a:ext cx="10464800" cy="1267461"/>
          </a:xfrm>
        </p:spPr>
        <p:txBody>
          <a:bodyPr/>
          <a:lstStyle/>
          <a:p>
            <a:pPr eaLnBrk="1" hangingPunct="1">
              <a:defRPr/>
            </a:pPr>
            <a:r>
              <a:rPr lang="en-US" dirty="0">
                <a:solidFill>
                  <a:srgbClr val="FFEE6D"/>
                </a:solidFill>
              </a:rPr>
              <a:t>Acknowledgements</a:t>
            </a:r>
          </a:p>
        </p:txBody>
      </p:sp>
      <p:sp>
        <p:nvSpPr>
          <p:cNvPr id="14338" name="Rectangle 2"/>
          <p:cNvSpPr>
            <a:spLocks noGrp="1" noChangeArrowheads="1"/>
          </p:cNvSpPr>
          <p:nvPr>
            <p:ph type="body" idx="1"/>
          </p:nvPr>
        </p:nvSpPr>
        <p:spPr>
          <a:xfrm>
            <a:off x="473690" y="2514600"/>
            <a:ext cx="11677719" cy="5579230"/>
          </a:xfrm>
        </p:spPr>
        <p:txBody>
          <a:bodyPr/>
          <a:lstStyle/>
          <a:p>
            <a:pPr marL="1028700" indent="-571500" algn="l" eaLnBrk="1" hangingPunct="1">
              <a:spcAft>
                <a:spcPts val="1800"/>
              </a:spcAft>
              <a:buClr>
                <a:srgbClr val="FFEE6D"/>
              </a:buClr>
              <a:buSzPct val="60000"/>
              <a:buFont typeface="Wingdings" pitchFamily="2" charset="2"/>
              <a:buChar char="v"/>
              <a:defRPr/>
            </a:pPr>
            <a:r>
              <a:rPr lang="en-US" dirty="0">
                <a:solidFill>
                  <a:schemeClr val="accent1">
                    <a:lumMod val="90000"/>
                  </a:schemeClr>
                </a:solidFill>
              </a:rPr>
              <a:t>This training program was funded </a:t>
            </a:r>
            <a:r>
              <a:rPr lang="en-US" sz="2800" dirty="0">
                <a:solidFill>
                  <a:schemeClr val="accent1">
                    <a:lumMod val="90000"/>
                  </a:schemeClr>
                </a:solidFill>
              </a:rPr>
              <a:t>(2013) </a:t>
            </a:r>
            <a:r>
              <a:rPr lang="en-US" dirty="0">
                <a:solidFill>
                  <a:schemeClr val="accent1">
                    <a:lumMod val="90000"/>
                  </a:schemeClr>
                </a:solidFill>
              </a:rPr>
              <a:t>through a National Association of County &amp; City Health Officials            Capacity Building Award</a:t>
            </a:r>
            <a:endParaRPr lang="en-US" sz="1600" dirty="0">
              <a:solidFill>
                <a:schemeClr val="accent1">
                  <a:lumMod val="90000"/>
                </a:schemeClr>
              </a:solidFill>
            </a:endParaRPr>
          </a:p>
          <a:p>
            <a:pPr marL="1028700" indent="-571500" algn="l" eaLnBrk="1" hangingPunct="1">
              <a:buClr>
                <a:srgbClr val="FFEE6D"/>
              </a:buClr>
              <a:buSzPct val="60000"/>
              <a:buFont typeface="Wingdings" pitchFamily="2" charset="2"/>
              <a:buChar char="v"/>
              <a:defRPr/>
            </a:pPr>
            <a:r>
              <a:rPr lang="en-US" dirty="0">
                <a:solidFill>
                  <a:schemeClr val="accent1">
                    <a:lumMod val="90000"/>
                  </a:schemeClr>
                </a:solidFill>
              </a:rPr>
              <a:t>The program was made possible through the collaboration  between </a:t>
            </a:r>
            <a:r>
              <a:rPr lang="en-US" sz="2800" dirty="0">
                <a:solidFill>
                  <a:schemeClr val="accent1">
                    <a:lumMod val="90000"/>
                  </a:schemeClr>
                </a:solidFill>
              </a:rPr>
              <a:t>(2013)</a:t>
            </a:r>
            <a:r>
              <a:rPr lang="en-US" dirty="0">
                <a:solidFill>
                  <a:schemeClr val="accent1">
                    <a:lumMod val="90000"/>
                  </a:schemeClr>
                </a:solidFill>
              </a:rPr>
              <a:t> The Brockton Area Medical Reserve Corps     , The City of Brockton Animal Inspector,  Lisa Kaufman and the State of Massachusetts Animal Response Team</a:t>
            </a:r>
          </a:p>
        </p:txBody>
      </p:sp>
      <p:pic>
        <p:nvPicPr>
          <p:cNvPr id="15364" name="irc_mi" descr="http://phpartners.org/images/naccho_logo_wid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6800" y="3657600"/>
            <a:ext cx="1524000" cy="4992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a:extLst>
              <a:ext uri="{FF2B5EF4-FFF2-40B4-BE49-F238E27FC236}">
                <a16:creationId xmlns:a16="http://schemas.microsoft.com/office/drawing/2014/main" id="{29BA669B-DD57-9928-B38F-0A9488C8442C}"/>
              </a:ext>
            </a:extLst>
          </p:cNvPr>
          <p:cNvPicPr>
            <a:picLocks noChangeAspect="1"/>
          </p:cNvPicPr>
          <p:nvPr/>
        </p:nvPicPr>
        <p:blipFill>
          <a:blip r:embed="rId4"/>
          <a:stretch>
            <a:fillRect/>
          </a:stretch>
        </p:blipFill>
        <p:spPr>
          <a:xfrm>
            <a:off x="11970139" y="9169400"/>
            <a:ext cx="740272" cy="479313"/>
          </a:xfrm>
          <a:prstGeom prst="rect">
            <a:avLst/>
          </a:prstGeom>
        </p:spPr>
      </p:pic>
      <p:pic>
        <p:nvPicPr>
          <p:cNvPr id="3" name="Picture 2">
            <a:extLst>
              <a:ext uri="{FF2B5EF4-FFF2-40B4-BE49-F238E27FC236}">
                <a16:creationId xmlns:a16="http://schemas.microsoft.com/office/drawing/2014/main" id="{34E476D4-28E1-4F1B-AFCE-19134760EA6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75761" y="5638800"/>
            <a:ext cx="573110" cy="373201"/>
          </a:xfrm>
          <a:prstGeom prst="rect">
            <a:avLst/>
          </a:prstGeom>
          <a:noFill/>
          <a:ln>
            <a:noFill/>
          </a:ln>
        </p:spPr>
      </p:pic>
      <p:pic>
        <p:nvPicPr>
          <p:cNvPr id="4" name="Picture 3">
            <a:extLst>
              <a:ext uri="{FF2B5EF4-FFF2-40B4-BE49-F238E27FC236}">
                <a16:creationId xmlns:a16="http://schemas.microsoft.com/office/drawing/2014/main" id="{AC8B945E-5B4C-D407-9117-5829AA4D9612}"/>
              </a:ext>
            </a:extLst>
          </p:cNvPr>
          <p:cNvPicPr>
            <a:picLocks noChangeAspect="1"/>
          </p:cNvPicPr>
          <p:nvPr/>
        </p:nvPicPr>
        <p:blipFill>
          <a:blip r:embed="rId6"/>
          <a:stretch>
            <a:fillRect/>
          </a:stretch>
        </p:blipFill>
        <p:spPr>
          <a:xfrm>
            <a:off x="9550400" y="6793605"/>
            <a:ext cx="1097280" cy="346633"/>
          </a:xfrm>
          <a:prstGeom prst="rect">
            <a:avLst/>
          </a:prstGeom>
        </p:spPr>
      </p:pic>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1244600" y="228600"/>
            <a:ext cx="10464800" cy="1104900"/>
          </a:xfrm>
        </p:spPr>
        <p:txBody>
          <a:bodyPr/>
          <a:lstStyle/>
          <a:p>
            <a:pPr eaLnBrk="1" hangingPunct="1">
              <a:defRPr/>
            </a:pPr>
            <a:r>
              <a:rPr lang="en-US" dirty="0">
                <a:solidFill>
                  <a:srgbClr val="FFEE6D"/>
                </a:solidFill>
              </a:rPr>
              <a:t>Mobilization: Set-up</a:t>
            </a:r>
          </a:p>
        </p:txBody>
      </p:sp>
      <p:sp>
        <p:nvSpPr>
          <p:cNvPr id="24579" name="Rectangle 3"/>
          <p:cNvSpPr>
            <a:spLocks noGrp="1" noChangeArrowheads="1"/>
          </p:cNvSpPr>
          <p:nvPr>
            <p:ph type="body" idx="1"/>
          </p:nvPr>
        </p:nvSpPr>
        <p:spPr>
          <a:xfrm>
            <a:off x="330200" y="1371600"/>
            <a:ext cx="7315200" cy="7467600"/>
          </a:xfrm>
        </p:spPr>
        <p:txBody>
          <a:bodyPr/>
          <a:lstStyle/>
          <a:p>
            <a:pPr marL="914400" indent="-457200" algn="l" eaLnBrk="1" hangingPunct="1">
              <a:spcBef>
                <a:spcPts val="1200"/>
              </a:spcBef>
              <a:buClr>
                <a:srgbClr val="FFEE6D"/>
              </a:buClr>
              <a:buSzPct val="66000"/>
              <a:buFont typeface="Wingdings" charset="2"/>
              <a:buChar char="v"/>
              <a:defRPr/>
            </a:pPr>
            <a:r>
              <a:rPr lang="en-US" dirty="0">
                <a:solidFill>
                  <a:schemeClr val="accent1">
                    <a:lumMod val="90000"/>
                  </a:schemeClr>
                </a:solidFill>
              </a:rPr>
              <a:t>Tasks will be pre-determined</a:t>
            </a:r>
          </a:p>
          <a:p>
            <a:pPr marL="1314450" lvl="2" indent="-457200" algn="l" eaLnBrk="1" hangingPunct="1">
              <a:spcBef>
                <a:spcPts val="1200"/>
              </a:spcBef>
              <a:buClr>
                <a:srgbClr val="FFEE6D"/>
              </a:buClr>
              <a:buSzPct val="66000"/>
              <a:buFont typeface="Wingdings" charset="2"/>
              <a:buChar char="v"/>
              <a:defRPr/>
            </a:pPr>
            <a:r>
              <a:rPr lang="en-US" sz="2800" dirty="0">
                <a:solidFill>
                  <a:schemeClr val="accent1">
                    <a:lumMod val="90000"/>
                  </a:schemeClr>
                </a:solidFill>
              </a:rPr>
              <a:t>Follow ICS and the Local Plan</a:t>
            </a:r>
            <a:endParaRPr lang="en-US" dirty="0">
              <a:solidFill>
                <a:schemeClr val="accent1">
                  <a:lumMod val="90000"/>
                </a:schemeClr>
              </a:solidFill>
            </a:endParaRPr>
          </a:p>
          <a:p>
            <a:pPr marL="914400" indent="-457200" algn="l" eaLnBrk="1" hangingPunct="1">
              <a:spcBef>
                <a:spcPts val="1200"/>
              </a:spcBef>
              <a:buClr>
                <a:srgbClr val="FFEE6D"/>
              </a:buClr>
              <a:buSzPct val="66000"/>
              <a:buFont typeface="Wingdings" charset="2"/>
              <a:buChar char="v"/>
              <a:defRPr/>
            </a:pPr>
            <a:r>
              <a:rPr lang="en-US" dirty="0">
                <a:solidFill>
                  <a:schemeClr val="accent1">
                    <a:lumMod val="90000"/>
                  </a:schemeClr>
                </a:solidFill>
              </a:rPr>
              <a:t>Just In Time Training</a:t>
            </a:r>
          </a:p>
          <a:p>
            <a:pPr marL="1460500" lvl="1" indent="-457200" algn="l" eaLnBrk="1" hangingPunct="1">
              <a:spcBef>
                <a:spcPts val="1200"/>
              </a:spcBef>
              <a:buClr>
                <a:srgbClr val="FFEE6D"/>
              </a:buClr>
              <a:buSzPct val="66000"/>
              <a:buFont typeface="Wingdings" charset="2"/>
              <a:buChar char="v"/>
              <a:defRPr/>
            </a:pPr>
            <a:r>
              <a:rPr lang="en-US" sz="2800" dirty="0">
                <a:solidFill>
                  <a:schemeClr val="accent1">
                    <a:lumMod val="90000"/>
                  </a:schemeClr>
                </a:solidFill>
              </a:rPr>
              <a:t>Job Action Sheets</a:t>
            </a:r>
          </a:p>
          <a:p>
            <a:pPr marL="1460500" lvl="1" indent="-457200" algn="l" eaLnBrk="1" hangingPunct="1">
              <a:spcBef>
                <a:spcPts val="1200"/>
              </a:spcBef>
              <a:buClr>
                <a:srgbClr val="FFEE6D"/>
              </a:buClr>
              <a:buSzPct val="66000"/>
              <a:buFont typeface="Wingdings" charset="2"/>
              <a:buChar char="v"/>
              <a:defRPr/>
            </a:pPr>
            <a:r>
              <a:rPr lang="en-US" sz="2800" i="1" dirty="0">
                <a:solidFill>
                  <a:schemeClr val="accent1">
                    <a:lumMod val="90000"/>
                  </a:schemeClr>
                </a:solidFill>
              </a:rPr>
              <a:t>Local</a:t>
            </a:r>
            <a:r>
              <a:rPr lang="en-US" sz="2800" dirty="0">
                <a:solidFill>
                  <a:schemeClr val="accent1">
                    <a:lumMod val="90000"/>
                  </a:schemeClr>
                </a:solidFill>
              </a:rPr>
              <a:t> Tagging, Identification Procedures</a:t>
            </a:r>
            <a:endParaRPr lang="en-US" dirty="0">
              <a:solidFill>
                <a:schemeClr val="accent1">
                  <a:lumMod val="90000"/>
                </a:schemeClr>
              </a:solidFill>
            </a:endParaRPr>
          </a:p>
          <a:p>
            <a:pPr marL="914400" indent="-457200" algn="l" eaLnBrk="1" hangingPunct="1">
              <a:spcBef>
                <a:spcPts val="1200"/>
              </a:spcBef>
              <a:buClr>
                <a:srgbClr val="FFEE6D"/>
              </a:buClr>
              <a:buSzPct val="66000"/>
              <a:buFont typeface="Wingdings" charset="2"/>
              <a:buChar char="v"/>
              <a:defRPr/>
            </a:pPr>
            <a:r>
              <a:rPr lang="en-US" dirty="0">
                <a:solidFill>
                  <a:schemeClr val="accent1">
                    <a:lumMod val="90000"/>
                  </a:schemeClr>
                </a:solidFill>
              </a:rPr>
              <a:t>Set-up, Inspection, Organization</a:t>
            </a:r>
          </a:p>
          <a:p>
            <a:pPr marL="1460500" lvl="1" indent="-457200" algn="l" eaLnBrk="1" hangingPunct="1">
              <a:spcBef>
                <a:spcPts val="1200"/>
              </a:spcBef>
              <a:buClr>
                <a:srgbClr val="FFEE6D"/>
              </a:buClr>
              <a:buSzPct val="66000"/>
              <a:buFont typeface="Wingdings" charset="2"/>
              <a:buChar char="v"/>
              <a:defRPr/>
            </a:pPr>
            <a:r>
              <a:rPr lang="en-US" sz="2800" dirty="0">
                <a:solidFill>
                  <a:schemeClr val="accent1">
                    <a:lumMod val="90000"/>
                  </a:schemeClr>
                </a:solidFill>
              </a:rPr>
              <a:t>Animal Accommodations</a:t>
            </a:r>
          </a:p>
          <a:p>
            <a:pPr marL="1460500" lvl="1" indent="-457200" algn="l" eaLnBrk="1" hangingPunct="1">
              <a:spcBef>
                <a:spcPts val="1200"/>
              </a:spcBef>
              <a:buClr>
                <a:srgbClr val="FFEE6D"/>
              </a:buClr>
              <a:buSzPct val="66000"/>
              <a:buFont typeface="Wingdings" charset="2"/>
              <a:buChar char="v"/>
              <a:defRPr/>
            </a:pPr>
            <a:r>
              <a:rPr lang="en-US" sz="2800" dirty="0">
                <a:solidFill>
                  <a:schemeClr val="accent1">
                    <a:lumMod val="90000"/>
                  </a:schemeClr>
                </a:solidFill>
              </a:rPr>
              <a:t>Animal Supply/Storage Area</a:t>
            </a:r>
          </a:p>
          <a:p>
            <a:pPr marL="914400" indent="-457200" algn="l" eaLnBrk="1" hangingPunct="1">
              <a:spcBef>
                <a:spcPts val="1800"/>
              </a:spcBef>
              <a:buClr>
                <a:srgbClr val="FFEE6D"/>
              </a:buClr>
              <a:buSzPct val="66000"/>
              <a:buFont typeface="Wingdings" charset="2"/>
              <a:buChar char="v"/>
              <a:defRPr/>
            </a:pPr>
            <a:r>
              <a:rPr lang="en-US" dirty="0">
                <a:solidFill>
                  <a:schemeClr val="accent1">
                    <a:lumMod val="90000"/>
                  </a:schemeClr>
                </a:solidFill>
              </a:rPr>
              <a:t>Supplies</a:t>
            </a:r>
          </a:p>
          <a:p>
            <a:pPr marL="1460500" lvl="1" indent="-457200" algn="l" eaLnBrk="1" hangingPunct="1">
              <a:spcBef>
                <a:spcPts val="1800"/>
              </a:spcBef>
              <a:buClr>
                <a:srgbClr val="FFEE6D"/>
              </a:buClr>
              <a:buSzPct val="66000"/>
              <a:buFont typeface="Wingdings" charset="2"/>
              <a:buChar char="v"/>
              <a:defRPr/>
            </a:pPr>
            <a:r>
              <a:rPr lang="en-US" sz="2800" dirty="0">
                <a:solidFill>
                  <a:schemeClr val="accent1">
                    <a:lumMod val="90000"/>
                  </a:schemeClr>
                </a:solidFill>
              </a:rPr>
              <a:t>Storage &amp; Food Preparation areas </a:t>
            </a:r>
          </a:p>
          <a:p>
            <a:pPr marL="1460500" lvl="1" indent="-457200" algn="l" eaLnBrk="1" hangingPunct="1">
              <a:spcBef>
                <a:spcPts val="1200"/>
              </a:spcBef>
              <a:buClr>
                <a:srgbClr val="FFEE6D"/>
              </a:buClr>
              <a:buSzPct val="66000"/>
              <a:buFont typeface="Wingdings" charset="2"/>
              <a:buChar char="v"/>
              <a:defRPr/>
            </a:pPr>
            <a:r>
              <a:rPr lang="en-US" sz="2800" dirty="0">
                <a:solidFill>
                  <a:schemeClr val="accent1">
                    <a:lumMod val="90000"/>
                  </a:schemeClr>
                </a:solidFill>
              </a:rPr>
              <a:t>Inventory, Distribution </a:t>
            </a:r>
          </a:p>
          <a:p>
            <a:pPr marL="1003300" lvl="1" indent="0" eaLnBrk="1" hangingPunct="1">
              <a:spcBef>
                <a:spcPts val="1200"/>
              </a:spcBef>
              <a:buNone/>
              <a:defRPr/>
            </a:pPr>
            <a:endParaRPr lang="en-US" sz="2800" dirty="0">
              <a:solidFill>
                <a:schemeClr val="accent1"/>
              </a:solidFill>
            </a:endParaRPr>
          </a:p>
        </p:txBody>
      </p:sp>
      <p:pic>
        <p:nvPicPr>
          <p:cNvPr id="2" name="Picture 1">
            <a:extLst>
              <a:ext uri="{FF2B5EF4-FFF2-40B4-BE49-F238E27FC236}">
                <a16:creationId xmlns:a16="http://schemas.microsoft.com/office/drawing/2014/main" id="{8E9903FE-6851-3E65-2937-06DB2E92692A}"/>
              </a:ext>
            </a:extLst>
          </p:cNvPr>
          <p:cNvPicPr>
            <a:picLocks noChangeAspect="1"/>
          </p:cNvPicPr>
          <p:nvPr/>
        </p:nvPicPr>
        <p:blipFill>
          <a:blip r:embed="rId3"/>
          <a:stretch>
            <a:fillRect/>
          </a:stretch>
        </p:blipFill>
        <p:spPr>
          <a:xfrm>
            <a:off x="11970139" y="9169400"/>
            <a:ext cx="740272" cy="479313"/>
          </a:xfrm>
          <a:prstGeom prst="rect">
            <a:avLst/>
          </a:prstGeom>
        </p:spPr>
      </p:pic>
      <p:pic>
        <p:nvPicPr>
          <p:cNvPr id="1026" name="Picture 2" descr="Lawrence County ASPCA Emergency Animal Shelter | News | decaturdaily.com">
            <a:extLst>
              <a:ext uri="{FF2B5EF4-FFF2-40B4-BE49-F238E27FC236}">
                <a16:creationId xmlns:a16="http://schemas.microsoft.com/office/drawing/2014/main" id="{D611D6E8-BABE-336E-E93A-0971CE8DC2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61690" y="4549852"/>
            <a:ext cx="5287510" cy="3520919"/>
          </a:xfrm>
          <a:prstGeom prst="rect">
            <a:avLst/>
          </a:prstGeom>
          <a:noFill/>
          <a:ln w="31750">
            <a:solidFill>
              <a:schemeClr val="accent2"/>
            </a:solidFill>
          </a:ln>
          <a:extLst>
            <a:ext uri="{909E8E84-426E-40DD-AFC4-6F175D3DCCD1}">
              <a14:hiddenFill xmlns:a14="http://schemas.microsoft.com/office/drawing/2010/main">
                <a:solidFill>
                  <a:srgbClr val="FFFFFF"/>
                </a:solidFill>
              </a14:hiddenFill>
            </a:ext>
          </a:extLst>
        </p:spPr>
      </p:pic>
      <p:sp>
        <p:nvSpPr>
          <p:cNvPr id="3" name="Rectangle 4">
            <a:extLst>
              <a:ext uri="{FF2B5EF4-FFF2-40B4-BE49-F238E27FC236}">
                <a16:creationId xmlns:a16="http://schemas.microsoft.com/office/drawing/2014/main" id="{2219D8B0-D303-079D-F01B-0099A7570E53}"/>
              </a:ext>
            </a:extLst>
          </p:cNvPr>
          <p:cNvSpPr>
            <a:spLocks noChangeArrowheads="1"/>
          </p:cNvSpPr>
          <p:nvPr/>
        </p:nvSpPr>
        <p:spPr bwMode="auto">
          <a:xfrm flipV="1">
            <a:off x="-19988179" y="6310312"/>
            <a:ext cx="4178137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1266" name="Picture 2" descr="Emergency Animal Shelter Takes In Flood Evacuee Pets At Tulsa Fairgrounds">
            <a:extLst>
              <a:ext uri="{FF2B5EF4-FFF2-40B4-BE49-F238E27FC236}">
                <a16:creationId xmlns:a16="http://schemas.microsoft.com/office/drawing/2014/main" id="{2D84D2D1-5699-4311-8ABB-19553435B3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50961" y="2097163"/>
            <a:ext cx="3708967" cy="2086294"/>
          </a:xfrm>
          <a:prstGeom prst="rect">
            <a:avLst/>
          </a:prstGeom>
          <a:noFill/>
          <a:ln w="31750">
            <a:solidFill>
              <a:schemeClr val="accent2"/>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76547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 calcmode="lin" valueType="num">
                                      <p:cBhvr additive="base">
                                        <p:cTn id="7" dur="500" fill="hold"/>
                                        <p:tgtEl>
                                          <p:spTgt spid="2457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457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4579">
                                            <p:txEl>
                                              <p:pRg st="1" end="1"/>
                                            </p:txEl>
                                          </p:spTgt>
                                        </p:tgtEl>
                                        <p:attrNameLst>
                                          <p:attrName>style.visibility</p:attrName>
                                        </p:attrNameLst>
                                      </p:cBhvr>
                                      <p:to>
                                        <p:strVal val="visible"/>
                                      </p:to>
                                    </p:set>
                                    <p:anim calcmode="lin" valueType="num">
                                      <p:cBhvr additive="base">
                                        <p:cTn id="13" dur="500" fill="hold"/>
                                        <p:tgtEl>
                                          <p:spTgt spid="2457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457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4579">
                                            <p:txEl>
                                              <p:pRg st="2" end="2"/>
                                            </p:txEl>
                                          </p:spTgt>
                                        </p:tgtEl>
                                        <p:attrNameLst>
                                          <p:attrName>style.visibility</p:attrName>
                                        </p:attrNameLst>
                                      </p:cBhvr>
                                      <p:to>
                                        <p:strVal val="visible"/>
                                      </p:to>
                                    </p:set>
                                    <p:anim calcmode="lin" valueType="num">
                                      <p:cBhvr additive="base">
                                        <p:cTn id="19" dur="500" fill="hold"/>
                                        <p:tgtEl>
                                          <p:spTgt spid="2457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4579">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4579">
                                            <p:txEl>
                                              <p:pRg st="3" end="3"/>
                                            </p:txEl>
                                          </p:spTgt>
                                        </p:tgtEl>
                                        <p:attrNameLst>
                                          <p:attrName>style.visibility</p:attrName>
                                        </p:attrNameLst>
                                      </p:cBhvr>
                                      <p:to>
                                        <p:strVal val="visible"/>
                                      </p:to>
                                    </p:set>
                                    <p:anim calcmode="lin" valueType="num">
                                      <p:cBhvr additive="base">
                                        <p:cTn id="23" dur="500" fill="hold"/>
                                        <p:tgtEl>
                                          <p:spTgt spid="24579">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457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4579">
                                            <p:txEl>
                                              <p:pRg st="4" end="4"/>
                                            </p:txEl>
                                          </p:spTgt>
                                        </p:tgtEl>
                                        <p:attrNameLst>
                                          <p:attrName>style.visibility</p:attrName>
                                        </p:attrNameLst>
                                      </p:cBhvr>
                                      <p:to>
                                        <p:strVal val="visible"/>
                                      </p:to>
                                    </p:set>
                                    <p:animEffect transition="in" filter="barn(inVertical)">
                                      <p:cBhvr>
                                        <p:cTn id="29" dur="500"/>
                                        <p:tgtEl>
                                          <p:spTgt spid="24579">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24579">
                                            <p:txEl>
                                              <p:pRg st="5" end="5"/>
                                            </p:txEl>
                                          </p:spTgt>
                                        </p:tgtEl>
                                        <p:attrNameLst>
                                          <p:attrName>style.visibility</p:attrName>
                                        </p:attrNameLst>
                                      </p:cBhvr>
                                      <p:to>
                                        <p:strVal val="visible"/>
                                      </p:to>
                                    </p:set>
                                    <p:anim calcmode="lin" valueType="num">
                                      <p:cBhvr additive="base">
                                        <p:cTn id="34" dur="500" fill="hold"/>
                                        <p:tgtEl>
                                          <p:spTgt spid="24579">
                                            <p:txEl>
                                              <p:pRg st="5" end="5"/>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24579">
                                            <p:txEl>
                                              <p:pRg st="5" end="5"/>
                                            </p:txEl>
                                          </p:spTgt>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24579">
                                            <p:txEl>
                                              <p:pRg st="6" end="6"/>
                                            </p:txEl>
                                          </p:spTgt>
                                        </p:tgtEl>
                                        <p:attrNameLst>
                                          <p:attrName>style.visibility</p:attrName>
                                        </p:attrNameLst>
                                      </p:cBhvr>
                                      <p:to>
                                        <p:strVal val="visible"/>
                                      </p:to>
                                    </p:set>
                                    <p:anim calcmode="lin" valueType="num">
                                      <p:cBhvr additive="base">
                                        <p:cTn id="38" dur="500" fill="hold"/>
                                        <p:tgtEl>
                                          <p:spTgt spid="24579">
                                            <p:txEl>
                                              <p:pRg st="6" end="6"/>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24579">
                                            <p:txEl>
                                              <p:pRg st="6" end="6"/>
                                            </p:txEl>
                                          </p:spTgt>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24579">
                                            <p:txEl>
                                              <p:pRg st="7" end="7"/>
                                            </p:txEl>
                                          </p:spTgt>
                                        </p:tgtEl>
                                        <p:attrNameLst>
                                          <p:attrName>style.visibility</p:attrName>
                                        </p:attrNameLst>
                                      </p:cBhvr>
                                      <p:to>
                                        <p:strVal val="visible"/>
                                      </p:to>
                                    </p:set>
                                    <p:anim calcmode="lin" valueType="num">
                                      <p:cBhvr additive="base">
                                        <p:cTn id="42" dur="500" fill="hold"/>
                                        <p:tgtEl>
                                          <p:spTgt spid="24579">
                                            <p:txEl>
                                              <p:pRg st="7" end="7"/>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24579">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24579">
                                            <p:txEl>
                                              <p:pRg st="8" end="8"/>
                                            </p:txEl>
                                          </p:spTgt>
                                        </p:tgtEl>
                                        <p:attrNameLst>
                                          <p:attrName>style.visibility</p:attrName>
                                        </p:attrNameLst>
                                      </p:cBhvr>
                                      <p:to>
                                        <p:strVal val="visible"/>
                                      </p:to>
                                    </p:set>
                                    <p:anim calcmode="lin" valueType="num">
                                      <p:cBhvr additive="base">
                                        <p:cTn id="48" dur="500" fill="hold"/>
                                        <p:tgtEl>
                                          <p:spTgt spid="24579">
                                            <p:txEl>
                                              <p:pRg st="8" end="8"/>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24579">
                                            <p:txEl>
                                              <p:pRg st="8" end="8"/>
                                            </p:txEl>
                                          </p:spTgt>
                                        </p:tgtEl>
                                        <p:attrNameLst>
                                          <p:attrName>ppt_y</p:attrName>
                                        </p:attrNameLst>
                                      </p:cBhvr>
                                      <p:tavLst>
                                        <p:tav tm="0">
                                          <p:val>
                                            <p:strVal val="1+#ppt_h/2"/>
                                          </p:val>
                                        </p:tav>
                                        <p:tav tm="100000">
                                          <p:val>
                                            <p:strVal val="#ppt_y"/>
                                          </p:val>
                                        </p:tav>
                                      </p:tavLst>
                                    </p:anim>
                                  </p:childTnLst>
                                </p:cTn>
                              </p:par>
                              <p:par>
                                <p:cTn id="50" presetID="2" presetClass="entr" presetSubtype="4" fill="hold" nodeType="withEffect">
                                  <p:stCondLst>
                                    <p:cond delay="0"/>
                                  </p:stCondLst>
                                  <p:childTnLst>
                                    <p:set>
                                      <p:cBhvr>
                                        <p:cTn id="51" dur="1" fill="hold">
                                          <p:stCondLst>
                                            <p:cond delay="0"/>
                                          </p:stCondLst>
                                        </p:cTn>
                                        <p:tgtEl>
                                          <p:spTgt spid="24579">
                                            <p:txEl>
                                              <p:pRg st="9" end="9"/>
                                            </p:txEl>
                                          </p:spTgt>
                                        </p:tgtEl>
                                        <p:attrNameLst>
                                          <p:attrName>style.visibility</p:attrName>
                                        </p:attrNameLst>
                                      </p:cBhvr>
                                      <p:to>
                                        <p:strVal val="visible"/>
                                      </p:to>
                                    </p:set>
                                    <p:anim calcmode="lin" valueType="num">
                                      <p:cBhvr additive="base">
                                        <p:cTn id="52" dur="500" fill="hold"/>
                                        <p:tgtEl>
                                          <p:spTgt spid="24579">
                                            <p:txEl>
                                              <p:pRg st="9" end="9"/>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24579">
                                            <p:txEl>
                                              <p:pRg st="9" end="9"/>
                                            </p:txEl>
                                          </p:spTgt>
                                        </p:tgtEl>
                                        <p:attrNameLst>
                                          <p:attrName>ppt_y</p:attrName>
                                        </p:attrNameLst>
                                      </p:cBhvr>
                                      <p:tavLst>
                                        <p:tav tm="0">
                                          <p:val>
                                            <p:strVal val="1+#ppt_h/2"/>
                                          </p:val>
                                        </p:tav>
                                        <p:tav tm="100000">
                                          <p:val>
                                            <p:strVal val="#ppt_y"/>
                                          </p:val>
                                        </p:tav>
                                      </p:tavLst>
                                    </p:anim>
                                  </p:childTnLst>
                                </p:cTn>
                              </p:par>
                              <p:par>
                                <p:cTn id="54" presetID="2" presetClass="entr" presetSubtype="4" fill="hold" nodeType="withEffect">
                                  <p:stCondLst>
                                    <p:cond delay="0"/>
                                  </p:stCondLst>
                                  <p:childTnLst>
                                    <p:set>
                                      <p:cBhvr>
                                        <p:cTn id="55" dur="1" fill="hold">
                                          <p:stCondLst>
                                            <p:cond delay="0"/>
                                          </p:stCondLst>
                                        </p:cTn>
                                        <p:tgtEl>
                                          <p:spTgt spid="24579">
                                            <p:txEl>
                                              <p:pRg st="10" end="10"/>
                                            </p:txEl>
                                          </p:spTgt>
                                        </p:tgtEl>
                                        <p:attrNameLst>
                                          <p:attrName>style.visibility</p:attrName>
                                        </p:attrNameLst>
                                      </p:cBhvr>
                                      <p:to>
                                        <p:strVal val="visible"/>
                                      </p:to>
                                    </p:set>
                                    <p:anim calcmode="lin" valueType="num">
                                      <p:cBhvr additive="base">
                                        <p:cTn id="56" dur="500" fill="hold"/>
                                        <p:tgtEl>
                                          <p:spTgt spid="24579">
                                            <p:txEl>
                                              <p:pRg st="10" end="10"/>
                                            </p:txEl>
                                          </p:spTgt>
                                        </p:tgtEl>
                                        <p:attrNameLst>
                                          <p:attrName>ppt_x</p:attrName>
                                        </p:attrNameLst>
                                      </p:cBhvr>
                                      <p:tavLst>
                                        <p:tav tm="0">
                                          <p:val>
                                            <p:strVal val="#ppt_x"/>
                                          </p:val>
                                        </p:tav>
                                        <p:tav tm="100000">
                                          <p:val>
                                            <p:strVal val="#ppt_x"/>
                                          </p:val>
                                        </p:tav>
                                      </p:tavLst>
                                    </p:anim>
                                    <p:anim calcmode="lin" valueType="num">
                                      <p:cBhvr additive="base">
                                        <p:cTn id="57" dur="500" fill="hold"/>
                                        <p:tgtEl>
                                          <p:spTgt spid="24579">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1"/>
          <p:cNvSpPr>
            <a:spLocks noGrp="1" noChangeArrowheads="1"/>
          </p:cNvSpPr>
          <p:nvPr>
            <p:ph type="title"/>
          </p:nvPr>
        </p:nvSpPr>
        <p:spPr>
          <a:xfrm>
            <a:off x="1270000" y="-258418"/>
            <a:ext cx="10464800" cy="1600200"/>
          </a:xfrm>
        </p:spPr>
        <p:txBody>
          <a:bodyPr/>
          <a:lstStyle/>
          <a:p>
            <a:pPr eaLnBrk="1" hangingPunct="1">
              <a:defRPr/>
            </a:pPr>
            <a:r>
              <a:rPr lang="en-US" dirty="0">
                <a:solidFill>
                  <a:srgbClr val="FFEE6D"/>
                </a:solidFill>
              </a:rPr>
              <a:t>What to Expect</a:t>
            </a:r>
          </a:p>
        </p:txBody>
      </p:sp>
      <p:sp>
        <p:nvSpPr>
          <p:cNvPr id="26626" name="Rectangle 2"/>
          <p:cNvSpPr>
            <a:spLocks noGrp="1" noChangeArrowheads="1"/>
          </p:cNvSpPr>
          <p:nvPr>
            <p:ph type="body" idx="1"/>
          </p:nvPr>
        </p:nvSpPr>
        <p:spPr>
          <a:xfrm>
            <a:off x="284481" y="1423855"/>
            <a:ext cx="7086600" cy="6019800"/>
          </a:xfrm>
        </p:spPr>
        <p:txBody>
          <a:bodyPr/>
          <a:lstStyle/>
          <a:p>
            <a:pPr marL="914400" indent="-457200" algn="l" eaLnBrk="1" hangingPunct="1">
              <a:buClr>
                <a:srgbClr val="FFEE6D"/>
              </a:buClr>
              <a:buSzPct val="66000"/>
              <a:buFont typeface="Wingdings" charset="2"/>
              <a:buChar char="v"/>
              <a:defRPr/>
            </a:pPr>
            <a:r>
              <a:rPr lang="en-US" sz="3200" dirty="0">
                <a:solidFill>
                  <a:schemeClr val="accent1">
                    <a:lumMod val="90000"/>
                  </a:schemeClr>
                </a:solidFill>
              </a:rPr>
              <a:t>What kind of pets?</a:t>
            </a:r>
          </a:p>
          <a:p>
            <a:pPr marL="1409700" lvl="1" algn="l" eaLnBrk="1" hangingPunct="1">
              <a:spcBef>
                <a:spcPts val="600"/>
              </a:spcBef>
              <a:spcAft>
                <a:spcPts val="600"/>
              </a:spcAft>
              <a:buClr>
                <a:srgbClr val="FFEE6D"/>
              </a:buClr>
              <a:buSzPct val="66000"/>
              <a:buFont typeface="Wingdings" charset="2"/>
              <a:buChar char="v"/>
              <a:defRPr/>
            </a:pPr>
            <a:r>
              <a:rPr lang="en-US" sz="2800" dirty="0">
                <a:solidFill>
                  <a:schemeClr val="accent1">
                    <a:lumMod val="90000"/>
                  </a:schemeClr>
                </a:solidFill>
              </a:rPr>
              <a:t>Household Pets: dog, cat</a:t>
            </a:r>
          </a:p>
          <a:p>
            <a:pPr marL="1409700" lvl="1" algn="l" eaLnBrk="1" hangingPunct="1">
              <a:spcBef>
                <a:spcPts val="0"/>
              </a:spcBef>
              <a:spcAft>
                <a:spcPts val="600"/>
              </a:spcAft>
              <a:buClr>
                <a:srgbClr val="FFEE6D"/>
              </a:buClr>
              <a:buSzPct val="66000"/>
              <a:buFont typeface="Wingdings" charset="2"/>
              <a:buChar char="v"/>
              <a:defRPr/>
            </a:pPr>
            <a:r>
              <a:rPr lang="en-US" sz="2800" dirty="0">
                <a:solidFill>
                  <a:schemeClr val="accent1">
                    <a:lumMod val="90000"/>
                  </a:schemeClr>
                </a:solidFill>
              </a:rPr>
              <a:t>Exotic Pets: birds, reptiles, gerbils, hamsters, etc., ???</a:t>
            </a:r>
            <a:endParaRPr lang="en-US" dirty="0">
              <a:solidFill>
                <a:schemeClr val="accent1">
                  <a:lumMod val="90000"/>
                </a:schemeClr>
              </a:solidFill>
            </a:endParaRPr>
          </a:p>
          <a:p>
            <a:pPr marL="914400" indent="-457200" algn="l" eaLnBrk="1" hangingPunct="1">
              <a:buClr>
                <a:schemeClr val="accent1">
                  <a:lumMod val="90000"/>
                </a:schemeClr>
              </a:buClr>
              <a:buSzPct val="66000"/>
              <a:buFont typeface="Wingdings" charset="2"/>
              <a:buChar char="v"/>
              <a:defRPr/>
            </a:pPr>
            <a:r>
              <a:rPr lang="en-US" sz="3200" dirty="0">
                <a:solidFill>
                  <a:schemeClr val="accent2">
                    <a:lumMod val="40000"/>
                    <a:lumOff val="60000"/>
                  </a:schemeClr>
                </a:solidFill>
              </a:rPr>
              <a:t>Level 1 &amp; 2 Volunteers are NOT responsible for caring for Exotic Pets </a:t>
            </a:r>
          </a:p>
          <a:p>
            <a:pPr marL="1409700" lvl="1" algn="l" eaLnBrk="1" hangingPunct="1">
              <a:spcBef>
                <a:spcPts val="600"/>
              </a:spcBef>
              <a:spcAft>
                <a:spcPts val="600"/>
              </a:spcAft>
              <a:buClr>
                <a:srgbClr val="FFEE6D"/>
              </a:buClr>
              <a:buSzPct val="66000"/>
              <a:buFont typeface="Wingdings" charset="2"/>
              <a:buChar char="v"/>
              <a:defRPr/>
            </a:pPr>
            <a:r>
              <a:rPr lang="en-US" sz="2600" dirty="0">
                <a:solidFill>
                  <a:schemeClr val="accent1">
                    <a:lumMod val="90000"/>
                  </a:schemeClr>
                </a:solidFill>
              </a:rPr>
              <a:t>What is the local plan for exotics?</a:t>
            </a:r>
          </a:p>
          <a:p>
            <a:pPr marL="914400" indent="-457200" algn="l" eaLnBrk="1" hangingPunct="1">
              <a:spcBef>
                <a:spcPts val="600"/>
              </a:spcBef>
              <a:spcAft>
                <a:spcPts val="600"/>
              </a:spcAft>
              <a:buClr>
                <a:srgbClr val="FFEE6D"/>
              </a:buClr>
              <a:buSzPct val="66000"/>
              <a:buFont typeface="Wingdings" charset="2"/>
              <a:buChar char="v"/>
              <a:defRPr/>
            </a:pPr>
            <a:r>
              <a:rPr lang="en-US" sz="3200" dirty="0">
                <a:solidFill>
                  <a:schemeClr val="accent1">
                    <a:lumMod val="90000"/>
                  </a:schemeClr>
                </a:solidFill>
              </a:rPr>
              <a:t>What will Pets &amp; Owners be bringing with them?</a:t>
            </a:r>
          </a:p>
          <a:p>
            <a:pPr marL="1409700" lvl="1" algn="l" eaLnBrk="1" hangingPunct="1">
              <a:spcBef>
                <a:spcPts val="600"/>
              </a:spcBef>
              <a:spcAft>
                <a:spcPts val="600"/>
              </a:spcAft>
              <a:buClr>
                <a:srgbClr val="FFEE6D"/>
              </a:buClr>
              <a:buSzPct val="66000"/>
              <a:buFont typeface="Wingdings" charset="2"/>
              <a:buChar char="v"/>
              <a:defRPr/>
            </a:pPr>
            <a:r>
              <a:rPr lang="en-US" sz="2800" dirty="0">
                <a:solidFill>
                  <a:schemeClr val="accent1">
                    <a:lumMod val="90000"/>
                  </a:schemeClr>
                </a:solidFill>
              </a:rPr>
              <a:t>Proof of Vaccination/Medical Records</a:t>
            </a:r>
          </a:p>
          <a:p>
            <a:pPr marL="1409700" lvl="1" algn="l" eaLnBrk="1" hangingPunct="1">
              <a:spcBef>
                <a:spcPts val="600"/>
              </a:spcBef>
              <a:spcAft>
                <a:spcPts val="600"/>
              </a:spcAft>
              <a:buClr>
                <a:srgbClr val="FFEE6D"/>
              </a:buClr>
              <a:buSzPct val="66000"/>
              <a:buFont typeface="Wingdings" charset="2"/>
              <a:buChar char="v"/>
              <a:defRPr/>
            </a:pPr>
            <a:r>
              <a:rPr lang="en-US" sz="2800" dirty="0">
                <a:solidFill>
                  <a:schemeClr val="accent1">
                    <a:lumMod val="90000"/>
                  </a:schemeClr>
                </a:solidFill>
              </a:rPr>
              <a:t>Food, Medication, Cage, leash</a:t>
            </a:r>
          </a:p>
          <a:p>
            <a:pPr marL="1409700" lvl="1" algn="l" eaLnBrk="1" hangingPunct="1">
              <a:spcBef>
                <a:spcPts val="600"/>
              </a:spcBef>
              <a:spcAft>
                <a:spcPts val="600"/>
              </a:spcAft>
              <a:buClr>
                <a:srgbClr val="FFEE6D"/>
              </a:buClr>
              <a:buSzPct val="66000"/>
              <a:buFont typeface="Wingdings" charset="2"/>
              <a:buChar char="v"/>
              <a:defRPr/>
            </a:pPr>
            <a:r>
              <a:rPr lang="en-US" sz="2800" dirty="0">
                <a:solidFill>
                  <a:schemeClr val="accent1">
                    <a:lumMod val="90000"/>
                  </a:schemeClr>
                </a:solidFill>
              </a:rPr>
              <a:t>Nothing!?!?!?</a:t>
            </a:r>
          </a:p>
        </p:txBody>
      </p:sp>
      <p:pic>
        <p:nvPicPr>
          <p:cNvPr id="26627"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84278" y="4343400"/>
            <a:ext cx="4419600" cy="1921565"/>
          </a:xfrm>
          <a:prstGeom prst="rect">
            <a:avLst/>
          </a:prstGeom>
          <a:noFill/>
          <a:ln w="3175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pic>
        <p:nvPicPr>
          <p:cNvPr id="2" name="Picture 1"/>
          <p:cNvPicPr>
            <a:picLocks noChangeAspect="1"/>
          </p:cNvPicPr>
          <p:nvPr/>
        </p:nvPicPr>
        <p:blipFill>
          <a:blip r:embed="rId3"/>
          <a:stretch>
            <a:fillRect/>
          </a:stretch>
        </p:blipFill>
        <p:spPr>
          <a:xfrm>
            <a:off x="7394172" y="1661491"/>
            <a:ext cx="5199812" cy="2362200"/>
          </a:xfrm>
          <a:prstGeom prst="rect">
            <a:avLst/>
          </a:prstGeom>
          <a:ln w="31750">
            <a:solidFill>
              <a:schemeClr val="accent2"/>
            </a:solidFill>
          </a:ln>
        </p:spPr>
      </p:pic>
      <p:pic>
        <p:nvPicPr>
          <p:cNvPr id="3" name="Picture 2">
            <a:extLst>
              <a:ext uri="{FF2B5EF4-FFF2-40B4-BE49-F238E27FC236}">
                <a16:creationId xmlns:a16="http://schemas.microsoft.com/office/drawing/2014/main" id="{16D49A51-1247-1A69-2C69-3E5FD9A0FFF0}"/>
              </a:ext>
            </a:extLst>
          </p:cNvPr>
          <p:cNvPicPr>
            <a:picLocks noChangeAspect="1"/>
          </p:cNvPicPr>
          <p:nvPr/>
        </p:nvPicPr>
        <p:blipFill>
          <a:blip r:embed="rId4"/>
          <a:stretch>
            <a:fillRect/>
          </a:stretch>
        </p:blipFill>
        <p:spPr>
          <a:xfrm>
            <a:off x="11970139" y="9169400"/>
            <a:ext cx="740272" cy="479313"/>
          </a:xfrm>
          <a:prstGeom prst="rect">
            <a:avLst/>
          </a:prstGeom>
        </p:spPr>
      </p:pic>
      <p:sp>
        <p:nvSpPr>
          <p:cNvPr id="6" name="TextBox 5">
            <a:extLst>
              <a:ext uri="{FF2B5EF4-FFF2-40B4-BE49-F238E27FC236}">
                <a16:creationId xmlns:a16="http://schemas.microsoft.com/office/drawing/2014/main" id="{DFF33F3E-233B-2C05-2AEF-F99481C64344}"/>
              </a:ext>
            </a:extLst>
          </p:cNvPr>
          <p:cNvSpPr txBox="1"/>
          <p:nvPr/>
        </p:nvSpPr>
        <p:spPr>
          <a:xfrm>
            <a:off x="294388" y="8784679"/>
            <a:ext cx="8036812" cy="584775"/>
          </a:xfrm>
          <a:prstGeom prst="rect">
            <a:avLst/>
          </a:prstGeom>
          <a:noFill/>
        </p:spPr>
        <p:txBody>
          <a:bodyPr wrap="square">
            <a:spAutoFit/>
          </a:bodyPr>
          <a:lstStyle/>
          <a:p>
            <a:pPr marL="914400" indent="-457200" algn="l" eaLnBrk="1" hangingPunct="1">
              <a:buClr>
                <a:srgbClr val="FFEE6D"/>
              </a:buClr>
              <a:buSzPct val="66000"/>
              <a:buFont typeface="Wingdings" charset="2"/>
              <a:buChar char="v"/>
              <a:defRPr/>
            </a:pPr>
            <a:r>
              <a:rPr lang="en-US" sz="3200" dirty="0">
                <a:solidFill>
                  <a:schemeClr val="accent1">
                    <a:lumMod val="90000"/>
                  </a:schemeClr>
                </a:solidFill>
              </a:rPr>
              <a:t>Do you have a plan for your pets?? </a:t>
            </a:r>
          </a:p>
        </p:txBody>
      </p:sp>
      <p:pic>
        <p:nvPicPr>
          <p:cNvPr id="7" name="Picture 6">
            <a:extLst>
              <a:ext uri="{FF2B5EF4-FFF2-40B4-BE49-F238E27FC236}">
                <a16:creationId xmlns:a16="http://schemas.microsoft.com/office/drawing/2014/main" id="{37C7B677-66B0-96E4-7E8C-934E66F7BA96}"/>
              </a:ext>
            </a:extLst>
          </p:cNvPr>
          <p:cNvPicPr>
            <a:picLocks noChangeAspect="1"/>
          </p:cNvPicPr>
          <p:nvPr/>
        </p:nvPicPr>
        <p:blipFill>
          <a:blip r:embed="rId5"/>
          <a:stretch>
            <a:fillRect/>
          </a:stretch>
        </p:blipFill>
        <p:spPr>
          <a:xfrm>
            <a:off x="9120953" y="6584674"/>
            <a:ext cx="1746250" cy="2698750"/>
          </a:xfrm>
          <a:prstGeom prst="rect">
            <a:avLst/>
          </a:prstGeom>
          <a:ln w="31750">
            <a:solidFill>
              <a:srgbClr val="BBE0E3"/>
            </a:solidFill>
          </a:ln>
        </p:spPr>
      </p:pic>
    </p:spTree>
    <p:extLst>
      <p:ext uri="{BB962C8B-B14F-4D97-AF65-F5344CB8AC3E}">
        <p14:creationId xmlns:p14="http://schemas.microsoft.com/office/powerpoint/2010/main" val="17616959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626">
                                            <p:txEl>
                                              <p:pRg st="0" end="0"/>
                                            </p:txEl>
                                          </p:spTgt>
                                        </p:tgtEl>
                                        <p:attrNameLst>
                                          <p:attrName>style.visibility</p:attrName>
                                        </p:attrNameLst>
                                      </p:cBhvr>
                                      <p:to>
                                        <p:strVal val="visible"/>
                                      </p:to>
                                    </p:set>
                                    <p:anim calcmode="lin" valueType="num">
                                      <p:cBhvr additive="base">
                                        <p:cTn id="7" dur="500" fill="hold"/>
                                        <p:tgtEl>
                                          <p:spTgt spid="2662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662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6626">
                                            <p:txEl>
                                              <p:pRg st="1" end="1"/>
                                            </p:txEl>
                                          </p:spTgt>
                                        </p:tgtEl>
                                        <p:attrNameLst>
                                          <p:attrName>style.visibility</p:attrName>
                                        </p:attrNameLst>
                                      </p:cBhvr>
                                      <p:to>
                                        <p:strVal val="visible"/>
                                      </p:to>
                                    </p:set>
                                    <p:anim calcmode="lin" valueType="num">
                                      <p:cBhvr additive="base">
                                        <p:cTn id="13" dur="500" fill="hold"/>
                                        <p:tgtEl>
                                          <p:spTgt spid="2662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662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6626">
                                            <p:txEl>
                                              <p:pRg st="2" end="2"/>
                                            </p:txEl>
                                          </p:spTgt>
                                        </p:tgtEl>
                                        <p:attrNameLst>
                                          <p:attrName>style.visibility</p:attrName>
                                        </p:attrNameLst>
                                      </p:cBhvr>
                                      <p:to>
                                        <p:strVal val="visible"/>
                                      </p:to>
                                    </p:set>
                                    <p:anim calcmode="lin" valueType="num">
                                      <p:cBhvr additive="base">
                                        <p:cTn id="19" dur="500" fill="hold"/>
                                        <p:tgtEl>
                                          <p:spTgt spid="2662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662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6626">
                                            <p:txEl>
                                              <p:pRg st="3" end="3"/>
                                            </p:txEl>
                                          </p:spTgt>
                                        </p:tgtEl>
                                        <p:attrNameLst>
                                          <p:attrName>style.visibility</p:attrName>
                                        </p:attrNameLst>
                                      </p:cBhvr>
                                      <p:to>
                                        <p:strVal val="visible"/>
                                      </p:to>
                                    </p:set>
                                    <p:anim calcmode="lin" valueType="num">
                                      <p:cBhvr additive="base">
                                        <p:cTn id="25" dur="500" fill="hold"/>
                                        <p:tgtEl>
                                          <p:spTgt spid="2662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662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6626">
                                            <p:txEl>
                                              <p:pRg st="4" end="4"/>
                                            </p:txEl>
                                          </p:spTgt>
                                        </p:tgtEl>
                                        <p:attrNameLst>
                                          <p:attrName>style.visibility</p:attrName>
                                        </p:attrNameLst>
                                      </p:cBhvr>
                                      <p:to>
                                        <p:strVal val="visible"/>
                                      </p:to>
                                    </p:set>
                                    <p:anim calcmode="lin" valueType="num">
                                      <p:cBhvr additive="base">
                                        <p:cTn id="31" dur="500" fill="hold"/>
                                        <p:tgtEl>
                                          <p:spTgt spid="2662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662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linds(horizontal)">
                                      <p:cBhvr>
                                        <p:cTn id="37" dur="500"/>
                                        <p:tgtEl>
                                          <p:spTgt spid="2"/>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26626">
                                            <p:txEl>
                                              <p:pRg st="5" end="5"/>
                                            </p:txEl>
                                          </p:spTgt>
                                        </p:tgtEl>
                                        <p:attrNameLst>
                                          <p:attrName>style.visibility</p:attrName>
                                        </p:attrNameLst>
                                      </p:cBhvr>
                                      <p:to>
                                        <p:strVal val="visible"/>
                                      </p:to>
                                    </p:set>
                                    <p:anim calcmode="lin" valueType="num">
                                      <p:cBhvr additive="base">
                                        <p:cTn id="42" dur="500" fill="hold"/>
                                        <p:tgtEl>
                                          <p:spTgt spid="26626">
                                            <p:txEl>
                                              <p:pRg st="5" end="5"/>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2662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26626">
                                            <p:txEl>
                                              <p:pRg st="6" end="6"/>
                                            </p:txEl>
                                          </p:spTgt>
                                        </p:tgtEl>
                                        <p:attrNameLst>
                                          <p:attrName>style.visibility</p:attrName>
                                        </p:attrNameLst>
                                      </p:cBhvr>
                                      <p:to>
                                        <p:strVal val="visible"/>
                                      </p:to>
                                    </p:set>
                                    <p:anim calcmode="lin" valueType="num">
                                      <p:cBhvr additive="base">
                                        <p:cTn id="48" dur="500" fill="hold"/>
                                        <p:tgtEl>
                                          <p:spTgt spid="26626">
                                            <p:txEl>
                                              <p:pRg st="6" end="6"/>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2662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26626">
                                            <p:txEl>
                                              <p:pRg st="7" end="7"/>
                                            </p:txEl>
                                          </p:spTgt>
                                        </p:tgtEl>
                                        <p:attrNameLst>
                                          <p:attrName>style.visibility</p:attrName>
                                        </p:attrNameLst>
                                      </p:cBhvr>
                                      <p:to>
                                        <p:strVal val="visible"/>
                                      </p:to>
                                    </p:set>
                                    <p:anim calcmode="lin" valueType="num">
                                      <p:cBhvr additive="base">
                                        <p:cTn id="54" dur="500" fill="hold"/>
                                        <p:tgtEl>
                                          <p:spTgt spid="26626">
                                            <p:txEl>
                                              <p:pRg st="7" end="7"/>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26626">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nodeType="clickEffect">
                                  <p:stCondLst>
                                    <p:cond delay="0"/>
                                  </p:stCondLst>
                                  <p:childTnLst>
                                    <p:set>
                                      <p:cBhvr>
                                        <p:cTn id="59" dur="1" fill="hold">
                                          <p:stCondLst>
                                            <p:cond delay="0"/>
                                          </p:stCondLst>
                                        </p:cTn>
                                        <p:tgtEl>
                                          <p:spTgt spid="26626">
                                            <p:txEl>
                                              <p:pRg st="8" end="8"/>
                                            </p:txEl>
                                          </p:spTgt>
                                        </p:tgtEl>
                                        <p:attrNameLst>
                                          <p:attrName>style.visibility</p:attrName>
                                        </p:attrNameLst>
                                      </p:cBhvr>
                                      <p:to>
                                        <p:strVal val="visible"/>
                                      </p:to>
                                    </p:set>
                                    <p:anim calcmode="lin" valueType="num">
                                      <p:cBhvr additive="base">
                                        <p:cTn id="60" dur="500" fill="hold"/>
                                        <p:tgtEl>
                                          <p:spTgt spid="26626">
                                            <p:txEl>
                                              <p:pRg st="8" end="8"/>
                                            </p:txEl>
                                          </p:spTgt>
                                        </p:tgtEl>
                                        <p:attrNameLst>
                                          <p:attrName>ppt_x</p:attrName>
                                        </p:attrNameLst>
                                      </p:cBhvr>
                                      <p:tavLst>
                                        <p:tav tm="0">
                                          <p:val>
                                            <p:strVal val="#ppt_x"/>
                                          </p:val>
                                        </p:tav>
                                        <p:tav tm="100000">
                                          <p:val>
                                            <p:strVal val="#ppt_x"/>
                                          </p:val>
                                        </p:tav>
                                      </p:tavLst>
                                    </p:anim>
                                    <p:anim calcmode="lin" valueType="num">
                                      <p:cBhvr additive="base">
                                        <p:cTn id="61" dur="500" fill="hold"/>
                                        <p:tgtEl>
                                          <p:spTgt spid="26626">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4" presetClass="entr" presetSubtype="10" fill="hold" nodeType="clickEffect">
                                  <p:stCondLst>
                                    <p:cond delay="0"/>
                                  </p:stCondLst>
                                  <p:childTnLst>
                                    <p:set>
                                      <p:cBhvr>
                                        <p:cTn id="65" dur="1" fill="hold">
                                          <p:stCondLst>
                                            <p:cond delay="0"/>
                                          </p:stCondLst>
                                        </p:cTn>
                                        <p:tgtEl>
                                          <p:spTgt spid="26627"/>
                                        </p:tgtEl>
                                        <p:attrNameLst>
                                          <p:attrName>style.visibility</p:attrName>
                                        </p:attrNameLst>
                                      </p:cBhvr>
                                      <p:to>
                                        <p:strVal val="visible"/>
                                      </p:to>
                                    </p:set>
                                    <p:animEffect transition="in" filter="randombar(horizontal)">
                                      <p:cBhvr>
                                        <p:cTn id="66" dur="500"/>
                                        <p:tgtEl>
                                          <p:spTgt spid="26627"/>
                                        </p:tgtEl>
                                      </p:cBhvr>
                                    </p:animEffect>
                                  </p:childTnLst>
                                </p:cTn>
                              </p:par>
                            </p:childTnLst>
                          </p:cTn>
                        </p:par>
                      </p:childTnLst>
                    </p:cTn>
                  </p:par>
                  <p:par>
                    <p:cTn id="67" fill="hold">
                      <p:stCondLst>
                        <p:cond delay="indefinite"/>
                      </p:stCondLst>
                      <p:childTnLst>
                        <p:par>
                          <p:cTn id="68" fill="hold">
                            <p:stCondLst>
                              <p:cond delay="0"/>
                            </p:stCondLst>
                            <p:childTnLst>
                              <p:par>
                                <p:cTn id="69" presetID="45" presetClass="entr" presetSubtype="0" fill="hold" nodeType="clickEffect">
                                  <p:stCondLst>
                                    <p:cond delay="0"/>
                                  </p:stCondLst>
                                  <p:childTnLst>
                                    <p:set>
                                      <p:cBhvr>
                                        <p:cTn id="70" dur="1" fill="hold">
                                          <p:stCondLst>
                                            <p:cond delay="0"/>
                                          </p:stCondLst>
                                        </p:cTn>
                                        <p:tgtEl>
                                          <p:spTgt spid="6">
                                            <p:txEl>
                                              <p:pRg st="0" end="0"/>
                                            </p:txEl>
                                          </p:spTgt>
                                        </p:tgtEl>
                                        <p:attrNameLst>
                                          <p:attrName>style.visibility</p:attrName>
                                        </p:attrNameLst>
                                      </p:cBhvr>
                                      <p:to>
                                        <p:strVal val="visible"/>
                                      </p:to>
                                    </p:set>
                                    <p:animEffect transition="in" filter="fade">
                                      <p:cBhvr>
                                        <p:cTn id="71" dur="2000"/>
                                        <p:tgtEl>
                                          <p:spTgt spid="6">
                                            <p:txEl>
                                              <p:pRg st="0" end="0"/>
                                            </p:txEl>
                                          </p:spTgt>
                                        </p:tgtEl>
                                      </p:cBhvr>
                                    </p:animEffect>
                                    <p:anim calcmode="lin" valueType="num">
                                      <p:cBhvr>
                                        <p:cTn id="72" dur="2000" fill="hold"/>
                                        <p:tgtEl>
                                          <p:spTgt spid="6">
                                            <p:txEl>
                                              <p:pRg st="0" end="0"/>
                                            </p:txEl>
                                          </p:spTgt>
                                        </p:tgtEl>
                                        <p:attrNameLst>
                                          <p:attrName>ppt_w</p:attrName>
                                        </p:attrNameLst>
                                      </p:cBhvr>
                                      <p:tavLst>
                                        <p:tav tm="0" fmla="#ppt_w*sin(2.5*pi*$)">
                                          <p:val>
                                            <p:fltVal val="0"/>
                                          </p:val>
                                        </p:tav>
                                        <p:tav tm="100000">
                                          <p:val>
                                            <p:fltVal val="1"/>
                                          </p:val>
                                        </p:tav>
                                      </p:tavLst>
                                    </p:anim>
                                    <p:anim calcmode="lin" valueType="num">
                                      <p:cBhvr>
                                        <p:cTn id="73" dur="2000" fill="hold"/>
                                        <p:tgtEl>
                                          <p:spTgt spid="6">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74" fill="hold">
                      <p:stCondLst>
                        <p:cond delay="indefinite"/>
                      </p:stCondLst>
                      <p:childTnLst>
                        <p:par>
                          <p:cTn id="75" fill="hold">
                            <p:stCondLst>
                              <p:cond delay="0"/>
                            </p:stCondLst>
                            <p:childTnLst>
                              <p:par>
                                <p:cTn id="76" presetID="37" presetClass="entr" presetSubtype="0" fill="hold" nodeType="clickEffect">
                                  <p:stCondLst>
                                    <p:cond delay="0"/>
                                  </p:stCondLst>
                                  <p:childTnLst>
                                    <p:set>
                                      <p:cBhvr>
                                        <p:cTn id="77" dur="1" fill="hold">
                                          <p:stCondLst>
                                            <p:cond delay="0"/>
                                          </p:stCondLst>
                                        </p:cTn>
                                        <p:tgtEl>
                                          <p:spTgt spid="7"/>
                                        </p:tgtEl>
                                        <p:attrNameLst>
                                          <p:attrName>style.visibility</p:attrName>
                                        </p:attrNameLst>
                                      </p:cBhvr>
                                      <p:to>
                                        <p:strVal val="visible"/>
                                      </p:to>
                                    </p:set>
                                    <p:animEffect transition="in" filter="fade">
                                      <p:cBhvr>
                                        <p:cTn id="78" dur="1000"/>
                                        <p:tgtEl>
                                          <p:spTgt spid="7"/>
                                        </p:tgtEl>
                                      </p:cBhvr>
                                    </p:animEffect>
                                    <p:anim calcmode="lin" valueType="num">
                                      <p:cBhvr>
                                        <p:cTn id="79" dur="1000" fill="hold"/>
                                        <p:tgtEl>
                                          <p:spTgt spid="7"/>
                                        </p:tgtEl>
                                        <p:attrNameLst>
                                          <p:attrName>ppt_x</p:attrName>
                                        </p:attrNameLst>
                                      </p:cBhvr>
                                      <p:tavLst>
                                        <p:tav tm="0">
                                          <p:val>
                                            <p:strVal val="#ppt_x"/>
                                          </p:val>
                                        </p:tav>
                                        <p:tav tm="100000">
                                          <p:val>
                                            <p:strVal val="#ppt_x"/>
                                          </p:val>
                                        </p:tav>
                                      </p:tavLst>
                                    </p:anim>
                                    <p:anim calcmode="lin" valueType="num">
                                      <p:cBhvr>
                                        <p:cTn id="80" dur="900" decel="100000" fill="hold"/>
                                        <p:tgtEl>
                                          <p:spTgt spid="7"/>
                                        </p:tgtEl>
                                        <p:attrNameLst>
                                          <p:attrName>ppt_y</p:attrName>
                                        </p:attrNameLst>
                                      </p:cBhvr>
                                      <p:tavLst>
                                        <p:tav tm="0">
                                          <p:val>
                                            <p:strVal val="#ppt_y+1"/>
                                          </p:val>
                                        </p:tav>
                                        <p:tav tm="100000">
                                          <p:val>
                                            <p:strVal val="#ppt_y-.03"/>
                                          </p:val>
                                        </p:tav>
                                      </p:tavLst>
                                    </p:anim>
                                    <p:anim calcmode="lin" valueType="num">
                                      <p:cBhvr>
                                        <p:cTn id="81"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0" y="25401"/>
            <a:ext cx="13004800" cy="1346200"/>
          </a:xfrm>
        </p:spPr>
        <p:txBody>
          <a:bodyPr/>
          <a:lstStyle/>
          <a:p>
            <a:r>
              <a:rPr lang="en-US" sz="6000" dirty="0">
                <a:solidFill>
                  <a:schemeClr val="accent6">
                    <a:lumMod val="40000"/>
                    <a:lumOff val="60000"/>
                  </a:schemeClr>
                </a:solidFill>
              </a:rPr>
              <a:t>Level 2 </a:t>
            </a:r>
            <a:r>
              <a:rPr lang="en-US" sz="6000" dirty="0">
                <a:solidFill>
                  <a:srgbClr val="FFEE6D"/>
                </a:solidFill>
              </a:rPr>
              <a:t>Volunteer Responsibilities</a:t>
            </a:r>
          </a:p>
        </p:txBody>
      </p:sp>
      <p:sp>
        <p:nvSpPr>
          <p:cNvPr id="7" name="Content Placeholder 1"/>
          <p:cNvSpPr>
            <a:spLocks noGrp="1"/>
          </p:cNvSpPr>
          <p:nvPr>
            <p:ph type="subTitle" idx="1"/>
          </p:nvPr>
        </p:nvSpPr>
        <p:spPr>
          <a:xfrm>
            <a:off x="825500" y="1638300"/>
            <a:ext cx="11353800" cy="6477000"/>
          </a:xfrm>
        </p:spPr>
        <p:txBody>
          <a:bodyPr/>
          <a:lstStyle/>
          <a:p>
            <a:pPr marL="914400" indent="-457200" algn="l" eaLnBrk="1" hangingPunct="1">
              <a:spcBef>
                <a:spcPts val="1200"/>
              </a:spcBef>
              <a:spcAft>
                <a:spcPts val="600"/>
              </a:spcAft>
              <a:buClr>
                <a:srgbClr val="FFEE6D"/>
              </a:buClr>
              <a:buSzPct val="66000"/>
              <a:buFont typeface="Wingdings" charset="2"/>
              <a:buChar char="v"/>
              <a:defRPr/>
            </a:pPr>
            <a:r>
              <a:rPr lang="en-US" i="1" dirty="0">
                <a:solidFill>
                  <a:schemeClr val="accent1">
                    <a:lumMod val="90000"/>
                  </a:schemeClr>
                </a:solidFill>
              </a:rPr>
              <a:t>All of the responsibilities of Level 1 Volunteers</a:t>
            </a:r>
          </a:p>
          <a:p>
            <a:pPr marL="914400" indent="-457200" algn="l" eaLnBrk="1" hangingPunct="1">
              <a:spcBef>
                <a:spcPts val="1200"/>
              </a:spcBef>
              <a:spcAft>
                <a:spcPts val="0"/>
              </a:spcAft>
              <a:buClr>
                <a:srgbClr val="FFEE6D"/>
              </a:buClr>
              <a:buSzPct val="66000"/>
              <a:buFont typeface="Wingdings" charset="2"/>
              <a:buChar char="v"/>
              <a:defRPr/>
            </a:pPr>
            <a:r>
              <a:rPr lang="en-US" dirty="0">
                <a:solidFill>
                  <a:schemeClr val="accent1">
                    <a:lumMod val="90000"/>
                  </a:schemeClr>
                </a:solidFill>
              </a:rPr>
              <a:t>Assist with set-up of supply storage and food preparation area</a:t>
            </a:r>
          </a:p>
          <a:p>
            <a:pPr marL="914400" indent="-457200" algn="l" eaLnBrk="1" hangingPunct="1">
              <a:spcBef>
                <a:spcPts val="1200"/>
              </a:spcBef>
              <a:spcAft>
                <a:spcPts val="0"/>
              </a:spcAft>
              <a:buClr>
                <a:srgbClr val="FFEE6D"/>
              </a:buClr>
              <a:buSzPct val="66000"/>
              <a:buFont typeface="Wingdings" charset="2"/>
              <a:buChar char="v"/>
              <a:defRPr/>
            </a:pPr>
            <a:r>
              <a:rPr lang="en-US" dirty="0">
                <a:solidFill>
                  <a:schemeClr val="accent1">
                    <a:lumMod val="90000"/>
                  </a:schemeClr>
                </a:solidFill>
              </a:rPr>
              <a:t>Ensure the safe and efficient transition(s) of owners and their pets in the shelter environment</a:t>
            </a:r>
          </a:p>
          <a:p>
            <a:pPr marL="914400" indent="-457200" algn="l" eaLnBrk="1" hangingPunct="1">
              <a:spcBef>
                <a:spcPts val="1200"/>
              </a:spcBef>
              <a:spcAft>
                <a:spcPts val="1200"/>
              </a:spcAft>
              <a:buClr>
                <a:srgbClr val="FFEE6D"/>
              </a:buClr>
              <a:buSzPct val="66000"/>
              <a:buFont typeface="Wingdings" charset="2"/>
              <a:buChar char="v"/>
              <a:defRPr/>
            </a:pPr>
            <a:r>
              <a:rPr lang="en-US" u="sng" dirty="0">
                <a:solidFill>
                  <a:schemeClr val="accent1">
                    <a:lumMod val="90000"/>
                  </a:schemeClr>
                </a:solidFill>
              </a:rPr>
              <a:t>Assist</a:t>
            </a:r>
            <a:r>
              <a:rPr lang="en-US" dirty="0">
                <a:solidFill>
                  <a:schemeClr val="accent1">
                    <a:lumMod val="90000"/>
                  </a:schemeClr>
                </a:solidFill>
              </a:rPr>
              <a:t> Owners in caring for their Animals</a:t>
            </a:r>
          </a:p>
          <a:p>
            <a:pPr marL="914400" indent="-457200" algn="l" eaLnBrk="1" hangingPunct="1">
              <a:spcBef>
                <a:spcPts val="1200"/>
              </a:spcBef>
              <a:spcAft>
                <a:spcPts val="0"/>
              </a:spcAft>
              <a:buClr>
                <a:srgbClr val="FFEE6D"/>
              </a:buClr>
              <a:buSzPct val="66000"/>
              <a:buFont typeface="Wingdings" charset="2"/>
              <a:buChar char="v"/>
              <a:defRPr/>
            </a:pPr>
            <a:r>
              <a:rPr lang="en-US" dirty="0">
                <a:solidFill>
                  <a:schemeClr val="accent1">
                    <a:lumMod val="90000"/>
                  </a:schemeClr>
                </a:solidFill>
              </a:rPr>
              <a:t>Responsible for Animal Care, Cage Maintenance &amp; Animal Daily Care Forms</a:t>
            </a:r>
          </a:p>
          <a:p>
            <a:pPr marL="914400" indent="-457200" algn="l" eaLnBrk="1" hangingPunct="1">
              <a:spcBef>
                <a:spcPts val="1200"/>
              </a:spcBef>
              <a:spcAft>
                <a:spcPts val="0"/>
              </a:spcAft>
              <a:buClr>
                <a:schemeClr val="accent1">
                  <a:lumMod val="90000"/>
                </a:schemeClr>
              </a:buClr>
              <a:buSzPct val="66000"/>
              <a:buFont typeface="Wingdings" charset="2"/>
              <a:buChar char="v"/>
              <a:defRPr/>
            </a:pPr>
            <a:r>
              <a:rPr lang="en-US" dirty="0">
                <a:solidFill>
                  <a:schemeClr val="accent2">
                    <a:lumMod val="40000"/>
                    <a:lumOff val="60000"/>
                  </a:schemeClr>
                </a:solidFill>
              </a:rPr>
              <a:t>MRC Pet Shelter Volunteers are NOT expected to medicate animals</a:t>
            </a:r>
          </a:p>
          <a:p>
            <a:pPr marL="914400" indent="-457200" algn="l" eaLnBrk="1" hangingPunct="1">
              <a:spcBef>
                <a:spcPts val="1200"/>
              </a:spcBef>
              <a:spcAft>
                <a:spcPts val="0"/>
              </a:spcAft>
              <a:buClr>
                <a:schemeClr val="accent1">
                  <a:lumMod val="90000"/>
                </a:schemeClr>
              </a:buClr>
              <a:buSzPct val="66000"/>
              <a:buFont typeface="Wingdings" charset="2"/>
              <a:buChar char="v"/>
              <a:defRPr/>
            </a:pPr>
            <a:r>
              <a:rPr lang="en-US" dirty="0">
                <a:solidFill>
                  <a:schemeClr val="accent2">
                    <a:lumMod val="40000"/>
                    <a:lumOff val="60000"/>
                  </a:schemeClr>
                </a:solidFill>
              </a:rPr>
              <a:t>MRC Pet Shelter Volunteers are NOT expected to help care for dangerous or sick animals</a:t>
            </a:r>
          </a:p>
          <a:p>
            <a:pPr algn="l" eaLnBrk="1" hangingPunct="1">
              <a:defRPr/>
            </a:pPr>
            <a:endParaRPr lang="en-US" dirty="0"/>
          </a:p>
        </p:txBody>
      </p:sp>
      <p:pic>
        <p:nvPicPr>
          <p:cNvPr id="2" name="Picture 1">
            <a:extLst>
              <a:ext uri="{FF2B5EF4-FFF2-40B4-BE49-F238E27FC236}">
                <a16:creationId xmlns:a16="http://schemas.microsoft.com/office/drawing/2014/main" id="{C8741B0F-E107-4DDC-FC71-6812ED4B5351}"/>
              </a:ext>
            </a:extLst>
          </p:cNvPr>
          <p:cNvPicPr>
            <a:picLocks noChangeAspect="1"/>
          </p:cNvPicPr>
          <p:nvPr/>
        </p:nvPicPr>
        <p:blipFill>
          <a:blip r:embed="rId2"/>
          <a:stretch>
            <a:fillRect/>
          </a:stretch>
        </p:blipFill>
        <p:spPr>
          <a:xfrm>
            <a:off x="11970139" y="9169400"/>
            <a:ext cx="740272" cy="479313"/>
          </a:xfrm>
          <a:prstGeom prst="rect">
            <a:avLst/>
          </a:prstGeom>
        </p:spPr>
      </p:pic>
    </p:spTree>
    <p:extLst>
      <p:ext uri="{BB962C8B-B14F-4D97-AF65-F5344CB8AC3E}">
        <p14:creationId xmlns:p14="http://schemas.microsoft.com/office/powerpoint/2010/main" val="16537053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 calcmode="lin" valueType="num">
                                      <p:cBhvr additive="base">
                                        <p:cTn id="25"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anim calcmode="lin" valueType="num">
                                      <p:cBhvr additive="base">
                                        <p:cTn id="31"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7">
                                            <p:txEl>
                                              <p:pRg st="5" end="5"/>
                                            </p:txEl>
                                          </p:spTgt>
                                        </p:tgtEl>
                                        <p:attrNameLst>
                                          <p:attrName>style.visibility</p:attrName>
                                        </p:attrNameLst>
                                      </p:cBhvr>
                                      <p:to>
                                        <p:strVal val="visible"/>
                                      </p:to>
                                    </p:set>
                                    <p:anim calcmode="lin" valueType="num">
                                      <p:cBhvr additive="base">
                                        <p:cTn id="37"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55" presetClass="entr" presetSubtype="0" fill="hold" nodeType="clickEffect">
                                  <p:stCondLst>
                                    <p:cond delay="0"/>
                                  </p:stCondLst>
                                  <p:childTnLst>
                                    <p:set>
                                      <p:cBhvr>
                                        <p:cTn id="42" dur="1" fill="hold">
                                          <p:stCondLst>
                                            <p:cond delay="0"/>
                                          </p:stCondLst>
                                        </p:cTn>
                                        <p:tgtEl>
                                          <p:spTgt spid="7">
                                            <p:txEl>
                                              <p:pRg st="6" end="6"/>
                                            </p:txEl>
                                          </p:spTgt>
                                        </p:tgtEl>
                                        <p:attrNameLst>
                                          <p:attrName>style.visibility</p:attrName>
                                        </p:attrNameLst>
                                      </p:cBhvr>
                                      <p:to>
                                        <p:strVal val="visible"/>
                                      </p:to>
                                    </p:set>
                                    <p:anim calcmode="lin" valueType="num">
                                      <p:cBhvr>
                                        <p:cTn id="43" dur="1000" fill="hold"/>
                                        <p:tgtEl>
                                          <p:spTgt spid="7">
                                            <p:txEl>
                                              <p:pRg st="6" end="6"/>
                                            </p:txEl>
                                          </p:spTgt>
                                        </p:tgtEl>
                                        <p:attrNameLst>
                                          <p:attrName>ppt_w</p:attrName>
                                        </p:attrNameLst>
                                      </p:cBhvr>
                                      <p:tavLst>
                                        <p:tav tm="0">
                                          <p:val>
                                            <p:strVal val="#ppt_w*0.70"/>
                                          </p:val>
                                        </p:tav>
                                        <p:tav tm="100000">
                                          <p:val>
                                            <p:strVal val="#ppt_w"/>
                                          </p:val>
                                        </p:tav>
                                      </p:tavLst>
                                    </p:anim>
                                    <p:anim calcmode="lin" valueType="num">
                                      <p:cBhvr>
                                        <p:cTn id="44" dur="1000" fill="hold"/>
                                        <p:tgtEl>
                                          <p:spTgt spid="7">
                                            <p:txEl>
                                              <p:pRg st="6" end="6"/>
                                            </p:txEl>
                                          </p:spTgt>
                                        </p:tgtEl>
                                        <p:attrNameLst>
                                          <p:attrName>ppt_h</p:attrName>
                                        </p:attrNameLst>
                                      </p:cBhvr>
                                      <p:tavLst>
                                        <p:tav tm="0">
                                          <p:val>
                                            <p:strVal val="#ppt_h"/>
                                          </p:val>
                                        </p:tav>
                                        <p:tav tm="100000">
                                          <p:val>
                                            <p:strVal val="#ppt_h"/>
                                          </p:val>
                                        </p:tav>
                                      </p:tavLst>
                                    </p:anim>
                                    <p:animEffect transition="in" filter="fade">
                                      <p:cBhvr>
                                        <p:cTn id="45" dur="10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304800"/>
            <a:ext cx="13004800" cy="1220787"/>
          </a:xfrm>
        </p:spPr>
        <p:txBody>
          <a:bodyPr/>
          <a:lstStyle/>
          <a:p>
            <a:pPr algn="ctr" eaLnBrk="1" hangingPunct="1">
              <a:defRPr/>
            </a:pPr>
            <a:r>
              <a:rPr lang="en-US" sz="6600" b="0" dirty="0">
                <a:solidFill>
                  <a:srgbClr val="FFEE6D"/>
                </a:solidFill>
              </a:rPr>
              <a:t>Welcoming the Pets &amp;</a:t>
            </a:r>
            <a:r>
              <a:rPr lang="en-US" sz="7200" b="0" dirty="0">
                <a:solidFill>
                  <a:srgbClr val="FFEE6D"/>
                </a:solidFill>
              </a:rPr>
              <a:t> Owners</a:t>
            </a:r>
          </a:p>
        </p:txBody>
      </p:sp>
      <p:sp>
        <p:nvSpPr>
          <p:cNvPr id="27651" name="Rectangle 3"/>
          <p:cNvSpPr>
            <a:spLocks noGrp="1" noChangeArrowheads="1"/>
          </p:cNvSpPr>
          <p:nvPr>
            <p:ph idx="1"/>
          </p:nvPr>
        </p:nvSpPr>
        <p:spPr>
          <a:xfrm>
            <a:off x="4872038" y="1525587"/>
            <a:ext cx="7802562" cy="7772400"/>
          </a:xfrm>
        </p:spPr>
        <p:txBody>
          <a:bodyPr/>
          <a:lstStyle/>
          <a:p>
            <a:pPr marL="914400" indent="-457200" eaLnBrk="1" hangingPunct="1">
              <a:spcBef>
                <a:spcPts val="1200"/>
              </a:spcBef>
              <a:buClr>
                <a:srgbClr val="FFEE6D"/>
              </a:buClr>
              <a:buSzPct val="66000"/>
              <a:buFont typeface="Wingdings" charset="2"/>
              <a:buChar char="v"/>
              <a:defRPr/>
            </a:pPr>
            <a:r>
              <a:rPr lang="en-US" dirty="0">
                <a:solidFill>
                  <a:schemeClr val="accent1">
                    <a:lumMod val="90000"/>
                  </a:schemeClr>
                </a:solidFill>
              </a:rPr>
              <a:t>Always be aware of </a:t>
            </a:r>
            <a:r>
              <a:rPr lang="en-US" i="1" dirty="0">
                <a:solidFill>
                  <a:schemeClr val="accent1">
                    <a:lumMod val="90000"/>
                  </a:schemeClr>
                </a:solidFill>
              </a:rPr>
              <a:t>how</a:t>
            </a:r>
            <a:r>
              <a:rPr lang="en-US" dirty="0">
                <a:solidFill>
                  <a:schemeClr val="accent1">
                    <a:lumMod val="90000"/>
                  </a:schemeClr>
                </a:solidFill>
              </a:rPr>
              <a:t> you are communicating with Pet Owners</a:t>
            </a:r>
          </a:p>
          <a:p>
            <a:pPr marL="1460500" lvl="1" indent="-457200" eaLnBrk="1" hangingPunct="1">
              <a:spcBef>
                <a:spcPts val="1200"/>
              </a:spcBef>
              <a:buClr>
                <a:srgbClr val="FFEE6D"/>
              </a:buClr>
              <a:buSzPct val="66000"/>
              <a:buFont typeface="Wingdings" charset="2"/>
              <a:buChar char="v"/>
              <a:defRPr/>
            </a:pPr>
            <a:r>
              <a:rPr lang="en-US" sz="2800" dirty="0">
                <a:solidFill>
                  <a:schemeClr val="accent1">
                    <a:lumMod val="90000"/>
                  </a:schemeClr>
                </a:solidFill>
              </a:rPr>
              <a:t>Sheltering is stressful for the Owner and the Pet(s)</a:t>
            </a:r>
          </a:p>
          <a:p>
            <a:pPr marL="914400" indent="-457200" algn="l" eaLnBrk="1" hangingPunct="1">
              <a:spcBef>
                <a:spcPts val="1200"/>
              </a:spcBef>
              <a:buClr>
                <a:srgbClr val="FFEE6D"/>
              </a:buClr>
              <a:buSzPct val="66000"/>
              <a:buFont typeface="Wingdings" charset="2"/>
              <a:buChar char="v"/>
              <a:defRPr/>
            </a:pPr>
            <a:r>
              <a:rPr lang="en-US" dirty="0">
                <a:solidFill>
                  <a:schemeClr val="accent1">
                    <a:lumMod val="90000"/>
                  </a:schemeClr>
                </a:solidFill>
              </a:rPr>
              <a:t>Ensure:</a:t>
            </a:r>
          </a:p>
          <a:p>
            <a:pPr marL="1460500" lvl="1" indent="-457200" algn="l" eaLnBrk="1" hangingPunct="1">
              <a:spcBef>
                <a:spcPts val="1200"/>
              </a:spcBef>
              <a:buClr>
                <a:srgbClr val="FFEE6D"/>
              </a:buClr>
              <a:buSzPct val="66000"/>
              <a:buFont typeface="Wingdings" charset="2"/>
              <a:buChar char="v"/>
              <a:defRPr/>
            </a:pPr>
            <a:r>
              <a:rPr lang="en-US" dirty="0">
                <a:solidFill>
                  <a:schemeClr val="accent1">
                    <a:lumMod val="90000"/>
                  </a:schemeClr>
                </a:solidFill>
              </a:rPr>
              <a:t>All Forms have been completed</a:t>
            </a:r>
          </a:p>
          <a:p>
            <a:pPr marL="1460500" lvl="1" indent="-457200" algn="l" eaLnBrk="1" hangingPunct="1">
              <a:spcBef>
                <a:spcPts val="1200"/>
              </a:spcBef>
              <a:buClr>
                <a:srgbClr val="FFEE6D"/>
              </a:buClr>
              <a:buSzPct val="66000"/>
              <a:buFont typeface="Wingdings" charset="2"/>
              <a:buChar char="v"/>
              <a:defRPr/>
            </a:pPr>
            <a:r>
              <a:rPr lang="en-US" dirty="0">
                <a:solidFill>
                  <a:schemeClr val="accent1">
                    <a:lumMod val="90000"/>
                  </a:schemeClr>
                </a:solidFill>
              </a:rPr>
              <a:t>All Pets &amp; Owners are tagged and photographed*</a:t>
            </a:r>
          </a:p>
          <a:p>
            <a:pPr marL="1447800" lvl="2" indent="-457200" algn="l" eaLnBrk="1" hangingPunct="1">
              <a:spcBef>
                <a:spcPts val="1200"/>
              </a:spcBef>
              <a:buClr>
                <a:srgbClr val="FFEE6D"/>
              </a:buClr>
              <a:buSzPct val="66000"/>
              <a:buFont typeface="Wingdings" charset="2"/>
              <a:buChar char="v"/>
              <a:defRPr/>
            </a:pPr>
            <a:r>
              <a:rPr lang="en-US" sz="2800" dirty="0">
                <a:solidFill>
                  <a:schemeClr val="accent1">
                    <a:lumMod val="90000"/>
                  </a:schemeClr>
                </a:solidFill>
              </a:rPr>
              <a:t>A match for Pet(s) and Owner ID</a:t>
            </a:r>
          </a:p>
          <a:p>
            <a:pPr marL="1447800" lvl="2" indent="-457200" algn="l" eaLnBrk="1" hangingPunct="1">
              <a:spcBef>
                <a:spcPts val="1200"/>
              </a:spcBef>
              <a:buClr>
                <a:srgbClr val="FFEE6D"/>
              </a:buClr>
              <a:buSzPct val="66000"/>
              <a:buFont typeface="Wingdings" charset="2"/>
              <a:buChar char="v"/>
              <a:defRPr/>
            </a:pPr>
            <a:endParaRPr lang="en-US" sz="2800" dirty="0">
              <a:solidFill>
                <a:schemeClr val="accent1">
                  <a:lumMod val="90000"/>
                </a:schemeClr>
              </a:solidFill>
            </a:endParaRPr>
          </a:p>
          <a:p>
            <a:pPr marL="914400" indent="-457200" algn="l" eaLnBrk="1" hangingPunct="1">
              <a:spcBef>
                <a:spcPts val="1200"/>
              </a:spcBef>
              <a:buClr>
                <a:srgbClr val="FFEE6D"/>
              </a:buClr>
              <a:buSzPct val="66000"/>
              <a:buFont typeface="Wingdings" charset="2"/>
              <a:buChar char="v"/>
              <a:defRPr/>
            </a:pPr>
            <a:r>
              <a:rPr lang="en-US" dirty="0">
                <a:solidFill>
                  <a:schemeClr val="accent1">
                    <a:lumMod val="90000"/>
                  </a:schemeClr>
                </a:solidFill>
              </a:rPr>
              <a:t>Gather and </a:t>
            </a:r>
            <a:r>
              <a:rPr lang="en-US" i="1" dirty="0">
                <a:solidFill>
                  <a:schemeClr val="accent1">
                    <a:lumMod val="90000"/>
                  </a:schemeClr>
                </a:solidFill>
              </a:rPr>
              <a:t>label</a:t>
            </a:r>
            <a:r>
              <a:rPr lang="en-US" dirty="0">
                <a:solidFill>
                  <a:schemeClr val="accent1">
                    <a:lumMod val="90000"/>
                  </a:schemeClr>
                </a:solidFill>
              </a:rPr>
              <a:t> all leashes, cages, food, medication, </a:t>
            </a:r>
            <a:r>
              <a:rPr lang="en-US" i="1" dirty="0">
                <a:solidFill>
                  <a:schemeClr val="accent1">
                    <a:lumMod val="90000"/>
                  </a:schemeClr>
                </a:solidFill>
              </a:rPr>
              <a:t>toys</a:t>
            </a:r>
            <a:r>
              <a:rPr lang="en-US" dirty="0">
                <a:solidFill>
                  <a:schemeClr val="accent1">
                    <a:lumMod val="90000"/>
                  </a:schemeClr>
                </a:solidFill>
              </a:rPr>
              <a:t> ?, etc. </a:t>
            </a:r>
          </a:p>
        </p:txBody>
      </p:sp>
      <p:sp>
        <p:nvSpPr>
          <p:cNvPr id="2" name="TextBox 1"/>
          <p:cNvSpPr txBox="1"/>
          <p:nvPr/>
        </p:nvSpPr>
        <p:spPr>
          <a:xfrm>
            <a:off x="7569200" y="8305800"/>
            <a:ext cx="5105400" cy="646331"/>
          </a:xfrm>
          <a:prstGeom prst="rect">
            <a:avLst/>
          </a:prstGeom>
          <a:noFill/>
        </p:spPr>
        <p:txBody>
          <a:bodyPr wrap="square" rtlCol="0">
            <a:spAutoFit/>
          </a:bodyPr>
          <a:lstStyle/>
          <a:p>
            <a:pPr algn="l"/>
            <a:r>
              <a:rPr lang="en-US" sz="1800" dirty="0">
                <a:solidFill>
                  <a:srgbClr val="FFEE6D"/>
                </a:solidFill>
                <a:latin typeface="+mj-lt"/>
              </a:rPr>
              <a:t>*</a:t>
            </a:r>
            <a:r>
              <a:rPr lang="en-US" sz="1800" dirty="0">
                <a:latin typeface="+mj-lt"/>
              </a:rPr>
              <a:t> </a:t>
            </a:r>
            <a:r>
              <a:rPr lang="en-US" sz="1800" dirty="0">
                <a:solidFill>
                  <a:schemeClr val="accent1">
                    <a:lumMod val="90000"/>
                  </a:schemeClr>
                </a:solidFill>
                <a:latin typeface="+mj-lt"/>
              </a:rPr>
              <a:t>Tagging procedures &amp; methods may vary by Location, follow all </a:t>
            </a:r>
            <a:r>
              <a:rPr lang="en-US" sz="1800" i="1" dirty="0">
                <a:solidFill>
                  <a:schemeClr val="accent1">
                    <a:lumMod val="90000"/>
                  </a:schemeClr>
                </a:solidFill>
                <a:latin typeface="+mj-lt"/>
              </a:rPr>
              <a:t>Local</a:t>
            </a:r>
            <a:r>
              <a:rPr lang="en-US" sz="1800" dirty="0">
                <a:solidFill>
                  <a:schemeClr val="accent1">
                    <a:lumMod val="90000"/>
                  </a:schemeClr>
                </a:solidFill>
                <a:latin typeface="+mj-lt"/>
              </a:rPr>
              <a:t> standards</a:t>
            </a:r>
          </a:p>
        </p:txBody>
      </p:sp>
      <p:pic>
        <p:nvPicPr>
          <p:cNvPr id="5" name="Picture 4" descr="Pets Owners_Cag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800" y="5892800"/>
            <a:ext cx="4703506" cy="3276600"/>
          </a:xfrm>
          <a:prstGeom prst="rect">
            <a:avLst/>
          </a:prstGeom>
          <a:ln w="38100">
            <a:solidFill>
              <a:schemeClr val="accent2"/>
            </a:solidFill>
          </a:ln>
        </p:spPr>
      </p:pic>
      <p:pic>
        <p:nvPicPr>
          <p:cNvPr id="3" name="Picture 2">
            <a:extLst>
              <a:ext uri="{FF2B5EF4-FFF2-40B4-BE49-F238E27FC236}">
                <a16:creationId xmlns:a16="http://schemas.microsoft.com/office/drawing/2014/main" id="{A5220A9F-9A94-AECE-14CC-E760DEA97C7A}"/>
              </a:ext>
            </a:extLst>
          </p:cNvPr>
          <p:cNvPicPr>
            <a:picLocks noChangeAspect="1"/>
          </p:cNvPicPr>
          <p:nvPr/>
        </p:nvPicPr>
        <p:blipFill>
          <a:blip r:embed="rId3"/>
          <a:stretch>
            <a:fillRect/>
          </a:stretch>
        </p:blipFill>
        <p:spPr>
          <a:xfrm>
            <a:off x="11970139" y="9169400"/>
            <a:ext cx="740272" cy="479313"/>
          </a:xfrm>
          <a:prstGeom prst="rect">
            <a:avLst/>
          </a:prstGeom>
        </p:spPr>
      </p:pic>
      <p:pic>
        <p:nvPicPr>
          <p:cNvPr id="4" name="Picture 3">
            <a:extLst>
              <a:ext uri="{FF2B5EF4-FFF2-40B4-BE49-F238E27FC236}">
                <a16:creationId xmlns:a16="http://schemas.microsoft.com/office/drawing/2014/main" id="{B564A73A-B124-A645-2062-08B5186016C3}"/>
              </a:ext>
            </a:extLst>
          </p:cNvPr>
          <p:cNvPicPr>
            <a:picLocks noChangeAspect="1"/>
          </p:cNvPicPr>
          <p:nvPr/>
        </p:nvPicPr>
        <p:blipFill>
          <a:blip r:embed="rId4"/>
          <a:stretch>
            <a:fillRect/>
          </a:stretch>
        </p:blipFill>
        <p:spPr>
          <a:xfrm>
            <a:off x="1397000" y="1640840"/>
            <a:ext cx="2695926" cy="3578747"/>
          </a:xfrm>
          <a:prstGeom prst="rect">
            <a:avLst/>
          </a:prstGeom>
          <a:ln w="28575">
            <a:solidFill>
              <a:schemeClr val="accent2"/>
            </a:solidFill>
          </a:ln>
        </p:spPr>
      </p:pic>
      <p:sp>
        <p:nvSpPr>
          <p:cNvPr id="7" name="TextBox 6">
            <a:extLst>
              <a:ext uri="{FF2B5EF4-FFF2-40B4-BE49-F238E27FC236}">
                <a16:creationId xmlns:a16="http://schemas.microsoft.com/office/drawing/2014/main" id="{874CC31F-8AAE-69C6-17C8-4C35B88AE3B8}"/>
              </a:ext>
            </a:extLst>
          </p:cNvPr>
          <p:cNvSpPr txBox="1"/>
          <p:nvPr/>
        </p:nvSpPr>
        <p:spPr>
          <a:xfrm>
            <a:off x="824882" y="5251930"/>
            <a:ext cx="3657600" cy="369332"/>
          </a:xfrm>
          <a:prstGeom prst="rect">
            <a:avLst/>
          </a:prstGeom>
          <a:noFill/>
        </p:spPr>
        <p:txBody>
          <a:bodyPr wrap="square" rtlCol="0">
            <a:spAutoFit/>
          </a:bodyPr>
          <a:lstStyle/>
          <a:p>
            <a:r>
              <a:rPr lang="en-US" sz="1800" dirty="0">
                <a:solidFill>
                  <a:schemeClr val="accent1">
                    <a:lumMod val="90000"/>
                  </a:schemeClr>
                </a:solidFill>
              </a:rPr>
              <a:t>Sammy &amp; Churro  </a:t>
            </a:r>
          </a:p>
        </p:txBody>
      </p:sp>
    </p:spTree>
    <p:extLst>
      <p:ext uri="{BB962C8B-B14F-4D97-AF65-F5344CB8AC3E}">
        <p14:creationId xmlns:p14="http://schemas.microsoft.com/office/powerpoint/2010/main" val="18906573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651">
                                            <p:txEl>
                                              <p:pRg st="0" end="0"/>
                                            </p:txEl>
                                          </p:spTgt>
                                        </p:tgtEl>
                                        <p:attrNameLst>
                                          <p:attrName>style.visibility</p:attrName>
                                        </p:attrNameLst>
                                      </p:cBhvr>
                                      <p:to>
                                        <p:strVal val="visible"/>
                                      </p:to>
                                    </p:set>
                                    <p:anim calcmode="lin" valueType="num">
                                      <p:cBhvr additive="base">
                                        <p:cTn id="7" dur="500" fill="hold"/>
                                        <p:tgtEl>
                                          <p:spTgt spid="2765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765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nodeType="clickEffect">
                                  <p:stCondLst>
                                    <p:cond delay="0"/>
                                  </p:stCondLst>
                                  <p:childTnLst>
                                    <p:set>
                                      <p:cBhvr>
                                        <p:cTn id="12" dur="1" fill="hold">
                                          <p:stCondLst>
                                            <p:cond delay="0"/>
                                          </p:stCondLst>
                                        </p:cTn>
                                        <p:tgtEl>
                                          <p:spTgt spid="27651">
                                            <p:txEl>
                                              <p:pRg st="1" end="1"/>
                                            </p:txEl>
                                          </p:spTgt>
                                        </p:tgtEl>
                                        <p:attrNameLst>
                                          <p:attrName>style.visibility</p:attrName>
                                        </p:attrNameLst>
                                      </p:cBhvr>
                                      <p:to>
                                        <p:strVal val="visible"/>
                                      </p:to>
                                    </p:set>
                                    <p:anim calcmode="lin" valueType="num">
                                      <p:cBhvr>
                                        <p:cTn id="13" dur="1000" fill="hold"/>
                                        <p:tgtEl>
                                          <p:spTgt spid="27651">
                                            <p:txEl>
                                              <p:pRg st="1" end="1"/>
                                            </p:txEl>
                                          </p:spTgt>
                                        </p:tgtEl>
                                        <p:attrNameLst>
                                          <p:attrName>ppt_w</p:attrName>
                                        </p:attrNameLst>
                                      </p:cBhvr>
                                      <p:tavLst>
                                        <p:tav tm="0">
                                          <p:val>
                                            <p:strVal val="#ppt_w*0.70"/>
                                          </p:val>
                                        </p:tav>
                                        <p:tav tm="100000">
                                          <p:val>
                                            <p:strVal val="#ppt_w"/>
                                          </p:val>
                                        </p:tav>
                                      </p:tavLst>
                                    </p:anim>
                                    <p:anim calcmode="lin" valueType="num">
                                      <p:cBhvr>
                                        <p:cTn id="14" dur="1000" fill="hold"/>
                                        <p:tgtEl>
                                          <p:spTgt spid="27651">
                                            <p:txEl>
                                              <p:pRg st="1" end="1"/>
                                            </p:txEl>
                                          </p:spTgt>
                                        </p:tgtEl>
                                        <p:attrNameLst>
                                          <p:attrName>ppt_h</p:attrName>
                                        </p:attrNameLst>
                                      </p:cBhvr>
                                      <p:tavLst>
                                        <p:tav tm="0">
                                          <p:val>
                                            <p:strVal val="#ppt_h"/>
                                          </p:val>
                                        </p:tav>
                                        <p:tav tm="100000">
                                          <p:val>
                                            <p:strVal val="#ppt_h"/>
                                          </p:val>
                                        </p:tav>
                                      </p:tavLst>
                                    </p:anim>
                                    <p:animEffect transition="in" filter="fade">
                                      <p:cBhvr>
                                        <p:cTn id="15" dur="1000"/>
                                        <p:tgtEl>
                                          <p:spTgt spid="27651">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7651">
                                            <p:txEl>
                                              <p:pRg st="2" end="2"/>
                                            </p:txEl>
                                          </p:spTgt>
                                        </p:tgtEl>
                                        <p:attrNameLst>
                                          <p:attrName>style.visibility</p:attrName>
                                        </p:attrNameLst>
                                      </p:cBhvr>
                                      <p:to>
                                        <p:strVal val="visible"/>
                                      </p:to>
                                    </p:set>
                                    <p:anim calcmode="lin" valueType="num">
                                      <p:cBhvr additive="base">
                                        <p:cTn id="20" dur="500" fill="hold"/>
                                        <p:tgtEl>
                                          <p:spTgt spid="27651">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2765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7651">
                                            <p:txEl>
                                              <p:pRg st="3" end="3"/>
                                            </p:txEl>
                                          </p:spTgt>
                                        </p:tgtEl>
                                        <p:attrNameLst>
                                          <p:attrName>style.visibility</p:attrName>
                                        </p:attrNameLst>
                                      </p:cBhvr>
                                      <p:to>
                                        <p:strVal val="visible"/>
                                      </p:to>
                                    </p:set>
                                    <p:anim calcmode="lin" valueType="num">
                                      <p:cBhvr additive="base">
                                        <p:cTn id="26" dur="500" fill="hold"/>
                                        <p:tgtEl>
                                          <p:spTgt spid="27651">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2765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27651">
                                            <p:txEl>
                                              <p:pRg st="4" end="4"/>
                                            </p:txEl>
                                          </p:spTgt>
                                        </p:tgtEl>
                                        <p:attrNameLst>
                                          <p:attrName>style.visibility</p:attrName>
                                        </p:attrNameLst>
                                      </p:cBhvr>
                                      <p:to>
                                        <p:strVal val="visible"/>
                                      </p:to>
                                    </p:set>
                                    <p:anim calcmode="lin" valueType="num">
                                      <p:cBhvr additive="base">
                                        <p:cTn id="32" dur="500" fill="hold"/>
                                        <p:tgtEl>
                                          <p:spTgt spid="27651">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2765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55" presetClass="entr" presetSubtype="0" fill="hold" grpId="0" nodeType="clickEffect">
                                  <p:stCondLst>
                                    <p:cond delay="0"/>
                                  </p:stCondLst>
                                  <p:childTnLst>
                                    <p:set>
                                      <p:cBhvr>
                                        <p:cTn id="37" dur="1" fill="hold">
                                          <p:stCondLst>
                                            <p:cond delay="0"/>
                                          </p:stCondLst>
                                        </p:cTn>
                                        <p:tgtEl>
                                          <p:spTgt spid="2"/>
                                        </p:tgtEl>
                                        <p:attrNameLst>
                                          <p:attrName>style.visibility</p:attrName>
                                        </p:attrNameLst>
                                      </p:cBhvr>
                                      <p:to>
                                        <p:strVal val="visible"/>
                                      </p:to>
                                    </p:set>
                                    <p:anim calcmode="lin" valueType="num">
                                      <p:cBhvr>
                                        <p:cTn id="38" dur="1000" fill="hold"/>
                                        <p:tgtEl>
                                          <p:spTgt spid="2"/>
                                        </p:tgtEl>
                                        <p:attrNameLst>
                                          <p:attrName>ppt_w</p:attrName>
                                        </p:attrNameLst>
                                      </p:cBhvr>
                                      <p:tavLst>
                                        <p:tav tm="0">
                                          <p:val>
                                            <p:strVal val="#ppt_w*0.70"/>
                                          </p:val>
                                        </p:tav>
                                        <p:tav tm="100000">
                                          <p:val>
                                            <p:strVal val="#ppt_w"/>
                                          </p:val>
                                        </p:tav>
                                      </p:tavLst>
                                    </p:anim>
                                    <p:anim calcmode="lin" valueType="num">
                                      <p:cBhvr>
                                        <p:cTn id="39" dur="1000" fill="hold"/>
                                        <p:tgtEl>
                                          <p:spTgt spid="2"/>
                                        </p:tgtEl>
                                        <p:attrNameLst>
                                          <p:attrName>ppt_h</p:attrName>
                                        </p:attrNameLst>
                                      </p:cBhvr>
                                      <p:tavLst>
                                        <p:tav tm="0">
                                          <p:val>
                                            <p:strVal val="#ppt_h"/>
                                          </p:val>
                                        </p:tav>
                                        <p:tav tm="100000">
                                          <p:val>
                                            <p:strVal val="#ppt_h"/>
                                          </p:val>
                                        </p:tav>
                                      </p:tavLst>
                                    </p:anim>
                                    <p:animEffect transition="in" filter="fade">
                                      <p:cBhvr>
                                        <p:cTn id="40" dur="1000"/>
                                        <p:tgtEl>
                                          <p:spTgt spid="2"/>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27651">
                                            <p:txEl>
                                              <p:pRg st="5" end="5"/>
                                            </p:txEl>
                                          </p:spTgt>
                                        </p:tgtEl>
                                        <p:attrNameLst>
                                          <p:attrName>style.visibility</p:attrName>
                                        </p:attrNameLst>
                                      </p:cBhvr>
                                      <p:to>
                                        <p:strVal val="visible"/>
                                      </p:to>
                                    </p:set>
                                    <p:anim calcmode="lin" valueType="num">
                                      <p:cBhvr additive="base">
                                        <p:cTn id="45" dur="500" fill="hold"/>
                                        <p:tgtEl>
                                          <p:spTgt spid="27651">
                                            <p:txEl>
                                              <p:pRg st="5" end="5"/>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2765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27651">
                                            <p:txEl>
                                              <p:pRg st="7" end="7"/>
                                            </p:txEl>
                                          </p:spTgt>
                                        </p:tgtEl>
                                        <p:attrNameLst>
                                          <p:attrName>style.visibility</p:attrName>
                                        </p:attrNameLst>
                                      </p:cBhvr>
                                      <p:to>
                                        <p:strVal val="visible"/>
                                      </p:to>
                                    </p:set>
                                    <p:anim calcmode="lin" valueType="num">
                                      <p:cBhvr additive="base">
                                        <p:cTn id="51" dur="500" fill="hold"/>
                                        <p:tgtEl>
                                          <p:spTgt spid="27651">
                                            <p:txEl>
                                              <p:pRg st="7" end="7"/>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27651">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270000" y="139452"/>
            <a:ext cx="10464800" cy="1249797"/>
          </a:xfrm>
        </p:spPr>
        <p:txBody>
          <a:bodyPr/>
          <a:lstStyle/>
          <a:p>
            <a:r>
              <a:rPr lang="en-US" dirty="0">
                <a:solidFill>
                  <a:srgbClr val="FFEE6D"/>
                </a:solidFill>
              </a:rPr>
              <a:t>How to Greet Dogs</a:t>
            </a:r>
          </a:p>
        </p:txBody>
      </p:sp>
      <p:pic>
        <p:nvPicPr>
          <p:cNvPr id="12" name="Picture 5" descr="Dad Sadie &amp; Max at the pool 08 (600 x 450)"/>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l="16316" r="16316"/>
          <a:stretch>
            <a:fillRect/>
          </a:stretch>
        </p:blipFill>
        <p:spPr bwMode="auto">
          <a:xfrm>
            <a:off x="555467" y="1883808"/>
            <a:ext cx="2895600" cy="3223673"/>
          </a:xfrm>
          <a:prstGeom prst="rect">
            <a:avLst/>
          </a:prstGeom>
          <a:noFill/>
          <a:ln w="3175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2" name="TextBox 1">
            <a:extLst>
              <a:ext uri="{FF2B5EF4-FFF2-40B4-BE49-F238E27FC236}">
                <a16:creationId xmlns:a16="http://schemas.microsoft.com/office/drawing/2014/main" id="{FDAFE5AC-2F38-E710-D09C-BF60FB3C3D53}"/>
              </a:ext>
            </a:extLst>
          </p:cNvPr>
          <p:cNvSpPr txBox="1"/>
          <p:nvPr/>
        </p:nvSpPr>
        <p:spPr>
          <a:xfrm>
            <a:off x="174467" y="5211779"/>
            <a:ext cx="3657600" cy="369332"/>
          </a:xfrm>
          <a:prstGeom prst="rect">
            <a:avLst/>
          </a:prstGeom>
          <a:noFill/>
        </p:spPr>
        <p:txBody>
          <a:bodyPr wrap="square" rtlCol="0">
            <a:spAutoFit/>
          </a:bodyPr>
          <a:lstStyle/>
          <a:p>
            <a:r>
              <a:rPr lang="en-US" sz="1800" dirty="0">
                <a:solidFill>
                  <a:schemeClr val="accent1">
                    <a:lumMod val="90000"/>
                  </a:schemeClr>
                </a:solidFill>
              </a:rPr>
              <a:t>Max &amp; Sadie</a:t>
            </a:r>
          </a:p>
        </p:txBody>
      </p:sp>
      <p:pic>
        <p:nvPicPr>
          <p:cNvPr id="3" name="Picture 2">
            <a:extLst>
              <a:ext uri="{FF2B5EF4-FFF2-40B4-BE49-F238E27FC236}">
                <a16:creationId xmlns:a16="http://schemas.microsoft.com/office/drawing/2014/main" id="{2ED0D817-A972-4D4A-27C6-85CB04D8023F}"/>
              </a:ext>
            </a:extLst>
          </p:cNvPr>
          <p:cNvPicPr>
            <a:picLocks noChangeAspect="1"/>
          </p:cNvPicPr>
          <p:nvPr/>
        </p:nvPicPr>
        <p:blipFill>
          <a:blip r:embed="rId3"/>
          <a:stretch>
            <a:fillRect/>
          </a:stretch>
        </p:blipFill>
        <p:spPr>
          <a:xfrm>
            <a:off x="11970139" y="9169400"/>
            <a:ext cx="740272" cy="479313"/>
          </a:xfrm>
          <a:prstGeom prst="rect">
            <a:avLst/>
          </a:prstGeom>
        </p:spPr>
      </p:pic>
      <p:pic>
        <p:nvPicPr>
          <p:cNvPr id="4" name="Picture 3">
            <a:extLst>
              <a:ext uri="{FF2B5EF4-FFF2-40B4-BE49-F238E27FC236}">
                <a16:creationId xmlns:a16="http://schemas.microsoft.com/office/drawing/2014/main" id="{8E187CAF-4D08-8FDC-A089-7FE1A1D36341}"/>
              </a:ext>
            </a:extLst>
          </p:cNvPr>
          <p:cNvPicPr>
            <a:picLocks noChangeAspect="1"/>
          </p:cNvPicPr>
          <p:nvPr/>
        </p:nvPicPr>
        <p:blipFill>
          <a:blip r:embed="rId4"/>
          <a:stretch>
            <a:fillRect/>
          </a:stretch>
        </p:blipFill>
        <p:spPr>
          <a:xfrm>
            <a:off x="1854200" y="5690489"/>
            <a:ext cx="2859810" cy="3364695"/>
          </a:xfrm>
          <a:prstGeom prst="rect">
            <a:avLst/>
          </a:prstGeom>
          <a:ln w="31750">
            <a:solidFill>
              <a:schemeClr val="accent2">
                <a:lumMod val="75000"/>
              </a:schemeClr>
            </a:solidFill>
          </a:ln>
        </p:spPr>
      </p:pic>
      <p:sp>
        <p:nvSpPr>
          <p:cNvPr id="7" name="TextBox 6">
            <a:extLst>
              <a:ext uri="{FF2B5EF4-FFF2-40B4-BE49-F238E27FC236}">
                <a16:creationId xmlns:a16="http://schemas.microsoft.com/office/drawing/2014/main" id="{3D01C7B0-5E5B-13BE-D7B8-874468798D69}"/>
              </a:ext>
            </a:extLst>
          </p:cNvPr>
          <p:cNvSpPr txBox="1"/>
          <p:nvPr/>
        </p:nvSpPr>
        <p:spPr>
          <a:xfrm>
            <a:off x="1622267" y="9058455"/>
            <a:ext cx="3657600" cy="369332"/>
          </a:xfrm>
          <a:prstGeom prst="rect">
            <a:avLst/>
          </a:prstGeom>
          <a:noFill/>
        </p:spPr>
        <p:txBody>
          <a:bodyPr wrap="square" rtlCol="0">
            <a:spAutoFit/>
          </a:bodyPr>
          <a:lstStyle/>
          <a:p>
            <a:r>
              <a:rPr lang="en-US" sz="1800" dirty="0">
                <a:solidFill>
                  <a:schemeClr val="accent1">
                    <a:lumMod val="90000"/>
                  </a:schemeClr>
                </a:solidFill>
              </a:rPr>
              <a:t>Oliver</a:t>
            </a:r>
          </a:p>
        </p:txBody>
      </p:sp>
      <p:pic>
        <p:nvPicPr>
          <p:cNvPr id="10" name="Content Placeholder 9">
            <a:extLst>
              <a:ext uri="{FF2B5EF4-FFF2-40B4-BE49-F238E27FC236}">
                <a16:creationId xmlns:a16="http://schemas.microsoft.com/office/drawing/2014/main" id="{2C0320E1-3596-9CB1-ED7A-598F8F1FA641}"/>
              </a:ext>
            </a:extLst>
          </p:cNvPr>
          <p:cNvPicPr>
            <a:picLocks noGrp="1" noChangeAspect="1"/>
          </p:cNvPicPr>
          <p:nvPr>
            <p:ph sz="half" idx="2"/>
          </p:nvPr>
        </p:nvPicPr>
        <p:blipFill>
          <a:blip r:embed="rId5"/>
          <a:stretch>
            <a:fillRect/>
          </a:stretch>
        </p:blipFill>
        <p:spPr>
          <a:xfrm>
            <a:off x="5972886" y="1765353"/>
            <a:ext cx="5437303" cy="7319957"/>
          </a:xfrm>
          <a:ln w="31750">
            <a:solidFill>
              <a:schemeClr val="accent2">
                <a:lumMod val="75000"/>
              </a:schemeClr>
            </a:solidFill>
          </a:ln>
        </p:spPr>
      </p:pic>
    </p:spTree>
    <p:extLst>
      <p:ext uri="{BB962C8B-B14F-4D97-AF65-F5344CB8AC3E}">
        <p14:creationId xmlns:p14="http://schemas.microsoft.com/office/powerpoint/2010/main" val="3112995819"/>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
          <p:cNvSpPr>
            <a:spLocks noGrp="1" noChangeArrowheads="1"/>
          </p:cNvSpPr>
          <p:nvPr>
            <p:ph type="title"/>
          </p:nvPr>
        </p:nvSpPr>
        <p:spPr>
          <a:xfrm>
            <a:off x="1244600" y="0"/>
            <a:ext cx="10464800" cy="1384300"/>
          </a:xfrm>
        </p:spPr>
        <p:txBody>
          <a:bodyPr/>
          <a:lstStyle/>
          <a:p>
            <a:pPr eaLnBrk="1" hangingPunct="1">
              <a:defRPr/>
            </a:pPr>
            <a:r>
              <a:rPr lang="en-US" dirty="0">
                <a:solidFill>
                  <a:srgbClr val="FFEE6D"/>
                </a:solidFill>
              </a:rPr>
              <a:t>Day-to-Day Operations</a:t>
            </a:r>
          </a:p>
        </p:txBody>
      </p:sp>
      <p:sp>
        <p:nvSpPr>
          <p:cNvPr id="33794" name="Rectangle 2"/>
          <p:cNvSpPr>
            <a:spLocks noGrp="1" noChangeArrowheads="1"/>
          </p:cNvSpPr>
          <p:nvPr>
            <p:ph type="body" idx="1"/>
          </p:nvPr>
        </p:nvSpPr>
        <p:spPr>
          <a:xfrm>
            <a:off x="1320800" y="1371600"/>
            <a:ext cx="10464800" cy="7620000"/>
          </a:xfrm>
        </p:spPr>
        <p:txBody>
          <a:bodyPr/>
          <a:lstStyle/>
          <a:p>
            <a:pPr marL="914400" indent="-457200" algn="l" eaLnBrk="1" hangingPunct="1">
              <a:buClr>
                <a:srgbClr val="FFEE6D"/>
              </a:buClr>
              <a:buSzPct val="66000"/>
              <a:buFont typeface="Wingdings" pitchFamily="2" charset="2"/>
              <a:buChar char="v"/>
              <a:defRPr/>
            </a:pPr>
            <a:r>
              <a:rPr lang="en-US" sz="3200" u="sng" dirty="0">
                <a:solidFill>
                  <a:schemeClr val="accent1">
                    <a:lumMod val="90000"/>
                  </a:schemeClr>
                </a:solidFill>
              </a:rPr>
              <a:t>Assist</a:t>
            </a:r>
            <a:r>
              <a:rPr lang="en-US" sz="3200" dirty="0">
                <a:solidFill>
                  <a:schemeClr val="accent1">
                    <a:lumMod val="90000"/>
                  </a:schemeClr>
                </a:solidFill>
              </a:rPr>
              <a:t> Pet Owners in Caring for their Animals </a:t>
            </a:r>
          </a:p>
          <a:p>
            <a:pPr marL="1993900" lvl="2" indent="-457200" algn="l" eaLnBrk="1" hangingPunct="1">
              <a:spcBef>
                <a:spcPts val="1200"/>
              </a:spcBef>
              <a:buClr>
                <a:srgbClr val="FFEE6D"/>
              </a:buClr>
              <a:buSzPct val="66000"/>
              <a:buFont typeface="Wingdings" charset="2"/>
              <a:buChar char="v"/>
              <a:defRPr/>
            </a:pPr>
            <a:r>
              <a:rPr lang="en-US" sz="2800" dirty="0">
                <a:solidFill>
                  <a:schemeClr val="accent1">
                    <a:lumMod val="90000"/>
                  </a:schemeClr>
                </a:solidFill>
              </a:rPr>
              <a:t>Checking owner/pet bands</a:t>
            </a:r>
          </a:p>
          <a:p>
            <a:pPr marL="1993900" lvl="2" indent="-457200" algn="l" eaLnBrk="1" hangingPunct="1">
              <a:spcBef>
                <a:spcPts val="1200"/>
              </a:spcBef>
              <a:buClr>
                <a:srgbClr val="FFEE6D"/>
              </a:buClr>
              <a:buSzPct val="66000"/>
              <a:buFont typeface="Wingdings" charset="2"/>
              <a:buChar char="v"/>
              <a:defRPr/>
            </a:pPr>
            <a:r>
              <a:rPr lang="en-US" sz="2800" dirty="0">
                <a:solidFill>
                  <a:schemeClr val="accent1">
                    <a:lumMod val="90000"/>
                  </a:schemeClr>
                </a:solidFill>
              </a:rPr>
              <a:t>Ensure use of Owner/Pet supplies</a:t>
            </a:r>
          </a:p>
          <a:p>
            <a:pPr marL="2565400" lvl="3" indent="-457200" algn="l" eaLnBrk="1" hangingPunct="1">
              <a:spcBef>
                <a:spcPts val="1200"/>
              </a:spcBef>
              <a:buClr>
                <a:srgbClr val="FFEE6D"/>
              </a:buClr>
              <a:buSzPct val="66000"/>
              <a:buFont typeface="Wingdings" charset="2"/>
              <a:buChar char="v"/>
              <a:defRPr/>
            </a:pPr>
            <a:r>
              <a:rPr lang="en-US" sz="2800" dirty="0">
                <a:solidFill>
                  <a:schemeClr val="accent1">
                    <a:lumMod val="90000"/>
                  </a:schemeClr>
                </a:solidFill>
              </a:rPr>
              <a:t>Provide supplemental supplies as directed</a:t>
            </a:r>
          </a:p>
          <a:p>
            <a:pPr marL="1993900" lvl="2" indent="-457200" algn="l" eaLnBrk="1" hangingPunct="1">
              <a:spcBef>
                <a:spcPts val="1200"/>
              </a:spcBef>
              <a:buClr>
                <a:srgbClr val="FFEE6D"/>
              </a:buClr>
              <a:buSzPct val="66000"/>
              <a:buFont typeface="Wingdings" charset="2"/>
              <a:buChar char="v"/>
              <a:defRPr/>
            </a:pPr>
            <a:r>
              <a:rPr lang="en-US" sz="2800" dirty="0">
                <a:solidFill>
                  <a:schemeClr val="accent1">
                    <a:lumMod val="90000"/>
                  </a:schemeClr>
                </a:solidFill>
              </a:rPr>
              <a:t>Assist Owners/Pets in settling into environment</a:t>
            </a:r>
          </a:p>
          <a:p>
            <a:pPr marL="2565400" lvl="3" indent="-457200" algn="l" eaLnBrk="1" hangingPunct="1">
              <a:spcBef>
                <a:spcPts val="1200"/>
              </a:spcBef>
              <a:buClr>
                <a:srgbClr val="FFEE6D"/>
              </a:buClr>
              <a:buSzPct val="66000"/>
              <a:buFont typeface="Wingdings" charset="2"/>
              <a:buChar char="v"/>
              <a:defRPr/>
            </a:pPr>
            <a:r>
              <a:rPr lang="en-US" sz="2800" dirty="0">
                <a:solidFill>
                  <a:schemeClr val="accent1">
                    <a:lumMod val="90000"/>
                  </a:schemeClr>
                </a:solidFill>
              </a:rPr>
              <a:t>Initial event as well as pre-post walking, feeding etc. </a:t>
            </a:r>
          </a:p>
          <a:p>
            <a:pPr marL="914400" indent="-457200" algn="l" eaLnBrk="1" hangingPunct="1">
              <a:spcBef>
                <a:spcPts val="600"/>
              </a:spcBef>
              <a:spcAft>
                <a:spcPts val="600"/>
              </a:spcAft>
              <a:buClr>
                <a:srgbClr val="FFEE6D"/>
              </a:buClr>
              <a:buSzPct val="66000"/>
              <a:buFont typeface="Wingdings" charset="2"/>
              <a:buChar char="v"/>
              <a:defRPr/>
            </a:pPr>
            <a:r>
              <a:rPr lang="en-US" sz="3200" dirty="0">
                <a:solidFill>
                  <a:schemeClr val="accent1">
                    <a:lumMod val="90000"/>
                  </a:schemeClr>
                </a:solidFill>
              </a:rPr>
              <a:t>Maintain Animal Daily Care Forms *</a:t>
            </a:r>
          </a:p>
          <a:p>
            <a:pPr marL="1314450" lvl="1" indent="-457200" algn="l" eaLnBrk="1" hangingPunct="1">
              <a:spcBef>
                <a:spcPts val="600"/>
              </a:spcBef>
              <a:spcAft>
                <a:spcPts val="600"/>
              </a:spcAft>
              <a:buClr>
                <a:srgbClr val="FFEE6D"/>
              </a:buClr>
              <a:buSzPct val="66000"/>
              <a:buFont typeface="Wingdings" charset="2"/>
              <a:buChar char="v"/>
              <a:defRPr/>
            </a:pPr>
            <a:r>
              <a:rPr lang="en-US" sz="2800" dirty="0">
                <a:solidFill>
                  <a:schemeClr val="accent1">
                    <a:lumMod val="90000"/>
                  </a:schemeClr>
                </a:solidFill>
              </a:rPr>
              <a:t>Cage Maintenance</a:t>
            </a:r>
          </a:p>
          <a:p>
            <a:pPr marL="914400" indent="-457200" algn="l" eaLnBrk="1" hangingPunct="1">
              <a:spcBef>
                <a:spcPts val="600"/>
              </a:spcBef>
              <a:spcAft>
                <a:spcPts val="600"/>
              </a:spcAft>
              <a:buClr>
                <a:srgbClr val="FFEE6D"/>
              </a:buClr>
              <a:buSzPct val="66000"/>
              <a:buFont typeface="Wingdings" charset="2"/>
              <a:buChar char="v"/>
              <a:defRPr/>
            </a:pPr>
            <a:r>
              <a:rPr lang="en-US" sz="3200" dirty="0">
                <a:solidFill>
                  <a:schemeClr val="accent1">
                    <a:lumMod val="90000"/>
                  </a:schemeClr>
                </a:solidFill>
              </a:rPr>
              <a:t>Monitor and report behavioral, health concerns to supervisor</a:t>
            </a:r>
          </a:p>
          <a:p>
            <a:pPr marL="914400" indent="-457200" algn="l" eaLnBrk="1" hangingPunct="1">
              <a:spcBef>
                <a:spcPts val="600"/>
              </a:spcBef>
              <a:spcAft>
                <a:spcPts val="600"/>
              </a:spcAft>
              <a:buClr>
                <a:srgbClr val="FFEE6D"/>
              </a:buClr>
              <a:buSzPct val="66000"/>
              <a:buFont typeface="Wingdings" charset="2"/>
              <a:buChar char="v"/>
              <a:defRPr/>
            </a:pPr>
            <a:r>
              <a:rPr lang="en-US" sz="3200" dirty="0">
                <a:solidFill>
                  <a:schemeClr val="accent2">
                    <a:lumMod val="40000"/>
                    <a:lumOff val="60000"/>
                  </a:schemeClr>
                </a:solidFill>
              </a:rPr>
              <a:t>Provide ONLY Authorized Information and updates to Owners</a:t>
            </a:r>
          </a:p>
        </p:txBody>
      </p:sp>
      <p:sp>
        <p:nvSpPr>
          <p:cNvPr id="2" name="TextBox 1"/>
          <p:cNvSpPr txBox="1"/>
          <p:nvPr/>
        </p:nvSpPr>
        <p:spPr>
          <a:xfrm>
            <a:off x="5649915" y="8610600"/>
            <a:ext cx="6654800" cy="381000"/>
          </a:xfrm>
          <a:prstGeom prst="rect">
            <a:avLst/>
          </a:prstGeom>
          <a:noFill/>
        </p:spPr>
        <p:txBody>
          <a:bodyPr wrap="square" rtlCol="0">
            <a:spAutoFit/>
          </a:bodyPr>
          <a:lstStyle/>
          <a:p>
            <a:pPr algn="r"/>
            <a:r>
              <a:rPr lang="en-US" sz="1800" dirty="0">
                <a:solidFill>
                  <a:srgbClr val="FFEE6D"/>
                </a:solidFill>
              </a:rPr>
              <a:t>*</a:t>
            </a:r>
            <a:r>
              <a:rPr lang="en-US" sz="1800" dirty="0">
                <a:solidFill>
                  <a:schemeClr val="accent1">
                    <a:lumMod val="90000"/>
                  </a:schemeClr>
                </a:solidFill>
              </a:rPr>
              <a:t>Forms may vary based on </a:t>
            </a:r>
            <a:r>
              <a:rPr lang="en-US" sz="1800" i="1" dirty="0">
                <a:solidFill>
                  <a:schemeClr val="accent1">
                    <a:lumMod val="90000"/>
                  </a:schemeClr>
                </a:solidFill>
              </a:rPr>
              <a:t>Local</a:t>
            </a:r>
            <a:r>
              <a:rPr lang="en-US" sz="1800" dirty="0">
                <a:solidFill>
                  <a:schemeClr val="accent1">
                    <a:lumMod val="90000"/>
                  </a:schemeClr>
                </a:solidFill>
              </a:rPr>
              <a:t> Emergency Pet Shelter Plans</a:t>
            </a:r>
          </a:p>
        </p:txBody>
      </p:sp>
      <p:pic>
        <p:nvPicPr>
          <p:cNvPr id="3" name="Picture 2">
            <a:extLst>
              <a:ext uri="{FF2B5EF4-FFF2-40B4-BE49-F238E27FC236}">
                <a16:creationId xmlns:a16="http://schemas.microsoft.com/office/drawing/2014/main" id="{DE6A330A-2DB9-F3AB-1831-CD04E9C95258}"/>
              </a:ext>
            </a:extLst>
          </p:cNvPr>
          <p:cNvPicPr>
            <a:picLocks noChangeAspect="1"/>
          </p:cNvPicPr>
          <p:nvPr/>
        </p:nvPicPr>
        <p:blipFill>
          <a:blip r:embed="rId2"/>
          <a:stretch>
            <a:fillRect/>
          </a:stretch>
        </p:blipFill>
        <p:spPr>
          <a:xfrm>
            <a:off x="11970139" y="9169400"/>
            <a:ext cx="740272" cy="479313"/>
          </a:xfrm>
          <a:prstGeom prst="rect">
            <a:avLst/>
          </a:prstGeom>
        </p:spPr>
      </p:pic>
    </p:spTree>
    <p:extLst>
      <p:ext uri="{BB962C8B-B14F-4D97-AF65-F5344CB8AC3E}">
        <p14:creationId xmlns:p14="http://schemas.microsoft.com/office/powerpoint/2010/main" val="17725675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3794">
                                            <p:txEl>
                                              <p:pRg st="0" end="0"/>
                                            </p:txEl>
                                          </p:spTgt>
                                        </p:tgtEl>
                                        <p:attrNameLst>
                                          <p:attrName>style.visibility</p:attrName>
                                        </p:attrNameLst>
                                      </p:cBhvr>
                                      <p:to>
                                        <p:strVal val="visible"/>
                                      </p:to>
                                    </p:set>
                                    <p:anim calcmode="lin" valueType="num">
                                      <p:cBhvr additive="base">
                                        <p:cTn id="7" dur="500" fill="hold"/>
                                        <p:tgtEl>
                                          <p:spTgt spid="3379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379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3794">
                                            <p:txEl>
                                              <p:pRg st="1" end="1"/>
                                            </p:txEl>
                                          </p:spTgt>
                                        </p:tgtEl>
                                        <p:attrNameLst>
                                          <p:attrName>style.visibility</p:attrName>
                                        </p:attrNameLst>
                                      </p:cBhvr>
                                      <p:to>
                                        <p:strVal val="visible"/>
                                      </p:to>
                                    </p:set>
                                    <p:anim calcmode="lin" valueType="num">
                                      <p:cBhvr additive="base">
                                        <p:cTn id="13" dur="500" fill="hold"/>
                                        <p:tgtEl>
                                          <p:spTgt spid="3379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379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3794">
                                            <p:txEl>
                                              <p:pRg st="2" end="2"/>
                                            </p:txEl>
                                          </p:spTgt>
                                        </p:tgtEl>
                                        <p:attrNameLst>
                                          <p:attrName>style.visibility</p:attrName>
                                        </p:attrNameLst>
                                      </p:cBhvr>
                                      <p:to>
                                        <p:strVal val="visible"/>
                                      </p:to>
                                    </p:set>
                                    <p:anim calcmode="lin" valueType="num">
                                      <p:cBhvr additive="base">
                                        <p:cTn id="19" dur="500" fill="hold"/>
                                        <p:tgtEl>
                                          <p:spTgt spid="3379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379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3794">
                                            <p:txEl>
                                              <p:pRg st="3" end="3"/>
                                            </p:txEl>
                                          </p:spTgt>
                                        </p:tgtEl>
                                        <p:attrNameLst>
                                          <p:attrName>style.visibility</p:attrName>
                                        </p:attrNameLst>
                                      </p:cBhvr>
                                      <p:to>
                                        <p:strVal val="visible"/>
                                      </p:to>
                                    </p:set>
                                    <p:anim calcmode="lin" valueType="num">
                                      <p:cBhvr additive="base">
                                        <p:cTn id="25" dur="500" fill="hold"/>
                                        <p:tgtEl>
                                          <p:spTgt spid="3379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379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3794">
                                            <p:txEl>
                                              <p:pRg st="4" end="4"/>
                                            </p:txEl>
                                          </p:spTgt>
                                        </p:tgtEl>
                                        <p:attrNameLst>
                                          <p:attrName>style.visibility</p:attrName>
                                        </p:attrNameLst>
                                      </p:cBhvr>
                                      <p:to>
                                        <p:strVal val="visible"/>
                                      </p:to>
                                    </p:set>
                                    <p:anim calcmode="lin" valueType="num">
                                      <p:cBhvr additive="base">
                                        <p:cTn id="31" dur="500" fill="hold"/>
                                        <p:tgtEl>
                                          <p:spTgt spid="3379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379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3794">
                                            <p:txEl>
                                              <p:pRg st="5" end="5"/>
                                            </p:txEl>
                                          </p:spTgt>
                                        </p:tgtEl>
                                        <p:attrNameLst>
                                          <p:attrName>style.visibility</p:attrName>
                                        </p:attrNameLst>
                                      </p:cBhvr>
                                      <p:to>
                                        <p:strVal val="visible"/>
                                      </p:to>
                                    </p:set>
                                    <p:anim calcmode="lin" valueType="num">
                                      <p:cBhvr additive="base">
                                        <p:cTn id="37" dur="500" fill="hold"/>
                                        <p:tgtEl>
                                          <p:spTgt spid="33794">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379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3794">
                                            <p:txEl>
                                              <p:pRg st="6" end="6"/>
                                            </p:txEl>
                                          </p:spTgt>
                                        </p:tgtEl>
                                        <p:attrNameLst>
                                          <p:attrName>style.visibility</p:attrName>
                                        </p:attrNameLst>
                                      </p:cBhvr>
                                      <p:to>
                                        <p:strVal val="visible"/>
                                      </p:to>
                                    </p:set>
                                    <p:anim calcmode="lin" valueType="num">
                                      <p:cBhvr additive="base">
                                        <p:cTn id="43" dur="500" fill="hold"/>
                                        <p:tgtEl>
                                          <p:spTgt spid="33794">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379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3794">
                                            <p:txEl>
                                              <p:pRg st="7" end="7"/>
                                            </p:txEl>
                                          </p:spTgt>
                                        </p:tgtEl>
                                        <p:attrNameLst>
                                          <p:attrName>style.visibility</p:attrName>
                                        </p:attrNameLst>
                                      </p:cBhvr>
                                      <p:to>
                                        <p:strVal val="visible"/>
                                      </p:to>
                                    </p:set>
                                    <p:anim calcmode="lin" valueType="num">
                                      <p:cBhvr additive="base">
                                        <p:cTn id="49" dur="500" fill="hold"/>
                                        <p:tgtEl>
                                          <p:spTgt spid="33794">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3794">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3794">
                                            <p:txEl>
                                              <p:pRg st="8" end="8"/>
                                            </p:txEl>
                                          </p:spTgt>
                                        </p:tgtEl>
                                        <p:attrNameLst>
                                          <p:attrName>style.visibility</p:attrName>
                                        </p:attrNameLst>
                                      </p:cBhvr>
                                      <p:to>
                                        <p:strVal val="visible"/>
                                      </p:to>
                                    </p:set>
                                    <p:anim calcmode="lin" valueType="num">
                                      <p:cBhvr additive="base">
                                        <p:cTn id="55" dur="500" fill="hold"/>
                                        <p:tgtEl>
                                          <p:spTgt spid="33794">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3794">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55" presetClass="entr" presetSubtype="0" fill="hold" nodeType="clickEffect">
                                  <p:stCondLst>
                                    <p:cond delay="0"/>
                                  </p:stCondLst>
                                  <p:childTnLst>
                                    <p:set>
                                      <p:cBhvr>
                                        <p:cTn id="60" dur="1" fill="hold">
                                          <p:stCondLst>
                                            <p:cond delay="0"/>
                                          </p:stCondLst>
                                        </p:cTn>
                                        <p:tgtEl>
                                          <p:spTgt spid="33794">
                                            <p:txEl>
                                              <p:pRg st="9" end="9"/>
                                            </p:txEl>
                                          </p:spTgt>
                                        </p:tgtEl>
                                        <p:attrNameLst>
                                          <p:attrName>style.visibility</p:attrName>
                                        </p:attrNameLst>
                                      </p:cBhvr>
                                      <p:to>
                                        <p:strVal val="visible"/>
                                      </p:to>
                                    </p:set>
                                    <p:anim calcmode="lin" valueType="num">
                                      <p:cBhvr>
                                        <p:cTn id="61" dur="1000" fill="hold"/>
                                        <p:tgtEl>
                                          <p:spTgt spid="33794">
                                            <p:txEl>
                                              <p:pRg st="9" end="9"/>
                                            </p:txEl>
                                          </p:spTgt>
                                        </p:tgtEl>
                                        <p:attrNameLst>
                                          <p:attrName>ppt_w</p:attrName>
                                        </p:attrNameLst>
                                      </p:cBhvr>
                                      <p:tavLst>
                                        <p:tav tm="0">
                                          <p:val>
                                            <p:strVal val="#ppt_w*0.70"/>
                                          </p:val>
                                        </p:tav>
                                        <p:tav tm="100000">
                                          <p:val>
                                            <p:strVal val="#ppt_w"/>
                                          </p:val>
                                        </p:tav>
                                      </p:tavLst>
                                    </p:anim>
                                    <p:anim calcmode="lin" valueType="num">
                                      <p:cBhvr>
                                        <p:cTn id="62" dur="1000" fill="hold"/>
                                        <p:tgtEl>
                                          <p:spTgt spid="33794">
                                            <p:txEl>
                                              <p:pRg st="9" end="9"/>
                                            </p:txEl>
                                          </p:spTgt>
                                        </p:tgtEl>
                                        <p:attrNameLst>
                                          <p:attrName>ppt_h</p:attrName>
                                        </p:attrNameLst>
                                      </p:cBhvr>
                                      <p:tavLst>
                                        <p:tav tm="0">
                                          <p:val>
                                            <p:strVal val="#ppt_h"/>
                                          </p:val>
                                        </p:tav>
                                        <p:tav tm="100000">
                                          <p:val>
                                            <p:strVal val="#ppt_h"/>
                                          </p:val>
                                        </p:tav>
                                      </p:tavLst>
                                    </p:anim>
                                    <p:animEffect transition="in" filter="fade">
                                      <p:cBhvr>
                                        <p:cTn id="63" dur="1000"/>
                                        <p:tgtEl>
                                          <p:spTgt spid="33794">
                                            <p:txEl>
                                              <p:pRg st="9" end="9"/>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45" presetClass="entr" presetSubtype="0" fill="hold" grpId="0" nodeType="clickEffect">
                                  <p:stCondLst>
                                    <p:cond delay="0"/>
                                  </p:stCondLst>
                                  <p:childTnLst>
                                    <p:set>
                                      <p:cBhvr>
                                        <p:cTn id="67" dur="1" fill="hold">
                                          <p:stCondLst>
                                            <p:cond delay="0"/>
                                          </p:stCondLst>
                                        </p:cTn>
                                        <p:tgtEl>
                                          <p:spTgt spid="2"/>
                                        </p:tgtEl>
                                        <p:attrNameLst>
                                          <p:attrName>style.visibility</p:attrName>
                                        </p:attrNameLst>
                                      </p:cBhvr>
                                      <p:to>
                                        <p:strVal val="visible"/>
                                      </p:to>
                                    </p:set>
                                    <p:animEffect transition="in" filter="fade">
                                      <p:cBhvr>
                                        <p:cTn id="68" dur="2000"/>
                                        <p:tgtEl>
                                          <p:spTgt spid="2"/>
                                        </p:tgtEl>
                                      </p:cBhvr>
                                    </p:animEffect>
                                    <p:anim calcmode="lin" valueType="num">
                                      <p:cBhvr>
                                        <p:cTn id="69" dur="2000" fill="hold"/>
                                        <p:tgtEl>
                                          <p:spTgt spid="2"/>
                                        </p:tgtEl>
                                        <p:attrNameLst>
                                          <p:attrName>ppt_w</p:attrName>
                                        </p:attrNameLst>
                                      </p:cBhvr>
                                      <p:tavLst>
                                        <p:tav tm="0" fmla="#ppt_w*sin(2.5*pi*$)">
                                          <p:val>
                                            <p:fltVal val="0"/>
                                          </p:val>
                                        </p:tav>
                                        <p:tav tm="100000">
                                          <p:val>
                                            <p:fltVal val="1"/>
                                          </p:val>
                                        </p:tav>
                                      </p:tavLst>
                                    </p:anim>
                                    <p:anim calcmode="lin" valueType="num">
                                      <p:cBhvr>
                                        <p:cTn id="70"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406400" y="304800"/>
            <a:ext cx="12353925" cy="1144587"/>
          </a:xfrm>
        </p:spPr>
        <p:txBody>
          <a:bodyPr/>
          <a:lstStyle/>
          <a:p>
            <a:pPr algn="ctr" eaLnBrk="1" hangingPunct="1">
              <a:defRPr/>
            </a:pPr>
            <a:r>
              <a:rPr lang="en-US" sz="7200" b="0" dirty="0">
                <a:solidFill>
                  <a:srgbClr val="FFEE6D"/>
                </a:solidFill>
              </a:rPr>
              <a:t>Animal Daily Care Form*</a:t>
            </a:r>
          </a:p>
        </p:txBody>
      </p:sp>
      <p:sp>
        <p:nvSpPr>
          <p:cNvPr id="15" name="Rectangle 2"/>
          <p:cNvSpPr>
            <a:spLocks noGrp="1" noChangeArrowheads="1"/>
          </p:cNvSpPr>
          <p:nvPr>
            <p:ph sz="half" idx="1"/>
          </p:nvPr>
        </p:nvSpPr>
        <p:spPr>
          <a:xfrm>
            <a:off x="406400" y="1600200"/>
            <a:ext cx="5791200" cy="7086600"/>
          </a:xfrm>
        </p:spPr>
        <p:txBody>
          <a:bodyPr/>
          <a:lstStyle/>
          <a:p>
            <a:pPr marL="914400" indent="-457200" algn="l" eaLnBrk="1" hangingPunct="1">
              <a:spcBef>
                <a:spcPts val="1200"/>
              </a:spcBef>
              <a:buClr>
                <a:srgbClr val="FFEE6D"/>
              </a:buClr>
              <a:buSzPct val="66000"/>
              <a:buFont typeface="Wingdings" charset="2"/>
              <a:buChar char="v"/>
              <a:defRPr/>
            </a:pPr>
            <a:r>
              <a:rPr lang="en-US" sz="3200" dirty="0">
                <a:solidFill>
                  <a:schemeClr val="accent1">
                    <a:lumMod val="90000"/>
                  </a:schemeClr>
                </a:solidFill>
              </a:rPr>
              <a:t>For Co-Located &amp; Temporary Shelters</a:t>
            </a:r>
          </a:p>
          <a:p>
            <a:pPr marL="914400" indent="-457200" algn="l" eaLnBrk="1" hangingPunct="1">
              <a:spcBef>
                <a:spcPts val="1200"/>
              </a:spcBef>
              <a:buClr>
                <a:srgbClr val="FFEE6D"/>
              </a:buClr>
              <a:buSzPct val="66000"/>
              <a:buFont typeface="Wingdings" charset="2"/>
              <a:buChar char="v"/>
              <a:defRPr/>
            </a:pPr>
            <a:r>
              <a:rPr lang="en-US" dirty="0">
                <a:solidFill>
                  <a:schemeClr val="accent1">
                    <a:lumMod val="90000"/>
                  </a:schemeClr>
                </a:solidFill>
              </a:rPr>
              <a:t>Each Pet has it’s own Daily Care Sheet</a:t>
            </a:r>
          </a:p>
          <a:p>
            <a:pPr marL="1460500" lvl="1" indent="-457200" algn="l" eaLnBrk="1" hangingPunct="1">
              <a:spcBef>
                <a:spcPts val="1200"/>
              </a:spcBef>
              <a:buClr>
                <a:srgbClr val="FFEE6D"/>
              </a:buClr>
              <a:buSzPct val="66000"/>
              <a:buFont typeface="Wingdings" charset="2"/>
              <a:buChar char="v"/>
              <a:defRPr/>
            </a:pPr>
            <a:r>
              <a:rPr lang="en-US" dirty="0">
                <a:solidFill>
                  <a:schemeClr val="accent1">
                    <a:lumMod val="90000"/>
                  </a:schemeClr>
                </a:solidFill>
              </a:rPr>
              <a:t>Care Section</a:t>
            </a:r>
          </a:p>
          <a:p>
            <a:pPr marL="1993900" lvl="2" indent="-457200" algn="l" eaLnBrk="1" hangingPunct="1">
              <a:spcBef>
                <a:spcPts val="1200"/>
              </a:spcBef>
              <a:buClr>
                <a:srgbClr val="FFEE6D"/>
              </a:buClr>
              <a:buSzPct val="66000"/>
              <a:buFont typeface="Wingdings" charset="2"/>
              <a:buChar char="v"/>
              <a:defRPr/>
            </a:pPr>
            <a:r>
              <a:rPr lang="en-US" dirty="0">
                <a:solidFill>
                  <a:schemeClr val="accent1">
                    <a:lumMod val="90000"/>
                  </a:schemeClr>
                </a:solidFill>
              </a:rPr>
              <a:t>Volunteer must review to make sure notation is made for each Care item</a:t>
            </a:r>
          </a:p>
          <a:p>
            <a:pPr marL="1460500" lvl="1" indent="-457200" algn="l" eaLnBrk="1" hangingPunct="1">
              <a:spcBef>
                <a:spcPts val="1200"/>
              </a:spcBef>
              <a:buClr>
                <a:srgbClr val="FFEE6D"/>
              </a:buClr>
              <a:buSzPct val="66000"/>
              <a:buFont typeface="Wingdings" charset="2"/>
              <a:buChar char="v"/>
              <a:defRPr/>
            </a:pPr>
            <a:r>
              <a:rPr lang="en-US" sz="2800" dirty="0">
                <a:solidFill>
                  <a:schemeClr val="accent1">
                    <a:lumMod val="90000"/>
                  </a:schemeClr>
                </a:solidFill>
              </a:rPr>
              <a:t>Medications Section</a:t>
            </a:r>
          </a:p>
          <a:p>
            <a:pPr marL="1879600" lvl="2" indent="-342900" algn="l" eaLnBrk="1" hangingPunct="1">
              <a:spcBef>
                <a:spcPts val="1200"/>
              </a:spcBef>
              <a:buClr>
                <a:schemeClr val="accent1">
                  <a:lumMod val="90000"/>
                </a:schemeClr>
              </a:buClr>
              <a:buSzPct val="66000"/>
              <a:buFont typeface="Wingdings" pitchFamily="2" charset="2"/>
              <a:buChar char="v"/>
              <a:defRPr/>
            </a:pPr>
            <a:r>
              <a:rPr lang="en-US" sz="2400" dirty="0">
                <a:solidFill>
                  <a:schemeClr val="accent2">
                    <a:lumMod val="40000"/>
                    <a:lumOff val="60000"/>
                  </a:schemeClr>
                </a:solidFill>
              </a:rPr>
              <a:t>Volunteers are NOT responsible for </a:t>
            </a:r>
            <a:r>
              <a:rPr lang="en-US" sz="2400" u="sng" dirty="0">
                <a:solidFill>
                  <a:schemeClr val="accent2">
                    <a:lumMod val="40000"/>
                    <a:lumOff val="60000"/>
                  </a:schemeClr>
                </a:solidFill>
              </a:rPr>
              <a:t>delivering </a:t>
            </a:r>
            <a:r>
              <a:rPr lang="en-US" sz="2400" dirty="0">
                <a:solidFill>
                  <a:schemeClr val="accent2">
                    <a:lumMod val="40000"/>
                    <a:lumOff val="60000"/>
                  </a:schemeClr>
                </a:solidFill>
              </a:rPr>
              <a:t>medication </a:t>
            </a:r>
          </a:p>
          <a:p>
            <a:pPr marL="1993900" lvl="2" indent="-457200" algn="l" eaLnBrk="1" hangingPunct="1">
              <a:spcBef>
                <a:spcPts val="1200"/>
              </a:spcBef>
              <a:buClr>
                <a:srgbClr val="FFEE6D"/>
              </a:buClr>
              <a:buSzPct val="66000"/>
              <a:buFont typeface="Wingdings" charset="2"/>
              <a:buChar char="v"/>
              <a:defRPr/>
            </a:pPr>
            <a:r>
              <a:rPr lang="en-US" dirty="0">
                <a:solidFill>
                  <a:schemeClr val="accent1">
                    <a:lumMod val="90000"/>
                  </a:schemeClr>
                </a:solidFill>
              </a:rPr>
              <a:t>Volunteer must review to make sure all medication delivery is noted</a:t>
            </a:r>
            <a:endParaRPr lang="en-US" sz="2000" dirty="0">
              <a:solidFill>
                <a:schemeClr val="accent1">
                  <a:lumMod val="90000"/>
                </a:schemeClr>
              </a:solidFill>
            </a:endParaRPr>
          </a:p>
        </p:txBody>
      </p:sp>
      <p:sp>
        <p:nvSpPr>
          <p:cNvPr id="16" name="TextBox 15"/>
          <p:cNvSpPr txBox="1"/>
          <p:nvPr/>
        </p:nvSpPr>
        <p:spPr>
          <a:xfrm>
            <a:off x="6807200" y="8229600"/>
            <a:ext cx="6197600" cy="584776"/>
          </a:xfrm>
          <a:prstGeom prst="rect">
            <a:avLst/>
          </a:prstGeom>
          <a:noFill/>
        </p:spPr>
        <p:txBody>
          <a:bodyPr wrap="square" rtlCol="0">
            <a:spAutoFit/>
          </a:bodyPr>
          <a:lstStyle/>
          <a:p>
            <a:r>
              <a:rPr lang="en-US" sz="1600" dirty="0">
                <a:solidFill>
                  <a:srgbClr val="FFEE6D"/>
                </a:solidFill>
                <a:latin typeface="+mj-lt"/>
              </a:rPr>
              <a:t>*</a:t>
            </a:r>
            <a:r>
              <a:rPr lang="en-US" sz="1600" dirty="0">
                <a:solidFill>
                  <a:schemeClr val="accent1">
                    <a:lumMod val="75000"/>
                  </a:schemeClr>
                </a:solidFill>
                <a:latin typeface="+mj-lt"/>
              </a:rPr>
              <a:t> </a:t>
            </a:r>
            <a:r>
              <a:rPr lang="en-US" sz="1600" dirty="0">
                <a:solidFill>
                  <a:schemeClr val="accent1">
                    <a:lumMod val="90000"/>
                  </a:schemeClr>
                </a:solidFill>
              </a:rPr>
              <a:t>Forms, may vary based on</a:t>
            </a:r>
            <a:r>
              <a:rPr lang="en-US" sz="1600" i="1" dirty="0">
                <a:solidFill>
                  <a:schemeClr val="accent1">
                    <a:lumMod val="90000"/>
                  </a:schemeClr>
                </a:solidFill>
              </a:rPr>
              <a:t> Local </a:t>
            </a:r>
            <a:r>
              <a:rPr lang="en-US" sz="1600" dirty="0">
                <a:solidFill>
                  <a:schemeClr val="accent1">
                    <a:lumMod val="90000"/>
                  </a:schemeClr>
                </a:solidFill>
              </a:rPr>
              <a:t>Emergency Pet Shelter Plans</a:t>
            </a:r>
          </a:p>
          <a:p>
            <a:endParaRPr lang="en-US" sz="1600" dirty="0">
              <a:solidFill>
                <a:schemeClr val="accent5">
                  <a:lumMod val="90000"/>
                </a:schemeClr>
              </a:solidFill>
              <a:latin typeface="+mj-lt"/>
            </a:endParaRPr>
          </a:p>
        </p:txBody>
      </p:sp>
      <p:pic>
        <p:nvPicPr>
          <p:cNvPr id="2" name="Picture 1">
            <a:extLst>
              <a:ext uri="{FF2B5EF4-FFF2-40B4-BE49-F238E27FC236}">
                <a16:creationId xmlns:a16="http://schemas.microsoft.com/office/drawing/2014/main" id="{02035ED5-5063-8313-625F-17F2F56279BF}"/>
              </a:ext>
            </a:extLst>
          </p:cNvPr>
          <p:cNvPicPr>
            <a:picLocks noChangeAspect="1"/>
          </p:cNvPicPr>
          <p:nvPr/>
        </p:nvPicPr>
        <p:blipFill>
          <a:blip r:embed="rId2"/>
          <a:stretch>
            <a:fillRect/>
          </a:stretch>
        </p:blipFill>
        <p:spPr>
          <a:xfrm>
            <a:off x="11970139" y="9169400"/>
            <a:ext cx="740272" cy="479313"/>
          </a:xfrm>
          <a:prstGeom prst="rect">
            <a:avLst/>
          </a:prstGeom>
        </p:spPr>
      </p:pic>
      <p:pic>
        <p:nvPicPr>
          <p:cNvPr id="3" name="Picture 2">
            <a:extLst>
              <a:ext uri="{FF2B5EF4-FFF2-40B4-BE49-F238E27FC236}">
                <a16:creationId xmlns:a16="http://schemas.microsoft.com/office/drawing/2014/main" id="{A3C5ABD4-CB28-70D1-584C-AA92DBECD4E4}"/>
              </a:ext>
            </a:extLst>
          </p:cNvPr>
          <p:cNvPicPr>
            <a:picLocks noChangeAspect="1"/>
          </p:cNvPicPr>
          <p:nvPr/>
        </p:nvPicPr>
        <p:blipFill>
          <a:blip r:embed="rId3"/>
          <a:stretch>
            <a:fillRect/>
          </a:stretch>
        </p:blipFill>
        <p:spPr>
          <a:xfrm>
            <a:off x="7391400" y="1597594"/>
            <a:ext cx="5029200" cy="6483799"/>
          </a:xfrm>
          <a:prstGeom prst="rect">
            <a:avLst/>
          </a:prstGeom>
          <a:ln w="19050">
            <a:solidFill>
              <a:schemeClr val="accent2"/>
            </a:solidFill>
          </a:ln>
        </p:spPr>
      </p:pic>
    </p:spTree>
    <p:extLst>
      <p:ext uri="{BB962C8B-B14F-4D97-AF65-F5344CB8AC3E}">
        <p14:creationId xmlns:p14="http://schemas.microsoft.com/office/powerpoint/2010/main" val="20949494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 calcmode="lin" valueType="num">
                                      <p:cBhvr additive="base">
                                        <p:cTn id="7" dur="500"/>
                                        <p:tgtEl>
                                          <p:spTgt spid="15">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15">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15">
                                            <p:txEl>
                                              <p:pRg st="1" end="1"/>
                                            </p:txEl>
                                          </p:spTgt>
                                        </p:tgtEl>
                                        <p:attrNameLst>
                                          <p:attrName>style.visibility</p:attrName>
                                        </p:attrNameLst>
                                      </p:cBhvr>
                                      <p:to>
                                        <p:strVal val="visible"/>
                                      </p:to>
                                    </p:set>
                                    <p:anim calcmode="lin" valueType="num">
                                      <p:cBhvr additive="base">
                                        <p:cTn id="13" dur="500"/>
                                        <p:tgtEl>
                                          <p:spTgt spid="15">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15">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15">
                                            <p:txEl>
                                              <p:pRg st="2" end="2"/>
                                            </p:txEl>
                                          </p:spTgt>
                                        </p:tgtEl>
                                        <p:attrNameLst>
                                          <p:attrName>style.visibility</p:attrName>
                                        </p:attrNameLst>
                                      </p:cBhvr>
                                      <p:to>
                                        <p:strVal val="visible"/>
                                      </p:to>
                                    </p:set>
                                    <p:anim calcmode="lin" valueType="num">
                                      <p:cBhvr additive="base">
                                        <p:cTn id="19" dur="500"/>
                                        <p:tgtEl>
                                          <p:spTgt spid="15">
                                            <p:txEl>
                                              <p:pRg st="2" end="2"/>
                                            </p:txEl>
                                          </p:spTgt>
                                        </p:tgtEl>
                                        <p:attrNameLst>
                                          <p:attrName>ppt_y</p:attrName>
                                        </p:attrNameLst>
                                      </p:cBhvr>
                                      <p:tavLst>
                                        <p:tav tm="0">
                                          <p:val>
                                            <p:strVal val="#ppt_y+#ppt_h*1.125000"/>
                                          </p:val>
                                        </p:tav>
                                        <p:tav tm="100000">
                                          <p:val>
                                            <p:strVal val="#ppt_y"/>
                                          </p:val>
                                        </p:tav>
                                      </p:tavLst>
                                    </p:anim>
                                    <p:animEffect transition="in" filter="wipe(up)">
                                      <p:cBhvr>
                                        <p:cTn id="20" dur="500"/>
                                        <p:tgtEl>
                                          <p:spTgt spid="15">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15">
                                            <p:txEl>
                                              <p:pRg st="3" end="3"/>
                                            </p:txEl>
                                          </p:spTgt>
                                        </p:tgtEl>
                                        <p:attrNameLst>
                                          <p:attrName>style.visibility</p:attrName>
                                        </p:attrNameLst>
                                      </p:cBhvr>
                                      <p:to>
                                        <p:strVal val="visible"/>
                                      </p:to>
                                    </p:set>
                                    <p:anim calcmode="lin" valueType="num">
                                      <p:cBhvr additive="base">
                                        <p:cTn id="25" dur="500"/>
                                        <p:tgtEl>
                                          <p:spTgt spid="15">
                                            <p:txEl>
                                              <p:pRg st="3" end="3"/>
                                            </p:txEl>
                                          </p:spTgt>
                                        </p:tgtEl>
                                        <p:attrNameLst>
                                          <p:attrName>ppt_y</p:attrName>
                                        </p:attrNameLst>
                                      </p:cBhvr>
                                      <p:tavLst>
                                        <p:tav tm="0">
                                          <p:val>
                                            <p:strVal val="#ppt_y+#ppt_h*1.125000"/>
                                          </p:val>
                                        </p:tav>
                                        <p:tav tm="100000">
                                          <p:val>
                                            <p:strVal val="#ppt_y"/>
                                          </p:val>
                                        </p:tav>
                                      </p:tavLst>
                                    </p:anim>
                                    <p:animEffect transition="in" filter="wipe(up)">
                                      <p:cBhvr>
                                        <p:cTn id="26" dur="500"/>
                                        <p:tgtEl>
                                          <p:spTgt spid="15">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15">
                                            <p:txEl>
                                              <p:pRg st="4" end="4"/>
                                            </p:txEl>
                                          </p:spTgt>
                                        </p:tgtEl>
                                        <p:attrNameLst>
                                          <p:attrName>style.visibility</p:attrName>
                                        </p:attrNameLst>
                                      </p:cBhvr>
                                      <p:to>
                                        <p:strVal val="visible"/>
                                      </p:to>
                                    </p:set>
                                    <p:anim calcmode="lin" valueType="num">
                                      <p:cBhvr additive="base">
                                        <p:cTn id="31" dur="500"/>
                                        <p:tgtEl>
                                          <p:spTgt spid="15">
                                            <p:txEl>
                                              <p:pRg st="4" end="4"/>
                                            </p:txEl>
                                          </p:spTgt>
                                        </p:tgtEl>
                                        <p:attrNameLst>
                                          <p:attrName>ppt_y</p:attrName>
                                        </p:attrNameLst>
                                      </p:cBhvr>
                                      <p:tavLst>
                                        <p:tav tm="0">
                                          <p:val>
                                            <p:strVal val="#ppt_y+#ppt_h*1.125000"/>
                                          </p:val>
                                        </p:tav>
                                        <p:tav tm="100000">
                                          <p:val>
                                            <p:strVal val="#ppt_y"/>
                                          </p:val>
                                        </p:tav>
                                      </p:tavLst>
                                    </p:anim>
                                    <p:animEffect transition="in" filter="wipe(up)">
                                      <p:cBhvr>
                                        <p:cTn id="32" dur="500"/>
                                        <p:tgtEl>
                                          <p:spTgt spid="1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5" presetClass="entr" presetSubtype="0" fill="hold" nodeType="clickEffect">
                                  <p:stCondLst>
                                    <p:cond delay="0"/>
                                  </p:stCondLst>
                                  <p:childTnLst>
                                    <p:set>
                                      <p:cBhvr>
                                        <p:cTn id="36" dur="1" fill="hold">
                                          <p:stCondLst>
                                            <p:cond delay="0"/>
                                          </p:stCondLst>
                                        </p:cTn>
                                        <p:tgtEl>
                                          <p:spTgt spid="15">
                                            <p:txEl>
                                              <p:pRg st="5" end="5"/>
                                            </p:txEl>
                                          </p:spTgt>
                                        </p:tgtEl>
                                        <p:attrNameLst>
                                          <p:attrName>style.visibility</p:attrName>
                                        </p:attrNameLst>
                                      </p:cBhvr>
                                      <p:to>
                                        <p:strVal val="visible"/>
                                      </p:to>
                                    </p:set>
                                    <p:anim calcmode="lin" valueType="num">
                                      <p:cBhvr>
                                        <p:cTn id="37" dur="1000" fill="hold"/>
                                        <p:tgtEl>
                                          <p:spTgt spid="15">
                                            <p:txEl>
                                              <p:pRg st="5" end="5"/>
                                            </p:txEl>
                                          </p:spTgt>
                                        </p:tgtEl>
                                        <p:attrNameLst>
                                          <p:attrName>ppt_w</p:attrName>
                                        </p:attrNameLst>
                                      </p:cBhvr>
                                      <p:tavLst>
                                        <p:tav tm="0">
                                          <p:val>
                                            <p:strVal val="#ppt_w*0.70"/>
                                          </p:val>
                                        </p:tav>
                                        <p:tav tm="100000">
                                          <p:val>
                                            <p:strVal val="#ppt_w"/>
                                          </p:val>
                                        </p:tav>
                                      </p:tavLst>
                                    </p:anim>
                                    <p:anim calcmode="lin" valueType="num">
                                      <p:cBhvr>
                                        <p:cTn id="38" dur="1000" fill="hold"/>
                                        <p:tgtEl>
                                          <p:spTgt spid="15">
                                            <p:txEl>
                                              <p:pRg st="5" end="5"/>
                                            </p:txEl>
                                          </p:spTgt>
                                        </p:tgtEl>
                                        <p:attrNameLst>
                                          <p:attrName>ppt_h</p:attrName>
                                        </p:attrNameLst>
                                      </p:cBhvr>
                                      <p:tavLst>
                                        <p:tav tm="0">
                                          <p:val>
                                            <p:strVal val="#ppt_h"/>
                                          </p:val>
                                        </p:tav>
                                        <p:tav tm="100000">
                                          <p:val>
                                            <p:strVal val="#ppt_h"/>
                                          </p:val>
                                        </p:tav>
                                      </p:tavLst>
                                    </p:anim>
                                    <p:animEffect transition="in" filter="fade">
                                      <p:cBhvr>
                                        <p:cTn id="39" dur="1000"/>
                                        <p:tgtEl>
                                          <p:spTgt spid="15">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2" presetClass="entr" presetSubtype="4" fill="hold" nodeType="clickEffect">
                                  <p:stCondLst>
                                    <p:cond delay="0"/>
                                  </p:stCondLst>
                                  <p:childTnLst>
                                    <p:set>
                                      <p:cBhvr>
                                        <p:cTn id="43" dur="1" fill="hold">
                                          <p:stCondLst>
                                            <p:cond delay="0"/>
                                          </p:stCondLst>
                                        </p:cTn>
                                        <p:tgtEl>
                                          <p:spTgt spid="15">
                                            <p:txEl>
                                              <p:pRg st="6" end="6"/>
                                            </p:txEl>
                                          </p:spTgt>
                                        </p:tgtEl>
                                        <p:attrNameLst>
                                          <p:attrName>style.visibility</p:attrName>
                                        </p:attrNameLst>
                                      </p:cBhvr>
                                      <p:to>
                                        <p:strVal val="visible"/>
                                      </p:to>
                                    </p:set>
                                    <p:anim calcmode="lin" valueType="num">
                                      <p:cBhvr additive="base">
                                        <p:cTn id="44" dur="500"/>
                                        <p:tgtEl>
                                          <p:spTgt spid="15">
                                            <p:txEl>
                                              <p:pRg st="6" end="6"/>
                                            </p:txEl>
                                          </p:spTgt>
                                        </p:tgtEl>
                                        <p:attrNameLst>
                                          <p:attrName>ppt_y</p:attrName>
                                        </p:attrNameLst>
                                      </p:cBhvr>
                                      <p:tavLst>
                                        <p:tav tm="0">
                                          <p:val>
                                            <p:strVal val="#ppt_y+#ppt_h*1.125000"/>
                                          </p:val>
                                        </p:tav>
                                        <p:tav tm="100000">
                                          <p:val>
                                            <p:strVal val="#ppt_y"/>
                                          </p:val>
                                        </p:tav>
                                      </p:tavLst>
                                    </p:anim>
                                    <p:animEffect transition="in" filter="wipe(up)">
                                      <p:cBhvr>
                                        <p:cTn id="45" dur="500"/>
                                        <p:tgtEl>
                                          <p:spTgt spid="15">
                                            <p:txEl>
                                              <p:pRg st="6" end="6"/>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55" presetClass="entr" presetSubtype="0" fill="hold" grpId="0" nodeType="clickEffect">
                                  <p:stCondLst>
                                    <p:cond delay="0"/>
                                  </p:stCondLst>
                                  <p:childTnLst>
                                    <p:set>
                                      <p:cBhvr>
                                        <p:cTn id="49" dur="1" fill="hold">
                                          <p:stCondLst>
                                            <p:cond delay="0"/>
                                          </p:stCondLst>
                                        </p:cTn>
                                        <p:tgtEl>
                                          <p:spTgt spid="16"/>
                                        </p:tgtEl>
                                        <p:attrNameLst>
                                          <p:attrName>style.visibility</p:attrName>
                                        </p:attrNameLst>
                                      </p:cBhvr>
                                      <p:to>
                                        <p:strVal val="visible"/>
                                      </p:to>
                                    </p:set>
                                    <p:anim calcmode="lin" valueType="num">
                                      <p:cBhvr>
                                        <p:cTn id="50" dur="1000" fill="hold"/>
                                        <p:tgtEl>
                                          <p:spTgt spid="16"/>
                                        </p:tgtEl>
                                        <p:attrNameLst>
                                          <p:attrName>ppt_w</p:attrName>
                                        </p:attrNameLst>
                                      </p:cBhvr>
                                      <p:tavLst>
                                        <p:tav tm="0">
                                          <p:val>
                                            <p:strVal val="#ppt_w*0.70"/>
                                          </p:val>
                                        </p:tav>
                                        <p:tav tm="100000">
                                          <p:val>
                                            <p:strVal val="#ppt_w"/>
                                          </p:val>
                                        </p:tav>
                                      </p:tavLst>
                                    </p:anim>
                                    <p:anim calcmode="lin" valueType="num">
                                      <p:cBhvr>
                                        <p:cTn id="51" dur="1000" fill="hold"/>
                                        <p:tgtEl>
                                          <p:spTgt spid="16"/>
                                        </p:tgtEl>
                                        <p:attrNameLst>
                                          <p:attrName>ppt_h</p:attrName>
                                        </p:attrNameLst>
                                      </p:cBhvr>
                                      <p:tavLst>
                                        <p:tav tm="0">
                                          <p:val>
                                            <p:strVal val="#ppt_h"/>
                                          </p:val>
                                        </p:tav>
                                        <p:tav tm="100000">
                                          <p:val>
                                            <p:strVal val="#ppt_h"/>
                                          </p:val>
                                        </p:tav>
                                      </p:tavLst>
                                    </p:anim>
                                    <p:animEffect transition="in" filter="fade">
                                      <p:cBhvr>
                                        <p:cTn id="52"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0" y="257287"/>
            <a:ext cx="13004800" cy="1397000"/>
          </a:xfrm>
        </p:spPr>
        <p:txBody>
          <a:bodyPr/>
          <a:lstStyle/>
          <a:p>
            <a:r>
              <a:rPr lang="en-US" sz="6600" dirty="0">
                <a:solidFill>
                  <a:srgbClr val="FFEE6D"/>
                </a:solidFill>
              </a:rPr>
              <a:t>Animal Handling Safety Skills</a:t>
            </a:r>
          </a:p>
        </p:txBody>
      </p:sp>
      <p:sp>
        <p:nvSpPr>
          <p:cNvPr id="9" name="Content Placeholder 8"/>
          <p:cNvSpPr>
            <a:spLocks noGrp="1"/>
          </p:cNvSpPr>
          <p:nvPr>
            <p:ph sz="half" idx="1"/>
          </p:nvPr>
        </p:nvSpPr>
        <p:spPr>
          <a:xfrm>
            <a:off x="6654800" y="2209800"/>
            <a:ext cx="6019800" cy="6553200"/>
          </a:xfrm>
        </p:spPr>
        <p:txBody>
          <a:bodyPr/>
          <a:lstStyle/>
          <a:p>
            <a:pPr algn="l">
              <a:buClr>
                <a:srgbClr val="FFEE6D"/>
              </a:buClr>
              <a:buSzPct val="66000"/>
              <a:buFont typeface="Wingdings" charset="2"/>
              <a:buChar char="v"/>
            </a:pPr>
            <a:r>
              <a:rPr lang="en-US" sz="3200" dirty="0">
                <a:solidFill>
                  <a:schemeClr val="accent1">
                    <a:lumMod val="90000"/>
                  </a:schemeClr>
                </a:solidFill>
              </a:rPr>
              <a:t> Good animal handling skills prevent staff, volunteers and the animal(s) from being injured</a:t>
            </a:r>
          </a:p>
          <a:p>
            <a:pPr algn="l">
              <a:buClr>
                <a:srgbClr val="FFEE6D"/>
              </a:buClr>
              <a:buSzPct val="66000"/>
              <a:buFont typeface="Wingdings" charset="2"/>
              <a:buChar char="v"/>
            </a:pPr>
            <a:endParaRPr lang="en-US" sz="3200" dirty="0">
              <a:solidFill>
                <a:schemeClr val="accent1">
                  <a:lumMod val="90000"/>
                </a:schemeClr>
              </a:solidFill>
            </a:endParaRPr>
          </a:p>
          <a:p>
            <a:pPr algn="l">
              <a:buClr>
                <a:srgbClr val="FFEE6D"/>
              </a:buClr>
              <a:buSzPct val="66000"/>
              <a:buFont typeface="Wingdings" charset="2"/>
              <a:buChar char="v"/>
            </a:pPr>
            <a:r>
              <a:rPr lang="en-US" sz="3200" dirty="0">
                <a:solidFill>
                  <a:schemeClr val="accent1">
                    <a:lumMod val="90000"/>
                  </a:schemeClr>
                </a:solidFill>
              </a:rPr>
              <a:t> Good animal handling skills reduce stress for the animal and the owner!</a:t>
            </a:r>
          </a:p>
          <a:p>
            <a:pPr algn="l">
              <a:buClr>
                <a:srgbClr val="FFEE6D"/>
              </a:buClr>
              <a:buSzPct val="66000"/>
              <a:buFont typeface="Wingdings" charset="2"/>
              <a:buChar char="v"/>
            </a:pPr>
            <a:endParaRPr lang="en-US" sz="3200" dirty="0">
              <a:solidFill>
                <a:schemeClr val="accent1">
                  <a:lumMod val="90000"/>
                </a:schemeClr>
              </a:solidFill>
            </a:endParaRPr>
          </a:p>
          <a:p>
            <a:pPr algn="l">
              <a:buClr>
                <a:srgbClr val="FFEE6D"/>
              </a:buClr>
              <a:buSzPct val="66000"/>
              <a:buFont typeface="Wingdings" charset="2"/>
              <a:buChar char="v"/>
            </a:pPr>
            <a:r>
              <a:rPr lang="en-US" sz="3200" dirty="0">
                <a:solidFill>
                  <a:schemeClr val="accent1">
                    <a:lumMod val="90000"/>
                  </a:schemeClr>
                </a:solidFill>
              </a:rPr>
              <a:t> Treat both the Pet Owner and the Pet(s) in a respectful manner</a:t>
            </a:r>
          </a:p>
        </p:txBody>
      </p:sp>
      <p:sp>
        <p:nvSpPr>
          <p:cNvPr id="10" name="Content Placeholder 9"/>
          <p:cNvSpPr>
            <a:spLocks noGrp="1"/>
          </p:cNvSpPr>
          <p:nvPr>
            <p:ph sz="half" idx="2"/>
          </p:nvPr>
        </p:nvSpPr>
        <p:spPr>
          <a:xfrm>
            <a:off x="604983" y="2045855"/>
            <a:ext cx="5715000" cy="6807200"/>
          </a:xfrm>
        </p:spPr>
        <p:txBody>
          <a:bodyPr/>
          <a:lstStyle/>
          <a:p>
            <a:pPr algn="l">
              <a:spcBef>
                <a:spcPts val="1200"/>
              </a:spcBef>
              <a:spcAft>
                <a:spcPts val="1200"/>
              </a:spcAft>
              <a:buClr>
                <a:srgbClr val="FFEE6D"/>
              </a:buClr>
              <a:buSzPct val="66000"/>
              <a:buFont typeface="Wingdings" charset="2"/>
              <a:buChar char="v"/>
            </a:pPr>
            <a:r>
              <a:rPr lang="en-US" sz="3200" dirty="0">
                <a:solidFill>
                  <a:schemeClr val="accent1">
                    <a:lumMod val="75000"/>
                  </a:schemeClr>
                </a:solidFill>
              </a:rPr>
              <a:t> </a:t>
            </a:r>
            <a:r>
              <a:rPr lang="en-US" sz="3200" dirty="0">
                <a:solidFill>
                  <a:schemeClr val="accent1">
                    <a:lumMod val="90000"/>
                  </a:schemeClr>
                </a:solidFill>
              </a:rPr>
              <a:t>In a Co-Located and     Co-Habitated Emergency Pet Shelters:</a:t>
            </a:r>
          </a:p>
          <a:p>
            <a:pPr lvl="1" algn="l">
              <a:spcBef>
                <a:spcPts val="1200"/>
              </a:spcBef>
              <a:spcAft>
                <a:spcPts val="1200"/>
              </a:spcAft>
              <a:buClr>
                <a:srgbClr val="FFEE6D"/>
              </a:buClr>
              <a:buSzPct val="66000"/>
              <a:buFont typeface="Wingdings" charset="2"/>
              <a:buChar char="v"/>
            </a:pPr>
            <a:r>
              <a:rPr lang="en-US" sz="2800" dirty="0">
                <a:solidFill>
                  <a:schemeClr val="accent1">
                    <a:lumMod val="90000"/>
                  </a:schemeClr>
                </a:solidFill>
              </a:rPr>
              <a:t>The care of the pet is mainly the responsibility of the pet owner</a:t>
            </a:r>
          </a:p>
          <a:p>
            <a:pPr lvl="1" algn="l">
              <a:spcBef>
                <a:spcPts val="1200"/>
              </a:spcBef>
              <a:spcAft>
                <a:spcPts val="1200"/>
              </a:spcAft>
              <a:buClr>
                <a:srgbClr val="FFEE6D"/>
              </a:buClr>
              <a:buSzPct val="66000"/>
              <a:buFont typeface="Wingdings" charset="2"/>
              <a:buChar char="v"/>
            </a:pPr>
            <a:r>
              <a:rPr lang="en-US" sz="2800" dirty="0">
                <a:solidFill>
                  <a:schemeClr val="accent1">
                    <a:lumMod val="90000"/>
                  </a:schemeClr>
                </a:solidFill>
              </a:rPr>
              <a:t> The Volunteers are there to ASSIST</a:t>
            </a:r>
          </a:p>
          <a:p>
            <a:pPr marL="914400" indent="-457200" algn="l" eaLnBrk="1" hangingPunct="1">
              <a:spcBef>
                <a:spcPts val="1200"/>
              </a:spcBef>
              <a:spcAft>
                <a:spcPts val="1200"/>
              </a:spcAft>
              <a:buClr>
                <a:srgbClr val="FFEE6D"/>
              </a:buClr>
              <a:buSzPct val="66000"/>
              <a:buFont typeface="Wingdings" charset="2"/>
              <a:buChar char="v"/>
              <a:defRPr/>
            </a:pPr>
            <a:r>
              <a:rPr lang="en-US" sz="3200" dirty="0">
                <a:solidFill>
                  <a:schemeClr val="accent1">
                    <a:lumMod val="90000"/>
                  </a:schemeClr>
                </a:solidFill>
              </a:rPr>
              <a:t>Animal Shelter Volunteers are NOT expected to help care for dangerous or sick animals</a:t>
            </a:r>
          </a:p>
        </p:txBody>
      </p:sp>
      <p:pic>
        <p:nvPicPr>
          <p:cNvPr id="2" name="Picture 1">
            <a:extLst>
              <a:ext uri="{FF2B5EF4-FFF2-40B4-BE49-F238E27FC236}">
                <a16:creationId xmlns:a16="http://schemas.microsoft.com/office/drawing/2014/main" id="{F1C82143-F288-5AE5-47A5-5E3DB7923E56}"/>
              </a:ext>
            </a:extLst>
          </p:cNvPr>
          <p:cNvPicPr>
            <a:picLocks noChangeAspect="1"/>
          </p:cNvPicPr>
          <p:nvPr/>
        </p:nvPicPr>
        <p:blipFill>
          <a:blip r:embed="rId2"/>
          <a:stretch>
            <a:fillRect/>
          </a:stretch>
        </p:blipFill>
        <p:spPr>
          <a:xfrm>
            <a:off x="11970139" y="9169400"/>
            <a:ext cx="740272" cy="479313"/>
          </a:xfrm>
          <a:prstGeom prst="rect">
            <a:avLst/>
          </a:prstGeom>
        </p:spPr>
      </p:pic>
    </p:spTree>
    <p:extLst>
      <p:ext uri="{BB962C8B-B14F-4D97-AF65-F5344CB8AC3E}">
        <p14:creationId xmlns:p14="http://schemas.microsoft.com/office/powerpoint/2010/main" val="38081832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 calcmode="lin" valueType="num">
                                      <p:cBhvr additive="base">
                                        <p:cTn id="19"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9" presetClass="entr" presetSubtype="0" decel="100000" fill="hold" nodeType="clickEffect">
                                  <p:stCondLst>
                                    <p:cond delay="0"/>
                                  </p:stCondLst>
                                  <p:childTnLst>
                                    <p:set>
                                      <p:cBhvr>
                                        <p:cTn id="24" dur="1" fill="hold">
                                          <p:stCondLst>
                                            <p:cond delay="0"/>
                                          </p:stCondLst>
                                        </p:cTn>
                                        <p:tgtEl>
                                          <p:spTgt spid="10">
                                            <p:txEl>
                                              <p:pRg st="3" end="3"/>
                                            </p:txEl>
                                          </p:spTgt>
                                        </p:tgtEl>
                                        <p:attrNameLst>
                                          <p:attrName>style.visibility</p:attrName>
                                        </p:attrNameLst>
                                      </p:cBhvr>
                                      <p:to>
                                        <p:strVal val="visible"/>
                                      </p:to>
                                    </p:set>
                                    <p:anim calcmode="lin" valueType="num">
                                      <p:cBhvr>
                                        <p:cTn id="25" dur="500" fill="hold"/>
                                        <p:tgtEl>
                                          <p:spTgt spid="10">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10">
                                            <p:txEl>
                                              <p:pRg st="3" end="3"/>
                                            </p:txEl>
                                          </p:spTgt>
                                        </p:tgtEl>
                                        <p:attrNameLst>
                                          <p:attrName>ppt_h</p:attrName>
                                        </p:attrNameLst>
                                      </p:cBhvr>
                                      <p:tavLst>
                                        <p:tav tm="0">
                                          <p:val>
                                            <p:fltVal val="0"/>
                                          </p:val>
                                        </p:tav>
                                        <p:tav tm="100000">
                                          <p:val>
                                            <p:strVal val="#ppt_h"/>
                                          </p:val>
                                        </p:tav>
                                      </p:tavLst>
                                    </p:anim>
                                    <p:anim calcmode="lin" valueType="num">
                                      <p:cBhvr>
                                        <p:cTn id="27" dur="500" fill="hold"/>
                                        <p:tgtEl>
                                          <p:spTgt spid="10">
                                            <p:txEl>
                                              <p:pRg st="3" end="3"/>
                                            </p:txEl>
                                          </p:spTgt>
                                        </p:tgtEl>
                                        <p:attrNameLst>
                                          <p:attrName>style.rotation</p:attrName>
                                        </p:attrNameLst>
                                      </p:cBhvr>
                                      <p:tavLst>
                                        <p:tav tm="0">
                                          <p:val>
                                            <p:fltVal val="360"/>
                                          </p:val>
                                        </p:tav>
                                        <p:tav tm="100000">
                                          <p:val>
                                            <p:fltVal val="0"/>
                                          </p:val>
                                        </p:tav>
                                      </p:tavLst>
                                    </p:anim>
                                    <p:animEffect transition="in" filter="fade">
                                      <p:cBhvr>
                                        <p:cTn id="28" dur="500"/>
                                        <p:tgtEl>
                                          <p:spTgt spid="10">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9">
                                            <p:txEl>
                                              <p:pRg st="0" end="0"/>
                                            </p:txEl>
                                          </p:spTgt>
                                        </p:tgtEl>
                                        <p:attrNameLst>
                                          <p:attrName>style.visibility</p:attrName>
                                        </p:attrNameLst>
                                      </p:cBhvr>
                                      <p:to>
                                        <p:strVal val="visible"/>
                                      </p:to>
                                    </p:set>
                                    <p:anim calcmode="lin" valueType="num">
                                      <p:cBhvr additive="base">
                                        <p:cTn id="3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9">
                                            <p:txEl>
                                              <p:pRg st="2" end="2"/>
                                            </p:txEl>
                                          </p:spTgt>
                                        </p:tgtEl>
                                        <p:attrNameLst>
                                          <p:attrName>style.visibility</p:attrName>
                                        </p:attrNameLst>
                                      </p:cBhvr>
                                      <p:to>
                                        <p:strVal val="visible"/>
                                      </p:to>
                                    </p:set>
                                    <p:anim calcmode="lin" valueType="num">
                                      <p:cBhvr additive="base">
                                        <p:cTn id="39"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9">
                                            <p:txEl>
                                              <p:pRg st="4" end="4"/>
                                            </p:txEl>
                                          </p:spTgt>
                                        </p:tgtEl>
                                        <p:attrNameLst>
                                          <p:attrName>style.visibility</p:attrName>
                                        </p:attrNameLst>
                                      </p:cBhvr>
                                      <p:to>
                                        <p:strVal val="visible"/>
                                      </p:to>
                                    </p:set>
                                    <p:anim calcmode="lin" valueType="num">
                                      <p:cBhvr additive="base">
                                        <p:cTn id="45"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00" y="-331232"/>
            <a:ext cx="13004800" cy="1447800"/>
          </a:xfrm>
        </p:spPr>
        <p:txBody>
          <a:bodyPr/>
          <a:lstStyle/>
          <a:p>
            <a:r>
              <a:rPr lang="en-US" sz="6600" dirty="0">
                <a:solidFill>
                  <a:srgbClr val="FFEE6D"/>
                </a:solidFill>
              </a:rPr>
              <a:t>Animal Handling Do’s and Don’ts</a:t>
            </a:r>
          </a:p>
        </p:txBody>
      </p:sp>
      <p:sp>
        <p:nvSpPr>
          <p:cNvPr id="3" name="Content Placeholder 2"/>
          <p:cNvSpPr>
            <a:spLocks noGrp="1"/>
          </p:cNvSpPr>
          <p:nvPr>
            <p:ph sz="half" idx="1"/>
          </p:nvPr>
        </p:nvSpPr>
        <p:spPr>
          <a:xfrm>
            <a:off x="319789" y="1793379"/>
            <a:ext cx="6385811" cy="7493000"/>
          </a:xfrm>
        </p:spPr>
        <p:txBody>
          <a:bodyPr/>
          <a:lstStyle/>
          <a:p>
            <a:pPr algn="l">
              <a:spcBef>
                <a:spcPts val="600"/>
              </a:spcBef>
              <a:spcAft>
                <a:spcPts val="600"/>
              </a:spcAft>
              <a:buClr>
                <a:srgbClr val="FFEE6D"/>
              </a:buClr>
              <a:buSzPct val="66000"/>
              <a:buFont typeface="Wingdings" charset="2"/>
              <a:buChar char="v"/>
            </a:pPr>
            <a:r>
              <a:rPr lang="en-US" dirty="0">
                <a:solidFill>
                  <a:schemeClr val="accent1">
                    <a:lumMod val="90000"/>
                  </a:schemeClr>
                </a:solidFill>
              </a:rPr>
              <a:t>Concentrate on the pet you are handling</a:t>
            </a:r>
          </a:p>
          <a:p>
            <a:pPr algn="l">
              <a:spcBef>
                <a:spcPts val="600"/>
              </a:spcBef>
              <a:spcAft>
                <a:spcPts val="600"/>
              </a:spcAft>
              <a:buClr>
                <a:srgbClr val="FFEE6D"/>
              </a:buClr>
              <a:buSzPct val="66000"/>
              <a:buFont typeface="Wingdings" charset="2"/>
              <a:buChar char="v"/>
            </a:pPr>
            <a:r>
              <a:rPr lang="en-US" dirty="0">
                <a:solidFill>
                  <a:schemeClr val="accent1">
                    <a:lumMod val="90000"/>
                  </a:schemeClr>
                </a:solidFill>
              </a:rPr>
              <a:t>Take a moment to assess the dog or cat you are about to interact with</a:t>
            </a:r>
          </a:p>
          <a:p>
            <a:pPr lvl="1" algn="l">
              <a:spcBef>
                <a:spcPts val="600"/>
              </a:spcBef>
              <a:spcAft>
                <a:spcPts val="600"/>
              </a:spcAft>
              <a:buClr>
                <a:srgbClr val="FFEE6D"/>
              </a:buClr>
              <a:buSzPct val="66000"/>
              <a:buFont typeface="Wingdings" charset="2"/>
              <a:buChar char="v"/>
            </a:pPr>
            <a:r>
              <a:rPr lang="en-US" dirty="0">
                <a:solidFill>
                  <a:schemeClr val="accent1">
                    <a:lumMod val="90000"/>
                  </a:schemeClr>
                </a:solidFill>
              </a:rPr>
              <a:t>Look over the daily Animal Care Sheet</a:t>
            </a:r>
          </a:p>
          <a:p>
            <a:pPr lvl="1" algn="l">
              <a:spcBef>
                <a:spcPts val="600"/>
              </a:spcBef>
              <a:spcAft>
                <a:spcPts val="600"/>
              </a:spcAft>
              <a:buClr>
                <a:srgbClr val="FFEE6D"/>
              </a:buClr>
              <a:buSzPct val="66000"/>
              <a:buFont typeface="Wingdings" charset="2"/>
              <a:buChar char="v"/>
            </a:pPr>
            <a:r>
              <a:rPr lang="en-US" dirty="0">
                <a:solidFill>
                  <a:schemeClr val="accent1">
                    <a:lumMod val="90000"/>
                  </a:schemeClr>
                </a:solidFill>
              </a:rPr>
              <a:t>Read any pertinent notations </a:t>
            </a:r>
          </a:p>
          <a:p>
            <a:pPr algn="l">
              <a:spcBef>
                <a:spcPts val="600"/>
              </a:spcBef>
              <a:spcAft>
                <a:spcPts val="600"/>
              </a:spcAft>
              <a:buClr>
                <a:srgbClr val="FFEE6D"/>
              </a:buClr>
              <a:buSzPct val="66000"/>
              <a:buFont typeface="Wingdings" charset="2"/>
              <a:buChar char="v"/>
            </a:pPr>
            <a:r>
              <a:rPr lang="en-US" dirty="0">
                <a:solidFill>
                  <a:schemeClr val="accent1">
                    <a:lumMod val="90000"/>
                  </a:schemeClr>
                </a:solidFill>
              </a:rPr>
              <a:t>Be prepared to protect yourself</a:t>
            </a:r>
          </a:p>
          <a:p>
            <a:pPr algn="l">
              <a:spcBef>
                <a:spcPts val="1200"/>
              </a:spcBef>
              <a:spcAft>
                <a:spcPts val="600"/>
              </a:spcAft>
              <a:buClr>
                <a:srgbClr val="FFEE6D"/>
              </a:buClr>
              <a:buSzPct val="66000"/>
              <a:buFont typeface="Wingdings" charset="2"/>
              <a:buChar char="v"/>
            </a:pPr>
            <a:r>
              <a:rPr lang="en-US" i="1" dirty="0">
                <a:solidFill>
                  <a:schemeClr val="accent1">
                    <a:lumMod val="90000"/>
                  </a:schemeClr>
                </a:solidFill>
              </a:rPr>
              <a:t>Wash your hands! </a:t>
            </a:r>
            <a:r>
              <a:rPr lang="en-US" dirty="0">
                <a:solidFill>
                  <a:schemeClr val="accent1">
                    <a:lumMod val="90000"/>
                  </a:schemeClr>
                </a:solidFill>
              </a:rPr>
              <a:t>Before &amp; after working with an animal</a:t>
            </a:r>
          </a:p>
          <a:p>
            <a:pPr algn="l">
              <a:spcBef>
                <a:spcPts val="1200"/>
              </a:spcBef>
              <a:spcAft>
                <a:spcPts val="600"/>
              </a:spcAft>
              <a:buClr>
                <a:schemeClr val="accent1">
                  <a:lumMod val="90000"/>
                </a:schemeClr>
              </a:buClr>
              <a:buSzPct val="66000"/>
              <a:buFont typeface="Wingdings" charset="2"/>
              <a:buChar char="v"/>
            </a:pPr>
            <a:r>
              <a:rPr lang="en-US" dirty="0">
                <a:solidFill>
                  <a:schemeClr val="accent2">
                    <a:lumMod val="40000"/>
                    <a:lumOff val="60000"/>
                  </a:schemeClr>
                </a:solidFill>
              </a:rPr>
              <a:t>Remember the Shelter can be a stressful environment</a:t>
            </a:r>
          </a:p>
          <a:p>
            <a:pPr algn="l">
              <a:spcBef>
                <a:spcPts val="1200"/>
              </a:spcBef>
              <a:spcAft>
                <a:spcPts val="1200"/>
              </a:spcAft>
              <a:buClr>
                <a:srgbClr val="FFEE6D"/>
              </a:buClr>
              <a:buSzPct val="66000"/>
              <a:buFont typeface="Wingdings" charset="2"/>
              <a:buChar char="v"/>
            </a:pPr>
            <a:r>
              <a:rPr lang="en-US" i="1" dirty="0">
                <a:solidFill>
                  <a:schemeClr val="accent1">
                    <a:lumMod val="90000"/>
                  </a:schemeClr>
                </a:solidFill>
              </a:rPr>
              <a:t>If you are ever uncomfortable with your assignment or an animal, speak with your supervisor</a:t>
            </a:r>
          </a:p>
          <a:p>
            <a:pPr>
              <a:buFont typeface="Wingdings" charset="2"/>
              <a:buChar char="v"/>
            </a:pPr>
            <a:endParaRPr lang="en-US" dirty="0"/>
          </a:p>
        </p:txBody>
      </p:sp>
      <p:sp>
        <p:nvSpPr>
          <p:cNvPr id="4" name="Content Placeholder 3"/>
          <p:cNvSpPr>
            <a:spLocks noGrp="1"/>
          </p:cNvSpPr>
          <p:nvPr>
            <p:ph sz="half" idx="2"/>
          </p:nvPr>
        </p:nvSpPr>
        <p:spPr>
          <a:xfrm>
            <a:off x="7493251" y="1793379"/>
            <a:ext cx="5156200" cy="7315200"/>
          </a:xfrm>
        </p:spPr>
        <p:txBody>
          <a:bodyPr/>
          <a:lstStyle/>
          <a:p>
            <a:pPr algn="l">
              <a:spcBef>
                <a:spcPts val="1200"/>
              </a:spcBef>
              <a:spcAft>
                <a:spcPts val="1200"/>
              </a:spcAft>
              <a:buClr>
                <a:srgbClr val="FFEE6D"/>
              </a:buClr>
              <a:buSzPct val="66000"/>
              <a:buFont typeface="Wingdings" charset="2"/>
              <a:buChar char="v"/>
            </a:pPr>
            <a:r>
              <a:rPr lang="en-US" dirty="0">
                <a:solidFill>
                  <a:schemeClr val="accent1">
                    <a:lumMod val="90000"/>
                  </a:schemeClr>
                </a:solidFill>
              </a:rPr>
              <a:t>Put your face directly into the face of a dog or cat</a:t>
            </a:r>
          </a:p>
          <a:p>
            <a:pPr algn="l">
              <a:spcBef>
                <a:spcPts val="1200"/>
              </a:spcBef>
              <a:spcAft>
                <a:spcPts val="1200"/>
              </a:spcAft>
              <a:buClr>
                <a:srgbClr val="FFEE6D"/>
              </a:buClr>
              <a:buSzPct val="66000"/>
              <a:buFont typeface="Wingdings" charset="2"/>
              <a:buChar char="v"/>
            </a:pPr>
            <a:r>
              <a:rPr lang="en-US" dirty="0">
                <a:solidFill>
                  <a:schemeClr val="accent1">
                    <a:lumMod val="90000"/>
                  </a:schemeClr>
                </a:solidFill>
              </a:rPr>
              <a:t>Sit on the floor while handling a dog</a:t>
            </a:r>
          </a:p>
          <a:p>
            <a:pPr algn="l">
              <a:spcBef>
                <a:spcPts val="1200"/>
              </a:spcBef>
              <a:spcAft>
                <a:spcPts val="1200"/>
              </a:spcAft>
              <a:buClr>
                <a:srgbClr val="FFEE6D"/>
              </a:buClr>
              <a:buSzPct val="66000"/>
              <a:buFont typeface="Wingdings" charset="2"/>
              <a:buChar char="v"/>
            </a:pPr>
            <a:r>
              <a:rPr lang="en-US" dirty="0">
                <a:solidFill>
                  <a:schemeClr val="accent1">
                    <a:lumMod val="90000"/>
                  </a:schemeClr>
                </a:solidFill>
              </a:rPr>
              <a:t>Attempt to handle an aggressive animal</a:t>
            </a:r>
          </a:p>
          <a:p>
            <a:pPr algn="l">
              <a:spcBef>
                <a:spcPts val="1200"/>
              </a:spcBef>
              <a:spcAft>
                <a:spcPts val="1200"/>
              </a:spcAft>
              <a:buClr>
                <a:srgbClr val="FFEE6D"/>
              </a:buClr>
              <a:buSzPct val="66000"/>
              <a:buFont typeface="Wingdings" charset="2"/>
              <a:buChar char="v"/>
            </a:pPr>
            <a:r>
              <a:rPr lang="en-US" dirty="0">
                <a:solidFill>
                  <a:schemeClr val="accent1">
                    <a:lumMod val="90000"/>
                  </a:schemeClr>
                </a:solidFill>
              </a:rPr>
              <a:t>Yell or scream at an animal</a:t>
            </a:r>
          </a:p>
          <a:p>
            <a:pPr algn="l">
              <a:spcBef>
                <a:spcPts val="1200"/>
              </a:spcBef>
              <a:spcAft>
                <a:spcPts val="1200"/>
              </a:spcAft>
              <a:buClr>
                <a:srgbClr val="FFEE6D"/>
              </a:buClr>
              <a:buSzPct val="66000"/>
              <a:buFont typeface="Wingdings" charset="2"/>
              <a:buChar char="v"/>
            </a:pPr>
            <a:r>
              <a:rPr lang="en-US" dirty="0">
                <a:solidFill>
                  <a:schemeClr val="accent1">
                    <a:lumMod val="90000"/>
                  </a:schemeClr>
                </a:solidFill>
              </a:rPr>
              <a:t>Stare a dog down</a:t>
            </a:r>
          </a:p>
          <a:p>
            <a:pPr algn="l">
              <a:spcBef>
                <a:spcPts val="1200"/>
              </a:spcBef>
              <a:spcAft>
                <a:spcPts val="1200"/>
              </a:spcAft>
              <a:buClr>
                <a:srgbClr val="FFEE6D"/>
              </a:buClr>
              <a:buSzPct val="66000"/>
              <a:buFont typeface="Wingdings" charset="2"/>
              <a:buChar char="v"/>
            </a:pPr>
            <a:r>
              <a:rPr lang="en-US" dirty="0">
                <a:solidFill>
                  <a:schemeClr val="accent1">
                    <a:lumMod val="90000"/>
                  </a:schemeClr>
                </a:solidFill>
              </a:rPr>
              <a:t>Reach into a cat crate</a:t>
            </a:r>
          </a:p>
          <a:p>
            <a:pPr algn="l">
              <a:spcBef>
                <a:spcPts val="1200"/>
              </a:spcBef>
              <a:spcAft>
                <a:spcPts val="1200"/>
              </a:spcAft>
              <a:buClr>
                <a:schemeClr val="accent1">
                  <a:lumMod val="90000"/>
                </a:schemeClr>
              </a:buClr>
              <a:buSzPct val="66000"/>
              <a:buFont typeface="Wingdings" charset="2"/>
              <a:buChar char="v"/>
            </a:pPr>
            <a:r>
              <a:rPr lang="en-US" dirty="0">
                <a:solidFill>
                  <a:schemeClr val="accent2">
                    <a:lumMod val="40000"/>
                    <a:lumOff val="60000"/>
                  </a:schemeClr>
                </a:solidFill>
              </a:rPr>
              <a:t>Provide ANY medication or medical attention</a:t>
            </a:r>
          </a:p>
        </p:txBody>
      </p:sp>
      <p:sp>
        <p:nvSpPr>
          <p:cNvPr id="5" name="TextBox 4"/>
          <p:cNvSpPr txBox="1"/>
          <p:nvPr/>
        </p:nvSpPr>
        <p:spPr>
          <a:xfrm>
            <a:off x="482600" y="1116568"/>
            <a:ext cx="1473200" cy="646331"/>
          </a:xfrm>
          <a:prstGeom prst="rect">
            <a:avLst/>
          </a:prstGeom>
          <a:noFill/>
        </p:spPr>
        <p:txBody>
          <a:bodyPr wrap="square" rtlCol="0">
            <a:spAutoFit/>
          </a:bodyPr>
          <a:lstStyle/>
          <a:p>
            <a:r>
              <a:rPr lang="en-US" sz="3600" b="1" u="sng" dirty="0">
                <a:solidFill>
                  <a:srgbClr val="00B050"/>
                </a:solidFill>
              </a:rPr>
              <a:t>DO:</a:t>
            </a:r>
          </a:p>
        </p:txBody>
      </p:sp>
      <p:sp>
        <p:nvSpPr>
          <p:cNvPr id="6" name="TextBox 5"/>
          <p:cNvSpPr txBox="1"/>
          <p:nvPr/>
        </p:nvSpPr>
        <p:spPr>
          <a:xfrm>
            <a:off x="7614920" y="1024235"/>
            <a:ext cx="1828800" cy="738664"/>
          </a:xfrm>
          <a:prstGeom prst="rect">
            <a:avLst/>
          </a:prstGeom>
          <a:noFill/>
        </p:spPr>
        <p:txBody>
          <a:bodyPr wrap="square" rtlCol="0">
            <a:spAutoFit/>
          </a:bodyPr>
          <a:lstStyle/>
          <a:p>
            <a:r>
              <a:rPr lang="en-US" sz="3600" b="1" u="sng" dirty="0">
                <a:solidFill>
                  <a:srgbClr val="C00000"/>
                </a:solidFill>
              </a:rPr>
              <a:t>DON’T</a:t>
            </a:r>
            <a:r>
              <a:rPr lang="en-US" b="1" u="sng" dirty="0">
                <a:solidFill>
                  <a:srgbClr val="C00000"/>
                </a:solidFill>
              </a:rPr>
              <a:t>:</a:t>
            </a:r>
          </a:p>
        </p:txBody>
      </p:sp>
      <p:pic>
        <p:nvPicPr>
          <p:cNvPr id="7" name="Picture 6">
            <a:extLst>
              <a:ext uri="{FF2B5EF4-FFF2-40B4-BE49-F238E27FC236}">
                <a16:creationId xmlns:a16="http://schemas.microsoft.com/office/drawing/2014/main" id="{5EC6C299-45BB-2865-5CBF-84D2C41EDBE8}"/>
              </a:ext>
            </a:extLst>
          </p:cNvPr>
          <p:cNvPicPr>
            <a:picLocks noChangeAspect="1"/>
          </p:cNvPicPr>
          <p:nvPr/>
        </p:nvPicPr>
        <p:blipFill>
          <a:blip r:embed="rId3"/>
          <a:stretch>
            <a:fillRect/>
          </a:stretch>
        </p:blipFill>
        <p:spPr>
          <a:xfrm>
            <a:off x="11970139" y="9169400"/>
            <a:ext cx="740272" cy="479313"/>
          </a:xfrm>
          <a:prstGeom prst="rect">
            <a:avLst/>
          </a:prstGeom>
        </p:spPr>
      </p:pic>
    </p:spTree>
    <p:extLst>
      <p:ext uri="{BB962C8B-B14F-4D97-AF65-F5344CB8AC3E}">
        <p14:creationId xmlns:p14="http://schemas.microsoft.com/office/powerpoint/2010/main" val="12922888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additive="base">
                                        <p:cTn id="14"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additive="base">
                                        <p:cTn id="20"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additive="base">
                                        <p:cTn id="26"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 calcmode="lin" valueType="num">
                                      <p:cBhvr additive="base">
                                        <p:cTn id="32"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 calcmode="lin" valueType="num">
                                      <p:cBhvr additive="base">
                                        <p:cTn id="38"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9" presetClass="entr" presetSubtype="0" decel="100000" fill="hold" nodeType="clickEffect">
                                  <p:stCondLst>
                                    <p:cond delay="0"/>
                                  </p:stCondLst>
                                  <p:childTnLst>
                                    <p:set>
                                      <p:cBhvr>
                                        <p:cTn id="43" dur="1" fill="hold">
                                          <p:stCondLst>
                                            <p:cond delay="0"/>
                                          </p:stCondLst>
                                        </p:cTn>
                                        <p:tgtEl>
                                          <p:spTgt spid="3">
                                            <p:txEl>
                                              <p:pRg st="5" end="5"/>
                                            </p:txEl>
                                          </p:spTgt>
                                        </p:tgtEl>
                                        <p:attrNameLst>
                                          <p:attrName>style.visibility</p:attrName>
                                        </p:attrNameLst>
                                      </p:cBhvr>
                                      <p:to>
                                        <p:strVal val="visible"/>
                                      </p:to>
                                    </p:set>
                                    <p:anim calcmode="lin" valueType="num">
                                      <p:cBhvr>
                                        <p:cTn id="44"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5" dur="500" fill="hold"/>
                                        <p:tgtEl>
                                          <p:spTgt spid="3">
                                            <p:txEl>
                                              <p:pRg st="5" end="5"/>
                                            </p:txEl>
                                          </p:spTgt>
                                        </p:tgtEl>
                                        <p:attrNameLst>
                                          <p:attrName>ppt_h</p:attrName>
                                        </p:attrNameLst>
                                      </p:cBhvr>
                                      <p:tavLst>
                                        <p:tav tm="0">
                                          <p:val>
                                            <p:fltVal val="0"/>
                                          </p:val>
                                        </p:tav>
                                        <p:tav tm="100000">
                                          <p:val>
                                            <p:strVal val="#ppt_h"/>
                                          </p:val>
                                        </p:tav>
                                      </p:tavLst>
                                    </p:anim>
                                    <p:anim calcmode="lin" valueType="num">
                                      <p:cBhvr>
                                        <p:cTn id="46" dur="500" fill="hold"/>
                                        <p:tgtEl>
                                          <p:spTgt spid="3">
                                            <p:txEl>
                                              <p:pRg st="5" end="5"/>
                                            </p:txEl>
                                          </p:spTgt>
                                        </p:tgtEl>
                                        <p:attrNameLst>
                                          <p:attrName>style.rotation</p:attrName>
                                        </p:attrNameLst>
                                      </p:cBhvr>
                                      <p:tavLst>
                                        <p:tav tm="0">
                                          <p:val>
                                            <p:fltVal val="360"/>
                                          </p:val>
                                        </p:tav>
                                        <p:tav tm="100000">
                                          <p:val>
                                            <p:fltVal val="0"/>
                                          </p:val>
                                        </p:tav>
                                      </p:tavLst>
                                    </p:anim>
                                    <p:animEffect transition="in" filter="fade">
                                      <p:cBhvr>
                                        <p:cTn id="47" dur="500"/>
                                        <p:tgtEl>
                                          <p:spTgt spid="3">
                                            <p:txEl>
                                              <p:pRg st="5" end="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3">
                                            <p:txEl>
                                              <p:pRg st="6" end="6"/>
                                            </p:txEl>
                                          </p:spTgt>
                                        </p:tgtEl>
                                        <p:attrNameLst>
                                          <p:attrName>style.visibility</p:attrName>
                                        </p:attrNameLst>
                                      </p:cBhvr>
                                      <p:to>
                                        <p:strVal val="visible"/>
                                      </p:to>
                                    </p:set>
                                    <p:anim calcmode="lin" valueType="num">
                                      <p:cBhvr additive="base">
                                        <p:cTn id="52"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nodeType="clickEffect">
                                  <p:stCondLst>
                                    <p:cond delay="0"/>
                                  </p:stCondLst>
                                  <p:childTnLst>
                                    <p:set>
                                      <p:cBhvr>
                                        <p:cTn id="57" dur="1" fill="hold">
                                          <p:stCondLst>
                                            <p:cond delay="0"/>
                                          </p:stCondLst>
                                        </p:cTn>
                                        <p:tgtEl>
                                          <p:spTgt spid="3">
                                            <p:txEl>
                                              <p:pRg st="7" end="7"/>
                                            </p:txEl>
                                          </p:spTgt>
                                        </p:tgtEl>
                                        <p:attrNameLst>
                                          <p:attrName>style.visibility</p:attrName>
                                        </p:attrNameLst>
                                      </p:cBhvr>
                                      <p:to>
                                        <p:strVal val="visible"/>
                                      </p:to>
                                    </p:set>
                                    <p:anim calcmode="lin" valueType="num">
                                      <p:cBhvr additive="base">
                                        <p:cTn id="58"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9"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55" presetClass="entr" presetSubtype="0" fill="hold" grpId="0" nodeType="clickEffect">
                                  <p:stCondLst>
                                    <p:cond delay="0"/>
                                  </p:stCondLst>
                                  <p:childTnLst>
                                    <p:set>
                                      <p:cBhvr>
                                        <p:cTn id="63" dur="1" fill="hold">
                                          <p:stCondLst>
                                            <p:cond delay="0"/>
                                          </p:stCondLst>
                                        </p:cTn>
                                        <p:tgtEl>
                                          <p:spTgt spid="6"/>
                                        </p:tgtEl>
                                        <p:attrNameLst>
                                          <p:attrName>style.visibility</p:attrName>
                                        </p:attrNameLst>
                                      </p:cBhvr>
                                      <p:to>
                                        <p:strVal val="visible"/>
                                      </p:to>
                                    </p:set>
                                    <p:anim calcmode="lin" valueType="num">
                                      <p:cBhvr>
                                        <p:cTn id="64" dur="1000" fill="hold"/>
                                        <p:tgtEl>
                                          <p:spTgt spid="6"/>
                                        </p:tgtEl>
                                        <p:attrNameLst>
                                          <p:attrName>ppt_w</p:attrName>
                                        </p:attrNameLst>
                                      </p:cBhvr>
                                      <p:tavLst>
                                        <p:tav tm="0">
                                          <p:val>
                                            <p:strVal val="#ppt_w*0.70"/>
                                          </p:val>
                                        </p:tav>
                                        <p:tav tm="100000">
                                          <p:val>
                                            <p:strVal val="#ppt_w"/>
                                          </p:val>
                                        </p:tav>
                                      </p:tavLst>
                                    </p:anim>
                                    <p:anim calcmode="lin" valueType="num">
                                      <p:cBhvr>
                                        <p:cTn id="65" dur="1000" fill="hold"/>
                                        <p:tgtEl>
                                          <p:spTgt spid="6"/>
                                        </p:tgtEl>
                                        <p:attrNameLst>
                                          <p:attrName>ppt_h</p:attrName>
                                        </p:attrNameLst>
                                      </p:cBhvr>
                                      <p:tavLst>
                                        <p:tav tm="0">
                                          <p:val>
                                            <p:strVal val="#ppt_h"/>
                                          </p:val>
                                        </p:tav>
                                        <p:tav tm="100000">
                                          <p:val>
                                            <p:strVal val="#ppt_h"/>
                                          </p:val>
                                        </p:tav>
                                      </p:tavLst>
                                    </p:anim>
                                    <p:animEffect transition="in" filter="fade">
                                      <p:cBhvr>
                                        <p:cTn id="66" dur="1000"/>
                                        <p:tgtEl>
                                          <p:spTgt spid="6"/>
                                        </p:tgtEl>
                                      </p:cBhvr>
                                    </p:animEffect>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nodeType="clickEffect">
                                  <p:stCondLst>
                                    <p:cond delay="0"/>
                                  </p:stCondLst>
                                  <p:childTnLst>
                                    <p:set>
                                      <p:cBhvr>
                                        <p:cTn id="70" dur="1" fill="hold">
                                          <p:stCondLst>
                                            <p:cond delay="0"/>
                                          </p:stCondLst>
                                        </p:cTn>
                                        <p:tgtEl>
                                          <p:spTgt spid="4">
                                            <p:txEl>
                                              <p:pRg st="0" end="0"/>
                                            </p:txEl>
                                          </p:spTgt>
                                        </p:tgtEl>
                                        <p:attrNameLst>
                                          <p:attrName>style.visibility</p:attrName>
                                        </p:attrNameLst>
                                      </p:cBhvr>
                                      <p:to>
                                        <p:strVal val="visible"/>
                                      </p:to>
                                    </p:set>
                                    <p:anim calcmode="lin" valueType="num">
                                      <p:cBhvr additive="base">
                                        <p:cTn id="7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nodeType="clickEffect">
                                  <p:stCondLst>
                                    <p:cond delay="0"/>
                                  </p:stCondLst>
                                  <p:childTnLst>
                                    <p:set>
                                      <p:cBhvr>
                                        <p:cTn id="76" dur="1" fill="hold">
                                          <p:stCondLst>
                                            <p:cond delay="0"/>
                                          </p:stCondLst>
                                        </p:cTn>
                                        <p:tgtEl>
                                          <p:spTgt spid="4">
                                            <p:txEl>
                                              <p:pRg st="1" end="1"/>
                                            </p:txEl>
                                          </p:spTgt>
                                        </p:tgtEl>
                                        <p:attrNameLst>
                                          <p:attrName>style.visibility</p:attrName>
                                        </p:attrNameLst>
                                      </p:cBhvr>
                                      <p:to>
                                        <p:strVal val="visible"/>
                                      </p:to>
                                    </p:set>
                                    <p:anim calcmode="lin" valueType="num">
                                      <p:cBhvr additive="base">
                                        <p:cTn id="7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7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nodeType="clickEffect">
                                  <p:stCondLst>
                                    <p:cond delay="0"/>
                                  </p:stCondLst>
                                  <p:childTnLst>
                                    <p:set>
                                      <p:cBhvr>
                                        <p:cTn id="82" dur="1" fill="hold">
                                          <p:stCondLst>
                                            <p:cond delay="0"/>
                                          </p:stCondLst>
                                        </p:cTn>
                                        <p:tgtEl>
                                          <p:spTgt spid="4">
                                            <p:txEl>
                                              <p:pRg st="2" end="2"/>
                                            </p:txEl>
                                          </p:spTgt>
                                        </p:tgtEl>
                                        <p:attrNameLst>
                                          <p:attrName>style.visibility</p:attrName>
                                        </p:attrNameLst>
                                      </p:cBhvr>
                                      <p:to>
                                        <p:strVal val="visible"/>
                                      </p:to>
                                    </p:set>
                                    <p:anim calcmode="lin" valueType="num">
                                      <p:cBhvr additive="base">
                                        <p:cTn id="8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8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nodeType="clickEffect">
                                  <p:stCondLst>
                                    <p:cond delay="0"/>
                                  </p:stCondLst>
                                  <p:childTnLst>
                                    <p:set>
                                      <p:cBhvr>
                                        <p:cTn id="88" dur="1" fill="hold">
                                          <p:stCondLst>
                                            <p:cond delay="0"/>
                                          </p:stCondLst>
                                        </p:cTn>
                                        <p:tgtEl>
                                          <p:spTgt spid="4">
                                            <p:txEl>
                                              <p:pRg st="3" end="3"/>
                                            </p:txEl>
                                          </p:spTgt>
                                        </p:tgtEl>
                                        <p:attrNameLst>
                                          <p:attrName>style.visibility</p:attrName>
                                        </p:attrNameLst>
                                      </p:cBhvr>
                                      <p:to>
                                        <p:strVal val="visible"/>
                                      </p:to>
                                    </p:set>
                                    <p:anim calcmode="lin" valueType="num">
                                      <p:cBhvr additive="base">
                                        <p:cTn id="8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9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nodeType="clickEffect">
                                  <p:stCondLst>
                                    <p:cond delay="0"/>
                                  </p:stCondLst>
                                  <p:childTnLst>
                                    <p:set>
                                      <p:cBhvr>
                                        <p:cTn id="94" dur="1" fill="hold">
                                          <p:stCondLst>
                                            <p:cond delay="0"/>
                                          </p:stCondLst>
                                        </p:cTn>
                                        <p:tgtEl>
                                          <p:spTgt spid="4">
                                            <p:txEl>
                                              <p:pRg st="4" end="4"/>
                                            </p:txEl>
                                          </p:spTgt>
                                        </p:tgtEl>
                                        <p:attrNameLst>
                                          <p:attrName>style.visibility</p:attrName>
                                        </p:attrNameLst>
                                      </p:cBhvr>
                                      <p:to>
                                        <p:strVal val="visible"/>
                                      </p:to>
                                    </p:set>
                                    <p:anim calcmode="lin" valueType="num">
                                      <p:cBhvr additive="base">
                                        <p:cTn id="9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96"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 presetClass="entr" presetSubtype="4" fill="hold" nodeType="clickEffect">
                                  <p:stCondLst>
                                    <p:cond delay="0"/>
                                  </p:stCondLst>
                                  <p:childTnLst>
                                    <p:set>
                                      <p:cBhvr>
                                        <p:cTn id="100" dur="1" fill="hold">
                                          <p:stCondLst>
                                            <p:cond delay="0"/>
                                          </p:stCondLst>
                                        </p:cTn>
                                        <p:tgtEl>
                                          <p:spTgt spid="4">
                                            <p:txEl>
                                              <p:pRg st="5" end="5"/>
                                            </p:txEl>
                                          </p:spTgt>
                                        </p:tgtEl>
                                        <p:attrNameLst>
                                          <p:attrName>style.visibility</p:attrName>
                                        </p:attrNameLst>
                                      </p:cBhvr>
                                      <p:to>
                                        <p:strVal val="visible"/>
                                      </p:to>
                                    </p:set>
                                    <p:anim calcmode="lin" valueType="num">
                                      <p:cBhvr additive="base">
                                        <p:cTn id="101"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102"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49" presetClass="entr" presetSubtype="0" decel="100000" fill="hold" nodeType="clickEffect">
                                  <p:stCondLst>
                                    <p:cond delay="0"/>
                                  </p:stCondLst>
                                  <p:childTnLst>
                                    <p:set>
                                      <p:cBhvr>
                                        <p:cTn id="106" dur="1" fill="hold">
                                          <p:stCondLst>
                                            <p:cond delay="0"/>
                                          </p:stCondLst>
                                        </p:cTn>
                                        <p:tgtEl>
                                          <p:spTgt spid="4">
                                            <p:txEl>
                                              <p:pRg st="6" end="6"/>
                                            </p:txEl>
                                          </p:spTgt>
                                        </p:tgtEl>
                                        <p:attrNameLst>
                                          <p:attrName>style.visibility</p:attrName>
                                        </p:attrNameLst>
                                      </p:cBhvr>
                                      <p:to>
                                        <p:strVal val="visible"/>
                                      </p:to>
                                    </p:set>
                                    <p:anim calcmode="lin" valueType="num">
                                      <p:cBhvr>
                                        <p:cTn id="107" dur="500" fill="hold"/>
                                        <p:tgtEl>
                                          <p:spTgt spid="4">
                                            <p:txEl>
                                              <p:pRg st="6" end="6"/>
                                            </p:txEl>
                                          </p:spTgt>
                                        </p:tgtEl>
                                        <p:attrNameLst>
                                          <p:attrName>ppt_w</p:attrName>
                                        </p:attrNameLst>
                                      </p:cBhvr>
                                      <p:tavLst>
                                        <p:tav tm="0">
                                          <p:val>
                                            <p:fltVal val="0"/>
                                          </p:val>
                                        </p:tav>
                                        <p:tav tm="100000">
                                          <p:val>
                                            <p:strVal val="#ppt_w"/>
                                          </p:val>
                                        </p:tav>
                                      </p:tavLst>
                                    </p:anim>
                                    <p:anim calcmode="lin" valueType="num">
                                      <p:cBhvr>
                                        <p:cTn id="108" dur="500" fill="hold"/>
                                        <p:tgtEl>
                                          <p:spTgt spid="4">
                                            <p:txEl>
                                              <p:pRg st="6" end="6"/>
                                            </p:txEl>
                                          </p:spTgt>
                                        </p:tgtEl>
                                        <p:attrNameLst>
                                          <p:attrName>ppt_h</p:attrName>
                                        </p:attrNameLst>
                                      </p:cBhvr>
                                      <p:tavLst>
                                        <p:tav tm="0">
                                          <p:val>
                                            <p:fltVal val="0"/>
                                          </p:val>
                                        </p:tav>
                                        <p:tav tm="100000">
                                          <p:val>
                                            <p:strVal val="#ppt_h"/>
                                          </p:val>
                                        </p:tav>
                                      </p:tavLst>
                                    </p:anim>
                                    <p:anim calcmode="lin" valueType="num">
                                      <p:cBhvr>
                                        <p:cTn id="109" dur="500" fill="hold"/>
                                        <p:tgtEl>
                                          <p:spTgt spid="4">
                                            <p:txEl>
                                              <p:pRg st="6" end="6"/>
                                            </p:txEl>
                                          </p:spTgt>
                                        </p:tgtEl>
                                        <p:attrNameLst>
                                          <p:attrName>style.rotation</p:attrName>
                                        </p:attrNameLst>
                                      </p:cBhvr>
                                      <p:tavLst>
                                        <p:tav tm="0">
                                          <p:val>
                                            <p:fltVal val="360"/>
                                          </p:val>
                                        </p:tav>
                                        <p:tav tm="100000">
                                          <p:val>
                                            <p:fltVal val="0"/>
                                          </p:val>
                                        </p:tav>
                                      </p:tavLst>
                                    </p:anim>
                                    <p:animEffect transition="in" filter="fade">
                                      <p:cBhvr>
                                        <p:cTn id="110"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0000" y="-145993"/>
            <a:ext cx="10464800" cy="1625600"/>
          </a:xfrm>
        </p:spPr>
        <p:txBody>
          <a:bodyPr/>
          <a:lstStyle/>
          <a:p>
            <a:r>
              <a:rPr lang="en-US" dirty="0">
                <a:solidFill>
                  <a:srgbClr val="FFEE6D"/>
                </a:solidFill>
              </a:rPr>
              <a:t>Hands-On Experience!</a:t>
            </a:r>
          </a:p>
        </p:txBody>
      </p:sp>
      <p:sp>
        <p:nvSpPr>
          <p:cNvPr id="3" name="Content Placeholder 2"/>
          <p:cNvSpPr>
            <a:spLocks noGrp="1"/>
          </p:cNvSpPr>
          <p:nvPr>
            <p:ph sz="half" idx="1"/>
          </p:nvPr>
        </p:nvSpPr>
        <p:spPr>
          <a:xfrm>
            <a:off x="355600" y="1461487"/>
            <a:ext cx="6400800" cy="7143399"/>
          </a:xfrm>
        </p:spPr>
        <p:txBody>
          <a:bodyPr/>
          <a:lstStyle/>
          <a:p>
            <a:pPr marL="457200" indent="-457200" algn="l">
              <a:spcBef>
                <a:spcPts val="600"/>
              </a:spcBef>
              <a:spcAft>
                <a:spcPts val="600"/>
              </a:spcAft>
              <a:buClr>
                <a:srgbClr val="FFEE6D"/>
              </a:buClr>
              <a:buSzPct val="66000"/>
              <a:buFont typeface="Wingdings" pitchFamily="2" charset="2"/>
              <a:buChar char="v"/>
            </a:pPr>
            <a:r>
              <a:rPr lang="en-US" sz="3200" dirty="0">
                <a:solidFill>
                  <a:schemeClr val="accent1">
                    <a:lumMod val="90000"/>
                  </a:schemeClr>
                </a:solidFill>
              </a:rPr>
              <a:t>We </a:t>
            </a:r>
            <a:r>
              <a:rPr lang="en-US" sz="3200" i="1" dirty="0">
                <a:solidFill>
                  <a:schemeClr val="accent2">
                    <a:lumMod val="40000"/>
                    <a:lumOff val="60000"/>
                  </a:schemeClr>
                </a:solidFill>
              </a:rPr>
              <a:t>strongly</a:t>
            </a:r>
            <a:r>
              <a:rPr lang="en-US" sz="3200" dirty="0">
                <a:solidFill>
                  <a:schemeClr val="accent1">
                    <a:lumMod val="90000"/>
                  </a:schemeClr>
                </a:solidFill>
              </a:rPr>
              <a:t> recommended that you get some hands-on, non-emergency experience with animals </a:t>
            </a:r>
            <a:r>
              <a:rPr lang="en-US" dirty="0">
                <a:solidFill>
                  <a:schemeClr val="accent1">
                    <a:lumMod val="90000"/>
                  </a:schemeClr>
                </a:solidFill>
              </a:rPr>
              <a:t> </a:t>
            </a:r>
            <a:endParaRPr lang="en-US" sz="1400" dirty="0">
              <a:solidFill>
                <a:schemeClr val="accent1">
                  <a:lumMod val="90000"/>
                </a:schemeClr>
              </a:solidFill>
            </a:endParaRPr>
          </a:p>
          <a:p>
            <a:pPr algn="l">
              <a:spcBef>
                <a:spcPts val="600"/>
              </a:spcBef>
              <a:spcAft>
                <a:spcPts val="600"/>
              </a:spcAft>
              <a:buClr>
                <a:srgbClr val="FFEE6D"/>
              </a:buClr>
              <a:buSzPct val="66000"/>
              <a:buFont typeface="Wingdings" charset="2"/>
              <a:buChar char="v"/>
            </a:pPr>
            <a:r>
              <a:rPr lang="en-US" sz="3200" dirty="0">
                <a:solidFill>
                  <a:schemeClr val="accent1">
                    <a:lumMod val="90000"/>
                  </a:schemeClr>
                </a:solidFill>
              </a:rPr>
              <a:t> Find out what training or volunteer opportunities are available with:</a:t>
            </a:r>
          </a:p>
          <a:p>
            <a:pPr lvl="1" algn="l">
              <a:spcBef>
                <a:spcPts val="0"/>
              </a:spcBef>
              <a:spcAft>
                <a:spcPts val="0"/>
              </a:spcAft>
              <a:buClr>
                <a:srgbClr val="FFEE6D"/>
              </a:buClr>
              <a:buSzPct val="66000"/>
              <a:buFont typeface="Wingdings" charset="2"/>
              <a:buChar char="v"/>
            </a:pPr>
            <a:r>
              <a:rPr lang="en-US" sz="2800" dirty="0">
                <a:solidFill>
                  <a:schemeClr val="accent1">
                    <a:lumMod val="90000"/>
                  </a:schemeClr>
                </a:solidFill>
              </a:rPr>
              <a:t>SMART or Your local DART</a:t>
            </a:r>
          </a:p>
          <a:p>
            <a:pPr lvl="1" algn="l">
              <a:spcBef>
                <a:spcPts val="0"/>
              </a:spcBef>
              <a:spcAft>
                <a:spcPts val="0"/>
              </a:spcAft>
              <a:buClr>
                <a:srgbClr val="FFEE6D"/>
              </a:buClr>
              <a:buSzPct val="66000"/>
              <a:buFont typeface="Wingdings" charset="2"/>
              <a:buChar char="v"/>
            </a:pPr>
            <a:r>
              <a:rPr lang="en-US" sz="2800" dirty="0">
                <a:solidFill>
                  <a:schemeClr val="accent1">
                    <a:lumMod val="90000"/>
                  </a:schemeClr>
                </a:solidFill>
              </a:rPr>
              <a:t>Local and Regional MRC Units</a:t>
            </a:r>
          </a:p>
          <a:p>
            <a:pPr lvl="1" algn="l">
              <a:spcBef>
                <a:spcPts val="0"/>
              </a:spcBef>
              <a:spcAft>
                <a:spcPts val="0"/>
              </a:spcAft>
              <a:buClr>
                <a:srgbClr val="FFEE6D"/>
              </a:buClr>
              <a:buSzPct val="66000"/>
              <a:buFont typeface="Wingdings" charset="2"/>
              <a:buChar char="v"/>
            </a:pPr>
            <a:r>
              <a:rPr lang="en-US" sz="2800" dirty="0">
                <a:solidFill>
                  <a:schemeClr val="accent1">
                    <a:lumMod val="90000"/>
                  </a:schemeClr>
                </a:solidFill>
              </a:rPr>
              <a:t>Your Local/Regional Animal Shelter</a:t>
            </a:r>
          </a:p>
          <a:p>
            <a:pPr lvl="1" algn="l">
              <a:spcBef>
                <a:spcPts val="0"/>
              </a:spcBef>
              <a:spcAft>
                <a:spcPts val="0"/>
              </a:spcAft>
              <a:buClr>
                <a:srgbClr val="FFEE6D"/>
              </a:buClr>
              <a:buSzPct val="66000"/>
              <a:buFont typeface="Wingdings" charset="2"/>
              <a:buChar char="v"/>
            </a:pPr>
            <a:r>
              <a:rPr lang="en-US" sz="2800" dirty="0">
                <a:solidFill>
                  <a:schemeClr val="accent1">
                    <a:lumMod val="90000"/>
                  </a:schemeClr>
                </a:solidFill>
              </a:rPr>
              <a:t>Your Local Veterinary Clinic</a:t>
            </a:r>
          </a:p>
          <a:p>
            <a:pPr lvl="1" algn="l">
              <a:spcBef>
                <a:spcPts val="0"/>
              </a:spcBef>
              <a:spcAft>
                <a:spcPts val="0"/>
              </a:spcAft>
              <a:buClr>
                <a:srgbClr val="FFEE6D"/>
              </a:buClr>
              <a:buSzPct val="66000"/>
              <a:buFont typeface="Wingdings" charset="2"/>
              <a:buChar char="v"/>
            </a:pPr>
            <a:endParaRPr lang="en-US" dirty="0">
              <a:solidFill>
                <a:schemeClr val="accent1">
                  <a:lumMod val="90000"/>
                </a:schemeClr>
              </a:solidFill>
            </a:endParaRPr>
          </a:p>
          <a:p>
            <a:pPr marL="342900" lvl="1" indent="-342900" algn="l">
              <a:spcBef>
                <a:spcPts val="600"/>
              </a:spcBef>
              <a:spcAft>
                <a:spcPts val="600"/>
              </a:spcAft>
              <a:buClr>
                <a:srgbClr val="FFEE6D"/>
              </a:buClr>
              <a:buSzPct val="66000"/>
              <a:buFont typeface="Wingdings" charset="2"/>
              <a:buChar char="v"/>
            </a:pPr>
            <a:r>
              <a:rPr lang="en-US" dirty="0">
                <a:solidFill>
                  <a:schemeClr val="accent1">
                    <a:lumMod val="90000"/>
                  </a:schemeClr>
                </a:solidFill>
              </a:rPr>
              <a:t>  </a:t>
            </a:r>
            <a:r>
              <a:rPr lang="en-US" sz="3200" dirty="0">
                <a:solidFill>
                  <a:schemeClr val="accent1">
                    <a:lumMod val="90000"/>
                  </a:schemeClr>
                </a:solidFill>
              </a:rPr>
              <a:t>Please document any experience(s) and share with your MRC Coordinator</a:t>
            </a:r>
          </a:p>
        </p:txBody>
      </p:sp>
      <p:pic>
        <p:nvPicPr>
          <p:cNvPr id="5" name="Content Placeholder 4"/>
          <p:cNvPicPr>
            <a:picLocks noGrp="1" noChangeAspect="1"/>
          </p:cNvPicPr>
          <p:nvPr>
            <p:ph sz="half" idx="2"/>
          </p:nvPr>
        </p:nvPicPr>
        <p:blipFill>
          <a:blip r:embed="rId3"/>
          <a:srcRect t="5082" b="5082"/>
          <a:stretch>
            <a:fillRect/>
          </a:stretch>
        </p:blipFill>
        <p:spPr>
          <a:xfrm>
            <a:off x="10045066" y="2298710"/>
            <a:ext cx="2878666" cy="3886200"/>
          </a:xfrm>
          <a:ln w="31750">
            <a:solidFill>
              <a:schemeClr val="accent2"/>
            </a:solidFill>
          </a:ln>
        </p:spPr>
      </p:pic>
      <p:pic>
        <p:nvPicPr>
          <p:cNvPr id="6" name="Picture 5"/>
          <p:cNvPicPr>
            <a:picLocks noChangeAspect="1"/>
          </p:cNvPicPr>
          <p:nvPr/>
        </p:nvPicPr>
        <p:blipFill>
          <a:blip r:embed="rId4"/>
          <a:stretch>
            <a:fillRect/>
          </a:stretch>
        </p:blipFill>
        <p:spPr>
          <a:xfrm>
            <a:off x="6942773" y="2288550"/>
            <a:ext cx="2971800" cy="3886200"/>
          </a:xfrm>
          <a:prstGeom prst="rect">
            <a:avLst/>
          </a:prstGeom>
          <a:ln w="31750">
            <a:solidFill>
              <a:schemeClr val="accent2"/>
            </a:solidFill>
          </a:ln>
        </p:spPr>
      </p:pic>
      <p:pic>
        <p:nvPicPr>
          <p:cNvPr id="8" name="Picture 7"/>
          <p:cNvPicPr>
            <a:picLocks noChangeAspect="1"/>
          </p:cNvPicPr>
          <p:nvPr/>
        </p:nvPicPr>
        <p:blipFill>
          <a:blip r:embed="rId5"/>
          <a:stretch>
            <a:fillRect/>
          </a:stretch>
        </p:blipFill>
        <p:spPr>
          <a:xfrm>
            <a:off x="10261475" y="6834082"/>
            <a:ext cx="2590800" cy="1770804"/>
          </a:xfrm>
          <a:prstGeom prst="rect">
            <a:avLst/>
          </a:prstGeom>
          <a:ln w="31750">
            <a:solidFill>
              <a:schemeClr val="accent2"/>
            </a:solidFill>
          </a:ln>
        </p:spPr>
      </p:pic>
      <p:pic>
        <p:nvPicPr>
          <p:cNvPr id="4" name="Picture 3">
            <a:extLst>
              <a:ext uri="{FF2B5EF4-FFF2-40B4-BE49-F238E27FC236}">
                <a16:creationId xmlns:a16="http://schemas.microsoft.com/office/drawing/2014/main" id="{2895EBD6-58F0-0AE4-8119-E517EE409AB0}"/>
              </a:ext>
            </a:extLst>
          </p:cNvPr>
          <p:cNvPicPr>
            <a:picLocks noChangeAspect="1"/>
          </p:cNvPicPr>
          <p:nvPr/>
        </p:nvPicPr>
        <p:blipFill>
          <a:blip r:embed="rId6"/>
          <a:stretch>
            <a:fillRect/>
          </a:stretch>
        </p:blipFill>
        <p:spPr>
          <a:xfrm>
            <a:off x="11970139" y="9169400"/>
            <a:ext cx="740272" cy="479313"/>
          </a:xfrm>
          <a:prstGeom prst="rect">
            <a:avLst/>
          </a:prstGeom>
        </p:spPr>
      </p:pic>
      <p:sp>
        <p:nvSpPr>
          <p:cNvPr id="11" name="TextBox 10">
            <a:extLst>
              <a:ext uri="{FF2B5EF4-FFF2-40B4-BE49-F238E27FC236}">
                <a16:creationId xmlns:a16="http://schemas.microsoft.com/office/drawing/2014/main" id="{9B845793-E90A-7F60-7F56-D05CD32433B9}"/>
              </a:ext>
            </a:extLst>
          </p:cNvPr>
          <p:cNvSpPr txBox="1"/>
          <p:nvPr/>
        </p:nvSpPr>
        <p:spPr>
          <a:xfrm>
            <a:off x="7137400" y="6172200"/>
            <a:ext cx="2590800" cy="369332"/>
          </a:xfrm>
          <a:prstGeom prst="rect">
            <a:avLst/>
          </a:prstGeom>
          <a:noFill/>
        </p:spPr>
        <p:txBody>
          <a:bodyPr wrap="square" rtlCol="0">
            <a:spAutoFit/>
          </a:bodyPr>
          <a:lstStyle/>
          <a:p>
            <a:r>
              <a:rPr lang="en-US" sz="1800" dirty="0">
                <a:solidFill>
                  <a:schemeClr val="accent1">
                    <a:lumMod val="90000"/>
                  </a:schemeClr>
                </a:solidFill>
              </a:rPr>
              <a:t>Izzy</a:t>
            </a:r>
          </a:p>
        </p:txBody>
      </p:sp>
      <p:sp>
        <p:nvSpPr>
          <p:cNvPr id="9" name="Rectangle 2">
            <a:extLst>
              <a:ext uri="{FF2B5EF4-FFF2-40B4-BE49-F238E27FC236}">
                <a16:creationId xmlns:a16="http://schemas.microsoft.com/office/drawing/2014/main" id="{8912594A-391F-941A-A200-CDF440543C86}"/>
              </a:ext>
            </a:extLst>
          </p:cNvPr>
          <p:cNvSpPr>
            <a:spLocks noChangeArrowheads="1"/>
          </p:cNvSpPr>
          <p:nvPr/>
        </p:nvSpPr>
        <p:spPr bwMode="auto">
          <a:xfrm>
            <a:off x="7829550" y="7719484"/>
            <a:ext cx="130048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2289" name="Picture 1" descr="No description available.">
            <a:extLst>
              <a:ext uri="{FF2B5EF4-FFF2-40B4-BE49-F238E27FC236}">
                <a16:creationId xmlns:a16="http://schemas.microsoft.com/office/drawing/2014/main" id="{1F7197CA-3FD7-D2E3-6936-5D75FA60DC44}"/>
              </a:ext>
            </a:extLst>
          </p:cNvPr>
          <p:cNvPicPr>
            <a:picLocks noChangeAspect="1" noChangeArrowheads="1"/>
          </p:cNvPicPr>
          <p:nvPr/>
        </p:nvPicPr>
        <p:blipFill>
          <a:blip r:embed="rId7" r:link="rId8">
            <a:extLst>
              <a:ext uri="{28A0092B-C50C-407E-A947-70E740481C1C}">
                <a14:useLocalDpi xmlns:a14="http://schemas.microsoft.com/office/drawing/2010/main" val="0"/>
              </a:ext>
            </a:extLst>
          </a:blip>
          <a:srcRect t="31526" b="31525"/>
          <a:stretch>
            <a:fillRect/>
          </a:stretch>
        </p:blipFill>
        <p:spPr bwMode="auto">
          <a:xfrm>
            <a:off x="7012815" y="6589679"/>
            <a:ext cx="3043045" cy="2432401"/>
          </a:xfrm>
          <a:prstGeom prst="rect">
            <a:avLst/>
          </a:prstGeom>
          <a:noFill/>
          <a:ln w="28575">
            <a:solidFill>
              <a:schemeClr val="accent2"/>
            </a:solidFill>
          </a:ln>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9FC90369-1B68-481B-A3F3-A45954CCD768}"/>
              </a:ext>
            </a:extLst>
          </p:cNvPr>
          <p:cNvSpPr txBox="1"/>
          <p:nvPr/>
        </p:nvSpPr>
        <p:spPr>
          <a:xfrm>
            <a:off x="6764655" y="9070227"/>
            <a:ext cx="3336290" cy="369332"/>
          </a:xfrm>
          <a:prstGeom prst="rect">
            <a:avLst/>
          </a:prstGeom>
          <a:noFill/>
        </p:spPr>
        <p:txBody>
          <a:bodyPr wrap="square" rtlCol="0">
            <a:spAutoFit/>
          </a:bodyPr>
          <a:lstStyle/>
          <a:p>
            <a:r>
              <a:rPr lang="en-US" sz="1800" dirty="0">
                <a:solidFill>
                  <a:schemeClr val="accent1">
                    <a:lumMod val="90000"/>
                  </a:schemeClr>
                </a:solidFill>
              </a:rPr>
              <a:t>Jacky &amp; Dove </a:t>
            </a:r>
            <a:r>
              <a:rPr lang="en-US" sz="1000" dirty="0">
                <a:solidFill>
                  <a:schemeClr val="accent1">
                    <a:lumMod val="90000"/>
                  </a:schemeClr>
                </a:solidFill>
                <a:effectLst/>
                <a:latin typeface="Calibri" panose="020F0502020204030204" pitchFamily="34" charset="0"/>
                <a:ea typeface="Calibri" panose="020F0502020204030204" pitchFamily="34" charset="0"/>
                <a:cs typeface="Calibri (Body)"/>
              </a:rPr>
              <a:t>© Sofia Ludwig</a:t>
            </a:r>
            <a:r>
              <a:rPr lang="en-US" sz="1000" dirty="0">
                <a:solidFill>
                  <a:schemeClr val="accent1">
                    <a:lumMod val="90000"/>
                  </a:schemeClr>
                </a:solidFill>
                <a:effectLst/>
              </a:rPr>
              <a:t> </a:t>
            </a:r>
            <a:endParaRPr lang="en-US" sz="1000" dirty="0">
              <a:solidFill>
                <a:schemeClr val="accent1">
                  <a:lumMod val="90000"/>
                </a:schemeClr>
              </a:solidFill>
            </a:endParaRPr>
          </a:p>
        </p:txBody>
      </p:sp>
    </p:spTree>
    <p:extLst>
      <p:ext uri="{BB962C8B-B14F-4D97-AF65-F5344CB8AC3E}">
        <p14:creationId xmlns:p14="http://schemas.microsoft.com/office/powerpoint/2010/main" val="31071955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1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29"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30" dur="10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1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36" dur="1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37" dur="10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calcmode="lin" valueType="num">
                                      <p:cBhvr>
                                        <p:cTn id="42" dur="1000" fill="hold"/>
                                        <p:tgtEl>
                                          <p:spTgt spid="3">
                                            <p:txEl>
                                              <p:pRg st="5" end="5"/>
                                            </p:txEl>
                                          </p:spTgt>
                                        </p:tgtEl>
                                        <p:attrNameLst>
                                          <p:attrName>ppt_w</p:attrName>
                                        </p:attrNameLst>
                                      </p:cBhvr>
                                      <p:tavLst>
                                        <p:tav tm="0">
                                          <p:val>
                                            <p:strVal val="#ppt_w*0.70"/>
                                          </p:val>
                                        </p:tav>
                                        <p:tav tm="100000">
                                          <p:val>
                                            <p:strVal val="#ppt_w"/>
                                          </p:val>
                                        </p:tav>
                                      </p:tavLst>
                                    </p:anim>
                                    <p:anim calcmode="lin" valueType="num">
                                      <p:cBhvr>
                                        <p:cTn id="43" dur="1000" fill="hold"/>
                                        <p:tgtEl>
                                          <p:spTgt spid="3">
                                            <p:txEl>
                                              <p:pRg st="5" end="5"/>
                                            </p:txEl>
                                          </p:spTgt>
                                        </p:tgtEl>
                                        <p:attrNameLst>
                                          <p:attrName>ppt_h</p:attrName>
                                        </p:attrNameLst>
                                      </p:cBhvr>
                                      <p:tavLst>
                                        <p:tav tm="0">
                                          <p:val>
                                            <p:strVal val="#ppt_h"/>
                                          </p:val>
                                        </p:tav>
                                        <p:tav tm="100000">
                                          <p:val>
                                            <p:strVal val="#ppt_h"/>
                                          </p:val>
                                        </p:tav>
                                      </p:tavLst>
                                    </p:anim>
                                    <p:animEffect transition="in" filter="fade">
                                      <p:cBhvr>
                                        <p:cTn id="44" dur="1000"/>
                                        <p:tgtEl>
                                          <p:spTgt spid="3">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5" presetClass="entr" presetSubtype="0"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p:cTn id="49" dur="1000" fill="hold"/>
                                        <p:tgtEl>
                                          <p:spTgt spid="3">
                                            <p:txEl>
                                              <p:pRg st="7" end="7"/>
                                            </p:txEl>
                                          </p:spTgt>
                                        </p:tgtEl>
                                        <p:attrNameLst>
                                          <p:attrName>ppt_w</p:attrName>
                                        </p:attrNameLst>
                                      </p:cBhvr>
                                      <p:tavLst>
                                        <p:tav tm="0">
                                          <p:val>
                                            <p:strVal val="#ppt_w*0.70"/>
                                          </p:val>
                                        </p:tav>
                                        <p:tav tm="100000">
                                          <p:val>
                                            <p:strVal val="#ppt_w"/>
                                          </p:val>
                                        </p:tav>
                                      </p:tavLst>
                                    </p:anim>
                                    <p:anim calcmode="lin" valueType="num">
                                      <p:cBhvr>
                                        <p:cTn id="50" dur="1000" fill="hold"/>
                                        <p:tgtEl>
                                          <p:spTgt spid="3">
                                            <p:txEl>
                                              <p:pRg st="7" end="7"/>
                                            </p:txEl>
                                          </p:spTgt>
                                        </p:tgtEl>
                                        <p:attrNameLst>
                                          <p:attrName>ppt_h</p:attrName>
                                        </p:attrNameLst>
                                      </p:cBhvr>
                                      <p:tavLst>
                                        <p:tav tm="0">
                                          <p:val>
                                            <p:strVal val="#ppt_h"/>
                                          </p:val>
                                        </p:tav>
                                        <p:tav tm="100000">
                                          <p:val>
                                            <p:strVal val="#ppt_h"/>
                                          </p:val>
                                        </p:tav>
                                      </p:tavLst>
                                    </p:anim>
                                    <p:animEffect transition="in" filter="fade">
                                      <p:cBhvr>
                                        <p:cTn id="51" dur="1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
          <p:cNvSpPr>
            <a:spLocks noGrp="1" noChangeArrowheads="1"/>
          </p:cNvSpPr>
          <p:nvPr>
            <p:ph type="title"/>
          </p:nvPr>
        </p:nvSpPr>
        <p:spPr>
          <a:xfrm>
            <a:off x="1192548" y="-141945"/>
            <a:ext cx="10464800" cy="1452290"/>
          </a:xfrm>
        </p:spPr>
        <p:txBody>
          <a:bodyPr/>
          <a:lstStyle/>
          <a:p>
            <a:pPr eaLnBrk="1" hangingPunct="1">
              <a:defRPr/>
            </a:pPr>
            <a:r>
              <a:rPr lang="en-US" dirty="0">
                <a:solidFill>
                  <a:srgbClr val="FFEE6D"/>
                </a:solidFill>
              </a:rPr>
              <a:t>Collaborating Partners</a:t>
            </a:r>
          </a:p>
        </p:txBody>
      </p:sp>
      <p:sp>
        <p:nvSpPr>
          <p:cNvPr id="3" name="Content Placeholder 2">
            <a:extLst>
              <a:ext uri="{FF2B5EF4-FFF2-40B4-BE49-F238E27FC236}">
                <a16:creationId xmlns:a16="http://schemas.microsoft.com/office/drawing/2014/main" id="{0AD5B7A6-4DF6-7AF0-A7B8-AE3D401AB018}"/>
              </a:ext>
            </a:extLst>
          </p:cNvPr>
          <p:cNvSpPr>
            <a:spLocks noGrp="1"/>
          </p:cNvSpPr>
          <p:nvPr>
            <p:ph sz="half" idx="2"/>
          </p:nvPr>
        </p:nvSpPr>
        <p:spPr>
          <a:xfrm>
            <a:off x="1088786" y="2153035"/>
            <a:ext cx="11404939" cy="3914992"/>
          </a:xfrm>
        </p:spPr>
        <p:txBody>
          <a:bodyPr/>
          <a:lstStyle/>
          <a:p>
            <a:pPr algn="l">
              <a:spcBef>
                <a:spcPts val="600"/>
              </a:spcBef>
              <a:buClr>
                <a:srgbClr val="FFEE6D"/>
              </a:buClr>
              <a:buSzPct val="60000"/>
              <a:buFont typeface="Wingdings" pitchFamily="2" charset="2"/>
              <a:buChar char="v"/>
            </a:pPr>
            <a:r>
              <a:rPr lang="en-US" sz="3200" dirty="0">
                <a:solidFill>
                  <a:schemeClr val="accent1">
                    <a:lumMod val="75000"/>
                  </a:schemeClr>
                </a:solidFill>
              </a:rPr>
              <a:t>2025 Partners for Update</a:t>
            </a:r>
          </a:p>
          <a:p>
            <a:pPr lvl="1" algn="l">
              <a:spcBef>
                <a:spcPts val="1200"/>
              </a:spcBef>
              <a:spcAft>
                <a:spcPts val="1200"/>
              </a:spcAft>
              <a:buClr>
                <a:srgbClr val="FFEE6D"/>
              </a:buClr>
              <a:buSzPct val="60000"/>
              <a:buFont typeface="Wingdings" pitchFamily="2" charset="2"/>
              <a:buChar char="v"/>
            </a:pPr>
            <a:r>
              <a:rPr lang="en-US" sz="3200" dirty="0">
                <a:solidFill>
                  <a:schemeClr val="accent1">
                    <a:lumMod val="75000"/>
                  </a:schemeClr>
                </a:solidFill>
              </a:rPr>
              <a:t>Deb Goodwin                                            </a:t>
            </a:r>
            <a:r>
              <a:rPr lang="en-US" sz="3200" dirty="0">
                <a:solidFill>
                  <a:srgbClr val="9ED3D7"/>
                </a:solidFill>
              </a:rPr>
              <a:t>Handler, Berkshire </a:t>
            </a:r>
            <a:r>
              <a:rPr lang="en-US" sz="3200" dirty="0">
                <a:solidFill>
                  <a:schemeClr val="accent1">
                    <a:lumMod val="90000"/>
                  </a:schemeClr>
                </a:solidFill>
              </a:rPr>
              <a:t>County MRC Canine Support Team</a:t>
            </a:r>
          </a:p>
          <a:p>
            <a:pPr lvl="1" algn="l">
              <a:spcBef>
                <a:spcPts val="1200"/>
              </a:spcBef>
              <a:buClr>
                <a:srgbClr val="FFEE6D"/>
              </a:buClr>
              <a:buSzPct val="60000"/>
              <a:buFont typeface="Wingdings" pitchFamily="2" charset="2"/>
              <a:buChar char="v"/>
            </a:pPr>
            <a:r>
              <a:rPr lang="en-US" sz="3200" dirty="0">
                <a:solidFill>
                  <a:srgbClr val="72BFC5"/>
                </a:solidFill>
              </a:rPr>
              <a:t>Liisa Jackson  </a:t>
            </a:r>
          </a:p>
          <a:p>
            <a:pPr marL="457200" lvl="1" indent="0" algn="l">
              <a:spcBef>
                <a:spcPts val="0"/>
              </a:spcBef>
              <a:spcAft>
                <a:spcPts val="1200"/>
              </a:spcAft>
              <a:buClr>
                <a:srgbClr val="FFEE6D"/>
              </a:buClr>
              <a:buSzPct val="60000"/>
            </a:pPr>
            <a:r>
              <a:rPr lang="en-US" sz="3200" dirty="0">
                <a:solidFill>
                  <a:srgbClr val="72BFC5"/>
                </a:solidFill>
              </a:rPr>
              <a:t>  </a:t>
            </a:r>
            <a:r>
              <a:rPr lang="en-US" sz="3200" dirty="0">
                <a:solidFill>
                  <a:srgbClr val="9ED3D7"/>
                </a:solidFill>
              </a:rPr>
              <a:t>Regional Medical Reserve Corps Coordinator</a:t>
            </a:r>
          </a:p>
          <a:p>
            <a:pPr lvl="1" algn="l">
              <a:spcBef>
                <a:spcPts val="1200"/>
              </a:spcBef>
              <a:spcAft>
                <a:spcPts val="1200"/>
              </a:spcAft>
              <a:buClr>
                <a:srgbClr val="FFEE6D"/>
              </a:buClr>
              <a:buSzPct val="60000"/>
              <a:buFont typeface="Wingdings" pitchFamily="2" charset="2"/>
              <a:buChar char="v"/>
            </a:pPr>
            <a:r>
              <a:rPr lang="en-US" sz="3200" dirty="0">
                <a:solidFill>
                  <a:schemeClr val="accent1">
                    <a:lumMod val="75000"/>
                  </a:schemeClr>
                </a:solidFill>
              </a:rPr>
              <a:t>Lisa C. Kauf</a:t>
            </a:r>
            <a:r>
              <a:rPr lang="en-US" sz="3200" dirty="0">
                <a:solidFill>
                  <a:srgbClr val="72BFC5"/>
                </a:solidFill>
              </a:rPr>
              <a:t>man </a:t>
            </a:r>
            <a:r>
              <a:rPr lang="en-US" sz="3200" dirty="0">
                <a:solidFill>
                  <a:schemeClr val="accent1">
                    <a:lumMod val="75000"/>
                  </a:schemeClr>
                </a:solidFill>
              </a:rPr>
              <a:t>ATR-BC, LADC1                                                   </a:t>
            </a:r>
            <a:r>
              <a:rPr lang="en-US" sz="3200" dirty="0">
                <a:solidFill>
                  <a:schemeClr val="accent1">
                    <a:lumMod val="90000"/>
                  </a:schemeClr>
                </a:solidFill>
              </a:rPr>
              <a:t>Behavioral Health, Emergency Planning Consultant Preparedness Specialty Services</a:t>
            </a:r>
          </a:p>
          <a:p>
            <a:pPr lvl="1" algn="l">
              <a:spcBef>
                <a:spcPts val="1200"/>
              </a:spcBef>
              <a:buClr>
                <a:srgbClr val="FFEE6D"/>
              </a:buClr>
              <a:buSzPct val="60000"/>
              <a:buFont typeface="Wingdings" pitchFamily="2" charset="2"/>
              <a:buChar char="v"/>
            </a:pPr>
            <a:r>
              <a:rPr lang="en-US" sz="3200" dirty="0">
                <a:solidFill>
                  <a:schemeClr val="accent1">
                    <a:lumMod val="75000"/>
                  </a:schemeClr>
                </a:solidFill>
              </a:rPr>
              <a:t>David J. Schwarz, D. V. M.                                                                      </a:t>
            </a:r>
            <a:r>
              <a:rPr lang="en-US" sz="3200" dirty="0">
                <a:solidFill>
                  <a:schemeClr val="accent1">
                    <a:lumMod val="90000"/>
                  </a:schemeClr>
                </a:solidFill>
              </a:rPr>
              <a:t>State of Massachusetts Animal Resource Team</a:t>
            </a:r>
          </a:p>
        </p:txBody>
      </p:sp>
      <p:pic>
        <p:nvPicPr>
          <p:cNvPr id="2" name="Picture 1">
            <a:extLst>
              <a:ext uri="{FF2B5EF4-FFF2-40B4-BE49-F238E27FC236}">
                <a16:creationId xmlns:a16="http://schemas.microsoft.com/office/drawing/2014/main" id="{383B6657-0D2B-7D1E-758F-B5D1C6AEEABE}"/>
              </a:ext>
            </a:extLst>
          </p:cNvPr>
          <p:cNvPicPr>
            <a:picLocks noChangeAspect="1"/>
          </p:cNvPicPr>
          <p:nvPr/>
        </p:nvPicPr>
        <p:blipFill>
          <a:blip r:embed="rId3"/>
          <a:stretch>
            <a:fillRect/>
          </a:stretch>
        </p:blipFill>
        <p:spPr>
          <a:xfrm>
            <a:off x="11970139" y="9169400"/>
            <a:ext cx="740272" cy="479313"/>
          </a:xfrm>
          <a:prstGeom prst="rect">
            <a:avLst/>
          </a:prstGeom>
        </p:spPr>
      </p:pic>
      <p:sp>
        <p:nvSpPr>
          <p:cNvPr id="7" name="TextBox 6">
            <a:extLst>
              <a:ext uri="{FF2B5EF4-FFF2-40B4-BE49-F238E27FC236}">
                <a16:creationId xmlns:a16="http://schemas.microsoft.com/office/drawing/2014/main" id="{D892B782-0C77-9532-42C9-B15681DBAD67}"/>
              </a:ext>
            </a:extLst>
          </p:cNvPr>
          <p:cNvSpPr txBox="1"/>
          <p:nvPr/>
        </p:nvSpPr>
        <p:spPr>
          <a:xfrm>
            <a:off x="7040148" y="7211711"/>
            <a:ext cx="1214851" cy="346633"/>
          </a:xfrm>
          <a:prstGeom prst="rect">
            <a:avLst/>
          </a:prstGeom>
          <a:solidFill>
            <a:schemeClr val="tx1"/>
          </a:solidFill>
        </p:spPr>
        <p:txBody>
          <a:bodyPr wrap="square" rtlCol="0">
            <a:spAutoFit/>
          </a:bodyPr>
          <a:lstStyle/>
          <a:p>
            <a:endParaRPr lang="en-US" sz="2600" dirty="0"/>
          </a:p>
        </p:txBody>
      </p:sp>
      <p:pic>
        <p:nvPicPr>
          <p:cNvPr id="8" name="Picture 7">
            <a:extLst>
              <a:ext uri="{FF2B5EF4-FFF2-40B4-BE49-F238E27FC236}">
                <a16:creationId xmlns:a16="http://schemas.microsoft.com/office/drawing/2014/main" id="{44C638A2-B6F6-AC1D-2D05-D04577523D41}"/>
              </a:ext>
            </a:extLst>
          </p:cNvPr>
          <p:cNvPicPr>
            <a:picLocks noChangeAspect="1"/>
          </p:cNvPicPr>
          <p:nvPr/>
        </p:nvPicPr>
        <p:blipFill>
          <a:blip r:embed="rId4"/>
          <a:stretch>
            <a:fillRect/>
          </a:stretch>
        </p:blipFill>
        <p:spPr>
          <a:xfrm>
            <a:off x="7098933" y="7211711"/>
            <a:ext cx="1097280" cy="346633"/>
          </a:xfrm>
          <a:prstGeom prst="rect">
            <a:avLst/>
          </a:prstGeom>
        </p:spPr>
      </p:pic>
      <p:pic>
        <p:nvPicPr>
          <p:cNvPr id="4" name="Picture 3">
            <a:extLst>
              <a:ext uri="{FF2B5EF4-FFF2-40B4-BE49-F238E27FC236}">
                <a16:creationId xmlns:a16="http://schemas.microsoft.com/office/drawing/2014/main" id="{07B55A37-6152-E629-F1BC-8853C5CDCD0C}"/>
              </a:ext>
            </a:extLst>
          </p:cNvPr>
          <p:cNvPicPr>
            <a:picLocks noChangeAspect="1"/>
          </p:cNvPicPr>
          <p:nvPr/>
        </p:nvPicPr>
        <p:blipFill>
          <a:blip r:embed="rId3"/>
          <a:stretch>
            <a:fillRect/>
          </a:stretch>
        </p:blipFill>
        <p:spPr>
          <a:xfrm>
            <a:off x="4445000" y="4267200"/>
            <a:ext cx="449783" cy="291227"/>
          </a:xfrm>
          <a:prstGeom prst="rect">
            <a:avLst/>
          </a:prstGeom>
        </p:spPr>
      </p:pic>
    </p:spTree>
    <p:extLst>
      <p:ext uri="{BB962C8B-B14F-4D97-AF65-F5344CB8AC3E}">
        <p14:creationId xmlns:p14="http://schemas.microsoft.com/office/powerpoint/2010/main" val="3998756266"/>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25400" y="228600"/>
            <a:ext cx="13004800" cy="1084263"/>
          </a:xfrm>
        </p:spPr>
        <p:txBody>
          <a:bodyPr/>
          <a:lstStyle/>
          <a:p>
            <a:pPr algn="ctr" eaLnBrk="1" hangingPunct="1">
              <a:defRPr/>
            </a:pPr>
            <a:r>
              <a:rPr lang="en-US" sz="6600" b="0" dirty="0">
                <a:solidFill>
                  <a:srgbClr val="FFEE6D"/>
                </a:solidFill>
              </a:rPr>
              <a:t>Personal Protective Equipment</a:t>
            </a:r>
          </a:p>
        </p:txBody>
      </p:sp>
      <p:sp>
        <p:nvSpPr>
          <p:cNvPr id="35843" name="Rectangle 3"/>
          <p:cNvSpPr>
            <a:spLocks noGrp="1" noChangeArrowheads="1"/>
          </p:cNvSpPr>
          <p:nvPr>
            <p:ph type="body" sz="half" idx="2"/>
          </p:nvPr>
        </p:nvSpPr>
        <p:spPr>
          <a:xfrm>
            <a:off x="-736600" y="1312863"/>
            <a:ext cx="6625202" cy="7772400"/>
          </a:xfrm>
        </p:spPr>
        <p:txBody>
          <a:bodyPr/>
          <a:lstStyle/>
          <a:p>
            <a:pPr marL="1435100" indent="-571500" algn="l" eaLnBrk="1" hangingPunct="1">
              <a:spcBef>
                <a:spcPts val="600"/>
              </a:spcBef>
              <a:spcAft>
                <a:spcPts val="600"/>
              </a:spcAft>
              <a:buClr>
                <a:srgbClr val="FFEE6D"/>
              </a:buClr>
              <a:buSzPct val="66000"/>
              <a:buFont typeface="Wingdings" charset="2"/>
              <a:buChar char="v"/>
              <a:defRPr/>
            </a:pPr>
            <a:r>
              <a:rPr lang="en-US" sz="3200" dirty="0">
                <a:solidFill>
                  <a:schemeClr val="accent1">
                    <a:lumMod val="90000"/>
                  </a:schemeClr>
                </a:solidFill>
              </a:rPr>
              <a:t>First line in Personal Protective Equipment   (PPE) is:</a:t>
            </a:r>
          </a:p>
          <a:p>
            <a:pPr marL="1892300" lvl="1" indent="-571500" algn="l" eaLnBrk="1" hangingPunct="1">
              <a:spcBef>
                <a:spcPts val="600"/>
              </a:spcBef>
              <a:spcAft>
                <a:spcPts val="600"/>
              </a:spcAft>
              <a:buClr>
                <a:srgbClr val="FFEE6D"/>
              </a:buClr>
              <a:buSzPct val="66000"/>
              <a:buFont typeface="Wingdings" charset="2"/>
              <a:buChar char="v"/>
              <a:defRPr/>
            </a:pPr>
            <a:r>
              <a:rPr lang="en-US" sz="3000" dirty="0">
                <a:solidFill>
                  <a:schemeClr val="accent1">
                    <a:lumMod val="90000"/>
                  </a:schemeClr>
                </a:solidFill>
              </a:rPr>
              <a:t>HANDWASHING</a:t>
            </a:r>
          </a:p>
          <a:p>
            <a:pPr marL="1892300" lvl="1" indent="-571500" algn="l" eaLnBrk="1" hangingPunct="1">
              <a:spcBef>
                <a:spcPts val="1200"/>
              </a:spcBef>
              <a:spcAft>
                <a:spcPts val="1200"/>
              </a:spcAft>
              <a:buClr>
                <a:srgbClr val="FFEE6D"/>
              </a:buClr>
              <a:buSzPct val="66000"/>
              <a:buFont typeface="Wingdings" charset="2"/>
              <a:buChar char="v"/>
              <a:defRPr/>
            </a:pPr>
            <a:r>
              <a:rPr lang="en-US" sz="2800" dirty="0">
                <a:solidFill>
                  <a:schemeClr val="accent1">
                    <a:lumMod val="90000"/>
                  </a:schemeClr>
                </a:solidFill>
              </a:rPr>
              <a:t>Gloves may be used when handling animals, feeding and cleaning cages</a:t>
            </a:r>
          </a:p>
          <a:p>
            <a:pPr marL="1892300" lvl="1" indent="-571500" algn="l" eaLnBrk="1" hangingPunct="1">
              <a:spcBef>
                <a:spcPts val="1200"/>
              </a:spcBef>
              <a:spcAft>
                <a:spcPts val="1200"/>
              </a:spcAft>
              <a:buClr>
                <a:srgbClr val="FFEE6D"/>
              </a:buClr>
              <a:buSzPct val="66000"/>
              <a:buFont typeface="Wingdings" charset="2"/>
              <a:buChar char="v"/>
              <a:defRPr/>
            </a:pPr>
            <a:r>
              <a:rPr lang="en-US" sz="2800" dirty="0">
                <a:solidFill>
                  <a:schemeClr val="accent1">
                    <a:lumMod val="90000"/>
                  </a:schemeClr>
                </a:solidFill>
              </a:rPr>
              <a:t>Removing gloves properly insures your health and safety, and that of the pets you are caring for </a:t>
            </a:r>
          </a:p>
          <a:p>
            <a:pPr marL="1435100" indent="-571500" algn="l" eaLnBrk="1" hangingPunct="1">
              <a:spcBef>
                <a:spcPts val="1200"/>
              </a:spcBef>
              <a:spcAft>
                <a:spcPts val="1200"/>
              </a:spcAft>
              <a:buClr>
                <a:srgbClr val="FFEE6D"/>
              </a:buClr>
              <a:buSzPct val="66000"/>
              <a:buFont typeface="Wingdings" charset="2"/>
              <a:buChar char="v"/>
              <a:defRPr/>
            </a:pPr>
            <a:r>
              <a:rPr lang="en-US" sz="3200" dirty="0">
                <a:solidFill>
                  <a:schemeClr val="accent1">
                    <a:lumMod val="90000"/>
                  </a:schemeClr>
                </a:solidFill>
              </a:rPr>
              <a:t>Always WASH YOUR HANDS before </a:t>
            </a:r>
            <a:r>
              <a:rPr lang="en-US" sz="3200" i="1" dirty="0">
                <a:solidFill>
                  <a:schemeClr val="accent1">
                    <a:lumMod val="90000"/>
                  </a:schemeClr>
                </a:solidFill>
              </a:rPr>
              <a:t>and</a:t>
            </a:r>
            <a:r>
              <a:rPr lang="en-US" sz="3200" dirty="0">
                <a:solidFill>
                  <a:schemeClr val="accent1">
                    <a:lumMod val="90000"/>
                  </a:schemeClr>
                </a:solidFill>
              </a:rPr>
              <a:t> after working with an animal</a:t>
            </a:r>
            <a:endParaRPr lang="en-US" dirty="0">
              <a:solidFill>
                <a:schemeClr val="accent1">
                  <a:lumMod val="90000"/>
                </a:schemeClr>
              </a:solidFill>
            </a:endParaRPr>
          </a:p>
        </p:txBody>
      </p:sp>
      <p:pic>
        <p:nvPicPr>
          <p:cNvPr id="2" name="Picture 1">
            <a:extLst>
              <a:ext uri="{FF2B5EF4-FFF2-40B4-BE49-F238E27FC236}">
                <a16:creationId xmlns:a16="http://schemas.microsoft.com/office/drawing/2014/main" id="{BDB44B04-4013-2DC8-227A-15DB4451F492}"/>
              </a:ext>
            </a:extLst>
          </p:cNvPr>
          <p:cNvPicPr>
            <a:picLocks noChangeAspect="1"/>
          </p:cNvPicPr>
          <p:nvPr/>
        </p:nvPicPr>
        <p:blipFill>
          <a:blip r:embed="rId3"/>
          <a:stretch>
            <a:fillRect/>
          </a:stretch>
        </p:blipFill>
        <p:spPr>
          <a:xfrm>
            <a:off x="11970139" y="9169400"/>
            <a:ext cx="740272" cy="479313"/>
          </a:xfrm>
          <a:prstGeom prst="rect">
            <a:avLst/>
          </a:prstGeom>
        </p:spPr>
      </p:pic>
      <p:pic>
        <p:nvPicPr>
          <p:cNvPr id="6" name="Online Media 5" descr="How to Properly Remove Contaminated Gloves">
            <a:hlinkClick r:id="" action="ppaction://media"/>
            <a:extLst>
              <a:ext uri="{FF2B5EF4-FFF2-40B4-BE49-F238E27FC236}">
                <a16:creationId xmlns:a16="http://schemas.microsoft.com/office/drawing/2014/main" id="{433ABCEE-BA02-D60C-D7F2-AA10F4A353E6}"/>
              </a:ext>
            </a:extLst>
          </p:cNvPr>
          <p:cNvPicPr>
            <a:picLocks noGrp="1" noRot="1" noChangeAspect="1"/>
          </p:cNvPicPr>
          <p:nvPr>
            <p:ph idx="1"/>
            <a:videoFile r:link="rId1"/>
          </p:nvPr>
        </p:nvPicPr>
        <p:blipFill>
          <a:blip r:embed="rId4"/>
          <a:srcRect/>
          <a:stretch/>
        </p:blipFill>
        <p:spPr>
          <a:xfrm>
            <a:off x="5966694" y="2895600"/>
            <a:ext cx="6743717" cy="3810000"/>
          </a:xfrm>
          <a:prstGeom prst="rect">
            <a:avLst/>
          </a:prstGeom>
          <a:ln w="31750">
            <a:solidFill>
              <a:schemeClr val="accent2"/>
            </a:solidFill>
          </a:ln>
        </p:spPr>
      </p:pic>
    </p:spTree>
    <p:extLst>
      <p:ext uri="{BB962C8B-B14F-4D97-AF65-F5344CB8AC3E}">
        <p14:creationId xmlns:p14="http://schemas.microsoft.com/office/powerpoint/2010/main" val="4401992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5843">
                                            <p:txEl>
                                              <p:pRg st="0" end="0"/>
                                            </p:txEl>
                                          </p:spTgt>
                                        </p:tgtEl>
                                        <p:attrNameLst>
                                          <p:attrName>style.visibility</p:attrName>
                                        </p:attrNameLst>
                                      </p:cBhvr>
                                      <p:to>
                                        <p:strVal val="visible"/>
                                      </p:to>
                                    </p:set>
                                    <p:anim calcmode="lin" valueType="num">
                                      <p:cBhvr additive="base">
                                        <p:cTn id="7" dur="500" fill="hold"/>
                                        <p:tgtEl>
                                          <p:spTgt spid="3584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584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5843">
                                            <p:txEl>
                                              <p:pRg st="1" end="1"/>
                                            </p:txEl>
                                          </p:spTgt>
                                        </p:tgtEl>
                                        <p:attrNameLst>
                                          <p:attrName>style.visibility</p:attrName>
                                        </p:attrNameLst>
                                      </p:cBhvr>
                                      <p:to>
                                        <p:strVal val="visible"/>
                                      </p:to>
                                    </p:set>
                                    <p:anim calcmode="lin" valueType="num">
                                      <p:cBhvr additive="base">
                                        <p:cTn id="13" dur="500" fill="hold"/>
                                        <p:tgtEl>
                                          <p:spTgt spid="3584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584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5843">
                                            <p:txEl>
                                              <p:pRg st="2" end="2"/>
                                            </p:txEl>
                                          </p:spTgt>
                                        </p:tgtEl>
                                        <p:attrNameLst>
                                          <p:attrName>style.visibility</p:attrName>
                                        </p:attrNameLst>
                                      </p:cBhvr>
                                      <p:to>
                                        <p:strVal val="visible"/>
                                      </p:to>
                                    </p:set>
                                    <p:anim calcmode="lin" valueType="num">
                                      <p:cBhvr additive="base">
                                        <p:cTn id="19" dur="500" fill="hold"/>
                                        <p:tgtEl>
                                          <p:spTgt spid="3584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584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5843">
                                            <p:txEl>
                                              <p:pRg st="3" end="3"/>
                                            </p:txEl>
                                          </p:spTgt>
                                        </p:tgtEl>
                                        <p:attrNameLst>
                                          <p:attrName>style.visibility</p:attrName>
                                        </p:attrNameLst>
                                      </p:cBhvr>
                                      <p:to>
                                        <p:strVal val="visible"/>
                                      </p:to>
                                    </p:set>
                                    <p:anim calcmode="lin" valueType="num">
                                      <p:cBhvr additive="base">
                                        <p:cTn id="25" dur="500" fill="hold"/>
                                        <p:tgtEl>
                                          <p:spTgt spid="3584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584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9" presetClass="entr" presetSubtype="0" decel="100000" fill="hold" nodeType="clickEffect">
                                  <p:stCondLst>
                                    <p:cond delay="0"/>
                                  </p:stCondLst>
                                  <p:childTnLst>
                                    <p:set>
                                      <p:cBhvr>
                                        <p:cTn id="30" dur="1" fill="hold">
                                          <p:stCondLst>
                                            <p:cond delay="0"/>
                                          </p:stCondLst>
                                        </p:cTn>
                                        <p:tgtEl>
                                          <p:spTgt spid="35843">
                                            <p:txEl>
                                              <p:pRg st="4" end="4"/>
                                            </p:txEl>
                                          </p:spTgt>
                                        </p:tgtEl>
                                        <p:attrNameLst>
                                          <p:attrName>style.visibility</p:attrName>
                                        </p:attrNameLst>
                                      </p:cBhvr>
                                      <p:to>
                                        <p:strVal val="visible"/>
                                      </p:to>
                                    </p:set>
                                    <p:anim calcmode="lin" valueType="num">
                                      <p:cBhvr>
                                        <p:cTn id="31" dur="500" fill="hold"/>
                                        <p:tgtEl>
                                          <p:spTgt spid="35843">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35843">
                                            <p:txEl>
                                              <p:pRg st="4" end="4"/>
                                            </p:txEl>
                                          </p:spTgt>
                                        </p:tgtEl>
                                        <p:attrNameLst>
                                          <p:attrName>ppt_h</p:attrName>
                                        </p:attrNameLst>
                                      </p:cBhvr>
                                      <p:tavLst>
                                        <p:tav tm="0">
                                          <p:val>
                                            <p:fltVal val="0"/>
                                          </p:val>
                                        </p:tav>
                                        <p:tav tm="100000">
                                          <p:val>
                                            <p:strVal val="#ppt_h"/>
                                          </p:val>
                                        </p:tav>
                                      </p:tavLst>
                                    </p:anim>
                                    <p:anim calcmode="lin" valueType="num">
                                      <p:cBhvr>
                                        <p:cTn id="33" dur="500" fill="hold"/>
                                        <p:tgtEl>
                                          <p:spTgt spid="35843">
                                            <p:txEl>
                                              <p:pRg st="4" end="4"/>
                                            </p:txEl>
                                          </p:spTgt>
                                        </p:tgtEl>
                                        <p:attrNameLst>
                                          <p:attrName>style.rotation</p:attrName>
                                        </p:attrNameLst>
                                      </p:cBhvr>
                                      <p:tavLst>
                                        <p:tav tm="0">
                                          <p:val>
                                            <p:fltVal val="360"/>
                                          </p:val>
                                        </p:tav>
                                        <p:tav tm="100000">
                                          <p:val>
                                            <p:fltVal val="0"/>
                                          </p:val>
                                        </p:tav>
                                      </p:tavLst>
                                    </p:anim>
                                    <p:animEffect transition="in" filter="fade">
                                      <p:cBhvr>
                                        <p:cTn id="34" dur="500"/>
                                        <p:tgtEl>
                                          <p:spTgt spid="35843">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9" fill="hold" display="0">
                  <p:stCondLst>
                    <p:cond delay="indefinite"/>
                  </p:stCondLst>
                </p:cTn>
                <p:tgtEl>
                  <p:spTgt spid="6"/>
                </p:tgtEl>
              </p:cMediaNode>
            </p:video>
            <p:seq concurrent="1" nextAc="seek">
              <p:cTn id="40" restart="whenNotActive" fill="hold" evtFilter="cancelBubble" nodeType="interactiveSeq">
                <p:stCondLst>
                  <p:cond evt="onClick" delay="0">
                    <p:tgtEl>
                      <p:spTgt spid="6"/>
                    </p:tgtEl>
                  </p:cond>
                </p:stCondLst>
                <p:endSync evt="end" delay="0">
                  <p:rtn val="all"/>
                </p:endSync>
                <p:childTnLst>
                  <p:par>
                    <p:cTn id="41" fill="hold">
                      <p:stCondLst>
                        <p:cond delay="0"/>
                      </p:stCondLst>
                      <p:childTnLst>
                        <p:par>
                          <p:cTn id="42" fill="hold">
                            <p:stCondLst>
                              <p:cond delay="0"/>
                            </p:stCondLst>
                            <p:childTnLst>
                              <p:par>
                                <p:cTn id="43" presetID="2" presetClass="mediacall" presetSubtype="0" fill="hold" nodeType="clickEffect">
                                  <p:stCondLst>
                                    <p:cond delay="0"/>
                                  </p:stCondLst>
                                  <p:childTnLst>
                                    <p:cmd type="call" cmd="togglePause">
                                      <p:cBhvr>
                                        <p:cTn id="44"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1"/>
          <p:cNvSpPr>
            <a:spLocks noGrp="1" noChangeArrowheads="1"/>
          </p:cNvSpPr>
          <p:nvPr>
            <p:ph type="title"/>
          </p:nvPr>
        </p:nvSpPr>
        <p:spPr>
          <a:xfrm>
            <a:off x="1270000" y="203200"/>
            <a:ext cx="10464800" cy="1714500"/>
          </a:xfrm>
        </p:spPr>
        <p:txBody>
          <a:bodyPr/>
          <a:lstStyle/>
          <a:p>
            <a:pPr eaLnBrk="1" hangingPunct="1">
              <a:defRPr/>
            </a:pPr>
            <a:r>
              <a:rPr lang="en-US" dirty="0">
                <a:solidFill>
                  <a:srgbClr val="FFEE6D"/>
                </a:solidFill>
              </a:rPr>
              <a:t>Communications</a:t>
            </a:r>
          </a:p>
        </p:txBody>
      </p:sp>
      <p:sp>
        <p:nvSpPr>
          <p:cNvPr id="32770" name="Rectangle 2"/>
          <p:cNvSpPr>
            <a:spLocks noGrp="1" noChangeArrowheads="1"/>
          </p:cNvSpPr>
          <p:nvPr>
            <p:ph type="body" idx="1"/>
          </p:nvPr>
        </p:nvSpPr>
        <p:spPr>
          <a:xfrm>
            <a:off x="0" y="2171700"/>
            <a:ext cx="13004799" cy="6997700"/>
          </a:xfrm>
        </p:spPr>
        <p:txBody>
          <a:bodyPr/>
          <a:lstStyle/>
          <a:p>
            <a:pPr marL="1028700" indent="-571500" algn="l" eaLnBrk="1" hangingPunct="1">
              <a:spcBef>
                <a:spcPts val="1200"/>
              </a:spcBef>
              <a:spcAft>
                <a:spcPts val="0"/>
              </a:spcAft>
              <a:buClr>
                <a:srgbClr val="FFEE6D"/>
              </a:buClr>
              <a:buSzPct val="66000"/>
              <a:buFont typeface="Wingdings" charset="2"/>
              <a:buChar char="v"/>
              <a:defRPr/>
            </a:pPr>
            <a:r>
              <a:rPr lang="en-US" sz="3200" dirty="0">
                <a:solidFill>
                  <a:schemeClr val="accent1">
                    <a:lumMod val="90000"/>
                  </a:schemeClr>
                </a:solidFill>
              </a:rPr>
              <a:t>Always be aware of </a:t>
            </a:r>
            <a:r>
              <a:rPr lang="en-US" sz="3200" i="1" dirty="0">
                <a:solidFill>
                  <a:schemeClr val="accent1">
                    <a:lumMod val="90000"/>
                  </a:schemeClr>
                </a:solidFill>
              </a:rPr>
              <a:t>how</a:t>
            </a:r>
            <a:r>
              <a:rPr lang="en-US" sz="3200" dirty="0">
                <a:solidFill>
                  <a:schemeClr val="accent1">
                    <a:lumMod val="90000"/>
                  </a:schemeClr>
                </a:solidFill>
              </a:rPr>
              <a:t> you are communicating with Pet Owners and their pet(s)</a:t>
            </a:r>
          </a:p>
          <a:p>
            <a:pPr marL="1574800" lvl="1" indent="-571500" algn="l" eaLnBrk="1" hangingPunct="1">
              <a:spcBef>
                <a:spcPts val="1200"/>
              </a:spcBef>
              <a:spcAft>
                <a:spcPts val="1200"/>
              </a:spcAft>
              <a:buClr>
                <a:schemeClr val="accent1">
                  <a:lumMod val="90000"/>
                </a:schemeClr>
              </a:buClr>
              <a:buSzPct val="66000"/>
              <a:buFont typeface="Wingdings" charset="2"/>
              <a:buChar char="v"/>
              <a:defRPr/>
            </a:pPr>
            <a:r>
              <a:rPr lang="en-US" sz="3200" dirty="0">
                <a:solidFill>
                  <a:schemeClr val="accent2">
                    <a:lumMod val="40000"/>
                    <a:lumOff val="60000"/>
                  </a:schemeClr>
                </a:solidFill>
              </a:rPr>
              <a:t>Sheltering can cause stress for the Owners &amp; the Animals</a:t>
            </a:r>
          </a:p>
          <a:p>
            <a:pPr marL="1028700" indent="-571500" algn="l" eaLnBrk="1" hangingPunct="1">
              <a:spcBef>
                <a:spcPts val="1200"/>
              </a:spcBef>
              <a:spcAft>
                <a:spcPts val="0"/>
              </a:spcAft>
              <a:buClr>
                <a:srgbClr val="FFEE6D"/>
              </a:buClr>
              <a:buSzPct val="66000"/>
              <a:buFont typeface="Wingdings" charset="2"/>
              <a:buChar char="v"/>
              <a:defRPr/>
            </a:pPr>
            <a:r>
              <a:rPr lang="en-US" sz="3200" dirty="0">
                <a:solidFill>
                  <a:schemeClr val="accent1">
                    <a:lumMod val="90000"/>
                  </a:schemeClr>
                </a:solidFill>
              </a:rPr>
              <a:t>Know your ICS </a:t>
            </a:r>
          </a:p>
          <a:p>
            <a:pPr marL="1574800" lvl="1" indent="-571500" algn="l" eaLnBrk="1" hangingPunct="1">
              <a:spcBef>
                <a:spcPts val="1200"/>
              </a:spcBef>
              <a:spcAft>
                <a:spcPts val="1200"/>
              </a:spcAft>
              <a:buClr>
                <a:srgbClr val="FFEE6D"/>
              </a:buClr>
              <a:buSzPct val="66000"/>
              <a:buFont typeface="Wingdings" charset="2"/>
              <a:buChar char="v"/>
              <a:defRPr/>
            </a:pPr>
            <a:r>
              <a:rPr lang="en-US" sz="3200" dirty="0">
                <a:solidFill>
                  <a:schemeClr val="accent1">
                    <a:lumMod val="90000"/>
                  </a:schemeClr>
                </a:solidFill>
              </a:rPr>
              <a:t>Know who you</a:t>
            </a:r>
            <a:r>
              <a:rPr lang="ja-JP" altLang="en-US" sz="3200" dirty="0">
                <a:solidFill>
                  <a:schemeClr val="accent1">
                    <a:lumMod val="90000"/>
                  </a:schemeClr>
                </a:solidFill>
                <a:latin typeface="Arial"/>
              </a:rPr>
              <a:t>’</a:t>
            </a:r>
            <a:r>
              <a:rPr lang="en-US" sz="3200" dirty="0">
                <a:solidFill>
                  <a:schemeClr val="accent1">
                    <a:lumMod val="90000"/>
                  </a:schemeClr>
                </a:solidFill>
              </a:rPr>
              <a:t>re reporting to - Chain of Command</a:t>
            </a:r>
          </a:p>
          <a:p>
            <a:pPr marL="1028700" indent="-571500" algn="l" eaLnBrk="1" hangingPunct="1">
              <a:spcBef>
                <a:spcPts val="1200"/>
              </a:spcBef>
              <a:spcAft>
                <a:spcPts val="0"/>
              </a:spcAft>
              <a:buClr>
                <a:srgbClr val="FFEE6D"/>
              </a:buClr>
              <a:buSzPct val="66000"/>
              <a:buFont typeface="Wingdings" charset="2"/>
              <a:buChar char="v"/>
              <a:defRPr/>
            </a:pPr>
            <a:r>
              <a:rPr lang="en-US" sz="3200" dirty="0">
                <a:solidFill>
                  <a:schemeClr val="accent2">
                    <a:lumMod val="40000"/>
                    <a:lumOff val="60000"/>
                  </a:schemeClr>
                </a:solidFill>
              </a:rPr>
              <a:t>Level 2 </a:t>
            </a:r>
            <a:r>
              <a:rPr lang="en-US" sz="3200" dirty="0">
                <a:solidFill>
                  <a:schemeClr val="accent1">
                    <a:lumMod val="90000"/>
                  </a:schemeClr>
                </a:solidFill>
              </a:rPr>
              <a:t>Volunteers may be asked to: </a:t>
            </a:r>
          </a:p>
          <a:p>
            <a:pPr marL="1460500" lvl="1" indent="-457200" algn="l" eaLnBrk="1" hangingPunct="1">
              <a:spcBef>
                <a:spcPts val="1200"/>
              </a:spcBef>
              <a:spcAft>
                <a:spcPts val="1200"/>
              </a:spcAft>
              <a:buClr>
                <a:srgbClr val="FFEE6D"/>
              </a:buClr>
              <a:buSzPct val="66000"/>
              <a:buFont typeface="Wingdings" charset="2"/>
              <a:buChar char="v"/>
              <a:defRPr/>
            </a:pPr>
            <a:r>
              <a:rPr lang="en-US" sz="3200" i="1" dirty="0">
                <a:solidFill>
                  <a:schemeClr val="accent1">
                    <a:lumMod val="90000"/>
                  </a:schemeClr>
                </a:solidFill>
              </a:rPr>
              <a:t>Do anything a </a:t>
            </a:r>
            <a:r>
              <a:rPr lang="en-US" sz="3200" i="1" dirty="0">
                <a:solidFill>
                  <a:schemeClr val="accent2">
                    <a:lumMod val="40000"/>
                    <a:lumOff val="60000"/>
                  </a:schemeClr>
                </a:solidFill>
              </a:rPr>
              <a:t>Level 1</a:t>
            </a:r>
            <a:r>
              <a:rPr lang="en-US" sz="3200" i="1" dirty="0">
                <a:solidFill>
                  <a:schemeClr val="accent1">
                    <a:lumMod val="90000"/>
                  </a:schemeClr>
                </a:solidFill>
              </a:rPr>
              <a:t> Volunteer is asked to do</a:t>
            </a:r>
          </a:p>
          <a:p>
            <a:pPr marL="1460500" lvl="1" indent="-457200" algn="l" eaLnBrk="1" hangingPunct="1">
              <a:spcBef>
                <a:spcPts val="1200"/>
              </a:spcBef>
              <a:spcAft>
                <a:spcPts val="0"/>
              </a:spcAft>
              <a:buClr>
                <a:srgbClr val="FFEE6D"/>
              </a:buClr>
              <a:buSzPct val="66000"/>
              <a:buFont typeface="Wingdings" charset="2"/>
              <a:buChar char="v"/>
              <a:defRPr/>
            </a:pPr>
            <a:r>
              <a:rPr lang="en-US" sz="3200" dirty="0">
                <a:solidFill>
                  <a:schemeClr val="accent1">
                    <a:lumMod val="90000"/>
                  </a:schemeClr>
                </a:solidFill>
              </a:rPr>
              <a:t>Have direct communication with a pet owner</a:t>
            </a:r>
          </a:p>
          <a:p>
            <a:pPr marL="2774950" lvl="4" indent="-457200" algn="l" eaLnBrk="1" hangingPunct="1">
              <a:spcBef>
                <a:spcPts val="1200"/>
              </a:spcBef>
              <a:spcAft>
                <a:spcPts val="1200"/>
              </a:spcAft>
              <a:buClr>
                <a:srgbClr val="FFEE6D"/>
              </a:buClr>
              <a:buSzPct val="66000"/>
              <a:buFont typeface="Wingdings" charset="2"/>
              <a:buChar char="v"/>
              <a:defRPr/>
            </a:pPr>
            <a:r>
              <a:rPr lang="en-US" sz="3200" dirty="0">
                <a:solidFill>
                  <a:schemeClr val="accent1">
                    <a:lumMod val="90000"/>
                  </a:schemeClr>
                </a:solidFill>
              </a:rPr>
              <a:t>Monitor supply needs and animal health &amp; behavior concerns, to report to supervisor</a:t>
            </a:r>
          </a:p>
        </p:txBody>
      </p:sp>
      <p:pic>
        <p:nvPicPr>
          <p:cNvPr id="2" name="Picture 1">
            <a:extLst>
              <a:ext uri="{FF2B5EF4-FFF2-40B4-BE49-F238E27FC236}">
                <a16:creationId xmlns:a16="http://schemas.microsoft.com/office/drawing/2014/main" id="{3A3F2D19-3854-928B-B834-87E75E7A66A8}"/>
              </a:ext>
            </a:extLst>
          </p:cNvPr>
          <p:cNvPicPr>
            <a:picLocks noChangeAspect="1"/>
          </p:cNvPicPr>
          <p:nvPr/>
        </p:nvPicPr>
        <p:blipFill>
          <a:blip r:embed="rId2"/>
          <a:stretch>
            <a:fillRect/>
          </a:stretch>
        </p:blipFill>
        <p:spPr>
          <a:xfrm>
            <a:off x="11970139" y="9169400"/>
            <a:ext cx="740272" cy="479313"/>
          </a:xfrm>
          <a:prstGeom prst="rect">
            <a:avLst/>
          </a:prstGeom>
        </p:spPr>
      </p:pic>
    </p:spTree>
    <p:extLst>
      <p:ext uri="{BB962C8B-B14F-4D97-AF65-F5344CB8AC3E}">
        <p14:creationId xmlns:p14="http://schemas.microsoft.com/office/powerpoint/2010/main" val="290821641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277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770">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277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770">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2770">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32770">
                                            <p:txEl>
                                              <p:pRg st="5" end="5"/>
                                            </p:txEl>
                                          </p:spTgt>
                                        </p:tgtEl>
                                        <p:attrNameLst>
                                          <p:attrName>style.visibility</p:attrName>
                                        </p:attrNameLst>
                                      </p:cBhvr>
                                      <p:to>
                                        <p:strVal val="visible"/>
                                      </p:to>
                                    </p:set>
                                    <p:animEffect transition="in" filter="dissolve">
                                      <p:cBhvr>
                                        <p:cTn id="27" dur="500"/>
                                        <p:tgtEl>
                                          <p:spTgt spid="32770">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32770">
                                            <p:txEl>
                                              <p:pRg st="6" end="6"/>
                                            </p:txEl>
                                          </p:spTgt>
                                        </p:tgtEl>
                                        <p:attrNameLst>
                                          <p:attrName>style.visibility</p:attrName>
                                        </p:attrNameLst>
                                      </p:cBhvr>
                                      <p:to>
                                        <p:strVal val="visible"/>
                                      </p:to>
                                    </p:set>
                                    <p:animEffect transition="in" filter="dissolve">
                                      <p:cBhvr>
                                        <p:cTn id="32" dur="500"/>
                                        <p:tgtEl>
                                          <p:spTgt spid="32770">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32770">
                                            <p:txEl>
                                              <p:pRg st="7" end="7"/>
                                            </p:txEl>
                                          </p:spTgt>
                                        </p:tgtEl>
                                        <p:attrNameLst>
                                          <p:attrName>style.visibility</p:attrName>
                                        </p:attrNameLst>
                                      </p:cBhvr>
                                      <p:to>
                                        <p:strVal val="visible"/>
                                      </p:to>
                                    </p:set>
                                    <p:animEffect transition="in" filter="dissolve">
                                      <p:cBhvr>
                                        <p:cTn id="37" dur="500"/>
                                        <p:tgtEl>
                                          <p:spTgt spid="3277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1"/>
          <p:cNvSpPr>
            <a:spLocks noGrp="1" noChangeArrowheads="1"/>
          </p:cNvSpPr>
          <p:nvPr>
            <p:ph type="title"/>
          </p:nvPr>
        </p:nvSpPr>
        <p:spPr>
          <a:xfrm>
            <a:off x="0" y="383064"/>
            <a:ext cx="13004800" cy="1295400"/>
          </a:xfrm>
        </p:spPr>
        <p:txBody>
          <a:bodyPr/>
          <a:lstStyle/>
          <a:p>
            <a:pPr eaLnBrk="1" hangingPunct="1">
              <a:defRPr/>
            </a:pPr>
            <a:r>
              <a:rPr lang="en-US" dirty="0">
                <a:solidFill>
                  <a:srgbClr val="FFEE6D"/>
                </a:solidFill>
              </a:rPr>
              <a:t>Demobilize*</a:t>
            </a:r>
          </a:p>
        </p:txBody>
      </p:sp>
      <p:sp>
        <p:nvSpPr>
          <p:cNvPr id="34818" name="Rectangle 2"/>
          <p:cNvSpPr>
            <a:spLocks noGrp="1" noChangeArrowheads="1"/>
          </p:cNvSpPr>
          <p:nvPr>
            <p:ph sz="half" idx="1"/>
          </p:nvPr>
        </p:nvSpPr>
        <p:spPr>
          <a:xfrm>
            <a:off x="-15240" y="1955800"/>
            <a:ext cx="5948430" cy="6119336"/>
          </a:xfrm>
        </p:spPr>
        <p:txBody>
          <a:bodyPr/>
          <a:lstStyle/>
          <a:p>
            <a:pPr marL="914400" indent="-457200" algn="l" eaLnBrk="1" hangingPunct="1">
              <a:spcBef>
                <a:spcPts val="1200"/>
              </a:spcBef>
              <a:buClr>
                <a:srgbClr val="FFEE6D"/>
              </a:buClr>
              <a:buSzPct val="66000"/>
              <a:buFont typeface="Wingdings" charset="2"/>
              <a:buChar char="v"/>
              <a:defRPr/>
            </a:pPr>
            <a:r>
              <a:rPr lang="en-US" sz="3200" dirty="0">
                <a:solidFill>
                  <a:schemeClr val="accent1">
                    <a:lumMod val="90000"/>
                  </a:schemeClr>
                </a:solidFill>
              </a:rPr>
              <a:t>Assist Owners &amp; Pets as necessary to complete a smooth transition out of the Shelter</a:t>
            </a:r>
          </a:p>
          <a:p>
            <a:pPr marL="1460500" lvl="1" indent="-457200" algn="l" eaLnBrk="1" hangingPunct="1">
              <a:spcBef>
                <a:spcPts val="1200"/>
              </a:spcBef>
              <a:buClr>
                <a:srgbClr val="FFEE6D"/>
              </a:buClr>
              <a:buSzPct val="66000"/>
              <a:buFont typeface="Wingdings" charset="2"/>
              <a:buChar char="v"/>
              <a:defRPr/>
            </a:pPr>
            <a:r>
              <a:rPr lang="en-US" sz="2800" dirty="0">
                <a:solidFill>
                  <a:schemeClr val="accent1">
                    <a:lumMod val="90000"/>
                  </a:schemeClr>
                </a:solidFill>
              </a:rPr>
              <a:t>Gathering all belongs</a:t>
            </a:r>
          </a:p>
          <a:p>
            <a:pPr marL="1460500" lvl="1" indent="-457200" algn="l" eaLnBrk="1" hangingPunct="1">
              <a:spcBef>
                <a:spcPts val="1200"/>
              </a:spcBef>
              <a:buClr>
                <a:srgbClr val="FFEE6D"/>
              </a:buClr>
              <a:buSzPct val="66000"/>
              <a:buFont typeface="Wingdings" charset="2"/>
              <a:buChar char="v"/>
              <a:defRPr/>
            </a:pPr>
            <a:r>
              <a:rPr lang="en-US" sz="2800" dirty="0">
                <a:solidFill>
                  <a:schemeClr val="accent1">
                    <a:lumMod val="90000"/>
                  </a:schemeClr>
                </a:solidFill>
              </a:rPr>
              <a:t>Checking owner/pet/belongings tags</a:t>
            </a:r>
            <a:endParaRPr lang="en-US" dirty="0">
              <a:solidFill>
                <a:schemeClr val="accent1">
                  <a:lumMod val="90000"/>
                </a:schemeClr>
              </a:solidFill>
            </a:endParaRPr>
          </a:p>
          <a:p>
            <a:pPr marL="1460500" lvl="1" indent="-457200" algn="l" eaLnBrk="1" hangingPunct="1">
              <a:spcBef>
                <a:spcPts val="1200"/>
              </a:spcBef>
              <a:buClr>
                <a:srgbClr val="FFEE6D"/>
              </a:buClr>
              <a:buSzPct val="66000"/>
              <a:buFont typeface="Wingdings" charset="2"/>
              <a:buChar char="v"/>
              <a:defRPr/>
            </a:pPr>
            <a:r>
              <a:rPr lang="en-US" sz="2800" dirty="0">
                <a:solidFill>
                  <a:schemeClr val="accent1">
                    <a:lumMod val="90000"/>
                  </a:schemeClr>
                </a:solidFill>
              </a:rPr>
              <a:t>Helping Owners in transporting their pet(s) and pet belongings out of the Shelter environment</a:t>
            </a:r>
            <a:endParaRPr lang="en-US" sz="3200" dirty="0">
              <a:solidFill>
                <a:schemeClr val="accent1">
                  <a:lumMod val="90000"/>
                </a:schemeClr>
              </a:solidFill>
            </a:endParaRPr>
          </a:p>
        </p:txBody>
      </p:sp>
      <p:sp>
        <p:nvSpPr>
          <p:cNvPr id="2" name="Content Placeholder 1"/>
          <p:cNvSpPr>
            <a:spLocks noGrp="1"/>
          </p:cNvSpPr>
          <p:nvPr>
            <p:ph sz="half" idx="2"/>
          </p:nvPr>
        </p:nvSpPr>
        <p:spPr>
          <a:xfrm>
            <a:off x="7071611" y="1960880"/>
            <a:ext cx="5638800" cy="5029200"/>
          </a:xfrm>
        </p:spPr>
        <p:txBody>
          <a:bodyPr/>
          <a:lstStyle/>
          <a:p>
            <a:pPr marL="1460500" lvl="1" indent="-457200" algn="l" eaLnBrk="1" hangingPunct="1">
              <a:spcBef>
                <a:spcPts val="1200"/>
              </a:spcBef>
              <a:buClr>
                <a:srgbClr val="FFEE6D"/>
              </a:buClr>
              <a:buSzPct val="66000"/>
              <a:buFont typeface="Wingdings" charset="2"/>
              <a:buChar char="v"/>
              <a:defRPr/>
            </a:pPr>
            <a:r>
              <a:rPr lang="en-US" sz="3200" dirty="0">
                <a:solidFill>
                  <a:schemeClr val="accent1">
                    <a:lumMod val="90000"/>
                  </a:schemeClr>
                </a:solidFill>
              </a:rPr>
              <a:t>Breaking down the Pet Shelter</a:t>
            </a:r>
          </a:p>
          <a:p>
            <a:pPr marL="1993900" lvl="2" indent="-457200" algn="l" eaLnBrk="1" hangingPunct="1">
              <a:spcBef>
                <a:spcPts val="1200"/>
              </a:spcBef>
              <a:buClr>
                <a:srgbClr val="FFEE6D"/>
              </a:buClr>
              <a:buSzPct val="66000"/>
              <a:buFont typeface="Wingdings" charset="2"/>
              <a:buChar char="v"/>
              <a:defRPr/>
            </a:pPr>
            <a:r>
              <a:rPr lang="en-US" sz="2800" dirty="0">
                <a:solidFill>
                  <a:schemeClr val="accent1">
                    <a:lumMod val="90000"/>
                  </a:schemeClr>
                </a:solidFill>
              </a:rPr>
              <a:t>Closing procedures</a:t>
            </a:r>
          </a:p>
          <a:p>
            <a:pPr marL="1993900" lvl="2" indent="-457200" algn="l" eaLnBrk="1" hangingPunct="1">
              <a:spcBef>
                <a:spcPts val="1200"/>
              </a:spcBef>
              <a:buClr>
                <a:srgbClr val="FFEE6D"/>
              </a:buClr>
              <a:buSzPct val="66000"/>
              <a:buFont typeface="Wingdings" charset="2"/>
              <a:buChar char="v"/>
              <a:defRPr/>
            </a:pPr>
            <a:r>
              <a:rPr lang="en-US" sz="2800" dirty="0">
                <a:solidFill>
                  <a:schemeClr val="accent1">
                    <a:lumMod val="90000"/>
                  </a:schemeClr>
                </a:solidFill>
              </a:rPr>
              <a:t>Clean-up Pet Shelter area, equipment &amp; supplies</a:t>
            </a:r>
          </a:p>
          <a:p>
            <a:pPr marL="2565400" lvl="3" indent="-457200" algn="l" eaLnBrk="1" hangingPunct="1">
              <a:spcBef>
                <a:spcPts val="1200"/>
              </a:spcBef>
              <a:buClr>
                <a:srgbClr val="FFEE6D"/>
              </a:buClr>
              <a:buSzPct val="66000"/>
              <a:buFont typeface="Wingdings" charset="2"/>
              <a:buChar char="v"/>
              <a:defRPr/>
            </a:pPr>
            <a:r>
              <a:rPr lang="en-US" sz="2600" dirty="0">
                <a:solidFill>
                  <a:schemeClr val="accent1">
                    <a:lumMod val="90000"/>
                  </a:schemeClr>
                </a:solidFill>
              </a:rPr>
              <a:t>PPE</a:t>
            </a:r>
          </a:p>
          <a:p>
            <a:pPr marL="1993900" lvl="2" indent="-457200" algn="l" eaLnBrk="1" hangingPunct="1">
              <a:spcBef>
                <a:spcPts val="1200"/>
              </a:spcBef>
              <a:buClr>
                <a:srgbClr val="FFEE6D"/>
              </a:buClr>
              <a:buSzPct val="66000"/>
              <a:buFont typeface="Wingdings" charset="2"/>
              <a:buChar char="v"/>
              <a:defRPr/>
            </a:pPr>
            <a:r>
              <a:rPr lang="en-US" sz="2800" dirty="0">
                <a:solidFill>
                  <a:schemeClr val="accent1">
                    <a:lumMod val="90000"/>
                  </a:schemeClr>
                </a:solidFill>
              </a:rPr>
              <a:t>Final Inventory</a:t>
            </a:r>
          </a:p>
          <a:p>
            <a:pPr marL="1993900" lvl="2" indent="-457200" algn="l" eaLnBrk="1" hangingPunct="1">
              <a:spcBef>
                <a:spcPts val="1200"/>
              </a:spcBef>
              <a:buClr>
                <a:srgbClr val="FFEE6D"/>
              </a:buClr>
              <a:buSzPct val="66000"/>
              <a:buFont typeface="Wingdings" charset="2"/>
              <a:buChar char="v"/>
              <a:defRPr/>
            </a:pPr>
            <a:r>
              <a:rPr lang="en-US" sz="2800" dirty="0">
                <a:solidFill>
                  <a:schemeClr val="accent1">
                    <a:lumMod val="90000"/>
                  </a:schemeClr>
                </a:solidFill>
              </a:rPr>
              <a:t>Shift de-briefing</a:t>
            </a:r>
          </a:p>
        </p:txBody>
      </p:sp>
      <p:sp>
        <p:nvSpPr>
          <p:cNvPr id="3" name="TextBox 2"/>
          <p:cNvSpPr txBox="1">
            <a:spLocks noChangeArrowheads="1"/>
          </p:cNvSpPr>
          <p:nvPr/>
        </p:nvSpPr>
        <p:spPr bwMode="auto">
          <a:xfrm>
            <a:off x="3149600" y="8800068"/>
            <a:ext cx="7518400" cy="7386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4200">
                <a:solidFill>
                  <a:srgbClr val="FFFFFF"/>
                </a:solidFill>
                <a:latin typeface="Chalkboard" charset="0"/>
                <a:ea typeface="ヒラギノ角ゴ ProN W3" charset="0"/>
                <a:cs typeface="ヒラギノ角ゴ ProN W3" charset="0"/>
                <a:sym typeface="Chalkboard" charset="0"/>
              </a:defRPr>
            </a:lvl1pPr>
            <a:lvl2pPr marL="742950" indent="-285750" eaLnBrk="0" hangingPunct="0">
              <a:defRPr sz="4200">
                <a:solidFill>
                  <a:srgbClr val="FFFFFF"/>
                </a:solidFill>
                <a:latin typeface="Chalkboard" charset="0"/>
                <a:ea typeface="ヒラギノ角ゴ ProN W3" charset="0"/>
                <a:cs typeface="ヒラギノ角ゴ ProN W3" charset="0"/>
                <a:sym typeface="Chalkboard" charset="0"/>
              </a:defRPr>
            </a:lvl2pPr>
            <a:lvl3pPr marL="1143000" indent="-228600" eaLnBrk="0" hangingPunct="0">
              <a:defRPr sz="4200">
                <a:solidFill>
                  <a:srgbClr val="FFFFFF"/>
                </a:solidFill>
                <a:latin typeface="Chalkboard" charset="0"/>
                <a:ea typeface="ヒラギノ角ゴ ProN W3" charset="0"/>
                <a:cs typeface="ヒラギノ角ゴ ProN W3" charset="0"/>
                <a:sym typeface="Chalkboard" charset="0"/>
              </a:defRPr>
            </a:lvl3pPr>
            <a:lvl4pPr marL="1600200" indent="-228600" eaLnBrk="0" hangingPunct="0">
              <a:defRPr sz="4200">
                <a:solidFill>
                  <a:srgbClr val="FFFFFF"/>
                </a:solidFill>
                <a:latin typeface="Chalkboard" charset="0"/>
                <a:ea typeface="ヒラギノ角ゴ ProN W3" charset="0"/>
                <a:cs typeface="ヒラギノ角ゴ ProN W3" charset="0"/>
                <a:sym typeface="Chalkboard" charset="0"/>
              </a:defRPr>
            </a:lvl4pPr>
            <a:lvl5pPr marL="2057400" indent="-228600" eaLnBrk="0" hangingPunct="0">
              <a:defRPr sz="4200">
                <a:solidFill>
                  <a:srgbClr val="FFFFFF"/>
                </a:solidFill>
                <a:latin typeface="Chalkboard" charset="0"/>
                <a:ea typeface="ヒラギノ角ゴ ProN W3" charset="0"/>
                <a:cs typeface="ヒラギノ角ゴ ProN W3" charset="0"/>
                <a:sym typeface="Chalkboard" charset="0"/>
              </a:defRPr>
            </a:lvl5pPr>
            <a:lvl6pPr marL="2514600" indent="-228600" algn="ctr" eaLnBrk="0" fontAlgn="base" hangingPunct="0">
              <a:spcBef>
                <a:spcPct val="0"/>
              </a:spcBef>
              <a:spcAft>
                <a:spcPct val="0"/>
              </a:spcAft>
              <a:defRPr sz="4200">
                <a:solidFill>
                  <a:srgbClr val="FFFFFF"/>
                </a:solidFill>
                <a:latin typeface="Chalkboard" charset="0"/>
                <a:ea typeface="ヒラギノ角ゴ ProN W3" charset="0"/>
                <a:cs typeface="ヒラギノ角ゴ ProN W3" charset="0"/>
                <a:sym typeface="Chalkboard" charset="0"/>
              </a:defRPr>
            </a:lvl6pPr>
            <a:lvl7pPr marL="2971800" indent="-228600" algn="ctr" eaLnBrk="0" fontAlgn="base" hangingPunct="0">
              <a:spcBef>
                <a:spcPct val="0"/>
              </a:spcBef>
              <a:spcAft>
                <a:spcPct val="0"/>
              </a:spcAft>
              <a:defRPr sz="4200">
                <a:solidFill>
                  <a:srgbClr val="FFFFFF"/>
                </a:solidFill>
                <a:latin typeface="Chalkboard" charset="0"/>
                <a:ea typeface="ヒラギノ角ゴ ProN W3" charset="0"/>
                <a:cs typeface="ヒラギノ角ゴ ProN W3" charset="0"/>
                <a:sym typeface="Chalkboard" charset="0"/>
              </a:defRPr>
            </a:lvl7pPr>
            <a:lvl8pPr marL="3429000" indent="-228600" algn="ctr" eaLnBrk="0" fontAlgn="base" hangingPunct="0">
              <a:spcBef>
                <a:spcPct val="0"/>
              </a:spcBef>
              <a:spcAft>
                <a:spcPct val="0"/>
              </a:spcAft>
              <a:defRPr sz="4200">
                <a:solidFill>
                  <a:srgbClr val="FFFFFF"/>
                </a:solidFill>
                <a:latin typeface="Chalkboard" charset="0"/>
                <a:ea typeface="ヒラギノ角ゴ ProN W3" charset="0"/>
                <a:cs typeface="ヒラギノ角ゴ ProN W3" charset="0"/>
                <a:sym typeface="Chalkboard" charset="0"/>
              </a:defRPr>
            </a:lvl8pPr>
            <a:lvl9pPr marL="3886200" indent="-228600" algn="ctr" eaLnBrk="0" fontAlgn="base" hangingPunct="0">
              <a:spcBef>
                <a:spcPct val="0"/>
              </a:spcBef>
              <a:spcAft>
                <a:spcPct val="0"/>
              </a:spcAft>
              <a:defRPr sz="4200">
                <a:solidFill>
                  <a:srgbClr val="FFFFFF"/>
                </a:solidFill>
                <a:latin typeface="Chalkboard" charset="0"/>
                <a:ea typeface="ヒラギノ角ゴ ProN W3" charset="0"/>
                <a:cs typeface="ヒラギノ角ゴ ProN W3" charset="0"/>
                <a:sym typeface="Chalkboard" charset="0"/>
              </a:defRPr>
            </a:lvl9pPr>
          </a:lstStyle>
          <a:p>
            <a:pPr algn="r" eaLnBrk="1" hangingPunct="1"/>
            <a:r>
              <a:rPr lang="en-US" sz="2400" dirty="0">
                <a:solidFill>
                  <a:srgbClr val="FFEE6D"/>
                </a:solidFill>
              </a:rPr>
              <a:t>*</a:t>
            </a:r>
            <a:r>
              <a:rPr lang="en-US" sz="1800" dirty="0">
                <a:solidFill>
                  <a:schemeClr val="accent2">
                    <a:lumMod val="40000"/>
                    <a:lumOff val="60000"/>
                  </a:schemeClr>
                </a:solidFill>
              </a:rPr>
              <a:t>Scope, Methods and Management may differ from SMART plan and be based on </a:t>
            </a:r>
            <a:r>
              <a:rPr lang="en-US" sz="1800" i="1" dirty="0">
                <a:solidFill>
                  <a:schemeClr val="accent2">
                    <a:lumMod val="40000"/>
                    <a:lumOff val="60000"/>
                  </a:schemeClr>
                </a:solidFill>
              </a:rPr>
              <a:t>Local</a:t>
            </a:r>
            <a:r>
              <a:rPr lang="en-US" sz="1800" dirty="0">
                <a:solidFill>
                  <a:schemeClr val="accent2">
                    <a:lumMod val="40000"/>
                    <a:lumOff val="60000"/>
                  </a:schemeClr>
                </a:solidFill>
              </a:rPr>
              <a:t> Emergency Pet Sheltering Plans</a:t>
            </a:r>
          </a:p>
        </p:txBody>
      </p:sp>
      <p:pic>
        <p:nvPicPr>
          <p:cNvPr id="4" name="Picture 3">
            <a:extLst>
              <a:ext uri="{FF2B5EF4-FFF2-40B4-BE49-F238E27FC236}">
                <a16:creationId xmlns:a16="http://schemas.microsoft.com/office/drawing/2014/main" id="{BEF875E3-1613-DD42-B8CD-DEEE8B400DD1}"/>
              </a:ext>
            </a:extLst>
          </p:cNvPr>
          <p:cNvPicPr>
            <a:picLocks noChangeAspect="1"/>
          </p:cNvPicPr>
          <p:nvPr/>
        </p:nvPicPr>
        <p:blipFill>
          <a:blip r:embed="rId2"/>
          <a:stretch>
            <a:fillRect/>
          </a:stretch>
        </p:blipFill>
        <p:spPr>
          <a:xfrm>
            <a:off x="11970139" y="9169400"/>
            <a:ext cx="740272" cy="479313"/>
          </a:xfrm>
          <a:prstGeom prst="rect">
            <a:avLst/>
          </a:prstGeom>
        </p:spPr>
      </p:pic>
      <p:pic>
        <p:nvPicPr>
          <p:cNvPr id="7" name="Picture 6">
            <a:extLst>
              <a:ext uri="{FF2B5EF4-FFF2-40B4-BE49-F238E27FC236}">
                <a16:creationId xmlns:a16="http://schemas.microsoft.com/office/drawing/2014/main" id="{AB5037A2-8124-97DB-24BD-EAD473CCE903}"/>
              </a:ext>
            </a:extLst>
          </p:cNvPr>
          <p:cNvPicPr>
            <a:picLocks noChangeAspect="1"/>
          </p:cNvPicPr>
          <p:nvPr/>
        </p:nvPicPr>
        <p:blipFill>
          <a:blip r:embed="rId3"/>
          <a:stretch>
            <a:fillRect/>
          </a:stretch>
        </p:blipFill>
        <p:spPr>
          <a:xfrm>
            <a:off x="6074285" y="4940290"/>
            <a:ext cx="2237489" cy="3312646"/>
          </a:xfrm>
          <a:prstGeom prst="rect">
            <a:avLst/>
          </a:prstGeom>
          <a:ln w="31750">
            <a:solidFill>
              <a:schemeClr val="accent2"/>
            </a:solidFill>
          </a:ln>
        </p:spPr>
      </p:pic>
      <p:sp>
        <p:nvSpPr>
          <p:cNvPr id="8" name="TextBox 7">
            <a:extLst>
              <a:ext uri="{FF2B5EF4-FFF2-40B4-BE49-F238E27FC236}">
                <a16:creationId xmlns:a16="http://schemas.microsoft.com/office/drawing/2014/main" id="{598E3D06-E8B4-C2C7-068F-0B79A1F34178}"/>
              </a:ext>
            </a:extLst>
          </p:cNvPr>
          <p:cNvSpPr txBox="1"/>
          <p:nvPr/>
        </p:nvSpPr>
        <p:spPr>
          <a:xfrm>
            <a:off x="5897630" y="8252936"/>
            <a:ext cx="2590800" cy="369332"/>
          </a:xfrm>
          <a:prstGeom prst="rect">
            <a:avLst/>
          </a:prstGeom>
          <a:noFill/>
        </p:spPr>
        <p:txBody>
          <a:bodyPr wrap="square" rtlCol="0">
            <a:spAutoFit/>
          </a:bodyPr>
          <a:lstStyle/>
          <a:p>
            <a:r>
              <a:rPr lang="en-US" sz="1800" dirty="0">
                <a:solidFill>
                  <a:schemeClr val="accent1">
                    <a:lumMod val="90000"/>
                  </a:schemeClr>
                </a:solidFill>
              </a:rPr>
              <a:t>Jazz</a:t>
            </a:r>
          </a:p>
        </p:txBody>
      </p:sp>
    </p:spTree>
    <p:extLst>
      <p:ext uri="{BB962C8B-B14F-4D97-AF65-F5344CB8AC3E}">
        <p14:creationId xmlns:p14="http://schemas.microsoft.com/office/powerpoint/2010/main" val="25235699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4818">
                                            <p:txEl>
                                              <p:pRg st="0" end="0"/>
                                            </p:txEl>
                                          </p:spTgt>
                                        </p:tgtEl>
                                        <p:attrNameLst>
                                          <p:attrName>style.visibility</p:attrName>
                                        </p:attrNameLst>
                                      </p:cBhvr>
                                      <p:to>
                                        <p:strVal val="visible"/>
                                      </p:to>
                                    </p:set>
                                    <p:animEffect transition="in" filter="randombar(horizontal)">
                                      <p:cBhvr>
                                        <p:cTn id="7" dur="500"/>
                                        <p:tgtEl>
                                          <p:spTgt spid="34818">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34818">
                                            <p:txEl>
                                              <p:pRg st="1" end="1"/>
                                            </p:txEl>
                                          </p:spTgt>
                                        </p:tgtEl>
                                        <p:attrNameLst>
                                          <p:attrName>style.visibility</p:attrName>
                                        </p:attrNameLst>
                                      </p:cBhvr>
                                      <p:to>
                                        <p:strVal val="visible"/>
                                      </p:to>
                                    </p:set>
                                    <p:animEffect transition="in" filter="randombar(horizontal)">
                                      <p:cBhvr>
                                        <p:cTn id="10" dur="500"/>
                                        <p:tgtEl>
                                          <p:spTgt spid="34818">
                                            <p:txEl>
                                              <p:pRg st="1" end="1"/>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34818">
                                            <p:txEl>
                                              <p:pRg st="2" end="2"/>
                                            </p:txEl>
                                          </p:spTgt>
                                        </p:tgtEl>
                                        <p:attrNameLst>
                                          <p:attrName>style.visibility</p:attrName>
                                        </p:attrNameLst>
                                      </p:cBhvr>
                                      <p:to>
                                        <p:strVal val="visible"/>
                                      </p:to>
                                    </p:set>
                                    <p:animEffect transition="in" filter="randombar(horizontal)">
                                      <p:cBhvr>
                                        <p:cTn id="13" dur="500"/>
                                        <p:tgtEl>
                                          <p:spTgt spid="34818">
                                            <p:txEl>
                                              <p:pRg st="2" end="2"/>
                                            </p:txEl>
                                          </p:spTgt>
                                        </p:tgtEl>
                                      </p:cBhvr>
                                    </p:animEffect>
                                  </p:childTnLst>
                                </p:cTn>
                              </p:par>
                              <p:par>
                                <p:cTn id="14" presetID="14" presetClass="entr" presetSubtype="10" fill="hold" nodeType="withEffect">
                                  <p:stCondLst>
                                    <p:cond delay="0"/>
                                  </p:stCondLst>
                                  <p:childTnLst>
                                    <p:set>
                                      <p:cBhvr>
                                        <p:cTn id="15" dur="1" fill="hold">
                                          <p:stCondLst>
                                            <p:cond delay="0"/>
                                          </p:stCondLst>
                                        </p:cTn>
                                        <p:tgtEl>
                                          <p:spTgt spid="34818">
                                            <p:txEl>
                                              <p:pRg st="3" end="3"/>
                                            </p:txEl>
                                          </p:spTgt>
                                        </p:tgtEl>
                                        <p:attrNameLst>
                                          <p:attrName>style.visibility</p:attrName>
                                        </p:attrNameLst>
                                      </p:cBhvr>
                                      <p:to>
                                        <p:strVal val="visible"/>
                                      </p:to>
                                    </p:set>
                                    <p:animEffect transition="in" filter="randombar(horizontal)">
                                      <p:cBhvr>
                                        <p:cTn id="16" dur="500"/>
                                        <p:tgtEl>
                                          <p:spTgt spid="34818">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
                                            <p:txEl>
                                              <p:pRg st="0" end="0"/>
                                            </p:txEl>
                                          </p:spTgt>
                                        </p:tgtEl>
                                        <p:attrNameLst>
                                          <p:attrName>style.visibility</p:attrName>
                                        </p:attrNameLst>
                                      </p:cBhvr>
                                      <p:to>
                                        <p:strVal val="visible"/>
                                      </p:to>
                                    </p:set>
                                    <p:animEffect transition="in" filter="randombar(horizontal)">
                                      <p:cBhvr>
                                        <p:cTn id="21" dur="500"/>
                                        <p:tgtEl>
                                          <p:spTgt spid="2">
                                            <p:txEl>
                                              <p:pRg st="0" end="0"/>
                                            </p:txEl>
                                          </p:spTgt>
                                        </p:tgtEl>
                                      </p:cBhvr>
                                    </p:animEffect>
                                  </p:childTnLst>
                                </p:cTn>
                              </p:par>
                              <p:par>
                                <p:cTn id="22" presetID="14" presetClass="entr" presetSubtype="10" fill="hold" nodeType="withEffect">
                                  <p:stCondLst>
                                    <p:cond delay="0"/>
                                  </p:stCondLst>
                                  <p:childTnLst>
                                    <p:set>
                                      <p:cBhvr>
                                        <p:cTn id="23" dur="1" fill="hold">
                                          <p:stCondLst>
                                            <p:cond delay="0"/>
                                          </p:stCondLst>
                                        </p:cTn>
                                        <p:tgtEl>
                                          <p:spTgt spid="2">
                                            <p:txEl>
                                              <p:pRg st="1" end="1"/>
                                            </p:txEl>
                                          </p:spTgt>
                                        </p:tgtEl>
                                        <p:attrNameLst>
                                          <p:attrName>style.visibility</p:attrName>
                                        </p:attrNameLst>
                                      </p:cBhvr>
                                      <p:to>
                                        <p:strVal val="visible"/>
                                      </p:to>
                                    </p:set>
                                    <p:animEffect transition="in" filter="randombar(horizontal)">
                                      <p:cBhvr>
                                        <p:cTn id="24" dur="500"/>
                                        <p:tgtEl>
                                          <p:spTgt spid="2">
                                            <p:txEl>
                                              <p:pRg st="1" end="1"/>
                                            </p:txEl>
                                          </p:spTgt>
                                        </p:tgtEl>
                                      </p:cBhvr>
                                    </p:animEffect>
                                  </p:childTnLst>
                                </p:cTn>
                              </p:par>
                              <p:par>
                                <p:cTn id="25" presetID="14" presetClass="entr" presetSubtype="10" fill="hold" nodeType="with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Effect transition="in" filter="randombar(horizontal)">
                                      <p:cBhvr>
                                        <p:cTn id="27" dur="500"/>
                                        <p:tgtEl>
                                          <p:spTgt spid="2">
                                            <p:txEl>
                                              <p:pRg st="2" end="2"/>
                                            </p:txEl>
                                          </p:spTgt>
                                        </p:tgtEl>
                                      </p:cBhvr>
                                    </p:animEffect>
                                  </p:childTnLst>
                                </p:cTn>
                              </p:par>
                              <p:par>
                                <p:cTn id="28" presetID="14" presetClass="entr" presetSubtype="10" fill="hold" nodeType="with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animEffect transition="in" filter="randombar(horizontal)">
                                      <p:cBhvr>
                                        <p:cTn id="30" dur="500"/>
                                        <p:tgtEl>
                                          <p:spTgt spid="2">
                                            <p:txEl>
                                              <p:pRg st="3" end="3"/>
                                            </p:txEl>
                                          </p:spTgt>
                                        </p:tgtEl>
                                      </p:cBhvr>
                                    </p:animEffect>
                                  </p:childTnLst>
                                </p:cTn>
                              </p:par>
                              <p:par>
                                <p:cTn id="31" presetID="14" presetClass="entr" presetSubtype="10" fill="hold" nodeType="withEffect">
                                  <p:stCondLst>
                                    <p:cond delay="0"/>
                                  </p:stCondLst>
                                  <p:childTnLst>
                                    <p:set>
                                      <p:cBhvr>
                                        <p:cTn id="32" dur="1" fill="hold">
                                          <p:stCondLst>
                                            <p:cond delay="0"/>
                                          </p:stCondLst>
                                        </p:cTn>
                                        <p:tgtEl>
                                          <p:spTgt spid="2">
                                            <p:txEl>
                                              <p:pRg st="4" end="4"/>
                                            </p:txEl>
                                          </p:spTgt>
                                        </p:tgtEl>
                                        <p:attrNameLst>
                                          <p:attrName>style.visibility</p:attrName>
                                        </p:attrNameLst>
                                      </p:cBhvr>
                                      <p:to>
                                        <p:strVal val="visible"/>
                                      </p:to>
                                    </p:set>
                                    <p:animEffect transition="in" filter="randombar(horizontal)">
                                      <p:cBhvr>
                                        <p:cTn id="33" dur="500"/>
                                        <p:tgtEl>
                                          <p:spTgt spid="2">
                                            <p:txEl>
                                              <p:pRg st="4" end="4"/>
                                            </p:txEl>
                                          </p:spTgt>
                                        </p:tgtEl>
                                      </p:cBhvr>
                                    </p:animEffect>
                                  </p:childTnLst>
                                </p:cTn>
                              </p:par>
                              <p:par>
                                <p:cTn id="34" presetID="14" presetClass="entr" presetSubtype="10" fill="hold" nodeType="withEffect">
                                  <p:stCondLst>
                                    <p:cond delay="0"/>
                                  </p:stCondLst>
                                  <p:childTnLst>
                                    <p:set>
                                      <p:cBhvr>
                                        <p:cTn id="35" dur="1" fill="hold">
                                          <p:stCondLst>
                                            <p:cond delay="0"/>
                                          </p:stCondLst>
                                        </p:cTn>
                                        <p:tgtEl>
                                          <p:spTgt spid="2">
                                            <p:txEl>
                                              <p:pRg st="5" end="5"/>
                                            </p:txEl>
                                          </p:spTgt>
                                        </p:tgtEl>
                                        <p:attrNameLst>
                                          <p:attrName>style.visibility</p:attrName>
                                        </p:attrNameLst>
                                      </p:cBhvr>
                                      <p:to>
                                        <p:strVal val="visible"/>
                                      </p:to>
                                    </p:set>
                                    <p:animEffect transition="in" filter="randombar(horizontal)">
                                      <p:cBhvr>
                                        <p:cTn id="36" dur="500"/>
                                        <p:tgtEl>
                                          <p:spTgt spid="2">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2" presetClass="entr" presetSubtype="4" fill="hold" nodeType="clickEffect">
                                  <p:stCondLst>
                                    <p:cond delay="0"/>
                                  </p:stCondLst>
                                  <p:childTnLst>
                                    <p:set>
                                      <p:cBhvr>
                                        <p:cTn id="40" dur="1" fill="hold">
                                          <p:stCondLst>
                                            <p:cond delay="0"/>
                                          </p:stCondLst>
                                        </p:cTn>
                                        <p:tgtEl>
                                          <p:spTgt spid="3">
                                            <p:txEl>
                                              <p:pRg st="0" end="0"/>
                                            </p:txEl>
                                          </p:spTgt>
                                        </p:tgtEl>
                                        <p:attrNameLst>
                                          <p:attrName>style.visibility</p:attrName>
                                        </p:attrNameLst>
                                      </p:cBhvr>
                                      <p:to>
                                        <p:strVal val="visible"/>
                                      </p:to>
                                    </p:set>
                                    <p:anim calcmode="lin" valueType="num">
                                      <p:cBhvr additive="base">
                                        <p:cTn id="41"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4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CCE4E5E-86BE-C480-3436-2B402B333651}"/>
              </a:ext>
            </a:extLst>
          </p:cNvPr>
          <p:cNvSpPr>
            <a:spLocks noGrp="1"/>
          </p:cNvSpPr>
          <p:nvPr>
            <p:ph type="title"/>
          </p:nvPr>
        </p:nvSpPr>
        <p:spPr>
          <a:xfrm>
            <a:off x="1270000" y="-190612"/>
            <a:ext cx="10464800" cy="2540000"/>
          </a:xfrm>
        </p:spPr>
        <p:txBody>
          <a:bodyPr/>
          <a:lstStyle/>
          <a:p>
            <a:r>
              <a:rPr lang="en-US" dirty="0">
                <a:solidFill>
                  <a:srgbClr val="FFEE6D"/>
                </a:solidFill>
              </a:rPr>
              <a:t>LOCAL Plans</a:t>
            </a:r>
          </a:p>
        </p:txBody>
      </p:sp>
      <p:sp>
        <p:nvSpPr>
          <p:cNvPr id="8" name="Content Placeholder 7">
            <a:extLst>
              <a:ext uri="{FF2B5EF4-FFF2-40B4-BE49-F238E27FC236}">
                <a16:creationId xmlns:a16="http://schemas.microsoft.com/office/drawing/2014/main" id="{8409BD0C-70EF-2C3B-2138-58D99F948F80}"/>
              </a:ext>
            </a:extLst>
          </p:cNvPr>
          <p:cNvSpPr>
            <a:spLocks noGrp="1"/>
          </p:cNvSpPr>
          <p:nvPr>
            <p:ph idx="1"/>
          </p:nvPr>
        </p:nvSpPr>
        <p:spPr>
          <a:xfrm>
            <a:off x="0" y="2946400"/>
            <a:ext cx="13004800" cy="6045200"/>
          </a:xfrm>
        </p:spPr>
        <p:txBody>
          <a:bodyPr/>
          <a:lstStyle/>
          <a:p>
            <a:pPr>
              <a:lnSpc>
                <a:spcPct val="100000"/>
              </a:lnSpc>
              <a:spcBef>
                <a:spcPts val="600"/>
              </a:spcBef>
              <a:buClr>
                <a:srgbClr val="FFEE6D"/>
              </a:buClr>
              <a:buSzPct val="60000"/>
              <a:buFont typeface="Wingdings" pitchFamily="2" charset="2"/>
              <a:buChar char="v"/>
            </a:pPr>
            <a:r>
              <a:rPr lang="en-US" sz="3200" dirty="0">
                <a:solidFill>
                  <a:schemeClr val="accent1">
                    <a:lumMod val="90000"/>
                  </a:schemeClr>
                </a:solidFill>
              </a:rPr>
              <a:t>As Volunteers, we need to be ready to respond, but we first need to make sure our family is prepared and safe:</a:t>
            </a:r>
          </a:p>
          <a:p>
            <a:pPr lvl="1">
              <a:lnSpc>
                <a:spcPct val="110000"/>
              </a:lnSpc>
              <a:spcBef>
                <a:spcPts val="600"/>
              </a:spcBef>
              <a:spcAft>
                <a:spcPts val="600"/>
              </a:spcAft>
              <a:buClr>
                <a:srgbClr val="FFEE6D"/>
              </a:buClr>
              <a:buSzPct val="60000"/>
              <a:buFont typeface="Wingdings" pitchFamily="2" charset="2"/>
              <a:buChar char="v"/>
            </a:pPr>
            <a:r>
              <a:rPr lang="en-US" sz="3200" dirty="0">
                <a:solidFill>
                  <a:schemeClr val="accent1">
                    <a:lumMod val="90000"/>
                  </a:schemeClr>
                </a:solidFill>
              </a:rPr>
              <a:t>Do you have a plan and/or a go-kit for yourself, your family and family pets? </a:t>
            </a:r>
          </a:p>
          <a:p>
            <a:pPr marL="952500" lvl="1" indent="0">
              <a:lnSpc>
                <a:spcPct val="110000"/>
              </a:lnSpc>
              <a:spcBef>
                <a:spcPts val="600"/>
              </a:spcBef>
              <a:spcAft>
                <a:spcPts val="600"/>
              </a:spcAft>
              <a:buClr>
                <a:srgbClr val="FFEE6D"/>
              </a:buClr>
              <a:buSzPct val="60000"/>
              <a:buNone/>
            </a:pPr>
            <a:endParaRPr lang="en-US" sz="2000" dirty="0">
              <a:solidFill>
                <a:srgbClr val="7A81FF"/>
              </a:solidFill>
              <a:latin typeface="Chalkboard" panose="03050602040202020205" pitchFamily="66" charset="77"/>
              <a:ea typeface="Calibri" panose="020F0502020204030204" pitchFamily="34" charset="0"/>
              <a:cs typeface="Calibri (Body)"/>
            </a:endParaRPr>
          </a:p>
          <a:p>
            <a:pPr marL="952500" lvl="1" indent="0">
              <a:lnSpc>
                <a:spcPct val="110000"/>
              </a:lnSpc>
              <a:spcBef>
                <a:spcPts val="600"/>
              </a:spcBef>
              <a:spcAft>
                <a:spcPts val="600"/>
              </a:spcAft>
              <a:buClr>
                <a:srgbClr val="FFEE6D"/>
              </a:buClr>
              <a:buSzPct val="60000"/>
              <a:buNone/>
            </a:pPr>
            <a:r>
              <a:rPr lang="en-US" sz="2000" dirty="0">
                <a:solidFill>
                  <a:srgbClr val="7A81FF"/>
                </a:solidFill>
                <a:latin typeface="Chalkboard" panose="03050602040202020205" pitchFamily="66" charset="77"/>
                <a:ea typeface="Calibri" panose="020F0502020204030204" pitchFamily="34" charset="0"/>
                <a:cs typeface="Calibri (Body)"/>
              </a:rPr>
              <a:t>       https://</a:t>
            </a:r>
            <a:r>
              <a:rPr lang="en-US" sz="2000" dirty="0" err="1">
                <a:solidFill>
                  <a:srgbClr val="7A81FF"/>
                </a:solidFill>
                <a:latin typeface="Chalkboard" panose="03050602040202020205" pitchFamily="66" charset="77"/>
                <a:ea typeface="Calibri" panose="020F0502020204030204" pitchFamily="34" charset="0"/>
                <a:cs typeface="Calibri (Body)"/>
              </a:rPr>
              <a:t>www.avma.org</a:t>
            </a:r>
            <a:r>
              <a:rPr lang="en-US" sz="2000" dirty="0">
                <a:solidFill>
                  <a:srgbClr val="7A81FF"/>
                </a:solidFill>
                <a:latin typeface="Chalkboard" panose="03050602040202020205" pitchFamily="66" charset="77"/>
                <a:ea typeface="Calibri" panose="020F0502020204030204" pitchFamily="34" charset="0"/>
                <a:cs typeface="Calibri (Body)"/>
              </a:rPr>
              <a:t>/sites/default/files/2023-11/</a:t>
            </a:r>
            <a:r>
              <a:rPr lang="en-US" sz="2000" dirty="0" err="1">
                <a:solidFill>
                  <a:srgbClr val="7A81FF"/>
                </a:solidFill>
                <a:latin typeface="Chalkboard" panose="03050602040202020205" pitchFamily="66" charset="77"/>
                <a:ea typeface="Calibri" panose="020F0502020204030204" pitchFamily="34" charset="0"/>
                <a:cs typeface="Calibri (Body)"/>
              </a:rPr>
              <a:t>aph</a:t>
            </a:r>
            <a:r>
              <a:rPr lang="en-US" sz="2000" dirty="0">
                <a:solidFill>
                  <a:srgbClr val="7A81FF"/>
                </a:solidFill>
                <a:latin typeface="Chalkboard" panose="03050602040202020205" pitchFamily="66" charset="77"/>
                <a:ea typeface="Calibri" panose="020F0502020204030204" pitchFamily="34" charset="0"/>
                <a:cs typeface="Calibri (Body)"/>
              </a:rPr>
              <a:t>-save-the-whole-family-</a:t>
            </a:r>
            <a:r>
              <a:rPr lang="en-US" sz="2000" dirty="0" err="1">
                <a:solidFill>
                  <a:srgbClr val="7A81FF"/>
                </a:solidFill>
                <a:latin typeface="Chalkboard" panose="03050602040202020205" pitchFamily="66" charset="77"/>
                <a:ea typeface="Calibri" panose="020F0502020204030204" pitchFamily="34" charset="0"/>
                <a:cs typeface="Calibri (Body)"/>
              </a:rPr>
              <a:t>pets.pdf</a:t>
            </a:r>
            <a:endParaRPr lang="en-US" sz="2800" dirty="0">
              <a:solidFill>
                <a:schemeClr val="accent1">
                  <a:lumMod val="90000"/>
                </a:schemeClr>
              </a:solidFill>
            </a:endParaRPr>
          </a:p>
          <a:p>
            <a:pPr lvl="1">
              <a:spcBef>
                <a:spcPts val="600"/>
              </a:spcBef>
              <a:buClr>
                <a:srgbClr val="FFEE6D"/>
              </a:buClr>
              <a:buSzPct val="60000"/>
              <a:buFont typeface="Wingdings" pitchFamily="2" charset="2"/>
              <a:buChar char="v"/>
            </a:pPr>
            <a:r>
              <a:rPr lang="en-US" sz="3200" dirty="0">
                <a:solidFill>
                  <a:schemeClr val="accent1">
                    <a:lumMod val="90000"/>
                  </a:schemeClr>
                </a:solidFill>
              </a:rPr>
              <a:t>Do you know where your local or regional Emergency/Disaster is?</a:t>
            </a:r>
          </a:p>
          <a:p>
            <a:pPr lvl="2">
              <a:spcBef>
                <a:spcPts val="600"/>
              </a:spcBef>
              <a:buClr>
                <a:srgbClr val="FFEE6D"/>
              </a:buClr>
              <a:buSzPct val="60000"/>
              <a:buFont typeface="Wingdings" pitchFamily="2" charset="2"/>
              <a:buChar char="v"/>
            </a:pPr>
            <a:r>
              <a:rPr lang="en-US" sz="3200" dirty="0">
                <a:solidFill>
                  <a:schemeClr val="accent1">
                    <a:lumMod val="90000"/>
                  </a:schemeClr>
                </a:solidFill>
              </a:rPr>
              <a:t>Do they have a plan for household pets?</a:t>
            </a:r>
          </a:p>
          <a:p>
            <a:pPr lvl="3">
              <a:spcBef>
                <a:spcPts val="600"/>
              </a:spcBef>
              <a:buClr>
                <a:srgbClr val="FFEE6D"/>
              </a:buClr>
              <a:buSzPct val="60000"/>
              <a:buFont typeface="Wingdings" pitchFamily="2" charset="2"/>
              <a:buChar char="v"/>
            </a:pPr>
            <a:r>
              <a:rPr lang="en-US" sz="3200" dirty="0">
                <a:solidFill>
                  <a:schemeClr val="accent1">
                    <a:lumMod val="90000"/>
                  </a:schemeClr>
                </a:solidFill>
              </a:rPr>
              <a:t>Does it include provisions for health concerns, for guests and animals?</a:t>
            </a:r>
          </a:p>
          <a:p>
            <a:endParaRPr lang="en-US" dirty="0"/>
          </a:p>
        </p:txBody>
      </p:sp>
      <p:pic>
        <p:nvPicPr>
          <p:cNvPr id="9" name="Picture 8" descr="Recent Report Highlights Need for Greater Focus on Preparedness ...">
            <a:extLst>
              <a:ext uri="{FF2B5EF4-FFF2-40B4-BE49-F238E27FC236}">
                <a16:creationId xmlns:a16="http://schemas.microsoft.com/office/drawing/2014/main" id="{EBF210B4-23BE-6208-4AC3-9E362F7586CD}"/>
              </a:ext>
            </a:extLst>
          </p:cNvPr>
          <p:cNvPicPr>
            <a:picLocks noChangeAspect="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1472685" y="4640300"/>
            <a:ext cx="610625" cy="710580"/>
          </a:xfrm>
          <a:prstGeom prst="rect">
            <a:avLst/>
          </a:prstGeom>
          <a:noFill/>
        </p:spPr>
      </p:pic>
      <p:sp>
        <p:nvSpPr>
          <p:cNvPr id="10" name="TextBox 9">
            <a:extLst>
              <a:ext uri="{FF2B5EF4-FFF2-40B4-BE49-F238E27FC236}">
                <a16:creationId xmlns:a16="http://schemas.microsoft.com/office/drawing/2014/main" id="{8AE1F316-BB91-3A1F-AE5E-E5E687C9405E}"/>
              </a:ext>
            </a:extLst>
          </p:cNvPr>
          <p:cNvSpPr txBox="1"/>
          <p:nvPr/>
        </p:nvSpPr>
        <p:spPr>
          <a:xfrm>
            <a:off x="1778000" y="4395406"/>
            <a:ext cx="4294277" cy="707886"/>
          </a:xfrm>
          <a:prstGeom prst="rect">
            <a:avLst/>
          </a:prstGeom>
          <a:noFill/>
        </p:spPr>
        <p:txBody>
          <a:bodyPr wrap="square">
            <a:spAutoFit/>
          </a:bodyPr>
          <a:lstStyle/>
          <a:p>
            <a:endParaRPr lang="en-US" sz="2000" dirty="0">
              <a:solidFill>
                <a:srgbClr val="7A81FF"/>
              </a:solidFill>
              <a:latin typeface="Chalkboard" panose="03050602040202020205" pitchFamily="66" charset="77"/>
              <a:ea typeface="Calibri" panose="020F0502020204030204" pitchFamily="34" charset="0"/>
              <a:cs typeface="Calibri (Body)"/>
            </a:endParaRPr>
          </a:p>
          <a:p>
            <a:r>
              <a:rPr lang="en-US" sz="2000" dirty="0">
                <a:solidFill>
                  <a:srgbClr val="7A81FF"/>
                </a:solidFill>
                <a:latin typeface="Chalkboard" panose="03050602040202020205" pitchFamily="66" charset="77"/>
                <a:ea typeface="Calibri" panose="020F0502020204030204" pitchFamily="34" charset="0"/>
                <a:cs typeface="Calibri (Body)"/>
              </a:rPr>
              <a:t>https://</a:t>
            </a:r>
            <a:r>
              <a:rPr lang="en-US" sz="2000" dirty="0" err="1">
                <a:solidFill>
                  <a:srgbClr val="7A81FF"/>
                </a:solidFill>
                <a:latin typeface="Chalkboard" panose="03050602040202020205" pitchFamily="66" charset="77"/>
                <a:ea typeface="Calibri" panose="020F0502020204030204" pitchFamily="34" charset="0"/>
                <a:cs typeface="Calibri (Body)"/>
              </a:rPr>
              <a:t>www.ready.gov</a:t>
            </a:r>
            <a:r>
              <a:rPr lang="en-US" sz="2000" dirty="0">
                <a:solidFill>
                  <a:srgbClr val="7A81FF"/>
                </a:solidFill>
                <a:latin typeface="Chalkboard" panose="03050602040202020205" pitchFamily="66" charset="77"/>
                <a:ea typeface="Calibri" panose="020F0502020204030204" pitchFamily="34" charset="0"/>
                <a:cs typeface="Calibri (Body)"/>
              </a:rPr>
              <a:t>/pets</a:t>
            </a:r>
            <a:r>
              <a:rPr lang="en-US" sz="2000" dirty="0">
                <a:solidFill>
                  <a:srgbClr val="7A81FF"/>
                </a:solidFill>
              </a:rPr>
              <a:t> </a:t>
            </a:r>
          </a:p>
        </p:txBody>
      </p:sp>
      <p:pic>
        <p:nvPicPr>
          <p:cNvPr id="11" name="Picture 1">
            <a:extLst>
              <a:ext uri="{FF2B5EF4-FFF2-40B4-BE49-F238E27FC236}">
                <a16:creationId xmlns:a16="http://schemas.microsoft.com/office/drawing/2014/main" id="{7F1AB9F0-C999-C17E-EB44-13F7C1CAB51B}"/>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1422399" y="5697777"/>
            <a:ext cx="610625" cy="40708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DC1F5B55-D424-121A-2574-7048F9C99482}"/>
              </a:ext>
            </a:extLst>
          </p:cNvPr>
          <p:cNvSpPr txBox="1"/>
          <p:nvPr/>
        </p:nvSpPr>
        <p:spPr>
          <a:xfrm>
            <a:off x="1777999" y="5050079"/>
            <a:ext cx="4294277" cy="400110"/>
          </a:xfrm>
          <a:prstGeom prst="rect">
            <a:avLst/>
          </a:prstGeom>
          <a:noFill/>
        </p:spPr>
        <p:txBody>
          <a:bodyPr wrap="square">
            <a:spAutoFit/>
          </a:bodyPr>
          <a:lstStyle/>
          <a:p>
            <a:r>
              <a:rPr lang="en-US" sz="2000" dirty="0">
                <a:solidFill>
                  <a:srgbClr val="7A81FF"/>
                </a:solidFill>
              </a:rPr>
              <a:t>https://</a:t>
            </a:r>
            <a:r>
              <a:rPr lang="en-US" sz="2000" dirty="0" err="1">
                <a:solidFill>
                  <a:srgbClr val="7A81FF"/>
                </a:solidFill>
              </a:rPr>
              <a:t>www.ready.gov</a:t>
            </a:r>
            <a:r>
              <a:rPr lang="en-US" sz="2000" dirty="0">
                <a:solidFill>
                  <a:srgbClr val="7A81FF"/>
                </a:solidFill>
              </a:rPr>
              <a:t>/plan</a:t>
            </a:r>
          </a:p>
        </p:txBody>
      </p:sp>
    </p:spTree>
    <p:extLst>
      <p:ext uri="{BB962C8B-B14F-4D97-AF65-F5344CB8AC3E}">
        <p14:creationId xmlns:p14="http://schemas.microsoft.com/office/powerpoint/2010/main" val="2393297618"/>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268BEF-2B66-BA30-AB6E-F555898833FB}"/>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5F679DF6-71E6-D4F3-B513-B1B6D67A070D}"/>
              </a:ext>
            </a:extLst>
          </p:cNvPr>
          <p:cNvSpPr>
            <a:spLocks noGrp="1"/>
          </p:cNvSpPr>
          <p:nvPr>
            <p:ph type="title"/>
          </p:nvPr>
        </p:nvSpPr>
        <p:spPr>
          <a:xfrm>
            <a:off x="-2309" y="198582"/>
            <a:ext cx="13004800" cy="2540000"/>
          </a:xfrm>
        </p:spPr>
        <p:txBody>
          <a:bodyPr/>
          <a:lstStyle/>
          <a:p>
            <a:r>
              <a:rPr lang="en-US" dirty="0">
                <a:solidFill>
                  <a:srgbClr val="FFEE6D"/>
                </a:solidFill>
              </a:rPr>
              <a:t>Personal &amp; Local Plans for Large Animals</a:t>
            </a:r>
          </a:p>
        </p:txBody>
      </p:sp>
      <p:sp>
        <p:nvSpPr>
          <p:cNvPr id="8" name="Content Placeholder 7">
            <a:extLst>
              <a:ext uri="{FF2B5EF4-FFF2-40B4-BE49-F238E27FC236}">
                <a16:creationId xmlns:a16="http://schemas.microsoft.com/office/drawing/2014/main" id="{766450F2-431F-E25E-A0E6-B251AC96B3BE}"/>
              </a:ext>
            </a:extLst>
          </p:cNvPr>
          <p:cNvSpPr>
            <a:spLocks noGrp="1"/>
          </p:cNvSpPr>
          <p:nvPr>
            <p:ph idx="1"/>
          </p:nvPr>
        </p:nvSpPr>
        <p:spPr>
          <a:xfrm>
            <a:off x="673100" y="3276600"/>
            <a:ext cx="11658600" cy="5740400"/>
          </a:xfrm>
        </p:spPr>
        <p:txBody>
          <a:bodyPr/>
          <a:lstStyle/>
          <a:p>
            <a:pPr algn="l">
              <a:buClr>
                <a:srgbClr val="FFEE6D"/>
              </a:buClr>
              <a:buSzPct val="60000"/>
              <a:buFont typeface="Wingdings" pitchFamily="2" charset="2"/>
              <a:buChar char="v"/>
            </a:pPr>
            <a:r>
              <a:rPr lang="en-US" dirty="0">
                <a:solidFill>
                  <a:schemeClr val="accent1">
                    <a:lumMod val="90000"/>
                  </a:schemeClr>
                </a:solidFill>
              </a:rPr>
              <a:t>Do you have Large animals or Livestock?  </a:t>
            </a:r>
          </a:p>
          <a:p>
            <a:pPr lvl="1" algn="l">
              <a:lnSpc>
                <a:spcPct val="100000"/>
              </a:lnSpc>
              <a:spcBef>
                <a:spcPts val="0"/>
              </a:spcBef>
              <a:spcAft>
                <a:spcPts val="600"/>
              </a:spcAft>
              <a:buClr>
                <a:srgbClr val="FFEE6D"/>
              </a:buClr>
              <a:buSzPct val="60000"/>
              <a:buFont typeface="Wingdings" pitchFamily="2" charset="2"/>
              <a:buChar char="v"/>
            </a:pPr>
            <a:r>
              <a:rPr lang="en-US" sz="2800" dirty="0">
                <a:solidFill>
                  <a:schemeClr val="accent1">
                    <a:lumMod val="90000"/>
                  </a:schemeClr>
                </a:solidFill>
              </a:rPr>
              <a:t>Local Animal Emergency/Disaster Shelters plans typically do not include either</a:t>
            </a:r>
          </a:p>
          <a:p>
            <a:pPr lvl="1" algn="l">
              <a:lnSpc>
                <a:spcPct val="100000"/>
              </a:lnSpc>
              <a:spcBef>
                <a:spcPts val="0"/>
              </a:spcBef>
              <a:spcAft>
                <a:spcPts val="600"/>
              </a:spcAft>
              <a:buClr>
                <a:srgbClr val="FFEE6D"/>
              </a:buClr>
              <a:buSzPct val="60000"/>
              <a:buFont typeface="Wingdings" pitchFamily="2" charset="2"/>
              <a:buChar char="v"/>
            </a:pPr>
            <a:r>
              <a:rPr lang="en-US" sz="2800" dirty="0">
                <a:solidFill>
                  <a:schemeClr val="accent1">
                    <a:lumMod val="90000"/>
                  </a:schemeClr>
                </a:solidFill>
              </a:rPr>
              <a:t>Make sure YOU have a plan. A good resource is:   </a:t>
            </a:r>
          </a:p>
          <a:p>
            <a:pPr marL="406400" indent="0" algn="l">
              <a:buClr>
                <a:srgbClr val="FFEE6D"/>
              </a:buClr>
              <a:buSzPct val="60000"/>
              <a:buNone/>
            </a:pPr>
            <a:r>
              <a:rPr lang="en-US" sz="2000" dirty="0">
                <a:solidFill>
                  <a:schemeClr val="accent1">
                    <a:lumMod val="90000"/>
                  </a:schemeClr>
                </a:solidFill>
              </a:rPr>
              <a:t>                </a:t>
            </a:r>
          </a:p>
          <a:p>
            <a:pPr marL="406400" indent="0" algn="l">
              <a:buClr>
                <a:srgbClr val="FFEE6D"/>
              </a:buClr>
              <a:buSzPct val="60000"/>
              <a:buNone/>
            </a:pPr>
            <a:r>
              <a:rPr lang="en-US" sz="1800" dirty="0">
                <a:solidFill>
                  <a:srgbClr val="7A81FF"/>
                </a:solidFill>
                <a:hlinkClick r:id="rId2">
                  <a:extLst>
                    <a:ext uri="{A12FA001-AC4F-418D-AE19-62706E023703}">
                      <ahyp:hlinkClr xmlns:ahyp="http://schemas.microsoft.com/office/drawing/2018/hyperlinkcolor" val="tx"/>
                    </a:ext>
                  </a:extLst>
                </a:hlinkClick>
              </a:rPr>
              <a:t>      https://www.avma.org/resources/pet-owners/emergencycare/large-animals-and-livestock-disasters</a:t>
            </a:r>
            <a:r>
              <a:rPr lang="en-US" sz="2000" dirty="0">
                <a:solidFill>
                  <a:srgbClr val="7A81FF"/>
                </a:solidFill>
              </a:rPr>
              <a:t>  </a:t>
            </a:r>
          </a:p>
          <a:p>
            <a:pPr algn="l">
              <a:buClr>
                <a:srgbClr val="FFEE6D"/>
              </a:buClr>
              <a:buSzPct val="60000"/>
              <a:buFont typeface="Wingdings" pitchFamily="2" charset="2"/>
              <a:buChar char="v"/>
            </a:pPr>
            <a:endParaRPr lang="en-US" sz="3600" dirty="0">
              <a:solidFill>
                <a:schemeClr val="accent1">
                  <a:lumMod val="90000"/>
                </a:schemeClr>
              </a:solidFill>
            </a:endParaRPr>
          </a:p>
          <a:p>
            <a:pPr algn="l">
              <a:buClr>
                <a:srgbClr val="FFEE6D"/>
              </a:buClr>
              <a:buSzPct val="60000"/>
              <a:buFont typeface="Wingdings" pitchFamily="2" charset="2"/>
              <a:buChar char="v"/>
            </a:pPr>
            <a:r>
              <a:rPr lang="en-US" sz="3600" dirty="0">
                <a:solidFill>
                  <a:schemeClr val="accent1">
                    <a:lumMod val="90000"/>
                  </a:schemeClr>
                </a:solidFill>
              </a:rPr>
              <a:t>Check with your local Emergency Management Agency to see what their plan(s) are</a:t>
            </a:r>
          </a:p>
          <a:p>
            <a:pPr marL="406400" indent="0">
              <a:buNone/>
            </a:pPr>
            <a:endParaRPr lang="en-US" dirty="0"/>
          </a:p>
        </p:txBody>
      </p:sp>
      <p:pic>
        <p:nvPicPr>
          <p:cNvPr id="9" name="Picture 1">
            <a:extLst>
              <a:ext uri="{FF2B5EF4-FFF2-40B4-BE49-F238E27FC236}">
                <a16:creationId xmlns:a16="http://schemas.microsoft.com/office/drawing/2014/main" id="{64DB710C-2057-1F08-C7B6-DDC872A299EB}"/>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1016000" y="5562600"/>
            <a:ext cx="533399" cy="35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59319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900" decel="100000" fill="hold"/>
                                        <p:tgtEl>
                                          <p:spTgt spid="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animEffect transition="in" filter="fade">
                                      <p:cBhvr>
                                        <p:cTn id="15" dur="1000"/>
                                        <p:tgtEl>
                                          <p:spTgt spid="8">
                                            <p:txEl>
                                              <p:pRg st="4" end="4"/>
                                            </p:txEl>
                                          </p:spTgt>
                                        </p:tgtEl>
                                      </p:cBhvr>
                                    </p:animEffect>
                                    <p:anim calcmode="lin" valueType="num">
                                      <p:cBhvr>
                                        <p:cTn id="16"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8">
                                            <p:txEl>
                                              <p:pRg st="4" end="4"/>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8">
                                            <p:txEl>
                                              <p:pRg st="4" end="4"/>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5" presetClass="entr" presetSubtype="0" fill="hold" nodeType="clickEffect">
                                  <p:stCondLst>
                                    <p:cond delay="0"/>
                                  </p:stCondLst>
                                  <p:childTnLst>
                                    <p:set>
                                      <p:cBhvr>
                                        <p:cTn id="22" dur="1" fill="hold">
                                          <p:stCondLst>
                                            <p:cond delay="0"/>
                                          </p:stCondLst>
                                        </p:cTn>
                                        <p:tgtEl>
                                          <p:spTgt spid="8">
                                            <p:txEl>
                                              <p:pRg st="6" end="6"/>
                                            </p:txEl>
                                          </p:spTgt>
                                        </p:tgtEl>
                                        <p:attrNameLst>
                                          <p:attrName>style.visibility</p:attrName>
                                        </p:attrNameLst>
                                      </p:cBhvr>
                                      <p:to>
                                        <p:strVal val="visible"/>
                                      </p:to>
                                    </p:set>
                                    <p:anim calcmode="lin" valueType="num">
                                      <p:cBhvr>
                                        <p:cTn id="23" dur="1000" fill="hold"/>
                                        <p:tgtEl>
                                          <p:spTgt spid="8">
                                            <p:txEl>
                                              <p:pRg st="6" end="6"/>
                                            </p:txEl>
                                          </p:spTgt>
                                        </p:tgtEl>
                                        <p:attrNameLst>
                                          <p:attrName>ppt_w</p:attrName>
                                        </p:attrNameLst>
                                      </p:cBhvr>
                                      <p:tavLst>
                                        <p:tav tm="0">
                                          <p:val>
                                            <p:strVal val="#ppt_w*0.70"/>
                                          </p:val>
                                        </p:tav>
                                        <p:tav tm="100000">
                                          <p:val>
                                            <p:strVal val="#ppt_w"/>
                                          </p:val>
                                        </p:tav>
                                      </p:tavLst>
                                    </p:anim>
                                    <p:anim calcmode="lin" valueType="num">
                                      <p:cBhvr>
                                        <p:cTn id="24" dur="1000" fill="hold"/>
                                        <p:tgtEl>
                                          <p:spTgt spid="8">
                                            <p:txEl>
                                              <p:pRg st="6" end="6"/>
                                            </p:txEl>
                                          </p:spTgt>
                                        </p:tgtEl>
                                        <p:attrNameLst>
                                          <p:attrName>ppt_h</p:attrName>
                                        </p:attrNameLst>
                                      </p:cBhvr>
                                      <p:tavLst>
                                        <p:tav tm="0">
                                          <p:val>
                                            <p:strVal val="#ppt_h"/>
                                          </p:val>
                                        </p:tav>
                                        <p:tav tm="100000">
                                          <p:val>
                                            <p:strVal val="#ppt_h"/>
                                          </p:val>
                                        </p:tav>
                                      </p:tavLst>
                                    </p:anim>
                                    <p:animEffect transition="in" filter="fade">
                                      <p:cBhvr>
                                        <p:cTn id="25" dur="10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1"/>
          <p:cNvSpPr>
            <a:spLocks noGrp="1" noChangeArrowheads="1"/>
          </p:cNvSpPr>
          <p:nvPr>
            <p:ph type="title"/>
          </p:nvPr>
        </p:nvSpPr>
        <p:spPr>
          <a:xfrm>
            <a:off x="0" y="533400"/>
            <a:ext cx="13004800" cy="1625600"/>
          </a:xfrm>
        </p:spPr>
        <p:txBody>
          <a:bodyPr/>
          <a:lstStyle/>
          <a:p>
            <a:pPr eaLnBrk="1" hangingPunct="1">
              <a:defRPr/>
            </a:pPr>
            <a:br>
              <a:rPr lang="en-US" sz="6000" dirty="0">
                <a:solidFill>
                  <a:srgbClr val="FFEE6D"/>
                </a:solidFill>
              </a:rPr>
            </a:br>
            <a:r>
              <a:rPr lang="en-US" sz="4800" dirty="0">
                <a:solidFill>
                  <a:srgbClr val="FFEE6D"/>
                </a:solidFill>
              </a:rPr>
              <a:t>Emergency/Disaster Pet Sheltering for </a:t>
            </a:r>
            <a:br>
              <a:rPr lang="en-US" sz="4800" dirty="0">
                <a:solidFill>
                  <a:srgbClr val="FFEE6D"/>
                </a:solidFill>
              </a:rPr>
            </a:br>
            <a:r>
              <a:rPr lang="en-US" sz="4800" dirty="0">
                <a:solidFill>
                  <a:schemeClr val="accent2">
                    <a:lumMod val="40000"/>
                    <a:lumOff val="60000"/>
                  </a:schemeClr>
                </a:solidFill>
              </a:rPr>
              <a:t>Level 2 </a:t>
            </a:r>
            <a:r>
              <a:rPr lang="en-US" sz="4800" dirty="0">
                <a:solidFill>
                  <a:srgbClr val="FFEE6D"/>
                </a:solidFill>
              </a:rPr>
              <a:t>Volunteers: </a:t>
            </a:r>
            <a:r>
              <a:rPr lang="en-US" sz="4800" i="1" dirty="0">
                <a:solidFill>
                  <a:srgbClr val="FFEE6D"/>
                </a:solidFill>
              </a:rPr>
              <a:t>Review</a:t>
            </a:r>
          </a:p>
        </p:txBody>
      </p:sp>
      <p:sp>
        <p:nvSpPr>
          <p:cNvPr id="2" name="Content Placeholder 1"/>
          <p:cNvSpPr>
            <a:spLocks noGrp="1"/>
          </p:cNvSpPr>
          <p:nvPr>
            <p:ph sz="half" idx="2"/>
          </p:nvPr>
        </p:nvSpPr>
        <p:spPr>
          <a:xfrm>
            <a:off x="-1" y="3180704"/>
            <a:ext cx="6439233" cy="5594350"/>
          </a:xfrm>
        </p:spPr>
        <p:txBody>
          <a:bodyPr/>
          <a:lstStyle/>
          <a:p>
            <a:pPr marL="1460500" lvl="1" indent="-457200" algn="l" eaLnBrk="1" hangingPunct="1">
              <a:spcBef>
                <a:spcPts val="1200"/>
              </a:spcBef>
              <a:buClr>
                <a:srgbClr val="FFEE6D"/>
              </a:buClr>
              <a:buSzPct val="66000"/>
              <a:buFont typeface="Wingdings" charset="2"/>
              <a:buChar char="v"/>
              <a:defRPr/>
            </a:pPr>
            <a:r>
              <a:rPr lang="en-US" sz="2800" i="1" dirty="0">
                <a:solidFill>
                  <a:schemeClr val="accent1">
                    <a:lumMod val="90000"/>
                  </a:schemeClr>
                </a:solidFill>
              </a:rPr>
              <a:t>ALL</a:t>
            </a:r>
            <a:r>
              <a:rPr lang="en-US" sz="2800" dirty="0">
                <a:solidFill>
                  <a:schemeClr val="accent1">
                    <a:lumMod val="90000"/>
                  </a:schemeClr>
                </a:solidFill>
              </a:rPr>
              <a:t> of the Responsibilities of </a:t>
            </a:r>
            <a:r>
              <a:rPr lang="en-US" sz="2800" dirty="0">
                <a:solidFill>
                  <a:schemeClr val="accent2">
                    <a:lumMod val="40000"/>
                    <a:lumOff val="60000"/>
                  </a:schemeClr>
                </a:solidFill>
              </a:rPr>
              <a:t>Level 1</a:t>
            </a:r>
            <a:r>
              <a:rPr lang="en-US" sz="2800" dirty="0">
                <a:solidFill>
                  <a:schemeClr val="accent1">
                    <a:lumMod val="90000"/>
                  </a:schemeClr>
                </a:solidFill>
              </a:rPr>
              <a:t> Volunteers </a:t>
            </a:r>
          </a:p>
          <a:p>
            <a:pPr marL="1460500" lvl="1" indent="-457200" algn="l" eaLnBrk="1" hangingPunct="1">
              <a:spcBef>
                <a:spcPts val="1200"/>
              </a:spcBef>
              <a:buClr>
                <a:srgbClr val="FFEE6D"/>
              </a:buClr>
              <a:buSzPct val="66000"/>
              <a:buFont typeface="Wingdings" charset="2"/>
              <a:buChar char="v"/>
              <a:defRPr/>
            </a:pPr>
            <a:r>
              <a:rPr lang="en-US" sz="2800" dirty="0">
                <a:solidFill>
                  <a:schemeClr val="accent1">
                    <a:lumMod val="90000"/>
                  </a:schemeClr>
                </a:solidFill>
              </a:rPr>
              <a:t>Assist in tagging and locating Animals and their equipment</a:t>
            </a:r>
          </a:p>
          <a:p>
            <a:pPr marL="1460500" lvl="1" indent="-457200" algn="l" eaLnBrk="1" hangingPunct="1">
              <a:spcBef>
                <a:spcPts val="1200"/>
              </a:spcBef>
              <a:buClr>
                <a:srgbClr val="FFEE6D"/>
              </a:buClr>
              <a:buSzPct val="66000"/>
              <a:buFont typeface="Wingdings" charset="2"/>
              <a:buChar char="v"/>
              <a:defRPr/>
            </a:pPr>
            <a:r>
              <a:rPr lang="en-US" sz="2800" dirty="0">
                <a:solidFill>
                  <a:schemeClr val="accent1">
                    <a:lumMod val="90000"/>
                  </a:schemeClr>
                </a:solidFill>
              </a:rPr>
              <a:t>Assist Owners in caring for their Animals</a:t>
            </a:r>
          </a:p>
          <a:p>
            <a:pPr marL="1460500" lvl="1" indent="-457200" algn="l" eaLnBrk="1" hangingPunct="1">
              <a:spcBef>
                <a:spcPts val="1200"/>
              </a:spcBef>
              <a:buClr>
                <a:srgbClr val="FFEE6D"/>
              </a:buClr>
              <a:buSzPct val="66000"/>
              <a:buFont typeface="Wingdings" charset="2"/>
              <a:buChar char="v"/>
              <a:defRPr/>
            </a:pPr>
            <a:r>
              <a:rPr lang="en-US" sz="2800" dirty="0">
                <a:solidFill>
                  <a:schemeClr val="accent1">
                    <a:lumMod val="90000"/>
                  </a:schemeClr>
                </a:solidFill>
              </a:rPr>
              <a:t>Responsible for Animal Care, Cage Maintenance &amp; Animal Daily Ca</a:t>
            </a:r>
            <a:r>
              <a:rPr lang="en-US" sz="3200" dirty="0">
                <a:solidFill>
                  <a:schemeClr val="accent1">
                    <a:lumMod val="90000"/>
                  </a:schemeClr>
                </a:solidFill>
              </a:rPr>
              <a:t>re Forms</a:t>
            </a:r>
          </a:p>
          <a:p>
            <a:pPr marL="1460500" lvl="1" indent="-457200" algn="l" eaLnBrk="1" hangingPunct="1">
              <a:spcBef>
                <a:spcPts val="1200"/>
              </a:spcBef>
              <a:buClr>
                <a:srgbClr val="FFEE6D"/>
              </a:buClr>
              <a:buSzPct val="66000"/>
              <a:buFont typeface="Wingdings" charset="2"/>
              <a:buChar char="v"/>
              <a:defRPr/>
            </a:pPr>
            <a:r>
              <a:rPr lang="en-US" sz="2800" dirty="0">
                <a:solidFill>
                  <a:schemeClr val="accent1">
                    <a:lumMod val="90000"/>
                  </a:schemeClr>
                </a:solidFill>
              </a:rPr>
              <a:t>Monitor &amp; Report behavioral or health concerns</a:t>
            </a:r>
          </a:p>
        </p:txBody>
      </p:sp>
      <p:sp>
        <p:nvSpPr>
          <p:cNvPr id="3" name="Text Placeholder 2"/>
          <p:cNvSpPr>
            <a:spLocks noGrp="1"/>
          </p:cNvSpPr>
          <p:nvPr>
            <p:ph type="body" sz="quarter" idx="3"/>
          </p:nvPr>
        </p:nvSpPr>
        <p:spPr>
          <a:xfrm>
            <a:off x="6502400" y="2250664"/>
            <a:ext cx="5791200" cy="1443038"/>
          </a:xfrm>
        </p:spPr>
        <p:txBody>
          <a:bodyPr/>
          <a:lstStyle/>
          <a:p>
            <a:pPr algn="ctr">
              <a:spcBef>
                <a:spcPts val="600"/>
              </a:spcBef>
              <a:spcAft>
                <a:spcPts val="600"/>
              </a:spcAft>
              <a:defRPr/>
            </a:pPr>
            <a:r>
              <a:rPr lang="en-US" sz="3600" b="0" dirty="0">
                <a:solidFill>
                  <a:schemeClr val="accent2">
                    <a:lumMod val="40000"/>
                    <a:lumOff val="60000"/>
                  </a:schemeClr>
                </a:solidFill>
              </a:rPr>
              <a:t>ICS &amp; Job Action Sheets</a:t>
            </a:r>
          </a:p>
          <a:p>
            <a:pPr algn="l">
              <a:spcBef>
                <a:spcPts val="600"/>
              </a:spcBef>
              <a:spcAft>
                <a:spcPts val="600"/>
              </a:spcAft>
              <a:defRPr/>
            </a:pPr>
            <a:r>
              <a:rPr lang="en-US" b="0" dirty="0">
                <a:solidFill>
                  <a:schemeClr val="accent2">
                    <a:lumMod val="40000"/>
                    <a:lumOff val="60000"/>
                  </a:schemeClr>
                </a:solidFill>
              </a:rPr>
              <a:t>      Level 1 &amp; Level 2</a:t>
            </a:r>
          </a:p>
        </p:txBody>
      </p:sp>
      <p:sp>
        <p:nvSpPr>
          <p:cNvPr id="5" name="Text Placeholder 4"/>
          <p:cNvSpPr>
            <a:spLocks noGrp="1"/>
          </p:cNvSpPr>
          <p:nvPr>
            <p:ph type="body" idx="1"/>
          </p:nvPr>
        </p:nvSpPr>
        <p:spPr>
          <a:xfrm>
            <a:off x="694070" y="2243821"/>
            <a:ext cx="5745163" cy="909637"/>
          </a:xfrm>
        </p:spPr>
        <p:txBody>
          <a:bodyPr/>
          <a:lstStyle/>
          <a:p>
            <a:pPr algn="ctr">
              <a:defRPr/>
            </a:pPr>
            <a:r>
              <a:rPr lang="en-US" sz="3600" b="0" dirty="0">
                <a:solidFill>
                  <a:schemeClr val="accent2">
                    <a:lumMod val="40000"/>
                    <a:lumOff val="60000"/>
                  </a:schemeClr>
                </a:solidFill>
              </a:rPr>
              <a:t>Level 2 Responsibilities </a:t>
            </a:r>
          </a:p>
        </p:txBody>
      </p:sp>
      <p:pic>
        <p:nvPicPr>
          <p:cNvPr id="8" name="Content Placeholder 7" descr="JAS.jpg"/>
          <p:cNvPicPr>
            <a:picLocks noGrp="1" noChangeAspect="1"/>
          </p:cNvPicPr>
          <p:nvPr>
            <p:ph sz="quarter" idx="4"/>
          </p:nvPr>
        </p:nvPicPr>
        <p:blipFill>
          <a:blip r:embed="rId2">
            <a:extLst>
              <a:ext uri="{28A0092B-C50C-407E-A947-70E740481C1C}">
                <a14:useLocalDpi xmlns:a14="http://schemas.microsoft.com/office/drawing/2010/main" val="0"/>
              </a:ext>
            </a:extLst>
          </a:blip>
          <a:srcRect l="2941" r="2941"/>
          <a:stretch>
            <a:fillRect/>
          </a:stretch>
        </p:blipFill>
        <p:spPr>
          <a:xfrm>
            <a:off x="7210538" y="3919760"/>
            <a:ext cx="1915544" cy="2633440"/>
          </a:xfrm>
          <a:ln w="31750">
            <a:solidFill>
              <a:schemeClr val="accent2"/>
            </a:solidFill>
          </a:ln>
        </p:spPr>
      </p:pic>
      <p:pic>
        <p:nvPicPr>
          <p:cNvPr id="4" name="Picture 3">
            <a:extLst>
              <a:ext uri="{FF2B5EF4-FFF2-40B4-BE49-F238E27FC236}">
                <a16:creationId xmlns:a16="http://schemas.microsoft.com/office/drawing/2014/main" id="{78D641FA-1C72-1C89-F487-9C1857414320}"/>
              </a:ext>
            </a:extLst>
          </p:cNvPr>
          <p:cNvPicPr>
            <a:picLocks noChangeAspect="1"/>
          </p:cNvPicPr>
          <p:nvPr/>
        </p:nvPicPr>
        <p:blipFill>
          <a:blip r:embed="rId3"/>
          <a:stretch>
            <a:fillRect/>
          </a:stretch>
        </p:blipFill>
        <p:spPr>
          <a:xfrm>
            <a:off x="11970139" y="9169400"/>
            <a:ext cx="740272" cy="479313"/>
          </a:xfrm>
          <a:prstGeom prst="rect">
            <a:avLst/>
          </a:prstGeom>
        </p:spPr>
      </p:pic>
      <p:pic>
        <p:nvPicPr>
          <p:cNvPr id="9" name="Picture 8">
            <a:extLst>
              <a:ext uri="{FF2B5EF4-FFF2-40B4-BE49-F238E27FC236}">
                <a16:creationId xmlns:a16="http://schemas.microsoft.com/office/drawing/2014/main" id="{3080F6F0-8BD3-42A6-DCA9-91C544238231}"/>
              </a:ext>
            </a:extLst>
          </p:cNvPr>
          <p:cNvPicPr>
            <a:picLocks noChangeAspect="1"/>
          </p:cNvPicPr>
          <p:nvPr/>
        </p:nvPicPr>
        <p:blipFill>
          <a:blip r:embed="rId4"/>
          <a:stretch>
            <a:fillRect/>
          </a:stretch>
        </p:blipFill>
        <p:spPr>
          <a:xfrm>
            <a:off x="9849789" y="3919759"/>
            <a:ext cx="1915544" cy="2633440"/>
          </a:xfrm>
          <a:prstGeom prst="rect">
            <a:avLst/>
          </a:prstGeom>
          <a:ln w="31750">
            <a:solidFill>
              <a:schemeClr val="accent2">
                <a:lumMod val="75000"/>
              </a:schemeClr>
            </a:solidFill>
          </a:ln>
        </p:spPr>
      </p:pic>
      <p:sp>
        <p:nvSpPr>
          <p:cNvPr id="7" name="TextBox 6">
            <a:extLst>
              <a:ext uri="{FF2B5EF4-FFF2-40B4-BE49-F238E27FC236}">
                <a16:creationId xmlns:a16="http://schemas.microsoft.com/office/drawing/2014/main" id="{283E3A98-FF08-B9DF-EB6D-567B4B5A6B45}"/>
              </a:ext>
            </a:extLst>
          </p:cNvPr>
          <p:cNvSpPr txBox="1"/>
          <p:nvPr/>
        </p:nvSpPr>
        <p:spPr>
          <a:xfrm>
            <a:off x="8392847" y="9081260"/>
            <a:ext cx="2590800" cy="369332"/>
          </a:xfrm>
          <a:prstGeom prst="rect">
            <a:avLst/>
          </a:prstGeom>
          <a:noFill/>
        </p:spPr>
        <p:txBody>
          <a:bodyPr wrap="square" rtlCol="0">
            <a:spAutoFit/>
          </a:bodyPr>
          <a:lstStyle/>
          <a:p>
            <a:r>
              <a:rPr lang="en-US" sz="1800" dirty="0">
                <a:solidFill>
                  <a:schemeClr val="accent1">
                    <a:lumMod val="90000"/>
                  </a:schemeClr>
                </a:solidFill>
              </a:rPr>
              <a:t>Luci</a:t>
            </a:r>
          </a:p>
        </p:txBody>
      </p:sp>
      <p:pic>
        <p:nvPicPr>
          <p:cNvPr id="10" name="Picture 9">
            <a:extLst>
              <a:ext uri="{FF2B5EF4-FFF2-40B4-BE49-F238E27FC236}">
                <a16:creationId xmlns:a16="http://schemas.microsoft.com/office/drawing/2014/main" id="{8D7028E7-66D6-04A6-1BF4-E7B8CDDE7ACA}"/>
              </a:ext>
            </a:extLst>
          </p:cNvPr>
          <p:cNvPicPr>
            <a:picLocks noChangeAspect="1"/>
          </p:cNvPicPr>
          <p:nvPr/>
        </p:nvPicPr>
        <p:blipFill>
          <a:blip r:embed="rId5"/>
          <a:stretch>
            <a:fillRect/>
          </a:stretch>
        </p:blipFill>
        <p:spPr>
          <a:xfrm>
            <a:off x="8568934" y="6771950"/>
            <a:ext cx="2238627" cy="2265547"/>
          </a:xfrm>
          <a:prstGeom prst="rect">
            <a:avLst/>
          </a:prstGeom>
          <a:ln w="31750">
            <a:solidFill>
              <a:schemeClr val="accent2">
                <a:lumMod val="75000"/>
              </a:schemeClr>
            </a:solidFill>
          </a:ln>
        </p:spPr>
      </p:pic>
    </p:spTree>
    <p:extLst>
      <p:ext uri="{BB962C8B-B14F-4D97-AF65-F5344CB8AC3E}">
        <p14:creationId xmlns:p14="http://schemas.microsoft.com/office/powerpoint/2010/main" val="47815629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p:tgtEl>
                                          <p:spTgt spid="5">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5">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dissolve">
                                      <p:cBhvr>
                                        <p:cTn id="13" dur="500"/>
                                        <p:tgtEl>
                                          <p:spTgt spid="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Effect transition="in" filter="dissolve">
                                      <p:cBhvr>
                                        <p:cTn id="18" dur="500"/>
                                        <p:tgtEl>
                                          <p:spTgt spid="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animEffect transition="in" filter="dissolve">
                                      <p:cBhvr>
                                        <p:cTn id="23" dur="500"/>
                                        <p:tgtEl>
                                          <p:spTgt spid="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dissolve">
                                      <p:cBhvr>
                                        <p:cTn id="28" dur="500"/>
                                        <p:tgtEl>
                                          <p:spTgt spid="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2">
                                            <p:txEl>
                                              <p:pRg st="4" end="4"/>
                                            </p:txEl>
                                          </p:spTgt>
                                        </p:tgtEl>
                                        <p:attrNameLst>
                                          <p:attrName>style.visibility</p:attrName>
                                        </p:attrNameLst>
                                      </p:cBhvr>
                                      <p:to>
                                        <p:strVal val="visible"/>
                                      </p:to>
                                    </p:set>
                                    <p:animEffect transition="in" filter="dissolve">
                                      <p:cBhvr>
                                        <p:cTn id="33" dur="500"/>
                                        <p:tgtEl>
                                          <p:spTgt spid="2">
                                            <p:txEl>
                                              <p:pRg st="4" end="4"/>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2" presetClass="entr" presetSubtype="4" fill="hold" grpId="0" nodeType="clickEffect">
                                  <p:stCondLst>
                                    <p:cond delay="0"/>
                                  </p:stCondLst>
                                  <p:childTnLst>
                                    <p:set>
                                      <p:cBhvr>
                                        <p:cTn id="37" dur="1" fill="hold">
                                          <p:stCondLst>
                                            <p:cond delay="0"/>
                                          </p:stCondLst>
                                        </p:cTn>
                                        <p:tgtEl>
                                          <p:spTgt spid="3">
                                            <p:txEl>
                                              <p:pRg st="0" end="0"/>
                                            </p:txEl>
                                          </p:spTgt>
                                        </p:tgtEl>
                                        <p:attrNameLst>
                                          <p:attrName>style.visibility</p:attrName>
                                        </p:attrNameLst>
                                      </p:cBhvr>
                                      <p:to>
                                        <p:strVal val="visible"/>
                                      </p:to>
                                    </p:set>
                                    <p:anim calcmode="lin" valueType="num">
                                      <p:cBhvr additive="base">
                                        <p:cTn id="38"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39" dur="500"/>
                                        <p:tgtEl>
                                          <p:spTgt spid="3">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2" presetClass="entr" presetSubtype="4" fill="hold" grpId="0" nodeType="clickEffect">
                                  <p:stCondLst>
                                    <p:cond delay="0"/>
                                  </p:stCondLst>
                                  <p:childTnLst>
                                    <p:set>
                                      <p:cBhvr>
                                        <p:cTn id="43" dur="1" fill="hold">
                                          <p:stCondLst>
                                            <p:cond delay="0"/>
                                          </p:stCondLst>
                                        </p:cTn>
                                        <p:tgtEl>
                                          <p:spTgt spid="3">
                                            <p:txEl>
                                              <p:pRg st="1" end="1"/>
                                            </p:txEl>
                                          </p:spTgt>
                                        </p:tgtEl>
                                        <p:attrNameLst>
                                          <p:attrName>style.visibility</p:attrName>
                                        </p:attrNameLst>
                                      </p:cBhvr>
                                      <p:to>
                                        <p:strVal val="visible"/>
                                      </p:to>
                                    </p:set>
                                    <p:anim calcmode="lin" valueType="num">
                                      <p:cBhvr additive="base">
                                        <p:cTn id="44"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45" dur="500"/>
                                        <p:tgtEl>
                                          <p:spTgt spid="3">
                                            <p:txEl>
                                              <p:pRg st="1" end="1"/>
                                            </p:txEl>
                                          </p:spTgt>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26" presetClass="entr" presetSubtype="0" fill="hold" nodeType="click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wipe(down)">
                                      <p:cBhvr>
                                        <p:cTn id="50" dur="580">
                                          <p:stCondLst>
                                            <p:cond delay="0"/>
                                          </p:stCondLst>
                                        </p:cTn>
                                        <p:tgtEl>
                                          <p:spTgt spid="8"/>
                                        </p:tgtEl>
                                      </p:cBhvr>
                                    </p:animEffect>
                                    <p:anim calcmode="lin" valueType="num">
                                      <p:cBhvr>
                                        <p:cTn id="51"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52"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53"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54"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55"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56" dur="26">
                                          <p:stCondLst>
                                            <p:cond delay="650"/>
                                          </p:stCondLst>
                                        </p:cTn>
                                        <p:tgtEl>
                                          <p:spTgt spid="8"/>
                                        </p:tgtEl>
                                      </p:cBhvr>
                                      <p:to x="100000" y="60000"/>
                                    </p:animScale>
                                    <p:animScale>
                                      <p:cBhvr>
                                        <p:cTn id="57" dur="166" decel="50000">
                                          <p:stCondLst>
                                            <p:cond delay="676"/>
                                          </p:stCondLst>
                                        </p:cTn>
                                        <p:tgtEl>
                                          <p:spTgt spid="8"/>
                                        </p:tgtEl>
                                      </p:cBhvr>
                                      <p:to x="100000" y="100000"/>
                                    </p:animScale>
                                    <p:animScale>
                                      <p:cBhvr>
                                        <p:cTn id="58" dur="26">
                                          <p:stCondLst>
                                            <p:cond delay="1312"/>
                                          </p:stCondLst>
                                        </p:cTn>
                                        <p:tgtEl>
                                          <p:spTgt spid="8"/>
                                        </p:tgtEl>
                                      </p:cBhvr>
                                      <p:to x="100000" y="80000"/>
                                    </p:animScale>
                                    <p:animScale>
                                      <p:cBhvr>
                                        <p:cTn id="59" dur="166" decel="50000">
                                          <p:stCondLst>
                                            <p:cond delay="1338"/>
                                          </p:stCondLst>
                                        </p:cTn>
                                        <p:tgtEl>
                                          <p:spTgt spid="8"/>
                                        </p:tgtEl>
                                      </p:cBhvr>
                                      <p:to x="100000" y="100000"/>
                                    </p:animScale>
                                    <p:animScale>
                                      <p:cBhvr>
                                        <p:cTn id="60" dur="26">
                                          <p:stCondLst>
                                            <p:cond delay="1642"/>
                                          </p:stCondLst>
                                        </p:cTn>
                                        <p:tgtEl>
                                          <p:spTgt spid="8"/>
                                        </p:tgtEl>
                                      </p:cBhvr>
                                      <p:to x="100000" y="90000"/>
                                    </p:animScale>
                                    <p:animScale>
                                      <p:cBhvr>
                                        <p:cTn id="61" dur="166" decel="50000">
                                          <p:stCondLst>
                                            <p:cond delay="1668"/>
                                          </p:stCondLst>
                                        </p:cTn>
                                        <p:tgtEl>
                                          <p:spTgt spid="8"/>
                                        </p:tgtEl>
                                      </p:cBhvr>
                                      <p:to x="100000" y="100000"/>
                                    </p:animScale>
                                    <p:animScale>
                                      <p:cBhvr>
                                        <p:cTn id="62" dur="26">
                                          <p:stCondLst>
                                            <p:cond delay="1808"/>
                                          </p:stCondLst>
                                        </p:cTn>
                                        <p:tgtEl>
                                          <p:spTgt spid="8"/>
                                        </p:tgtEl>
                                      </p:cBhvr>
                                      <p:to x="100000" y="95000"/>
                                    </p:animScale>
                                    <p:animScale>
                                      <p:cBhvr>
                                        <p:cTn id="63" dur="166" decel="50000">
                                          <p:stCondLst>
                                            <p:cond delay="1834"/>
                                          </p:stCondLst>
                                        </p:cTn>
                                        <p:tgtEl>
                                          <p:spTgt spid="8"/>
                                        </p:tgtEl>
                                      </p:cBhvr>
                                      <p:to x="100000" y="100000"/>
                                    </p:animScale>
                                  </p:childTnLst>
                                </p:cTn>
                              </p:par>
                            </p:childTnLst>
                          </p:cTn>
                        </p:par>
                      </p:childTnLst>
                    </p:cTn>
                  </p:par>
                  <p:par>
                    <p:cTn id="64" fill="hold">
                      <p:stCondLst>
                        <p:cond delay="indefinite"/>
                      </p:stCondLst>
                      <p:childTnLst>
                        <p:par>
                          <p:cTn id="65" fill="hold">
                            <p:stCondLst>
                              <p:cond delay="0"/>
                            </p:stCondLst>
                            <p:childTnLst>
                              <p:par>
                                <p:cTn id="66" presetID="26" presetClass="entr" presetSubtype="0" fill="hold" nodeType="clickEffect">
                                  <p:stCondLst>
                                    <p:cond delay="0"/>
                                  </p:stCondLst>
                                  <p:childTnLst>
                                    <p:set>
                                      <p:cBhvr>
                                        <p:cTn id="67" dur="1" fill="hold">
                                          <p:stCondLst>
                                            <p:cond delay="0"/>
                                          </p:stCondLst>
                                        </p:cTn>
                                        <p:tgtEl>
                                          <p:spTgt spid="9"/>
                                        </p:tgtEl>
                                        <p:attrNameLst>
                                          <p:attrName>style.visibility</p:attrName>
                                        </p:attrNameLst>
                                      </p:cBhvr>
                                      <p:to>
                                        <p:strVal val="visible"/>
                                      </p:to>
                                    </p:set>
                                    <p:animEffect transition="in" filter="wipe(down)">
                                      <p:cBhvr>
                                        <p:cTn id="68" dur="580">
                                          <p:stCondLst>
                                            <p:cond delay="0"/>
                                          </p:stCondLst>
                                        </p:cTn>
                                        <p:tgtEl>
                                          <p:spTgt spid="9"/>
                                        </p:tgtEl>
                                      </p:cBhvr>
                                    </p:animEffect>
                                    <p:anim calcmode="lin" valueType="num">
                                      <p:cBhvr>
                                        <p:cTn id="69"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70"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71"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72"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73"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74" dur="26">
                                          <p:stCondLst>
                                            <p:cond delay="650"/>
                                          </p:stCondLst>
                                        </p:cTn>
                                        <p:tgtEl>
                                          <p:spTgt spid="9"/>
                                        </p:tgtEl>
                                      </p:cBhvr>
                                      <p:to x="100000" y="60000"/>
                                    </p:animScale>
                                    <p:animScale>
                                      <p:cBhvr>
                                        <p:cTn id="75" dur="166" decel="50000">
                                          <p:stCondLst>
                                            <p:cond delay="676"/>
                                          </p:stCondLst>
                                        </p:cTn>
                                        <p:tgtEl>
                                          <p:spTgt spid="9"/>
                                        </p:tgtEl>
                                      </p:cBhvr>
                                      <p:to x="100000" y="100000"/>
                                    </p:animScale>
                                    <p:animScale>
                                      <p:cBhvr>
                                        <p:cTn id="76" dur="26">
                                          <p:stCondLst>
                                            <p:cond delay="1312"/>
                                          </p:stCondLst>
                                        </p:cTn>
                                        <p:tgtEl>
                                          <p:spTgt spid="9"/>
                                        </p:tgtEl>
                                      </p:cBhvr>
                                      <p:to x="100000" y="80000"/>
                                    </p:animScale>
                                    <p:animScale>
                                      <p:cBhvr>
                                        <p:cTn id="77" dur="166" decel="50000">
                                          <p:stCondLst>
                                            <p:cond delay="1338"/>
                                          </p:stCondLst>
                                        </p:cTn>
                                        <p:tgtEl>
                                          <p:spTgt spid="9"/>
                                        </p:tgtEl>
                                      </p:cBhvr>
                                      <p:to x="100000" y="100000"/>
                                    </p:animScale>
                                    <p:animScale>
                                      <p:cBhvr>
                                        <p:cTn id="78" dur="26">
                                          <p:stCondLst>
                                            <p:cond delay="1642"/>
                                          </p:stCondLst>
                                        </p:cTn>
                                        <p:tgtEl>
                                          <p:spTgt spid="9"/>
                                        </p:tgtEl>
                                      </p:cBhvr>
                                      <p:to x="100000" y="90000"/>
                                    </p:animScale>
                                    <p:animScale>
                                      <p:cBhvr>
                                        <p:cTn id="79" dur="166" decel="50000">
                                          <p:stCondLst>
                                            <p:cond delay="1668"/>
                                          </p:stCondLst>
                                        </p:cTn>
                                        <p:tgtEl>
                                          <p:spTgt spid="9"/>
                                        </p:tgtEl>
                                      </p:cBhvr>
                                      <p:to x="100000" y="100000"/>
                                    </p:animScale>
                                    <p:animScale>
                                      <p:cBhvr>
                                        <p:cTn id="80" dur="26">
                                          <p:stCondLst>
                                            <p:cond delay="1808"/>
                                          </p:stCondLst>
                                        </p:cTn>
                                        <p:tgtEl>
                                          <p:spTgt spid="9"/>
                                        </p:tgtEl>
                                      </p:cBhvr>
                                      <p:to x="100000" y="95000"/>
                                    </p:animScale>
                                    <p:animScale>
                                      <p:cBhvr>
                                        <p:cTn id="81"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1AD223-E845-5F7D-8460-7E66ACCAAF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D8C56E-D001-82BE-83EA-9108412BB91A}"/>
              </a:ext>
            </a:extLst>
          </p:cNvPr>
          <p:cNvSpPr>
            <a:spLocks noGrp="1"/>
          </p:cNvSpPr>
          <p:nvPr>
            <p:ph type="title"/>
          </p:nvPr>
        </p:nvSpPr>
        <p:spPr>
          <a:xfrm>
            <a:off x="1270000" y="457200"/>
            <a:ext cx="10464800" cy="1460500"/>
          </a:xfrm>
        </p:spPr>
        <p:txBody>
          <a:bodyPr/>
          <a:lstStyle/>
          <a:p>
            <a:r>
              <a:rPr lang="en-US" dirty="0">
                <a:solidFill>
                  <a:srgbClr val="FFEE6D"/>
                </a:solidFill>
              </a:rPr>
              <a:t>Resources</a:t>
            </a:r>
          </a:p>
        </p:txBody>
      </p:sp>
      <p:sp>
        <p:nvSpPr>
          <p:cNvPr id="3" name="Content Placeholder 2">
            <a:extLst>
              <a:ext uri="{FF2B5EF4-FFF2-40B4-BE49-F238E27FC236}">
                <a16:creationId xmlns:a16="http://schemas.microsoft.com/office/drawing/2014/main" id="{63C2CF6A-0F31-AD5C-286E-0EE2FF09ABD8}"/>
              </a:ext>
            </a:extLst>
          </p:cNvPr>
          <p:cNvSpPr>
            <a:spLocks noGrp="1"/>
          </p:cNvSpPr>
          <p:nvPr>
            <p:ph idx="1"/>
          </p:nvPr>
        </p:nvSpPr>
        <p:spPr>
          <a:xfrm>
            <a:off x="-9236" y="2514600"/>
            <a:ext cx="13004800" cy="1460500"/>
          </a:xfrm>
        </p:spPr>
        <p:txBody>
          <a:bodyPr/>
          <a:lstStyle/>
          <a:p>
            <a:r>
              <a:rPr lang="en-US" sz="4800" dirty="0">
                <a:solidFill>
                  <a:schemeClr val="accent6"/>
                </a:solidFill>
              </a:rPr>
              <a:t>All Informational Links, Downloadable Materials, and Additional Suggested Trainings have been made available at:</a:t>
            </a:r>
          </a:p>
          <a:p>
            <a:endParaRPr lang="en-US" sz="1400" dirty="0">
              <a:solidFill>
                <a:schemeClr val="accent6"/>
              </a:solidFill>
            </a:endParaRPr>
          </a:p>
          <a:p>
            <a:r>
              <a:rPr lang="en-US" sz="4800" dirty="0">
                <a:solidFill>
                  <a:srgbClr val="9ED3D7"/>
                </a:solidFill>
              </a:rPr>
              <a:t>Emergency Pet Sheltering For Medical Reserve Corps Volunteers,</a:t>
            </a:r>
            <a:r>
              <a:rPr lang="en-US" sz="4800" dirty="0">
                <a:solidFill>
                  <a:schemeClr val="accent2">
                    <a:lumMod val="40000"/>
                    <a:lumOff val="60000"/>
                  </a:schemeClr>
                </a:solidFill>
              </a:rPr>
              <a:t> Level 1 &amp; 2</a:t>
            </a:r>
            <a:endParaRPr lang="en-US" sz="1400" dirty="0">
              <a:solidFill>
                <a:schemeClr val="accent2">
                  <a:lumMod val="40000"/>
                  <a:lumOff val="60000"/>
                </a:schemeClr>
              </a:solidFill>
            </a:endParaRPr>
          </a:p>
          <a:p>
            <a:endParaRPr lang="en-US" sz="2000" dirty="0">
              <a:solidFill>
                <a:srgbClr val="72BFC5"/>
              </a:solidFill>
            </a:endParaRPr>
          </a:p>
          <a:p>
            <a:r>
              <a:rPr lang="en-US" sz="4400" dirty="0">
                <a:solidFill>
                  <a:srgbClr val="7A81FF"/>
                </a:solidFill>
                <a:hlinkClick r:id="rId2">
                  <a:extLst>
                    <a:ext uri="{A12FA001-AC4F-418D-AE19-62706E023703}">
                      <ahyp:hlinkClr xmlns:ahyp="http://schemas.microsoft.com/office/drawing/2018/hyperlinkcolor" val="tx"/>
                    </a:ext>
                  </a:extLst>
                </a:hlinkClick>
              </a:rPr>
              <a:t>www.mrcvolunteer.org/emergency-pet-sheltering.html</a:t>
            </a:r>
            <a:endParaRPr lang="en-US" sz="4400" dirty="0">
              <a:solidFill>
                <a:srgbClr val="7A81FF"/>
              </a:solidFill>
            </a:endParaRPr>
          </a:p>
        </p:txBody>
      </p:sp>
    </p:spTree>
    <p:extLst>
      <p:ext uri="{BB962C8B-B14F-4D97-AF65-F5344CB8AC3E}">
        <p14:creationId xmlns:p14="http://schemas.microsoft.com/office/powerpoint/2010/main" val="2253153174"/>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4092" y="605450"/>
            <a:ext cx="10464800" cy="2540000"/>
          </a:xfrm>
        </p:spPr>
        <p:txBody>
          <a:bodyPr/>
          <a:lstStyle/>
          <a:p>
            <a:pPr>
              <a:defRPr/>
            </a:pPr>
            <a:r>
              <a:rPr lang="en-US" sz="6600" dirty="0">
                <a:solidFill>
                  <a:srgbClr val="FFEE6D"/>
                </a:solidFill>
              </a:rPr>
              <a:t>Emergency Pet Sheltering for Medical Reserve Corps Volunteers: </a:t>
            </a:r>
            <a:r>
              <a:rPr lang="en-US" sz="6600" dirty="0">
                <a:solidFill>
                  <a:schemeClr val="accent2">
                    <a:lumMod val="40000"/>
                    <a:lumOff val="60000"/>
                  </a:schemeClr>
                </a:solidFill>
              </a:rPr>
              <a:t>Level 2</a:t>
            </a:r>
          </a:p>
        </p:txBody>
      </p:sp>
      <p:sp>
        <p:nvSpPr>
          <p:cNvPr id="3" name="Content Placeholder 2"/>
          <p:cNvSpPr>
            <a:spLocks noGrp="1"/>
          </p:cNvSpPr>
          <p:nvPr>
            <p:ph sz="half" idx="1"/>
          </p:nvPr>
        </p:nvSpPr>
        <p:spPr>
          <a:xfrm>
            <a:off x="527958" y="3581400"/>
            <a:ext cx="6355441" cy="5313594"/>
          </a:xfrm>
        </p:spPr>
        <p:txBody>
          <a:bodyPr/>
          <a:lstStyle/>
          <a:p>
            <a:pPr algn="l">
              <a:buFont typeface="Wingdings" charset="2"/>
              <a:buChar char="v"/>
              <a:defRPr/>
            </a:pPr>
            <a:endParaRPr lang="en-US" sz="4000" dirty="0">
              <a:solidFill>
                <a:schemeClr val="accent1">
                  <a:lumMod val="90000"/>
                </a:schemeClr>
              </a:solidFill>
            </a:endParaRPr>
          </a:p>
          <a:p>
            <a:pPr marL="571500" indent="-571500" algn="l">
              <a:buClr>
                <a:srgbClr val="FFEE6D"/>
              </a:buClr>
              <a:buSzPct val="66000"/>
              <a:buFont typeface="Wingdings" pitchFamily="2" charset="2"/>
              <a:buChar char="v"/>
              <a:defRPr/>
            </a:pPr>
            <a:r>
              <a:rPr lang="en-US" sz="4000" dirty="0">
                <a:solidFill>
                  <a:schemeClr val="accent1">
                    <a:lumMod val="90000"/>
                  </a:schemeClr>
                </a:solidFill>
              </a:rPr>
              <a:t>Certificates of Completion</a:t>
            </a:r>
          </a:p>
          <a:p>
            <a:pPr marL="571500" indent="-571500" algn="l">
              <a:buClr>
                <a:srgbClr val="FFEE6D"/>
              </a:buClr>
              <a:buSzPct val="66000"/>
              <a:buFont typeface="Wingdings" pitchFamily="2" charset="2"/>
              <a:buChar char="v"/>
              <a:defRPr/>
            </a:pPr>
            <a:endParaRPr lang="en-US" sz="4000" dirty="0">
              <a:solidFill>
                <a:srgbClr val="BBE0E3"/>
              </a:solidFill>
            </a:endParaRPr>
          </a:p>
          <a:p>
            <a:pPr marL="571500" indent="-571500" algn="l">
              <a:buClr>
                <a:srgbClr val="FFEE6D"/>
              </a:buClr>
              <a:buSzPct val="66000"/>
              <a:buFont typeface="Wingdings" pitchFamily="2" charset="2"/>
              <a:buChar char="v"/>
              <a:defRPr/>
            </a:pPr>
            <a:r>
              <a:rPr lang="en-US" sz="4000" dirty="0">
                <a:solidFill>
                  <a:schemeClr val="accent2">
                    <a:lumMod val="40000"/>
                    <a:lumOff val="60000"/>
                  </a:schemeClr>
                </a:solidFill>
              </a:rPr>
              <a:t>Level 2      or       </a:t>
            </a:r>
            <a:r>
              <a:rPr lang="en-US" sz="4000" dirty="0">
                <a:solidFill>
                  <a:schemeClr val="accent1">
                    <a:lumMod val="90000"/>
                  </a:schemeClr>
                </a:solidFill>
              </a:rPr>
              <a:t>Emergency Pet Shelter Volunteer Identification </a:t>
            </a:r>
          </a:p>
          <a:p>
            <a:pPr>
              <a:defRPr/>
            </a:pPr>
            <a:endParaRPr lang="en-US" dirty="0"/>
          </a:p>
        </p:txBody>
      </p:sp>
      <p:pic>
        <p:nvPicPr>
          <p:cNvPr id="9" name="Content Placeholder 8">
            <a:extLst>
              <a:ext uri="{FF2B5EF4-FFF2-40B4-BE49-F238E27FC236}">
                <a16:creationId xmlns:a16="http://schemas.microsoft.com/office/drawing/2014/main" id="{6C0C0CF7-8165-EBC0-CED9-D35D6ABC2565}"/>
              </a:ext>
            </a:extLst>
          </p:cNvPr>
          <p:cNvPicPr>
            <a:picLocks noGrp="1" noChangeAspect="1"/>
          </p:cNvPicPr>
          <p:nvPr>
            <p:ph sz="half" idx="2"/>
          </p:nvPr>
        </p:nvPicPr>
        <p:blipFill>
          <a:blip r:embed="rId2"/>
          <a:stretch>
            <a:fillRect/>
          </a:stretch>
        </p:blipFill>
        <p:spPr>
          <a:xfrm>
            <a:off x="7754799" y="3441894"/>
            <a:ext cx="3804093" cy="5327396"/>
          </a:xfrm>
          <a:ln w="28575">
            <a:solidFill>
              <a:schemeClr val="accent2"/>
            </a:solidFill>
          </a:ln>
        </p:spPr>
      </p:pic>
      <p:sp>
        <p:nvSpPr>
          <p:cNvPr id="12" name="TextBox 11">
            <a:extLst>
              <a:ext uri="{FF2B5EF4-FFF2-40B4-BE49-F238E27FC236}">
                <a16:creationId xmlns:a16="http://schemas.microsoft.com/office/drawing/2014/main" id="{AA05A994-E5F3-D7AC-9571-0E382DE8D10C}"/>
              </a:ext>
            </a:extLst>
          </p:cNvPr>
          <p:cNvSpPr txBox="1"/>
          <p:nvPr/>
        </p:nvSpPr>
        <p:spPr>
          <a:xfrm>
            <a:off x="7828045" y="8769290"/>
            <a:ext cx="3657600" cy="400110"/>
          </a:xfrm>
          <a:prstGeom prst="rect">
            <a:avLst/>
          </a:prstGeom>
          <a:noFill/>
        </p:spPr>
        <p:txBody>
          <a:bodyPr wrap="square" rtlCol="0">
            <a:spAutoFit/>
          </a:bodyPr>
          <a:lstStyle/>
          <a:p>
            <a:r>
              <a:rPr lang="en-US" sz="2000" dirty="0">
                <a:solidFill>
                  <a:schemeClr val="accent1">
                    <a:lumMod val="75000"/>
                  </a:schemeClr>
                </a:solidFill>
              </a:rPr>
              <a:t>Rhody</a:t>
            </a:r>
          </a:p>
        </p:txBody>
      </p:sp>
      <p:pic>
        <p:nvPicPr>
          <p:cNvPr id="13" name="Picture 12">
            <a:extLst>
              <a:ext uri="{FF2B5EF4-FFF2-40B4-BE49-F238E27FC236}">
                <a16:creationId xmlns:a16="http://schemas.microsoft.com/office/drawing/2014/main" id="{28923952-435B-E425-4356-72F1A8E0C276}"/>
              </a:ext>
            </a:extLst>
          </p:cNvPr>
          <p:cNvPicPr>
            <a:picLocks noChangeAspect="1"/>
          </p:cNvPicPr>
          <p:nvPr/>
        </p:nvPicPr>
        <p:blipFill>
          <a:blip r:embed="rId3"/>
          <a:stretch>
            <a:fillRect/>
          </a:stretch>
        </p:blipFill>
        <p:spPr>
          <a:xfrm>
            <a:off x="11970139" y="9169400"/>
            <a:ext cx="740272" cy="479313"/>
          </a:xfrm>
          <a:prstGeom prst="rect">
            <a:avLst/>
          </a:prstGeom>
        </p:spPr>
      </p:pic>
      <p:sp>
        <p:nvSpPr>
          <p:cNvPr id="7" name="Rectangle 2">
            <a:extLst>
              <a:ext uri="{FF2B5EF4-FFF2-40B4-BE49-F238E27FC236}">
                <a16:creationId xmlns:a16="http://schemas.microsoft.com/office/drawing/2014/main" id="{A0A53F42-DABF-736D-DD2B-D59AFB23CD2A}"/>
              </a:ext>
            </a:extLst>
          </p:cNvPr>
          <p:cNvSpPr>
            <a:spLocks noChangeArrowheads="1"/>
          </p:cNvSpPr>
          <p:nvPr/>
        </p:nvSpPr>
        <p:spPr bwMode="auto">
          <a:xfrm>
            <a:off x="0" y="0"/>
            <a:ext cx="130048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4" name="Rectangle 6">
            <a:extLst>
              <a:ext uri="{FF2B5EF4-FFF2-40B4-BE49-F238E27FC236}">
                <a16:creationId xmlns:a16="http://schemas.microsoft.com/office/drawing/2014/main" id="{177B3C41-A648-47CB-1925-DC31A7A3F181}"/>
              </a:ext>
            </a:extLst>
          </p:cNvPr>
          <p:cNvSpPr>
            <a:spLocks noChangeArrowheads="1"/>
          </p:cNvSpPr>
          <p:nvPr/>
        </p:nvSpPr>
        <p:spPr bwMode="auto">
          <a:xfrm>
            <a:off x="5758898" y="4524113"/>
            <a:ext cx="27031501" cy="7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5" name="Rectangle 2">
            <a:extLst>
              <a:ext uri="{FF2B5EF4-FFF2-40B4-BE49-F238E27FC236}">
                <a16:creationId xmlns:a16="http://schemas.microsoft.com/office/drawing/2014/main" id="{AAE45F00-23DD-A3D9-89D8-6DCD2DC7E9F3}"/>
              </a:ext>
            </a:extLst>
          </p:cNvPr>
          <p:cNvSpPr>
            <a:spLocks noChangeArrowheads="1"/>
          </p:cNvSpPr>
          <p:nvPr/>
        </p:nvSpPr>
        <p:spPr bwMode="auto">
          <a:xfrm flipV="1">
            <a:off x="3987800" y="6250315"/>
            <a:ext cx="2294964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6" name="Picture 1">
            <a:extLst>
              <a:ext uri="{FF2B5EF4-FFF2-40B4-BE49-F238E27FC236}">
                <a16:creationId xmlns:a16="http://schemas.microsoft.com/office/drawing/2014/main" id="{1ACC9A38-4BF8-FC4A-206A-BB79E02EB85E}"/>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4764220" y="5970681"/>
            <a:ext cx="790310" cy="720577"/>
          </a:xfrm>
          <a:prstGeom prst="rect">
            <a:avLst/>
          </a:prstGeom>
          <a:noFill/>
          <a:extLst>
            <a:ext uri="{909E8E84-426E-40DD-AFC4-6F175D3DCCD1}">
              <a14:hiddenFill xmlns:a14="http://schemas.microsoft.com/office/drawing/2010/main">
                <a:solidFill>
                  <a:srgbClr val="FFFFFF"/>
                </a:solidFill>
              </a14:hiddenFill>
            </a:ext>
          </a:extLst>
        </p:spPr>
      </p:pic>
      <p:sp>
        <p:nvSpPr>
          <p:cNvPr id="17" name="Content Placeholder 2">
            <a:extLst>
              <a:ext uri="{FF2B5EF4-FFF2-40B4-BE49-F238E27FC236}">
                <a16:creationId xmlns:a16="http://schemas.microsoft.com/office/drawing/2014/main" id="{6532EBF2-032E-E10A-7BFD-9FE26BA3E836}"/>
              </a:ext>
            </a:extLst>
          </p:cNvPr>
          <p:cNvSpPr txBox="1">
            <a:spLocks/>
          </p:cNvSpPr>
          <p:nvPr/>
        </p:nvSpPr>
        <p:spPr bwMode="auto">
          <a:xfrm>
            <a:off x="527958" y="3581400"/>
            <a:ext cx="6355441" cy="531359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t" anchorCtr="0" compatLnSpc="1">
            <a:prstTxWarp prst="textNoShape">
              <a:avLst/>
            </a:prstTxWarp>
          </a:bodyPr>
          <a:lstStyle>
            <a:lvl1pPr marL="342900" indent="-342900" algn="ctr" rtl="0" eaLnBrk="0" fontAlgn="base" hangingPunct="0">
              <a:spcBef>
                <a:spcPct val="0"/>
              </a:spcBef>
              <a:spcAft>
                <a:spcPct val="0"/>
              </a:spcAft>
              <a:defRPr sz="2800">
                <a:solidFill>
                  <a:schemeClr val="tx1"/>
                </a:solidFill>
                <a:latin typeface="+mn-lt"/>
                <a:ea typeface="+mn-ea"/>
                <a:cs typeface="+mn-cs"/>
                <a:sym typeface="Chalkboard" charset="0"/>
              </a:defRPr>
            </a:lvl1pPr>
            <a:lvl2pPr marL="742950" indent="-285750" algn="ctr" rtl="0" eaLnBrk="0" fontAlgn="base" hangingPunct="0">
              <a:spcBef>
                <a:spcPct val="0"/>
              </a:spcBef>
              <a:spcAft>
                <a:spcPct val="0"/>
              </a:spcAft>
              <a:defRPr sz="2400">
                <a:solidFill>
                  <a:schemeClr val="tx1"/>
                </a:solidFill>
                <a:latin typeface="+mn-lt"/>
                <a:ea typeface="+mn-ea"/>
                <a:cs typeface="+mn-cs"/>
                <a:sym typeface="Chalkboard" charset="0"/>
              </a:defRPr>
            </a:lvl2pPr>
            <a:lvl3pPr marL="1143000" indent="-228600" algn="ctr" rtl="0" eaLnBrk="0" fontAlgn="base" hangingPunct="0">
              <a:spcBef>
                <a:spcPct val="0"/>
              </a:spcBef>
              <a:spcAft>
                <a:spcPct val="0"/>
              </a:spcAft>
              <a:defRPr sz="2000">
                <a:solidFill>
                  <a:schemeClr val="tx1"/>
                </a:solidFill>
                <a:latin typeface="+mn-lt"/>
                <a:ea typeface="+mn-ea"/>
                <a:cs typeface="+mn-cs"/>
                <a:sym typeface="Chalkboard" charset="0"/>
              </a:defRPr>
            </a:lvl3pPr>
            <a:lvl4pPr marL="1600200" indent="-228600" algn="ctr" rtl="0" eaLnBrk="0" fontAlgn="base" hangingPunct="0">
              <a:spcBef>
                <a:spcPct val="0"/>
              </a:spcBef>
              <a:spcAft>
                <a:spcPct val="0"/>
              </a:spcAft>
              <a:defRPr sz="1800">
                <a:solidFill>
                  <a:schemeClr val="tx1"/>
                </a:solidFill>
                <a:latin typeface="+mn-lt"/>
                <a:ea typeface="+mn-ea"/>
                <a:cs typeface="+mn-cs"/>
                <a:sym typeface="Chalkboard" charset="0"/>
              </a:defRPr>
            </a:lvl4pPr>
            <a:lvl5pPr marL="2057400" indent="-228600" algn="ctr" rtl="0" eaLnBrk="0" fontAlgn="base" hangingPunct="0">
              <a:spcBef>
                <a:spcPct val="0"/>
              </a:spcBef>
              <a:spcAft>
                <a:spcPct val="0"/>
              </a:spcAft>
              <a:defRPr sz="1800">
                <a:solidFill>
                  <a:schemeClr val="tx1"/>
                </a:solidFill>
                <a:latin typeface="+mn-lt"/>
                <a:ea typeface="+mn-ea"/>
                <a:cs typeface="+mn-cs"/>
                <a:sym typeface="Chalkboard" charset="0"/>
              </a:defRPr>
            </a:lvl5pPr>
            <a:lvl6pPr marL="457200" algn="ctr" rtl="0" fontAlgn="base">
              <a:spcBef>
                <a:spcPct val="0"/>
              </a:spcBef>
              <a:spcAft>
                <a:spcPct val="0"/>
              </a:spcAft>
              <a:defRPr sz="1800">
                <a:solidFill>
                  <a:schemeClr val="tx1"/>
                </a:solidFill>
                <a:latin typeface="+mn-lt"/>
                <a:ea typeface="+mn-ea"/>
                <a:cs typeface="+mn-cs"/>
                <a:sym typeface="Chalkboard" charset="0"/>
              </a:defRPr>
            </a:lvl6pPr>
            <a:lvl7pPr marL="914400" algn="ctr" rtl="0" fontAlgn="base">
              <a:spcBef>
                <a:spcPct val="0"/>
              </a:spcBef>
              <a:spcAft>
                <a:spcPct val="0"/>
              </a:spcAft>
              <a:defRPr sz="1800">
                <a:solidFill>
                  <a:schemeClr val="tx1"/>
                </a:solidFill>
                <a:latin typeface="+mn-lt"/>
                <a:ea typeface="+mn-ea"/>
                <a:cs typeface="+mn-cs"/>
                <a:sym typeface="Chalkboard" charset="0"/>
              </a:defRPr>
            </a:lvl7pPr>
            <a:lvl8pPr marL="1371600" algn="ctr" rtl="0" fontAlgn="base">
              <a:spcBef>
                <a:spcPct val="0"/>
              </a:spcBef>
              <a:spcAft>
                <a:spcPct val="0"/>
              </a:spcAft>
              <a:defRPr sz="1800">
                <a:solidFill>
                  <a:schemeClr val="tx1"/>
                </a:solidFill>
                <a:latin typeface="+mn-lt"/>
                <a:ea typeface="+mn-ea"/>
                <a:cs typeface="+mn-cs"/>
                <a:sym typeface="Chalkboard" charset="0"/>
              </a:defRPr>
            </a:lvl8pPr>
            <a:lvl9pPr marL="1828800" algn="ctr" rtl="0" fontAlgn="base">
              <a:spcBef>
                <a:spcPct val="0"/>
              </a:spcBef>
              <a:spcAft>
                <a:spcPct val="0"/>
              </a:spcAft>
              <a:defRPr sz="1800">
                <a:solidFill>
                  <a:schemeClr val="tx1"/>
                </a:solidFill>
                <a:latin typeface="+mn-lt"/>
                <a:ea typeface="+mn-ea"/>
                <a:cs typeface="+mn-cs"/>
                <a:sym typeface="Chalkboard" charset="0"/>
              </a:defRPr>
            </a:lvl9pPr>
          </a:lstStyle>
          <a:p>
            <a:pPr algn="l">
              <a:buFont typeface="Wingdings" charset="2"/>
              <a:buChar char="v"/>
              <a:defRPr/>
            </a:pPr>
            <a:endParaRPr lang="en-US" sz="4000" kern="0" dirty="0">
              <a:solidFill>
                <a:schemeClr val="accent1">
                  <a:lumMod val="90000"/>
                </a:schemeClr>
              </a:solidFill>
            </a:endParaRPr>
          </a:p>
          <a:p>
            <a:pPr marL="571500" indent="-571500" algn="l">
              <a:buClr>
                <a:srgbClr val="FFEE6D"/>
              </a:buClr>
              <a:buSzPct val="66000"/>
              <a:buFont typeface="Wingdings" pitchFamily="2" charset="2"/>
              <a:buChar char="v"/>
              <a:defRPr/>
            </a:pPr>
            <a:r>
              <a:rPr lang="en-US" sz="4000" kern="0" dirty="0">
                <a:solidFill>
                  <a:schemeClr val="accent1">
                    <a:lumMod val="90000"/>
                  </a:schemeClr>
                </a:solidFill>
              </a:rPr>
              <a:t>Certificates of Completion</a:t>
            </a:r>
          </a:p>
          <a:p>
            <a:pPr marL="571500" indent="-571500" algn="l">
              <a:buClr>
                <a:srgbClr val="FFEE6D"/>
              </a:buClr>
              <a:buSzPct val="66000"/>
              <a:buFont typeface="Wingdings" pitchFamily="2" charset="2"/>
              <a:buChar char="v"/>
              <a:defRPr/>
            </a:pPr>
            <a:endParaRPr lang="en-US" sz="4000" kern="0" dirty="0">
              <a:solidFill>
                <a:srgbClr val="BBE0E3"/>
              </a:solidFill>
            </a:endParaRPr>
          </a:p>
          <a:p>
            <a:pPr marL="571500" indent="-571500" algn="l">
              <a:buClr>
                <a:srgbClr val="FFEE6D"/>
              </a:buClr>
              <a:buSzPct val="66000"/>
              <a:buFont typeface="Wingdings" pitchFamily="2" charset="2"/>
              <a:buChar char="v"/>
              <a:defRPr/>
            </a:pPr>
            <a:r>
              <a:rPr lang="en-US" sz="4000" kern="0" dirty="0">
                <a:solidFill>
                  <a:schemeClr val="accent2">
                    <a:lumMod val="40000"/>
                    <a:lumOff val="60000"/>
                  </a:schemeClr>
                </a:solidFill>
              </a:rPr>
              <a:t>Level 2      or       </a:t>
            </a:r>
            <a:r>
              <a:rPr lang="en-US" sz="4000" kern="0" dirty="0">
                <a:solidFill>
                  <a:schemeClr val="accent1">
                    <a:lumMod val="90000"/>
                  </a:schemeClr>
                </a:solidFill>
              </a:rPr>
              <a:t>Emergency Pet Shelter Volunteer Identification </a:t>
            </a:r>
          </a:p>
          <a:p>
            <a:pPr>
              <a:defRPr/>
            </a:pPr>
            <a:endParaRPr lang="en-US" kern="0" dirty="0"/>
          </a:p>
        </p:txBody>
      </p:sp>
      <p:sp>
        <p:nvSpPr>
          <p:cNvPr id="18" name="Rectangle 2">
            <a:extLst>
              <a:ext uri="{FF2B5EF4-FFF2-40B4-BE49-F238E27FC236}">
                <a16:creationId xmlns:a16="http://schemas.microsoft.com/office/drawing/2014/main" id="{49CB3EB4-B2D6-EAD4-ED51-90277D247610}"/>
              </a:ext>
            </a:extLst>
          </p:cNvPr>
          <p:cNvSpPr>
            <a:spLocks noChangeArrowheads="1"/>
          </p:cNvSpPr>
          <p:nvPr/>
        </p:nvSpPr>
        <p:spPr bwMode="auto">
          <a:xfrm>
            <a:off x="0" y="0"/>
            <a:ext cx="130048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0" name="Text Box 2">
            <a:extLst>
              <a:ext uri="{FF2B5EF4-FFF2-40B4-BE49-F238E27FC236}">
                <a16:creationId xmlns:a16="http://schemas.microsoft.com/office/drawing/2014/main" id="{434CB4B4-5BBA-3579-7466-6EB1019EB908}"/>
              </a:ext>
            </a:extLst>
          </p:cNvPr>
          <p:cNvSpPr txBox="1"/>
          <p:nvPr/>
        </p:nvSpPr>
        <p:spPr>
          <a:xfrm>
            <a:off x="3074149" y="5994748"/>
            <a:ext cx="713278" cy="696511"/>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endParaRPr lang="en-US" dirty="0"/>
          </a:p>
        </p:txBody>
      </p:sp>
      <p:pic>
        <p:nvPicPr>
          <p:cNvPr id="22" name="Picture 2" descr="Blue Dog Paw Print - Free Clip Art">
            <a:extLst>
              <a:ext uri="{FF2B5EF4-FFF2-40B4-BE49-F238E27FC236}">
                <a16:creationId xmlns:a16="http://schemas.microsoft.com/office/drawing/2014/main" id="{B3A91B60-E173-DDB3-91AB-896B7C201669}"/>
              </a:ext>
            </a:extLst>
          </p:cNvPr>
          <p:cNvPicPr>
            <a:picLocks noChangeAspect="1" noChangeArrowheads="1"/>
          </p:cNvPicPr>
          <p:nvPr/>
        </p:nvPicPr>
        <p:blipFill>
          <a:blip r:embed="rId6" r:link="rId7">
            <a:extLst>
              <a:ext uri="{28A0092B-C50C-407E-A947-70E740481C1C}">
                <a14:useLocalDpi xmlns:a14="http://schemas.microsoft.com/office/drawing/2010/main" val="0"/>
              </a:ext>
            </a:extLst>
          </a:blip>
          <a:srcRect/>
          <a:stretch>
            <a:fillRect/>
          </a:stretch>
        </p:blipFill>
        <p:spPr bwMode="auto">
          <a:xfrm rot="785166">
            <a:off x="3144727" y="6076669"/>
            <a:ext cx="572124" cy="532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2108280"/>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B9F374-6DB4-251D-2A87-4949B42A7EF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5B82674-E7DE-64CB-B6AF-F371B01B73CC}"/>
              </a:ext>
            </a:extLst>
          </p:cNvPr>
          <p:cNvPicPr>
            <a:picLocks noChangeAspect="1"/>
          </p:cNvPicPr>
          <p:nvPr/>
        </p:nvPicPr>
        <p:blipFill>
          <a:blip r:embed="rId2"/>
          <a:stretch>
            <a:fillRect/>
          </a:stretch>
        </p:blipFill>
        <p:spPr>
          <a:xfrm>
            <a:off x="11970139" y="9169400"/>
            <a:ext cx="740272" cy="479313"/>
          </a:xfrm>
          <a:prstGeom prst="rect">
            <a:avLst/>
          </a:prstGeom>
        </p:spPr>
      </p:pic>
      <p:sp>
        <p:nvSpPr>
          <p:cNvPr id="6" name="TextBox 5">
            <a:extLst>
              <a:ext uri="{FF2B5EF4-FFF2-40B4-BE49-F238E27FC236}">
                <a16:creationId xmlns:a16="http://schemas.microsoft.com/office/drawing/2014/main" id="{5D6BEA68-47C2-891A-5BE1-137ABDF11C55}"/>
              </a:ext>
            </a:extLst>
          </p:cNvPr>
          <p:cNvSpPr txBox="1"/>
          <p:nvPr/>
        </p:nvSpPr>
        <p:spPr>
          <a:xfrm>
            <a:off x="757875" y="304800"/>
            <a:ext cx="11582400" cy="2123658"/>
          </a:xfrm>
          <a:prstGeom prst="rect">
            <a:avLst/>
          </a:prstGeom>
          <a:noFill/>
        </p:spPr>
        <p:txBody>
          <a:bodyPr wrap="square">
            <a:spAutoFit/>
          </a:bodyPr>
          <a:lstStyle/>
          <a:p>
            <a:r>
              <a:rPr lang="en-US" sz="6600" dirty="0">
                <a:solidFill>
                  <a:srgbClr val="FFEE6D"/>
                </a:solidFill>
              </a:rPr>
              <a:t>Emergency Pet Sheltering for   MRC Volunteers, </a:t>
            </a:r>
            <a:r>
              <a:rPr lang="en-US" sz="6600" dirty="0">
                <a:solidFill>
                  <a:srgbClr val="7A81FF"/>
                </a:solidFill>
              </a:rPr>
              <a:t>Level 2 </a:t>
            </a:r>
          </a:p>
        </p:txBody>
      </p:sp>
      <p:sp>
        <p:nvSpPr>
          <p:cNvPr id="5" name="TextBox 4">
            <a:extLst>
              <a:ext uri="{FF2B5EF4-FFF2-40B4-BE49-F238E27FC236}">
                <a16:creationId xmlns:a16="http://schemas.microsoft.com/office/drawing/2014/main" id="{085CADDE-DEDE-C7AD-7C6C-D95B018EBBDD}"/>
              </a:ext>
            </a:extLst>
          </p:cNvPr>
          <p:cNvSpPr txBox="1"/>
          <p:nvPr/>
        </p:nvSpPr>
        <p:spPr>
          <a:xfrm>
            <a:off x="878362" y="4862357"/>
            <a:ext cx="11248075" cy="4431983"/>
          </a:xfrm>
          <a:prstGeom prst="rect">
            <a:avLst/>
          </a:prstGeom>
          <a:noFill/>
        </p:spPr>
        <p:txBody>
          <a:bodyPr wrap="square" rtlCol="0">
            <a:spAutoFit/>
          </a:bodyPr>
          <a:lstStyle/>
          <a:p>
            <a:r>
              <a:rPr lang="en-US" sz="4400" dirty="0">
                <a:solidFill>
                  <a:schemeClr val="accent6"/>
                </a:solidFill>
              </a:rPr>
              <a:t>To Complete your Training please go to:</a:t>
            </a:r>
          </a:p>
          <a:p>
            <a:r>
              <a:rPr lang="en-US" sz="4400" dirty="0">
                <a:solidFill>
                  <a:srgbClr val="7A81FF"/>
                </a:solidFill>
                <a:hlinkClick r:id="rId3">
                  <a:extLst>
                    <a:ext uri="{A12FA001-AC4F-418D-AE19-62706E023703}">
                      <ahyp:hlinkClr xmlns:ahyp="http://schemas.microsoft.com/office/drawing/2018/hyperlinkcolor" val="tx"/>
                    </a:ext>
                  </a:extLst>
                </a:hlinkClick>
              </a:rPr>
              <a:t>www.mrcvolunteer.org/emergency-pet-sheltering.html</a:t>
            </a:r>
            <a:endParaRPr lang="en-US" sz="4400" dirty="0">
              <a:solidFill>
                <a:srgbClr val="7A81FF"/>
              </a:solidFill>
            </a:endParaRPr>
          </a:p>
          <a:p>
            <a:r>
              <a:rPr lang="en-US" sz="4400" dirty="0">
                <a:solidFill>
                  <a:schemeClr val="accent6"/>
                </a:solidFill>
              </a:rPr>
              <a:t>and click on </a:t>
            </a:r>
            <a:r>
              <a:rPr lang="en-US" sz="4400" dirty="0">
                <a:solidFill>
                  <a:schemeClr val="accent2">
                    <a:lumMod val="40000"/>
                    <a:lumOff val="60000"/>
                  </a:schemeClr>
                </a:solidFill>
              </a:rPr>
              <a:t>Level 2</a:t>
            </a:r>
            <a:r>
              <a:rPr lang="en-US" sz="4400" dirty="0">
                <a:solidFill>
                  <a:schemeClr val="accent6"/>
                </a:solidFill>
              </a:rPr>
              <a:t> Quiz</a:t>
            </a:r>
          </a:p>
          <a:p>
            <a:endParaRPr lang="en-US" dirty="0">
              <a:solidFill>
                <a:srgbClr val="72BFC5"/>
              </a:solidFill>
            </a:endParaRPr>
          </a:p>
          <a:p>
            <a:r>
              <a:rPr lang="en-US" sz="3200" dirty="0">
                <a:solidFill>
                  <a:srgbClr val="9ED3D7"/>
                </a:solidFill>
              </a:rPr>
              <a:t>Once you pass, you will be directed to receive your</a:t>
            </a:r>
          </a:p>
          <a:p>
            <a:r>
              <a:rPr lang="en-US" sz="3200" dirty="0">
                <a:solidFill>
                  <a:schemeClr val="accent2">
                    <a:lumMod val="40000"/>
                    <a:lumOff val="60000"/>
                  </a:schemeClr>
                </a:solidFill>
              </a:rPr>
              <a:t>Level 2 </a:t>
            </a:r>
            <a:r>
              <a:rPr lang="en-US" sz="3200" dirty="0">
                <a:solidFill>
                  <a:srgbClr val="9ED3D7"/>
                </a:solidFill>
              </a:rPr>
              <a:t>Certificate of Completion</a:t>
            </a:r>
          </a:p>
        </p:txBody>
      </p:sp>
      <p:sp>
        <p:nvSpPr>
          <p:cNvPr id="7" name="Rectangle 6">
            <a:extLst>
              <a:ext uri="{FF2B5EF4-FFF2-40B4-BE49-F238E27FC236}">
                <a16:creationId xmlns:a16="http://schemas.microsoft.com/office/drawing/2014/main" id="{6BAEE8CA-B99F-B9A5-7F8E-2D6BE79C75E8}"/>
              </a:ext>
            </a:extLst>
          </p:cNvPr>
          <p:cNvSpPr>
            <a:spLocks noChangeArrowheads="1"/>
          </p:cNvSpPr>
          <p:nvPr/>
        </p:nvSpPr>
        <p:spPr bwMode="auto">
          <a:xfrm>
            <a:off x="-12642850" y="2204992"/>
            <a:ext cx="3251200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8" name="Rectangle 8">
            <a:extLst>
              <a:ext uri="{FF2B5EF4-FFF2-40B4-BE49-F238E27FC236}">
                <a16:creationId xmlns:a16="http://schemas.microsoft.com/office/drawing/2014/main" id="{EE93D18D-230A-B0FA-C76E-77B7413E8AB5}"/>
              </a:ext>
            </a:extLst>
          </p:cNvPr>
          <p:cNvSpPr>
            <a:spLocks noChangeArrowheads="1"/>
          </p:cNvSpPr>
          <p:nvPr/>
        </p:nvSpPr>
        <p:spPr bwMode="auto">
          <a:xfrm>
            <a:off x="4711700" y="2251453"/>
            <a:ext cx="33705386" cy="47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031" name="Picture 2" descr="Quiz Button 3d Label 45800702 PNG">
            <a:extLst>
              <a:ext uri="{FF2B5EF4-FFF2-40B4-BE49-F238E27FC236}">
                <a16:creationId xmlns:a16="http://schemas.microsoft.com/office/drawing/2014/main" id="{9C4DE2AD-CD6D-54E0-EE51-118E7B47374B}"/>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4711700" y="2199118"/>
            <a:ext cx="3581400" cy="26776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6888017"/>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p:cNvSpPr>
            <a:spLocks noGrp="1" noChangeArrowheads="1"/>
          </p:cNvSpPr>
          <p:nvPr>
            <p:ph type="title"/>
          </p:nvPr>
        </p:nvSpPr>
        <p:spPr>
          <a:xfrm>
            <a:off x="1168400" y="6388833"/>
            <a:ext cx="6045200" cy="990600"/>
          </a:xfrm>
        </p:spPr>
        <p:txBody>
          <a:bodyPr/>
          <a:lstStyle/>
          <a:p>
            <a:pPr algn="ctr" eaLnBrk="1" hangingPunct="1">
              <a:defRPr/>
            </a:pPr>
            <a:br>
              <a:rPr lang="en-US" sz="6000" i="1" dirty="0">
                <a:solidFill>
                  <a:srgbClr val="FFEE6D"/>
                </a:solidFill>
              </a:rPr>
            </a:br>
            <a:r>
              <a:rPr lang="en-US" sz="6000" i="1" dirty="0">
                <a:solidFill>
                  <a:srgbClr val="FFEE6D"/>
                </a:solidFill>
              </a:rPr>
              <a:t>THANK YOU!</a:t>
            </a:r>
            <a:br>
              <a:rPr lang="en-US" sz="6000" i="1" dirty="0">
                <a:solidFill>
                  <a:srgbClr val="FFEE6D"/>
                </a:solidFill>
              </a:rPr>
            </a:br>
            <a:r>
              <a:rPr lang="en-US" sz="2800" i="1" dirty="0">
                <a:solidFill>
                  <a:srgbClr val="FFEE6D"/>
                </a:solidFill>
              </a:rPr>
              <a:t>For Your Time </a:t>
            </a:r>
            <a:br>
              <a:rPr lang="en-US" sz="2800" i="1" dirty="0">
                <a:solidFill>
                  <a:srgbClr val="FFEE6D"/>
                </a:solidFill>
              </a:rPr>
            </a:br>
            <a:r>
              <a:rPr lang="en-US" sz="2800" i="1" dirty="0">
                <a:solidFill>
                  <a:srgbClr val="FFEE6D"/>
                </a:solidFill>
              </a:rPr>
              <a:t>and </a:t>
            </a:r>
            <a:br>
              <a:rPr lang="en-US" sz="2800" i="1" dirty="0">
                <a:solidFill>
                  <a:srgbClr val="FFEE6D"/>
                </a:solidFill>
              </a:rPr>
            </a:br>
            <a:r>
              <a:rPr lang="en-US" sz="2800" i="1" dirty="0">
                <a:solidFill>
                  <a:srgbClr val="FFEE6D"/>
                </a:solidFill>
              </a:rPr>
              <a:t>for Being a VOLUNTEER</a:t>
            </a:r>
            <a:endParaRPr lang="en-US" sz="2800" i="1" dirty="0">
              <a:solidFill>
                <a:schemeClr val="accent2">
                  <a:lumMod val="40000"/>
                  <a:lumOff val="60000"/>
                </a:schemeClr>
              </a:solidFill>
            </a:endParaRPr>
          </a:p>
        </p:txBody>
      </p:sp>
      <p:sp>
        <p:nvSpPr>
          <p:cNvPr id="39939" name="Rectangle 3"/>
          <p:cNvSpPr>
            <a:spLocks/>
          </p:cNvSpPr>
          <p:nvPr/>
        </p:nvSpPr>
        <p:spPr bwMode="auto">
          <a:xfrm>
            <a:off x="2336800" y="8572499"/>
            <a:ext cx="8331200" cy="144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nchor="ctr"/>
          <a:lstStyle/>
          <a:p>
            <a:pPr marL="0" indent="0" eaLnBrk="1" hangingPunct="1">
              <a:defRPr/>
            </a:pPr>
            <a:r>
              <a:rPr lang="en-US" sz="2000" dirty="0">
                <a:solidFill>
                  <a:schemeClr val="accent1">
                    <a:lumMod val="75000"/>
                  </a:schemeClr>
                </a:solidFill>
              </a:rPr>
              <a:t>Lisa C. Kaufman, ATR-BC, LADCI</a:t>
            </a:r>
          </a:p>
          <a:p>
            <a:pPr marL="0" indent="0" eaLnBrk="1" hangingPunct="1">
              <a:defRPr/>
            </a:pPr>
            <a:r>
              <a:rPr lang="en-US" sz="2000" dirty="0">
                <a:solidFill>
                  <a:schemeClr val="accent1">
                    <a:lumMod val="75000"/>
                  </a:schemeClr>
                </a:solidFill>
              </a:rPr>
              <a:t>Behavioral Health, Emergency Preparedness Consultant</a:t>
            </a:r>
          </a:p>
          <a:p>
            <a:pPr>
              <a:defRPr/>
            </a:pPr>
            <a:r>
              <a:rPr lang="en-US" sz="2000" dirty="0">
                <a:solidFill>
                  <a:schemeClr val="accent1">
                    <a:lumMod val="75000"/>
                  </a:schemeClr>
                </a:solidFill>
              </a:rPr>
              <a:t>Preparedness Specialty Services</a:t>
            </a:r>
          </a:p>
          <a:p>
            <a:pPr marL="0" indent="0" eaLnBrk="1" hangingPunct="1">
              <a:defRPr/>
            </a:pPr>
            <a:r>
              <a:rPr lang="en-US" sz="2000" dirty="0">
                <a:solidFill>
                  <a:schemeClr val="accent2">
                    <a:lumMod val="40000"/>
                    <a:lumOff val="60000"/>
                  </a:schemeClr>
                </a:solidFill>
                <a:hlinkClick r:id="rId2">
                  <a:extLst>
                    <a:ext uri="{A12FA001-AC4F-418D-AE19-62706E023703}">
                      <ahyp:hlinkClr xmlns:ahyp="http://schemas.microsoft.com/office/drawing/2018/hyperlinkcolor" val="tx"/>
                    </a:ext>
                  </a:extLst>
                </a:hlinkClick>
              </a:rPr>
              <a:t>lckaufmanpss@gmail.com</a:t>
            </a:r>
            <a:endParaRPr lang="en-US" sz="2000" dirty="0">
              <a:solidFill>
                <a:schemeClr val="accent2">
                  <a:lumMod val="40000"/>
                  <a:lumOff val="60000"/>
                </a:schemeClr>
              </a:solidFill>
            </a:endParaRPr>
          </a:p>
          <a:p>
            <a:pPr marL="0" indent="0" eaLnBrk="1" hangingPunct="1">
              <a:defRPr/>
            </a:pPr>
            <a:endParaRPr lang="en-US" sz="2800" dirty="0">
              <a:solidFill>
                <a:schemeClr val="accent1">
                  <a:lumMod val="90000"/>
                </a:schemeClr>
              </a:solidFill>
            </a:endParaRPr>
          </a:p>
          <a:p>
            <a:pPr algn="r">
              <a:defRPr/>
            </a:pPr>
            <a:endParaRPr lang="en-US" dirty="0">
              <a:solidFill>
                <a:schemeClr val="tx1"/>
              </a:solidFill>
              <a:ea typeface="Chalkboard" charset="0"/>
              <a:cs typeface="Chalkboard" charset="0"/>
            </a:endParaRPr>
          </a:p>
        </p:txBody>
      </p:sp>
      <p:sp>
        <p:nvSpPr>
          <p:cNvPr id="9" name="Text Placeholder 8"/>
          <p:cNvSpPr>
            <a:spLocks noGrp="1"/>
          </p:cNvSpPr>
          <p:nvPr>
            <p:ph type="body" sz="half" idx="2"/>
          </p:nvPr>
        </p:nvSpPr>
        <p:spPr>
          <a:xfrm>
            <a:off x="695960" y="248188"/>
            <a:ext cx="11887200" cy="2621280"/>
          </a:xfrm>
        </p:spPr>
        <p:txBody>
          <a:bodyPr/>
          <a:lstStyle/>
          <a:p>
            <a:endParaRPr lang="en-US" sz="2400" dirty="0"/>
          </a:p>
          <a:p>
            <a:r>
              <a:rPr lang="en-US" sz="3600" b="1" dirty="0">
                <a:solidFill>
                  <a:schemeClr val="accent2">
                    <a:lumMod val="40000"/>
                    <a:lumOff val="60000"/>
                  </a:schemeClr>
                </a:solidFill>
              </a:rPr>
              <a:t>“Some people talk to animals. Not many listen though. That's the problem”</a:t>
            </a:r>
          </a:p>
          <a:p>
            <a:r>
              <a:rPr lang="en-US" sz="3600" dirty="0">
                <a:solidFill>
                  <a:schemeClr val="accent2"/>
                </a:solidFill>
              </a:rPr>
              <a:t>							</a:t>
            </a:r>
          </a:p>
          <a:p>
            <a:r>
              <a:rPr lang="en-US" sz="3600" dirty="0">
                <a:solidFill>
                  <a:schemeClr val="accent2"/>
                </a:solidFill>
              </a:rPr>
              <a:t>			</a:t>
            </a:r>
            <a:r>
              <a:rPr lang="en-US" sz="2800" dirty="0">
                <a:solidFill>
                  <a:schemeClr val="accent2"/>
                </a:solidFill>
              </a:rPr>
              <a:t>		</a:t>
            </a:r>
            <a:r>
              <a:rPr lang="en-US" sz="2800" b="1" dirty="0">
                <a:solidFill>
                  <a:srgbClr val="FFCC00"/>
                </a:solidFill>
              </a:rPr>
              <a:t>	</a:t>
            </a:r>
            <a:endParaRPr lang="en-US" sz="2800" dirty="0">
              <a:solidFill>
                <a:srgbClr val="FFCC00"/>
              </a:solidFill>
            </a:endParaRPr>
          </a:p>
          <a:p>
            <a:r>
              <a:rPr lang="en-US" sz="2800" dirty="0">
                <a:solidFill>
                  <a:srgbClr val="FFCC00"/>
                </a:solidFill>
              </a:rPr>
              <a:t>													   						</a:t>
            </a:r>
            <a:r>
              <a:rPr lang="en-US" sz="2800" dirty="0">
                <a:solidFill>
                  <a:schemeClr val="accent2"/>
                </a:solidFill>
              </a:rPr>
              <a:t>		</a:t>
            </a:r>
            <a:endParaRPr lang="en-US" sz="2800" dirty="0"/>
          </a:p>
        </p:txBody>
      </p:sp>
      <p:pic>
        <p:nvPicPr>
          <p:cNvPr id="2" name="Picture 1"/>
          <p:cNvPicPr>
            <a:picLocks noChangeAspect="1"/>
          </p:cNvPicPr>
          <p:nvPr/>
        </p:nvPicPr>
        <p:blipFill>
          <a:blip r:embed="rId3"/>
          <a:stretch>
            <a:fillRect/>
          </a:stretch>
        </p:blipFill>
        <p:spPr>
          <a:xfrm>
            <a:off x="2390590" y="2009458"/>
            <a:ext cx="4081330" cy="2426358"/>
          </a:xfrm>
          <a:prstGeom prst="rect">
            <a:avLst/>
          </a:prstGeom>
          <a:ln w="31750">
            <a:solidFill>
              <a:schemeClr val="accent2">
                <a:lumMod val="75000"/>
              </a:schemeClr>
            </a:solidFill>
          </a:ln>
        </p:spPr>
      </p:pic>
      <p:sp>
        <p:nvSpPr>
          <p:cNvPr id="5" name="TextBox 4"/>
          <p:cNvSpPr txBox="1"/>
          <p:nvPr/>
        </p:nvSpPr>
        <p:spPr>
          <a:xfrm>
            <a:off x="6664960" y="2731498"/>
            <a:ext cx="3781610" cy="1485022"/>
          </a:xfrm>
          <a:prstGeom prst="rect">
            <a:avLst/>
          </a:prstGeom>
          <a:noFill/>
        </p:spPr>
        <p:txBody>
          <a:bodyPr wrap="square" rtlCol="0">
            <a:spAutoFit/>
          </a:bodyPr>
          <a:lstStyle/>
          <a:p>
            <a:pPr algn="l"/>
            <a:r>
              <a:rPr lang="en-US" sz="2000" dirty="0">
                <a:solidFill>
                  <a:schemeClr val="accent2"/>
                </a:solidFill>
              </a:rPr>
              <a:t>~Winnie-the-Pooh</a:t>
            </a:r>
          </a:p>
          <a:p>
            <a:endParaRPr lang="en-US" sz="1050" dirty="0">
              <a:solidFill>
                <a:schemeClr val="accent2"/>
              </a:solidFill>
            </a:endParaRPr>
          </a:p>
          <a:p>
            <a:r>
              <a:rPr lang="en-US" sz="2000" dirty="0">
                <a:solidFill>
                  <a:schemeClr val="accent2"/>
                </a:solidFill>
              </a:rPr>
              <a:t>Author: A.A. Milne</a:t>
            </a:r>
            <a:endParaRPr lang="en-US" sz="2000" dirty="0">
              <a:solidFill>
                <a:srgbClr val="333399"/>
              </a:solidFill>
            </a:endParaRPr>
          </a:p>
          <a:p>
            <a:r>
              <a:rPr lang="en-US" sz="2000" dirty="0">
                <a:solidFill>
                  <a:srgbClr val="333399"/>
                </a:solidFill>
              </a:rPr>
              <a:t>Illustration: E.H. Shepard</a:t>
            </a:r>
          </a:p>
          <a:p>
            <a:r>
              <a:rPr lang="en-US" sz="2000" dirty="0">
                <a:solidFill>
                  <a:srgbClr val="333399"/>
                </a:solidFill>
              </a:rPr>
              <a:t> </a:t>
            </a:r>
          </a:p>
        </p:txBody>
      </p:sp>
      <p:pic>
        <p:nvPicPr>
          <p:cNvPr id="3" name="Picture 2">
            <a:extLst>
              <a:ext uri="{FF2B5EF4-FFF2-40B4-BE49-F238E27FC236}">
                <a16:creationId xmlns:a16="http://schemas.microsoft.com/office/drawing/2014/main" id="{006A0500-B992-B2FA-F2C6-F79CE681828B}"/>
              </a:ext>
            </a:extLst>
          </p:cNvPr>
          <p:cNvPicPr>
            <a:picLocks noChangeAspect="1"/>
          </p:cNvPicPr>
          <p:nvPr/>
        </p:nvPicPr>
        <p:blipFill>
          <a:blip r:embed="rId4"/>
          <a:stretch>
            <a:fillRect/>
          </a:stretch>
        </p:blipFill>
        <p:spPr>
          <a:xfrm>
            <a:off x="8178800" y="5158365"/>
            <a:ext cx="3020436" cy="1955679"/>
          </a:xfrm>
          <a:prstGeom prst="rect">
            <a:avLst/>
          </a:prstGeom>
        </p:spPr>
      </p:pic>
    </p:spTree>
    <p:extLst>
      <p:ext uri="{BB962C8B-B14F-4D97-AF65-F5344CB8AC3E}">
        <p14:creationId xmlns:p14="http://schemas.microsoft.com/office/powerpoint/2010/main" val="2325127634"/>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body" idx="1"/>
          </p:nvPr>
        </p:nvSpPr>
        <p:spPr>
          <a:xfrm>
            <a:off x="406400" y="2830715"/>
            <a:ext cx="12039600" cy="6019800"/>
          </a:xfrm>
        </p:spPr>
        <p:txBody>
          <a:bodyPr/>
          <a:lstStyle/>
          <a:p>
            <a:pPr marL="1028700" indent="-571500" algn="l" eaLnBrk="1" hangingPunct="1">
              <a:spcAft>
                <a:spcPts val="1200"/>
              </a:spcAft>
              <a:buClr>
                <a:srgbClr val="FFEE6D"/>
              </a:buClr>
              <a:buSzPct val="60000"/>
              <a:buFont typeface="Wingdings" pitchFamily="2" charset="2"/>
              <a:buChar char="v"/>
              <a:defRPr/>
            </a:pPr>
            <a:r>
              <a:rPr lang="en-US" sz="3200" i="1" dirty="0">
                <a:solidFill>
                  <a:srgbClr val="72BFC5"/>
                </a:solidFill>
              </a:rPr>
              <a:t>State of Massachusetts Animal Resource Team</a:t>
            </a:r>
            <a:r>
              <a:rPr lang="en-US" sz="3200" i="1" dirty="0">
                <a:solidFill>
                  <a:schemeClr val="accent1">
                    <a:lumMod val="90000"/>
                  </a:schemeClr>
                </a:solidFill>
              </a:rPr>
              <a:t> </a:t>
            </a:r>
            <a:r>
              <a:rPr lang="en-US" sz="3200" dirty="0">
                <a:solidFill>
                  <a:schemeClr val="accent1">
                    <a:lumMod val="90000"/>
                  </a:schemeClr>
                </a:solidFill>
              </a:rPr>
              <a:t>is a network of organizations, agencies and individuals committed to responding to the needs of the animal population in disaster situations throughout Massachusetts </a:t>
            </a:r>
          </a:p>
          <a:p>
            <a:pPr marL="1028700" indent="-571500" algn="l" eaLnBrk="1" hangingPunct="1">
              <a:buClr>
                <a:srgbClr val="FFEE6D"/>
              </a:buClr>
              <a:buSzPct val="60000"/>
              <a:buFont typeface="Wingdings" pitchFamily="2" charset="2"/>
              <a:buChar char="v"/>
              <a:defRPr/>
            </a:pPr>
            <a:endParaRPr lang="en-US" sz="3200" i="1" dirty="0">
              <a:solidFill>
                <a:schemeClr val="accent1">
                  <a:lumMod val="90000"/>
                </a:schemeClr>
              </a:solidFill>
            </a:endParaRPr>
          </a:p>
          <a:p>
            <a:pPr marL="1028700" indent="-571500" algn="l" eaLnBrk="1" hangingPunct="1">
              <a:buClr>
                <a:srgbClr val="FFEE6D"/>
              </a:buClr>
              <a:buSzPct val="60000"/>
              <a:buFont typeface="Wingdings" pitchFamily="2" charset="2"/>
              <a:buChar char="v"/>
              <a:defRPr/>
            </a:pPr>
            <a:r>
              <a:rPr lang="en-US" sz="3200" i="1" dirty="0">
                <a:solidFill>
                  <a:srgbClr val="72BFC5"/>
                </a:solidFill>
              </a:rPr>
              <a:t>SMART</a:t>
            </a:r>
            <a:r>
              <a:rPr lang="ja-JP" altLang="en-US" sz="3200" i="1">
                <a:solidFill>
                  <a:srgbClr val="72BFC5"/>
                </a:solidFill>
                <a:latin typeface="Arial"/>
              </a:rPr>
              <a:t>’</a:t>
            </a:r>
            <a:r>
              <a:rPr lang="en-US" sz="3200" i="1" dirty="0">
                <a:solidFill>
                  <a:srgbClr val="72BFC5"/>
                </a:solidFill>
              </a:rPr>
              <a:t>s Mission:</a:t>
            </a:r>
            <a:r>
              <a:rPr lang="en-US" sz="3200" dirty="0">
                <a:solidFill>
                  <a:srgbClr val="72BFC5"/>
                </a:solidFill>
              </a:rPr>
              <a:t> </a:t>
            </a:r>
            <a:r>
              <a:rPr lang="en-US" sz="3200" dirty="0">
                <a:solidFill>
                  <a:srgbClr val="9ED3D7"/>
                </a:solidFill>
              </a:rPr>
              <a:t>To be a key resource in Massachusetts by establishing best practices for animal emergency preparedness. Through training and education, SMART assists in the development of disaster animal response teams, both locally and regionally, in an effort to strengthen capabilities throughout the state.</a:t>
            </a:r>
          </a:p>
        </p:txBody>
      </p:sp>
      <p:pic>
        <p:nvPicPr>
          <p:cNvPr id="3" name="Picture 2">
            <a:extLst>
              <a:ext uri="{FF2B5EF4-FFF2-40B4-BE49-F238E27FC236}">
                <a16:creationId xmlns:a16="http://schemas.microsoft.com/office/drawing/2014/main" id="{B0BE9E8F-C98F-8E17-3E6C-8AD37D691D7E}"/>
              </a:ext>
            </a:extLst>
          </p:cNvPr>
          <p:cNvPicPr>
            <a:picLocks noChangeAspect="1"/>
          </p:cNvPicPr>
          <p:nvPr/>
        </p:nvPicPr>
        <p:blipFill>
          <a:blip r:embed="rId2"/>
          <a:stretch>
            <a:fillRect/>
          </a:stretch>
        </p:blipFill>
        <p:spPr>
          <a:xfrm>
            <a:off x="11970139" y="9169400"/>
            <a:ext cx="740272" cy="479313"/>
          </a:xfrm>
          <a:prstGeom prst="rect">
            <a:avLst/>
          </a:prstGeom>
        </p:spPr>
      </p:pic>
      <p:sp>
        <p:nvSpPr>
          <p:cNvPr id="4" name="TextBox 3">
            <a:extLst>
              <a:ext uri="{FF2B5EF4-FFF2-40B4-BE49-F238E27FC236}">
                <a16:creationId xmlns:a16="http://schemas.microsoft.com/office/drawing/2014/main" id="{0542D030-6CD0-3858-723A-0AA005BDCF02}"/>
              </a:ext>
            </a:extLst>
          </p:cNvPr>
          <p:cNvSpPr txBox="1"/>
          <p:nvPr/>
        </p:nvSpPr>
        <p:spPr>
          <a:xfrm>
            <a:off x="482600" y="353751"/>
            <a:ext cx="12039600" cy="1913775"/>
          </a:xfrm>
          <a:prstGeom prst="rect">
            <a:avLst/>
          </a:prstGeom>
          <a:solidFill>
            <a:schemeClr val="tx1"/>
          </a:solidFill>
        </p:spPr>
        <p:txBody>
          <a:bodyPr wrap="square" rtlCol="0">
            <a:spAutoFit/>
          </a:bodyPr>
          <a:lstStyle/>
          <a:p>
            <a:endParaRPr lang="en-US" dirty="0"/>
          </a:p>
        </p:txBody>
      </p:sp>
      <p:pic>
        <p:nvPicPr>
          <p:cNvPr id="5" name="Picture 4">
            <a:extLst>
              <a:ext uri="{FF2B5EF4-FFF2-40B4-BE49-F238E27FC236}">
                <a16:creationId xmlns:a16="http://schemas.microsoft.com/office/drawing/2014/main" id="{D521CBBD-CBFE-52D2-C45D-59B09A099B4E}"/>
              </a:ext>
            </a:extLst>
          </p:cNvPr>
          <p:cNvPicPr>
            <a:picLocks noChangeAspect="1"/>
          </p:cNvPicPr>
          <p:nvPr/>
        </p:nvPicPr>
        <p:blipFill>
          <a:blip r:embed="rId3"/>
          <a:stretch>
            <a:fillRect/>
          </a:stretch>
        </p:blipFill>
        <p:spPr>
          <a:xfrm>
            <a:off x="797080" y="614679"/>
            <a:ext cx="4818185" cy="1391920"/>
          </a:xfrm>
          <a:prstGeom prst="rect">
            <a:avLst/>
          </a:prstGeom>
        </p:spPr>
      </p:pic>
      <p:sp>
        <p:nvSpPr>
          <p:cNvPr id="2" name="TextBox 1">
            <a:extLst>
              <a:ext uri="{FF2B5EF4-FFF2-40B4-BE49-F238E27FC236}">
                <a16:creationId xmlns:a16="http://schemas.microsoft.com/office/drawing/2014/main" id="{94362599-9D26-2836-8A5A-9BAE1356F6C3}"/>
              </a:ext>
            </a:extLst>
          </p:cNvPr>
          <p:cNvSpPr txBox="1"/>
          <p:nvPr/>
        </p:nvSpPr>
        <p:spPr>
          <a:xfrm>
            <a:off x="5707263" y="1175602"/>
            <a:ext cx="6722939" cy="830997"/>
          </a:xfrm>
          <a:prstGeom prst="rect">
            <a:avLst/>
          </a:prstGeom>
          <a:noFill/>
        </p:spPr>
        <p:txBody>
          <a:bodyPr wrap="square" rtlCol="0">
            <a:spAutoFit/>
          </a:bodyPr>
          <a:lstStyle/>
          <a:p>
            <a:r>
              <a:rPr lang="en-US" sz="2400" b="1" i="1" dirty="0">
                <a:solidFill>
                  <a:srgbClr val="24467F"/>
                </a:solidFill>
              </a:rPr>
              <a:t>Prepare, Coordinate, Educate. </a:t>
            </a:r>
          </a:p>
          <a:p>
            <a:r>
              <a:rPr lang="en-US" sz="2400" b="1" i="1" dirty="0">
                <a:solidFill>
                  <a:srgbClr val="24467F"/>
                </a:solidFill>
              </a:rPr>
              <a:t>Building local capacity for animal response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458">
                                            <p:txEl>
                                              <p:pRg st="0" end="0"/>
                                            </p:txEl>
                                          </p:spTgt>
                                        </p:tgtEl>
                                        <p:attrNameLst>
                                          <p:attrName>style.visibility</p:attrName>
                                        </p:attrNameLst>
                                      </p:cBhvr>
                                      <p:to>
                                        <p:strVal val="visible"/>
                                      </p:to>
                                    </p:set>
                                    <p:anim calcmode="lin" valueType="num">
                                      <p:cBhvr additive="base">
                                        <p:cTn id="7" dur="500" fill="hold"/>
                                        <p:tgtEl>
                                          <p:spTgt spid="1945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45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9458">
                                            <p:txEl>
                                              <p:pRg st="2" end="2"/>
                                            </p:txEl>
                                          </p:spTgt>
                                        </p:tgtEl>
                                        <p:attrNameLst>
                                          <p:attrName>style.visibility</p:attrName>
                                        </p:attrNameLst>
                                      </p:cBhvr>
                                      <p:to>
                                        <p:strVal val="visible"/>
                                      </p:to>
                                    </p:set>
                                    <p:anim calcmode="lin" valueType="num">
                                      <p:cBhvr additive="base">
                                        <p:cTn id="13" dur="500" fill="hold"/>
                                        <p:tgtEl>
                                          <p:spTgt spid="19458">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45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
          <p:cNvSpPr>
            <a:spLocks noGrp="1" noChangeArrowheads="1"/>
          </p:cNvSpPr>
          <p:nvPr>
            <p:ph type="title"/>
          </p:nvPr>
        </p:nvSpPr>
        <p:spPr>
          <a:xfrm>
            <a:off x="406400" y="-457200"/>
            <a:ext cx="12192000" cy="2616200"/>
          </a:xfrm>
        </p:spPr>
        <p:txBody>
          <a:bodyPr/>
          <a:lstStyle/>
          <a:p>
            <a:pPr eaLnBrk="1" hangingPunct="1">
              <a:defRPr/>
            </a:pPr>
            <a:r>
              <a:rPr lang="en-US" sz="6000" dirty="0">
                <a:solidFill>
                  <a:srgbClr val="FFEE6D"/>
                </a:solidFill>
              </a:rPr>
              <a:t>Emergency Pet Sheltering for MRC Volunteers, </a:t>
            </a:r>
            <a:r>
              <a:rPr lang="en-US" sz="6000" dirty="0">
                <a:solidFill>
                  <a:schemeClr val="accent2">
                    <a:lumMod val="40000"/>
                    <a:lumOff val="60000"/>
                  </a:schemeClr>
                </a:solidFill>
              </a:rPr>
              <a:t>Level 2</a:t>
            </a:r>
          </a:p>
        </p:txBody>
      </p:sp>
      <p:sp>
        <p:nvSpPr>
          <p:cNvPr id="16386" name="Rectangle 2"/>
          <p:cNvSpPr>
            <a:spLocks noGrp="1" noChangeArrowheads="1"/>
          </p:cNvSpPr>
          <p:nvPr>
            <p:ph type="body" idx="1"/>
          </p:nvPr>
        </p:nvSpPr>
        <p:spPr>
          <a:xfrm>
            <a:off x="1022739" y="2743200"/>
            <a:ext cx="10947400" cy="6426200"/>
          </a:xfrm>
        </p:spPr>
        <p:txBody>
          <a:bodyPr/>
          <a:lstStyle/>
          <a:p>
            <a:pPr marL="1028700" indent="-571500" algn="l" eaLnBrk="1" hangingPunct="1">
              <a:spcAft>
                <a:spcPts val="1200"/>
              </a:spcAft>
              <a:buClr>
                <a:srgbClr val="FFEE6D"/>
              </a:buClr>
              <a:buFont typeface="Wingdings" pitchFamily="2" charset="2"/>
              <a:buChar char="v"/>
              <a:defRPr/>
            </a:pPr>
            <a:r>
              <a:rPr lang="en-US" sz="4000" dirty="0">
                <a:solidFill>
                  <a:schemeClr val="accent1">
                    <a:lumMod val="90000"/>
                  </a:schemeClr>
                </a:solidFill>
              </a:rPr>
              <a:t>Modeled on Best Practices and Plans developed by:</a:t>
            </a:r>
          </a:p>
          <a:p>
            <a:pPr marL="1574800" lvl="1" indent="-571500" algn="l" eaLnBrk="1" hangingPunct="1">
              <a:spcAft>
                <a:spcPts val="1200"/>
              </a:spcAft>
              <a:buClr>
                <a:srgbClr val="FFEE6D"/>
              </a:buClr>
              <a:buFont typeface="Wingdings" pitchFamily="2" charset="2"/>
              <a:buChar char="v"/>
              <a:defRPr/>
            </a:pPr>
            <a:r>
              <a:rPr lang="en-US" sz="4000" dirty="0">
                <a:solidFill>
                  <a:schemeClr val="accent1">
                    <a:lumMod val="90000"/>
                  </a:schemeClr>
                </a:solidFill>
              </a:rPr>
              <a:t>State of Massachusetts Animal Response Team (SMART)</a:t>
            </a:r>
          </a:p>
          <a:p>
            <a:pPr marL="1574800" lvl="1" indent="-571500" algn="l" eaLnBrk="1" hangingPunct="1">
              <a:spcAft>
                <a:spcPts val="1200"/>
              </a:spcAft>
              <a:buClr>
                <a:srgbClr val="FFEE6D"/>
              </a:buClr>
              <a:buFont typeface="Wingdings" pitchFamily="2" charset="2"/>
              <a:buChar char="v"/>
              <a:defRPr/>
            </a:pPr>
            <a:r>
              <a:rPr lang="en-US" sz="4000" dirty="0">
                <a:solidFill>
                  <a:schemeClr val="accent1">
                    <a:lumMod val="90000"/>
                  </a:schemeClr>
                </a:solidFill>
              </a:rPr>
              <a:t>The Humane Society of the United States</a:t>
            </a:r>
          </a:p>
          <a:p>
            <a:pPr marL="1574800" lvl="1" indent="-571500" algn="l" eaLnBrk="1" hangingPunct="1">
              <a:buClr>
                <a:srgbClr val="FFEE6D"/>
              </a:buClr>
              <a:buFont typeface="Wingdings" pitchFamily="2" charset="2"/>
              <a:buChar char="v"/>
              <a:defRPr/>
            </a:pPr>
            <a:r>
              <a:rPr lang="en-US" sz="4000" dirty="0">
                <a:solidFill>
                  <a:schemeClr val="accent1">
                    <a:lumMod val="90000"/>
                  </a:schemeClr>
                </a:solidFill>
              </a:rPr>
              <a:t>The Center for Disease Control: Emergency Preparedness and Response, Disaster Information for Pet Shelters</a:t>
            </a:r>
          </a:p>
        </p:txBody>
      </p:sp>
      <p:pic>
        <p:nvPicPr>
          <p:cNvPr id="3" name="Picture 2">
            <a:extLst>
              <a:ext uri="{FF2B5EF4-FFF2-40B4-BE49-F238E27FC236}">
                <a16:creationId xmlns:a16="http://schemas.microsoft.com/office/drawing/2014/main" id="{36A9E549-F50D-B30A-DBC4-BCE68D4CCE2E}"/>
              </a:ext>
            </a:extLst>
          </p:cNvPr>
          <p:cNvPicPr>
            <a:picLocks noChangeAspect="1"/>
          </p:cNvPicPr>
          <p:nvPr/>
        </p:nvPicPr>
        <p:blipFill>
          <a:blip r:embed="rId2"/>
          <a:stretch>
            <a:fillRect/>
          </a:stretch>
        </p:blipFill>
        <p:spPr>
          <a:xfrm>
            <a:off x="11970139" y="9169400"/>
            <a:ext cx="740272" cy="479313"/>
          </a:xfrm>
          <a:prstGeom prst="rect">
            <a:avLst/>
          </a:prstGeom>
        </p:spPr>
      </p:pic>
      <p:sp>
        <p:nvSpPr>
          <p:cNvPr id="8" name="TextBox 7">
            <a:extLst>
              <a:ext uri="{FF2B5EF4-FFF2-40B4-BE49-F238E27FC236}">
                <a16:creationId xmlns:a16="http://schemas.microsoft.com/office/drawing/2014/main" id="{51912022-DA3D-E7EF-A6AB-290A7094C80A}"/>
              </a:ext>
            </a:extLst>
          </p:cNvPr>
          <p:cNvSpPr txBox="1"/>
          <p:nvPr/>
        </p:nvSpPr>
        <p:spPr>
          <a:xfrm>
            <a:off x="6273799" y="4856017"/>
            <a:ext cx="2034309" cy="498764"/>
          </a:xfrm>
          <a:prstGeom prst="rect">
            <a:avLst/>
          </a:prstGeom>
          <a:solidFill>
            <a:schemeClr val="tx1"/>
          </a:solidFill>
        </p:spPr>
        <p:txBody>
          <a:bodyPr wrap="square" rtlCol="0">
            <a:spAutoFit/>
          </a:bodyPr>
          <a:lstStyle/>
          <a:p>
            <a:endParaRPr lang="en-US" sz="2600" dirty="0"/>
          </a:p>
        </p:txBody>
      </p:sp>
      <p:pic>
        <p:nvPicPr>
          <p:cNvPr id="7" name="Picture 6">
            <a:extLst>
              <a:ext uri="{FF2B5EF4-FFF2-40B4-BE49-F238E27FC236}">
                <a16:creationId xmlns:a16="http://schemas.microsoft.com/office/drawing/2014/main" id="{A4FE3CAB-30B9-01D5-8CAC-AB9DCE1DFA8F}"/>
              </a:ext>
            </a:extLst>
          </p:cNvPr>
          <p:cNvPicPr>
            <a:picLocks noChangeAspect="1"/>
          </p:cNvPicPr>
          <p:nvPr/>
        </p:nvPicPr>
        <p:blipFill>
          <a:blip r:embed="rId3"/>
          <a:stretch>
            <a:fillRect/>
          </a:stretch>
        </p:blipFill>
        <p:spPr>
          <a:xfrm>
            <a:off x="6502400" y="4876800"/>
            <a:ext cx="1513067" cy="477981"/>
          </a:xfrm>
          <a:prstGeom prst="rect">
            <a:avLst/>
          </a:prstGeom>
        </p:spPr>
      </p:pic>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Grp="1" noChangeArrowheads="1"/>
          </p:cNvSpPr>
          <p:nvPr>
            <p:ph type="title"/>
          </p:nvPr>
        </p:nvSpPr>
        <p:spPr>
          <a:xfrm>
            <a:off x="1270000" y="458787"/>
            <a:ext cx="10464800" cy="1371600"/>
          </a:xfrm>
        </p:spPr>
        <p:txBody>
          <a:bodyPr/>
          <a:lstStyle/>
          <a:p>
            <a:pPr eaLnBrk="1" hangingPunct="1">
              <a:defRPr/>
            </a:pPr>
            <a:r>
              <a:rPr lang="en-US" dirty="0">
                <a:solidFill>
                  <a:srgbClr val="FFEE6D"/>
                </a:solidFill>
              </a:rPr>
              <a:t>Why Collaborate?</a:t>
            </a:r>
          </a:p>
        </p:txBody>
      </p:sp>
      <p:sp>
        <p:nvSpPr>
          <p:cNvPr id="20482" name="Rectangle 2"/>
          <p:cNvSpPr>
            <a:spLocks noGrp="1" noChangeArrowheads="1"/>
          </p:cNvSpPr>
          <p:nvPr>
            <p:ph type="body" idx="1"/>
          </p:nvPr>
        </p:nvSpPr>
        <p:spPr>
          <a:xfrm>
            <a:off x="929878" y="2362200"/>
            <a:ext cx="11145044" cy="6248400"/>
          </a:xfrm>
        </p:spPr>
        <p:txBody>
          <a:bodyPr/>
          <a:lstStyle/>
          <a:p>
            <a:pPr marL="1028700" indent="-571500" algn="l" eaLnBrk="1" hangingPunct="1">
              <a:spcAft>
                <a:spcPts val="1800"/>
              </a:spcAft>
              <a:buClr>
                <a:srgbClr val="FFEE6D"/>
              </a:buClr>
              <a:buSzPct val="60000"/>
              <a:buFont typeface="Wingdings" pitchFamily="2" charset="2"/>
              <a:buChar char="v"/>
              <a:defRPr/>
            </a:pPr>
            <a:r>
              <a:rPr lang="en-US" dirty="0">
                <a:solidFill>
                  <a:schemeClr val="accent1">
                    <a:lumMod val="90000"/>
                  </a:schemeClr>
                </a:solidFill>
              </a:rPr>
              <a:t>Standardization of skills for the safety of the volunteers and the pets</a:t>
            </a:r>
          </a:p>
          <a:p>
            <a:pPr marL="1028700" indent="-571500" algn="l" eaLnBrk="1" hangingPunct="1">
              <a:spcAft>
                <a:spcPts val="1800"/>
              </a:spcAft>
              <a:buClr>
                <a:srgbClr val="FFEE6D"/>
              </a:buClr>
              <a:buSzPct val="60000"/>
              <a:buFont typeface="Wingdings" pitchFamily="2" charset="2"/>
              <a:buChar char="v"/>
              <a:defRPr/>
            </a:pPr>
            <a:r>
              <a:rPr lang="en-US" dirty="0">
                <a:solidFill>
                  <a:schemeClr val="accent1">
                    <a:lumMod val="90000"/>
                  </a:schemeClr>
                </a:solidFill>
              </a:rPr>
              <a:t>Create a cache of volunteers who are trained with standardized, identifiable skill sets</a:t>
            </a:r>
          </a:p>
          <a:p>
            <a:pPr marL="1028700" indent="-571500" algn="l" eaLnBrk="1" hangingPunct="1">
              <a:spcAft>
                <a:spcPts val="1200"/>
              </a:spcAft>
              <a:buClr>
                <a:srgbClr val="FFEE6D"/>
              </a:buClr>
              <a:buSzPct val="60000"/>
              <a:buFont typeface="Wingdings" pitchFamily="2" charset="2"/>
              <a:buChar char="v"/>
              <a:defRPr/>
            </a:pPr>
            <a:r>
              <a:rPr lang="en-US" dirty="0">
                <a:solidFill>
                  <a:schemeClr val="accent1">
                    <a:lumMod val="90000"/>
                  </a:schemeClr>
                </a:solidFill>
              </a:rPr>
              <a:t>Provide skills that are transferable/adaptable to </a:t>
            </a:r>
            <a:r>
              <a:rPr lang="en-US" i="1" dirty="0">
                <a:solidFill>
                  <a:schemeClr val="accent1">
                    <a:lumMod val="90000"/>
                  </a:schemeClr>
                </a:solidFill>
              </a:rPr>
              <a:t>Local</a:t>
            </a:r>
            <a:r>
              <a:rPr lang="en-US" dirty="0">
                <a:solidFill>
                  <a:schemeClr val="accent1">
                    <a:lumMod val="90000"/>
                  </a:schemeClr>
                </a:solidFill>
              </a:rPr>
              <a:t> plans</a:t>
            </a:r>
          </a:p>
          <a:p>
            <a:pPr marL="1028700" indent="-571500" algn="l" eaLnBrk="1" hangingPunct="1">
              <a:buClr>
                <a:srgbClr val="FFEE6D"/>
              </a:buClr>
              <a:buSzPct val="60000"/>
              <a:buFont typeface="Wingdings" pitchFamily="2" charset="2"/>
              <a:buChar char="v"/>
              <a:defRPr/>
            </a:pPr>
            <a:r>
              <a:rPr lang="en-US" dirty="0">
                <a:solidFill>
                  <a:schemeClr val="accent1">
                    <a:lumMod val="90000"/>
                  </a:schemeClr>
                </a:solidFill>
              </a:rPr>
              <a:t>Training levels and skills sets are based on the SMART Pet Shelter Plan</a:t>
            </a:r>
            <a:r>
              <a:rPr lang="en-US" dirty="0">
                <a:solidFill>
                  <a:srgbClr val="7A81FF"/>
                </a:solidFill>
              </a:rPr>
              <a:t>*</a:t>
            </a:r>
            <a:endParaRPr lang="en-US" sz="2000" dirty="0">
              <a:solidFill>
                <a:srgbClr val="7A81FF"/>
              </a:solidFill>
            </a:endParaRPr>
          </a:p>
          <a:p>
            <a:pPr marL="457200" indent="0" algn="l" eaLnBrk="1" hangingPunct="1">
              <a:buClr>
                <a:srgbClr val="FFEE6D"/>
              </a:buClr>
              <a:buSzPct val="60000"/>
              <a:defRPr/>
            </a:pPr>
            <a:endParaRPr lang="en-US" dirty="0">
              <a:solidFill>
                <a:schemeClr val="accent1">
                  <a:lumMod val="90000"/>
                </a:schemeClr>
              </a:solidFill>
            </a:endParaRPr>
          </a:p>
          <a:p>
            <a:pPr marL="457200" indent="0" algn="l" eaLnBrk="1" hangingPunct="1">
              <a:buClr>
                <a:srgbClr val="FFEE6D"/>
              </a:buClr>
              <a:buSzPct val="60000"/>
              <a:defRPr/>
            </a:pPr>
            <a:endParaRPr lang="en-US" dirty="0">
              <a:solidFill>
                <a:schemeClr val="accent1">
                  <a:lumMod val="90000"/>
                </a:schemeClr>
              </a:solidFill>
            </a:endParaRPr>
          </a:p>
          <a:p>
            <a:pPr marL="457200" indent="0" algn="r" eaLnBrk="1" hangingPunct="1">
              <a:buClr>
                <a:srgbClr val="FFEE6D"/>
              </a:buClr>
              <a:buSzPct val="60000"/>
              <a:defRPr/>
            </a:pPr>
            <a:r>
              <a:rPr lang="en-US" sz="1800" dirty="0">
                <a:solidFill>
                  <a:srgbClr val="7A81FF"/>
                </a:solidFill>
                <a:hlinkClick r:id="rId2">
                  <a:extLst>
                    <a:ext uri="{A12FA001-AC4F-418D-AE19-62706E023703}">
                      <ahyp:hlinkClr xmlns:ahyp="http://schemas.microsoft.com/office/drawing/2018/hyperlinkcolor" val="tx"/>
                    </a:ext>
                  </a:extLst>
                </a:hlinkClick>
              </a:rPr>
              <a:t>* http://</a:t>
            </a:r>
            <a:r>
              <a:rPr lang="en-US" sz="1800" dirty="0" err="1">
                <a:solidFill>
                  <a:srgbClr val="7A81FF"/>
                </a:solidFill>
                <a:hlinkClick r:id="rId2">
                  <a:extLst>
                    <a:ext uri="{A12FA001-AC4F-418D-AE19-62706E023703}">
                      <ahyp:hlinkClr xmlns:ahyp="http://schemas.microsoft.com/office/drawing/2018/hyperlinkcolor" val="tx"/>
                    </a:ext>
                  </a:extLst>
                </a:hlinkClick>
              </a:rPr>
              <a:t>smartma.org</a:t>
            </a:r>
            <a:r>
              <a:rPr lang="en-US" sz="1800" dirty="0">
                <a:solidFill>
                  <a:srgbClr val="7A81FF"/>
                </a:solidFill>
                <a:hlinkClick r:id="rId2">
                  <a:extLst>
                    <a:ext uri="{A12FA001-AC4F-418D-AE19-62706E023703}">
                      <ahyp:hlinkClr xmlns:ahyp="http://schemas.microsoft.com/office/drawing/2018/hyperlinkcolor" val="tx"/>
                    </a:ext>
                  </a:extLst>
                </a:hlinkClick>
              </a:rPr>
              <a:t>/wp-content/uploads/2011/09/SMART-Shelter-Manual-5-25-14-.pdf</a:t>
            </a:r>
            <a:endParaRPr lang="en-US" sz="1800" dirty="0">
              <a:solidFill>
                <a:srgbClr val="7A81FF"/>
              </a:solidFill>
            </a:endParaRPr>
          </a:p>
          <a:p>
            <a:pPr marL="457200" indent="0" algn="l" eaLnBrk="1" hangingPunct="1">
              <a:buClr>
                <a:srgbClr val="FFEE6D"/>
              </a:buClr>
              <a:buSzPct val="60000"/>
              <a:defRPr/>
            </a:pPr>
            <a:endParaRPr lang="en-US" dirty="0">
              <a:solidFill>
                <a:schemeClr val="accent1">
                  <a:lumMod val="90000"/>
                </a:schemeClr>
              </a:solidFill>
            </a:endParaRPr>
          </a:p>
        </p:txBody>
      </p:sp>
      <p:pic>
        <p:nvPicPr>
          <p:cNvPr id="2" name="Picture 1">
            <a:extLst>
              <a:ext uri="{FF2B5EF4-FFF2-40B4-BE49-F238E27FC236}">
                <a16:creationId xmlns:a16="http://schemas.microsoft.com/office/drawing/2014/main" id="{62979014-3678-7B85-1E5C-76BD77ED026A}"/>
              </a:ext>
            </a:extLst>
          </p:cNvPr>
          <p:cNvPicPr>
            <a:picLocks noChangeAspect="1"/>
          </p:cNvPicPr>
          <p:nvPr/>
        </p:nvPicPr>
        <p:blipFill>
          <a:blip r:embed="rId3"/>
          <a:stretch>
            <a:fillRect/>
          </a:stretch>
        </p:blipFill>
        <p:spPr>
          <a:xfrm>
            <a:off x="11970139" y="9169400"/>
            <a:ext cx="740272" cy="479313"/>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0482">
                                            <p:txEl>
                                              <p:pRg st="0" end="0"/>
                                            </p:txEl>
                                          </p:spTgt>
                                        </p:tgtEl>
                                        <p:attrNameLst>
                                          <p:attrName>style.visibility</p:attrName>
                                        </p:attrNameLst>
                                      </p:cBhvr>
                                      <p:to>
                                        <p:strVal val="visible"/>
                                      </p:to>
                                    </p:set>
                                    <p:anim calcmode="lin" valueType="num">
                                      <p:cBhvr additive="base">
                                        <p:cTn id="7" dur="500" fill="hold"/>
                                        <p:tgtEl>
                                          <p:spTgt spid="2048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048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0482">
                                            <p:txEl>
                                              <p:pRg st="1" end="1"/>
                                            </p:txEl>
                                          </p:spTgt>
                                        </p:tgtEl>
                                        <p:attrNameLst>
                                          <p:attrName>style.visibility</p:attrName>
                                        </p:attrNameLst>
                                      </p:cBhvr>
                                      <p:to>
                                        <p:strVal val="visible"/>
                                      </p:to>
                                    </p:set>
                                    <p:anim calcmode="lin" valueType="num">
                                      <p:cBhvr additive="base">
                                        <p:cTn id="13" dur="500" fill="hold"/>
                                        <p:tgtEl>
                                          <p:spTgt spid="2048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048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482">
                                            <p:txEl>
                                              <p:pRg st="2" end="2"/>
                                            </p:txEl>
                                          </p:spTgt>
                                        </p:tgtEl>
                                        <p:attrNameLst>
                                          <p:attrName>style.visibility</p:attrName>
                                        </p:attrNameLst>
                                      </p:cBhvr>
                                      <p:to>
                                        <p:strVal val="visible"/>
                                      </p:to>
                                    </p:set>
                                    <p:anim calcmode="lin" valueType="num">
                                      <p:cBhvr additive="base">
                                        <p:cTn id="19" dur="500" fill="hold"/>
                                        <p:tgtEl>
                                          <p:spTgt spid="2048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048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0482">
                                            <p:txEl>
                                              <p:pRg st="3" end="3"/>
                                            </p:txEl>
                                          </p:spTgt>
                                        </p:tgtEl>
                                        <p:attrNameLst>
                                          <p:attrName>style.visibility</p:attrName>
                                        </p:attrNameLst>
                                      </p:cBhvr>
                                      <p:to>
                                        <p:strVal val="visible"/>
                                      </p:to>
                                    </p:set>
                                    <p:anim calcmode="lin" valueType="num">
                                      <p:cBhvr additive="base">
                                        <p:cTn id="25" dur="500" fill="hold"/>
                                        <p:tgtEl>
                                          <p:spTgt spid="2048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048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0482">
                                            <p:txEl>
                                              <p:pRg st="6" end="6"/>
                                            </p:txEl>
                                          </p:spTgt>
                                        </p:tgtEl>
                                        <p:attrNameLst>
                                          <p:attrName>style.visibility</p:attrName>
                                        </p:attrNameLst>
                                      </p:cBhvr>
                                      <p:to>
                                        <p:strVal val="visible"/>
                                      </p:to>
                                    </p:set>
                                    <p:anim calcmode="lin" valueType="num">
                                      <p:cBhvr additive="base">
                                        <p:cTn id="31" dur="500" fill="hold"/>
                                        <p:tgtEl>
                                          <p:spTgt spid="20482">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0482">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BF3DE77-92A0-47FB-7984-88A52F017D92}"/>
              </a:ext>
            </a:extLst>
          </p:cNvPr>
          <p:cNvSpPr>
            <a:spLocks noGrp="1"/>
          </p:cNvSpPr>
          <p:nvPr>
            <p:ph type="title"/>
          </p:nvPr>
        </p:nvSpPr>
        <p:spPr>
          <a:xfrm>
            <a:off x="650875" y="1733135"/>
            <a:ext cx="11703050" cy="1625600"/>
          </a:xfrm>
        </p:spPr>
        <p:txBody>
          <a:bodyPr/>
          <a:lstStyle/>
          <a:p>
            <a:r>
              <a:rPr lang="en-US" sz="7200" dirty="0">
                <a:solidFill>
                  <a:srgbClr val="FFEE6D"/>
                </a:solidFill>
              </a:rPr>
              <a:t>Emergency Pet Sheltering for </a:t>
            </a:r>
            <a:r>
              <a:rPr lang="en-US" dirty="0">
                <a:solidFill>
                  <a:srgbClr val="FFEE6D"/>
                </a:solidFill>
              </a:rPr>
              <a:t>MRC </a:t>
            </a:r>
            <a:r>
              <a:rPr lang="en-US" sz="7200" dirty="0">
                <a:solidFill>
                  <a:srgbClr val="FFEE6D"/>
                </a:solidFill>
              </a:rPr>
              <a:t>Volunteers: </a:t>
            </a:r>
            <a:br>
              <a:rPr lang="en-US" sz="7200" dirty="0">
                <a:solidFill>
                  <a:srgbClr val="FFEE6D"/>
                </a:solidFill>
              </a:rPr>
            </a:br>
            <a:r>
              <a:rPr lang="en-US" sz="7200" dirty="0">
                <a:solidFill>
                  <a:schemeClr val="accent2">
                    <a:lumMod val="40000"/>
                    <a:lumOff val="60000"/>
                  </a:schemeClr>
                </a:solidFill>
              </a:rPr>
              <a:t>Level 1: a QUICK Review</a:t>
            </a:r>
            <a:endParaRPr lang="en-US" dirty="0"/>
          </a:p>
        </p:txBody>
      </p:sp>
      <p:pic>
        <p:nvPicPr>
          <p:cNvPr id="2" name="Content Placeholder 5" descr="Ollie &amp; Friend.jpg">
            <a:extLst>
              <a:ext uri="{FF2B5EF4-FFF2-40B4-BE49-F238E27FC236}">
                <a16:creationId xmlns:a16="http://schemas.microsoft.com/office/drawing/2014/main" id="{5DF0393C-F16D-A657-54D2-37B6087AFCF8}"/>
              </a:ext>
            </a:extLst>
          </p:cNvPr>
          <p:cNvPicPr>
            <a:picLocks noChangeAspect="1"/>
          </p:cNvPicPr>
          <p:nvPr/>
        </p:nvPicPr>
        <p:blipFill>
          <a:blip r:embed="rId2">
            <a:extLst>
              <a:ext uri="{28A0092B-C50C-407E-A947-70E740481C1C}">
                <a14:useLocalDpi xmlns:a14="http://schemas.microsoft.com/office/drawing/2010/main" val="0"/>
              </a:ext>
            </a:extLst>
          </a:blip>
          <a:srcRect l="5088" r="5088"/>
          <a:stretch>
            <a:fillRect/>
          </a:stretch>
        </p:blipFill>
        <p:spPr bwMode="auto">
          <a:xfrm>
            <a:off x="4165600" y="3758845"/>
            <a:ext cx="4165600" cy="4637565"/>
          </a:xfrm>
          <a:prstGeom prst="rect">
            <a:avLst/>
          </a:prstGeom>
          <a:noFill/>
          <a:ln w="25400">
            <a:solidFill>
              <a:srgbClr val="234FA1"/>
            </a:solid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pic>
      <p:sp>
        <p:nvSpPr>
          <p:cNvPr id="3" name="TextBox 2">
            <a:extLst>
              <a:ext uri="{FF2B5EF4-FFF2-40B4-BE49-F238E27FC236}">
                <a16:creationId xmlns:a16="http://schemas.microsoft.com/office/drawing/2014/main" id="{24A961D3-1B85-7821-172A-C53029F0863C}"/>
              </a:ext>
            </a:extLst>
          </p:cNvPr>
          <p:cNvSpPr txBox="1"/>
          <p:nvPr/>
        </p:nvSpPr>
        <p:spPr>
          <a:xfrm>
            <a:off x="4197927" y="8396410"/>
            <a:ext cx="4165600" cy="400110"/>
          </a:xfrm>
          <a:prstGeom prst="rect">
            <a:avLst/>
          </a:prstGeom>
          <a:noFill/>
        </p:spPr>
        <p:txBody>
          <a:bodyPr wrap="square" rtlCol="0">
            <a:spAutoFit/>
          </a:bodyPr>
          <a:lstStyle/>
          <a:p>
            <a:r>
              <a:rPr lang="en-US" sz="2000" dirty="0">
                <a:solidFill>
                  <a:schemeClr val="accent1">
                    <a:lumMod val="90000"/>
                  </a:schemeClr>
                </a:solidFill>
              </a:rPr>
              <a:t>Ollie</a:t>
            </a:r>
          </a:p>
        </p:txBody>
      </p:sp>
    </p:spTree>
    <p:extLst>
      <p:ext uri="{BB962C8B-B14F-4D97-AF65-F5344CB8AC3E}">
        <p14:creationId xmlns:p14="http://schemas.microsoft.com/office/powerpoint/2010/main" val="1797444651"/>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713CB-A59C-C392-67D5-2F287E061A33}"/>
              </a:ext>
            </a:extLst>
          </p:cNvPr>
          <p:cNvSpPr>
            <a:spLocks noGrp="1"/>
          </p:cNvSpPr>
          <p:nvPr>
            <p:ph type="title"/>
          </p:nvPr>
        </p:nvSpPr>
        <p:spPr>
          <a:xfrm>
            <a:off x="274194" y="259827"/>
            <a:ext cx="12456411" cy="2540000"/>
          </a:xfrm>
        </p:spPr>
        <p:txBody>
          <a:bodyPr/>
          <a:lstStyle/>
          <a:p>
            <a:r>
              <a:rPr lang="en-US" dirty="0">
                <a:solidFill>
                  <a:srgbClr val="FFEE6D"/>
                </a:solidFill>
              </a:rPr>
              <a:t>Emergency/Disaster Pet Shelter Volunteer, </a:t>
            </a:r>
            <a:r>
              <a:rPr lang="en-US" dirty="0">
                <a:solidFill>
                  <a:schemeClr val="accent2">
                    <a:lumMod val="40000"/>
                    <a:lumOff val="60000"/>
                  </a:schemeClr>
                </a:solidFill>
              </a:rPr>
              <a:t>Level 1 </a:t>
            </a:r>
          </a:p>
        </p:txBody>
      </p:sp>
      <p:pic>
        <p:nvPicPr>
          <p:cNvPr id="4" name="Content Placeholder 3">
            <a:extLst>
              <a:ext uri="{FF2B5EF4-FFF2-40B4-BE49-F238E27FC236}">
                <a16:creationId xmlns:a16="http://schemas.microsoft.com/office/drawing/2014/main" id="{E7B5AE96-A10C-1D72-D4BB-5906E084DFAA}"/>
              </a:ext>
            </a:extLst>
          </p:cNvPr>
          <p:cNvPicPr>
            <a:picLocks noGrp="1" noChangeAspect="1"/>
          </p:cNvPicPr>
          <p:nvPr>
            <p:ph idx="1"/>
          </p:nvPr>
        </p:nvPicPr>
        <p:blipFill>
          <a:blip r:embed="rId2"/>
          <a:stretch>
            <a:fillRect/>
          </a:stretch>
        </p:blipFill>
        <p:spPr>
          <a:xfrm>
            <a:off x="2675467" y="2946400"/>
            <a:ext cx="7653866" cy="5740400"/>
          </a:xfrm>
          <a:prstGeom prst="rect">
            <a:avLst/>
          </a:prstGeom>
        </p:spPr>
      </p:pic>
      <p:pic>
        <p:nvPicPr>
          <p:cNvPr id="3" name="Picture 2">
            <a:extLst>
              <a:ext uri="{FF2B5EF4-FFF2-40B4-BE49-F238E27FC236}">
                <a16:creationId xmlns:a16="http://schemas.microsoft.com/office/drawing/2014/main" id="{4AB213C0-FDCF-5D3D-6A2A-5BCD13645884}"/>
              </a:ext>
            </a:extLst>
          </p:cNvPr>
          <p:cNvPicPr>
            <a:picLocks noChangeAspect="1"/>
          </p:cNvPicPr>
          <p:nvPr/>
        </p:nvPicPr>
        <p:blipFill>
          <a:blip r:embed="rId3"/>
          <a:stretch>
            <a:fillRect/>
          </a:stretch>
        </p:blipFill>
        <p:spPr>
          <a:xfrm>
            <a:off x="11970139" y="9169400"/>
            <a:ext cx="740272" cy="479313"/>
          </a:xfrm>
          <a:prstGeom prst="rect">
            <a:avLst/>
          </a:prstGeom>
        </p:spPr>
      </p:pic>
    </p:spTree>
    <p:extLst>
      <p:ext uri="{BB962C8B-B14F-4D97-AF65-F5344CB8AC3E}">
        <p14:creationId xmlns:p14="http://schemas.microsoft.com/office/powerpoint/2010/main" val="3611946044"/>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436DB-0800-6C92-F43D-A7BE460F29EF}"/>
              </a:ext>
            </a:extLst>
          </p:cNvPr>
          <p:cNvSpPr>
            <a:spLocks noGrp="1"/>
          </p:cNvSpPr>
          <p:nvPr>
            <p:ph type="title"/>
          </p:nvPr>
        </p:nvSpPr>
        <p:spPr>
          <a:xfrm>
            <a:off x="1270000" y="409392"/>
            <a:ext cx="10464800" cy="2122679"/>
          </a:xfrm>
        </p:spPr>
        <p:txBody>
          <a:bodyPr/>
          <a:lstStyle/>
          <a:p>
            <a:r>
              <a:rPr lang="en-US" sz="3600" dirty="0">
                <a:solidFill>
                  <a:srgbClr val="FFEE6D"/>
                </a:solidFill>
              </a:rPr>
              <a:t>For the Safety of the Owners and their Pets, All </a:t>
            </a:r>
            <a:r>
              <a:rPr lang="en-US" sz="3600" dirty="0">
                <a:solidFill>
                  <a:schemeClr val="accent2">
                    <a:lumMod val="40000"/>
                    <a:lumOff val="60000"/>
                  </a:schemeClr>
                </a:solidFill>
              </a:rPr>
              <a:t>Level 1 </a:t>
            </a:r>
            <a:r>
              <a:rPr lang="en-US" sz="3600" dirty="0">
                <a:solidFill>
                  <a:srgbClr val="FFEE6D"/>
                </a:solidFill>
              </a:rPr>
              <a:t>Volunteers are responsible for enforcing the Emergency/Disaster Pet Shelter Rules</a:t>
            </a:r>
          </a:p>
        </p:txBody>
      </p:sp>
      <p:sp>
        <p:nvSpPr>
          <p:cNvPr id="7" name="Rectangle 6">
            <a:extLst>
              <a:ext uri="{FF2B5EF4-FFF2-40B4-BE49-F238E27FC236}">
                <a16:creationId xmlns:a16="http://schemas.microsoft.com/office/drawing/2014/main" id="{613B6430-FD02-04AD-172F-36EF00F73C35}"/>
              </a:ext>
            </a:extLst>
          </p:cNvPr>
          <p:cNvSpPr/>
          <p:nvPr/>
        </p:nvSpPr>
        <p:spPr>
          <a:xfrm>
            <a:off x="1778000" y="3128427"/>
            <a:ext cx="1828800" cy="831850"/>
          </a:xfrm>
          <a:prstGeom prst="rect">
            <a:avLst/>
          </a:prstGeom>
        </p:spPr>
        <p:txBody>
          <a:bodyPr>
            <a:spAutoFit/>
          </a:bodyPr>
          <a:lstStyle/>
          <a:p>
            <a:pPr algn="ctr" eaLnBrk="1" hangingPunct="1">
              <a:defRPr/>
            </a:pPr>
            <a:r>
              <a:rPr lang="en-US" altLang="en-US" sz="4800" dirty="0">
                <a:solidFill>
                  <a:schemeClr val="accent2">
                    <a:lumMod val="40000"/>
                    <a:lumOff val="60000"/>
                  </a:schemeClr>
                </a:solidFill>
                <a:effectLst>
                  <a:outerShdw blurRad="38100" dist="38100" dir="2700000" algn="tl">
                    <a:srgbClr val="FFFFFF"/>
                  </a:outerShdw>
                </a:effectLst>
                <a:latin typeface="Chalkboard Bold" panose="03050602040202020205" pitchFamily="66" charset="77"/>
                <a:sym typeface="Chalkboard Bold" panose="03050602040202020205" pitchFamily="66" charset="77"/>
              </a:rPr>
              <a:t>True</a:t>
            </a:r>
            <a:endParaRPr lang="en-US" sz="4800" dirty="0">
              <a:solidFill>
                <a:schemeClr val="accent2">
                  <a:lumMod val="40000"/>
                  <a:lumOff val="60000"/>
                </a:schemeClr>
              </a:solidFill>
            </a:endParaRPr>
          </a:p>
        </p:txBody>
      </p:sp>
      <p:sp>
        <p:nvSpPr>
          <p:cNvPr id="9" name="Rectangle 8">
            <a:extLst>
              <a:ext uri="{FF2B5EF4-FFF2-40B4-BE49-F238E27FC236}">
                <a16:creationId xmlns:a16="http://schemas.microsoft.com/office/drawing/2014/main" id="{8CC8C32A-C913-1B61-F19C-5C2356678A4C}"/>
              </a:ext>
            </a:extLst>
          </p:cNvPr>
          <p:cNvSpPr/>
          <p:nvPr/>
        </p:nvSpPr>
        <p:spPr>
          <a:xfrm>
            <a:off x="5588000" y="3128427"/>
            <a:ext cx="1828800" cy="831850"/>
          </a:xfrm>
          <a:prstGeom prst="rect">
            <a:avLst/>
          </a:prstGeom>
        </p:spPr>
        <p:txBody>
          <a:bodyPr>
            <a:spAutoFit/>
          </a:bodyPr>
          <a:lstStyle/>
          <a:p>
            <a:pPr algn="ctr" eaLnBrk="1" hangingPunct="1">
              <a:defRPr/>
            </a:pPr>
            <a:r>
              <a:rPr lang="en-US" altLang="en-US" sz="4800" dirty="0">
                <a:solidFill>
                  <a:schemeClr val="accent2">
                    <a:lumMod val="40000"/>
                    <a:lumOff val="60000"/>
                  </a:schemeClr>
                </a:solidFill>
                <a:effectLst>
                  <a:outerShdw blurRad="38100" dist="38100" dir="2700000" algn="tl">
                    <a:srgbClr val="FFFFFF"/>
                  </a:outerShdw>
                </a:effectLst>
                <a:latin typeface="Chalkboard Bold" panose="03050602040202020205" pitchFamily="66" charset="77"/>
                <a:sym typeface="Chalkboard Bold" panose="03050602040202020205" pitchFamily="66" charset="77"/>
              </a:rPr>
              <a:t>False</a:t>
            </a:r>
            <a:endParaRPr lang="en-US" sz="4800" dirty="0">
              <a:solidFill>
                <a:schemeClr val="accent2">
                  <a:lumMod val="40000"/>
                  <a:lumOff val="60000"/>
                </a:schemeClr>
              </a:solidFill>
            </a:endParaRPr>
          </a:p>
        </p:txBody>
      </p:sp>
      <p:sp>
        <p:nvSpPr>
          <p:cNvPr id="10" name="Rectangle 9">
            <a:extLst>
              <a:ext uri="{FF2B5EF4-FFF2-40B4-BE49-F238E27FC236}">
                <a16:creationId xmlns:a16="http://schemas.microsoft.com/office/drawing/2014/main" id="{77AE7142-616D-0F4A-EDCA-298E55399EF4}"/>
              </a:ext>
            </a:extLst>
          </p:cNvPr>
          <p:cNvSpPr/>
          <p:nvPr/>
        </p:nvSpPr>
        <p:spPr>
          <a:xfrm>
            <a:off x="8958580" y="3129280"/>
            <a:ext cx="2438400" cy="830997"/>
          </a:xfrm>
          <a:prstGeom prst="rect">
            <a:avLst/>
          </a:prstGeom>
        </p:spPr>
        <p:txBody>
          <a:bodyPr wrap="square">
            <a:spAutoFit/>
          </a:bodyPr>
          <a:lstStyle/>
          <a:p>
            <a:pPr algn="ctr" eaLnBrk="1" hangingPunct="1">
              <a:defRPr/>
            </a:pPr>
            <a:r>
              <a:rPr lang="en-US" altLang="en-US" sz="4800" dirty="0">
                <a:solidFill>
                  <a:schemeClr val="accent2">
                    <a:lumMod val="40000"/>
                    <a:lumOff val="60000"/>
                  </a:schemeClr>
                </a:solidFill>
                <a:effectLst>
                  <a:outerShdw blurRad="38100" dist="38100" dir="2700000" algn="tl">
                    <a:srgbClr val="FFFFFF"/>
                  </a:outerShdw>
                </a:effectLst>
                <a:latin typeface="Chalkboard Bold" panose="03050602040202020205" pitchFamily="66" charset="77"/>
                <a:sym typeface="Chalkboard Bold" panose="03050602040202020205" pitchFamily="66" charset="77"/>
              </a:rPr>
              <a:t>Unsure</a:t>
            </a:r>
            <a:endParaRPr lang="en-US" sz="4800" dirty="0">
              <a:solidFill>
                <a:schemeClr val="accent2">
                  <a:lumMod val="40000"/>
                  <a:lumOff val="60000"/>
                </a:schemeClr>
              </a:solidFill>
            </a:endParaRPr>
          </a:p>
        </p:txBody>
      </p:sp>
      <p:pic>
        <p:nvPicPr>
          <p:cNvPr id="3074" name="Picture 2" descr="SINGLE QUIZ BUZZER BOARD GAMES FAMILY TRADITIONAL TOYS NOVELTY SHOW | eBay">
            <a:extLst>
              <a:ext uri="{FF2B5EF4-FFF2-40B4-BE49-F238E27FC236}">
                <a16:creationId xmlns:a16="http://schemas.microsoft.com/office/drawing/2014/main" id="{C5DDA7C7-3AE0-A7AA-3362-B418DBDD52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0300" y="4481160"/>
            <a:ext cx="3124200" cy="2624328"/>
          </a:xfrm>
          <a:prstGeom prst="rect">
            <a:avLst/>
          </a:prstGeom>
          <a:noFill/>
          <a:ln w="31750">
            <a:solidFill>
              <a:schemeClr val="accent2"/>
            </a:solidFill>
          </a:ln>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9A3DF1E-2A23-B4FB-C3DB-8BDD62B6836A}"/>
              </a:ext>
            </a:extLst>
          </p:cNvPr>
          <p:cNvSpPr/>
          <p:nvPr/>
        </p:nvSpPr>
        <p:spPr>
          <a:xfrm>
            <a:off x="5054600" y="7701844"/>
            <a:ext cx="2895600" cy="923925"/>
          </a:xfrm>
          <a:prstGeom prst="rect">
            <a:avLst/>
          </a:prstGeom>
        </p:spPr>
        <p:txBody>
          <a:bodyPr>
            <a:spAutoFit/>
          </a:bodyPr>
          <a:lstStyle/>
          <a:p>
            <a:pPr algn="ctr" eaLnBrk="1" hangingPunct="1">
              <a:defRPr/>
            </a:pPr>
            <a:r>
              <a:rPr lang="en-US" altLang="en-US" sz="5400" dirty="0">
                <a:solidFill>
                  <a:schemeClr val="accent1">
                    <a:lumMod val="50000"/>
                  </a:schemeClr>
                </a:solidFill>
                <a:effectLst>
                  <a:outerShdw blurRad="38100" dist="38100" dir="2700000" algn="tl">
                    <a:srgbClr val="FFFFFF"/>
                  </a:outerShdw>
                </a:effectLst>
                <a:latin typeface="Chalkboard Bold" panose="03050602040202020205" pitchFamily="66" charset="77"/>
                <a:sym typeface="Chalkboard Bold" panose="03050602040202020205" pitchFamily="66" charset="77"/>
              </a:rPr>
              <a:t>True</a:t>
            </a:r>
            <a:endParaRPr lang="en-US" sz="5400" dirty="0">
              <a:solidFill>
                <a:schemeClr val="accent1">
                  <a:lumMod val="50000"/>
                </a:schemeClr>
              </a:solidFill>
            </a:endParaRPr>
          </a:p>
        </p:txBody>
      </p:sp>
      <p:pic>
        <p:nvPicPr>
          <p:cNvPr id="4" name="Picture 3">
            <a:extLst>
              <a:ext uri="{FF2B5EF4-FFF2-40B4-BE49-F238E27FC236}">
                <a16:creationId xmlns:a16="http://schemas.microsoft.com/office/drawing/2014/main" id="{34A55589-4907-38C8-A43E-4ACD744E14CE}"/>
              </a:ext>
            </a:extLst>
          </p:cNvPr>
          <p:cNvPicPr>
            <a:picLocks noChangeAspect="1"/>
          </p:cNvPicPr>
          <p:nvPr/>
        </p:nvPicPr>
        <p:blipFill>
          <a:blip r:embed="rId3"/>
          <a:stretch>
            <a:fillRect/>
          </a:stretch>
        </p:blipFill>
        <p:spPr>
          <a:xfrm>
            <a:off x="11970139" y="9169400"/>
            <a:ext cx="740272" cy="479313"/>
          </a:xfrm>
          <a:prstGeom prst="rect">
            <a:avLst/>
          </a:prstGeom>
        </p:spPr>
      </p:pic>
    </p:spTree>
    <p:extLst>
      <p:ext uri="{BB962C8B-B14F-4D97-AF65-F5344CB8AC3E}">
        <p14:creationId xmlns:p14="http://schemas.microsoft.com/office/powerpoint/2010/main" val="35625846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linds(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 calcmode="lin" valueType="num">
                                      <p:cBhvr>
                                        <p:cTn id="22"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3" dur="500" fill="hold"/>
                                        <p:tgtEl>
                                          <p:spTgt spid="3">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3"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itle &amp; Subtitle">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Subtitle">
      <a:majorFont>
        <a:latin typeface="Chalkboard"/>
        <a:ea typeface="ヒラギノ角ゴ ProN W3"/>
        <a:cs typeface="ヒラギノ角ゴ ProN W3"/>
      </a:majorFont>
      <a:minorFont>
        <a:latin typeface="Chalkboard"/>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Chalkboard" charset="0"/>
            <a:ea typeface="ヒラギノ角ゴ ProN W3" charset="0"/>
            <a:cs typeface="ヒラギノ角ゴ ProN W3" charset="0"/>
            <a:sym typeface="Chalkboard"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Chalkboard" charset="0"/>
            <a:ea typeface="ヒラギノ角ゴ ProN W3" charset="0"/>
            <a:cs typeface="ヒラギノ角ゴ ProN W3" charset="0"/>
            <a:sym typeface="Chalkboard"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4466</TotalTime>
  <Pages>0</Pages>
  <Words>2558</Words>
  <Characters>0</Characters>
  <Application>Microsoft Macintosh PowerPoint</Application>
  <PresentationFormat>Custom</PresentationFormat>
  <Lines>0</Lines>
  <Paragraphs>333</Paragraphs>
  <Slides>39</Slides>
  <Notes>6</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39</vt:i4>
      </vt:variant>
    </vt:vector>
  </HeadingPairs>
  <TitlesOfParts>
    <vt:vector size="48" baseType="lpstr">
      <vt:lpstr>MS Mincho</vt:lpstr>
      <vt:lpstr>Arial</vt:lpstr>
      <vt:lpstr>Calibri</vt:lpstr>
      <vt:lpstr>Chalkboard</vt:lpstr>
      <vt:lpstr>Chalkboard Bold</vt:lpstr>
      <vt:lpstr>Gill Sans MT</vt:lpstr>
      <vt:lpstr>Times New Roman</vt:lpstr>
      <vt:lpstr>Wingdings</vt:lpstr>
      <vt:lpstr>Title &amp; Subtitle</vt:lpstr>
      <vt:lpstr>Emergency Pet Sheltering for MRC Volunteers: Level 2</vt:lpstr>
      <vt:lpstr>Acknowledgements</vt:lpstr>
      <vt:lpstr>Collaborating Partners</vt:lpstr>
      <vt:lpstr>PowerPoint Presentation</vt:lpstr>
      <vt:lpstr>Emergency Pet Sheltering for MRC Volunteers, Level 2</vt:lpstr>
      <vt:lpstr>Why Collaborate?</vt:lpstr>
      <vt:lpstr>Emergency Pet Sheltering for MRC Volunteers:  Level 1: a QUICK Review</vt:lpstr>
      <vt:lpstr>Emergency/Disaster Pet Shelter Volunteer, Level 1 </vt:lpstr>
      <vt:lpstr>For the Safety of the Owners and their Pets, All Level 1 Volunteers are responsible for enforcing the Emergency/Disaster Pet Shelter Rules</vt:lpstr>
      <vt:lpstr>The ______ Act of 2006 requires state and local emergency preparedness operational plans to take into account the needs of individuals with Household Pets and Service Animals by providing on site shelter for all household animals </vt:lpstr>
      <vt:lpstr>When assisting a Pet Owner, a Level 1 Volunteer may not be in charge of a leashed or caged animal. </vt:lpstr>
      <vt:lpstr>Comfort, Crisis Response and Therapy Animals will remain with their owners during the day, but will be caged in the Emergency Pet Shelter at night </vt:lpstr>
      <vt:lpstr>The SMART Emergency Pet Shelter plan and forms, and Level 1 &amp; Level 2 trainings have been adopted Nationwide</vt:lpstr>
      <vt:lpstr> Training &amp; Objectives</vt:lpstr>
      <vt:lpstr>Please Note</vt:lpstr>
      <vt:lpstr>Emergency Pet Sheltering  Level 2</vt:lpstr>
      <vt:lpstr> Emergency Pet Sheltering for  MRC Volunteers: Level 2 </vt:lpstr>
      <vt:lpstr>Health Risks Associated with NOT Providing Emergency Shelter for Household Pets</vt:lpstr>
      <vt:lpstr>Pets, Emergency Sheltering  and Health Concerns</vt:lpstr>
      <vt:lpstr>Mobilization: Set-up</vt:lpstr>
      <vt:lpstr>What to Expect</vt:lpstr>
      <vt:lpstr>Level 2 Volunteer Responsibilities</vt:lpstr>
      <vt:lpstr>Welcoming the Pets &amp; Owners</vt:lpstr>
      <vt:lpstr>How to Greet Dogs</vt:lpstr>
      <vt:lpstr>Day-to-Day Operations</vt:lpstr>
      <vt:lpstr>Animal Daily Care Form*</vt:lpstr>
      <vt:lpstr>Animal Handling Safety Skills</vt:lpstr>
      <vt:lpstr>Animal Handling Do’s and Don’ts</vt:lpstr>
      <vt:lpstr>Hands-On Experience!</vt:lpstr>
      <vt:lpstr>Personal Protective Equipment</vt:lpstr>
      <vt:lpstr>Communications</vt:lpstr>
      <vt:lpstr>Demobilize*</vt:lpstr>
      <vt:lpstr>LOCAL Plans</vt:lpstr>
      <vt:lpstr>Personal &amp; Local Plans for Large Animals</vt:lpstr>
      <vt:lpstr> Emergency/Disaster Pet Sheltering for  Level 2 Volunteers: Review</vt:lpstr>
      <vt:lpstr>Resources</vt:lpstr>
      <vt:lpstr>Emergency Pet Sheltering for Medical Reserve Corps Volunteers: Level 2</vt:lpstr>
      <vt:lpstr>PowerPoint Presentation</vt:lpstr>
      <vt:lpstr> THANK YOU! For Your Time  and  for Being a VOLUNTEER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Emergency Pet Sheltering for Massachusetts Volunteers: Level 1</dc:title>
  <dc:subject/>
  <dc:creator/>
  <cp:keywords/>
  <dc:description/>
  <cp:lastModifiedBy>Lisa Kaufman</cp:lastModifiedBy>
  <cp:revision>392</cp:revision>
  <dcterms:modified xsi:type="dcterms:W3CDTF">2026-01-04T20:28:17Z</dcterms:modified>
</cp:coreProperties>
</file>