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257" r:id="rId2"/>
    <p:sldId id="258" r:id="rId3"/>
    <p:sldId id="259" r:id="rId4"/>
    <p:sldId id="303" r:id="rId5"/>
    <p:sldId id="260" r:id="rId6"/>
    <p:sldId id="261" r:id="rId7"/>
    <p:sldId id="262" r:id="rId8"/>
    <p:sldId id="294" r:id="rId9"/>
    <p:sldId id="295" r:id="rId10"/>
    <p:sldId id="308" r:id="rId11"/>
    <p:sldId id="307" r:id="rId12"/>
    <p:sldId id="263" r:id="rId13"/>
    <p:sldId id="264" r:id="rId14"/>
    <p:sldId id="336" r:id="rId15"/>
    <p:sldId id="265" r:id="rId16"/>
    <p:sldId id="268" r:id="rId17"/>
    <p:sldId id="266" r:id="rId18"/>
    <p:sldId id="334" r:id="rId19"/>
    <p:sldId id="269" r:id="rId20"/>
    <p:sldId id="267" r:id="rId21"/>
    <p:sldId id="270" r:id="rId22"/>
    <p:sldId id="271" r:id="rId23"/>
    <p:sldId id="274" r:id="rId24"/>
    <p:sldId id="272" r:id="rId25"/>
    <p:sldId id="273" r:id="rId26"/>
    <p:sldId id="335" r:id="rId27"/>
    <p:sldId id="276" r:id="rId28"/>
    <p:sldId id="275" r:id="rId29"/>
    <p:sldId id="277" r:id="rId30"/>
    <p:sldId id="278" r:id="rId31"/>
    <p:sldId id="344" r:id="rId32"/>
    <p:sldId id="280" r:id="rId33"/>
    <p:sldId id="281" r:id="rId34"/>
    <p:sldId id="282" r:id="rId35"/>
    <p:sldId id="283" r:id="rId36"/>
    <p:sldId id="284" r:id="rId37"/>
    <p:sldId id="285" r:id="rId38"/>
    <p:sldId id="289" r:id="rId39"/>
    <p:sldId id="288" r:id="rId40"/>
    <p:sldId id="297" r:id="rId41"/>
    <p:sldId id="357" r:id="rId42"/>
    <p:sldId id="358" r:id="rId43"/>
    <p:sldId id="359" r:id="rId44"/>
    <p:sldId id="360" r:id="rId45"/>
    <p:sldId id="361" r:id="rId46"/>
    <p:sldId id="362" r:id="rId47"/>
    <p:sldId id="363" r:id="rId48"/>
    <p:sldId id="364" r:id="rId49"/>
    <p:sldId id="365" r:id="rId50"/>
    <p:sldId id="366" r:id="rId51"/>
    <p:sldId id="367" r:id="rId52"/>
    <p:sldId id="368" r:id="rId53"/>
    <p:sldId id="369" r:id="rId54"/>
    <p:sldId id="370" r:id="rId55"/>
    <p:sldId id="338" r:id="rId56"/>
    <p:sldId id="341" r:id="rId57"/>
    <p:sldId id="342" r:id="rId58"/>
    <p:sldId id="343" r:id="rId59"/>
    <p:sldId id="337" r:id="rId60"/>
    <p:sldId id="347" r:id="rId61"/>
    <p:sldId id="348" r:id="rId62"/>
    <p:sldId id="350" r:id="rId63"/>
    <p:sldId id="351" r:id="rId64"/>
    <p:sldId id="340" r:id="rId65"/>
    <p:sldId id="352" r:id="rId66"/>
    <p:sldId id="353" r:id="rId67"/>
    <p:sldId id="354" r:id="rId68"/>
    <p:sldId id="355" r:id="rId69"/>
    <p:sldId id="356" r:id="rId70"/>
    <p:sldId id="302" r:id="rId71"/>
    <p:sldId id="290" r:id="rId72"/>
    <p:sldId id="304" r:id="rId7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225" autoAdjust="0"/>
  </p:normalViewPr>
  <p:slideViewPr>
    <p:cSldViewPr>
      <p:cViewPr varScale="1">
        <p:scale>
          <a:sx n="71" d="100"/>
          <a:sy n="71" d="100"/>
        </p:scale>
        <p:origin x="645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6933D9-AF94-9542-9D9E-3A1E95C061EB}" type="doc">
      <dgm:prSet loTypeId="urn:microsoft.com/office/officeart/2005/8/layout/process1" loCatId="" qsTypeId="urn:microsoft.com/office/officeart/2005/8/quickstyle/simple4" qsCatId="simple" csTypeId="urn:microsoft.com/office/officeart/2005/8/colors/accent1_2" csCatId="accent1" phldr="1"/>
      <dgm:spPr/>
    </dgm:pt>
    <dgm:pt modelId="{D127730B-B5D4-584C-8E28-1BE46F92AAA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Shorter symptom onset to hospital arrival time</a:t>
          </a:r>
          <a:endParaRPr lang="en-US" dirty="0"/>
        </a:p>
      </dgm:t>
    </dgm:pt>
    <dgm:pt modelId="{0CF62FB1-5907-CB4F-A096-FCF7AF280A6B}" type="parTrans" cxnId="{FEBAA853-95C3-5C4D-B8BC-4BAB04F804CA}">
      <dgm:prSet/>
      <dgm:spPr/>
      <dgm:t>
        <a:bodyPr/>
        <a:lstStyle/>
        <a:p>
          <a:endParaRPr lang="en-US"/>
        </a:p>
      </dgm:t>
    </dgm:pt>
    <dgm:pt modelId="{E4A2C232-9070-8541-A55B-633420F8FC16}" type="sibTrans" cxnId="{FEBAA853-95C3-5C4D-B8BC-4BAB04F804CA}">
      <dgm:prSet/>
      <dgm:spPr/>
      <dgm:t>
        <a:bodyPr/>
        <a:lstStyle/>
        <a:p>
          <a:endParaRPr lang="en-US"/>
        </a:p>
      </dgm:t>
    </dgm:pt>
    <dgm:pt modelId="{EF172EA2-8777-8D44-BC0B-484CA31756CD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Increase in the number of patients with door-to-imaging times within 25 min</a:t>
          </a:r>
          <a:endParaRPr lang="en-US" dirty="0"/>
        </a:p>
      </dgm:t>
    </dgm:pt>
    <dgm:pt modelId="{9BC95C72-4F44-3949-9E4F-392FC264EB16}" type="parTrans" cxnId="{3ED8EFE8-FEF6-3F41-9880-4F5AB4318C29}">
      <dgm:prSet/>
      <dgm:spPr/>
      <dgm:t>
        <a:bodyPr/>
        <a:lstStyle/>
        <a:p>
          <a:endParaRPr lang="en-US"/>
        </a:p>
      </dgm:t>
    </dgm:pt>
    <dgm:pt modelId="{105186A3-7274-AC4D-B871-CFF92B81EAE9}" type="sibTrans" cxnId="{3ED8EFE8-FEF6-3F41-9880-4F5AB4318C29}">
      <dgm:prSet/>
      <dgm:spPr/>
      <dgm:t>
        <a:bodyPr/>
        <a:lstStyle/>
        <a:p>
          <a:endParaRPr lang="en-US"/>
        </a:p>
      </dgm:t>
    </dgm:pt>
    <dgm:pt modelId="{15116466-9DF1-574E-A374-390EBE7AB09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Lower onset-to-door times</a:t>
          </a:r>
          <a:endParaRPr lang="en-US" dirty="0"/>
        </a:p>
      </dgm:t>
    </dgm:pt>
    <dgm:pt modelId="{A1CF9AA7-71E9-9B4C-BA8D-DBD0A0AF9BCB}" type="parTrans" cxnId="{4767E533-98B9-7B41-B0BD-43A91BA19ED2}">
      <dgm:prSet/>
      <dgm:spPr/>
      <dgm:t>
        <a:bodyPr/>
        <a:lstStyle/>
        <a:p>
          <a:endParaRPr lang="en-US"/>
        </a:p>
      </dgm:t>
    </dgm:pt>
    <dgm:pt modelId="{7C72F8D5-BBE1-AC43-B83D-1F18A209D14D}" type="sibTrans" cxnId="{4767E533-98B9-7B41-B0BD-43A91BA19ED2}">
      <dgm:prSet/>
      <dgm:spPr/>
      <dgm:t>
        <a:bodyPr/>
        <a:lstStyle/>
        <a:p>
          <a:endParaRPr lang="en-US"/>
        </a:p>
      </dgm:t>
    </dgm:pt>
    <dgm:pt modelId="{EF08221C-93D7-4B45-B7B6-5CE3E133FC2F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Overall, pre-notification resulted in more rapid triage, evaluation, and treatment of patients with acute ischemic stroke</a:t>
          </a:r>
          <a:endParaRPr lang="en-US" dirty="0"/>
        </a:p>
      </dgm:t>
    </dgm:pt>
    <dgm:pt modelId="{59FDA110-4688-B745-9F96-822FB411449D}" type="parTrans" cxnId="{A8D909FA-9D61-E643-A3B4-B9D3BD703B16}">
      <dgm:prSet/>
      <dgm:spPr/>
      <dgm:t>
        <a:bodyPr/>
        <a:lstStyle/>
        <a:p>
          <a:endParaRPr lang="en-US"/>
        </a:p>
      </dgm:t>
    </dgm:pt>
    <dgm:pt modelId="{66B58E9F-864E-1E47-A124-508060F56B6F}" type="sibTrans" cxnId="{A8D909FA-9D61-E643-A3B4-B9D3BD703B16}">
      <dgm:prSet/>
      <dgm:spPr/>
      <dgm:t>
        <a:bodyPr/>
        <a:lstStyle/>
        <a:p>
          <a:endParaRPr lang="en-US"/>
        </a:p>
      </dgm:t>
    </dgm:pt>
    <dgm:pt modelId="{0FD7865E-FFB3-2043-9581-6CC8A9EF9AD4}" type="pres">
      <dgm:prSet presAssocID="{3A6933D9-AF94-9542-9D9E-3A1E95C061EB}" presName="Name0" presStyleCnt="0">
        <dgm:presLayoutVars>
          <dgm:dir/>
          <dgm:resizeHandles val="exact"/>
        </dgm:presLayoutVars>
      </dgm:prSet>
      <dgm:spPr/>
    </dgm:pt>
    <dgm:pt modelId="{2654D02C-53F6-8E48-A159-A412D7727CCF}" type="pres">
      <dgm:prSet presAssocID="{D127730B-B5D4-584C-8E28-1BE46F92AAA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1765D4-A99A-D34C-A665-3B041600CEC7}" type="pres">
      <dgm:prSet presAssocID="{E4A2C232-9070-8541-A55B-633420F8FC16}" presName="sibTrans" presStyleLbl="sibTrans2D1" presStyleIdx="0" presStyleCnt="3"/>
      <dgm:spPr/>
      <dgm:t>
        <a:bodyPr/>
        <a:lstStyle/>
        <a:p>
          <a:endParaRPr lang="en-US"/>
        </a:p>
      </dgm:t>
    </dgm:pt>
    <dgm:pt modelId="{CE906053-88D4-E04C-A154-338449CE47AC}" type="pres">
      <dgm:prSet presAssocID="{E4A2C232-9070-8541-A55B-633420F8FC16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8C7F6941-C847-E048-A10A-23731C00AFC5}" type="pres">
      <dgm:prSet presAssocID="{EF172EA2-8777-8D44-BC0B-484CA31756C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5F0EDC-FC2A-B246-A601-20F582FF3073}" type="pres">
      <dgm:prSet presAssocID="{105186A3-7274-AC4D-B871-CFF92B81EAE9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4F27596-132D-DE4E-A2CC-B7B5D819DC64}" type="pres">
      <dgm:prSet presAssocID="{105186A3-7274-AC4D-B871-CFF92B81EAE9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9D9AC2A9-ACA4-E84F-A1A5-366EC9891245}" type="pres">
      <dgm:prSet presAssocID="{15116466-9DF1-574E-A374-390EBE7AB09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C8A48-B423-6F4B-8305-7526EC146E67}" type="pres">
      <dgm:prSet presAssocID="{7C72F8D5-BBE1-AC43-B83D-1F18A209D14D}" presName="sibTrans" presStyleLbl="sibTrans2D1" presStyleIdx="2" presStyleCnt="3"/>
      <dgm:spPr/>
      <dgm:t>
        <a:bodyPr/>
        <a:lstStyle/>
        <a:p>
          <a:endParaRPr lang="en-US"/>
        </a:p>
      </dgm:t>
    </dgm:pt>
    <dgm:pt modelId="{E4AD4EE8-5506-DC45-96BA-A045DCC7F502}" type="pres">
      <dgm:prSet presAssocID="{7C72F8D5-BBE1-AC43-B83D-1F18A209D14D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A6F82ED1-238C-4946-BCEE-66072085F67C}" type="pres">
      <dgm:prSet presAssocID="{EF08221C-93D7-4B45-B7B6-5CE3E133FC2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079433-A819-463D-94DA-D21CD6BD00CA}" type="presOf" srcId="{E4A2C232-9070-8541-A55B-633420F8FC16}" destId="{BA1765D4-A99A-D34C-A665-3B041600CEC7}" srcOrd="0" destOrd="0" presId="urn:microsoft.com/office/officeart/2005/8/layout/process1"/>
    <dgm:cxn modelId="{FEBAA853-95C3-5C4D-B8BC-4BAB04F804CA}" srcId="{3A6933D9-AF94-9542-9D9E-3A1E95C061EB}" destId="{D127730B-B5D4-584C-8E28-1BE46F92AAA4}" srcOrd="0" destOrd="0" parTransId="{0CF62FB1-5907-CB4F-A096-FCF7AF280A6B}" sibTransId="{E4A2C232-9070-8541-A55B-633420F8FC16}"/>
    <dgm:cxn modelId="{6C063DF1-B28A-41B8-B393-6B2D092B90D2}" type="presOf" srcId="{7C72F8D5-BBE1-AC43-B83D-1F18A209D14D}" destId="{548C8A48-B423-6F4B-8305-7526EC146E67}" srcOrd="0" destOrd="0" presId="urn:microsoft.com/office/officeart/2005/8/layout/process1"/>
    <dgm:cxn modelId="{BD05328D-4A93-4734-95D9-3F2AA1F57980}" type="presOf" srcId="{15116466-9DF1-574E-A374-390EBE7AB094}" destId="{9D9AC2A9-ACA4-E84F-A1A5-366EC9891245}" srcOrd="0" destOrd="0" presId="urn:microsoft.com/office/officeart/2005/8/layout/process1"/>
    <dgm:cxn modelId="{A8D909FA-9D61-E643-A3B4-B9D3BD703B16}" srcId="{3A6933D9-AF94-9542-9D9E-3A1E95C061EB}" destId="{EF08221C-93D7-4B45-B7B6-5CE3E133FC2F}" srcOrd="3" destOrd="0" parTransId="{59FDA110-4688-B745-9F96-822FB411449D}" sibTransId="{66B58E9F-864E-1E47-A124-508060F56B6F}"/>
    <dgm:cxn modelId="{0DA12ED3-1A2A-46BD-BE9D-A4F147EEAD29}" type="presOf" srcId="{105186A3-7274-AC4D-B871-CFF92B81EAE9}" destId="{9D5F0EDC-FC2A-B246-A601-20F582FF3073}" srcOrd="0" destOrd="0" presId="urn:microsoft.com/office/officeart/2005/8/layout/process1"/>
    <dgm:cxn modelId="{746AF7C5-B41D-4342-AC82-B6F6A8686E64}" type="presOf" srcId="{EF08221C-93D7-4B45-B7B6-5CE3E133FC2F}" destId="{A6F82ED1-238C-4946-BCEE-66072085F67C}" srcOrd="0" destOrd="0" presId="urn:microsoft.com/office/officeart/2005/8/layout/process1"/>
    <dgm:cxn modelId="{F769EA6D-B3BA-4C87-B2BE-C245C1C23CBB}" type="presOf" srcId="{EF172EA2-8777-8D44-BC0B-484CA31756CD}" destId="{8C7F6941-C847-E048-A10A-23731C00AFC5}" srcOrd="0" destOrd="0" presId="urn:microsoft.com/office/officeart/2005/8/layout/process1"/>
    <dgm:cxn modelId="{093D1641-F47D-435C-A78E-C1BDCDEEDB59}" type="presOf" srcId="{E4A2C232-9070-8541-A55B-633420F8FC16}" destId="{CE906053-88D4-E04C-A154-338449CE47AC}" srcOrd="1" destOrd="0" presId="urn:microsoft.com/office/officeart/2005/8/layout/process1"/>
    <dgm:cxn modelId="{7405174B-1771-4183-B1E0-B34CF208524D}" type="presOf" srcId="{3A6933D9-AF94-9542-9D9E-3A1E95C061EB}" destId="{0FD7865E-FFB3-2043-9581-6CC8A9EF9AD4}" srcOrd="0" destOrd="0" presId="urn:microsoft.com/office/officeart/2005/8/layout/process1"/>
    <dgm:cxn modelId="{41509F4F-644F-4BD5-9E50-9B1FC4B382B3}" type="presOf" srcId="{7C72F8D5-BBE1-AC43-B83D-1F18A209D14D}" destId="{E4AD4EE8-5506-DC45-96BA-A045DCC7F502}" srcOrd="1" destOrd="0" presId="urn:microsoft.com/office/officeart/2005/8/layout/process1"/>
    <dgm:cxn modelId="{9DB121B1-80EE-40DD-AED3-FDF5EF0BE1AF}" type="presOf" srcId="{D127730B-B5D4-584C-8E28-1BE46F92AAA4}" destId="{2654D02C-53F6-8E48-A159-A412D7727CCF}" srcOrd="0" destOrd="0" presId="urn:microsoft.com/office/officeart/2005/8/layout/process1"/>
    <dgm:cxn modelId="{3ED8EFE8-FEF6-3F41-9880-4F5AB4318C29}" srcId="{3A6933D9-AF94-9542-9D9E-3A1E95C061EB}" destId="{EF172EA2-8777-8D44-BC0B-484CA31756CD}" srcOrd="1" destOrd="0" parTransId="{9BC95C72-4F44-3949-9E4F-392FC264EB16}" sibTransId="{105186A3-7274-AC4D-B871-CFF92B81EAE9}"/>
    <dgm:cxn modelId="{4767E533-98B9-7B41-B0BD-43A91BA19ED2}" srcId="{3A6933D9-AF94-9542-9D9E-3A1E95C061EB}" destId="{15116466-9DF1-574E-A374-390EBE7AB094}" srcOrd="2" destOrd="0" parTransId="{A1CF9AA7-71E9-9B4C-BA8D-DBD0A0AF9BCB}" sibTransId="{7C72F8D5-BBE1-AC43-B83D-1F18A209D14D}"/>
    <dgm:cxn modelId="{F8174B3E-AD6C-4EFC-9CD3-67992BE85950}" type="presOf" srcId="{105186A3-7274-AC4D-B871-CFF92B81EAE9}" destId="{B4F27596-132D-DE4E-A2CC-B7B5D819DC64}" srcOrd="1" destOrd="0" presId="urn:microsoft.com/office/officeart/2005/8/layout/process1"/>
    <dgm:cxn modelId="{828D179E-CB0C-471B-8710-1DE410F860D7}" type="presParOf" srcId="{0FD7865E-FFB3-2043-9581-6CC8A9EF9AD4}" destId="{2654D02C-53F6-8E48-A159-A412D7727CCF}" srcOrd="0" destOrd="0" presId="urn:microsoft.com/office/officeart/2005/8/layout/process1"/>
    <dgm:cxn modelId="{4FE55DEE-C441-4F3A-91A2-459D1AB8DA64}" type="presParOf" srcId="{0FD7865E-FFB3-2043-9581-6CC8A9EF9AD4}" destId="{BA1765D4-A99A-D34C-A665-3B041600CEC7}" srcOrd="1" destOrd="0" presId="urn:microsoft.com/office/officeart/2005/8/layout/process1"/>
    <dgm:cxn modelId="{94022599-D692-4D1C-98ED-0AD63B6BF74E}" type="presParOf" srcId="{BA1765D4-A99A-D34C-A665-3B041600CEC7}" destId="{CE906053-88D4-E04C-A154-338449CE47AC}" srcOrd="0" destOrd="0" presId="urn:microsoft.com/office/officeart/2005/8/layout/process1"/>
    <dgm:cxn modelId="{37F2EC58-E6F9-4B8A-841D-931D0F3F9B5B}" type="presParOf" srcId="{0FD7865E-FFB3-2043-9581-6CC8A9EF9AD4}" destId="{8C7F6941-C847-E048-A10A-23731C00AFC5}" srcOrd="2" destOrd="0" presId="urn:microsoft.com/office/officeart/2005/8/layout/process1"/>
    <dgm:cxn modelId="{0BA47023-582B-4E60-92AD-25EE6EE0EA0D}" type="presParOf" srcId="{0FD7865E-FFB3-2043-9581-6CC8A9EF9AD4}" destId="{9D5F0EDC-FC2A-B246-A601-20F582FF3073}" srcOrd="3" destOrd="0" presId="urn:microsoft.com/office/officeart/2005/8/layout/process1"/>
    <dgm:cxn modelId="{13099A1B-B916-450E-9BA9-1FE1C76151D7}" type="presParOf" srcId="{9D5F0EDC-FC2A-B246-A601-20F582FF3073}" destId="{B4F27596-132D-DE4E-A2CC-B7B5D819DC64}" srcOrd="0" destOrd="0" presId="urn:microsoft.com/office/officeart/2005/8/layout/process1"/>
    <dgm:cxn modelId="{9CEB2E01-5FEE-488C-8362-AEC808F6388B}" type="presParOf" srcId="{0FD7865E-FFB3-2043-9581-6CC8A9EF9AD4}" destId="{9D9AC2A9-ACA4-E84F-A1A5-366EC9891245}" srcOrd="4" destOrd="0" presId="urn:microsoft.com/office/officeart/2005/8/layout/process1"/>
    <dgm:cxn modelId="{8FE53EFF-7EDA-4368-B471-613C67E65BE7}" type="presParOf" srcId="{0FD7865E-FFB3-2043-9581-6CC8A9EF9AD4}" destId="{548C8A48-B423-6F4B-8305-7526EC146E67}" srcOrd="5" destOrd="0" presId="urn:microsoft.com/office/officeart/2005/8/layout/process1"/>
    <dgm:cxn modelId="{DAB2A953-F3DF-4198-982B-4DC110F5662C}" type="presParOf" srcId="{548C8A48-B423-6F4B-8305-7526EC146E67}" destId="{E4AD4EE8-5506-DC45-96BA-A045DCC7F502}" srcOrd="0" destOrd="0" presId="urn:microsoft.com/office/officeart/2005/8/layout/process1"/>
    <dgm:cxn modelId="{CE25002D-E2AA-4CF0-BC1B-F4165AA40036}" type="presParOf" srcId="{0FD7865E-FFB3-2043-9581-6CC8A9EF9AD4}" destId="{A6F82ED1-238C-4946-BCEE-66072085F67C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319B15-DAEF-594C-B072-D2B5B31A7F63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4DCB97-F7B8-684A-9616-E30E472CFFF7}">
      <dgm:prSet/>
      <dgm:spPr>
        <a:solidFill>
          <a:schemeClr val="tx2"/>
        </a:solidFill>
      </dgm:spPr>
      <dgm:t>
        <a:bodyPr/>
        <a:lstStyle/>
        <a:p>
          <a:pPr rtl="0"/>
          <a:r>
            <a:rPr lang="en-US" smtClean="0"/>
            <a:t>Last known normal time ≤ 4.5 hours</a:t>
          </a:r>
          <a:endParaRPr lang="en-US"/>
        </a:p>
      </dgm:t>
    </dgm:pt>
    <dgm:pt modelId="{5F71AAF7-20F2-4B4F-91B7-628FFEC55B9F}" type="parTrans" cxnId="{DB796D1A-4C5F-ED4E-83B2-3DCD42D32DD8}">
      <dgm:prSet/>
      <dgm:spPr/>
      <dgm:t>
        <a:bodyPr/>
        <a:lstStyle/>
        <a:p>
          <a:endParaRPr lang="en-US"/>
        </a:p>
      </dgm:t>
    </dgm:pt>
    <dgm:pt modelId="{9227BED6-A42A-7A46-9F45-7189E8A23397}" type="sibTrans" cxnId="{DB796D1A-4C5F-ED4E-83B2-3DCD42D32DD8}">
      <dgm:prSet/>
      <dgm:spPr/>
      <dgm:t>
        <a:bodyPr/>
        <a:lstStyle/>
        <a:p>
          <a:endParaRPr lang="en-US"/>
        </a:p>
      </dgm:t>
    </dgm:pt>
    <dgm:pt modelId="{404A1BF7-3FA5-0B40-8701-902D375574F4}">
      <dgm:prSet/>
      <dgm:spPr>
        <a:solidFill>
          <a:schemeClr val="tx2"/>
        </a:solidFill>
      </dgm:spPr>
      <dgm:t>
        <a:bodyPr/>
        <a:lstStyle/>
        <a:p>
          <a:pPr rtl="0"/>
          <a:r>
            <a:rPr lang="en-US" dirty="0" smtClean="0"/>
            <a:t>No hemorrhage on CT</a:t>
          </a:r>
          <a:endParaRPr lang="en-US" dirty="0"/>
        </a:p>
      </dgm:t>
    </dgm:pt>
    <dgm:pt modelId="{2D5E4606-8967-6D43-96DD-0218098FC5DB}" type="parTrans" cxnId="{4DCDC324-DFC5-E248-BCD6-C925C8FA4E22}">
      <dgm:prSet/>
      <dgm:spPr/>
      <dgm:t>
        <a:bodyPr/>
        <a:lstStyle/>
        <a:p>
          <a:endParaRPr lang="en-US"/>
        </a:p>
      </dgm:t>
    </dgm:pt>
    <dgm:pt modelId="{5CD1F6C2-E2C5-1144-BFC5-498E28E2CB62}" type="sibTrans" cxnId="{4DCDC324-DFC5-E248-BCD6-C925C8FA4E22}">
      <dgm:prSet/>
      <dgm:spPr/>
      <dgm:t>
        <a:bodyPr/>
        <a:lstStyle/>
        <a:p>
          <a:endParaRPr lang="en-US"/>
        </a:p>
      </dgm:t>
    </dgm:pt>
    <dgm:pt modelId="{2C387B97-32FA-9E41-9302-F2E73E7B7A6C}">
      <dgm:prSet/>
      <dgm:spPr>
        <a:solidFill>
          <a:schemeClr val="tx2"/>
        </a:solidFill>
      </dgm:spPr>
      <dgm:t>
        <a:bodyPr/>
        <a:lstStyle/>
        <a:p>
          <a:pPr rtl="0"/>
          <a:r>
            <a:rPr lang="en-US" smtClean="0"/>
            <a:t>Disabling neurological deficit</a:t>
          </a:r>
          <a:endParaRPr lang="en-US"/>
        </a:p>
      </dgm:t>
    </dgm:pt>
    <dgm:pt modelId="{4DD93083-C81E-4A4F-9B01-1A4C9481A4C9}" type="parTrans" cxnId="{B848665F-A17F-1F46-AB20-9883DD4FAC48}">
      <dgm:prSet/>
      <dgm:spPr/>
      <dgm:t>
        <a:bodyPr/>
        <a:lstStyle/>
        <a:p>
          <a:endParaRPr lang="en-US"/>
        </a:p>
      </dgm:t>
    </dgm:pt>
    <dgm:pt modelId="{FD7D70E6-E913-5D43-A45F-58474D298ECB}" type="sibTrans" cxnId="{B848665F-A17F-1F46-AB20-9883DD4FAC48}">
      <dgm:prSet/>
      <dgm:spPr/>
      <dgm:t>
        <a:bodyPr/>
        <a:lstStyle/>
        <a:p>
          <a:endParaRPr lang="en-US"/>
        </a:p>
      </dgm:t>
    </dgm:pt>
    <dgm:pt modelId="{632C891E-B684-C14D-94E7-EBEA876D1FCB}">
      <dgm:prSet/>
      <dgm:spPr>
        <a:solidFill>
          <a:schemeClr val="tx2"/>
        </a:solidFill>
      </dgm:spPr>
      <dgm:t>
        <a:bodyPr/>
        <a:lstStyle/>
        <a:p>
          <a:pPr rtl="0"/>
          <a:r>
            <a:rPr lang="en-US" dirty="0" smtClean="0"/>
            <a:t>No contraindications to </a:t>
          </a:r>
          <a:r>
            <a:rPr lang="en-US" dirty="0" err="1" smtClean="0"/>
            <a:t>tPA</a:t>
          </a:r>
          <a:endParaRPr lang="en-US" dirty="0"/>
        </a:p>
      </dgm:t>
    </dgm:pt>
    <dgm:pt modelId="{987C34F1-CA83-3245-A054-2AA6DB2D9755}" type="parTrans" cxnId="{07FA9284-1F25-9A44-8BAA-D13564CB0C33}">
      <dgm:prSet/>
      <dgm:spPr/>
      <dgm:t>
        <a:bodyPr/>
        <a:lstStyle/>
        <a:p>
          <a:endParaRPr lang="en-US"/>
        </a:p>
      </dgm:t>
    </dgm:pt>
    <dgm:pt modelId="{15DFA171-502D-3449-9A33-A368009AD2E7}" type="sibTrans" cxnId="{07FA9284-1F25-9A44-8BAA-D13564CB0C33}">
      <dgm:prSet/>
      <dgm:spPr/>
      <dgm:t>
        <a:bodyPr/>
        <a:lstStyle/>
        <a:p>
          <a:endParaRPr lang="en-US"/>
        </a:p>
      </dgm:t>
    </dgm:pt>
    <dgm:pt modelId="{24CD9DE5-2ED1-FD42-B3F4-429B151B8347}">
      <dgm:prSet/>
      <dgm:spPr>
        <a:solidFill>
          <a:schemeClr val="tx2"/>
        </a:solidFill>
      </dgm:spPr>
      <dgm:t>
        <a:bodyPr/>
        <a:lstStyle/>
        <a:p>
          <a:pPr rtl="0"/>
          <a:r>
            <a:rPr lang="en-US" dirty="0" smtClean="0"/>
            <a:t>IV </a:t>
          </a:r>
          <a:r>
            <a:rPr lang="en-US" dirty="0" err="1" smtClean="0"/>
            <a:t>alteplase</a:t>
          </a:r>
          <a:r>
            <a:rPr lang="en-US" dirty="0" smtClean="0"/>
            <a:t> (</a:t>
          </a:r>
          <a:r>
            <a:rPr lang="en-US" dirty="0" err="1" smtClean="0"/>
            <a:t>tPA</a:t>
          </a:r>
          <a:r>
            <a:rPr lang="en-US" dirty="0" smtClean="0"/>
            <a:t>)</a:t>
          </a:r>
          <a:endParaRPr lang="en-US" dirty="0"/>
        </a:p>
      </dgm:t>
    </dgm:pt>
    <dgm:pt modelId="{0CE70455-8291-8741-9C95-70E679B5C557}" type="parTrans" cxnId="{9F75D557-D6F0-B341-91C4-93367B7DEB10}">
      <dgm:prSet/>
      <dgm:spPr/>
      <dgm:t>
        <a:bodyPr/>
        <a:lstStyle/>
        <a:p>
          <a:endParaRPr lang="en-US"/>
        </a:p>
      </dgm:t>
    </dgm:pt>
    <dgm:pt modelId="{A30E0684-423D-7344-A5FF-02ED4C6A792F}" type="sibTrans" cxnId="{9F75D557-D6F0-B341-91C4-93367B7DEB10}">
      <dgm:prSet/>
      <dgm:spPr/>
      <dgm:t>
        <a:bodyPr/>
        <a:lstStyle/>
        <a:p>
          <a:endParaRPr lang="en-US"/>
        </a:p>
      </dgm:t>
    </dgm:pt>
    <dgm:pt modelId="{B4A74F8A-51B9-2D4C-BBAA-FBB9C26A8FDE}">
      <dgm:prSet/>
      <dgm:spPr>
        <a:solidFill>
          <a:schemeClr val="tx2"/>
        </a:solidFill>
      </dgm:spPr>
      <dgm:t>
        <a:bodyPr/>
        <a:lstStyle/>
        <a:p>
          <a:pPr rtl="0"/>
          <a:r>
            <a:rPr lang="en-US" smtClean="0"/>
            <a:t>FDA approved for ≤ 3 hours of onset of symptoms</a:t>
          </a:r>
          <a:endParaRPr lang="en-US"/>
        </a:p>
      </dgm:t>
    </dgm:pt>
    <dgm:pt modelId="{DF9A6562-8CD4-A847-A15D-16F9439944FD}" type="parTrans" cxnId="{6659F26A-A294-FB48-A061-AA6A82453280}">
      <dgm:prSet/>
      <dgm:spPr/>
      <dgm:t>
        <a:bodyPr/>
        <a:lstStyle/>
        <a:p>
          <a:endParaRPr lang="en-US"/>
        </a:p>
      </dgm:t>
    </dgm:pt>
    <dgm:pt modelId="{ED78C3E2-6270-454A-A250-EFC4EA07D762}" type="sibTrans" cxnId="{6659F26A-A294-FB48-A061-AA6A82453280}">
      <dgm:prSet/>
      <dgm:spPr/>
      <dgm:t>
        <a:bodyPr/>
        <a:lstStyle/>
        <a:p>
          <a:endParaRPr lang="en-US"/>
        </a:p>
      </dgm:t>
    </dgm:pt>
    <dgm:pt modelId="{E3AADECB-6E5A-0740-8833-0D059286B89C}">
      <dgm:prSet/>
      <dgm:spPr>
        <a:solidFill>
          <a:schemeClr val="tx2"/>
        </a:solidFill>
      </dgm:spPr>
      <dgm:t>
        <a:bodyPr/>
        <a:lstStyle/>
        <a:p>
          <a:pPr rtl="0"/>
          <a:r>
            <a:rPr lang="en-US" smtClean="0"/>
            <a:t>AHA/ASA approved for use between 3-4.5 h with additional exclusion criteria</a:t>
          </a:r>
          <a:endParaRPr lang="en-US"/>
        </a:p>
      </dgm:t>
    </dgm:pt>
    <dgm:pt modelId="{BABBEA0C-CA03-774B-A179-85C9BDCE631F}" type="parTrans" cxnId="{85E77E25-031C-B042-8095-86C9C8ADB583}">
      <dgm:prSet/>
      <dgm:spPr/>
      <dgm:t>
        <a:bodyPr/>
        <a:lstStyle/>
        <a:p>
          <a:endParaRPr lang="en-US"/>
        </a:p>
      </dgm:t>
    </dgm:pt>
    <dgm:pt modelId="{CD766CC0-6EEB-7042-909F-64F6B9EEE38F}" type="sibTrans" cxnId="{85E77E25-031C-B042-8095-86C9C8ADB583}">
      <dgm:prSet/>
      <dgm:spPr/>
      <dgm:t>
        <a:bodyPr/>
        <a:lstStyle/>
        <a:p>
          <a:endParaRPr lang="en-US"/>
        </a:p>
      </dgm:t>
    </dgm:pt>
    <dgm:pt modelId="{30409294-481F-FD4D-B9DD-F489E897EDF9}" type="pres">
      <dgm:prSet presAssocID="{52319B15-DAEF-594C-B072-D2B5B31A7F6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5C4894-A28C-6B43-B290-454B3874D2AE}" type="pres">
      <dgm:prSet presAssocID="{52319B15-DAEF-594C-B072-D2B5B31A7F63}" presName="dummyMaxCanvas" presStyleCnt="0">
        <dgm:presLayoutVars/>
      </dgm:prSet>
      <dgm:spPr/>
    </dgm:pt>
    <dgm:pt modelId="{ADCFE7DF-2DF8-1B47-8175-4664A262A4EE}" type="pres">
      <dgm:prSet presAssocID="{52319B15-DAEF-594C-B072-D2B5B31A7F63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A8693-E8BD-E844-9413-E2AE748640E8}" type="pres">
      <dgm:prSet presAssocID="{52319B15-DAEF-594C-B072-D2B5B31A7F63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935F59-6069-B048-9105-AE75F2CE4A40}" type="pres">
      <dgm:prSet presAssocID="{52319B15-DAEF-594C-B072-D2B5B31A7F63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4074D9-5D72-E54F-9E6D-3BB17DC4EFF3}" type="pres">
      <dgm:prSet presAssocID="{52319B15-DAEF-594C-B072-D2B5B31A7F63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58A47F-CC12-9147-AA50-A375132C7E17}" type="pres">
      <dgm:prSet presAssocID="{52319B15-DAEF-594C-B072-D2B5B31A7F63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A7B895-D1DA-294D-AE83-D6B9FEB38E93}" type="pres">
      <dgm:prSet presAssocID="{52319B15-DAEF-594C-B072-D2B5B31A7F63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F71BBE-6520-4D45-AFAD-33AD4647BAEF}" type="pres">
      <dgm:prSet presAssocID="{52319B15-DAEF-594C-B072-D2B5B31A7F63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8DAE78-B654-9744-BDCE-D15AB2BED9A2}" type="pres">
      <dgm:prSet presAssocID="{52319B15-DAEF-594C-B072-D2B5B31A7F63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75B8F4-B913-9745-A8E2-F8F22499C7B8}" type="pres">
      <dgm:prSet presAssocID="{52319B15-DAEF-594C-B072-D2B5B31A7F63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AE43A8-4132-BE47-B448-A220C84A2017}" type="pres">
      <dgm:prSet presAssocID="{52319B15-DAEF-594C-B072-D2B5B31A7F63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07AEE4-2988-144C-93F7-8DBD35819066}" type="pres">
      <dgm:prSet presAssocID="{52319B15-DAEF-594C-B072-D2B5B31A7F63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8664DD-CC5E-B545-988E-BDF610E07159}" type="pres">
      <dgm:prSet presAssocID="{52319B15-DAEF-594C-B072-D2B5B31A7F63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C28C4C-B89D-E046-983F-91E0F4D4885B}" type="pres">
      <dgm:prSet presAssocID="{52319B15-DAEF-594C-B072-D2B5B31A7F63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CC6507-1933-2E46-BEFE-919F0ACB8FA7}" type="pres">
      <dgm:prSet presAssocID="{52319B15-DAEF-594C-B072-D2B5B31A7F63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796D1A-4C5F-ED4E-83B2-3DCD42D32DD8}" srcId="{52319B15-DAEF-594C-B072-D2B5B31A7F63}" destId="{EE4DCB97-F7B8-684A-9616-E30E472CFFF7}" srcOrd="0" destOrd="0" parTransId="{5F71AAF7-20F2-4B4F-91B7-628FFEC55B9F}" sibTransId="{9227BED6-A42A-7A46-9F45-7189E8A23397}"/>
    <dgm:cxn modelId="{07FA9284-1F25-9A44-8BAA-D13564CB0C33}" srcId="{52319B15-DAEF-594C-B072-D2B5B31A7F63}" destId="{632C891E-B684-C14D-94E7-EBEA876D1FCB}" srcOrd="3" destOrd="0" parTransId="{987C34F1-CA83-3245-A054-2AA6DB2D9755}" sibTransId="{15DFA171-502D-3449-9A33-A368009AD2E7}"/>
    <dgm:cxn modelId="{1622E377-6117-4C6F-ADC4-B25294C2E677}" type="presOf" srcId="{632C891E-B684-C14D-94E7-EBEA876D1FCB}" destId="{324074D9-5D72-E54F-9E6D-3BB17DC4EFF3}" srcOrd="0" destOrd="0" presId="urn:microsoft.com/office/officeart/2005/8/layout/vProcess5"/>
    <dgm:cxn modelId="{CF0B64BF-A5F7-4366-8AFA-9A40D750EF23}" type="presOf" srcId="{24CD9DE5-2ED1-FD42-B3F4-429B151B8347}" destId="{3DCC6507-1933-2E46-BEFE-919F0ACB8FA7}" srcOrd="1" destOrd="0" presId="urn:microsoft.com/office/officeart/2005/8/layout/vProcess5"/>
    <dgm:cxn modelId="{91860788-325D-407D-880E-D02074B8D237}" type="presOf" srcId="{EE4DCB97-F7B8-684A-9616-E30E472CFFF7}" destId="{ADCFE7DF-2DF8-1B47-8175-4664A262A4EE}" srcOrd="0" destOrd="0" presId="urn:microsoft.com/office/officeart/2005/8/layout/vProcess5"/>
    <dgm:cxn modelId="{CF8D6F53-3ABE-4870-82F3-79A9BCF11B9E}" type="presOf" srcId="{2C387B97-32FA-9E41-9302-F2E73E7B7A6C}" destId="{B1935F59-6069-B048-9105-AE75F2CE4A40}" srcOrd="0" destOrd="0" presId="urn:microsoft.com/office/officeart/2005/8/layout/vProcess5"/>
    <dgm:cxn modelId="{2211AE8A-9E2A-4F91-A541-A6F0240FA691}" type="presOf" srcId="{632C891E-B684-C14D-94E7-EBEA876D1FCB}" destId="{75C28C4C-B89D-E046-983F-91E0F4D4885B}" srcOrd="1" destOrd="0" presId="urn:microsoft.com/office/officeart/2005/8/layout/vProcess5"/>
    <dgm:cxn modelId="{5CC74ABF-8972-44AA-91B9-78AE7D1806C5}" type="presOf" srcId="{404A1BF7-3FA5-0B40-8701-902D375574F4}" destId="{0207AEE4-2988-144C-93F7-8DBD35819066}" srcOrd="1" destOrd="0" presId="urn:microsoft.com/office/officeart/2005/8/layout/vProcess5"/>
    <dgm:cxn modelId="{987C1735-5F3A-424B-8C63-B3EA56B9F904}" type="presOf" srcId="{24CD9DE5-2ED1-FD42-B3F4-429B151B8347}" destId="{8558A47F-CC12-9147-AA50-A375132C7E17}" srcOrd="0" destOrd="0" presId="urn:microsoft.com/office/officeart/2005/8/layout/vProcess5"/>
    <dgm:cxn modelId="{9F75D557-D6F0-B341-91C4-93367B7DEB10}" srcId="{52319B15-DAEF-594C-B072-D2B5B31A7F63}" destId="{24CD9DE5-2ED1-FD42-B3F4-429B151B8347}" srcOrd="4" destOrd="0" parTransId="{0CE70455-8291-8741-9C95-70E679B5C557}" sibTransId="{A30E0684-423D-7344-A5FF-02ED4C6A792F}"/>
    <dgm:cxn modelId="{EA759E12-3E33-495C-ADBD-7B73CD52810A}" type="presOf" srcId="{E3AADECB-6E5A-0740-8833-0D059286B89C}" destId="{8558A47F-CC12-9147-AA50-A375132C7E17}" srcOrd="0" destOrd="2" presId="urn:microsoft.com/office/officeart/2005/8/layout/vProcess5"/>
    <dgm:cxn modelId="{42086C01-F70F-49E5-A2BC-E3714EF4CDFD}" type="presOf" srcId="{5CD1F6C2-E2C5-1144-BFC5-498E28E2CB62}" destId="{7FF71BBE-6520-4D45-AFAD-33AD4647BAEF}" srcOrd="0" destOrd="0" presId="urn:microsoft.com/office/officeart/2005/8/layout/vProcess5"/>
    <dgm:cxn modelId="{6659F26A-A294-FB48-A061-AA6A82453280}" srcId="{24CD9DE5-2ED1-FD42-B3F4-429B151B8347}" destId="{B4A74F8A-51B9-2D4C-BBAA-FBB9C26A8FDE}" srcOrd="0" destOrd="0" parTransId="{DF9A6562-8CD4-A847-A15D-16F9439944FD}" sibTransId="{ED78C3E2-6270-454A-A250-EFC4EA07D762}"/>
    <dgm:cxn modelId="{4DCDC324-DFC5-E248-BCD6-C925C8FA4E22}" srcId="{52319B15-DAEF-594C-B072-D2B5B31A7F63}" destId="{404A1BF7-3FA5-0B40-8701-902D375574F4}" srcOrd="1" destOrd="0" parTransId="{2D5E4606-8967-6D43-96DD-0218098FC5DB}" sibTransId="{5CD1F6C2-E2C5-1144-BFC5-498E28E2CB62}"/>
    <dgm:cxn modelId="{6AF275B5-31DF-4A7C-A24F-D5E9A26BAF21}" type="presOf" srcId="{B4A74F8A-51B9-2D4C-BBAA-FBB9C26A8FDE}" destId="{8558A47F-CC12-9147-AA50-A375132C7E17}" srcOrd="0" destOrd="1" presId="urn:microsoft.com/office/officeart/2005/8/layout/vProcess5"/>
    <dgm:cxn modelId="{9A8DEB59-1195-4663-B1DD-66142004EFE7}" type="presOf" srcId="{E3AADECB-6E5A-0740-8833-0D059286B89C}" destId="{3DCC6507-1933-2E46-BEFE-919F0ACB8FA7}" srcOrd="1" destOrd="2" presId="urn:microsoft.com/office/officeart/2005/8/layout/vProcess5"/>
    <dgm:cxn modelId="{FB9FD4BE-E680-47D8-B797-0CFC64E7A938}" type="presOf" srcId="{2C387B97-32FA-9E41-9302-F2E73E7B7A6C}" destId="{848664DD-CC5E-B545-988E-BDF610E07159}" srcOrd="1" destOrd="0" presId="urn:microsoft.com/office/officeart/2005/8/layout/vProcess5"/>
    <dgm:cxn modelId="{9C991339-3B08-4A5A-81F9-1A07C56FFC82}" type="presOf" srcId="{9227BED6-A42A-7A46-9F45-7189E8A23397}" destId="{C0A7B895-D1DA-294D-AE83-D6B9FEB38E93}" srcOrd="0" destOrd="0" presId="urn:microsoft.com/office/officeart/2005/8/layout/vProcess5"/>
    <dgm:cxn modelId="{5C84B3A7-C4AE-419F-827E-3FBD206E1A02}" type="presOf" srcId="{FD7D70E6-E913-5D43-A45F-58474D298ECB}" destId="{028DAE78-B654-9744-BDCE-D15AB2BED9A2}" srcOrd="0" destOrd="0" presId="urn:microsoft.com/office/officeart/2005/8/layout/vProcess5"/>
    <dgm:cxn modelId="{85E77E25-031C-B042-8095-86C9C8ADB583}" srcId="{24CD9DE5-2ED1-FD42-B3F4-429B151B8347}" destId="{E3AADECB-6E5A-0740-8833-0D059286B89C}" srcOrd="1" destOrd="0" parTransId="{BABBEA0C-CA03-774B-A179-85C9BDCE631F}" sibTransId="{CD766CC0-6EEB-7042-909F-64F6B9EEE38F}"/>
    <dgm:cxn modelId="{1E319F5D-0FB0-498F-BA17-E09CD4DD5E6D}" type="presOf" srcId="{15DFA171-502D-3449-9A33-A368009AD2E7}" destId="{D775B8F4-B913-9745-A8E2-F8F22499C7B8}" srcOrd="0" destOrd="0" presId="urn:microsoft.com/office/officeart/2005/8/layout/vProcess5"/>
    <dgm:cxn modelId="{385177E4-73B9-49DC-9B3B-F095F55224EE}" type="presOf" srcId="{EE4DCB97-F7B8-684A-9616-E30E472CFFF7}" destId="{EEAE43A8-4132-BE47-B448-A220C84A2017}" srcOrd="1" destOrd="0" presId="urn:microsoft.com/office/officeart/2005/8/layout/vProcess5"/>
    <dgm:cxn modelId="{4FD35B8A-1422-47CB-A84E-2A5FF9CC5A20}" type="presOf" srcId="{B4A74F8A-51B9-2D4C-BBAA-FBB9C26A8FDE}" destId="{3DCC6507-1933-2E46-BEFE-919F0ACB8FA7}" srcOrd="1" destOrd="1" presId="urn:microsoft.com/office/officeart/2005/8/layout/vProcess5"/>
    <dgm:cxn modelId="{C18E4D33-325F-450B-9F31-CA63FE5739D7}" type="presOf" srcId="{52319B15-DAEF-594C-B072-D2B5B31A7F63}" destId="{30409294-481F-FD4D-B9DD-F489E897EDF9}" srcOrd="0" destOrd="0" presId="urn:microsoft.com/office/officeart/2005/8/layout/vProcess5"/>
    <dgm:cxn modelId="{B848665F-A17F-1F46-AB20-9883DD4FAC48}" srcId="{52319B15-DAEF-594C-B072-D2B5B31A7F63}" destId="{2C387B97-32FA-9E41-9302-F2E73E7B7A6C}" srcOrd="2" destOrd="0" parTransId="{4DD93083-C81E-4A4F-9B01-1A4C9481A4C9}" sibTransId="{FD7D70E6-E913-5D43-A45F-58474D298ECB}"/>
    <dgm:cxn modelId="{3E8D4295-F19C-4B62-BE6C-093A93BAABCA}" type="presOf" srcId="{404A1BF7-3FA5-0B40-8701-902D375574F4}" destId="{086A8693-E8BD-E844-9413-E2AE748640E8}" srcOrd="0" destOrd="0" presId="urn:microsoft.com/office/officeart/2005/8/layout/vProcess5"/>
    <dgm:cxn modelId="{F9FE56B6-8DAB-41EA-AE86-92EBF18701EE}" type="presParOf" srcId="{30409294-481F-FD4D-B9DD-F489E897EDF9}" destId="{7C5C4894-A28C-6B43-B290-454B3874D2AE}" srcOrd="0" destOrd="0" presId="urn:microsoft.com/office/officeart/2005/8/layout/vProcess5"/>
    <dgm:cxn modelId="{81BD84B2-468D-4FE7-9697-0F9CFFF2B4EC}" type="presParOf" srcId="{30409294-481F-FD4D-B9DD-F489E897EDF9}" destId="{ADCFE7DF-2DF8-1B47-8175-4664A262A4EE}" srcOrd="1" destOrd="0" presId="urn:microsoft.com/office/officeart/2005/8/layout/vProcess5"/>
    <dgm:cxn modelId="{3922F6B4-8A58-4118-ACF9-7C2CB56BEFEE}" type="presParOf" srcId="{30409294-481F-FD4D-B9DD-F489E897EDF9}" destId="{086A8693-E8BD-E844-9413-E2AE748640E8}" srcOrd="2" destOrd="0" presId="urn:microsoft.com/office/officeart/2005/8/layout/vProcess5"/>
    <dgm:cxn modelId="{3A13115B-5B56-493C-ACF3-2F57EDFEFA0F}" type="presParOf" srcId="{30409294-481F-FD4D-B9DD-F489E897EDF9}" destId="{B1935F59-6069-B048-9105-AE75F2CE4A40}" srcOrd="3" destOrd="0" presId="urn:microsoft.com/office/officeart/2005/8/layout/vProcess5"/>
    <dgm:cxn modelId="{A8008A2F-7FB5-4063-A3AD-BBD1683A1728}" type="presParOf" srcId="{30409294-481F-FD4D-B9DD-F489E897EDF9}" destId="{324074D9-5D72-E54F-9E6D-3BB17DC4EFF3}" srcOrd="4" destOrd="0" presId="urn:microsoft.com/office/officeart/2005/8/layout/vProcess5"/>
    <dgm:cxn modelId="{6C69CBBE-4940-49AD-9896-612D7881D0C6}" type="presParOf" srcId="{30409294-481F-FD4D-B9DD-F489E897EDF9}" destId="{8558A47F-CC12-9147-AA50-A375132C7E17}" srcOrd="5" destOrd="0" presId="urn:microsoft.com/office/officeart/2005/8/layout/vProcess5"/>
    <dgm:cxn modelId="{BF62E6F0-B0EC-4DD4-9D8E-779C65193276}" type="presParOf" srcId="{30409294-481F-FD4D-B9DD-F489E897EDF9}" destId="{C0A7B895-D1DA-294D-AE83-D6B9FEB38E93}" srcOrd="6" destOrd="0" presId="urn:microsoft.com/office/officeart/2005/8/layout/vProcess5"/>
    <dgm:cxn modelId="{CC684104-39A4-4AFE-9339-720665C4258F}" type="presParOf" srcId="{30409294-481F-FD4D-B9DD-F489E897EDF9}" destId="{7FF71BBE-6520-4D45-AFAD-33AD4647BAEF}" srcOrd="7" destOrd="0" presId="urn:microsoft.com/office/officeart/2005/8/layout/vProcess5"/>
    <dgm:cxn modelId="{37529597-3D1B-4C1F-8FA8-F6FA4CF708AB}" type="presParOf" srcId="{30409294-481F-FD4D-B9DD-F489E897EDF9}" destId="{028DAE78-B654-9744-BDCE-D15AB2BED9A2}" srcOrd="8" destOrd="0" presId="urn:microsoft.com/office/officeart/2005/8/layout/vProcess5"/>
    <dgm:cxn modelId="{6C737351-AA25-4F41-912E-76D05049C19F}" type="presParOf" srcId="{30409294-481F-FD4D-B9DD-F489E897EDF9}" destId="{D775B8F4-B913-9745-A8E2-F8F22499C7B8}" srcOrd="9" destOrd="0" presId="urn:microsoft.com/office/officeart/2005/8/layout/vProcess5"/>
    <dgm:cxn modelId="{DEEA2D11-2058-41EA-9358-58D1D8C10BCB}" type="presParOf" srcId="{30409294-481F-FD4D-B9DD-F489E897EDF9}" destId="{EEAE43A8-4132-BE47-B448-A220C84A2017}" srcOrd="10" destOrd="0" presId="urn:microsoft.com/office/officeart/2005/8/layout/vProcess5"/>
    <dgm:cxn modelId="{79F93E94-5A56-4CF2-B080-9F6DEB722302}" type="presParOf" srcId="{30409294-481F-FD4D-B9DD-F489E897EDF9}" destId="{0207AEE4-2988-144C-93F7-8DBD35819066}" srcOrd="11" destOrd="0" presId="urn:microsoft.com/office/officeart/2005/8/layout/vProcess5"/>
    <dgm:cxn modelId="{E57F6C71-2C8B-41EF-8385-CC4C81B8297E}" type="presParOf" srcId="{30409294-481F-FD4D-B9DD-F489E897EDF9}" destId="{848664DD-CC5E-B545-988E-BDF610E07159}" srcOrd="12" destOrd="0" presId="urn:microsoft.com/office/officeart/2005/8/layout/vProcess5"/>
    <dgm:cxn modelId="{7115DAFA-0B08-4028-885A-6EE6EBDD104A}" type="presParOf" srcId="{30409294-481F-FD4D-B9DD-F489E897EDF9}" destId="{75C28C4C-B89D-E046-983F-91E0F4D4885B}" srcOrd="13" destOrd="0" presId="urn:microsoft.com/office/officeart/2005/8/layout/vProcess5"/>
    <dgm:cxn modelId="{8E7CF8FE-B9A9-475C-83B3-C790FEBA2243}" type="presParOf" srcId="{30409294-481F-FD4D-B9DD-F489E897EDF9}" destId="{3DCC6507-1933-2E46-BEFE-919F0ACB8FA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4D02C-53F6-8E48-A159-A412D7727CCF}">
      <dsp:nvSpPr>
        <dsp:cNvPr id="0" name=""/>
        <dsp:cNvSpPr/>
      </dsp:nvSpPr>
      <dsp:spPr>
        <a:xfrm>
          <a:off x="3616" y="456941"/>
          <a:ext cx="1581224" cy="224589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Shorter symptom onset to hospital arrival time</a:t>
          </a:r>
          <a:endParaRPr lang="en-US" sz="1600" kern="1200" dirty="0"/>
        </a:p>
      </dsp:txBody>
      <dsp:txXfrm>
        <a:off x="49928" y="503253"/>
        <a:ext cx="1488600" cy="2153266"/>
      </dsp:txXfrm>
    </dsp:sp>
    <dsp:sp modelId="{BA1765D4-A99A-D34C-A665-3B041600CEC7}">
      <dsp:nvSpPr>
        <dsp:cNvPr id="0" name=""/>
        <dsp:cNvSpPr/>
      </dsp:nvSpPr>
      <dsp:spPr>
        <a:xfrm>
          <a:off x="1742963" y="1383814"/>
          <a:ext cx="335219" cy="3921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1742963" y="1462243"/>
        <a:ext cx="234653" cy="235285"/>
      </dsp:txXfrm>
    </dsp:sp>
    <dsp:sp modelId="{8C7F6941-C847-E048-A10A-23731C00AFC5}">
      <dsp:nvSpPr>
        <dsp:cNvPr id="0" name=""/>
        <dsp:cNvSpPr/>
      </dsp:nvSpPr>
      <dsp:spPr>
        <a:xfrm>
          <a:off x="2217330" y="456941"/>
          <a:ext cx="1581224" cy="224589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Increase in the number of patients with door-to-imaging times within 25 min</a:t>
          </a:r>
          <a:endParaRPr lang="en-US" sz="1600" kern="1200" dirty="0"/>
        </a:p>
      </dsp:txBody>
      <dsp:txXfrm>
        <a:off x="2263642" y="503253"/>
        <a:ext cx="1488600" cy="2153266"/>
      </dsp:txXfrm>
    </dsp:sp>
    <dsp:sp modelId="{9D5F0EDC-FC2A-B246-A601-20F582FF3073}">
      <dsp:nvSpPr>
        <dsp:cNvPr id="0" name=""/>
        <dsp:cNvSpPr/>
      </dsp:nvSpPr>
      <dsp:spPr>
        <a:xfrm>
          <a:off x="3956677" y="1383814"/>
          <a:ext cx="335219" cy="3921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3956677" y="1462243"/>
        <a:ext cx="234653" cy="235285"/>
      </dsp:txXfrm>
    </dsp:sp>
    <dsp:sp modelId="{9D9AC2A9-ACA4-E84F-A1A5-366EC9891245}">
      <dsp:nvSpPr>
        <dsp:cNvPr id="0" name=""/>
        <dsp:cNvSpPr/>
      </dsp:nvSpPr>
      <dsp:spPr>
        <a:xfrm>
          <a:off x="4431044" y="456941"/>
          <a:ext cx="1581224" cy="224589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Lower onset-to-door times</a:t>
          </a:r>
          <a:endParaRPr lang="en-US" sz="1600" kern="1200" dirty="0"/>
        </a:p>
      </dsp:txBody>
      <dsp:txXfrm>
        <a:off x="4477356" y="503253"/>
        <a:ext cx="1488600" cy="2153266"/>
      </dsp:txXfrm>
    </dsp:sp>
    <dsp:sp modelId="{548C8A48-B423-6F4B-8305-7526EC146E67}">
      <dsp:nvSpPr>
        <dsp:cNvPr id="0" name=""/>
        <dsp:cNvSpPr/>
      </dsp:nvSpPr>
      <dsp:spPr>
        <a:xfrm>
          <a:off x="6170391" y="1383814"/>
          <a:ext cx="335219" cy="39214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/>
        </a:p>
      </dsp:txBody>
      <dsp:txXfrm>
        <a:off x="6170391" y="1462243"/>
        <a:ext cx="234653" cy="235285"/>
      </dsp:txXfrm>
    </dsp:sp>
    <dsp:sp modelId="{A6F82ED1-238C-4946-BCEE-66072085F67C}">
      <dsp:nvSpPr>
        <dsp:cNvPr id="0" name=""/>
        <dsp:cNvSpPr/>
      </dsp:nvSpPr>
      <dsp:spPr>
        <a:xfrm>
          <a:off x="6644759" y="456941"/>
          <a:ext cx="1581224" cy="2245890"/>
        </a:xfrm>
        <a:prstGeom prst="roundRect">
          <a:avLst>
            <a:gd name="adj" fmla="val 10000"/>
          </a:avLst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Overall, pre-notification resulted in more rapid triage, evaluation, and treatment of patients with acute ischemic stroke</a:t>
          </a:r>
          <a:endParaRPr lang="en-US" sz="1600" kern="1200" dirty="0"/>
        </a:p>
      </dsp:txBody>
      <dsp:txXfrm>
        <a:off x="6691071" y="503253"/>
        <a:ext cx="1488600" cy="21532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FE7DF-2DF8-1B47-8175-4664A262A4EE}">
      <dsp:nvSpPr>
        <dsp:cNvPr id="0" name=""/>
        <dsp:cNvSpPr/>
      </dsp:nvSpPr>
      <dsp:spPr>
        <a:xfrm>
          <a:off x="0" y="0"/>
          <a:ext cx="6336792" cy="877824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Last known normal time ≤ 4.5 hours</a:t>
          </a:r>
          <a:endParaRPr lang="en-US" sz="1600" kern="1200"/>
        </a:p>
      </dsp:txBody>
      <dsp:txXfrm>
        <a:off x="25711" y="25711"/>
        <a:ext cx="5286845" cy="826402"/>
      </dsp:txXfrm>
    </dsp:sp>
    <dsp:sp modelId="{086A8693-E8BD-E844-9413-E2AE748640E8}">
      <dsp:nvSpPr>
        <dsp:cNvPr id="0" name=""/>
        <dsp:cNvSpPr/>
      </dsp:nvSpPr>
      <dsp:spPr>
        <a:xfrm>
          <a:off x="473202" y="999744"/>
          <a:ext cx="6336792" cy="877824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No hemorrhage on CT</a:t>
          </a:r>
          <a:endParaRPr lang="en-US" sz="1600" kern="1200" dirty="0"/>
        </a:p>
      </dsp:txBody>
      <dsp:txXfrm>
        <a:off x="498913" y="1025455"/>
        <a:ext cx="5241582" cy="826402"/>
      </dsp:txXfrm>
    </dsp:sp>
    <dsp:sp modelId="{B1935F59-6069-B048-9105-AE75F2CE4A40}">
      <dsp:nvSpPr>
        <dsp:cNvPr id="0" name=""/>
        <dsp:cNvSpPr/>
      </dsp:nvSpPr>
      <dsp:spPr>
        <a:xfrm>
          <a:off x="946404" y="1999488"/>
          <a:ext cx="6336792" cy="877824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Disabling neurological deficit</a:t>
          </a:r>
          <a:endParaRPr lang="en-US" sz="1600" kern="1200"/>
        </a:p>
      </dsp:txBody>
      <dsp:txXfrm>
        <a:off x="972115" y="2025199"/>
        <a:ext cx="5241582" cy="826402"/>
      </dsp:txXfrm>
    </dsp:sp>
    <dsp:sp modelId="{324074D9-5D72-E54F-9E6D-3BB17DC4EFF3}">
      <dsp:nvSpPr>
        <dsp:cNvPr id="0" name=""/>
        <dsp:cNvSpPr/>
      </dsp:nvSpPr>
      <dsp:spPr>
        <a:xfrm>
          <a:off x="1419605" y="2999232"/>
          <a:ext cx="6336792" cy="877824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No contraindications to </a:t>
          </a:r>
          <a:r>
            <a:rPr lang="en-US" sz="1600" kern="1200" dirty="0" err="1" smtClean="0"/>
            <a:t>tPA</a:t>
          </a:r>
          <a:endParaRPr lang="en-US" sz="1600" kern="1200" dirty="0"/>
        </a:p>
      </dsp:txBody>
      <dsp:txXfrm>
        <a:off x="1445316" y="3024943"/>
        <a:ext cx="5241582" cy="826402"/>
      </dsp:txXfrm>
    </dsp:sp>
    <dsp:sp modelId="{8558A47F-CC12-9147-AA50-A375132C7E17}">
      <dsp:nvSpPr>
        <dsp:cNvPr id="0" name=""/>
        <dsp:cNvSpPr/>
      </dsp:nvSpPr>
      <dsp:spPr>
        <a:xfrm>
          <a:off x="1892808" y="3998976"/>
          <a:ext cx="6336792" cy="877824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IV </a:t>
          </a:r>
          <a:r>
            <a:rPr lang="en-US" sz="1600" kern="1200" dirty="0" err="1" smtClean="0"/>
            <a:t>alteplase</a:t>
          </a:r>
          <a:r>
            <a:rPr lang="en-US" sz="1600" kern="1200" dirty="0" smtClean="0"/>
            <a:t> (</a:t>
          </a:r>
          <a:r>
            <a:rPr lang="en-US" sz="1600" kern="1200" dirty="0" err="1" smtClean="0"/>
            <a:t>tPA</a:t>
          </a:r>
          <a:r>
            <a:rPr lang="en-US" sz="1600" kern="1200" dirty="0" smtClean="0"/>
            <a:t>)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FDA approved for ≤ 3 hours of onset of symptoms</a:t>
          </a:r>
          <a:endParaRPr lang="en-US" sz="1200" kern="120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AHA/ASA approved for use between 3-4.5 h with additional exclusion criteria</a:t>
          </a:r>
          <a:endParaRPr lang="en-US" sz="1200" kern="1200"/>
        </a:p>
      </dsp:txBody>
      <dsp:txXfrm>
        <a:off x="1918519" y="4024687"/>
        <a:ext cx="5241582" cy="826402"/>
      </dsp:txXfrm>
    </dsp:sp>
    <dsp:sp modelId="{C0A7B895-D1DA-294D-AE83-D6B9FEB38E93}">
      <dsp:nvSpPr>
        <dsp:cNvPr id="0" name=""/>
        <dsp:cNvSpPr/>
      </dsp:nvSpPr>
      <dsp:spPr>
        <a:xfrm>
          <a:off x="5766206" y="641299"/>
          <a:ext cx="570585" cy="57058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5894588" y="641299"/>
        <a:ext cx="313821" cy="429365"/>
      </dsp:txXfrm>
    </dsp:sp>
    <dsp:sp modelId="{7FF71BBE-6520-4D45-AFAD-33AD4647BAEF}">
      <dsp:nvSpPr>
        <dsp:cNvPr id="0" name=""/>
        <dsp:cNvSpPr/>
      </dsp:nvSpPr>
      <dsp:spPr>
        <a:xfrm>
          <a:off x="6239408" y="1641043"/>
          <a:ext cx="570585" cy="57058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6367790" y="1641043"/>
        <a:ext cx="313821" cy="429365"/>
      </dsp:txXfrm>
    </dsp:sp>
    <dsp:sp modelId="{028DAE78-B654-9744-BDCE-D15AB2BED9A2}">
      <dsp:nvSpPr>
        <dsp:cNvPr id="0" name=""/>
        <dsp:cNvSpPr/>
      </dsp:nvSpPr>
      <dsp:spPr>
        <a:xfrm>
          <a:off x="6712610" y="2626156"/>
          <a:ext cx="570585" cy="57058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6840992" y="2626156"/>
        <a:ext cx="313821" cy="429365"/>
      </dsp:txXfrm>
    </dsp:sp>
    <dsp:sp modelId="{D775B8F4-B913-9745-A8E2-F8F22499C7B8}">
      <dsp:nvSpPr>
        <dsp:cNvPr id="0" name=""/>
        <dsp:cNvSpPr/>
      </dsp:nvSpPr>
      <dsp:spPr>
        <a:xfrm>
          <a:off x="7185812" y="3635654"/>
          <a:ext cx="570585" cy="57058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7314194" y="3635654"/>
        <a:ext cx="313821" cy="4293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5E2CA-E63E-42F6-B69A-533416A8BA5D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4D449-2461-4E49-9F36-5878BAF85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835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1.9 million</a:t>
            </a:r>
            <a:r>
              <a:rPr lang="en-US" baseline="0" dirty="0" smtClean="0"/>
              <a:t> neurons/min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4D449-2461-4E49-9F36-5878BAF851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05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About 3.8%</a:t>
            </a:r>
            <a:r>
              <a:rPr lang="en-US" baseline="0" dirty="0" smtClean="0"/>
              <a:t> of patients receive TPA</a:t>
            </a:r>
          </a:p>
          <a:p>
            <a:r>
              <a:rPr lang="en-US" baseline="0" dirty="0" smtClean="0"/>
              <a:t>15-32% present within 3h</a:t>
            </a:r>
          </a:p>
          <a:p>
            <a:r>
              <a:rPr lang="en-US" baseline="0" dirty="0" smtClean="0"/>
              <a:t>40-50% of those are eligible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4D449-2461-4E49-9F36-5878BAF8513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51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32E858-3C96-BC42-9AF2-91D56EA320B4}" type="slidenum">
              <a:rPr lang="en-US"/>
              <a:pPr/>
              <a:t>23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44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4D449-2461-4E49-9F36-5878BAF8513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825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NNT around 11 within</a:t>
            </a:r>
            <a:r>
              <a:rPr lang="en-US" baseline="0" dirty="0" smtClean="0"/>
              <a:t> the 3 hour window</a:t>
            </a:r>
          </a:p>
          <a:p>
            <a:r>
              <a:rPr lang="en-US" baseline="0" dirty="0" smtClean="0"/>
              <a:t>Absolute 2% increase in rates of fatal ICH</a:t>
            </a:r>
          </a:p>
          <a:p>
            <a:r>
              <a:rPr lang="en-US" baseline="0" dirty="0" smtClean="0"/>
              <a:t>Did not result in difference in mortality at 90d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4D449-2461-4E49-9F36-5878BAF8513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47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751CE0C-82F1-4986-B9E5-2D9B853C41AB}" type="slidenum">
              <a:rPr lang="en-US" altLang="en-US" smtClean="0"/>
              <a:pPr/>
              <a:t>42</a:t>
            </a:fld>
            <a:endParaRPr lang="en-US" alt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54050"/>
            <a:ext cx="4652962" cy="3489325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338" y="4362450"/>
            <a:ext cx="5026025" cy="4071938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32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E3DB5C6-6EC3-455C-986C-19F502219C99}" type="slidenum">
              <a:rPr lang="en-US" altLang="en-US" smtClean="0"/>
              <a:pPr/>
              <a:t>43</a:t>
            </a:fld>
            <a:endParaRPr lang="en-US" alt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54050"/>
            <a:ext cx="4652962" cy="3489325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338" y="4362450"/>
            <a:ext cx="5026025" cy="4071938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9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E84B6C3-2381-4720-ACC7-0087BD661932}" type="slidenum">
              <a:rPr lang="en-US" altLang="en-US" smtClean="0"/>
              <a:pPr/>
              <a:t>47</a:t>
            </a:fld>
            <a:endParaRPr lang="en-US" alt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9663" y="654050"/>
            <a:ext cx="4652962" cy="3489325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2338" y="4362450"/>
            <a:ext cx="5026025" cy="4071938"/>
          </a:xfrm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081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9C285F9-F0B3-413B-BE59-5B92BF0DBE23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6500" y="603250"/>
            <a:ext cx="3968750" cy="2976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37988" y="3771645"/>
            <a:ext cx="5105336" cy="357342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04000"/>
              </a:lnSpc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en-US" altLang="en-US" sz="9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Figure 1. Example of Perfusion Imaging Showing a Disproportionately Large Region of </a:t>
            </a:r>
            <a:r>
              <a:rPr lang="en-US" altLang="en-US" sz="9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Hypoperfusion</a:t>
            </a:r>
            <a:r>
              <a:rPr lang="en-US" altLang="en-US" sz="9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as Compared with the Size of Early Infarction. A 59-year-old man presented with a “wake-up stroke” (having awakened with symptoms of stroke) 13 hours after he was last known to be well. The score on the National Institutes of Health Stroke Scale (NIHSS; range, 0 to 42, with higher scores indicating a greater deficit) was 23. A baseline CT perfusion scan that was obtained with the use of RAPID software shows a region of severely reduced cerebral blood flow (&lt;30% of that in normal tissue), which represents the early infarct (ischemic core), of 23 ml (pink) and a region of perfusion delay of more than 6 seconds, which represents </a:t>
            </a:r>
            <a:r>
              <a:rPr lang="en-US" altLang="en-US" sz="9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hypoperfused</a:t>
            </a:r>
            <a:r>
              <a:rPr lang="en-US" altLang="en-US" sz="9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tissue, of 128 ml (green</a:t>
            </a:r>
            <a:r>
              <a:rPr lang="en-US" altLang="en-US" sz="9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).</a:t>
            </a:r>
          </a:p>
          <a:p>
            <a:pPr>
              <a:lnSpc>
                <a:spcPct val="104000"/>
              </a:lnSpc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endParaRPr lang="en-US" altLang="en-US" sz="9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ct val="104000"/>
              </a:lnSpc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r>
              <a:rPr lang="en-US" altLang="en-US" sz="9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Vs.</a:t>
            </a:r>
            <a:r>
              <a:rPr lang="en-US" altLang="en-US" sz="900" baseline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DAWN: </a:t>
            </a:r>
            <a:r>
              <a:rPr lang="en-US" altLang="en-US" sz="9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NIHSS &gt; 10, infarct volume &lt; 50</a:t>
            </a:r>
          </a:p>
          <a:p>
            <a:pPr>
              <a:lnSpc>
                <a:spcPct val="104000"/>
              </a:lnSpc>
              <a:spcBef>
                <a:spcPct val="0"/>
              </a:spcBef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  <a:tab pos="4442502" algn="l"/>
              </a:tabLst>
            </a:pPr>
            <a:endParaRPr lang="en-US" altLang="en-US" sz="9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94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IAT</a:t>
            </a:r>
            <a:r>
              <a:rPr lang="en-US" baseline="0" dirty="0" smtClean="0"/>
              <a:t> + TPA: NNT 2.8, NNH 68.9</a:t>
            </a:r>
          </a:p>
          <a:p>
            <a:r>
              <a:rPr lang="en-US" baseline="0" dirty="0" smtClean="0"/>
              <a:t>IAT only (</a:t>
            </a:r>
            <a:r>
              <a:rPr lang="en-US" baseline="0" dirty="0" err="1" smtClean="0"/>
              <a:t>tpa</a:t>
            </a:r>
            <a:r>
              <a:rPr lang="en-US" baseline="0" dirty="0" smtClean="0"/>
              <a:t> ineligible): NNT 2.3, NNH 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D4D449-2461-4E49-9F36-5878BAF8513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46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1588" y="3640234"/>
            <a:ext cx="8072584" cy="7746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000">
                <a:solidFill>
                  <a:schemeClr val="bg1"/>
                </a:solidFill>
                <a:latin typeface="Avenir Heavy"/>
                <a:cs typeface="Avenir Heavy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1589" y="4414897"/>
            <a:ext cx="8072583" cy="56214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>
                    <a:lumMod val="85000"/>
                  </a:schemeClr>
                </a:solidFill>
                <a:latin typeface="Avenir Book"/>
                <a:cs typeface="Avenir 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pic>
        <p:nvPicPr>
          <p:cNvPr id="4" name="Picture 3" descr="UAB_WORDMARK_white_tag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06" y="5602725"/>
            <a:ext cx="3336324" cy="10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83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8153400" cy="1943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3924300"/>
            <a:ext cx="8153400" cy="1943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B4288-E086-47BB-AEB6-01C01FC045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78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457489" y="274544"/>
            <a:ext cx="8229023" cy="1143000"/>
          </a:xfrm>
          <a:prstGeom prst="rect">
            <a:avLst/>
          </a:prstGeom>
        </p:spPr>
        <p:txBody>
          <a:bodyPr lIns="82058" tIns="41029" rIns="82058" bIns="41029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0031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668"/>
            <a:ext cx="8229600" cy="96619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tx1"/>
                </a:solidFill>
                <a:latin typeface="+mj-lt"/>
                <a:cs typeface="Avenir Heavy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2234"/>
            <a:ext cx="8229600" cy="4396459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2400" b="0" i="0">
                <a:latin typeface="+mn-lt"/>
                <a:cs typeface="Avenir Roman"/>
              </a:defRPr>
            </a:lvl1pPr>
            <a:lvl2pPr marL="684213" indent="-339725">
              <a:spcBef>
                <a:spcPts val="800"/>
              </a:spcBef>
              <a:spcAft>
                <a:spcPts val="0"/>
              </a:spcAft>
              <a:buFont typeface="Arial"/>
              <a:buChar char="•"/>
              <a:tabLst>
                <a:tab pos="627063" algn="l"/>
              </a:tabLst>
              <a:defRPr sz="2000" b="0" i="0">
                <a:latin typeface="+mn-lt"/>
                <a:cs typeface="Avenir Roman"/>
              </a:defRPr>
            </a:lvl2pPr>
            <a:lvl3pPr marL="971550" indent="-231775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2000" b="0" i="0">
                <a:latin typeface="+mn-lt"/>
                <a:cs typeface="Avenir Roman"/>
              </a:defRPr>
            </a:lvl3pPr>
            <a:lvl4pPr marL="1316038" indent="-287338">
              <a:spcBef>
                <a:spcPts val="800"/>
              </a:spcBef>
              <a:spcAft>
                <a:spcPts val="0"/>
              </a:spcAft>
              <a:buFont typeface="Arial"/>
              <a:buChar char="•"/>
              <a:defRPr sz="2000" b="0" i="0">
                <a:latin typeface="+mn-lt"/>
                <a:cs typeface="Avenir Roman"/>
              </a:defRPr>
            </a:lvl4pPr>
            <a:lvl5pPr marL="1598613" indent="-282575">
              <a:defRPr b="0" i="0">
                <a:latin typeface="Avenir Roman"/>
                <a:cs typeface="Avenir Roman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4" name="Picture 3" descr="site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24" y="6422423"/>
            <a:ext cx="1733176" cy="4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63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668"/>
            <a:ext cx="8229600" cy="966195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>
                <a:solidFill>
                  <a:schemeClr val="tx1"/>
                </a:solidFill>
                <a:latin typeface="+mj-lt"/>
                <a:cs typeface="Avenir Heavy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4" name="Picture 3" descr="site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24" y="6422423"/>
            <a:ext cx="1733176" cy="4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42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/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/>
            <a:fld id="{A43905A7-CEEF-4877-9753-DACF020E201F}" type="slidenum">
              <a:rPr lang="en-US" altLang="en-US">
                <a:solidFill>
                  <a:prstClr val="black"/>
                </a:solidFill>
              </a:rPr>
              <a:pPr defTabSz="457200"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5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7"/>
            <a:ext cx="8229600" cy="10207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B877AC34-FE4B-42BF-8F13-E6DFE021A50E}" type="datetimeFigureOut">
              <a:rPr lang="en-US">
                <a:solidFill>
                  <a:srgbClr val="FFFFFF">
                    <a:tint val="75000"/>
                  </a:srgbClr>
                </a:solidFill>
              </a:rPr>
              <a:pPr defTabSz="457200">
                <a:defRPr/>
              </a:pPr>
              <a:t>8/12/2020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CA1A1CE1-9961-4E0A-B3FC-F21EE6B09D49}" type="slidenum">
              <a:rPr lang="en-US">
                <a:solidFill>
                  <a:srgbClr val="FFFFFF">
                    <a:tint val="75000"/>
                  </a:srgb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5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5520D-57D4-4FA4-9006-FCA981D36B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5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828800"/>
            <a:ext cx="4000500" cy="403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828800"/>
            <a:ext cx="4000500" cy="1943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00500" cy="1943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BB9FF-59CF-490F-9F2E-854396EBAAA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0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8153400" cy="1943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3924300"/>
            <a:ext cx="8153400" cy="1943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3400" y="6248400"/>
            <a:ext cx="2057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385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31C24-63D0-45EB-8643-62C83CB0DF5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62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5877F62-EF20-394E-A3E6-B290CB00D1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9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09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Heavy"/>
          <a:ea typeface="+mj-ea"/>
          <a:cs typeface="Avenir Heav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scape.com/viewarticle/707722_4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ase.edu/med/neurology/NR/LacunarInfarction%20Thalamus.htm" TargetMode="External"/><Relationship Id="rId4" Type="http://schemas.openxmlformats.org/officeDocument/2006/relationships/hyperlink" Target="https://openi.nlm.nih.gov/detailedresult.php?img=PMC2877247_jkms-25-888-g001&amp;req=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Acute Ischemic Stroke Care: Updates for 2020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589" y="4343400"/>
            <a:ext cx="8072583" cy="995859"/>
          </a:xfrm>
        </p:spPr>
        <p:txBody>
          <a:bodyPr>
            <a:normAutofit/>
          </a:bodyPr>
          <a:lstStyle/>
          <a:p>
            <a:r>
              <a:rPr lang="en-US" dirty="0" smtClean="0"/>
              <a:t>Angela Hays Shapshak, MD</a:t>
            </a:r>
          </a:p>
          <a:p>
            <a:r>
              <a:rPr lang="en-US" dirty="0" smtClean="0"/>
              <a:t>Associate Professor of Neurology and Anesthesiology</a:t>
            </a:r>
          </a:p>
        </p:txBody>
      </p:sp>
    </p:spTree>
    <p:extLst>
      <p:ext uri="{BB962C8B-B14F-4D97-AF65-F5344CB8AC3E}">
        <p14:creationId xmlns:p14="http://schemas.microsoft.com/office/powerpoint/2010/main" val="181273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68" y="762000"/>
            <a:ext cx="7002463" cy="4230688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887027" y="5257800"/>
            <a:ext cx="7239000" cy="70167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i="1" dirty="0">
                <a:solidFill>
                  <a:schemeClr val="accent6"/>
                </a:solidFill>
              </a:rPr>
              <a:t>The size of the infarct depends upon both the </a:t>
            </a:r>
            <a:r>
              <a:rPr lang="en-US" altLang="en-US" sz="2000" b="1" dirty="0">
                <a:solidFill>
                  <a:srgbClr val="C00000"/>
                </a:solidFill>
              </a:rPr>
              <a:t>degree</a:t>
            </a:r>
            <a:r>
              <a:rPr lang="en-US" altLang="en-US" sz="2000" i="1" dirty="0">
                <a:solidFill>
                  <a:srgbClr val="C00000"/>
                </a:solidFill>
              </a:rPr>
              <a:t> </a:t>
            </a:r>
            <a:r>
              <a:rPr lang="en-US" altLang="en-US" sz="2000" i="1" dirty="0">
                <a:solidFill>
                  <a:schemeClr val="accent6"/>
                </a:solidFill>
              </a:rPr>
              <a:t>and the </a:t>
            </a:r>
            <a:r>
              <a:rPr lang="en-US" altLang="en-US" sz="2000" b="1" dirty="0">
                <a:solidFill>
                  <a:srgbClr val="C00000"/>
                </a:solidFill>
              </a:rPr>
              <a:t>duration</a:t>
            </a:r>
            <a:r>
              <a:rPr lang="en-US" altLang="en-US" sz="2000" i="1" dirty="0">
                <a:solidFill>
                  <a:schemeClr val="accent2"/>
                </a:solidFill>
              </a:rPr>
              <a:t> </a:t>
            </a:r>
            <a:r>
              <a:rPr lang="en-US" altLang="en-US" sz="2000" i="1" dirty="0">
                <a:solidFill>
                  <a:schemeClr val="accent6"/>
                </a:solidFill>
              </a:rPr>
              <a:t>of ischemia.</a:t>
            </a:r>
          </a:p>
        </p:txBody>
      </p:sp>
    </p:spTree>
    <p:extLst>
      <p:ext uri="{BB962C8B-B14F-4D97-AF65-F5344CB8AC3E}">
        <p14:creationId xmlns:p14="http://schemas.microsoft.com/office/powerpoint/2010/main" val="249758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5" b="822"/>
          <a:stretch/>
        </p:blipFill>
        <p:spPr bwMode="auto">
          <a:xfrm>
            <a:off x="152400" y="838200"/>
            <a:ext cx="8805062" cy="5212080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6199832"/>
            <a:ext cx="4997074" cy="64633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https://www.medscape.com/viewarticle/707722_4</a:t>
            </a:r>
            <a:endParaRPr lang="en-US" dirty="0" smtClean="0"/>
          </a:p>
          <a:p>
            <a:r>
              <a:rPr lang="en-US" dirty="0" smtClean="0"/>
              <a:t>Expert Rev </a:t>
            </a:r>
            <a:r>
              <a:rPr lang="en-US" dirty="0" err="1" smtClean="0"/>
              <a:t>Neurother</a:t>
            </a:r>
            <a:r>
              <a:rPr lang="en-US" dirty="0" smtClean="0"/>
              <a:t>. 2009;9(6):885-895.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70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Left and Right Hemisphere Stroke: Common Patterns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4040188" cy="639763"/>
          </a:xfrm>
          <a:solidFill>
            <a:schemeClr val="accent4"/>
          </a:solidFill>
        </p:spPr>
        <p:txBody>
          <a:bodyPr/>
          <a:lstStyle/>
          <a:p>
            <a:pPr algn="ctr"/>
            <a:r>
              <a:rPr lang="en-US" u="sng" dirty="0" smtClean="0"/>
              <a:t>Dominant (Usually LEFT)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362200"/>
            <a:ext cx="4040188" cy="3951288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• Aphasia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• Right </a:t>
            </a:r>
            <a:r>
              <a:rPr lang="en-US" dirty="0"/>
              <a:t>hemiparesis</a:t>
            </a:r>
          </a:p>
          <a:p>
            <a:pPr marL="0" indent="0">
              <a:buNone/>
            </a:pPr>
            <a:r>
              <a:rPr lang="en-US" dirty="0" smtClean="0"/>
              <a:t>• Right-sided </a:t>
            </a:r>
            <a:r>
              <a:rPr lang="en-US" dirty="0"/>
              <a:t>sensory loss</a:t>
            </a:r>
          </a:p>
          <a:p>
            <a:pPr marL="0" indent="0">
              <a:buNone/>
            </a:pPr>
            <a:r>
              <a:rPr lang="en-US" dirty="0" smtClean="0"/>
              <a:t>• Right </a:t>
            </a:r>
            <a:r>
              <a:rPr lang="en-US" dirty="0"/>
              <a:t>visual </a:t>
            </a:r>
            <a:r>
              <a:rPr lang="en-US" dirty="0" smtClean="0"/>
              <a:t> field </a:t>
            </a:r>
            <a:r>
              <a:rPr lang="en-US" dirty="0"/>
              <a:t>defect</a:t>
            </a:r>
          </a:p>
          <a:p>
            <a:pPr marL="0" indent="0">
              <a:buNone/>
            </a:pPr>
            <a:r>
              <a:rPr lang="en-US" dirty="0" smtClean="0"/>
              <a:t>• Poor </a:t>
            </a:r>
            <a:r>
              <a:rPr lang="en-US" dirty="0"/>
              <a:t>right conjugate gaze</a:t>
            </a:r>
          </a:p>
          <a:p>
            <a:pPr marL="0" indent="0">
              <a:buNone/>
            </a:pPr>
            <a:r>
              <a:rPr lang="en-US" dirty="0" smtClean="0"/>
              <a:t>• Dysarthria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• Difficulty </a:t>
            </a:r>
            <a:r>
              <a:rPr lang="en-US" dirty="0"/>
              <a:t>reading, writing, or </a:t>
            </a:r>
            <a:r>
              <a:rPr lang="en-US" dirty="0" smtClean="0"/>
              <a:t>calculating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74123" y="1676400"/>
            <a:ext cx="4270373" cy="639763"/>
          </a:xfrm>
          <a:solidFill>
            <a:schemeClr val="accent4"/>
          </a:solidFill>
        </p:spPr>
        <p:txBody>
          <a:bodyPr/>
          <a:lstStyle/>
          <a:p>
            <a:pPr algn="ctr"/>
            <a:r>
              <a:rPr lang="en-US" u="sng" dirty="0" smtClean="0"/>
              <a:t>Non-Dominant (Usually RIGHT)</a:t>
            </a:r>
            <a:endParaRPr lang="en-US" u="sng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679301" y="2362200"/>
            <a:ext cx="4270373" cy="3951288"/>
          </a:xfrm>
          <a:solidFill>
            <a:schemeClr val="bg2"/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Neglect of left visual </a:t>
            </a:r>
            <a:r>
              <a:rPr lang="en-US" dirty="0" smtClean="0"/>
              <a:t>field</a:t>
            </a:r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Extinction of </a:t>
            </a:r>
            <a:r>
              <a:rPr lang="en-US" dirty="0" smtClean="0"/>
              <a:t>left-sided stimuli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Left hemiparesis</a:t>
            </a:r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Left-sided sensory loss</a:t>
            </a:r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Left visual field defect</a:t>
            </a:r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Poor left conjugate gaze</a:t>
            </a:r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Dysarthria</a:t>
            </a:r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/>
              <a:t>Spatial disorientation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8016" y="647343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Adams HP et al. Circulation. 1994; 90:1588-1601</a:t>
            </a:r>
          </a:p>
        </p:txBody>
      </p:sp>
    </p:spTree>
    <p:extLst>
      <p:ext uri="{BB962C8B-B14F-4D97-AF65-F5344CB8AC3E}">
        <p14:creationId xmlns:p14="http://schemas.microsoft.com/office/powerpoint/2010/main" val="84518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0319"/>
            <a:ext cx="8229600" cy="56756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Brainstem Strokes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8419"/>
            <a:ext cx="8229600" cy="4558860"/>
          </a:xfrm>
        </p:spPr>
        <p:txBody>
          <a:bodyPr>
            <a:normAutofit/>
          </a:bodyPr>
          <a:lstStyle/>
          <a:p>
            <a:pPr marL="227013" indent="-227013"/>
            <a:r>
              <a:rPr lang="en-US" dirty="0" smtClean="0"/>
              <a:t>Unexplained coma/loss of consciousness (Basilar artery thrombosis/occlusion)</a:t>
            </a:r>
          </a:p>
          <a:p>
            <a:pPr marL="0" indent="0">
              <a:buNone/>
            </a:pPr>
            <a:r>
              <a:rPr lang="en-US" dirty="0" smtClean="0"/>
              <a:t>• Motor </a:t>
            </a:r>
            <a:r>
              <a:rPr lang="en-US" dirty="0"/>
              <a:t>or sensory loss in all four limbs</a:t>
            </a:r>
          </a:p>
          <a:p>
            <a:pPr marL="0" indent="0">
              <a:buNone/>
            </a:pPr>
            <a:r>
              <a:rPr lang="en-US" dirty="0" smtClean="0"/>
              <a:t>• Crossed </a:t>
            </a:r>
            <a:r>
              <a:rPr lang="en-US" dirty="0"/>
              <a:t>signs</a:t>
            </a:r>
          </a:p>
          <a:p>
            <a:pPr marL="0" indent="0">
              <a:buNone/>
            </a:pPr>
            <a:r>
              <a:rPr lang="en-US" dirty="0" smtClean="0"/>
              <a:t>• Limb </a:t>
            </a:r>
            <a:r>
              <a:rPr lang="en-US" dirty="0"/>
              <a:t>or gait ataxia</a:t>
            </a:r>
          </a:p>
          <a:p>
            <a:pPr marL="0" indent="0">
              <a:buNone/>
            </a:pPr>
            <a:r>
              <a:rPr lang="en-US" dirty="0" smtClean="0"/>
              <a:t>• Dysarthria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 err="1" smtClean="0"/>
              <a:t>Dysconjugate</a:t>
            </a:r>
            <a:r>
              <a:rPr lang="en-US" dirty="0" smtClean="0"/>
              <a:t> </a:t>
            </a:r>
            <a:r>
              <a:rPr lang="en-US" dirty="0"/>
              <a:t>gaze</a:t>
            </a:r>
          </a:p>
          <a:p>
            <a:pPr marL="0" indent="0">
              <a:buNone/>
            </a:pPr>
            <a:r>
              <a:rPr lang="en-US" dirty="0" smtClean="0"/>
              <a:t>• Nystagmus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• Bilateral </a:t>
            </a:r>
            <a:r>
              <a:rPr lang="en-US" dirty="0"/>
              <a:t>visual </a:t>
            </a:r>
            <a:r>
              <a:rPr lang="en-US" dirty="0" smtClean="0"/>
              <a:t>field </a:t>
            </a:r>
            <a:r>
              <a:rPr lang="en-US" dirty="0"/>
              <a:t>defects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4008" y="647132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Adams HP et al. Circulation. 1994; 90:1588-1601</a:t>
            </a:r>
          </a:p>
        </p:txBody>
      </p:sp>
    </p:spTree>
    <p:extLst>
      <p:ext uri="{BB962C8B-B14F-4D97-AF65-F5344CB8AC3E}">
        <p14:creationId xmlns:p14="http://schemas.microsoft.com/office/powerpoint/2010/main" val="240969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Posterior Circulation Strokes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578" t="25667" r="42760" b="39208"/>
          <a:stretch/>
        </p:blipFill>
        <p:spPr>
          <a:xfrm>
            <a:off x="1524000" y="1676400"/>
            <a:ext cx="6309360" cy="438912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28600" y="6403329"/>
            <a:ext cx="2488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Stroke. 2016;47:668-673</a:t>
            </a:r>
          </a:p>
        </p:txBody>
      </p:sp>
    </p:spTree>
    <p:extLst>
      <p:ext uri="{BB962C8B-B14F-4D97-AF65-F5344CB8AC3E}">
        <p14:creationId xmlns:p14="http://schemas.microsoft.com/office/powerpoint/2010/main" val="166396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stroke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Clotting stroke (Ischemic)</a:t>
            </a:r>
          </a:p>
          <a:p>
            <a:pPr lvl="1"/>
            <a:r>
              <a:rPr lang="en-US" sz="2000" dirty="0" smtClean="0"/>
              <a:t>Heart disease (atrial fibrillation, </a:t>
            </a:r>
            <a:r>
              <a:rPr lang="en-US" sz="2000" dirty="0" err="1" smtClean="0"/>
              <a:t>valvular</a:t>
            </a:r>
            <a:r>
              <a:rPr lang="en-US" sz="2000" dirty="0" smtClean="0"/>
              <a:t> disease, cardiomyopathy, clots in the heart)</a:t>
            </a:r>
          </a:p>
          <a:p>
            <a:pPr lvl="1"/>
            <a:r>
              <a:rPr lang="en-US" sz="2000" dirty="0" smtClean="0"/>
              <a:t>Carotid atherosclerosis/plaques</a:t>
            </a:r>
          </a:p>
          <a:p>
            <a:pPr lvl="1"/>
            <a:r>
              <a:rPr lang="en-US" sz="2000" dirty="0" smtClean="0"/>
              <a:t>Intracranial atherosclerotic disease</a:t>
            </a:r>
          </a:p>
          <a:p>
            <a:pPr lvl="1"/>
            <a:r>
              <a:rPr lang="en-US" sz="2000" dirty="0" smtClean="0"/>
              <a:t>Small vessel disease of the brain</a:t>
            </a:r>
          </a:p>
          <a:p>
            <a:pPr lvl="1"/>
            <a:r>
              <a:rPr lang="en-US" sz="2000" dirty="0" smtClean="0"/>
              <a:t>Dissections</a:t>
            </a:r>
          </a:p>
          <a:p>
            <a:r>
              <a:rPr lang="en-US" sz="2400" dirty="0" smtClean="0"/>
              <a:t>Bleeding stroke (Hemorrhagic)</a:t>
            </a:r>
          </a:p>
          <a:p>
            <a:pPr lvl="1"/>
            <a:r>
              <a:rPr lang="en-US" sz="2000" dirty="0" smtClean="0"/>
              <a:t>Hypertension</a:t>
            </a:r>
          </a:p>
          <a:p>
            <a:pPr lvl="1"/>
            <a:r>
              <a:rPr lang="en-US" sz="2000" dirty="0" smtClean="0"/>
              <a:t>Aneurysms</a:t>
            </a:r>
          </a:p>
          <a:p>
            <a:pPr lvl="1"/>
            <a:r>
              <a:rPr lang="en-US" sz="2000" dirty="0" smtClean="0"/>
              <a:t>AV malformations</a:t>
            </a:r>
          </a:p>
          <a:p>
            <a:pPr lvl="1"/>
            <a:r>
              <a:rPr lang="en-US" sz="2000" dirty="0" smtClean="0"/>
              <a:t>Trauma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8709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Stroke Mimics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148918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8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Stroke Mimics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Seizure and post-seizure paralysis (Todd’s paralysis)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Hypoglycemia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Migraine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Hypertensive Encephalopathy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Brain</a:t>
                      </a:r>
                      <a:r>
                        <a:rPr lang="en-US" baseline="0" dirty="0" smtClean="0"/>
                        <a:t> Tumors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Alcohol Intoxication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Drug overdose/Toxicity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Metabolic</a:t>
                      </a:r>
                      <a:r>
                        <a:rPr lang="en-US" baseline="0" dirty="0" smtClean="0"/>
                        <a:t> Disorders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Neuropathies</a:t>
                      </a:r>
                      <a:r>
                        <a:rPr lang="en-US" baseline="0" dirty="0" smtClean="0"/>
                        <a:t> (Bell’s Palsy)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Cerebral Infections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6257836"/>
            <a:ext cx="54373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Summers, D., Leonard, A., Wentworth, D., Saver, J. L., Simpson, J., </a:t>
            </a:r>
            <a:r>
              <a:rPr lang="en-US" sz="1100" dirty="0" err="1" smtClean="0"/>
              <a:t>Spilker</a:t>
            </a:r>
            <a:r>
              <a:rPr lang="en-US" sz="1100" dirty="0" smtClean="0"/>
              <a:t>, J. A., et al. Comprehensive</a:t>
            </a:r>
            <a:r>
              <a:rPr lang="en-US" sz="1100" dirty="0"/>
              <a:t> </a:t>
            </a:r>
            <a:r>
              <a:rPr lang="en-US" sz="1100" dirty="0" smtClean="0"/>
              <a:t>Overview of Nursing and Interdisciplinary Care of the Acute Ischemic Stroke Patient. American Heart Association,2911-2944, 2009</a:t>
            </a:r>
            <a:endParaRPr lang="en-US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447" y="3276600"/>
            <a:ext cx="19685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1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 factors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Modifiable</a:t>
                      </a:r>
                      <a:r>
                        <a:rPr lang="en-US" baseline="0" dirty="0" smtClean="0"/>
                        <a:t> Risk Factors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Non-modifiable Risk</a:t>
                      </a:r>
                      <a:r>
                        <a:rPr lang="en-US" baseline="0" dirty="0" smtClean="0"/>
                        <a:t> Factors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Blood Pressure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High Cholesterol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Gender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Diabetes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Race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Tobacco 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Family History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Alcohol 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Previous Stroke or TIA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Illicit Substance 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Physical Inactivity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Obesity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Heart Disease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Atrial</a:t>
                      </a:r>
                      <a:r>
                        <a:rPr lang="en-US" baseline="0" dirty="0" smtClean="0"/>
                        <a:t> Fibrillation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Obstructive Sleep Apnea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6367904"/>
            <a:ext cx="4683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www.strokeassociation.org</a:t>
            </a:r>
            <a:r>
              <a:rPr lang="en-US" sz="1200" dirty="0"/>
              <a:t>/STROKEORG/</a:t>
            </a:r>
            <a:r>
              <a:rPr lang="en-US" sz="1200" dirty="0" err="1"/>
              <a:t>AboutStroke</a:t>
            </a:r>
            <a:r>
              <a:rPr lang="en-US" sz="1200" dirty="0"/>
              <a:t>/</a:t>
            </a:r>
            <a:r>
              <a:rPr lang="en-US" sz="1200" dirty="0" err="1"/>
              <a:t>UnderstandingRisk</a:t>
            </a:r>
            <a:r>
              <a:rPr lang="en-US" sz="1200" dirty="0"/>
              <a:t>/Understanding-Stroke-Risk_UCM_308539_SubHomePage.jsp</a:t>
            </a:r>
          </a:p>
        </p:txBody>
      </p:sp>
    </p:spTree>
    <p:extLst>
      <p:ext uri="{BB962C8B-B14F-4D97-AF65-F5344CB8AC3E}">
        <p14:creationId xmlns:p14="http://schemas.microsoft.com/office/powerpoint/2010/main" val="158021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041904_pic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81200"/>
            <a:ext cx="3775075" cy="3714750"/>
          </a:xfrm>
          <a:prstGeom prst="rect">
            <a:avLst/>
          </a:prstGeom>
          <a:noFill/>
          <a:ln w="76200" cmpd="sng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914400"/>
            <a:ext cx="9144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200" dirty="0">
                <a:solidFill>
                  <a:schemeClr val="bg1"/>
                </a:solidFill>
                <a:latin typeface="Times New Roman" pitchFamily="18" charset="0"/>
              </a:rPr>
              <a:t>Treatment of (Hyper)Acute Stroke</a:t>
            </a:r>
          </a:p>
        </p:txBody>
      </p:sp>
    </p:spTree>
    <p:extLst>
      <p:ext uri="{BB962C8B-B14F-4D97-AF65-F5344CB8AC3E}">
        <p14:creationId xmlns:p14="http://schemas.microsoft.com/office/powerpoint/2010/main" val="283418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is Brain!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Every second 32,000 neurons die</a:t>
            </a:r>
          </a:p>
          <a:p>
            <a:r>
              <a:rPr lang="en-US" sz="2800" dirty="0" smtClean="0"/>
              <a:t>Every minute 1.9 million neurons die</a:t>
            </a:r>
          </a:p>
          <a:p>
            <a:r>
              <a:rPr lang="en-US" sz="2800" dirty="0" smtClean="0"/>
              <a:t>Every hour 120 million neurons die</a:t>
            </a:r>
          </a:p>
        </p:txBody>
      </p:sp>
      <p:sp>
        <p:nvSpPr>
          <p:cNvPr id="4" name="Rectangle 3"/>
          <p:cNvSpPr/>
          <p:nvPr/>
        </p:nvSpPr>
        <p:spPr>
          <a:xfrm>
            <a:off x="1213197" y="3752166"/>
            <a:ext cx="6397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The goal of stroke care is to minimize brain injury and maximize the patient’s recovery.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972234"/>
            <a:ext cx="5029200" cy="4396459"/>
          </a:xfrm>
        </p:spPr>
        <p:txBody>
          <a:bodyPr/>
          <a:lstStyle/>
          <a:p>
            <a:r>
              <a:rPr lang="en-US" dirty="0" smtClean="0"/>
              <a:t>No financial conflicts</a:t>
            </a:r>
          </a:p>
          <a:p>
            <a:r>
              <a:rPr lang="en-US" dirty="0" smtClean="0"/>
              <a:t>Research Funding:</a:t>
            </a:r>
          </a:p>
          <a:p>
            <a:pPr lvl="1"/>
            <a:r>
              <a:rPr lang="en-US" dirty="0" smtClean="0"/>
              <a:t>NIH funded trials: 1U01NS10651301A1, 1U01NS102289, 1U01NS080168-01A1</a:t>
            </a:r>
          </a:p>
          <a:p>
            <a:pPr lvl="1"/>
            <a:r>
              <a:rPr lang="en-US" dirty="0" smtClean="0"/>
              <a:t>No industry studies at this point in time</a:t>
            </a:r>
          </a:p>
          <a:p>
            <a:r>
              <a:rPr lang="en-US" dirty="0" smtClean="0"/>
              <a:t>Unapproved uses:</a:t>
            </a:r>
          </a:p>
          <a:p>
            <a:pPr lvl="1"/>
            <a:r>
              <a:rPr lang="en-US" dirty="0" smtClean="0"/>
              <a:t>TNK—not FDA approved for stroke</a:t>
            </a:r>
          </a:p>
          <a:p>
            <a:pPr lvl="1"/>
            <a:r>
              <a:rPr lang="en-US" dirty="0" err="1" smtClean="0"/>
              <a:t>rtPA</a:t>
            </a:r>
            <a:r>
              <a:rPr lang="en-US" dirty="0" smtClean="0"/>
              <a:t>—not FDA approved for stroke &gt; 3 hours after symptom onset</a:t>
            </a:r>
            <a:endParaRPr lang="en-US" dirty="0"/>
          </a:p>
        </p:txBody>
      </p:sp>
      <p:pic>
        <p:nvPicPr>
          <p:cNvPr id="1026" name="Picture 2" descr="C:\Users\ahays\Pictures\Brains-25-Cents-Drive-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607" y="1066800"/>
            <a:ext cx="3114675" cy="4762500"/>
          </a:xfrm>
          <a:prstGeom prst="rect">
            <a:avLst/>
          </a:prstGeom>
          <a:noFill/>
          <a:ln w="381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76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3251"/>
            <a:ext cx="8229600" cy="567564"/>
          </a:xfrm>
        </p:spPr>
        <p:txBody>
          <a:bodyPr>
            <a:noAutofit/>
          </a:bodyPr>
          <a:lstStyle/>
          <a:p>
            <a:r>
              <a:rPr lang="en-US" sz="2400" dirty="0"/>
              <a:t>AHA </a:t>
            </a:r>
            <a:r>
              <a:rPr lang="en-US" sz="2400" dirty="0" smtClean="0"/>
              <a:t>Recommended Initial Assessment in a Emergency Setting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Assure adequate airway</a:t>
            </a:r>
          </a:p>
          <a:p>
            <a:r>
              <a:rPr lang="en-US" dirty="0"/>
              <a:t>Monitor vital signs</a:t>
            </a:r>
          </a:p>
          <a:p>
            <a:r>
              <a:rPr lang="en-US" dirty="0"/>
              <a:t>Conduct general </a:t>
            </a:r>
            <a:r>
              <a:rPr lang="en-US" dirty="0" smtClean="0"/>
              <a:t>assessment</a:t>
            </a:r>
          </a:p>
          <a:p>
            <a:pPr lvl="1"/>
            <a:r>
              <a:rPr lang="en-US" dirty="0" smtClean="0"/>
              <a:t>Evidence </a:t>
            </a:r>
            <a:r>
              <a:rPr lang="en-US" dirty="0"/>
              <a:t>of trauma to head or </a:t>
            </a:r>
            <a:r>
              <a:rPr lang="en-US" dirty="0" smtClean="0"/>
              <a:t>neck</a:t>
            </a:r>
          </a:p>
          <a:p>
            <a:pPr lvl="1"/>
            <a:r>
              <a:rPr lang="en-US" dirty="0" smtClean="0"/>
              <a:t>Cardiac Examination</a:t>
            </a:r>
            <a:endParaRPr lang="en-US" dirty="0"/>
          </a:p>
          <a:p>
            <a:r>
              <a:rPr lang="en-US" dirty="0" smtClean="0"/>
              <a:t>Neurological Examination</a:t>
            </a:r>
            <a:endParaRPr lang="en-US" dirty="0"/>
          </a:p>
          <a:p>
            <a:pPr lvl="1"/>
            <a:r>
              <a:rPr lang="en-US" dirty="0" smtClean="0"/>
              <a:t>Level </a:t>
            </a:r>
            <a:r>
              <a:rPr lang="en-US" dirty="0"/>
              <a:t>of </a:t>
            </a:r>
            <a:r>
              <a:rPr lang="en-US" dirty="0" smtClean="0"/>
              <a:t>consciousness</a:t>
            </a:r>
          </a:p>
          <a:p>
            <a:pPr lvl="1"/>
            <a:r>
              <a:rPr lang="en-US" dirty="0" smtClean="0"/>
              <a:t>Presence </a:t>
            </a:r>
            <a:r>
              <a:rPr lang="en-US" dirty="0"/>
              <a:t>of seizure </a:t>
            </a:r>
            <a:r>
              <a:rPr lang="en-US" dirty="0" smtClean="0"/>
              <a:t>activity</a:t>
            </a:r>
          </a:p>
          <a:p>
            <a:pPr lvl="1"/>
            <a:r>
              <a:rPr lang="en-US" dirty="0" smtClean="0"/>
              <a:t>Glasgow </a:t>
            </a:r>
            <a:r>
              <a:rPr lang="en-US" dirty="0"/>
              <a:t>Coma </a:t>
            </a:r>
            <a:r>
              <a:rPr lang="en-US" dirty="0" smtClean="0"/>
              <a:t>Scale/NIHSS</a:t>
            </a:r>
          </a:p>
          <a:p>
            <a:pPr lvl="1"/>
            <a:r>
              <a:rPr lang="en-US" dirty="0" smtClean="0"/>
              <a:t>Pupils</a:t>
            </a:r>
            <a:r>
              <a:rPr lang="en-US" dirty="0"/>
              <a:t>: size, equality, </a:t>
            </a:r>
            <a:r>
              <a:rPr lang="en-US" dirty="0" smtClean="0"/>
              <a:t>reactivity</a:t>
            </a:r>
          </a:p>
          <a:p>
            <a:pPr lvl="1"/>
            <a:r>
              <a:rPr lang="en-US" dirty="0" smtClean="0"/>
              <a:t>Individual </a:t>
            </a:r>
            <a:r>
              <a:rPr lang="en-US" dirty="0"/>
              <a:t>limb movements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484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Adams HP et al. Circulation. 1994; 90:1588-1601</a:t>
            </a:r>
          </a:p>
          <a:p>
            <a:r>
              <a:rPr lang="en-US" sz="1400" dirty="0" smtClean="0"/>
              <a:t>www.strokecenter.org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140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b="1" i="1" dirty="0" smtClean="0"/>
              <a:t>Stroke Chain of Survival </a:t>
            </a:r>
            <a:r>
              <a:rPr lang="en-US" sz="2800" dirty="0" smtClean="0"/>
              <a:t>links actions to be taken by patients, family members, and healthcare providers to maximize stroke recovery.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318718"/>
            <a:ext cx="7655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http://</a:t>
            </a:r>
            <a:r>
              <a:rPr lang="en-US" sz="1400" dirty="0" err="1" smtClean="0"/>
              <a:t>www.strokeassociation.org</a:t>
            </a:r>
            <a:r>
              <a:rPr lang="en-US" sz="1400" dirty="0" smtClean="0"/>
              <a:t>/</a:t>
            </a:r>
            <a:r>
              <a:rPr lang="en-US" sz="1400" dirty="0" err="1" smtClean="0"/>
              <a:t>idc</a:t>
            </a:r>
            <a:r>
              <a:rPr lang="en-US" sz="1400" dirty="0" smtClean="0"/>
              <a:t>/groups/heart-public/@</a:t>
            </a:r>
            <a:r>
              <a:rPr lang="en-US" sz="1400" dirty="0" err="1" smtClean="0"/>
              <a:t>wcm</a:t>
            </a:r>
            <a:r>
              <a:rPr lang="en-US" sz="1400" dirty="0" smtClean="0"/>
              <a:t>/@private/@</a:t>
            </a:r>
            <a:r>
              <a:rPr lang="en-US" sz="1400" dirty="0" err="1" smtClean="0"/>
              <a:t>hcm</a:t>
            </a:r>
            <a:r>
              <a:rPr lang="en-US" sz="1400" dirty="0" smtClean="0"/>
              <a:t>/@</a:t>
            </a:r>
            <a:r>
              <a:rPr lang="en-US" sz="1400" dirty="0" err="1" smtClean="0"/>
              <a:t>gwtg</a:t>
            </a:r>
            <a:r>
              <a:rPr lang="en-US" sz="1400" dirty="0" smtClean="0"/>
              <a:t>/documents/downloadable/ucm_310253.pdf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139" t="68696" r="17803" b="10653"/>
          <a:stretch/>
        </p:blipFill>
        <p:spPr>
          <a:xfrm>
            <a:off x="1355368" y="3790913"/>
            <a:ext cx="5857468" cy="141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8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Dispatch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800" dirty="0" smtClean="0">
                <a:solidFill>
                  <a:srgbClr val="000000"/>
                </a:solidFill>
              </a:rPr>
              <a:t>Use of 911 system is recommended for symptoms of stroke</a:t>
            </a:r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800" dirty="0" smtClean="0">
                <a:solidFill>
                  <a:srgbClr val="000000"/>
                </a:solidFill>
              </a:rPr>
              <a:t>Many callers do not use the word </a:t>
            </a:r>
            <a:r>
              <a:rPr lang="ja-JP" altLang="en-US" sz="2800" dirty="0" smtClean="0">
                <a:solidFill>
                  <a:srgbClr val="000000"/>
                </a:solidFill>
                <a:latin typeface="Arial"/>
              </a:rPr>
              <a:t>“</a:t>
            </a:r>
            <a:r>
              <a:rPr lang="en-US" sz="2800" dirty="0" smtClean="0">
                <a:solidFill>
                  <a:srgbClr val="000000"/>
                </a:solidFill>
              </a:rPr>
              <a:t>stroke</a:t>
            </a:r>
            <a:r>
              <a:rPr lang="ja-JP" altLang="en-US" sz="2800" dirty="0" smtClean="0">
                <a:solidFill>
                  <a:srgbClr val="000000"/>
                </a:solidFill>
                <a:latin typeface="Arial"/>
              </a:rPr>
              <a:t>”</a:t>
            </a:r>
            <a:endParaRPr lang="en-US" sz="28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800" dirty="0" smtClean="0">
                <a:solidFill>
                  <a:srgbClr val="000000"/>
                </a:solidFill>
              </a:rPr>
              <a:t>Dispatchers should recognize the seriousness of stroke and be familiar with stroke symptoms</a:t>
            </a:r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800" dirty="0" smtClean="0">
                <a:solidFill>
                  <a:srgbClr val="000000"/>
                </a:solidFill>
              </a:rPr>
              <a:t>Strokes should be dispatched as a high priority call, send closest unit- similar to acute MI or trauma</a:t>
            </a:r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800" dirty="0" smtClean="0">
                <a:solidFill>
                  <a:srgbClr val="000000"/>
                </a:solidFill>
              </a:rPr>
              <a:t>An EMD call-receiving algorithm is recommended to ask appropriate questions to callers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1847" y="6492415"/>
            <a:ext cx="67934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https://</a:t>
            </a:r>
            <a:r>
              <a:rPr lang="en-US" sz="1600" dirty="0" err="1" smtClean="0"/>
              <a:t>www.acls.net</a:t>
            </a:r>
            <a:r>
              <a:rPr lang="en-US" sz="1600" dirty="0" smtClean="0"/>
              <a:t>/</a:t>
            </a:r>
            <a:r>
              <a:rPr lang="en-US" sz="1600" dirty="0" err="1" smtClean="0"/>
              <a:t>acls</a:t>
            </a:r>
            <a:r>
              <a:rPr lang="en-US" sz="1600" dirty="0" smtClean="0"/>
              <a:t>-suspected-stroke-</a:t>
            </a:r>
            <a:r>
              <a:rPr lang="en-US" sz="1600" dirty="0" err="1" smtClean="0"/>
              <a:t>algorithm.htm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139" t="68696" r="17803" b="10653"/>
          <a:stretch/>
        </p:blipFill>
        <p:spPr>
          <a:xfrm>
            <a:off x="5889203" y="-4844"/>
            <a:ext cx="3119181" cy="7540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028072" y="-14321"/>
            <a:ext cx="777205" cy="843478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9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8139" t="68696" r="17803" b="10653"/>
          <a:stretch/>
        </p:blipFill>
        <p:spPr>
          <a:xfrm>
            <a:off x="5889203" y="-4844"/>
            <a:ext cx="3119181" cy="75402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729450" y="-4844"/>
            <a:ext cx="777205" cy="843478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2" descr="http://strokeassociation.org/idc/groups/heart-public/@wcm/@hcm/documents/image/~extract/UCM_444859~1~staticrendition/ginormo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885949"/>
            <a:ext cx="89535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876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Pre-hospital Stroke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62476" cy="4525963"/>
          </a:xfrm>
        </p:spPr>
        <p:txBody>
          <a:bodyPr>
            <a:noAutofit/>
          </a:bodyPr>
          <a:lstStyle/>
          <a:p>
            <a:r>
              <a:rPr lang="en-US" sz="2000" dirty="0" smtClean="0"/>
              <a:t>Stroke assessment tools help EMS identify a stroke quickly</a:t>
            </a:r>
          </a:p>
          <a:p>
            <a:r>
              <a:rPr lang="en-US" sz="2000" dirty="0" smtClean="0"/>
              <a:t>Pre-hospital stroke assessment training raises accuracy of stroke identification</a:t>
            </a:r>
          </a:p>
          <a:p>
            <a:r>
              <a:rPr lang="en-US" sz="2000" dirty="0" smtClean="0"/>
              <a:t>Paramedics demonstrated a sensitivity of 61-66% without training and </a:t>
            </a:r>
            <a:r>
              <a:rPr lang="en-US" sz="2000" b="1" dirty="0" smtClean="0"/>
              <a:t>86-97%</a:t>
            </a:r>
            <a:r>
              <a:rPr lang="en-US" sz="2000" dirty="0" smtClean="0"/>
              <a:t> with training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894" t="22254" r="2047" b="19279"/>
          <a:stretch/>
        </p:blipFill>
        <p:spPr>
          <a:xfrm>
            <a:off x="4653748" y="1525843"/>
            <a:ext cx="4303059" cy="400889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" y="6367614"/>
            <a:ext cx="5325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Maggiore</a:t>
            </a:r>
            <a:r>
              <a:rPr lang="en-US" sz="1400" dirty="0"/>
              <a:t>, W. A. (2012). 'Time is Brain' in </a:t>
            </a:r>
            <a:r>
              <a:rPr lang="en-US" sz="1400" dirty="0" err="1"/>
              <a:t>Prehospital</a:t>
            </a:r>
            <a:r>
              <a:rPr lang="en-US" sz="1400" dirty="0"/>
              <a:t> Stroke Treatment . </a:t>
            </a:r>
            <a:r>
              <a:rPr lang="en-US" sz="1400" i="1" dirty="0"/>
              <a:t>Journal of Emergency Medical Services </a:t>
            </a:r>
            <a:r>
              <a:rPr lang="en-US" sz="1400" dirty="0"/>
              <a:t>, 1- 9.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139" t="68696" r="17803" b="10653"/>
          <a:stretch/>
        </p:blipFill>
        <p:spPr>
          <a:xfrm>
            <a:off x="5889203" y="-4844"/>
            <a:ext cx="3119181" cy="75402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719974" y="0"/>
            <a:ext cx="777205" cy="843478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1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3845"/>
            <a:ext cx="8229600" cy="567564"/>
          </a:xfrm>
        </p:spPr>
        <p:txBody>
          <a:bodyPr/>
          <a:lstStyle/>
          <a:p>
            <a:r>
              <a:rPr lang="en-US" dirty="0" smtClean="0"/>
              <a:t>Pre-hospital Stroke Assessment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531409"/>
          <a:ext cx="7876095" cy="485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6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8207">
                <a:tc>
                  <a:txBody>
                    <a:bodyPr/>
                    <a:lstStyle/>
                    <a:p>
                      <a:r>
                        <a:rPr lang="en-US" dirty="0" smtClean="0"/>
                        <a:t>Cincinnati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Prehospital</a:t>
                      </a:r>
                      <a:r>
                        <a:rPr lang="en-US" baseline="0" dirty="0" smtClean="0"/>
                        <a:t> Stroke Scale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282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Facial Droop </a:t>
                      </a:r>
                    </a:p>
                    <a:p>
                      <a:endParaRPr lang="en-US" b="1" dirty="0" smtClean="0"/>
                    </a:p>
                    <a:p>
                      <a:r>
                        <a:rPr lang="en-US" dirty="0" smtClean="0"/>
                        <a:t>Normal: Left</a:t>
                      </a:r>
                      <a:r>
                        <a:rPr lang="en-US" baseline="0" dirty="0" smtClean="0"/>
                        <a:t> and Right side of face move equally</a:t>
                      </a:r>
                    </a:p>
                    <a:p>
                      <a:r>
                        <a:rPr lang="en-US" baseline="0" dirty="0" smtClean="0"/>
                        <a:t>Abnormal: One side of face does not move at all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282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Arm Drift</a:t>
                      </a:r>
                    </a:p>
                    <a:p>
                      <a:endParaRPr lang="en-US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Normal: Both left and right arm move together or not at all 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Abnormal: One arm does not move equally with the other 	</a:t>
                      </a:r>
                    </a:p>
                    <a:p>
                      <a:endParaRPr lang="en-US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8985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Speech </a:t>
                      </a:r>
                    </a:p>
                    <a:p>
                      <a:endParaRPr lang="en-US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Normal: Patient uses correct words with no slurring </a:t>
                      </a:r>
                    </a:p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Abnormal: Patient has slurred speech, uses inappropriate words or cannot speak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6898" y="6119336"/>
            <a:ext cx="61188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dirty="0"/>
          </a:p>
          <a:p>
            <a:r>
              <a:rPr lang="en-US" sz="1400" dirty="0" smtClean="0"/>
              <a:t>Kothari </a:t>
            </a:r>
            <a:r>
              <a:rPr lang="en-US" sz="1400" dirty="0"/>
              <a:t>RU, </a:t>
            </a:r>
            <a:r>
              <a:rPr lang="en-US" sz="1400" dirty="0" err="1"/>
              <a:t>Pancioli</a:t>
            </a:r>
            <a:r>
              <a:rPr lang="en-US" sz="1400" dirty="0"/>
              <a:t> A, Liu T., </a:t>
            </a:r>
            <a:r>
              <a:rPr lang="en-US" sz="1400" dirty="0" err="1"/>
              <a:t>Brott</a:t>
            </a:r>
            <a:r>
              <a:rPr lang="en-US" sz="1400" dirty="0"/>
              <a:t> T., Broderick J. “Cincinnati </a:t>
            </a:r>
            <a:r>
              <a:rPr lang="en-US" sz="1400" dirty="0" err="1"/>
              <a:t>Prehospital</a:t>
            </a:r>
            <a:r>
              <a:rPr lang="en-US" sz="1400" dirty="0"/>
              <a:t> Stroke Scale: reproducibility and validity.” </a:t>
            </a:r>
            <a:r>
              <a:rPr lang="en-US" sz="1400" i="1" dirty="0"/>
              <a:t>Ann </a:t>
            </a:r>
            <a:r>
              <a:rPr lang="en-US" sz="1400" i="1" dirty="0" err="1"/>
              <a:t>Emerg</a:t>
            </a:r>
            <a:r>
              <a:rPr lang="en-US" sz="1400" i="1" dirty="0"/>
              <a:t> Med. </a:t>
            </a:r>
            <a:r>
              <a:rPr lang="en-US" sz="1400" dirty="0"/>
              <a:t>1999 Apr;33(4):373-</a:t>
            </a:r>
            <a:r>
              <a:rPr lang="en-US" sz="1400" dirty="0" smtClean="0"/>
              <a:t>8. 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139" t="68696" r="17803" b="10653"/>
          <a:stretch/>
        </p:blipFill>
        <p:spPr>
          <a:xfrm>
            <a:off x="5889203" y="-4844"/>
            <a:ext cx="3119181" cy="75402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729450" y="-4844"/>
            <a:ext cx="777205" cy="843478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4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Large Vessel Occlusions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t="6579" r="6253" b="3947"/>
          <a:stretch/>
        </p:blipFill>
        <p:spPr bwMode="auto">
          <a:xfrm>
            <a:off x="269341" y="787651"/>
            <a:ext cx="8409789" cy="5394960"/>
          </a:xfrm>
          <a:prstGeom prst="rect">
            <a:avLst/>
          </a:prstGeom>
          <a:noFill/>
          <a:ln w="3810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1604" y="6396335"/>
            <a:ext cx="64777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https://doi.org/10.1016/j.jstrokecerebrovasdis.2017.10.018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409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55589"/>
            <a:ext cx="8229600" cy="567564"/>
          </a:xfrm>
        </p:spPr>
        <p:txBody>
          <a:bodyPr/>
          <a:lstStyle/>
          <a:p>
            <a:r>
              <a:rPr lang="en-US" dirty="0" smtClean="0"/>
              <a:t>Pre-notification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228388"/>
              </p:ext>
            </p:extLst>
          </p:nvPr>
        </p:nvGraphicFramePr>
        <p:xfrm>
          <a:off x="457200" y="2966389"/>
          <a:ext cx="8229600" cy="3159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6211669"/>
            <a:ext cx="6315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Lin</a:t>
            </a:r>
            <a:r>
              <a:rPr lang="en-US" sz="1200" dirty="0"/>
              <a:t>, C. B., Peterson, et al. (2012). Emergency Medical Service Hospital Pre-Notification is Associated with Improved Evaluation and Treatment of Acute Ischemic Stroke. </a:t>
            </a:r>
            <a:r>
              <a:rPr lang="en-US" sz="1200" i="1" dirty="0"/>
              <a:t>Journal of the American Heart Association </a:t>
            </a:r>
            <a:r>
              <a:rPr lang="en-US" sz="1200" dirty="0"/>
              <a:t>, 1-9.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1417638"/>
            <a:ext cx="82296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EMS </a:t>
            </a:r>
            <a:r>
              <a:rPr lang="en-US" dirty="0"/>
              <a:t>professionals can notify hospital staff that a stroke patient is being sent to the hospital prior to them arriving at the hospital 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The sooner the patient gets to medical treatment, the greater potential for a better outcome 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8139" t="68696" r="17803" b="10653"/>
          <a:stretch/>
        </p:blipFill>
        <p:spPr>
          <a:xfrm>
            <a:off x="5889203" y="-4844"/>
            <a:ext cx="3119181" cy="75402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421352" y="-4844"/>
            <a:ext cx="777205" cy="843478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8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Prehospital</a:t>
            </a:r>
            <a:r>
              <a:rPr lang="en-US" dirty="0" smtClean="0"/>
              <a:t> Stroke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Minimize scene time (≤ 15 minutes)</a:t>
            </a:r>
          </a:p>
          <a:p>
            <a:pPr>
              <a:buClr>
                <a:srgbClr val="000000"/>
              </a:buClr>
            </a:pPr>
            <a:r>
              <a:rPr lang="en-US" dirty="0" smtClean="0">
                <a:solidFill>
                  <a:srgbClr val="000000"/>
                </a:solidFill>
              </a:rPr>
              <a:t>Establish </a:t>
            </a:r>
            <a:r>
              <a:rPr lang="en-US" b="1" dirty="0" smtClean="0">
                <a:solidFill>
                  <a:srgbClr val="FF0000"/>
                </a:solidFill>
              </a:rPr>
              <a:t>Last Known Normal </a:t>
            </a:r>
            <a:r>
              <a:rPr lang="en-US" dirty="0" smtClean="0">
                <a:solidFill>
                  <a:srgbClr val="000000"/>
                </a:solidFill>
              </a:rPr>
              <a:t>time</a:t>
            </a:r>
          </a:p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Bring a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knowledgeable friend or family mem</a:t>
            </a:r>
            <a:r>
              <a:rPr lang="en-US" b="1" dirty="0">
                <a:solidFill>
                  <a:srgbClr val="00B050"/>
                </a:solidFill>
              </a:rPr>
              <a:t>ber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/>
              <a:t>with the stroke </a:t>
            </a:r>
            <a:r>
              <a:rPr lang="en-US" dirty="0" smtClean="0"/>
              <a:t>patient</a:t>
            </a:r>
            <a:endParaRPr lang="en-US" dirty="0">
              <a:solidFill>
                <a:srgbClr val="558ED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139" t="68696" r="17803" b="10653"/>
          <a:stretch/>
        </p:blipFill>
        <p:spPr>
          <a:xfrm>
            <a:off x="5889203" y="-4844"/>
            <a:ext cx="3119181" cy="75402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729450" y="-4844"/>
            <a:ext cx="777205" cy="843478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Ongoing Assessment en route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>
                <a:srgbClr val="000000"/>
              </a:buClr>
            </a:pPr>
            <a:r>
              <a:rPr lang="en-US" sz="2400" u="sng" dirty="0" smtClean="0">
                <a:solidFill>
                  <a:srgbClr val="000000"/>
                </a:solidFill>
              </a:rPr>
              <a:t>History from family member </a:t>
            </a:r>
            <a:r>
              <a:rPr lang="en-US" sz="2400" dirty="0" smtClean="0">
                <a:solidFill>
                  <a:srgbClr val="000000"/>
                </a:solidFill>
              </a:rPr>
              <a:t>(SAMPLE)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		S-Symptoms/ onset (When was the person </a:t>
            </a:r>
            <a:r>
              <a:rPr lang="en-US" sz="2400" dirty="0" smtClean="0">
                <a:solidFill>
                  <a:srgbClr val="FF0000"/>
                </a:solidFill>
              </a:rPr>
              <a:t>last seen 			normal</a:t>
            </a:r>
            <a:r>
              <a:rPr lang="en-US" sz="2400" dirty="0" smtClean="0">
                <a:solidFill>
                  <a:srgbClr val="000000"/>
                </a:solidFill>
              </a:rPr>
              <a:t>?)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		A-Allergies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		M-Medications-</a:t>
            </a:r>
            <a:r>
              <a:rPr lang="en-US" sz="2400" i="1" dirty="0" smtClean="0">
                <a:solidFill>
                  <a:schemeClr val="accent6">
                    <a:lumMod val="75000"/>
                  </a:schemeClr>
                </a:solidFill>
              </a:rPr>
              <a:t>anticoagulants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u="sng" dirty="0" smtClean="0">
                <a:solidFill>
                  <a:srgbClr val="000000"/>
                </a:solidFill>
              </a:rPr>
              <a:t>warfarin</a:t>
            </a:r>
            <a:r>
              <a:rPr lang="en-US" sz="2400" dirty="0" smtClean="0">
                <a:solidFill>
                  <a:srgbClr val="000000"/>
                </a:solidFill>
              </a:rPr>
              <a:t>), 						</a:t>
            </a:r>
            <a:r>
              <a:rPr lang="en-US" sz="2400" dirty="0" err="1" smtClean="0">
                <a:solidFill>
                  <a:srgbClr val="000000"/>
                </a:solidFill>
              </a:rPr>
              <a:t>antithrombotics</a:t>
            </a:r>
            <a:r>
              <a:rPr lang="en-US" sz="2400" dirty="0" smtClean="0">
                <a:solidFill>
                  <a:srgbClr val="000000"/>
                </a:solidFill>
              </a:rPr>
              <a:t>, insulin, </a:t>
            </a:r>
            <a:r>
              <a:rPr lang="en-US" sz="2400" dirty="0" err="1" smtClean="0">
                <a:solidFill>
                  <a:srgbClr val="000000"/>
                </a:solidFill>
              </a:rPr>
              <a:t>antihypertensives</a:t>
            </a:r>
            <a:r>
              <a:rPr lang="en-US" sz="2400" dirty="0" smtClean="0">
                <a:solidFill>
                  <a:srgbClr val="000000"/>
                </a:solidFill>
              </a:rPr>
              <a:t>, 					</a:t>
            </a:r>
            <a:r>
              <a:rPr lang="en-US" sz="2400" dirty="0" err="1" smtClean="0"/>
              <a:t>antiepileptics</a:t>
            </a:r>
            <a:endParaRPr lang="en-US" sz="2400" dirty="0" smtClean="0"/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		P-Past Medical History-Hypertension, Diabetes 				(hypoglycemic patients may have symptoms that 			mimic stroke), seizures, prior stroke, aneurysms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		L-Last oral intake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		E-Events Prior-stroke, MI, trauma, </a:t>
            </a:r>
            <a:r>
              <a:rPr lang="en-US" sz="2400" dirty="0" smtClean="0">
                <a:solidFill>
                  <a:srgbClr val="FF6600"/>
                </a:solidFill>
              </a:rPr>
              <a:t>surgery, bleeding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139" t="68696" r="17803" b="10653"/>
          <a:stretch/>
        </p:blipFill>
        <p:spPr>
          <a:xfrm>
            <a:off x="5889203" y="-4844"/>
            <a:ext cx="3119181" cy="75402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21352" y="-4844"/>
            <a:ext cx="777205" cy="843478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7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Stroke Epidemiology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Roughly 800,000 strokes every year in the US</a:t>
            </a:r>
          </a:p>
          <a:p>
            <a:pPr lvl="1"/>
            <a:r>
              <a:rPr lang="en-US" dirty="0" smtClean="0"/>
              <a:t>About one every 40 seconds</a:t>
            </a:r>
          </a:p>
          <a:p>
            <a:r>
              <a:rPr lang="en-US" sz="2800" dirty="0" smtClean="0"/>
              <a:t>~$38.6 billion per year, direct and indirect costs</a:t>
            </a:r>
          </a:p>
          <a:p>
            <a:r>
              <a:rPr lang="en-US" sz="2800" dirty="0" smtClean="0"/>
              <a:t>Fifth most common cause of death in the US</a:t>
            </a:r>
          </a:p>
          <a:p>
            <a:pPr lvl="1"/>
            <a:r>
              <a:rPr lang="en-US" dirty="0" smtClean="0"/>
              <a:t>Behind heart disease, cancer, trauma and lower respiratory disease</a:t>
            </a:r>
          </a:p>
          <a:p>
            <a:r>
              <a:rPr lang="en-US" sz="2800" dirty="0" smtClean="0"/>
              <a:t>Leading cause of long term disability in adults</a:t>
            </a:r>
          </a:p>
          <a:p>
            <a:pPr lvl="1"/>
            <a:r>
              <a:rPr lang="en-US" dirty="0"/>
              <a:t>Over 4 million stroke survivors in the US</a:t>
            </a:r>
          </a:p>
          <a:p>
            <a:pPr lvl="1"/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6396335"/>
            <a:ext cx="4644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Berry, </a:t>
            </a:r>
            <a:r>
              <a:rPr lang="en-US" sz="1200" dirty="0" err="1" smtClean="0"/>
              <a:t>Jarett</a:t>
            </a:r>
            <a:r>
              <a:rPr lang="en-US" sz="1200" dirty="0"/>
              <a:t> </a:t>
            </a:r>
            <a:r>
              <a:rPr lang="en-US" sz="1200" dirty="0" smtClean="0"/>
              <a:t>D., et al. Heart Disease and Stroke Statistics--2013 Update: A Report from the American Heart Association. Circulation. 127, 2013.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2445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147" y="8884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Management en route</a:t>
            </a: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u="sng" dirty="0" smtClean="0"/>
              <a:t/>
            </a:r>
            <a:br>
              <a:rPr lang="en-US" u="sng" dirty="0" smtClean="0"/>
            </a:br>
            <a:r>
              <a:rPr lang="en-US" u="sng" dirty="0" smtClean="0"/>
              <a:t>Not recommended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800" dirty="0" smtClean="0">
                <a:solidFill>
                  <a:srgbClr val="000000"/>
                </a:solidFill>
              </a:rPr>
              <a:t>Dextrose-containing fluids in </a:t>
            </a:r>
            <a:r>
              <a:rPr lang="en-US" sz="2800" dirty="0" err="1" smtClean="0">
                <a:solidFill>
                  <a:srgbClr val="000000"/>
                </a:solidFill>
              </a:rPr>
              <a:t>nonhypoglycemic</a:t>
            </a:r>
            <a:r>
              <a:rPr lang="en-US" sz="2800" dirty="0" smtClean="0">
                <a:solidFill>
                  <a:srgbClr val="000000"/>
                </a:solidFill>
              </a:rPr>
              <a:t> patients</a:t>
            </a:r>
          </a:p>
          <a:p>
            <a:pPr>
              <a:lnSpc>
                <a:spcPct val="90000"/>
              </a:lnSpc>
              <a:buClr>
                <a:srgbClr val="000000"/>
              </a:buClr>
            </a:pPr>
            <a:r>
              <a:rPr lang="en-US" sz="2800" dirty="0" smtClean="0">
                <a:solidFill>
                  <a:srgbClr val="000000"/>
                </a:solidFill>
              </a:rPr>
              <a:t>Blood pressure reduction (can cause hypotension, decrease cerebral perfusion and worsen stroke) unless &gt;220/120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139" t="68696" r="17803" b="10653"/>
          <a:stretch/>
        </p:blipFill>
        <p:spPr>
          <a:xfrm>
            <a:off x="5889203" y="-4844"/>
            <a:ext cx="3119181" cy="75402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21352" y="-4844"/>
            <a:ext cx="777205" cy="843478"/>
          </a:xfrm>
          <a:prstGeom prst="ellipse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0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Hospital Managements: AHA Quality Metrics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888" t="17483" r="20885" b="24183"/>
          <a:stretch/>
        </p:blipFill>
        <p:spPr>
          <a:xfrm>
            <a:off x="533400" y="1524000"/>
            <a:ext cx="7269480" cy="484632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577" y="0"/>
            <a:ext cx="3121423" cy="75597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382000" y="73185"/>
            <a:ext cx="609600" cy="60960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9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0319"/>
            <a:ext cx="8229600" cy="56756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Acute Stroke: Initial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CT </a:t>
            </a:r>
            <a:r>
              <a:rPr lang="en-US" dirty="0"/>
              <a:t>of the brain without </a:t>
            </a:r>
            <a:r>
              <a:rPr lang="en-US" dirty="0" smtClean="0"/>
              <a:t>contrast</a:t>
            </a:r>
          </a:p>
          <a:p>
            <a:r>
              <a:rPr lang="en-US" dirty="0" smtClean="0"/>
              <a:t>Electrocardiogram</a:t>
            </a:r>
            <a:endParaRPr lang="en-US" dirty="0"/>
          </a:p>
          <a:p>
            <a:r>
              <a:rPr lang="en-US" dirty="0" smtClean="0"/>
              <a:t>Chest x-ray </a:t>
            </a:r>
          </a:p>
          <a:p>
            <a:r>
              <a:rPr lang="en-US" dirty="0" smtClean="0"/>
              <a:t>Hematologic </a:t>
            </a:r>
            <a:r>
              <a:rPr lang="en-US" dirty="0"/>
              <a:t>studies (complete blood count, platelet count, prothrombin time, partial </a:t>
            </a:r>
            <a:r>
              <a:rPr lang="en-US" dirty="0" smtClean="0"/>
              <a:t>thromboplastin time)</a:t>
            </a:r>
          </a:p>
          <a:p>
            <a:pPr lvl="1"/>
            <a:r>
              <a:rPr lang="en-US" b="1" dirty="0" smtClean="0"/>
              <a:t>Platelet Count and Coagulation profile are not necessary prior to </a:t>
            </a:r>
            <a:r>
              <a:rPr lang="en-US" b="1" dirty="0" err="1" smtClean="0"/>
              <a:t>tPA</a:t>
            </a:r>
            <a:r>
              <a:rPr lang="en-US" b="1" dirty="0" smtClean="0"/>
              <a:t> </a:t>
            </a:r>
            <a:r>
              <a:rPr lang="en-US" dirty="0" smtClean="0"/>
              <a:t>if patient is not taking Oral anticoagulants and has no suspected bleeding disorder.</a:t>
            </a:r>
            <a:endParaRPr lang="en-US" dirty="0"/>
          </a:p>
          <a:p>
            <a:r>
              <a:rPr lang="en-US" dirty="0" smtClean="0"/>
              <a:t>Serum electrolytes</a:t>
            </a:r>
          </a:p>
          <a:p>
            <a:r>
              <a:rPr lang="en-US" dirty="0" smtClean="0"/>
              <a:t>Blood glucose</a:t>
            </a:r>
          </a:p>
          <a:p>
            <a:r>
              <a:rPr lang="en-US" dirty="0" smtClean="0"/>
              <a:t>Renal </a:t>
            </a:r>
            <a:r>
              <a:rPr lang="en-US" dirty="0"/>
              <a:t>and hepatic </a:t>
            </a:r>
            <a:r>
              <a:rPr lang="en-US" dirty="0" smtClean="0"/>
              <a:t>chemical analyses</a:t>
            </a:r>
          </a:p>
          <a:p>
            <a:r>
              <a:rPr lang="en-US" dirty="0" smtClean="0"/>
              <a:t>National </a:t>
            </a:r>
            <a:r>
              <a:rPr lang="en-US" dirty="0"/>
              <a:t>Institutes of Health Scale (NIHSS) score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6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specific interventions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Depend on </a:t>
            </a:r>
            <a:r>
              <a:rPr lang="en-US" b="1" dirty="0" smtClean="0">
                <a:solidFill>
                  <a:srgbClr val="FF0000"/>
                </a:solidFill>
              </a:rPr>
              <a:t>Last known normal time</a:t>
            </a:r>
          </a:p>
          <a:p>
            <a:r>
              <a:rPr lang="en-US" dirty="0" smtClean="0"/>
              <a:t>IV Thrombolytic Agents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Depend on advanced imaging (CTA/CTP or MRA/MRP)</a:t>
            </a:r>
          </a:p>
          <a:p>
            <a:r>
              <a:rPr lang="en-US" dirty="0" smtClean="0"/>
              <a:t>Intra-arterial approaches (</a:t>
            </a:r>
            <a:r>
              <a:rPr lang="en-US" dirty="0" err="1" smtClean="0"/>
              <a:t>neurointerventional</a:t>
            </a:r>
            <a:r>
              <a:rPr lang="en-US" dirty="0" smtClean="0"/>
              <a:t> clot retrieval)</a:t>
            </a:r>
          </a:p>
        </p:txBody>
      </p:sp>
    </p:spTree>
    <p:extLst>
      <p:ext uri="{BB962C8B-B14F-4D97-AF65-F5344CB8AC3E}">
        <p14:creationId xmlns:p14="http://schemas.microsoft.com/office/powerpoint/2010/main" val="151902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 </a:t>
            </a:r>
            <a:r>
              <a:rPr lang="en-US" dirty="0" err="1" smtClean="0"/>
              <a:t>tPA</a:t>
            </a:r>
            <a:r>
              <a:rPr lang="en-US" dirty="0" smtClean="0"/>
              <a:t> (</a:t>
            </a:r>
            <a:r>
              <a:rPr lang="en-US" dirty="0" err="1" smtClean="0"/>
              <a:t>alteplase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0138924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424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Exclusion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Significant head trauma or prior stroke in previous 3 months</a:t>
            </a:r>
          </a:p>
          <a:p>
            <a:pPr marL="0" indent="0">
              <a:buNone/>
            </a:pPr>
            <a:r>
              <a:rPr lang="en-US" dirty="0"/>
              <a:t>Symptoms suggest subarachnoid hemorrhage</a:t>
            </a:r>
          </a:p>
          <a:p>
            <a:pPr marL="0" indent="0">
              <a:buNone/>
            </a:pPr>
            <a:r>
              <a:rPr lang="en-US" dirty="0"/>
              <a:t>Arterial puncture at </a:t>
            </a:r>
            <a:r>
              <a:rPr lang="en-US" dirty="0" smtClean="0"/>
              <a:t>non-compressible </a:t>
            </a:r>
            <a:r>
              <a:rPr lang="en-US" dirty="0"/>
              <a:t>site in previous 7 days</a:t>
            </a:r>
          </a:p>
          <a:p>
            <a:pPr marL="0" indent="0">
              <a:buNone/>
            </a:pPr>
            <a:r>
              <a:rPr lang="en-US" dirty="0"/>
              <a:t>History of previous intracranial hemorrhage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Intracranial neoplasm, arteriovenous malformation, or aneurysm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Recent intracranial or </a:t>
            </a:r>
            <a:r>
              <a:rPr lang="en-US" dirty="0" err="1">
                <a:solidFill>
                  <a:srgbClr val="C00000"/>
                </a:solidFill>
              </a:rPr>
              <a:t>intraspinal</a:t>
            </a:r>
            <a:r>
              <a:rPr lang="en-US" dirty="0">
                <a:solidFill>
                  <a:srgbClr val="C00000"/>
                </a:solidFill>
              </a:rPr>
              <a:t> surgery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Elevated blood pressure (systolic &gt;185 mm Hg or diastolic &gt;110 mm Hg)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Active internal bleeding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Acute bleeding diathesis, including but not limited to</a:t>
            </a:r>
          </a:p>
          <a:p>
            <a:pPr marL="400050" lvl="1" indent="0">
              <a:buNone/>
            </a:pPr>
            <a:r>
              <a:rPr lang="en-US" dirty="0"/>
              <a:t>Platelet count &lt;100 000/mm3</a:t>
            </a:r>
          </a:p>
          <a:p>
            <a:pPr marL="400050" lvl="1" indent="0">
              <a:buNone/>
            </a:pPr>
            <a:r>
              <a:rPr lang="en-US" dirty="0"/>
              <a:t>Heparin received within 48 hours, resulting in abnormally elevated </a:t>
            </a:r>
            <a:r>
              <a:rPr lang="en-US" dirty="0" err="1"/>
              <a:t>aPTT</a:t>
            </a:r>
            <a:endParaRPr lang="en-US" dirty="0"/>
          </a:p>
          <a:p>
            <a:pPr marL="400050" lvl="1" indent="0">
              <a:buNone/>
            </a:pPr>
            <a:r>
              <a:rPr lang="en-US" dirty="0"/>
              <a:t>greater than the upper limit of normal</a:t>
            </a:r>
          </a:p>
          <a:p>
            <a:pPr marL="400050" lvl="1" indent="0">
              <a:buNone/>
            </a:pPr>
            <a:r>
              <a:rPr lang="en-US" dirty="0"/>
              <a:t>Current use of anticoagulant with INR &gt;1.7 or PT &gt;15 seconds</a:t>
            </a:r>
          </a:p>
          <a:p>
            <a:pPr marL="400050" lvl="1" indent="0">
              <a:buNone/>
            </a:pPr>
            <a:r>
              <a:rPr lang="en-US" dirty="0"/>
              <a:t>Current use of direct thrombin inhibitors or direct factor </a:t>
            </a:r>
            <a:r>
              <a:rPr lang="en-US" dirty="0" err="1"/>
              <a:t>Xa</a:t>
            </a:r>
            <a:r>
              <a:rPr lang="en-US" dirty="0"/>
              <a:t> inhibitors with</a:t>
            </a:r>
          </a:p>
          <a:p>
            <a:pPr marL="400050" lvl="1" indent="0">
              <a:buNone/>
            </a:pPr>
            <a:r>
              <a:rPr lang="en-US" dirty="0"/>
              <a:t>elevated sensitive laboratory tests (such as </a:t>
            </a:r>
            <a:r>
              <a:rPr lang="en-US" dirty="0" err="1"/>
              <a:t>aPTT</a:t>
            </a:r>
            <a:r>
              <a:rPr lang="en-US" dirty="0"/>
              <a:t>, INR, platelet count, and</a:t>
            </a:r>
          </a:p>
          <a:p>
            <a:pPr marL="400050" lvl="1" indent="0">
              <a:buNone/>
            </a:pPr>
            <a:r>
              <a:rPr lang="en-US" dirty="0"/>
              <a:t>ECT; TT; or appropriate factor </a:t>
            </a:r>
            <a:r>
              <a:rPr lang="en-US" dirty="0" err="1"/>
              <a:t>Xa</a:t>
            </a:r>
            <a:r>
              <a:rPr lang="en-US" dirty="0"/>
              <a:t> activity assays)</a:t>
            </a:r>
          </a:p>
          <a:p>
            <a:pPr marL="0" indent="0">
              <a:buNone/>
            </a:pPr>
            <a:r>
              <a:rPr lang="en-US" dirty="0"/>
              <a:t>Blood glucose concentration &lt;50 mg/</a:t>
            </a:r>
            <a:r>
              <a:rPr lang="en-US" dirty="0" err="1"/>
              <a:t>dL</a:t>
            </a:r>
            <a:r>
              <a:rPr lang="en-US" dirty="0"/>
              <a:t> (2.7 </a:t>
            </a:r>
            <a:r>
              <a:rPr lang="en-US" dirty="0" err="1"/>
              <a:t>mmol</a:t>
            </a:r>
            <a:r>
              <a:rPr lang="en-US" dirty="0"/>
              <a:t>/L)</a:t>
            </a:r>
          </a:p>
          <a:p>
            <a:pPr marL="0" indent="0">
              <a:buNone/>
            </a:pPr>
            <a:r>
              <a:rPr lang="en-US" dirty="0"/>
              <a:t>CT demonstrates </a:t>
            </a:r>
            <a:r>
              <a:rPr lang="en-US" dirty="0" err="1"/>
              <a:t>multilobar</a:t>
            </a:r>
            <a:r>
              <a:rPr lang="en-US" dirty="0"/>
              <a:t> infarction (</a:t>
            </a:r>
            <a:r>
              <a:rPr lang="en-US" dirty="0" err="1"/>
              <a:t>hypodensity</a:t>
            </a:r>
            <a:r>
              <a:rPr lang="en-US" dirty="0"/>
              <a:t> &gt;1/3 cerebral hemisphere)</a:t>
            </a:r>
          </a:p>
        </p:txBody>
      </p:sp>
    </p:spTree>
    <p:extLst>
      <p:ext uri="{BB962C8B-B14F-4D97-AF65-F5344CB8AC3E}">
        <p14:creationId xmlns:p14="http://schemas.microsoft.com/office/powerpoint/2010/main" val="345398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</a:t>
            </a:r>
            <a:r>
              <a:rPr lang="en-US" i="1" dirty="0" smtClean="0"/>
              <a:t>exclusion</a:t>
            </a:r>
            <a:r>
              <a:rPr lang="en-US" dirty="0" smtClean="0"/>
              <a:t> criteria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</a:t>
            </a:r>
            <a:r>
              <a:rPr lang="en-US" dirty="0" smtClean="0"/>
              <a:t>areful consideration </a:t>
            </a:r>
            <a:r>
              <a:rPr lang="en-US" dirty="0"/>
              <a:t>and </a:t>
            </a:r>
            <a:r>
              <a:rPr lang="en-US" dirty="0" smtClean="0"/>
              <a:t>weighing </a:t>
            </a:r>
            <a:r>
              <a:rPr lang="en-US" dirty="0"/>
              <a:t>of risk to </a:t>
            </a:r>
            <a:r>
              <a:rPr lang="en-US" dirty="0" smtClean="0"/>
              <a:t>benefit</a:t>
            </a:r>
          </a:p>
          <a:p>
            <a:r>
              <a:rPr lang="en-US" dirty="0"/>
              <a:t>P</a:t>
            </a:r>
            <a:r>
              <a:rPr lang="en-US" dirty="0" smtClean="0"/>
              <a:t>atients </a:t>
            </a:r>
            <a:r>
              <a:rPr lang="en-US" dirty="0"/>
              <a:t>may </a:t>
            </a:r>
            <a:r>
              <a:rPr lang="en-US" dirty="0" smtClean="0"/>
              <a:t>receive TPA despite </a:t>
            </a:r>
            <a:r>
              <a:rPr lang="en-US" dirty="0"/>
              <a:t>1 or more relative </a:t>
            </a:r>
            <a:r>
              <a:rPr lang="en-US" dirty="0" smtClean="0"/>
              <a:t>contraindications </a:t>
            </a:r>
          </a:p>
          <a:p>
            <a:r>
              <a:rPr lang="en-US" dirty="0" smtClean="0"/>
              <a:t>Consider risk </a:t>
            </a:r>
            <a:r>
              <a:rPr lang="en-US" dirty="0"/>
              <a:t>to benefit of IV </a:t>
            </a:r>
            <a:r>
              <a:rPr lang="en-US" dirty="0" err="1" smtClean="0"/>
              <a:t>tPA</a:t>
            </a:r>
            <a:r>
              <a:rPr lang="en-US" dirty="0" smtClean="0"/>
              <a:t> </a:t>
            </a:r>
            <a:r>
              <a:rPr lang="en-US" dirty="0"/>
              <a:t>administration carefully if any of these </a:t>
            </a:r>
            <a:r>
              <a:rPr lang="en-US" dirty="0" smtClean="0"/>
              <a:t>relative contraindications </a:t>
            </a:r>
            <a:r>
              <a:rPr lang="en-US" dirty="0"/>
              <a:t>are present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857250" lvl="1" indent="-457200"/>
            <a:r>
              <a:rPr lang="en-US" dirty="0">
                <a:solidFill>
                  <a:schemeClr val="accent6"/>
                </a:solidFill>
              </a:rPr>
              <a:t>Only minor or rapidly improving stroke symptoms (clearing spontaneously)</a:t>
            </a:r>
          </a:p>
          <a:p>
            <a:pPr marL="857250" lvl="1" indent="-457200"/>
            <a:r>
              <a:rPr lang="en-US" dirty="0"/>
              <a:t>Pregnancy</a:t>
            </a:r>
          </a:p>
          <a:p>
            <a:pPr marL="857250" lvl="1" indent="-457200"/>
            <a:r>
              <a:rPr lang="en-US" dirty="0">
                <a:solidFill>
                  <a:schemeClr val="accent6"/>
                </a:solidFill>
              </a:rPr>
              <a:t>Seizure at onset with postictal residual neurological impairments</a:t>
            </a:r>
          </a:p>
          <a:p>
            <a:pPr marL="857250" lvl="1" indent="-457200"/>
            <a:r>
              <a:rPr lang="en-US" dirty="0"/>
              <a:t>Major surgery or serious trauma within previous 14 days</a:t>
            </a:r>
          </a:p>
          <a:p>
            <a:pPr marL="857250" lvl="1" indent="-457200"/>
            <a:r>
              <a:rPr lang="en-US" dirty="0"/>
              <a:t>Recent gastrointestinal or urinary tract hemorrhage (within previous 21 days)</a:t>
            </a:r>
          </a:p>
          <a:p>
            <a:pPr marL="857250" lvl="1" indent="-457200"/>
            <a:r>
              <a:rPr lang="en-US" dirty="0"/>
              <a:t>Recent acute myocardial infarction (within previous 3 months)</a:t>
            </a:r>
          </a:p>
        </p:txBody>
      </p:sp>
    </p:spTree>
    <p:extLst>
      <p:ext uri="{BB962C8B-B14F-4D97-AF65-F5344CB8AC3E}">
        <p14:creationId xmlns:p14="http://schemas.microsoft.com/office/powerpoint/2010/main" val="401453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Additional Exclusion criteria for 3-4.5 h window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Aged </a:t>
            </a:r>
            <a:r>
              <a:rPr lang="en-US" dirty="0"/>
              <a:t>&gt;80 years</a:t>
            </a:r>
          </a:p>
          <a:p>
            <a:pPr lvl="1"/>
            <a:r>
              <a:rPr lang="en-US" dirty="0"/>
              <a:t>Severe stroke (NIHSS&gt;25)</a:t>
            </a:r>
          </a:p>
          <a:p>
            <a:pPr lvl="1"/>
            <a:r>
              <a:rPr lang="en-US" dirty="0"/>
              <a:t>Taking an oral anticoagulant regardless of INR</a:t>
            </a:r>
          </a:p>
          <a:p>
            <a:pPr lvl="1"/>
            <a:r>
              <a:rPr lang="en-US" dirty="0"/>
              <a:t>History of both diabetes and prior ischemic stroke</a:t>
            </a:r>
          </a:p>
        </p:txBody>
      </p:sp>
    </p:spTree>
    <p:extLst>
      <p:ext uri="{BB962C8B-B14F-4D97-AF65-F5344CB8AC3E}">
        <p14:creationId xmlns:p14="http://schemas.microsoft.com/office/powerpoint/2010/main" val="407235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</a:t>
            </a:r>
            <a:r>
              <a:rPr lang="en-US" dirty="0" err="1" smtClean="0"/>
              <a:t>tPA</a:t>
            </a:r>
            <a:r>
              <a:rPr lang="en-US" dirty="0" smtClean="0"/>
              <a:t> kill patients?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Despite an increase in fatal intracerebral hemorrhages at 7 days (IST-3), all-cause mortality at 90 days and 6 months is not affected. </a:t>
            </a:r>
          </a:p>
          <a:p>
            <a:r>
              <a:rPr lang="en-US" dirty="0" smtClean="0"/>
              <a:t>A recent meta-analysis of RCTs of IV </a:t>
            </a:r>
            <a:r>
              <a:rPr lang="en-US" dirty="0" err="1" smtClean="0"/>
              <a:t>tPA</a:t>
            </a:r>
            <a:r>
              <a:rPr lang="en-US" dirty="0" smtClean="0"/>
              <a:t> versus placebo showed:	</a:t>
            </a:r>
          </a:p>
          <a:p>
            <a:pPr lvl="1"/>
            <a:r>
              <a:rPr lang="en-US" dirty="0" err="1"/>
              <a:t>t</a:t>
            </a:r>
            <a:r>
              <a:rPr lang="en-US" dirty="0" err="1" smtClean="0"/>
              <a:t>PA</a:t>
            </a:r>
            <a:r>
              <a:rPr lang="en-US" dirty="0" smtClean="0"/>
              <a:t> does not impact all-cause mortality at any time point: 7 days, 30 days, 90 days, and 6 months</a:t>
            </a:r>
          </a:p>
        </p:txBody>
      </p:sp>
      <p:sp>
        <p:nvSpPr>
          <p:cNvPr id="4" name="Rectangle 3"/>
          <p:cNvSpPr/>
          <p:nvPr/>
        </p:nvSpPr>
        <p:spPr>
          <a:xfrm>
            <a:off x="872971" y="6002784"/>
            <a:ext cx="6096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Emberson</a:t>
            </a:r>
            <a:r>
              <a:rPr lang="en-US" sz="1400" dirty="0" smtClean="0"/>
              <a:t> et al. L</a:t>
            </a:r>
            <a:r>
              <a:rPr lang="sk-SK" sz="1400" b="1" dirty="0"/>
              <a:t>ancet</a:t>
            </a:r>
            <a:r>
              <a:rPr lang="sk-SK" sz="1400" dirty="0"/>
              <a:t>. 2014 Nov 29;384(9958):1929-35</a:t>
            </a:r>
            <a:endParaRPr lang="en-US" sz="1400" dirty="0" smtClean="0"/>
          </a:p>
          <a:p>
            <a:r>
              <a:rPr lang="en-US" sz="1400" dirty="0" smtClean="0"/>
              <a:t>IST-3 collaborative group. </a:t>
            </a:r>
            <a:r>
              <a:rPr lang="fr-FR" sz="1400" b="1" dirty="0"/>
              <a:t>Lancet</a:t>
            </a:r>
            <a:r>
              <a:rPr lang="fr-FR" sz="1400" dirty="0"/>
              <a:t>. 2012 </a:t>
            </a:r>
            <a:r>
              <a:rPr lang="fr-FR" sz="1400" dirty="0" err="1"/>
              <a:t>Aug</a:t>
            </a:r>
            <a:r>
              <a:rPr lang="fr-FR" sz="1400" dirty="0"/>
              <a:t> 25;380(9843):730. </a:t>
            </a:r>
            <a:endParaRPr lang="en-US" sz="1400" dirty="0" smtClean="0"/>
          </a:p>
          <a:p>
            <a:r>
              <a:rPr lang="en-US" sz="1400" dirty="0" err="1" smtClean="0"/>
              <a:t>Uhrig</a:t>
            </a:r>
            <a:r>
              <a:rPr lang="en-US" sz="1400" dirty="0" smtClean="0"/>
              <a:t> </a:t>
            </a:r>
            <a:r>
              <a:rPr lang="en-US" sz="1400" dirty="0"/>
              <a:t>et al. International Stroke Conference -2015</a:t>
            </a:r>
          </a:p>
        </p:txBody>
      </p:sp>
    </p:spTree>
    <p:extLst>
      <p:ext uri="{BB962C8B-B14F-4D97-AF65-F5344CB8AC3E}">
        <p14:creationId xmlns:p14="http://schemas.microsoft.com/office/powerpoint/2010/main" val="79437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</a:t>
            </a:r>
            <a:r>
              <a:rPr lang="en-US" dirty="0" err="1" smtClean="0"/>
              <a:t>rt</a:t>
            </a:r>
            <a:r>
              <a:rPr lang="en-US" dirty="0" smtClean="0"/>
              <a:t>-PA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55965"/>
            <a:ext cx="4192312" cy="54864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6477001"/>
            <a:ext cx="18960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Stroke. 2010;41:00-00.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3474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cdc.gov/dhdsp/maps/images/stroke_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1193"/>
            <a:ext cx="8521740" cy="658368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9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Hemorrhage After </a:t>
            </a:r>
            <a:r>
              <a:rPr lang="en-US" dirty="0" err="1" smtClean="0"/>
              <a:t>tPA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6248400"/>
            <a:ext cx="8229600" cy="4123925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Journal of Stroke 2014;16(3):131-145.</a:t>
            </a:r>
          </a:p>
        </p:txBody>
      </p:sp>
      <p:pic>
        <p:nvPicPr>
          <p:cNvPr id="5123" name="Picture 3" descr="C:\Users\ahays\Downloads\jos-16-131-g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753908" cy="420624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0743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What About Endovascular?</a:t>
            </a:r>
          </a:p>
        </p:txBody>
      </p:sp>
      <p:pic>
        <p:nvPicPr>
          <p:cNvPr id="43011" name="Picture 4" descr="http://media-cache-cd0.pinimg.com/originals/1d/85/7c/1d857c14c645de8a7b6e2727688d8e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3" b="1472"/>
          <a:stretch>
            <a:fillRect/>
          </a:stretch>
        </p:blipFill>
        <p:spPr bwMode="auto">
          <a:xfrm>
            <a:off x="2952750" y="1752600"/>
            <a:ext cx="3559175" cy="4206875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20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457200"/>
            <a:ext cx="8153400" cy="11430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Intra-arterial Thrombolysis</a:t>
            </a:r>
          </a:p>
        </p:txBody>
      </p:sp>
      <p:pic>
        <p:nvPicPr>
          <p:cNvPr id="44035" name="Picture 3" descr="MCALysis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2833688" cy="400367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0" name="Picture 4" descr="MCALysi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10666"/>
          <a:stretch>
            <a:fillRect/>
          </a:stretch>
        </p:blipFill>
        <p:spPr bwMode="auto">
          <a:xfrm>
            <a:off x="5029200" y="1905000"/>
            <a:ext cx="3081338" cy="4014788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4054475" y="3352800"/>
            <a:ext cx="746125" cy="609600"/>
          </a:xfrm>
          <a:prstGeom prst="rightArrow">
            <a:avLst>
              <a:gd name="adj1" fmla="val 50000"/>
              <a:gd name="adj2" fmla="val 30599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1407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533400"/>
            <a:ext cx="8153400" cy="687388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bg1"/>
                </a:solidFill>
              </a:rPr>
              <a:t>Embolectomy: Stent-Retriever </a:t>
            </a:r>
            <a:endParaRPr lang="en-US" altLang="en-US" sz="4800" dirty="0" smtClean="0"/>
          </a:p>
        </p:txBody>
      </p:sp>
      <p:pic>
        <p:nvPicPr>
          <p:cNvPr id="45059" name="Picture 3" descr="BasilarClotConcentr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897063"/>
            <a:ext cx="5364163" cy="4022725"/>
          </a:xfrm>
          <a:prstGeom prst="rect">
            <a:avLst/>
          </a:prstGeom>
          <a:noFill/>
          <a:ln w="38100" cmpd="sng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28600" y="6324600"/>
            <a:ext cx="22844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accent1"/>
                </a:solidFill>
              </a:rPr>
              <a:t>Smith et al. </a:t>
            </a:r>
            <a:r>
              <a:rPr lang="en-US" altLang="en-US" sz="1200" b="1" i="1">
                <a:solidFill>
                  <a:schemeClr val="accent1"/>
                </a:solidFill>
              </a:rPr>
              <a:t>Stroke</a:t>
            </a:r>
            <a:r>
              <a:rPr lang="en-US" altLang="en-US" sz="1200" b="1">
                <a:solidFill>
                  <a:schemeClr val="accent1"/>
                </a:solidFill>
              </a:rPr>
              <a:t>, July 2005</a:t>
            </a:r>
          </a:p>
        </p:txBody>
      </p:sp>
      <p:pic>
        <p:nvPicPr>
          <p:cNvPr id="4506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7538"/>
            <a:ext cx="2711450" cy="4022725"/>
          </a:xfrm>
          <a:prstGeom prst="rect">
            <a:avLst/>
          </a:prstGeom>
          <a:noFill/>
          <a:ln w="38100" cmpd="sng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02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Time-Based Reperfusion Trials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2234"/>
            <a:ext cx="8001000" cy="4396459"/>
          </a:xfrm>
        </p:spPr>
        <p:txBody>
          <a:bodyPr/>
          <a:lstStyle/>
          <a:p>
            <a:r>
              <a:rPr lang="en-US" dirty="0" smtClean="0"/>
              <a:t>5 trials reported in 2014-2015</a:t>
            </a:r>
            <a:r>
              <a:rPr lang="en-US" dirty="0" smtClean="0">
                <a:sym typeface="Wingdings" panose="05000000000000000000" pitchFamily="2" charset="2"/>
              </a:rPr>
              <a:t> total of 1287 patients</a:t>
            </a:r>
            <a:endParaRPr lang="en-US" dirty="0" smtClean="0"/>
          </a:p>
          <a:p>
            <a:r>
              <a:rPr lang="en-US" dirty="0" smtClean="0"/>
              <a:t>Randomized patients with </a:t>
            </a:r>
            <a:r>
              <a:rPr lang="en-US" b="1" dirty="0" smtClean="0">
                <a:solidFill>
                  <a:schemeClr val="accent6"/>
                </a:solidFill>
              </a:rPr>
              <a:t>ICA or MCA </a:t>
            </a:r>
            <a:r>
              <a:rPr lang="en-US" dirty="0" smtClean="0"/>
              <a:t>occlusion to IAT vs usual care</a:t>
            </a:r>
          </a:p>
          <a:p>
            <a:pPr lvl="1"/>
            <a:r>
              <a:rPr lang="en-US" dirty="0" err="1" smtClean="0"/>
              <a:t>tPA</a:t>
            </a:r>
            <a:r>
              <a:rPr lang="en-US" dirty="0" smtClean="0"/>
              <a:t> was administered if the patient was eligible (83%)</a:t>
            </a:r>
          </a:p>
          <a:p>
            <a:pPr lvl="2"/>
            <a:r>
              <a:rPr lang="en-US" dirty="0" smtClean="0">
                <a:solidFill>
                  <a:srgbClr val="C00000"/>
                </a:solidFill>
              </a:rPr>
              <a:t>MR CLEAN: enrolled within 6 hours of onset</a:t>
            </a:r>
          </a:p>
          <a:p>
            <a:pPr lvl="2"/>
            <a:r>
              <a:rPr lang="en-US" dirty="0" smtClean="0"/>
              <a:t>ESCAPE: up to 12 hours, used CT and CTA</a:t>
            </a:r>
          </a:p>
          <a:p>
            <a:pPr lvl="2"/>
            <a:r>
              <a:rPr lang="en-US" dirty="0" smtClean="0"/>
              <a:t>SWIFT PRIME: within 4.5 hours (included only </a:t>
            </a:r>
            <a:r>
              <a:rPr lang="en-US" dirty="0" err="1"/>
              <a:t>t</a:t>
            </a:r>
            <a:r>
              <a:rPr lang="en-US" dirty="0" err="1" smtClean="0"/>
              <a:t>PA</a:t>
            </a:r>
            <a:r>
              <a:rPr lang="en-US" dirty="0" smtClean="0"/>
              <a:t> recipients), varied imaging criteria</a:t>
            </a:r>
          </a:p>
          <a:p>
            <a:pPr lvl="2"/>
            <a:r>
              <a:rPr lang="en-US" dirty="0" smtClean="0"/>
              <a:t>REVASCAT: enrolled within 8 hours of onset, used ASPECTS score</a:t>
            </a:r>
          </a:p>
          <a:p>
            <a:pPr lvl="2"/>
            <a:r>
              <a:rPr lang="en-US" dirty="0" smtClean="0"/>
              <a:t>EXTEND IA: enrolled within 4.5 hours of onset, used perfusion imaging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97547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Pooled analysis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5773789" cy="4397375"/>
          </a:xfrm>
          <a:prstGeom prst="rect">
            <a:avLst/>
          </a:prstGeom>
          <a:noFill/>
          <a:ln w="508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24200" y="6324600"/>
            <a:ext cx="2724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Lancet 2016; 387: 1723–31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8736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Imaging-Based Reperfusion Trials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8229600" cy="402561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572000" y="1828800"/>
            <a:ext cx="0" cy="402561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648200" y="1828800"/>
            <a:ext cx="0" cy="402561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8689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 smtClean="0">
                <a:solidFill>
                  <a:schemeClr val="bg1"/>
                </a:solidFill>
              </a:rPr>
              <a:t>CT Angiography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1868488"/>
            <a:ext cx="3062287" cy="404177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4" cstate="print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905000"/>
            <a:ext cx="2943225" cy="40132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295399" y="5965825"/>
            <a:ext cx="2570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R ICA Occlusion</a:t>
            </a:r>
            <a:endParaRPr lang="en-US" altLang="en-US" sz="2400" b="1" dirty="0">
              <a:solidFill>
                <a:srgbClr val="C00000"/>
              </a:solidFill>
              <a:latin typeface="Times" pitchFamily="18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5173662" y="6019800"/>
            <a:ext cx="265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</a:rPr>
              <a:t>Poor R MCA flow</a:t>
            </a:r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H="1" flipV="1">
            <a:off x="609600" y="2667000"/>
            <a:ext cx="1676400" cy="9144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H="1">
            <a:off x="4724400" y="3657600"/>
            <a:ext cx="1371600" cy="14478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999068"/>
            <a:ext cx="8229600" cy="9661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Avenir Heavy"/>
              </a:defRPr>
            </a:lvl1pPr>
          </a:lstStyle>
          <a:p>
            <a:r>
              <a:rPr lang="en-US" smtClean="0"/>
              <a:t>CT Angiography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55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 animBg="1"/>
      <p:bldP spid="3687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CT Perfusion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90600" y="1828800"/>
            <a:ext cx="8153400" cy="1952625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 smtClean="0"/>
              <a:t>Provides an indirect measure of the metabolic state of the tissue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/>
              <a:t>Useful for identification of penumbra vs. core (</a:t>
            </a:r>
            <a:r>
              <a:rPr lang="en-US" altLang="en-US" sz="1800" dirty="0" err="1" smtClean="0"/>
              <a:t>ie</a:t>
            </a:r>
            <a:r>
              <a:rPr lang="en-US" altLang="en-US" sz="1800" dirty="0" smtClean="0"/>
              <a:t>, </a:t>
            </a:r>
            <a:r>
              <a:rPr lang="en-US" altLang="en-US" sz="1800" dirty="0" err="1" smtClean="0"/>
              <a:t>salvagable</a:t>
            </a:r>
            <a:r>
              <a:rPr lang="en-US" altLang="en-US" sz="1800" dirty="0" smtClean="0"/>
              <a:t> tissue)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/>
              <a:t>INFARCT will have </a:t>
            </a:r>
            <a:r>
              <a:rPr lang="en-US" altLang="en-US" sz="2000" dirty="0" smtClean="0">
                <a:cs typeface="Arial" pitchFamily="34" charset="0"/>
              </a:rPr>
              <a:t>↑ MTT, ↓ CBF, &amp; ↓ CBV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>
                <a:cs typeface="Arial" pitchFamily="34" charset="0"/>
              </a:rPr>
              <a:t>TISSUE AT RISK will have ↑ MTT, ↓ CBF, &amp; ↑ or normal CBV due to autoregulation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 smtClean="0"/>
          </a:p>
        </p:txBody>
      </p:sp>
      <p:pic>
        <p:nvPicPr>
          <p:cNvPr id="33797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705225"/>
            <a:ext cx="1819275" cy="1857375"/>
          </a:xfrm>
          <a:prstGeom prst="rect">
            <a:avLst/>
          </a:prstGeom>
          <a:ln w="76200" cmpd="tri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 t="8347" b="8347"/>
          <a:stretch>
            <a:fillRect/>
          </a:stretch>
        </p:blipFill>
        <p:spPr bwMode="auto">
          <a:xfrm>
            <a:off x="4724400" y="3693542"/>
            <a:ext cx="1644650" cy="18288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87624"/>
            <a:ext cx="1617663" cy="189865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66192"/>
            <a:ext cx="1585913" cy="1871663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685800" y="5715000"/>
            <a:ext cx="784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/>
              <a:t>       CBF                         CBV                         MTT                  Follow-Up CT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90996" y="6400799"/>
            <a:ext cx="73152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dirty="0" err="1">
                <a:solidFill>
                  <a:schemeClr val="accent1"/>
                </a:solidFill>
              </a:rPr>
              <a:t>Hoeffner</a:t>
            </a:r>
            <a:r>
              <a:rPr lang="en-US" altLang="en-US" sz="1200" dirty="0">
                <a:solidFill>
                  <a:schemeClr val="accent1"/>
                </a:solidFill>
              </a:rPr>
              <a:t> </a:t>
            </a:r>
            <a:r>
              <a:rPr lang="en-US" altLang="en-US" sz="1200" i="1" dirty="0">
                <a:solidFill>
                  <a:schemeClr val="accent1"/>
                </a:solidFill>
              </a:rPr>
              <a:t>et. al.  </a:t>
            </a:r>
            <a:r>
              <a:rPr lang="en-US" altLang="en-US" sz="1200" dirty="0">
                <a:solidFill>
                  <a:schemeClr val="accent1"/>
                </a:solidFill>
              </a:rPr>
              <a:t>Cerebral perfusion CT: technique and clinical application. Radiology 2004</a:t>
            </a:r>
            <a:r>
              <a:rPr lang="en-US" altLang="en-US" sz="1200" b="1" dirty="0">
                <a:solidFill>
                  <a:schemeClr val="accent1"/>
                </a:solidFill>
              </a:rPr>
              <a:t>; </a:t>
            </a:r>
            <a:r>
              <a:rPr lang="en-US" altLang="en-US" sz="1200" dirty="0">
                <a:solidFill>
                  <a:schemeClr val="accent1"/>
                </a:solidFill>
              </a:rPr>
              <a:t>231:632–644.</a:t>
            </a:r>
          </a:p>
        </p:txBody>
      </p:sp>
    </p:spTree>
    <p:extLst>
      <p:ext uri="{BB962C8B-B14F-4D97-AF65-F5344CB8AC3E}">
        <p14:creationId xmlns:p14="http://schemas.microsoft.com/office/powerpoint/2010/main" val="333210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CT Perfusion</a:t>
            </a:r>
          </a:p>
        </p:txBody>
      </p:sp>
      <p:pic>
        <p:nvPicPr>
          <p:cNvPr id="34819" name="Picture 3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2770188" cy="2684463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fig0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05000"/>
            <a:ext cx="2879725" cy="281622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533400" y="2286000"/>
            <a:ext cx="26670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/>
              <a:t>Blood Flow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/>
              <a:t>( &gt; 50 mL/100g/min)</a:t>
            </a:r>
          </a:p>
        </p:txBody>
      </p:sp>
      <p:pic>
        <p:nvPicPr>
          <p:cNvPr id="34822" name="Picture 6" descr="fig01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24200"/>
            <a:ext cx="2778125" cy="27051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3505200" y="4953000"/>
            <a:ext cx="21336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/>
              <a:t>Mean Transit Time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/>
              <a:t>( &lt; 6 sec)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6477000" y="2133600"/>
            <a:ext cx="18288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/>
              <a:t>Blood Volume</a:t>
            </a:r>
          </a:p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/>
              <a:t>(&gt;2.5 mL/100g)</a:t>
            </a: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2819400" y="6477000"/>
            <a:ext cx="32861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dirty="0">
                <a:solidFill>
                  <a:schemeClr val="accent1"/>
                </a:solidFill>
              </a:rPr>
              <a:t>http://www.neurographics.org/4/2/2/Fig1.shtml</a:t>
            </a:r>
          </a:p>
        </p:txBody>
      </p:sp>
    </p:spTree>
    <p:extLst>
      <p:ext uri="{BB962C8B-B14F-4D97-AF65-F5344CB8AC3E}">
        <p14:creationId xmlns:p14="http://schemas.microsoft.com/office/powerpoint/2010/main" val="176580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Stroke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Ischemic </a:t>
            </a:r>
            <a:r>
              <a:rPr lang="en-US" sz="2800" dirty="0" smtClean="0">
                <a:sym typeface="Wingdings" panose="05000000000000000000" pitchFamily="2" charset="2"/>
              </a:rPr>
              <a:t> lack of blood flow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87% of all strokes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Hemorrhagic </a:t>
            </a:r>
            <a:r>
              <a:rPr lang="en-US" sz="2800" dirty="0" smtClean="0">
                <a:sym typeface="Wingdings" panose="05000000000000000000" pitchFamily="2" charset="2"/>
              </a:rPr>
              <a:t> ruptured vessel</a:t>
            </a:r>
            <a:endParaRPr lang="en-US" sz="2800" dirty="0" smtClean="0"/>
          </a:p>
          <a:p>
            <a:r>
              <a:rPr lang="en-US" sz="2800" dirty="0" smtClean="0"/>
              <a:t>13% of all strokes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705" t="26264" r="4999" b="45457"/>
          <a:stretch/>
        </p:blipFill>
        <p:spPr>
          <a:xfrm>
            <a:off x="5459386" y="1359089"/>
            <a:ext cx="3227413" cy="1939006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386" y="3440254"/>
            <a:ext cx="1835658" cy="2212848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153214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89" t="14757" r="31438" b="60652"/>
          <a:stretch/>
        </p:blipFill>
        <p:spPr bwMode="auto">
          <a:xfrm>
            <a:off x="152400" y="152400"/>
            <a:ext cx="6144768" cy="329184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57400" y="457199"/>
            <a:ext cx="21371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N </a:t>
            </a:r>
            <a:r>
              <a:rPr lang="en-US" sz="1200" dirty="0" err="1" smtClean="0">
                <a:solidFill>
                  <a:srgbClr val="C00000"/>
                </a:solidFill>
              </a:rPr>
              <a:t>Engl</a:t>
            </a:r>
            <a:r>
              <a:rPr lang="en-US" sz="1200" dirty="0" smtClean="0">
                <a:solidFill>
                  <a:srgbClr val="C00000"/>
                </a:solidFill>
              </a:rPr>
              <a:t> J Med 2018;378:708-18.</a:t>
            </a:r>
            <a:endParaRPr lang="en-US" sz="1200" dirty="0">
              <a:solidFill>
                <a:srgbClr val="C00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8" t="12344" r="30305" b="51085"/>
          <a:stretch/>
        </p:blipFill>
        <p:spPr bwMode="auto">
          <a:xfrm>
            <a:off x="2980552" y="3124200"/>
            <a:ext cx="6126480" cy="36576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31061" y="3136447"/>
            <a:ext cx="20201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N </a:t>
            </a:r>
            <a:r>
              <a:rPr lang="en-US" sz="1200" dirty="0" err="1" smtClean="0">
                <a:solidFill>
                  <a:srgbClr val="C00000"/>
                </a:solidFill>
              </a:rPr>
              <a:t>Engl</a:t>
            </a:r>
            <a:r>
              <a:rPr lang="en-US" sz="1200" dirty="0" smtClean="0">
                <a:solidFill>
                  <a:srgbClr val="C00000"/>
                </a:solidFill>
              </a:rPr>
              <a:t> J Med 2018;378:11-21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139" y="5889248"/>
            <a:ext cx="2362200" cy="738664"/>
          </a:xfrm>
          <a:prstGeom prst="rect">
            <a:avLst/>
          </a:prstGeom>
          <a:solidFill>
            <a:schemeClr val="bg2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DAWN:</a:t>
            </a:r>
          </a:p>
          <a:p>
            <a:r>
              <a:rPr lang="en-US" sz="1400" dirty="0" smtClean="0"/>
              <a:t>RCT, included 206 patients</a:t>
            </a:r>
          </a:p>
          <a:p>
            <a:r>
              <a:rPr lang="en-US" sz="1400" dirty="0" smtClean="0"/>
              <a:t>--used MRI or CTP to select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724339" y="5715000"/>
            <a:ext cx="256213" cy="17424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553200" y="304800"/>
            <a:ext cx="2362200" cy="954107"/>
          </a:xfrm>
          <a:prstGeom prst="rect">
            <a:avLst/>
          </a:prstGeom>
          <a:solidFill>
            <a:schemeClr val="bg2"/>
          </a:solidFill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DEFUSE</a:t>
            </a:r>
            <a:r>
              <a:rPr lang="en-US" sz="1400" dirty="0" smtClean="0"/>
              <a:t>:</a:t>
            </a:r>
          </a:p>
          <a:p>
            <a:r>
              <a:rPr lang="en-US" sz="1400" dirty="0" smtClean="0"/>
              <a:t>RCT, 182 patients; terminated early for efficacy (goal 476)</a:t>
            </a:r>
          </a:p>
          <a:p>
            <a:r>
              <a:rPr lang="en-US" sz="1400" dirty="0" smtClean="0"/>
              <a:t>--used MRI or CTP 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297168" y="1258907"/>
            <a:ext cx="256032" cy="18889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2325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967" y="6447585"/>
            <a:ext cx="2323523" cy="34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3080" y="6429375"/>
            <a:ext cx="6381750" cy="3207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211" rIns="0" bIns="0" numCol="1" anchor="ctr" anchorCtr="0" compatLnSpc="1">
            <a:prstTxWarp prst="textNoShape">
              <a:avLst/>
            </a:prstTxWarp>
          </a:bodyPr>
          <a:lstStyle/>
          <a:p>
            <a:pPr algn="l">
              <a:tabLst>
                <a:tab pos="649628" algn="l"/>
                <a:tab pos="1299256" algn="l"/>
                <a:tab pos="1948884" algn="l"/>
                <a:tab pos="2598511" algn="l"/>
                <a:tab pos="3248139" algn="l"/>
                <a:tab pos="3897767" algn="l"/>
                <a:tab pos="4547395" algn="l"/>
                <a:tab pos="5197023" algn="l"/>
                <a:tab pos="5846651" algn="l"/>
              </a:tabLst>
            </a:pPr>
            <a:r>
              <a:rPr lang="en-US" altLang="en-US" sz="1100" b="1">
                <a:ea typeface="Arial Unicode MS" pitchFamily="34" charset="-128"/>
                <a:cs typeface="Arial Unicode MS" pitchFamily="34" charset="-128"/>
              </a:rPr>
              <a:t>GW Albers et al. N Engl J Med 2018;378:708-718.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73" y="1600200"/>
            <a:ext cx="8116455" cy="2809875"/>
          </a:xfrm>
          <a:prstGeom prst="rect">
            <a:avLst/>
          </a:prstGeom>
          <a:noFill/>
          <a:ln w="38100" cap="flat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415637" y="292754"/>
            <a:ext cx="8312727" cy="645739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lnSpc>
                <a:spcPct val="97000"/>
              </a:lnSpc>
            </a:pPr>
            <a:r>
              <a:rPr lang="en-US" altLang="en-US" b="1">
                <a:ea typeface="Arial Unicode MS" pitchFamily="34" charset="-128"/>
                <a:cs typeface="Arial Unicode MS" pitchFamily="34" charset="-128"/>
              </a:rPr>
              <a:t>Example of Perfusion Imaging Showing a Disproportionately Large Region of Hypoperfusion as Compared with the Size of Early Infarction.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3773" y="4572000"/>
            <a:ext cx="8116455" cy="1200329"/>
          </a:xfrm>
          <a:prstGeom prst="rect">
            <a:avLst/>
          </a:prstGeom>
          <a:solidFill>
            <a:schemeClr val="bg2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Eligible for randomization if: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Core infarct &lt; 70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Ratio of Penumbra: Core Infarct of &gt;= 1.8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Absolute penumbra volume &gt; 15 mL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9" t="28127" r="32948" b="54167"/>
          <a:stretch/>
        </p:blipFill>
        <p:spPr bwMode="auto">
          <a:xfrm>
            <a:off x="486786" y="1575435"/>
            <a:ext cx="8170428" cy="283464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716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DEFUSE 3: Outcomes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85" b="45934"/>
          <a:stretch/>
        </p:blipFill>
        <p:spPr bwMode="auto">
          <a:xfrm>
            <a:off x="533400" y="1447800"/>
            <a:ext cx="8088920" cy="420624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191000" y="3276600"/>
            <a:ext cx="2057400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447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is IAT Considered?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2234"/>
            <a:ext cx="4267200" cy="4396459"/>
          </a:xfrm>
        </p:spPr>
        <p:txBody>
          <a:bodyPr/>
          <a:lstStyle/>
          <a:p>
            <a:r>
              <a:rPr lang="en-US" sz="2000" dirty="0" smtClean="0"/>
              <a:t>Acute stroke due to occlusion of a large vessel </a:t>
            </a:r>
          </a:p>
          <a:p>
            <a:endParaRPr lang="en-US" sz="2000" dirty="0" smtClean="0"/>
          </a:p>
          <a:p>
            <a:r>
              <a:rPr lang="en-US" sz="2000" dirty="0" smtClean="0"/>
              <a:t>Onset within 6 hours</a:t>
            </a:r>
          </a:p>
          <a:p>
            <a:r>
              <a:rPr lang="en-US" sz="2000" i="1" dirty="0" smtClean="0"/>
              <a:t>OR, </a:t>
            </a:r>
            <a:r>
              <a:rPr lang="en-US" sz="2000" dirty="0" smtClean="0"/>
              <a:t>favorable perfusion pattern </a:t>
            </a:r>
          </a:p>
          <a:p>
            <a:pPr lvl="1"/>
            <a:r>
              <a:rPr lang="en-US" sz="1600" dirty="0" smtClean="0"/>
              <a:t>Small area of completed infarction</a:t>
            </a:r>
          </a:p>
          <a:p>
            <a:endParaRPr lang="en-US" sz="2000" i="1" dirty="0" smtClean="0"/>
          </a:p>
          <a:p>
            <a:r>
              <a:rPr lang="en-US" sz="2000" i="1" dirty="0" smtClean="0"/>
              <a:t>OR, </a:t>
            </a:r>
            <a:r>
              <a:rPr lang="en-US" sz="2000" dirty="0" smtClean="0"/>
              <a:t>acute basilar artery occlusion, regardless of imaging</a:t>
            </a:r>
            <a:endParaRPr lang="en-US" sz="2000" i="1" dirty="0" smtClean="0"/>
          </a:p>
          <a:p>
            <a:endParaRPr lang="en-US" sz="2000" i="1" dirty="0"/>
          </a:p>
          <a:p>
            <a:pPr marL="0" indent="0">
              <a:buNone/>
            </a:pPr>
            <a:endParaRPr lang="en-US" sz="2000" i="1" dirty="0" smtClean="0"/>
          </a:p>
          <a:p>
            <a:endParaRPr lang="en-US" sz="2000" dirty="0" smtClean="0"/>
          </a:p>
          <a:p>
            <a:pPr marL="344488" lvl="1" indent="0">
              <a:buNone/>
            </a:pPr>
            <a:endParaRPr lang="en-US" dirty="0"/>
          </a:p>
        </p:txBody>
      </p:sp>
      <p:pic>
        <p:nvPicPr>
          <p:cNvPr id="6146" name="Picture 2" descr="C:\Users\ahays\Pictures\basilar artery clot, DSA, post RX_7_30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1" r="14791"/>
          <a:stretch/>
        </p:blipFill>
        <p:spPr bwMode="auto">
          <a:xfrm>
            <a:off x="4800600" y="152400"/>
            <a:ext cx="4189784" cy="658368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5302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8600"/>
            <a:ext cx="3533472" cy="6126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228600"/>
            <a:ext cx="3498845" cy="612648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0984955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Extending the </a:t>
            </a:r>
            <a:r>
              <a:rPr lang="en-US" dirty="0" err="1" smtClean="0"/>
              <a:t>rt</a:t>
            </a:r>
            <a:r>
              <a:rPr lang="en-US" dirty="0" smtClean="0"/>
              <a:t>-PA </a:t>
            </a:r>
            <a:r>
              <a:rPr lang="en-US" dirty="0" smtClean="0"/>
              <a:t>Window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19600" y="1447800"/>
            <a:ext cx="4397375" cy="439737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6250"/>
          <a:stretch/>
        </p:blipFill>
        <p:spPr>
          <a:xfrm>
            <a:off x="347807" y="1447800"/>
            <a:ext cx="4114800" cy="438912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47807" y="59436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Diffusion-Weighted MRI (DWI)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87430" y="59436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Fluid-Attenuated Inversion Recovery (FLAIR)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433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WAKE-UP Trial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2234"/>
            <a:ext cx="8458200" cy="4396459"/>
          </a:xfrm>
        </p:spPr>
        <p:txBody>
          <a:bodyPr/>
          <a:lstStyle/>
          <a:p>
            <a:r>
              <a:rPr lang="en-US" sz="1600" dirty="0" smtClean="0"/>
              <a:t>Study of MRI-guided treatment of stroke patients with unknown time of onset</a:t>
            </a:r>
          </a:p>
          <a:p>
            <a:r>
              <a:rPr lang="en-US" sz="1600" i="1" dirty="0" smtClean="0"/>
              <a:t>“Also excluded were patients in whom </a:t>
            </a:r>
            <a:r>
              <a:rPr lang="en-US" sz="1600" i="1" dirty="0" err="1" smtClean="0"/>
              <a:t>thrombectomy</a:t>
            </a:r>
            <a:r>
              <a:rPr lang="en-US" sz="1600" i="1" dirty="0" smtClean="0"/>
              <a:t> was planned, and those with severe stroke.”</a:t>
            </a:r>
          </a:p>
          <a:p>
            <a:pPr lvl="1"/>
            <a:r>
              <a:rPr lang="en-US" sz="1600" dirty="0" smtClean="0"/>
              <a:t>Majority of patients arrived within 3h of symptom recognition</a:t>
            </a:r>
          </a:p>
          <a:p>
            <a:r>
              <a:rPr lang="en-US" sz="1600" dirty="0" smtClean="0"/>
              <a:t>503 patients randomized: Good outcome (0-1) in 53.3%, vs 41.8%, OR 1.61, p 0.02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657600"/>
            <a:ext cx="5529781" cy="31089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53000" y="850583"/>
            <a:ext cx="3219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 2018; 379:611-622</a:t>
            </a:r>
          </a:p>
        </p:txBody>
      </p:sp>
    </p:spTree>
    <p:extLst>
      <p:ext uri="{BB962C8B-B14F-4D97-AF65-F5344CB8AC3E}">
        <p14:creationId xmlns:p14="http://schemas.microsoft.com/office/powerpoint/2010/main" val="30383108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WAKE-UP Trial: Safety Data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9" t="-1" r="226" b="33457"/>
          <a:stretch/>
        </p:blipFill>
        <p:spPr>
          <a:xfrm>
            <a:off x="1965960" y="1447800"/>
            <a:ext cx="5120640" cy="505261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>
            <a:off x="7239000" y="2971800"/>
            <a:ext cx="11430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239000" y="4800600"/>
            <a:ext cx="11430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016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Expanding the </a:t>
            </a:r>
            <a:r>
              <a:rPr lang="en-US" dirty="0" err="1" smtClean="0"/>
              <a:t>tPA</a:t>
            </a:r>
            <a:r>
              <a:rPr lang="en-US" dirty="0" smtClean="0"/>
              <a:t> Window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00" t="24284" r="39688" b="31208"/>
          <a:stretch/>
        </p:blipFill>
        <p:spPr>
          <a:xfrm>
            <a:off x="978307" y="1600200"/>
            <a:ext cx="7187384" cy="4389120"/>
          </a:xfrm>
          <a:prstGeom prst="rect">
            <a:avLst/>
          </a:prstGeom>
          <a:ln w="41275">
            <a:solidFill>
              <a:schemeClr val="tx2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04800" y="6248400"/>
            <a:ext cx="4029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Stroke Vasc Neurol. 2019 Mar; 4(1): 8–13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1999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Tenecteplase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Pharmacology: </a:t>
            </a:r>
          </a:p>
          <a:p>
            <a:pPr lvl="1"/>
            <a:r>
              <a:rPr lang="en-US" dirty="0" smtClean="0"/>
              <a:t>increased fibrin specificity and prolonged half-life relative to </a:t>
            </a:r>
            <a:r>
              <a:rPr lang="en-US" dirty="0" err="1" smtClean="0"/>
              <a:t>rt</a:t>
            </a:r>
            <a:r>
              <a:rPr lang="en-US" dirty="0" smtClean="0"/>
              <a:t>-PA</a:t>
            </a:r>
          </a:p>
          <a:p>
            <a:pPr lvl="1"/>
            <a:r>
              <a:rPr lang="en-US" dirty="0" smtClean="0"/>
              <a:t>Given as a single IV bolus, as opposed to bolus + infusion</a:t>
            </a:r>
          </a:p>
          <a:p>
            <a:pPr marL="344488" lvl="1" indent="0">
              <a:buNone/>
            </a:pPr>
            <a:endParaRPr lang="en-US" dirty="0" smtClean="0"/>
          </a:p>
          <a:p>
            <a:r>
              <a:rPr lang="en-US" dirty="0" smtClean="0"/>
              <a:t>Evidence from the cardiac literature (ASSENT-2):</a:t>
            </a:r>
          </a:p>
          <a:p>
            <a:pPr lvl="1"/>
            <a:r>
              <a:rPr lang="en-US" dirty="0" smtClean="0"/>
              <a:t>indicates lower rates of systemic bleeding with TNK vs TPA</a:t>
            </a:r>
          </a:p>
          <a:p>
            <a:pPr lvl="1"/>
            <a:r>
              <a:rPr lang="en-US" dirty="0" smtClean="0"/>
              <a:t>Equivalent rates of ICH</a:t>
            </a:r>
          </a:p>
          <a:p>
            <a:pPr lvl="1"/>
            <a:endParaRPr lang="en-US" dirty="0"/>
          </a:p>
          <a:p>
            <a:r>
              <a:rPr lang="en-US" dirty="0" smtClean="0"/>
              <a:t>Phase II studies: TNK 0.4 has increased ICH rates</a:t>
            </a:r>
          </a:p>
          <a:p>
            <a:pPr lvl="1"/>
            <a:r>
              <a:rPr lang="en-US" dirty="0" smtClean="0"/>
              <a:t>0.1 and 0.25 have similar efficacy and safety when compared to </a:t>
            </a:r>
            <a:r>
              <a:rPr lang="en-US" dirty="0" err="1" smtClean="0"/>
              <a:t>rt</a:t>
            </a:r>
            <a:r>
              <a:rPr lang="en-US" dirty="0" smtClean="0"/>
              <a:t>-PA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6368693"/>
            <a:ext cx="701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 </a:t>
            </a:r>
            <a:r>
              <a:rPr lang="fr-FR" dirty="0" smtClean="0">
                <a:solidFill>
                  <a:schemeClr val="tx2"/>
                </a:solidFill>
              </a:rPr>
              <a:t>Lancet. 1999 </a:t>
            </a:r>
            <a:r>
              <a:rPr lang="fr-FR" dirty="0" err="1">
                <a:solidFill>
                  <a:schemeClr val="tx2"/>
                </a:solidFill>
              </a:rPr>
              <a:t>Aug</a:t>
            </a:r>
            <a:r>
              <a:rPr lang="fr-FR" dirty="0">
                <a:solidFill>
                  <a:schemeClr val="tx2"/>
                </a:solidFill>
              </a:rPr>
              <a:t> 28;354(9180):</a:t>
            </a:r>
            <a:r>
              <a:rPr lang="fr-FR" dirty="0" smtClean="0">
                <a:solidFill>
                  <a:schemeClr val="tx2"/>
                </a:solidFill>
              </a:rPr>
              <a:t>716-22.    Stroke. 2019;50:2156–62</a:t>
            </a:r>
            <a:r>
              <a:rPr lang="fr-FR" dirty="0">
                <a:solidFill>
                  <a:schemeClr val="tx2"/>
                </a:solidFill>
              </a:rPr>
              <a:t>. </a:t>
            </a:r>
            <a:r>
              <a:rPr lang="fr-FR" dirty="0" smtClean="0">
                <a:solidFill>
                  <a:schemeClr val="tx2"/>
                </a:solidFill>
              </a:rPr>
              <a:t>   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665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Transient Ischemic Attack (TIA)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Warning sign for a ischemic stroke.</a:t>
            </a:r>
          </a:p>
          <a:p>
            <a:r>
              <a:rPr lang="en-US" sz="2800" dirty="0" smtClean="0"/>
              <a:t>Stroke-like symptoms that resolve within 24h </a:t>
            </a:r>
            <a:r>
              <a:rPr lang="en-US" sz="2800" b="1" dirty="0" smtClean="0"/>
              <a:t>and brain MRI is negative </a:t>
            </a:r>
            <a:r>
              <a:rPr lang="en-US" sz="2800" dirty="0" smtClean="0"/>
              <a:t>for a stroke.</a:t>
            </a:r>
          </a:p>
          <a:p>
            <a:r>
              <a:rPr lang="en-US" sz="2800" dirty="0" smtClean="0"/>
              <a:t>Symptoms are temporary and there is no permanent damage to the brain.</a:t>
            </a:r>
          </a:p>
          <a:p>
            <a:r>
              <a:rPr lang="en-US" sz="2800" dirty="0" smtClean="0"/>
              <a:t>Approximately 15% of all strokes occur after a TIA with the greatest risk being within 24-48 hours of the TIA.</a:t>
            </a:r>
          </a:p>
          <a:p>
            <a:r>
              <a:rPr lang="en-US" sz="2800" b="1" dirty="0" smtClean="0"/>
              <a:t>TIA is a medical emergency!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4343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TNK for AIS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NOR-TEST</a:t>
            </a:r>
            <a:r>
              <a:rPr lang="en-US" dirty="0"/>
              <a:t>: </a:t>
            </a:r>
            <a:r>
              <a:rPr lang="en-US" dirty="0" smtClean="0"/>
              <a:t>Open label RTC </a:t>
            </a:r>
            <a:r>
              <a:rPr lang="en-US" dirty="0" smtClean="0"/>
              <a:t>of </a:t>
            </a:r>
            <a:r>
              <a:rPr lang="en-US" dirty="0" err="1" smtClean="0"/>
              <a:t>tPA</a:t>
            </a:r>
            <a:r>
              <a:rPr lang="en-US" dirty="0" smtClean="0"/>
              <a:t> </a:t>
            </a:r>
            <a:r>
              <a:rPr lang="en-US" dirty="0"/>
              <a:t>vs. </a:t>
            </a:r>
            <a:r>
              <a:rPr lang="en-US" dirty="0" smtClean="0"/>
              <a:t>TNK (0.4 mg/kg) </a:t>
            </a:r>
            <a:r>
              <a:rPr lang="en-US" dirty="0"/>
              <a:t>for </a:t>
            </a:r>
            <a:r>
              <a:rPr lang="en-US" dirty="0" smtClean="0"/>
              <a:t>AIS</a:t>
            </a:r>
          </a:p>
          <a:p>
            <a:pPr lvl="1"/>
            <a:r>
              <a:rPr lang="en-US" dirty="0" smtClean="0"/>
              <a:t>Enrolled 1000 patients, onset within 4.5 hours</a:t>
            </a:r>
            <a:endParaRPr lang="en-US" dirty="0"/>
          </a:p>
          <a:p>
            <a:pPr lvl="1"/>
            <a:r>
              <a:rPr lang="en-US" dirty="0"/>
              <a:t>Enrolled predominantly minor strokes (average NIHSS was 5)</a:t>
            </a:r>
          </a:p>
          <a:p>
            <a:pPr lvl="1"/>
            <a:r>
              <a:rPr lang="en-US" dirty="0"/>
              <a:t>Essentially no difference in outcome or rates of </a:t>
            </a:r>
            <a:r>
              <a:rPr lang="en-US" dirty="0" smtClean="0"/>
              <a:t>SAE</a:t>
            </a:r>
          </a:p>
          <a:p>
            <a:pPr lvl="1"/>
            <a:endParaRPr lang="en-US" dirty="0"/>
          </a:p>
          <a:p>
            <a:r>
              <a:rPr lang="en-US" dirty="0" smtClean="0"/>
              <a:t>EXTEND-IA TNK: specifically enrolled LVO patients going to IAT</a:t>
            </a:r>
          </a:p>
          <a:p>
            <a:pPr lvl="1"/>
            <a:r>
              <a:rPr lang="en-US" dirty="0" smtClean="0"/>
              <a:t>Onset within 4.5 hours, TNK 0.25 vs TPA, n = 202</a:t>
            </a:r>
          </a:p>
          <a:p>
            <a:pPr lvl="1"/>
            <a:r>
              <a:rPr lang="en-US" dirty="0" smtClean="0"/>
              <a:t>Primary outcome: successful recanalization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" y="6172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Lancet Neurol. 2017 Oct;16(10):781-788. 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N </a:t>
            </a:r>
            <a:r>
              <a:rPr lang="en-US" dirty="0" err="1">
                <a:solidFill>
                  <a:schemeClr val="tx2"/>
                </a:solidFill>
              </a:rPr>
              <a:t>Engl</a:t>
            </a:r>
            <a:r>
              <a:rPr lang="en-US" dirty="0">
                <a:solidFill>
                  <a:schemeClr val="tx2"/>
                </a:solidFill>
              </a:rPr>
              <a:t> J Med 2018; 378:1573-1582</a:t>
            </a:r>
          </a:p>
        </p:txBody>
      </p:sp>
    </p:spTree>
    <p:extLst>
      <p:ext uri="{BB962C8B-B14F-4D97-AF65-F5344CB8AC3E}">
        <p14:creationId xmlns:p14="http://schemas.microsoft.com/office/powerpoint/2010/main" val="27960197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EXTEND-IA TNK: Outcomes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524000"/>
            <a:ext cx="7987159" cy="4397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6019800"/>
            <a:ext cx="541020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mRS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pl-PL" dirty="0" smtClean="0">
                <a:solidFill>
                  <a:schemeClr val="bg1"/>
                </a:solidFill>
              </a:rPr>
              <a:t>odds </a:t>
            </a:r>
            <a:r>
              <a:rPr lang="pl-PL" dirty="0">
                <a:solidFill>
                  <a:schemeClr val="bg1"/>
                </a:solidFill>
              </a:rPr>
              <a:t>ratio, 1.7; 95% CI, 1.0 to 2.8; </a:t>
            </a:r>
            <a:r>
              <a:rPr lang="pl-PL" dirty="0" smtClean="0">
                <a:solidFill>
                  <a:schemeClr val="bg1"/>
                </a:solidFill>
              </a:rPr>
              <a:t>P=0.04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Reperfusion: </a:t>
            </a:r>
            <a:r>
              <a:rPr lang="pl-PL" dirty="0" smtClean="0">
                <a:solidFill>
                  <a:schemeClr val="bg1"/>
                </a:solidFill>
              </a:rPr>
              <a:t>odds </a:t>
            </a:r>
            <a:r>
              <a:rPr lang="pl-PL" dirty="0">
                <a:solidFill>
                  <a:schemeClr val="bg1"/>
                </a:solidFill>
              </a:rPr>
              <a:t>ratio, 2.6 [95% CI, 1.1 to 5.9; P=0.02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560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Stroke Guidelines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28" t="-1" r="28" b="40879"/>
          <a:stretch/>
        </p:blipFill>
        <p:spPr>
          <a:xfrm>
            <a:off x="762000" y="1447800"/>
            <a:ext cx="7688776" cy="4754880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81000" y="6399844"/>
            <a:ext cx="276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Stroke. 2019;50:e344–e418</a:t>
            </a:r>
          </a:p>
        </p:txBody>
      </p:sp>
    </p:spTree>
    <p:extLst>
      <p:ext uri="{BB962C8B-B14F-4D97-AF65-F5344CB8AC3E}">
        <p14:creationId xmlns:p14="http://schemas.microsoft.com/office/powerpoint/2010/main" val="16648681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Therapy: 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TIMELESS:</a:t>
            </a:r>
            <a:r>
              <a:rPr lang="en-US" dirty="0"/>
              <a:t> industry-sponsored study of image-guided thrombolysis (</a:t>
            </a:r>
            <a:r>
              <a:rPr lang="en-US" dirty="0" smtClean="0"/>
              <a:t>NCT03785678)</a:t>
            </a:r>
            <a:endParaRPr lang="en-US" dirty="0"/>
          </a:p>
          <a:p>
            <a:pPr lvl="1"/>
            <a:r>
              <a:rPr lang="en-US" dirty="0"/>
              <a:t>Enrolling ischemic stroke patients presenting between 4.5 to 24 hours since onset</a:t>
            </a:r>
          </a:p>
          <a:p>
            <a:pPr lvl="1"/>
            <a:r>
              <a:rPr lang="en-US" dirty="0"/>
              <a:t>Randomized to </a:t>
            </a:r>
            <a:r>
              <a:rPr lang="en-US" dirty="0" smtClean="0"/>
              <a:t>TNK 0.25 mg/kg </a:t>
            </a:r>
            <a:r>
              <a:rPr lang="en-US" dirty="0"/>
              <a:t>vs. </a:t>
            </a:r>
            <a:r>
              <a:rPr lang="en-US" dirty="0" smtClean="0"/>
              <a:t>Placebo</a:t>
            </a:r>
          </a:p>
          <a:p>
            <a:pPr marL="344488" lvl="1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MOST: Multi-arm Optimization of Stroke Thrombolysis</a:t>
            </a:r>
          </a:p>
          <a:p>
            <a:pPr lvl="1"/>
            <a:r>
              <a:rPr lang="en-US" dirty="0" smtClean="0"/>
              <a:t>Enrolling patients who receive </a:t>
            </a:r>
            <a:r>
              <a:rPr lang="en-US" dirty="0" err="1" smtClean="0"/>
              <a:t>rt</a:t>
            </a:r>
            <a:r>
              <a:rPr lang="en-US" dirty="0" smtClean="0"/>
              <a:t>-PA within 3hrs to concurrent administration of </a:t>
            </a:r>
            <a:r>
              <a:rPr lang="en-US" dirty="0" err="1" smtClean="0"/>
              <a:t>eptafibatide</a:t>
            </a:r>
            <a:r>
              <a:rPr lang="en-US" dirty="0" smtClean="0"/>
              <a:t>, </a:t>
            </a:r>
            <a:r>
              <a:rPr lang="en-US" dirty="0" err="1" smtClean="0"/>
              <a:t>argatroban</a:t>
            </a:r>
            <a:r>
              <a:rPr lang="en-US" dirty="0" smtClean="0"/>
              <a:t> or placebo</a:t>
            </a:r>
          </a:p>
          <a:p>
            <a:pPr lvl="1"/>
            <a:r>
              <a:rPr lang="en-US" dirty="0"/>
              <a:t>NCT03735979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122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Stroke Care: Beyond the 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408" t="42409" r="18615" b="37405"/>
          <a:stretch/>
        </p:blipFill>
        <p:spPr>
          <a:xfrm>
            <a:off x="255618" y="2057400"/>
            <a:ext cx="8632764" cy="283464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19456" y="6324600"/>
            <a:ext cx="60890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Cochrane Database </a:t>
            </a:r>
            <a:r>
              <a:rPr lang="en-US" dirty="0" err="1">
                <a:solidFill>
                  <a:schemeClr val="tx2"/>
                </a:solidFill>
              </a:rPr>
              <a:t>Syst</a:t>
            </a:r>
            <a:r>
              <a:rPr lang="en-US" dirty="0">
                <a:solidFill>
                  <a:schemeClr val="tx2"/>
                </a:solidFill>
              </a:rPr>
              <a:t> Rev. 2013 Sep; 2013(9): CD000197</a:t>
            </a:r>
          </a:p>
        </p:txBody>
      </p:sp>
    </p:spTree>
    <p:extLst>
      <p:ext uri="{BB962C8B-B14F-4D97-AF65-F5344CB8AC3E}">
        <p14:creationId xmlns:p14="http://schemas.microsoft.com/office/powerpoint/2010/main" val="22289882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Death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9165626"/>
              </p:ext>
            </p:extLst>
          </p:nvPr>
        </p:nvGraphicFramePr>
        <p:xfrm>
          <a:off x="457200" y="2209800"/>
          <a:ext cx="8229600" cy="184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306436311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6081718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51729934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1271360617"/>
                    </a:ext>
                  </a:extLst>
                </a:gridCol>
              </a:tblGrid>
              <a:tr h="132715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Stroke Unit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General</a:t>
                      </a:r>
                      <a:r>
                        <a:rPr lang="en-US" baseline="0" dirty="0" smtClean="0"/>
                        <a:t> Ward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Odds Ratio (95% CI)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310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Neurological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0.91 (0.66-1.28)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299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Cardiovascular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0.72 (0.47-1.09)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696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Complications of Immobility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3.8%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6.3%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0.62 (0.39-0.97)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622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Other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3.6%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0.90 (0.53-1.15)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27079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28600" y="624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Stroke. Nov 1997;28(1): 2139-2144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435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Dysphagia Screening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Incidence of dysphagia: 42-67%</a:t>
            </a:r>
          </a:p>
          <a:p>
            <a:pPr lvl="1"/>
            <a:r>
              <a:rPr lang="en-US" dirty="0" smtClean="0"/>
              <a:t>50% of patients with dysphagia develop aspiration</a:t>
            </a:r>
          </a:p>
          <a:p>
            <a:pPr lvl="1"/>
            <a:r>
              <a:rPr lang="en-US" dirty="0" smtClean="0"/>
              <a:t>1/3</a:t>
            </a:r>
            <a:r>
              <a:rPr lang="en-US" baseline="30000" dirty="0" smtClean="0"/>
              <a:t>rd</a:t>
            </a:r>
            <a:r>
              <a:rPr lang="en-US" dirty="0" smtClean="0"/>
              <a:t> of those who aspirate develop pneumonia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US" dirty="0" smtClean="0"/>
              <a:t>Yale Swallow Screen</a:t>
            </a:r>
          </a:p>
          <a:p>
            <a:pPr lvl="1"/>
            <a:r>
              <a:rPr lang="en-US" sz="2400" dirty="0" smtClean="0"/>
              <a:t>Exclusion Criteria</a:t>
            </a:r>
          </a:p>
          <a:p>
            <a:pPr lvl="1"/>
            <a:r>
              <a:rPr lang="en-US" sz="2400" dirty="0" smtClean="0"/>
              <a:t>Brief Cognitive Screen</a:t>
            </a:r>
          </a:p>
          <a:p>
            <a:pPr lvl="1"/>
            <a:r>
              <a:rPr lang="en-US" sz="2400" dirty="0" smtClean="0"/>
              <a:t>-Oral Exam</a:t>
            </a:r>
            <a:endParaRPr lang="en-US" sz="24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5715000" y="3924300"/>
            <a:ext cx="1943100" cy="1943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38200" y="6248400"/>
            <a:ext cx="2529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Stroke. 2013;44:e24–e31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10100" y="6234545"/>
            <a:ext cx="4266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Dysphagia volume 29, pages199–203(2014)</a:t>
            </a:r>
          </a:p>
        </p:txBody>
      </p:sp>
    </p:spTree>
    <p:extLst>
      <p:ext uri="{BB962C8B-B14F-4D97-AF65-F5344CB8AC3E}">
        <p14:creationId xmlns:p14="http://schemas.microsoft.com/office/powerpoint/2010/main" val="28872216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Mobilization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Western Data</a:t>
            </a:r>
            <a:r>
              <a:rPr lang="en-US" dirty="0" smtClean="0"/>
              <a:t>: </a:t>
            </a:r>
            <a:r>
              <a:rPr lang="en-US" sz="1600" dirty="0" smtClean="0"/>
              <a:t>(Stroke. 2015; 46(4):1141-1146.)</a:t>
            </a:r>
          </a:p>
          <a:p>
            <a:pPr lvl="1"/>
            <a:r>
              <a:rPr lang="en-US" dirty="0" smtClean="0"/>
              <a:t>Meta-analysis of 4 trials studying PT mobilization within 24-72 hours</a:t>
            </a:r>
          </a:p>
          <a:p>
            <a:pPr lvl="2"/>
            <a:r>
              <a:rPr lang="en-US" dirty="0" smtClean="0"/>
              <a:t>Suggested earlier return to walking, improved function at 3 </a:t>
            </a:r>
            <a:r>
              <a:rPr lang="en-US" dirty="0" err="1" smtClean="0"/>
              <a:t>mo</a:t>
            </a:r>
            <a:endParaRPr lang="en-US" dirty="0" smtClean="0"/>
          </a:p>
          <a:p>
            <a:pPr lvl="2"/>
            <a:r>
              <a:rPr lang="en-US" dirty="0" smtClean="0"/>
              <a:t>Did not demonstrate a mortality benefit or decreased complications</a:t>
            </a:r>
          </a:p>
          <a:p>
            <a:r>
              <a:rPr lang="en-US" dirty="0"/>
              <a:t>Chinese Trials: </a:t>
            </a:r>
            <a:r>
              <a:rPr lang="en-US" sz="1600" dirty="0"/>
              <a:t>(</a:t>
            </a:r>
            <a:r>
              <a:rPr lang="en-US" sz="1600" dirty="0" err="1"/>
              <a:t>Int</a:t>
            </a:r>
            <a:r>
              <a:rPr lang="en-US" sz="1600" dirty="0"/>
              <a:t> J </a:t>
            </a:r>
            <a:r>
              <a:rPr lang="en-US" sz="1600" dirty="0" smtClean="0"/>
              <a:t>Stroke. 2014 </a:t>
            </a:r>
            <a:r>
              <a:rPr lang="en-US" sz="1600" dirty="0"/>
              <a:t>Jun;9(4):494-502</a:t>
            </a:r>
            <a:r>
              <a:rPr lang="en-US" sz="1600" dirty="0" smtClean="0"/>
              <a:t>.)</a:t>
            </a:r>
          </a:p>
          <a:p>
            <a:pPr lvl="1"/>
            <a:r>
              <a:rPr lang="en-US" dirty="0" smtClean="0"/>
              <a:t>Included 5916 patients; demonstrated a statistically significant improvement in functional outcomes </a:t>
            </a:r>
          </a:p>
          <a:p>
            <a:pPr lvl="2"/>
            <a:r>
              <a:rPr lang="en-US" dirty="0" smtClean="0"/>
              <a:t>Insufficient data to comment on mortality or complication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464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AVERT-III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2234"/>
            <a:ext cx="2895600" cy="4396459"/>
          </a:xfrm>
        </p:spPr>
        <p:txBody>
          <a:bodyPr/>
          <a:lstStyle/>
          <a:p>
            <a:r>
              <a:rPr lang="en-US" dirty="0" smtClean="0"/>
              <a:t>N = 2104 patients </a:t>
            </a:r>
          </a:p>
          <a:p>
            <a:r>
              <a:rPr lang="en-US" dirty="0" smtClean="0"/>
              <a:t>Usual care vs. Very Early Mobilization</a:t>
            </a:r>
          </a:p>
          <a:p>
            <a:r>
              <a:rPr lang="en-US" i="1" dirty="0" smtClean="0"/>
              <a:t>decrease</a:t>
            </a:r>
            <a:r>
              <a:rPr lang="en-US" dirty="0" smtClean="0"/>
              <a:t> in good outcome for VEM:</a:t>
            </a:r>
          </a:p>
          <a:p>
            <a:pPr lvl="1"/>
            <a:r>
              <a:rPr lang="en-US" dirty="0" smtClean="0"/>
              <a:t>46 vs 50%, OR 0.73 {CI 0.59-0.9}, p 0.004)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345" t="60800" r="33582" b="15968"/>
          <a:stretch/>
        </p:blipFill>
        <p:spPr>
          <a:xfrm>
            <a:off x="3581400" y="1972234"/>
            <a:ext cx="5303520" cy="2560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6096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Langhorne P, Wu O, Rodgers H, Ashburn A &amp; Bernhardt J. A Very Early Rehabilitation Trial after stroke (AVERT): a Phase III, </a:t>
            </a:r>
            <a:r>
              <a:rPr lang="en-US" sz="1200" dirty="0" err="1">
                <a:solidFill>
                  <a:schemeClr val="tx2"/>
                </a:solidFill>
              </a:rPr>
              <a:t>multicentre</a:t>
            </a:r>
            <a:r>
              <a:rPr lang="en-US" sz="1200" dirty="0">
                <a:solidFill>
                  <a:schemeClr val="tx2"/>
                </a:solidFill>
              </a:rPr>
              <a:t>, </a:t>
            </a:r>
            <a:r>
              <a:rPr lang="en-US" sz="1200" dirty="0" err="1">
                <a:solidFill>
                  <a:schemeClr val="tx2"/>
                </a:solidFill>
              </a:rPr>
              <a:t>randomised</a:t>
            </a:r>
            <a:r>
              <a:rPr lang="en-US" sz="1200" dirty="0">
                <a:solidFill>
                  <a:schemeClr val="tx2"/>
                </a:solidFill>
              </a:rPr>
              <a:t> controlled trial. Health </a:t>
            </a:r>
            <a:r>
              <a:rPr lang="en-US" sz="1200" dirty="0" err="1">
                <a:solidFill>
                  <a:schemeClr val="tx2"/>
                </a:solidFill>
              </a:rPr>
              <a:t>Technol</a:t>
            </a:r>
            <a:r>
              <a:rPr lang="en-US" sz="1200" dirty="0">
                <a:solidFill>
                  <a:schemeClr val="tx2"/>
                </a:solidFill>
              </a:rPr>
              <a:t> Assess 2017;21(54)</a:t>
            </a:r>
          </a:p>
        </p:txBody>
      </p:sp>
    </p:spTree>
    <p:extLst>
      <p:ext uri="{BB962C8B-B14F-4D97-AF65-F5344CB8AC3E}">
        <p14:creationId xmlns:p14="http://schemas.microsoft.com/office/powerpoint/2010/main" val="19904281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255" t="19118" r="34217" b="51404"/>
          <a:stretch/>
        </p:blipFill>
        <p:spPr>
          <a:xfrm>
            <a:off x="228600" y="533400"/>
            <a:ext cx="866557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29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Neurovascular Anatomy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2" r="-264"/>
          <a:stretch/>
        </p:blipFill>
        <p:spPr>
          <a:xfrm>
            <a:off x="2161008" y="1600200"/>
            <a:ext cx="4862266" cy="4876800"/>
          </a:xfrm>
          <a:ln w="381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380015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Summary: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 patient with clinical suspicion for stroke:</a:t>
            </a:r>
          </a:p>
          <a:p>
            <a:pPr lvl="1"/>
            <a:r>
              <a:rPr lang="en-US" dirty="0" smtClean="0"/>
              <a:t>If onset occurred within 4.5 hours, consider treatment with thrombolysis</a:t>
            </a:r>
          </a:p>
          <a:p>
            <a:r>
              <a:rPr lang="en-US" dirty="0" smtClean="0"/>
              <a:t>If there’s clinical suspicion for large vessel occlusion:</a:t>
            </a:r>
          </a:p>
          <a:p>
            <a:pPr lvl="1"/>
            <a:r>
              <a:rPr lang="en-US" dirty="0" smtClean="0"/>
              <a:t>Determine eligibility for thrombolysis</a:t>
            </a:r>
          </a:p>
          <a:p>
            <a:pPr marL="739775" lvl="2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AND</a:t>
            </a:r>
          </a:p>
          <a:p>
            <a:pPr lvl="1"/>
            <a:r>
              <a:rPr lang="en-US" dirty="0" smtClean="0"/>
              <a:t>Consider transfer to a center with IAT </a:t>
            </a:r>
            <a:r>
              <a:rPr lang="en-US" dirty="0" smtClean="0"/>
              <a:t>capability</a:t>
            </a:r>
          </a:p>
          <a:p>
            <a:r>
              <a:rPr lang="en-US" dirty="0" smtClean="0"/>
              <a:t>After admission: multidisciplinary teams including nursing, rehab, case management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Stay tuned for new developments!</a:t>
            </a:r>
          </a:p>
        </p:txBody>
      </p:sp>
    </p:spTree>
    <p:extLst>
      <p:ext uri="{BB962C8B-B14F-4D97-AF65-F5344CB8AC3E}">
        <p14:creationId xmlns:p14="http://schemas.microsoft.com/office/powerpoint/2010/main" val="138926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UAB offer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2" y="1691665"/>
            <a:ext cx="8229600" cy="4558860"/>
          </a:xfrm>
        </p:spPr>
        <p:txBody>
          <a:bodyPr/>
          <a:lstStyle/>
          <a:p>
            <a:r>
              <a:rPr lang="en-US" dirty="0" smtClean="0"/>
              <a:t>24/7 access to board certified vascular neurologists for consultation and/or patient transfer to the UAB Mist Line (205) 934-MIST</a:t>
            </a:r>
          </a:p>
          <a:p>
            <a:r>
              <a:rPr lang="en-US" dirty="0" smtClean="0"/>
              <a:t>24/7 </a:t>
            </a:r>
            <a:r>
              <a:rPr lang="en-US" dirty="0" err="1" smtClean="0"/>
              <a:t>Neurointerventionalist</a:t>
            </a:r>
            <a:r>
              <a:rPr lang="en-US" dirty="0" smtClean="0"/>
              <a:t> coverage for intra-arterial therapy (if indicated)</a:t>
            </a:r>
          </a:p>
          <a:p>
            <a:r>
              <a:rPr lang="en-US" dirty="0" smtClean="0"/>
              <a:t>Dedicated </a:t>
            </a:r>
            <a:r>
              <a:rPr lang="en-US" dirty="0" err="1"/>
              <a:t>N</a:t>
            </a:r>
            <a:r>
              <a:rPr lang="en-US" dirty="0" err="1" smtClean="0"/>
              <a:t>eurointensive</a:t>
            </a:r>
            <a:r>
              <a:rPr lang="en-US" dirty="0" smtClean="0"/>
              <a:t> Care </a:t>
            </a:r>
            <a:r>
              <a:rPr lang="en-US" dirty="0"/>
              <a:t>U</a:t>
            </a:r>
            <a:r>
              <a:rPr lang="en-US" dirty="0" smtClean="0"/>
              <a:t>nit and Stroke Step Down</a:t>
            </a:r>
          </a:p>
          <a:p>
            <a:r>
              <a:rPr lang="en-US" dirty="0" smtClean="0"/>
              <a:t>Novel experimental therapies through clinical trials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41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t="33347" r="15721" b="28777"/>
          <a:stretch/>
        </p:blipFill>
        <p:spPr bwMode="auto">
          <a:xfrm>
            <a:off x="47530" y="1408568"/>
            <a:ext cx="9012327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465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Neurovascular Anatomy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 b="19048"/>
          <a:stretch/>
        </p:blipFill>
        <p:spPr bwMode="auto">
          <a:xfrm>
            <a:off x="1828800" y="1491449"/>
            <a:ext cx="5466290" cy="466344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6400800"/>
            <a:ext cx="670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https://emedicine.medscape.com/article/1877617-overview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4131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Cerebrovascular Syndromes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90327" y="5902456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Small Vessel Stroke (</a:t>
            </a:r>
            <a:r>
              <a:rPr lang="en-US" dirty="0" err="1" smtClean="0">
                <a:solidFill>
                  <a:srgbClr val="FF0000"/>
                </a:solidFill>
              </a:rPr>
              <a:t>Lacune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75" name="Picture 3" descr="C:\Users\ahays\Pictures\lacune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 t="3056" r="9304" b="3611"/>
          <a:stretch/>
        </p:blipFill>
        <p:spPr bwMode="auto">
          <a:xfrm>
            <a:off x="449037" y="1318788"/>
            <a:ext cx="3673926" cy="4572000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r="55115"/>
          <a:stretch/>
        </p:blipFill>
        <p:spPr bwMode="auto">
          <a:xfrm>
            <a:off x="4663440" y="1318788"/>
            <a:ext cx="3749040" cy="45720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63440" y="5890788"/>
            <a:ext cx="374904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Large Vessel Stroke: L MCA Occlusion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6307662"/>
            <a:ext cx="64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4"/>
              </a:rPr>
              <a:t>https://openi.nlm.nih.gov/detailedresult.php?img=PMC2877247_jkms-25-888-g001&amp;req=4</a:t>
            </a:r>
            <a:endParaRPr lang="en-US" sz="1200" dirty="0" smtClean="0"/>
          </a:p>
          <a:p>
            <a:r>
              <a:rPr lang="en-US" sz="1200" dirty="0" smtClean="0">
                <a:hlinkClick r:id="rId5"/>
              </a:rPr>
              <a:t>http://case.edu/med/neurology/NR/LacunarInfarction%20Thalamus.htm</a:t>
            </a:r>
            <a:r>
              <a:rPr lang="en-US" sz="1200" dirty="0" smtClean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74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_Molecular_template">
  <a:themeElements>
    <a:clrScheme name="Custom 9">
      <a:dk1>
        <a:sysClr val="windowText" lastClr="000000"/>
      </a:dk1>
      <a:lt1>
        <a:sysClr val="window" lastClr="FFFFFF"/>
      </a:lt1>
      <a:dk2>
        <a:srgbClr val="1C4A26"/>
      </a:dk2>
      <a:lt2>
        <a:srgbClr val="EEECE1"/>
      </a:lt2>
      <a:accent1>
        <a:srgbClr val="9C9F49"/>
      </a:accent1>
      <a:accent2>
        <a:srgbClr val="C59518"/>
      </a:accent2>
      <a:accent3>
        <a:srgbClr val="4C4C4C"/>
      </a:accent3>
      <a:accent4>
        <a:srgbClr val="99CC99"/>
      </a:accent4>
      <a:accent5>
        <a:srgbClr val="CCCC99"/>
      </a:accent5>
      <a:accent6>
        <a:srgbClr val="669966"/>
      </a:accent6>
      <a:hlink>
        <a:srgbClr val="008000"/>
      </a:hlink>
      <a:folHlink>
        <a:srgbClr val="9999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3597</TotalTime>
  <Words>3230</Words>
  <Application>Microsoft Office PowerPoint</Application>
  <PresentationFormat>On-screen Show (4:3)</PresentationFormat>
  <Paragraphs>459</Paragraphs>
  <Slides>72</Slides>
  <Notes>10</Notes>
  <HiddenSlides>12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3" baseType="lpstr">
      <vt:lpstr>ＭＳ Ｐゴシック</vt:lpstr>
      <vt:lpstr>Arial</vt:lpstr>
      <vt:lpstr>Arial Unicode MS</vt:lpstr>
      <vt:lpstr>Avenir Book</vt:lpstr>
      <vt:lpstr>Avenir Heavy</vt:lpstr>
      <vt:lpstr>Avenir Roman</vt:lpstr>
      <vt:lpstr>Calibri</vt:lpstr>
      <vt:lpstr>Times</vt:lpstr>
      <vt:lpstr>Times New Roman</vt:lpstr>
      <vt:lpstr>Wingdings</vt:lpstr>
      <vt:lpstr>Green_Molecular_template</vt:lpstr>
      <vt:lpstr>Acute Ischemic Stroke Care: Updates for 2020</vt:lpstr>
      <vt:lpstr>Disclosures</vt:lpstr>
      <vt:lpstr>Stroke Epidemiology</vt:lpstr>
      <vt:lpstr>PowerPoint Presentation</vt:lpstr>
      <vt:lpstr>Types of Stroke</vt:lpstr>
      <vt:lpstr>Transient Ischemic Attack (TIA)</vt:lpstr>
      <vt:lpstr>Neurovascular Anatomy</vt:lpstr>
      <vt:lpstr>Neurovascular Anatomy</vt:lpstr>
      <vt:lpstr>Cerebrovascular Syndromes</vt:lpstr>
      <vt:lpstr>PowerPoint Presentation</vt:lpstr>
      <vt:lpstr>PowerPoint Presentation</vt:lpstr>
      <vt:lpstr>Left and Right Hemisphere Stroke: Common Patterns </vt:lpstr>
      <vt:lpstr>Brainstem Strokes</vt:lpstr>
      <vt:lpstr>Posterior Circulation Strokes</vt:lpstr>
      <vt:lpstr>Causes of stroke</vt:lpstr>
      <vt:lpstr>Common Stroke Mimics</vt:lpstr>
      <vt:lpstr>Risk factors</vt:lpstr>
      <vt:lpstr>PowerPoint Presentation</vt:lpstr>
      <vt:lpstr>Time is Brain!</vt:lpstr>
      <vt:lpstr>AHA Recommended Initial Assessment in a Emergency Setting</vt:lpstr>
      <vt:lpstr>Stroke Care</vt:lpstr>
      <vt:lpstr>Emergency Dispatch</vt:lpstr>
      <vt:lpstr>PowerPoint Presentation</vt:lpstr>
      <vt:lpstr>Pre-hospital Stroke Assessment</vt:lpstr>
      <vt:lpstr>Pre-hospital Stroke Assessment</vt:lpstr>
      <vt:lpstr>Detecting Large Vessel Occlusions</vt:lpstr>
      <vt:lpstr>Pre-notification</vt:lpstr>
      <vt:lpstr>Prehospital Stroke Care</vt:lpstr>
      <vt:lpstr>Ongoing Assessment en route</vt:lpstr>
      <vt:lpstr>Management en route  Not recommended</vt:lpstr>
      <vt:lpstr>Hospital Managements: AHA Quality Metrics</vt:lpstr>
      <vt:lpstr>Acute Stroke: Initial Evaluation</vt:lpstr>
      <vt:lpstr>Stroke specific interventions</vt:lpstr>
      <vt:lpstr>IV tPA (alteplase)</vt:lpstr>
      <vt:lpstr>Exclusion criteria</vt:lpstr>
      <vt:lpstr>Relative exclusion criteria</vt:lpstr>
      <vt:lpstr>Additional Exclusion criteria for 3-4.5 h window</vt:lpstr>
      <vt:lpstr>Does tPA kill patients?</vt:lpstr>
      <vt:lpstr>Beyond rt-PA</vt:lpstr>
      <vt:lpstr>Hemorrhage After tPA</vt:lpstr>
      <vt:lpstr>What About Endovascular?</vt:lpstr>
      <vt:lpstr>Intra-arterial Thrombolysis</vt:lpstr>
      <vt:lpstr>Embolectomy: Stent-Retriever </vt:lpstr>
      <vt:lpstr>Time-Based Reperfusion Trials</vt:lpstr>
      <vt:lpstr>Pooled analysis</vt:lpstr>
      <vt:lpstr>Imaging-Based Reperfusion Trials</vt:lpstr>
      <vt:lpstr>CT Angiography</vt:lpstr>
      <vt:lpstr>CT Perfusion</vt:lpstr>
      <vt:lpstr>CT Perfusion</vt:lpstr>
      <vt:lpstr>PowerPoint Presentation</vt:lpstr>
      <vt:lpstr>GW Albers et al. N Engl J Med 2018;378:708-718.</vt:lpstr>
      <vt:lpstr>DEFUSE 3: Outcomes</vt:lpstr>
      <vt:lpstr>When is IAT Considered?</vt:lpstr>
      <vt:lpstr>PowerPoint Presentation</vt:lpstr>
      <vt:lpstr>Extending the rt-PA Window</vt:lpstr>
      <vt:lpstr>WAKE-UP Trial</vt:lpstr>
      <vt:lpstr>WAKE-UP Trial: Safety Data</vt:lpstr>
      <vt:lpstr>Expanding the tPA Window</vt:lpstr>
      <vt:lpstr>Tenecteplase</vt:lpstr>
      <vt:lpstr>TNK for AIS</vt:lpstr>
      <vt:lpstr>EXTEND-IA TNK: Outcomes</vt:lpstr>
      <vt:lpstr>Stroke Guidelines</vt:lpstr>
      <vt:lpstr>Medical Therapy: Future Directions</vt:lpstr>
      <vt:lpstr>Acute Stroke Care: Beyond the ED</vt:lpstr>
      <vt:lpstr>Causes of Death</vt:lpstr>
      <vt:lpstr>Dysphagia Screening</vt:lpstr>
      <vt:lpstr>Early Mobilization</vt:lpstr>
      <vt:lpstr>AVERT-III</vt:lpstr>
      <vt:lpstr>PowerPoint Presentation</vt:lpstr>
      <vt:lpstr>In Summary:</vt:lpstr>
      <vt:lpstr>What does UAB offer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Acute Stroke Care: Updates for 2018</dc:title>
  <dc:creator>Angela Hays Shapshak</dc:creator>
  <cp:lastModifiedBy>Shapshak, Angela H</cp:lastModifiedBy>
  <cp:revision>74</cp:revision>
  <dcterms:created xsi:type="dcterms:W3CDTF">2019-01-02T17:14:14Z</dcterms:created>
  <dcterms:modified xsi:type="dcterms:W3CDTF">2020-08-12T22:22:04Z</dcterms:modified>
</cp:coreProperties>
</file>