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72" r:id="rId2"/>
    <p:sldId id="334" r:id="rId3"/>
    <p:sldId id="307" r:id="rId4"/>
    <p:sldId id="273" r:id="rId5"/>
    <p:sldId id="350" r:id="rId6"/>
    <p:sldId id="347" r:id="rId7"/>
    <p:sldId id="335" r:id="rId8"/>
    <p:sldId id="298" r:id="rId9"/>
    <p:sldId id="344" r:id="rId10"/>
    <p:sldId id="330" r:id="rId11"/>
    <p:sldId id="348" r:id="rId12"/>
    <p:sldId id="341" r:id="rId13"/>
    <p:sldId id="320" r:id="rId14"/>
    <p:sldId id="285" r:id="rId15"/>
    <p:sldId id="351" r:id="rId16"/>
    <p:sldId id="286" r:id="rId17"/>
    <p:sldId id="302" r:id="rId18"/>
    <p:sldId id="346" r:id="rId19"/>
    <p:sldId id="306" r:id="rId20"/>
    <p:sldId id="349" r:id="rId21"/>
    <p:sldId id="340" r:id="rId22"/>
    <p:sldId id="343" r:id="rId23"/>
    <p:sldId id="345" r:id="rId24"/>
    <p:sldId id="318" r:id="rId2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Forsyth" initials="TF" lastIdx="1" clrIdx="0">
    <p:extLst>
      <p:ext uri="{19B8F6BF-5375-455C-9EA6-DF929625EA0E}">
        <p15:presenceInfo xmlns:p15="http://schemas.microsoft.com/office/powerpoint/2012/main" userId="0082a773b70e5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67224-3C20-4FD6-9CB4-5A281207AE44}" v="95" dt="2020-05-19T14:50:03.863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" y="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5/20/2020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opena.org/yard-of-the-mont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6.bin"/><Relationship Id="rId3" Type="http://schemas.openxmlformats.org/officeDocument/2006/relationships/hyperlink" Target="OPENA%20May%20General%20Meeting_052119.pptx" TargetMode="Externa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emf"/><Relationship Id="rId4" Type="http://schemas.openxmlformats.org/officeDocument/2006/relationships/hyperlink" Target="Board%20Meetings" TargetMode="Externa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yfda\OneDrive\Documents\OPENA\Treasurer's%20Report\OPENA%20Treasurer's%20Report%20from%2004192020%20to%2005192020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.org/join-u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dallascrm.force.com/public/servicetyp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amison.Lewis@dallascityhall.co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rimewatch@winnetkaheights.org" TargetMode="External"/><Relationship Id="rId2" Type="http://schemas.openxmlformats.org/officeDocument/2006/relationships/hyperlink" Target="http://www.opena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89400" y="1363793"/>
            <a:ext cx="7620000" cy="1561653"/>
          </a:xfrm>
        </p:spPr>
        <p:txBody>
          <a:bodyPr>
            <a:normAutofit/>
          </a:bodyPr>
          <a:lstStyle/>
          <a:p>
            <a:r>
              <a:rPr lang="en-US" sz="2800" dirty="0"/>
              <a:t>Oak Park Estates Neighborhood Association  </a:t>
            </a:r>
            <a:br>
              <a:rPr lang="en-US" sz="2800" dirty="0"/>
            </a:br>
            <a:r>
              <a:rPr lang="en-US" sz="2800" dirty="0"/>
              <a:t>(OPENA) General Meeting &amp; Program on </a:t>
            </a:r>
            <a:br>
              <a:rPr lang="en-US" sz="2800" dirty="0"/>
            </a:br>
            <a:r>
              <a:rPr lang="en-US" sz="2800" dirty="0"/>
              <a:t>Southern Gateway Project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78488" y="4713380"/>
            <a:ext cx="6372809" cy="1561653"/>
          </a:xfrm>
        </p:spPr>
        <p:txBody>
          <a:bodyPr>
            <a:normAutofit/>
          </a:bodyPr>
          <a:lstStyle/>
          <a:p>
            <a:pPr algn="ctr"/>
            <a:r>
              <a:rPr lang="en-US" sz="3000" b="1" i="1" dirty="0"/>
              <a:t>First Ever Virtual Meeting on Zoom!</a:t>
            </a:r>
          </a:p>
          <a:p>
            <a:pPr algn="ctr"/>
            <a:r>
              <a:rPr lang="en-US" sz="3000" b="1" i="1" dirty="0"/>
              <a:t>May 19, 2020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803"/>
            <a:ext cx="4089400" cy="460388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14B687A-8292-40E0-80F0-194179896D1E}"/>
              </a:ext>
            </a:extLst>
          </p:cNvPr>
          <p:cNvSpPr txBox="1">
            <a:spLocks/>
          </p:cNvSpPr>
          <p:nvPr/>
        </p:nvSpPr>
        <p:spPr>
          <a:xfrm>
            <a:off x="4170144" y="2987368"/>
            <a:ext cx="7620000" cy="156165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Serving Oak Park Estates &amp; Druid Hills</a:t>
            </a:r>
          </a:p>
          <a:p>
            <a:r>
              <a:rPr lang="en-US" sz="2800" dirty="0"/>
              <a:t> </a:t>
            </a:r>
            <a:r>
              <a:rPr lang="en-US" sz="2800" i="1" dirty="0"/>
              <a:t>Better Together!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361B-0301-46D6-91C8-6FF04BDD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98" y="294352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OPENA Yard of the Month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6A070-9EEA-4AD9-9BF0-938E56988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98" y="1437352"/>
            <a:ext cx="10897818" cy="524867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Program details &amp; nominations can be </a:t>
            </a:r>
          </a:p>
          <a:p>
            <a:pPr marL="0" indent="0">
              <a:buNone/>
            </a:pPr>
            <a:r>
              <a:rPr lang="en-US" sz="2800" dirty="0"/>
              <a:t>   made at: </a:t>
            </a:r>
            <a:r>
              <a:rPr lang="en-US" sz="2800" dirty="0">
                <a:hlinkClick r:id="rId2"/>
              </a:rPr>
              <a:t>http://www.opena.org/yard-of-the-month.html</a:t>
            </a:r>
            <a:endParaRPr lang="en-US" sz="2800" dirty="0"/>
          </a:p>
          <a:p>
            <a:r>
              <a:rPr lang="en-US" sz="2800" dirty="0"/>
              <a:t>Criteria: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Nice foliage &amp; Kept Yard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Focus on beautification, originality &amp; creativity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Combo of lawns, borders and flower beds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It’s visually appealing from the street!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Water-wise landscapes are also considered!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Be willing to have photos published</a:t>
            </a:r>
          </a:p>
          <a:p>
            <a:pPr marL="393192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FC564F9-A17B-4246-88E9-EA440DDA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497" y="4723711"/>
            <a:ext cx="3151503" cy="20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house that has a sign on the side of a building&#10;&#10;Description automatically generated">
            <a:extLst>
              <a:ext uri="{FF2B5EF4-FFF2-40B4-BE49-F238E27FC236}">
                <a16:creationId xmlns:a16="http://schemas.microsoft.com/office/drawing/2014/main" id="{650A809F-8C38-438A-8D55-D80361CCB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497" y="2967231"/>
            <a:ext cx="3151503" cy="23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67D5-8B17-4874-B3E1-E31FD83A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6035"/>
            <a:ext cx="10972800" cy="1143000"/>
          </a:xfrm>
        </p:spPr>
        <p:txBody>
          <a:bodyPr/>
          <a:lstStyle/>
          <a:p>
            <a:r>
              <a:rPr lang="en-US" dirty="0"/>
              <a:t>Oak Park Estates/Druid Hills T Shirts!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069954-FDF8-4159-A99E-3DC975B2B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115312"/>
            <a:ext cx="3148403" cy="3345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194AA-96EC-4ABA-AC93-1621AEFF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234" y="2048505"/>
            <a:ext cx="3213651" cy="34127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D607F1-7F27-4B64-B1FD-5CBACB64A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794" y="3362936"/>
            <a:ext cx="991979" cy="132127"/>
          </a:xfrm>
          <a:prstGeom prst="rect">
            <a:avLst/>
          </a:prstGeom>
        </p:spPr>
      </p:pic>
      <p:pic>
        <p:nvPicPr>
          <p:cNvPr id="14" name="Picture 13" descr="A picture containing shirt, person&#10;&#10;Description automatically generated">
            <a:extLst>
              <a:ext uri="{FF2B5EF4-FFF2-40B4-BE49-F238E27FC236}">
                <a16:creationId xmlns:a16="http://schemas.microsoft.com/office/drawing/2014/main" id="{C597FD0B-6C19-40BA-848D-1CA4793B1C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28" y="1793100"/>
            <a:ext cx="3280095" cy="38019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CB69C5-7CF2-4152-805C-025F44B1D967}"/>
              </a:ext>
            </a:extLst>
          </p:cNvPr>
          <p:cNvSpPr txBox="1"/>
          <p:nvPr/>
        </p:nvSpPr>
        <p:spPr>
          <a:xfrm>
            <a:off x="3742888" y="5649095"/>
            <a:ext cx="4706224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 Shirt Cost: $ 15.00 for Sizes S-XL</a:t>
            </a:r>
          </a:p>
          <a:p>
            <a:r>
              <a:rPr lang="en-US" dirty="0"/>
              <a:t>Std. Color: Dark Green with White Image</a:t>
            </a:r>
          </a:p>
          <a:p>
            <a:r>
              <a:rPr lang="en-US" dirty="0"/>
              <a:t>Custom Color: $ 5.00 extra per shirt</a:t>
            </a:r>
          </a:p>
          <a:p>
            <a:r>
              <a:rPr lang="en-US" dirty="0"/>
              <a:t>Each size up from XL: $2.50 Extra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FE5C-9CE2-46EF-9E28-7998E134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94" y="41640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Upcoming Meeting Reminders: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278CA-2D78-4819-AD0D-626268D1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62" y="1774262"/>
            <a:ext cx="11307876" cy="5019870"/>
          </a:xfrm>
        </p:spPr>
        <p:txBody>
          <a:bodyPr>
            <a:normAutofit/>
          </a:bodyPr>
          <a:lstStyle/>
          <a:p>
            <a:r>
              <a:rPr lang="en-US" sz="3600" b="1" dirty="0"/>
              <a:t>OPENA Board Meeting: Sat. June. 20 at 1:30 pm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Location: Likely by Zoom!</a:t>
            </a:r>
          </a:p>
          <a:p>
            <a:r>
              <a:rPr lang="en-US" sz="3600" b="1" dirty="0"/>
              <a:t>Next OPENA </a:t>
            </a:r>
            <a:r>
              <a:rPr lang="en-US" sz="3600" b="1" dirty="0" err="1"/>
              <a:t>Gen’l</a:t>
            </a:r>
            <a:r>
              <a:rPr lang="en-US" sz="3600" b="1" dirty="0"/>
              <a:t> Meeting: Tuesday, July 21 at 6:30 pm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Program: Annual Crime Watch Program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/>
              <a:t>Location: TBD!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2020 Calendar</a:t>
            </a:r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562" y="1920085"/>
            <a:ext cx="4886876" cy="4434840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59112B-8433-498F-8956-1B56E46EF8A9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4960017"/>
              </p:ext>
            </p:extLst>
          </p:nvPr>
        </p:nvGraphicFramePr>
        <p:xfrm>
          <a:off x="6096000" y="-125836"/>
          <a:ext cx="6088295" cy="787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5" imgW="5829165" imgH="7543680" progId="AcroExch.Document.DC">
                  <p:embed/>
                </p:oleObj>
              </mc:Choice>
              <mc:Fallback>
                <p:oleObj name="Acrobat Document" r:id="rId5" imgW="5829165" imgH="7543680" progId="AcroExch.Document.DC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5B59112B-8433-498F-8956-1B56E46EF8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-125836"/>
                        <a:ext cx="6088295" cy="7879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1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8766" y="146204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Meeting Minutes</a:t>
            </a:r>
            <a:br>
              <a:rPr lang="en-US" dirty="0"/>
            </a:br>
            <a:r>
              <a:rPr lang="en-US" dirty="0"/>
              <a:t>Richard Thomas, </a:t>
            </a:r>
            <a:br>
              <a:rPr lang="en-US" dirty="0"/>
            </a:br>
            <a:r>
              <a:rPr lang="en-US" dirty="0"/>
              <a:t>OPENA Secretary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666" y="2764591"/>
            <a:ext cx="10972800" cy="4389120"/>
          </a:xfrm>
        </p:spPr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General Meeting on Jan. 18, 2020 </a:t>
            </a:r>
            <a:endParaRPr lang="en-US" dirty="0"/>
          </a:p>
          <a:p>
            <a:pPr marL="393192" lvl="1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r>
              <a:rPr lang="en-US" dirty="0">
                <a:hlinkClick r:id="rId4" action="ppaction://hlinkfile"/>
              </a:rPr>
              <a:t>Board Meetings on Feb. 15 &amp; Apr. 18, 20209</a:t>
            </a: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95A0C7C-CA0A-4BA1-A32C-2406F8FFE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051213"/>
              </p:ext>
            </p:extLst>
          </p:nvPr>
        </p:nvGraphicFramePr>
        <p:xfrm>
          <a:off x="6864221" y="0"/>
          <a:ext cx="5327779" cy="689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Acrobat Document" r:id="rId5" imgW="5829480" imgH="7543800" progId="AcroExch.Document.DC">
                  <p:embed/>
                </p:oleObj>
              </mc:Choice>
              <mc:Fallback>
                <p:oleObj name="Acrobat Document" r:id="rId5" imgW="5829480" imgH="754380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95A0C7C-CA0A-4BA1-A32C-2406F8FFE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64221" y="0"/>
                        <a:ext cx="5327779" cy="689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CF1CF42-BE02-4BC7-820C-E108C92BB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89849"/>
              </p:ext>
            </p:extLst>
          </p:nvPr>
        </p:nvGraphicFramePr>
        <p:xfrm>
          <a:off x="3279711" y="350701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Acrobat Document" showAsIcon="1" r:id="rId7" imgW="914400" imgH="771480" progId="AcroExch.Document.DC">
                  <p:embed/>
                </p:oleObj>
              </mc:Choice>
              <mc:Fallback>
                <p:oleObj name="Acrobat Document" showAsIcon="1" r:id="rId7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9711" y="350701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87835BF-8E71-4EC0-8FE4-7CDBF268BA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35560"/>
              </p:ext>
            </p:extLst>
          </p:nvPr>
        </p:nvGraphicFramePr>
        <p:xfrm>
          <a:off x="7158868" y="88096"/>
          <a:ext cx="5113998" cy="661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Acrobat Document" r:id="rId9" imgW="5829165" imgH="7543680" progId="AcroExch.Document.DC">
                  <p:embed/>
                </p:oleObj>
              </mc:Choice>
              <mc:Fallback>
                <p:oleObj name="Acrobat Document" r:id="rId9" imgW="5829165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58868" y="88096"/>
                        <a:ext cx="5113998" cy="661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C9119B2-E23B-4F96-906C-E2E5C0C00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640661"/>
              </p:ext>
            </p:extLst>
          </p:nvPr>
        </p:nvGraphicFramePr>
        <p:xfrm>
          <a:off x="3490229" y="515455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Acrobat Document" showAsIcon="1" r:id="rId11" imgW="914400" imgH="771525" progId="AcroExch.Document.DC">
                  <p:embed/>
                </p:oleObj>
              </mc:Choice>
              <mc:Fallback>
                <p:oleObj name="Acrobat Document" showAsIcon="1" r:id="rId11" imgW="914400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90229" y="515455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2806942-F20D-47D7-A89A-664CC3D6A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074180"/>
              </p:ext>
            </p:extLst>
          </p:nvPr>
        </p:nvGraphicFramePr>
        <p:xfrm>
          <a:off x="1268766" y="507964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Acrobat Document" showAsIcon="1" r:id="rId13" imgW="914400" imgH="771525" progId="AcroExch.Document.DC">
                  <p:embed/>
                </p:oleObj>
              </mc:Choice>
              <mc:Fallback>
                <p:oleObj name="Acrobat Document" showAsIcon="1" r:id="rId13" imgW="914400" imgH="7715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68766" y="507964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4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F99EFB-0E40-4E9A-86E4-40F858CA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966" y="79248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OPENA Treasurer’s Reports </a:t>
            </a:r>
            <a:br>
              <a:rPr lang="en-US" b="1" dirty="0"/>
            </a:br>
            <a:r>
              <a:rPr lang="en-US" b="1" dirty="0"/>
              <a:t>By Beatrice Lovett, Treasurer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5160E8-688A-4E10-8B8A-ACBFA046E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68" y="2153594"/>
            <a:ext cx="10972800" cy="4389120"/>
          </a:xfrm>
        </p:spPr>
        <p:txBody>
          <a:bodyPr/>
          <a:lstStyle/>
          <a:p>
            <a:r>
              <a:rPr lang="en-US" dirty="0"/>
              <a:t>Reports from 01/04/2020 to 05/19/2020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BD40674-F490-417B-9A84-0D9589F19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9516"/>
              </p:ext>
            </p:extLst>
          </p:nvPr>
        </p:nvGraphicFramePr>
        <p:xfrm>
          <a:off x="4485089" y="28356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Acrobat Document" showAsIcon="1" r:id="rId3" imgW="914400" imgH="771525" progId="AcroExch.Document.DC">
                  <p:embed/>
                </p:oleObj>
              </mc:Choice>
              <mc:Fallback>
                <p:oleObj name="Acrobat Document" showAsIcon="1" r:id="rId3" imgW="914400" imgH="771525" progId="AcroExch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CBA8074-AEA4-479B-A91B-ABEF4AE1AB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5089" y="28356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FA38146-A66A-470C-8CA3-4474A277E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488259"/>
              </p:ext>
            </p:extLst>
          </p:nvPr>
        </p:nvGraphicFramePr>
        <p:xfrm>
          <a:off x="1589479" y="2835663"/>
          <a:ext cx="914401" cy="77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Acrobat Document" showAsIcon="1" r:id="rId5" imgW="914400" imgH="771525" progId="AcroExch.Document.DC">
                  <p:embed/>
                </p:oleObj>
              </mc:Choice>
              <mc:Fallback>
                <p:oleObj name="Acrobat Document" showAsIcon="1" r:id="rId5" imgW="914400" imgH="771525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A09B8A7-0302-4250-AAAD-AF110A1AA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479" y="2835663"/>
                        <a:ext cx="914401" cy="771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2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49EA5BF-2B58-4DCC-AF81-0F2A656C2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945310"/>
              </p:ext>
            </p:extLst>
          </p:nvPr>
        </p:nvGraphicFramePr>
        <p:xfrm>
          <a:off x="5643563" y="-207963"/>
          <a:ext cx="5743575" cy="743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Acrobat Document" r:id="rId3" imgW="3886052" imgH="5029200" progId="AcroExch.Document.DC">
                  <p:link updateAutomatic="1"/>
                </p:oleObj>
              </mc:Choice>
              <mc:Fallback>
                <p:oleObj name="Acrobat Document" r:id="rId3" imgW="3886052" imgH="5029200" progId="AcroExch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3563" y="-207963"/>
                        <a:ext cx="5743575" cy="743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B5D9394-62A7-418D-823B-8077E327B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944004"/>
              </p:ext>
            </p:extLst>
          </p:nvPr>
        </p:nvGraphicFramePr>
        <p:xfrm>
          <a:off x="75501" y="-212511"/>
          <a:ext cx="5627110" cy="728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Acrobat Document" r:id="rId5" imgW="5829165" imgH="7543680" progId="AcroExch.Document.DC">
                  <p:embed/>
                </p:oleObj>
              </mc:Choice>
              <mc:Fallback>
                <p:oleObj name="Acrobat Document" r:id="rId5" imgW="5829165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01" y="-212511"/>
                        <a:ext cx="5627110" cy="7283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4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0766"/>
            <a:ext cx="10972800" cy="1143000"/>
          </a:xfrm>
        </p:spPr>
        <p:txBody>
          <a:bodyPr/>
          <a:lstStyle/>
          <a:p>
            <a:r>
              <a:rPr lang="en-US" dirty="0"/>
              <a:t>Membership Report – Kathy Birks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56080"/>
            <a:ext cx="11366500" cy="5201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Membership Report (As of 05/15/2020):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2020 Member Total			41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2020 New Member Total		  6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2019 Members Renewed in 2020	19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2018 Members Still to Renew		42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Member Attendance 1/19		27 	</a:t>
            </a:r>
          </a:p>
          <a:p>
            <a:pPr marL="0" indent="0">
              <a:buNone/>
            </a:pPr>
            <a:r>
              <a:rPr lang="en-US" sz="3200" b="1" i="1" dirty="0"/>
              <a:t>Five (5) New &amp; Renewing Members in May!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Alyssa and Nathaniel </a:t>
            </a:r>
            <a:r>
              <a:rPr lang="en-US" dirty="0" err="1"/>
              <a:t>Strenger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Luisanna</a:t>
            </a:r>
            <a:r>
              <a:rPr lang="en-US" dirty="0"/>
              <a:t> and George Hernandez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Keith Flanagan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Brett and Katie Anderson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Faye Williams</a:t>
            </a:r>
          </a:p>
        </p:txBody>
      </p:sp>
      <p:pic>
        <p:nvPicPr>
          <p:cNvPr id="9218" name="Picture 2" descr="Image result for new neighbor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94" y="1656080"/>
            <a:ext cx="4498984" cy="2527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A2A4-1C7D-473C-92DB-738E57E6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741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HOC Grant Application – Judy Pollock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3E17A-171B-49CF-A903-22ED632DA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Submitted on 05/15/2020</a:t>
            </a:r>
          </a:p>
          <a:p>
            <a:r>
              <a:rPr lang="en-US" dirty="0"/>
              <a:t>Four projects: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Phase 2 of the Druid Hills Sign Toppers Project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Becoming a 501 C3 or C4 Entity with Tax Exempt Status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Marketing of OPENA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Special Member Engagement Social Event</a:t>
            </a:r>
          </a:p>
          <a:p>
            <a:r>
              <a:rPr lang="en-US" dirty="0"/>
              <a:t>Total Amount of Grants: 		$ 4,427.62</a:t>
            </a:r>
          </a:p>
          <a:p>
            <a:r>
              <a:rPr lang="en-US" dirty="0"/>
              <a:t>HOC Reimbursement Amount: 	$ 2,656.57</a:t>
            </a:r>
          </a:p>
          <a:p>
            <a:r>
              <a:rPr lang="en-US" dirty="0"/>
              <a:t>OPENA Cost: 				$ 1,771.05</a:t>
            </a:r>
          </a:p>
        </p:txBody>
      </p:sp>
    </p:spTree>
    <p:extLst>
      <p:ext uri="{BB962C8B-B14F-4D97-AF65-F5344CB8AC3E}">
        <p14:creationId xmlns:p14="http://schemas.microsoft.com/office/powerpoint/2010/main" val="8036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789-7C57-4E94-8769-11140F3B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8863"/>
            <a:ext cx="11285989" cy="113310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Neighborhood Handbook &amp; Directory – Carol Jackson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391DC-583E-47DD-BB78-F78938135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6422"/>
            <a:ext cx="10972800" cy="46918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Mission of the Oak Park Estates Neighborhood Association	</a:t>
            </a:r>
          </a:p>
          <a:p>
            <a:pPr lvl="0"/>
            <a:r>
              <a:rPr lang="en-US" dirty="0"/>
              <a:t>Overview and History of Oak Park Estates &amp; Druid Hills Neighborhoods</a:t>
            </a:r>
          </a:p>
          <a:p>
            <a:pPr lvl="0"/>
            <a:r>
              <a:rPr lang="en-US" dirty="0"/>
              <a:t>Meeting Schedule								 </a:t>
            </a:r>
          </a:p>
          <a:p>
            <a:pPr lvl="0"/>
            <a:r>
              <a:rPr lang="en-US" dirty="0"/>
              <a:t>Membership, Contact Us, OPENA Officers				</a:t>
            </a:r>
          </a:p>
          <a:p>
            <a:pPr lvl="0"/>
            <a:r>
              <a:rPr lang="en-US" dirty="0"/>
              <a:t>City of Dallas Resources							</a:t>
            </a:r>
          </a:p>
          <a:p>
            <a:pPr lvl="0"/>
            <a:r>
              <a:rPr lang="en-US" dirty="0"/>
              <a:t>Education Resources								</a:t>
            </a:r>
          </a:p>
          <a:p>
            <a:pPr lvl="0"/>
            <a:r>
              <a:rPr lang="en-US" dirty="0"/>
              <a:t>Elected Officials								</a:t>
            </a:r>
          </a:p>
          <a:p>
            <a:pPr lvl="0"/>
            <a:r>
              <a:rPr lang="en-US" dirty="0"/>
              <a:t>Local Business &amp; Services Directory</a:t>
            </a:r>
          </a:p>
          <a:p>
            <a:pPr lvl="0"/>
            <a:r>
              <a:rPr lang="en-US" dirty="0"/>
              <a:t>Neighborhood Residents Directory		</a:t>
            </a:r>
            <a:r>
              <a:rPr lang="en-US" b="1" dirty="0"/>
              <a:t>				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362" name="Picture 2" descr="Image result for notebook icon free">
            <a:extLst>
              <a:ext uri="{FF2B5EF4-FFF2-40B4-BE49-F238E27FC236}">
                <a16:creationId xmlns:a16="http://schemas.microsoft.com/office/drawing/2014/main" id="{E6FB55CE-F25D-49DE-8B05-1765ECD3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60" y="3429000"/>
            <a:ext cx="2762102" cy="27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AC8D-B8E0-4602-9458-BCADF31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23" y="474677"/>
            <a:ext cx="10972800" cy="1143000"/>
          </a:xfrm>
        </p:spPr>
        <p:txBody>
          <a:bodyPr/>
          <a:lstStyle/>
          <a:p>
            <a:r>
              <a:rPr lang="en-US" dirty="0"/>
              <a:t>Welcome to OPENA!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2940A-FBED-4D95-BDA3-740A0E53B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826422"/>
            <a:ext cx="11204895" cy="5379721"/>
          </a:xfrm>
        </p:spPr>
        <p:txBody>
          <a:bodyPr>
            <a:noAutofit/>
          </a:bodyPr>
          <a:lstStyle/>
          <a:p>
            <a:r>
              <a:rPr lang="en-US" sz="2800" dirty="0"/>
              <a:t>The Oak Park Estates Neighborhood Association (OPENA) provides a forum and an active support group for the residents of the Oak Park Estates and Druid Hills neighborhoods in order to make the area a safer, more attractive and a better place to live.</a:t>
            </a:r>
          </a:p>
          <a:p>
            <a:r>
              <a:rPr lang="en-US" sz="2800" dirty="0"/>
              <a:t>Any current resident of, or owner of property or a business, in a neighborhood of Oak Cliff and who has an interest in advancing the quality of life in our neighborhoods is eligible for membership.</a:t>
            </a:r>
          </a:p>
          <a:p>
            <a:r>
              <a:rPr lang="en-US" sz="2800" dirty="0"/>
              <a:t>Join OPENA at </a:t>
            </a:r>
            <a:r>
              <a:rPr lang="en-US" sz="2800" dirty="0">
                <a:hlinkClick r:id="rId2"/>
              </a:rPr>
              <a:t>http://www.opena.org/join-us.html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58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78A-6DAE-4280-B923-AD092164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9420"/>
            <a:ext cx="10972800" cy="1143000"/>
          </a:xfrm>
        </p:spPr>
        <p:txBody>
          <a:bodyPr/>
          <a:lstStyle/>
          <a:p>
            <a:r>
              <a:rPr lang="en-US" dirty="0"/>
              <a:t>Submitting 311Requests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22ABD-F007-42F5-9506-FF86496E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47" y="1676400"/>
            <a:ext cx="11073353" cy="4862457"/>
          </a:xfrm>
        </p:spPr>
        <p:txBody>
          <a:bodyPr>
            <a:normAutofit fontScale="77500" lnSpcReduction="20000"/>
          </a:bodyPr>
          <a:lstStyle/>
          <a:p>
            <a:endParaRPr lang="en-US" b="1" dirty="0"/>
          </a:p>
          <a:p>
            <a:r>
              <a:rPr lang="en-US" sz="2800" b="1" dirty="0"/>
              <a:t>By Phone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Simply call 3-1-1 when inside Dallas' city limits.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You may also access Dallas 3-1-1 by calling (214) 670-3111 from any location. 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Online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Visit - </a:t>
            </a:r>
            <a:r>
              <a:rPr lang="en-US" sz="2800" dirty="0">
                <a:hlinkClick r:id="rId2" tooltip="Access Dallas 311's Service Request System"/>
              </a:rPr>
              <a:t>https://dallascrm.force.com/public/servicetypes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Mobile Application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Access your phone's app store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Download the </a:t>
            </a:r>
            <a:r>
              <a:rPr lang="en-US" sz="2800" b="1" dirty="0" err="1"/>
              <a:t>OurDallas</a:t>
            </a:r>
            <a:r>
              <a:rPr lang="en-US" sz="2800" dirty="0"/>
              <a:t> mobile app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City Hall On-the-Go – let us come to you! 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Create a "</a:t>
            </a:r>
            <a:r>
              <a:rPr lang="en-US" sz="2800" dirty="0">
                <a:hlinkClick r:id="rId2"/>
              </a:rPr>
              <a:t>City Hall on the Go</a:t>
            </a:r>
            <a:r>
              <a:rPr lang="en-US" sz="2800" dirty="0"/>
              <a:t>" service request.</a:t>
            </a:r>
          </a:p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76E2E5B-8E7C-4839-8C8C-3266CA02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25" y="733425"/>
            <a:ext cx="35147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71A9796-93BE-4DBD-B27E-CFD9D795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93" y="3987427"/>
            <a:ext cx="35147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8C9E-9055-4321-83EA-0B416516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23" y="5334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Crime Watch/NPO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27FC8-020F-411B-916F-ED80536F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6246"/>
            <a:ext cx="11227266" cy="4378354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Corey Miles, Code/Crime Watch Chair  </a:t>
            </a:r>
          </a:p>
          <a:p>
            <a:r>
              <a:rPr lang="en-US" sz="4400" dirty="0"/>
              <a:t>Officer Jamison Lewis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Southwest Patrol Office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Desk: 214-670-0690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>
                <a:hlinkClick r:id="rId2"/>
              </a:rPr>
              <a:t>Jamison.Lewis@dallascityhall.com</a:t>
            </a:r>
            <a:endParaRPr lang="en-US" sz="3000" dirty="0"/>
          </a:p>
          <a:p>
            <a:r>
              <a:rPr lang="en-US" sz="4400" dirty="0"/>
              <a:t>Annual Crime Watch Program in July!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200" dirty="0"/>
              <a:t>Dianne Edwards of Sunset Hills NA will teach us how to use Police Reporting Websites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7601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933B-94E4-4A18-8AC3-2C8215A7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6599"/>
            <a:ext cx="11492204" cy="1274002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Program: The Southern Gateway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8E34-6FAD-4C8A-8910-41D42248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28786"/>
            <a:ext cx="11212287" cy="2982127"/>
          </a:xfrm>
        </p:spPr>
        <p:txBody>
          <a:bodyPr/>
          <a:lstStyle/>
          <a:p>
            <a:r>
              <a:rPr lang="en-US" b="1" dirty="0"/>
              <a:t>The Highway Construction Project: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Ashton Strong, Project Manager, TX DOT</a:t>
            </a:r>
          </a:p>
          <a:p>
            <a:r>
              <a:rPr lang="en-US" b="1" dirty="0"/>
              <a:t>The Public Green Foundation/Deck Park: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Katie O’Brian, Managing Director, Public Green Foundation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John Reynolds, Program Manager at Dallas Park &amp; Recreation Department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AEF42F8-B0F4-459A-8007-E389A893D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15" y="4376057"/>
            <a:ext cx="4413196" cy="248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8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8C9E-9055-4321-83EA-0B416516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23" y="533400"/>
            <a:ext cx="10972800" cy="1143000"/>
          </a:xfrm>
        </p:spPr>
        <p:txBody>
          <a:bodyPr/>
          <a:lstStyle/>
          <a:p>
            <a:r>
              <a:rPr lang="en-US" dirty="0"/>
              <a:t>Special Thanks to our Sponsors!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27FC8-020F-411B-916F-ED80536F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6246"/>
            <a:ext cx="11227266" cy="4378354"/>
          </a:xfrm>
        </p:spPr>
        <p:txBody>
          <a:bodyPr/>
          <a:lstStyle/>
          <a:p>
            <a:r>
              <a:rPr lang="en-US" sz="4400" dirty="0"/>
              <a:t>Melissa Flanagan with </a:t>
            </a:r>
            <a:r>
              <a:rPr lang="en-US" sz="4400" dirty="0" err="1"/>
              <a:t>Li’l</a:t>
            </a:r>
            <a:r>
              <a:rPr lang="en-US" sz="4400" dirty="0"/>
              <a:t> Rhythms</a:t>
            </a:r>
          </a:p>
          <a:p>
            <a:r>
              <a:rPr lang="en-US" sz="4400" dirty="0"/>
              <a:t>Elijah Salazar with </a:t>
            </a:r>
            <a:r>
              <a:rPr lang="en-US" sz="4400" dirty="0" err="1"/>
              <a:t>Peaberry</a:t>
            </a:r>
            <a:r>
              <a:rPr lang="en-US" sz="4400" dirty="0"/>
              <a:t> Coffee</a:t>
            </a:r>
          </a:p>
          <a:p>
            <a:r>
              <a:rPr lang="en-US" sz="4400" dirty="0"/>
              <a:t>Ryan </a:t>
            </a:r>
            <a:r>
              <a:rPr lang="en-US" sz="4400" dirty="0" err="1"/>
              <a:t>Munchrath</a:t>
            </a:r>
            <a:r>
              <a:rPr lang="en-US" sz="4400" dirty="0"/>
              <a:t> with Ann’s Health Foods</a:t>
            </a:r>
          </a:p>
          <a:p>
            <a:r>
              <a:rPr lang="en-US" sz="4400" dirty="0"/>
              <a:t>James Fairchild with Ebby Holliday Realty</a:t>
            </a:r>
          </a:p>
          <a:p>
            <a:r>
              <a:rPr lang="en-US" sz="4400" dirty="0"/>
              <a:t>Cynthia White of W&amp; W Business Services!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0" y="5869216"/>
            <a:ext cx="101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www.opena.org</a:t>
            </a:r>
            <a:endParaRPr lang="en-US" sz="3600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18185" y="3964217"/>
            <a:ext cx="3955630" cy="1508105"/>
          </a:xfrm>
          <a:prstGeom prst="rect">
            <a:avLst/>
          </a:prstGeom>
          <a:ln w="28575" cmpd="thinThick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Questions? </a:t>
            </a:r>
          </a:p>
          <a:p>
            <a:pPr algn="ctr"/>
            <a:r>
              <a:rPr lang="en-US" sz="3200" b="1" dirty="0"/>
              <a:t>Please email us at:</a:t>
            </a:r>
          </a:p>
          <a:p>
            <a:r>
              <a:rPr lang="en-US" sz="2800" b="1" dirty="0">
                <a:hlinkClick r:id="rId3"/>
              </a:rPr>
              <a:t>crimewatch@opena.org</a:t>
            </a:r>
            <a:r>
              <a:rPr lang="en-US" sz="2800" b="1" dirty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840016"/>
            <a:ext cx="351960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82E6-7D7E-4EF0-883A-1504D9CA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05" y="268493"/>
            <a:ext cx="11157959" cy="1124712"/>
          </a:xfrm>
        </p:spPr>
        <p:txBody>
          <a:bodyPr>
            <a:normAutofit/>
          </a:bodyPr>
          <a:lstStyle/>
          <a:p>
            <a:r>
              <a:rPr lang="en-US" dirty="0"/>
              <a:t>OPENA Leadership Team: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02F8-A51C-4CE2-B43A-7A88F0BE7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92" y="1454743"/>
            <a:ext cx="5530408" cy="5248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Officers: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Tom Forsyth, President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Mary Harrison, Vice President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Beatrice Lovett, Treasurer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Richard Thomas, Secretary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Lucy Livingston, Past President</a:t>
            </a:r>
          </a:p>
          <a:p>
            <a:pPr marL="0" indent="0">
              <a:buNone/>
            </a:pPr>
            <a:r>
              <a:rPr lang="en-US" sz="2000" b="1" dirty="0"/>
              <a:t>Standing Committee Chairs: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Kathy Biers, Membership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Brett Anderson, Communications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Cynthia White, Community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Corey Miles, Code &amp; Crime Watch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Block Captain Chairs: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Jacqulyn Peel, OPE North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Patsy Brown, OPE Southeast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Raquel Fuentes, OPE Southwest/Druid Hills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4BB80-E316-468F-A00A-440761AEEB94}"/>
              </a:ext>
            </a:extLst>
          </p:cNvPr>
          <p:cNvSpPr/>
          <p:nvPr/>
        </p:nvSpPr>
        <p:spPr>
          <a:xfrm>
            <a:off x="6096000" y="1526795"/>
            <a:ext cx="66356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Ad hoc Committee Chairs: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Judy Pollock, Grants &amp;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Faye Williams,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Carol Jackson, Publications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Carl Hays, Government Liaison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Lynn Witherspoon, Education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Bernie </a:t>
            </a:r>
            <a:r>
              <a:rPr lang="en-US" sz="2000" b="1" dirty="0" err="1">
                <a:solidFill>
                  <a:srgbClr val="FF0000"/>
                </a:solidFill>
              </a:rPr>
              <a:t>Tjarks</a:t>
            </a:r>
            <a:r>
              <a:rPr lang="en-US" sz="2000" b="1" dirty="0">
                <a:solidFill>
                  <a:srgbClr val="FF0000"/>
                </a:solidFill>
              </a:rPr>
              <a:t>, Hospitality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Beautification Chair - Vacant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Social Events Chair – Vacant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F6848-0F8E-4DE2-AE46-1FED508FD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868" y="4090984"/>
            <a:ext cx="2107540" cy="2372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18B7CB-D6DA-41A1-81F0-EFD62F4D0EC9}"/>
              </a:ext>
            </a:extLst>
          </p:cNvPr>
          <p:cNvSpPr txBox="1"/>
          <p:nvPr/>
        </p:nvSpPr>
        <p:spPr>
          <a:xfrm>
            <a:off x="6694415" y="4768946"/>
            <a:ext cx="159390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New Officers in Red Type!</a:t>
            </a:r>
          </a:p>
        </p:txBody>
      </p:sp>
    </p:spTree>
    <p:extLst>
      <p:ext uri="{BB962C8B-B14F-4D97-AF65-F5344CB8AC3E}">
        <p14:creationId xmlns:p14="http://schemas.microsoft.com/office/powerpoint/2010/main" val="41009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1874" y="285226"/>
            <a:ext cx="8930082" cy="93537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AGENDA - May 2020 OPENA General Meeting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262" y="1325460"/>
            <a:ext cx="11154561" cy="524731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Welcome </a:t>
            </a:r>
          </a:p>
          <a:p>
            <a:r>
              <a:rPr lang="en-US" sz="2000" dirty="0"/>
              <a:t>Prayer by Mother Emily </a:t>
            </a:r>
            <a:r>
              <a:rPr lang="en-US" sz="2000" dirty="0" err="1" smtClean="0"/>
              <a:t>Hylden</a:t>
            </a:r>
            <a:r>
              <a:rPr lang="en-US" sz="2000" dirty="0" smtClean="0"/>
              <a:t>, Vicar </a:t>
            </a:r>
            <a:r>
              <a:rPr lang="en-US" sz="2000" dirty="0"/>
              <a:t>of St. Aug’s Oak Cliff</a:t>
            </a:r>
          </a:p>
          <a:p>
            <a:r>
              <a:rPr lang="en-US" sz="2000" dirty="0"/>
              <a:t>Pledge of Allegiance Led by Carl Hays, Gov’t Liaison</a:t>
            </a:r>
          </a:p>
          <a:p>
            <a:r>
              <a:rPr lang="en-US" sz="2000" dirty="0"/>
              <a:t>Introduction of </a:t>
            </a:r>
            <a:r>
              <a:rPr lang="en-US" sz="2000" dirty="0" smtClean="0"/>
              <a:t>Guests, Bernie </a:t>
            </a:r>
            <a:r>
              <a:rPr lang="en-US" sz="2000" dirty="0" err="1" smtClean="0"/>
              <a:t>Tjarks</a:t>
            </a:r>
            <a:r>
              <a:rPr lang="en-US" sz="2000" dirty="0" smtClean="0"/>
              <a:t>, Hospitality Chair</a:t>
            </a:r>
            <a:endParaRPr lang="en-US" sz="2000" dirty="0"/>
          </a:p>
          <a:p>
            <a:r>
              <a:rPr lang="en-US" sz="2000" dirty="0"/>
              <a:t>Announcements</a:t>
            </a:r>
          </a:p>
          <a:p>
            <a:r>
              <a:rPr lang="en-US" sz="2000" dirty="0"/>
              <a:t>Committee Reports:</a:t>
            </a:r>
          </a:p>
          <a:p>
            <a:pPr lvl="1"/>
            <a:r>
              <a:rPr lang="en-US" sz="1600" dirty="0"/>
              <a:t>Adoption of Minutes by Richard Thomas, Secretary</a:t>
            </a:r>
          </a:p>
          <a:p>
            <a:pPr lvl="1"/>
            <a:r>
              <a:rPr lang="en-US" sz="1600" dirty="0"/>
              <a:t>Treasurer’s Report by Beatrice Lovett, Treasurer</a:t>
            </a:r>
          </a:p>
          <a:p>
            <a:pPr lvl="1"/>
            <a:r>
              <a:rPr lang="en-US" sz="1600" dirty="0"/>
              <a:t>Membership by Kathy Birks</a:t>
            </a:r>
          </a:p>
          <a:p>
            <a:pPr lvl="1"/>
            <a:r>
              <a:rPr lang="en-US" sz="1600" dirty="0"/>
              <a:t>Grants by Judy Pollock</a:t>
            </a:r>
          </a:p>
          <a:p>
            <a:pPr lvl="1"/>
            <a:r>
              <a:rPr lang="en-US" sz="1600" dirty="0"/>
              <a:t>Code/Crime Watch by Corey Miles</a:t>
            </a:r>
          </a:p>
          <a:p>
            <a:r>
              <a:rPr lang="en-US" sz="2000" dirty="0"/>
              <a:t>DPD NPO Updates:</a:t>
            </a:r>
          </a:p>
          <a:p>
            <a:pPr lvl="1"/>
            <a:r>
              <a:rPr lang="en-US" sz="1600" dirty="0"/>
              <a:t>Sgt. Jamison Lewis, NPO Officer, Southwest Division</a:t>
            </a:r>
          </a:p>
          <a:p>
            <a:r>
              <a:rPr lang="en-US" sz="2000" dirty="0"/>
              <a:t>Program on “</a:t>
            </a:r>
            <a:r>
              <a:rPr lang="en-US" sz="2000" b="1" dirty="0"/>
              <a:t>Southern Gateway Project”</a:t>
            </a:r>
            <a:r>
              <a:rPr lang="en-US" sz="2000" dirty="0"/>
              <a:t>: </a:t>
            </a:r>
          </a:p>
          <a:p>
            <a:pPr lvl="1"/>
            <a:r>
              <a:rPr lang="en-US" sz="1600" dirty="0"/>
              <a:t>Ashton Strong, Project Manager, TX DOT</a:t>
            </a:r>
          </a:p>
          <a:p>
            <a:pPr lvl="1"/>
            <a:r>
              <a:rPr lang="en-US" sz="1600" dirty="0"/>
              <a:t>Katie O’Brian, Managing Director, Southern Gateway Public Green Foundation</a:t>
            </a:r>
          </a:p>
          <a:p>
            <a:pPr lvl="1"/>
            <a:r>
              <a:rPr lang="en-US" sz="1600" dirty="0"/>
              <a:t>John Reynolds, Program Manager at Dallas Park &amp; Recreation Department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58" y="3707841"/>
            <a:ext cx="2969795" cy="2969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hut the f*ck up,' 'Fat b*tch:' Zoom meeting featuring Florida ...">
            <a:extLst>
              <a:ext uri="{FF2B5EF4-FFF2-40B4-BE49-F238E27FC236}">
                <a16:creationId xmlns:a16="http://schemas.microsoft.com/office/drawing/2014/main" id="{B318520E-EDCB-4E4E-9573-B4EF3C306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30" y="1325460"/>
            <a:ext cx="3901110" cy="21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D783-C8AF-4AE9-8B52-4271FC26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9758"/>
            <a:ext cx="10972800" cy="1143000"/>
          </a:xfrm>
        </p:spPr>
        <p:txBody>
          <a:bodyPr/>
          <a:lstStyle/>
          <a:p>
            <a:r>
              <a:rPr lang="en-US" dirty="0"/>
              <a:t>Prayers for the Harrison Family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903AD80-7045-4CE7-8817-C13D9543919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454078"/>
              </p:ext>
            </p:extLst>
          </p:nvPr>
        </p:nvGraphicFramePr>
        <p:xfrm>
          <a:off x="7237405" y="1682758"/>
          <a:ext cx="3651505" cy="495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3" imgW="5943600" imgH="8059320" progId="Word.Document.12">
                  <p:embed/>
                </p:oleObj>
              </mc:Choice>
              <mc:Fallback>
                <p:oleObj name="Document" r:id="rId3" imgW="5943600" imgH="8059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7405" y="1682758"/>
                        <a:ext cx="3651505" cy="4951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E19E9DD-D421-4775-8667-7E887F89F5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3" y="2138257"/>
            <a:ext cx="6520207" cy="39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CD46-DBC4-492B-BEF7-1E434EAB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11 facts about the American Flag in celebration of Flag Day - WOWO ...">
            <a:extLst>
              <a:ext uri="{FF2B5EF4-FFF2-40B4-BE49-F238E27FC236}">
                <a16:creationId xmlns:a16="http://schemas.microsoft.com/office/drawing/2014/main" id="{F082E68A-B439-4C52-ACE4-28BBD115B6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13" y="3490687"/>
            <a:ext cx="4177401" cy="33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The First Amendment in Public Schools | Anti-Defamation League">
            <a:extLst>
              <a:ext uri="{FF2B5EF4-FFF2-40B4-BE49-F238E27FC236}">
                <a16:creationId xmlns:a16="http://schemas.microsoft.com/office/drawing/2014/main" id="{9973CD81-E0A6-495A-90ED-9D7805473D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he First Amendment in Public Schools | Anti-Defamation League">
            <a:extLst>
              <a:ext uri="{FF2B5EF4-FFF2-40B4-BE49-F238E27FC236}">
                <a16:creationId xmlns:a16="http://schemas.microsoft.com/office/drawing/2014/main" id="{B9159CA5-EEB5-4684-AA1D-CC5A6E164C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Constitution-US Flag">
            <a:extLst>
              <a:ext uri="{FF2B5EF4-FFF2-40B4-BE49-F238E27FC236}">
                <a16:creationId xmlns:a16="http://schemas.microsoft.com/office/drawing/2014/main" id="{147F9EDC-3CF7-4D0E-AB38-B4BBA1DC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1" y="2940808"/>
            <a:ext cx="5045893" cy="386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Why team USA won't dip the American flag at Olympic opening ...">
            <a:extLst>
              <a:ext uri="{FF2B5EF4-FFF2-40B4-BE49-F238E27FC236}">
                <a16:creationId xmlns:a16="http://schemas.microsoft.com/office/drawing/2014/main" id="{25F34197-51D4-4582-B5E6-871644F7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60" y="-22088"/>
            <a:ext cx="6394827" cy="36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ongress passes new changes to US Flag Code">
            <a:extLst>
              <a:ext uri="{FF2B5EF4-FFF2-40B4-BE49-F238E27FC236}">
                <a16:creationId xmlns:a16="http://schemas.microsoft.com/office/drawing/2014/main" id="{16171416-B885-4E4B-80AE-E4861D8C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" y="3033493"/>
            <a:ext cx="2995097" cy="156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Liberals, take back the American flag from the conservative monopoly">
            <a:extLst>
              <a:ext uri="{FF2B5EF4-FFF2-40B4-BE49-F238E27FC236}">
                <a16:creationId xmlns:a16="http://schemas.microsoft.com/office/drawing/2014/main" id="{C6950394-CC8E-47ED-A69F-9018C3F4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4582"/>
            <a:ext cx="3318235" cy="22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Patriotic Clothing - American Flag Apparel - The Flag Shirt">
            <a:extLst>
              <a:ext uri="{FF2B5EF4-FFF2-40B4-BE49-F238E27FC236}">
                <a16:creationId xmlns:a16="http://schemas.microsoft.com/office/drawing/2014/main" id="{8F56A7F8-9C25-4ED6-8E14-6915A8BE8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2" y="0"/>
            <a:ext cx="5242558" cy="295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.S. Flag Code">
            <a:extLst>
              <a:ext uri="{FF2B5EF4-FFF2-40B4-BE49-F238E27FC236}">
                <a16:creationId xmlns:a16="http://schemas.microsoft.com/office/drawing/2014/main" id="{3A2372CF-3173-43F3-B2F0-CD251104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" y="-32050"/>
            <a:ext cx="4599691" cy="32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FE5C-9CE2-46EF-9E28-7998E134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543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Operation Beautification in 2020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278CA-2D78-4819-AD0D-626268D1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9" y="1638285"/>
            <a:ext cx="11068702" cy="49465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Clean up trash &amp; litter on our major streets!</a:t>
            </a:r>
          </a:p>
          <a:p>
            <a:r>
              <a:rPr lang="en-US" dirty="0"/>
              <a:t>4 Dates Planned in 2020:</a:t>
            </a:r>
          </a:p>
          <a:p>
            <a:pPr lvl="1"/>
            <a:r>
              <a:rPr lang="en-US" dirty="0"/>
              <a:t>Sat. Feb. 8, 2020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Sat. May 9, 2020 (Cancelled due to </a:t>
            </a:r>
            <a:r>
              <a:rPr lang="en-US" dirty="0" err="1">
                <a:solidFill>
                  <a:srgbClr val="FF0000"/>
                </a:solidFill>
              </a:rPr>
              <a:t>Covid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/>
              <a:t>Sat. Aug. 8, 2020</a:t>
            </a:r>
          </a:p>
          <a:p>
            <a:pPr lvl="1"/>
            <a:r>
              <a:rPr lang="en-US" dirty="0"/>
              <a:t>Sat. Nov. 7, 2020</a:t>
            </a:r>
          </a:p>
          <a:p>
            <a:r>
              <a:rPr lang="en-US" dirty="0"/>
              <a:t>8:45 am at JW Carpenter School Teachers Parking Lot</a:t>
            </a:r>
          </a:p>
          <a:p>
            <a:r>
              <a:rPr lang="en-US" dirty="0"/>
              <a:t>Work from 9 am to 11:30 pm</a:t>
            </a:r>
          </a:p>
          <a:p>
            <a:r>
              <a:rPr lang="en-US" dirty="0"/>
              <a:t>Volunteers needed for each clean up day event!</a:t>
            </a:r>
          </a:p>
          <a:p>
            <a:r>
              <a:rPr lang="en-US" dirty="0"/>
              <a:t>You can plan your own clean up days!</a:t>
            </a:r>
          </a:p>
          <a:p>
            <a:r>
              <a:rPr lang="en-US" dirty="0"/>
              <a:t>Let us know if you need gloves, bags &amp; pick-up tools!</a:t>
            </a:r>
          </a:p>
          <a:p>
            <a:endParaRPr lang="en-US" dirty="0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08653ED-EF04-4445-B592-E9579AB2E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13" y="1615548"/>
            <a:ext cx="3417487" cy="2563116"/>
          </a:xfrm>
          <a:prstGeom prst="rect">
            <a:avLst/>
          </a:prstGeom>
        </p:spPr>
      </p:pic>
      <p:pic>
        <p:nvPicPr>
          <p:cNvPr id="8" name="Picture 7" descr="A group of people standing around a motorcycle&#10;&#10;Description automatically generated">
            <a:extLst>
              <a:ext uri="{FF2B5EF4-FFF2-40B4-BE49-F238E27FC236}">
                <a16:creationId xmlns:a16="http://schemas.microsoft.com/office/drawing/2014/main" id="{B7E6D930-4AD5-497C-BA0D-F5DB93C2B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11" y="4178664"/>
            <a:ext cx="3417489" cy="256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4363"/>
            <a:ext cx="109728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Druid Hills Sign Topper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CE949-919B-41F2-BE29-53D089E00AA6}"/>
              </a:ext>
            </a:extLst>
          </p:cNvPr>
          <p:cNvSpPr txBox="1"/>
          <p:nvPr/>
        </p:nvSpPr>
        <p:spPr>
          <a:xfrm>
            <a:off x="609600" y="1751665"/>
            <a:ext cx="10564012" cy="184665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First 15 Sign Toppers Installed in Feb. 2020.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Grant Submitted to HOC for Phase 2 – 15 more signs.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 err="1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7417D15-747C-4D94-974C-8CB255790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6" y="3592736"/>
            <a:ext cx="3498977" cy="2624233"/>
          </a:xfrm>
          <a:prstGeom prst="rect">
            <a:avLst/>
          </a:prstGeom>
        </p:spPr>
      </p:pic>
      <p:pic>
        <p:nvPicPr>
          <p:cNvPr id="8" name="Picture 7" descr="A person standing on a dirt road&#10;&#10;Description automatically generated">
            <a:extLst>
              <a:ext uri="{FF2B5EF4-FFF2-40B4-BE49-F238E27FC236}">
                <a16:creationId xmlns:a16="http://schemas.microsoft.com/office/drawing/2014/main" id="{7BDFDC98-69F1-4C19-9A51-C84A796CA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18" y="3079903"/>
            <a:ext cx="2054340" cy="3778097"/>
          </a:xfrm>
          <a:prstGeom prst="rect">
            <a:avLst/>
          </a:prstGeom>
        </p:spPr>
      </p:pic>
      <p:pic>
        <p:nvPicPr>
          <p:cNvPr id="10" name="Picture 9" descr="A street sign in front of a tree&#10;&#10;Description automatically generated">
            <a:extLst>
              <a:ext uri="{FF2B5EF4-FFF2-40B4-BE49-F238E27FC236}">
                <a16:creationId xmlns:a16="http://schemas.microsoft.com/office/drawing/2014/main" id="{BBF10927-C5FE-4BC8-AE57-8B9F28D9CD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10" y="3117633"/>
            <a:ext cx="2776977" cy="3702636"/>
          </a:xfrm>
          <a:prstGeom prst="rect">
            <a:avLst/>
          </a:prstGeom>
        </p:spPr>
      </p:pic>
      <p:pic>
        <p:nvPicPr>
          <p:cNvPr id="12" name="Picture 11" descr="A green and white street sign sitting next to a tree&#10;&#10;Description automatically generated">
            <a:extLst>
              <a:ext uri="{FF2B5EF4-FFF2-40B4-BE49-F238E27FC236}">
                <a16:creationId xmlns:a16="http://schemas.microsoft.com/office/drawing/2014/main" id="{BC600E9F-AA32-4E74-9E55-311B240D2D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40" y="3117633"/>
            <a:ext cx="2776977" cy="370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D304-1478-49C2-B3E2-D0A6FCA3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Yard of the Month – March/April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ADAC4-FAB5-4A5E-9689-CCA8EEC80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Brian Brown and Kim </a:t>
            </a:r>
            <a:r>
              <a:rPr lang="en-US" sz="3200" dirty="0" err="1"/>
              <a:t>Seese</a:t>
            </a:r>
            <a:r>
              <a:rPr lang="en-US" sz="3200" dirty="0"/>
              <a:t> at 3737 Cripple Creek Drive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499FB-4AB9-41BE-A629-AAA4B54423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11" y="2551289"/>
            <a:ext cx="7123289" cy="41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 may contain: 2 people, people standing, tree, sky, plant and outdoor">
            <a:extLst>
              <a:ext uri="{FF2B5EF4-FFF2-40B4-BE49-F238E27FC236}">
                <a16:creationId xmlns:a16="http://schemas.microsoft.com/office/drawing/2014/main" id="{005AA11C-5818-45E9-8FC5-4CD3B8A4F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5" y="2551289"/>
            <a:ext cx="4446165" cy="333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1172</Words>
  <Application>Microsoft Office PowerPoint</Application>
  <PresentationFormat>Widescreen</PresentationFormat>
  <Paragraphs>171</Paragraphs>
  <Slides>24</Slides>
  <Notes>1</Notes>
  <HiddenSlides>1</HiddenSlides>
  <MMClips>0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Palatino Linotype</vt:lpstr>
      <vt:lpstr>Wingdings 2</vt:lpstr>
      <vt:lpstr>Presentation on brainstorming</vt:lpstr>
      <vt:lpstr>file:///C:\Users\tyfda\OneDrive\Documents\OPENA\Treasurer's%20Report\OPENA%20Treasurer's%20Report%20from%2004192020%20to%2005192020.pdf</vt:lpstr>
      <vt:lpstr>Document</vt:lpstr>
      <vt:lpstr>Acrobat Document</vt:lpstr>
      <vt:lpstr>Oak Park Estates Neighborhood Association   (OPENA) General Meeting &amp; Program on  Southern Gateway Project</vt:lpstr>
      <vt:lpstr>Welcome to OPENA!</vt:lpstr>
      <vt:lpstr>OPENA Leadership Team:</vt:lpstr>
      <vt:lpstr>AGENDA - May 2020 OPENA General Meeting</vt:lpstr>
      <vt:lpstr>Prayers for the Harrison Family</vt:lpstr>
      <vt:lpstr>PowerPoint Presentation</vt:lpstr>
      <vt:lpstr>Operation Beautification in 2020 </vt:lpstr>
      <vt:lpstr>Druid Hills Sign Topper Update</vt:lpstr>
      <vt:lpstr>Yard of the Month – March/April</vt:lpstr>
      <vt:lpstr>OPENA Yard of the Month Program</vt:lpstr>
      <vt:lpstr>Oak Park Estates/Druid Hills T Shirts!</vt:lpstr>
      <vt:lpstr>Upcoming Meeting Reminders:</vt:lpstr>
      <vt:lpstr>2020 Calendar</vt:lpstr>
      <vt:lpstr>Meeting Minutes Richard Thomas,  OPENA Secretary</vt:lpstr>
      <vt:lpstr>OPENA Treasurer’s Reports  By Beatrice Lovett, Treasurer</vt:lpstr>
      <vt:lpstr>PowerPoint Presentation</vt:lpstr>
      <vt:lpstr>Membership Report – Kathy Birks</vt:lpstr>
      <vt:lpstr>HOC Grant Application – Judy Pollock</vt:lpstr>
      <vt:lpstr>Neighborhood Handbook &amp; Directory – Carol Jackson</vt:lpstr>
      <vt:lpstr>Submitting 311Requests</vt:lpstr>
      <vt:lpstr>Crime Watch/NPO Update</vt:lpstr>
      <vt:lpstr>Program: The Southern Gateway Project</vt:lpstr>
      <vt:lpstr>Special Thanks to our Sponsors!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 Park Estates  Neighborhood Association (OPENA) General Meeting</dc:title>
  <dc:creator>Thomas Forsyth</dc:creator>
  <cp:lastModifiedBy>TForsyth</cp:lastModifiedBy>
  <cp:revision>44</cp:revision>
  <cp:lastPrinted>2019-09-17T18:33:37Z</cp:lastPrinted>
  <dcterms:created xsi:type="dcterms:W3CDTF">2019-09-16T15:04:12Z</dcterms:created>
  <dcterms:modified xsi:type="dcterms:W3CDTF">2020-05-20T13:59:12Z</dcterms:modified>
</cp:coreProperties>
</file>