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90" r:id="rId3"/>
    <p:sldId id="257" r:id="rId4"/>
    <p:sldId id="258" r:id="rId5"/>
    <p:sldId id="259" r:id="rId6"/>
    <p:sldId id="260" r:id="rId7"/>
    <p:sldId id="261" r:id="rId8"/>
    <p:sldId id="262" r:id="rId9"/>
    <p:sldId id="264" r:id="rId10"/>
    <p:sldId id="266" r:id="rId11"/>
    <p:sldId id="267" r:id="rId12"/>
    <p:sldId id="268" r:id="rId13"/>
    <p:sldId id="271" r:id="rId14"/>
    <p:sldId id="270" r:id="rId15"/>
    <p:sldId id="272" r:id="rId16"/>
    <p:sldId id="275" r:id="rId17"/>
    <p:sldId id="273" r:id="rId18"/>
    <p:sldId id="274" r:id="rId19"/>
    <p:sldId id="276" r:id="rId20"/>
    <p:sldId id="277" r:id="rId21"/>
    <p:sldId id="278" r:id="rId22"/>
    <p:sldId id="279" r:id="rId23"/>
    <p:sldId id="280" r:id="rId24"/>
    <p:sldId id="281" r:id="rId25"/>
    <p:sldId id="282" r:id="rId26"/>
    <p:sldId id="283" r:id="rId27"/>
    <p:sldId id="285" r:id="rId28"/>
    <p:sldId id="288" r:id="rId29"/>
    <p:sldId id="284" r:id="rId30"/>
    <p:sldId id="289" r:id="rId31"/>
    <p:sldId id="292" r:id="rId32"/>
    <p:sldId id="29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E5042-D1C3-46AC-824C-0C50BFC1AACB}"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4A63BE71-447E-4208-88E8-067D36185B06}">
      <dgm:prSet phldrT="[Text]"/>
      <dgm:spPr/>
      <dgm:t>
        <a:bodyPr/>
        <a:lstStyle/>
        <a:p>
          <a:r>
            <a:rPr lang="en-US" dirty="0"/>
            <a:t>Normal</a:t>
          </a:r>
        </a:p>
      </dgm:t>
    </dgm:pt>
    <dgm:pt modelId="{F5C68B7F-FA9E-4B81-B724-DA170B68D9FF}" type="parTrans" cxnId="{8E72E44B-F3CE-4A22-9EC3-EE7D4F6D0104}">
      <dgm:prSet/>
      <dgm:spPr/>
      <dgm:t>
        <a:bodyPr/>
        <a:lstStyle/>
        <a:p>
          <a:endParaRPr lang="en-US"/>
        </a:p>
      </dgm:t>
    </dgm:pt>
    <dgm:pt modelId="{2D603160-5771-4423-AE4E-7B2F1D59E73F}" type="sibTrans" cxnId="{8E72E44B-F3CE-4A22-9EC3-EE7D4F6D0104}">
      <dgm:prSet/>
      <dgm:spPr/>
      <dgm:t>
        <a:bodyPr/>
        <a:lstStyle/>
        <a:p>
          <a:endParaRPr lang="en-US"/>
        </a:p>
      </dgm:t>
    </dgm:pt>
    <dgm:pt modelId="{6F8BB09B-C389-4476-B328-BE83B27F9A59}">
      <dgm:prSet phldrT="[Text]"/>
      <dgm:spPr/>
      <dgm:t>
        <a:bodyPr/>
        <a:lstStyle/>
        <a:p>
          <a:endParaRPr lang="en-US" dirty="0"/>
        </a:p>
        <a:p>
          <a:r>
            <a:rPr lang="en-US" dirty="0"/>
            <a:t>On Site</a:t>
          </a:r>
        </a:p>
      </dgm:t>
    </dgm:pt>
    <dgm:pt modelId="{A001AF3C-11EB-42ED-AA3F-2599A451D2E1}" type="parTrans" cxnId="{D58E8EB2-2898-4EFD-BDC7-6393D754D8C1}">
      <dgm:prSet/>
      <dgm:spPr/>
      <dgm:t>
        <a:bodyPr/>
        <a:lstStyle/>
        <a:p>
          <a:endParaRPr lang="en-US"/>
        </a:p>
      </dgm:t>
    </dgm:pt>
    <dgm:pt modelId="{CFBC9588-4428-4FCA-A714-8B2CFE31B35E}" type="sibTrans" cxnId="{D58E8EB2-2898-4EFD-BDC7-6393D754D8C1}">
      <dgm:prSet/>
      <dgm:spPr/>
      <dgm:t>
        <a:bodyPr/>
        <a:lstStyle/>
        <a:p>
          <a:endParaRPr lang="en-US"/>
        </a:p>
      </dgm:t>
    </dgm:pt>
    <dgm:pt modelId="{AB0D49D7-F9EE-4883-826D-5F41331C1BA8}">
      <dgm:prSet phldrT="[Text]"/>
      <dgm:spPr/>
      <dgm:t>
        <a:bodyPr/>
        <a:lstStyle/>
        <a:p>
          <a:r>
            <a:rPr lang="en-US" dirty="0"/>
            <a:t>Off Site</a:t>
          </a:r>
        </a:p>
      </dgm:t>
    </dgm:pt>
    <dgm:pt modelId="{538680BA-9955-4AB9-96B3-B4B1A5BAAFC2}" type="parTrans" cxnId="{F81BF402-7F0C-4C7E-8E7F-08864D3368B4}">
      <dgm:prSet/>
      <dgm:spPr/>
      <dgm:t>
        <a:bodyPr/>
        <a:lstStyle/>
        <a:p>
          <a:endParaRPr lang="en-US"/>
        </a:p>
      </dgm:t>
    </dgm:pt>
    <dgm:pt modelId="{C9D9F2D3-D435-4BAF-B9C6-07BEA296528A}" type="sibTrans" cxnId="{F81BF402-7F0C-4C7E-8E7F-08864D3368B4}">
      <dgm:prSet/>
      <dgm:spPr/>
      <dgm:t>
        <a:bodyPr/>
        <a:lstStyle/>
        <a:p>
          <a:endParaRPr lang="en-US"/>
        </a:p>
      </dgm:t>
    </dgm:pt>
    <dgm:pt modelId="{77A09336-4267-46C1-843D-8BFAAD3B3026}" type="pres">
      <dgm:prSet presAssocID="{E24E5042-D1C3-46AC-824C-0C50BFC1AACB}" presName="rootnode" presStyleCnt="0">
        <dgm:presLayoutVars>
          <dgm:chMax/>
          <dgm:chPref/>
          <dgm:dir/>
          <dgm:animLvl val="lvl"/>
        </dgm:presLayoutVars>
      </dgm:prSet>
      <dgm:spPr/>
    </dgm:pt>
    <dgm:pt modelId="{7455B4CE-1EE4-46B7-87DA-C660437B77AF}" type="pres">
      <dgm:prSet presAssocID="{4A63BE71-447E-4208-88E8-067D36185B06}" presName="composite" presStyleCnt="0"/>
      <dgm:spPr/>
    </dgm:pt>
    <dgm:pt modelId="{B31268F8-C691-4987-8975-E5ECC7B8B0DB}" type="pres">
      <dgm:prSet presAssocID="{4A63BE71-447E-4208-88E8-067D36185B06}" presName="LShape" presStyleLbl="alignNode1" presStyleIdx="0" presStyleCnt="5" custLinFactNeighborX="-2931" custLinFactNeighborY="41103"/>
      <dgm:spPr/>
    </dgm:pt>
    <dgm:pt modelId="{1C1DAD9C-D17E-4E32-9CBC-B8ECC49D09D1}" type="pres">
      <dgm:prSet presAssocID="{4A63BE71-447E-4208-88E8-067D36185B06}" presName="ParentText" presStyleLbl="revTx" presStyleIdx="0" presStyleCnt="3" custScaleY="39471" custLinFactNeighborX="-5101" custLinFactNeighborY="24440">
        <dgm:presLayoutVars>
          <dgm:chMax val="0"/>
          <dgm:chPref val="0"/>
          <dgm:bulletEnabled val="1"/>
        </dgm:presLayoutVars>
      </dgm:prSet>
      <dgm:spPr/>
    </dgm:pt>
    <dgm:pt modelId="{2702AD75-3EF6-4D20-BB13-D4A55786AA98}" type="pres">
      <dgm:prSet presAssocID="{4A63BE71-447E-4208-88E8-067D36185B06}" presName="Triangle" presStyleLbl="alignNode1" presStyleIdx="1" presStyleCnt="5" custLinFactY="42555" custLinFactNeighborX="-4916" custLinFactNeighborY="100000"/>
      <dgm:spPr/>
    </dgm:pt>
    <dgm:pt modelId="{975956A9-7E55-497F-9A07-19F727275039}" type="pres">
      <dgm:prSet presAssocID="{2D603160-5771-4423-AE4E-7B2F1D59E73F}" presName="sibTrans" presStyleCnt="0"/>
      <dgm:spPr/>
    </dgm:pt>
    <dgm:pt modelId="{C3F0A5E9-3536-4708-83BF-20927FF26A5E}" type="pres">
      <dgm:prSet presAssocID="{2D603160-5771-4423-AE4E-7B2F1D59E73F}" presName="space" presStyleCnt="0"/>
      <dgm:spPr/>
    </dgm:pt>
    <dgm:pt modelId="{2DDFF75F-2399-4B49-B060-FB1E719C3828}" type="pres">
      <dgm:prSet presAssocID="{6F8BB09B-C389-4476-B328-BE83B27F9A59}" presName="composite" presStyleCnt="0"/>
      <dgm:spPr/>
    </dgm:pt>
    <dgm:pt modelId="{874C009F-603F-409F-85D0-5B6D54F41735}" type="pres">
      <dgm:prSet presAssocID="{6F8BB09B-C389-4476-B328-BE83B27F9A59}" presName="LShape" presStyleLbl="alignNode1" presStyleIdx="2" presStyleCnt="5"/>
      <dgm:spPr/>
    </dgm:pt>
    <dgm:pt modelId="{2B6F47F6-9011-49DE-B700-BC97FA13747D}" type="pres">
      <dgm:prSet presAssocID="{6F8BB09B-C389-4476-B328-BE83B27F9A59}" presName="ParentText" presStyleLbl="revTx" presStyleIdx="1" presStyleCnt="3" custScaleY="127054">
        <dgm:presLayoutVars>
          <dgm:chMax val="0"/>
          <dgm:chPref val="0"/>
          <dgm:bulletEnabled val="1"/>
        </dgm:presLayoutVars>
      </dgm:prSet>
      <dgm:spPr/>
    </dgm:pt>
    <dgm:pt modelId="{2D82DC41-1A45-4450-BF26-AE4FD6F95B5D}" type="pres">
      <dgm:prSet presAssocID="{6F8BB09B-C389-4476-B328-BE83B27F9A59}" presName="Triangle" presStyleLbl="alignNode1" presStyleIdx="3" presStyleCnt="5" custLinFactNeighborX="2755" custLinFactNeighborY="1688"/>
      <dgm:spPr/>
    </dgm:pt>
    <dgm:pt modelId="{A05F0CF0-3D52-4FB8-A8D4-E155E5A7B788}" type="pres">
      <dgm:prSet presAssocID="{CFBC9588-4428-4FCA-A714-8B2CFE31B35E}" presName="sibTrans" presStyleCnt="0"/>
      <dgm:spPr/>
    </dgm:pt>
    <dgm:pt modelId="{DF901283-BE01-4DDE-AAB1-A4E9BDF620B6}" type="pres">
      <dgm:prSet presAssocID="{CFBC9588-4428-4FCA-A714-8B2CFE31B35E}" presName="space" presStyleCnt="0"/>
      <dgm:spPr/>
    </dgm:pt>
    <dgm:pt modelId="{050B15B9-52BC-43E1-B926-3D803FF22B13}" type="pres">
      <dgm:prSet presAssocID="{AB0D49D7-F9EE-4883-826D-5F41331C1BA8}" presName="composite" presStyleCnt="0"/>
      <dgm:spPr/>
    </dgm:pt>
    <dgm:pt modelId="{5ACE751B-69C9-4BB1-AB22-B7BFB5C18A7A}" type="pres">
      <dgm:prSet presAssocID="{AB0D49D7-F9EE-4883-826D-5F41331C1BA8}" presName="LShape" presStyleLbl="alignNode1" presStyleIdx="4" presStyleCnt="5" custLinFactNeighborX="259" custLinFactNeighborY="-53976"/>
      <dgm:spPr/>
    </dgm:pt>
    <dgm:pt modelId="{921EB491-BD04-4A27-860A-8B93225ECF9E}" type="pres">
      <dgm:prSet presAssocID="{AB0D49D7-F9EE-4883-826D-5F41331C1BA8}" presName="ParentText" presStyleLbl="revTx" presStyleIdx="2" presStyleCnt="3" custLinFactNeighborX="65" custLinFactNeighborY="-17241">
        <dgm:presLayoutVars>
          <dgm:chMax val="0"/>
          <dgm:chPref val="0"/>
          <dgm:bulletEnabled val="1"/>
        </dgm:presLayoutVars>
      </dgm:prSet>
      <dgm:spPr/>
    </dgm:pt>
  </dgm:ptLst>
  <dgm:cxnLst>
    <dgm:cxn modelId="{F81BF402-7F0C-4C7E-8E7F-08864D3368B4}" srcId="{E24E5042-D1C3-46AC-824C-0C50BFC1AACB}" destId="{AB0D49D7-F9EE-4883-826D-5F41331C1BA8}" srcOrd="2" destOrd="0" parTransId="{538680BA-9955-4AB9-96B3-B4B1A5BAAFC2}" sibTransId="{C9D9F2D3-D435-4BAF-B9C6-07BEA296528A}"/>
    <dgm:cxn modelId="{8E72E44B-F3CE-4A22-9EC3-EE7D4F6D0104}" srcId="{E24E5042-D1C3-46AC-824C-0C50BFC1AACB}" destId="{4A63BE71-447E-4208-88E8-067D36185B06}" srcOrd="0" destOrd="0" parTransId="{F5C68B7F-FA9E-4B81-B724-DA170B68D9FF}" sibTransId="{2D603160-5771-4423-AE4E-7B2F1D59E73F}"/>
    <dgm:cxn modelId="{6C1AA59A-9678-4020-8023-4F2C89CCA12F}" type="presOf" srcId="{E24E5042-D1C3-46AC-824C-0C50BFC1AACB}" destId="{77A09336-4267-46C1-843D-8BFAAD3B3026}" srcOrd="0" destOrd="0" presId="urn:microsoft.com/office/officeart/2009/3/layout/StepUpProcess"/>
    <dgm:cxn modelId="{E76688AF-CA82-42E9-A097-C21708D253D3}" type="presOf" srcId="{AB0D49D7-F9EE-4883-826D-5F41331C1BA8}" destId="{921EB491-BD04-4A27-860A-8B93225ECF9E}" srcOrd="0" destOrd="0" presId="urn:microsoft.com/office/officeart/2009/3/layout/StepUpProcess"/>
    <dgm:cxn modelId="{D58E8EB2-2898-4EFD-BDC7-6393D754D8C1}" srcId="{E24E5042-D1C3-46AC-824C-0C50BFC1AACB}" destId="{6F8BB09B-C389-4476-B328-BE83B27F9A59}" srcOrd="1" destOrd="0" parTransId="{A001AF3C-11EB-42ED-AA3F-2599A451D2E1}" sibTransId="{CFBC9588-4428-4FCA-A714-8B2CFE31B35E}"/>
    <dgm:cxn modelId="{0C336FC4-3C46-4439-92B6-945633A72E0F}" type="presOf" srcId="{6F8BB09B-C389-4476-B328-BE83B27F9A59}" destId="{2B6F47F6-9011-49DE-B700-BC97FA13747D}" srcOrd="0" destOrd="0" presId="urn:microsoft.com/office/officeart/2009/3/layout/StepUpProcess"/>
    <dgm:cxn modelId="{EF118AD2-05A0-4A82-AA22-2283ED742617}" type="presOf" srcId="{4A63BE71-447E-4208-88E8-067D36185B06}" destId="{1C1DAD9C-D17E-4E32-9CBC-B8ECC49D09D1}" srcOrd="0" destOrd="0" presId="urn:microsoft.com/office/officeart/2009/3/layout/StepUpProcess"/>
    <dgm:cxn modelId="{94C2C57D-CE12-4031-92C1-003311CCBE07}" type="presParOf" srcId="{77A09336-4267-46C1-843D-8BFAAD3B3026}" destId="{7455B4CE-1EE4-46B7-87DA-C660437B77AF}" srcOrd="0" destOrd="0" presId="urn:microsoft.com/office/officeart/2009/3/layout/StepUpProcess"/>
    <dgm:cxn modelId="{89D308F4-98B1-49EE-8ED5-F9A4FCF7CFAC}" type="presParOf" srcId="{7455B4CE-1EE4-46B7-87DA-C660437B77AF}" destId="{B31268F8-C691-4987-8975-E5ECC7B8B0DB}" srcOrd="0" destOrd="0" presId="urn:microsoft.com/office/officeart/2009/3/layout/StepUpProcess"/>
    <dgm:cxn modelId="{9455E2BB-DEC3-4FB0-BD7B-D1EEA5095C42}" type="presParOf" srcId="{7455B4CE-1EE4-46B7-87DA-C660437B77AF}" destId="{1C1DAD9C-D17E-4E32-9CBC-B8ECC49D09D1}" srcOrd="1" destOrd="0" presId="urn:microsoft.com/office/officeart/2009/3/layout/StepUpProcess"/>
    <dgm:cxn modelId="{906E02EC-2809-4E4D-BAA9-6AFB368E8B8D}" type="presParOf" srcId="{7455B4CE-1EE4-46B7-87DA-C660437B77AF}" destId="{2702AD75-3EF6-4D20-BB13-D4A55786AA98}" srcOrd="2" destOrd="0" presId="urn:microsoft.com/office/officeart/2009/3/layout/StepUpProcess"/>
    <dgm:cxn modelId="{BC7C5CB7-6EF9-4273-8E56-0D6EA49E9CAD}" type="presParOf" srcId="{77A09336-4267-46C1-843D-8BFAAD3B3026}" destId="{975956A9-7E55-497F-9A07-19F727275039}" srcOrd="1" destOrd="0" presId="urn:microsoft.com/office/officeart/2009/3/layout/StepUpProcess"/>
    <dgm:cxn modelId="{FAD91867-C70F-4481-A617-FF14DC5DBD8F}" type="presParOf" srcId="{975956A9-7E55-497F-9A07-19F727275039}" destId="{C3F0A5E9-3536-4708-83BF-20927FF26A5E}" srcOrd="0" destOrd="0" presId="urn:microsoft.com/office/officeart/2009/3/layout/StepUpProcess"/>
    <dgm:cxn modelId="{0D17C065-88AD-4B76-99E7-3A07608C59A4}" type="presParOf" srcId="{77A09336-4267-46C1-843D-8BFAAD3B3026}" destId="{2DDFF75F-2399-4B49-B060-FB1E719C3828}" srcOrd="2" destOrd="0" presId="urn:microsoft.com/office/officeart/2009/3/layout/StepUpProcess"/>
    <dgm:cxn modelId="{FCC5877D-C28D-4FD7-8C57-370D5D340CC3}" type="presParOf" srcId="{2DDFF75F-2399-4B49-B060-FB1E719C3828}" destId="{874C009F-603F-409F-85D0-5B6D54F41735}" srcOrd="0" destOrd="0" presId="urn:microsoft.com/office/officeart/2009/3/layout/StepUpProcess"/>
    <dgm:cxn modelId="{163DC50F-2959-4E0D-91B3-E24CCD5A1A9A}" type="presParOf" srcId="{2DDFF75F-2399-4B49-B060-FB1E719C3828}" destId="{2B6F47F6-9011-49DE-B700-BC97FA13747D}" srcOrd="1" destOrd="0" presId="urn:microsoft.com/office/officeart/2009/3/layout/StepUpProcess"/>
    <dgm:cxn modelId="{43D465E6-2FE2-479E-A97A-3526D0D0B049}" type="presParOf" srcId="{2DDFF75F-2399-4B49-B060-FB1E719C3828}" destId="{2D82DC41-1A45-4450-BF26-AE4FD6F95B5D}" srcOrd="2" destOrd="0" presId="urn:microsoft.com/office/officeart/2009/3/layout/StepUpProcess"/>
    <dgm:cxn modelId="{53D31669-9EEB-4D68-82CB-50FB58B41205}" type="presParOf" srcId="{77A09336-4267-46C1-843D-8BFAAD3B3026}" destId="{A05F0CF0-3D52-4FB8-A8D4-E155E5A7B788}" srcOrd="3" destOrd="0" presId="urn:microsoft.com/office/officeart/2009/3/layout/StepUpProcess"/>
    <dgm:cxn modelId="{4368A0ED-DEAB-4953-949E-88ED3420AA65}" type="presParOf" srcId="{A05F0CF0-3D52-4FB8-A8D4-E155E5A7B788}" destId="{DF901283-BE01-4DDE-AAB1-A4E9BDF620B6}" srcOrd="0" destOrd="0" presId="urn:microsoft.com/office/officeart/2009/3/layout/StepUpProcess"/>
    <dgm:cxn modelId="{5D49DCB9-E2A1-4C6C-B367-A548A4CF3A76}" type="presParOf" srcId="{77A09336-4267-46C1-843D-8BFAAD3B3026}" destId="{050B15B9-52BC-43E1-B926-3D803FF22B13}" srcOrd="4" destOrd="0" presId="urn:microsoft.com/office/officeart/2009/3/layout/StepUpProcess"/>
    <dgm:cxn modelId="{FD05BC95-3BB3-46C3-89C9-1BBAB1AA1F4E}" type="presParOf" srcId="{050B15B9-52BC-43E1-B926-3D803FF22B13}" destId="{5ACE751B-69C9-4BB1-AB22-B7BFB5C18A7A}" srcOrd="0" destOrd="0" presId="urn:microsoft.com/office/officeart/2009/3/layout/StepUpProcess"/>
    <dgm:cxn modelId="{547E9EDF-F080-4035-8AC3-4E919C3F4744}" type="presParOf" srcId="{050B15B9-52BC-43E1-B926-3D803FF22B13}" destId="{921EB491-BD04-4A27-860A-8B93225ECF9E}"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1268F8-C691-4987-8975-E5ECC7B8B0DB}">
      <dsp:nvSpPr>
        <dsp:cNvPr id="0" name=""/>
        <dsp:cNvSpPr/>
      </dsp:nvSpPr>
      <dsp:spPr>
        <a:xfrm rot="5400000">
          <a:off x="429589" y="2121622"/>
          <a:ext cx="1507956" cy="2509205"/>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1DAD9C-D17E-4E32-9CBC-B8ECC49D09D1}">
      <dsp:nvSpPr>
        <dsp:cNvPr id="0" name=""/>
        <dsp:cNvSpPr/>
      </dsp:nvSpPr>
      <dsp:spPr>
        <a:xfrm>
          <a:off x="135864" y="3213843"/>
          <a:ext cx="2265325" cy="7837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Normal</a:t>
          </a:r>
        </a:p>
      </dsp:txBody>
      <dsp:txXfrm>
        <a:off x="135864" y="3213843"/>
        <a:ext cx="2265325" cy="783771"/>
      </dsp:txXfrm>
    </dsp:sp>
    <dsp:sp modelId="{2702AD75-3EF6-4D20-BB13-D4A55786AA98}">
      <dsp:nvSpPr>
        <dsp:cNvPr id="0" name=""/>
        <dsp:cNvSpPr/>
      </dsp:nvSpPr>
      <dsp:spPr>
        <a:xfrm>
          <a:off x="2068312" y="1926384"/>
          <a:ext cx="427419" cy="427419"/>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4C009F-603F-409F-85D0-5B6D54F41735}">
      <dsp:nvSpPr>
        <dsp:cNvPr id="0" name=""/>
        <dsp:cNvSpPr/>
      </dsp:nvSpPr>
      <dsp:spPr>
        <a:xfrm rot="5400000">
          <a:off x="3276334" y="546971"/>
          <a:ext cx="1507956" cy="2509205"/>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6F47F6-9011-49DE-B700-BC97FA13747D}">
      <dsp:nvSpPr>
        <dsp:cNvPr id="0" name=""/>
        <dsp:cNvSpPr/>
      </dsp:nvSpPr>
      <dsp:spPr>
        <a:xfrm>
          <a:off x="3024619" y="1028079"/>
          <a:ext cx="2265325" cy="2522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endParaRPr lang="en-US" sz="3600" kern="1200" dirty="0"/>
        </a:p>
        <a:p>
          <a:pPr marL="0" lvl="0" indent="0" algn="l" defTabSz="1600200">
            <a:lnSpc>
              <a:spcPct val="90000"/>
            </a:lnSpc>
            <a:spcBef>
              <a:spcPct val="0"/>
            </a:spcBef>
            <a:spcAft>
              <a:spcPct val="35000"/>
            </a:spcAft>
            <a:buNone/>
          </a:pPr>
          <a:r>
            <a:rPr lang="en-US" sz="3600" kern="1200" dirty="0"/>
            <a:t>On Site</a:t>
          </a:r>
        </a:p>
      </dsp:txBody>
      <dsp:txXfrm>
        <a:off x="3024619" y="1028079"/>
        <a:ext cx="2265325" cy="2522898"/>
      </dsp:txXfrm>
    </dsp:sp>
    <dsp:sp modelId="{2D82DC41-1A45-4450-BF26-AE4FD6F95B5D}">
      <dsp:nvSpPr>
        <dsp:cNvPr id="0" name=""/>
        <dsp:cNvSpPr/>
      </dsp:nvSpPr>
      <dsp:spPr>
        <a:xfrm>
          <a:off x="4874300" y="369455"/>
          <a:ext cx="427419" cy="427419"/>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CE751B-69C9-4BB1-AB22-B7BFB5C18A7A}">
      <dsp:nvSpPr>
        <dsp:cNvPr id="0" name=""/>
        <dsp:cNvSpPr/>
      </dsp:nvSpPr>
      <dsp:spPr>
        <a:xfrm rot="5400000">
          <a:off x="6056034" y="-953194"/>
          <a:ext cx="1507956" cy="2509205"/>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1EB491-BD04-4A27-860A-8B93225ECF9E}">
      <dsp:nvSpPr>
        <dsp:cNvPr id="0" name=""/>
        <dsp:cNvSpPr/>
      </dsp:nvSpPr>
      <dsp:spPr>
        <a:xfrm>
          <a:off x="5799292" y="268099"/>
          <a:ext cx="2265325" cy="1985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Off Site</a:t>
          </a:r>
        </a:p>
      </dsp:txBody>
      <dsp:txXfrm>
        <a:off x="5799292" y="268099"/>
        <a:ext cx="2265325" cy="1985690"/>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F8B52B-2EA1-42B8-A637-011703487BCB}" type="datetimeFigureOut">
              <a:rPr lang="en-US" smtClean="0"/>
              <a:t>1/10/2018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68D3AB-1498-4CFA-8A6D-3247DBF177AB}" type="slidenum">
              <a:rPr lang="en-US" smtClean="0"/>
              <a:t>‹#›</a:t>
            </a:fld>
            <a:endParaRPr lang="en-US"/>
          </a:p>
        </p:txBody>
      </p:sp>
    </p:spTree>
    <p:extLst>
      <p:ext uri="{BB962C8B-B14F-4D97-AF65-F5344CB8AC3E}">
        <p14:creationId xmlns:p14="http://schemas.microsoft.com/office/powerpoint/2010/main" val="1022244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089C7-3956-4FF2-B40F-61551F9600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0D263A-61C9-458B-BE22-F40D6A4709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5C6CAA-6E88-4C50-9465-36CADFBC22AC}"/>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5" name="Footer Placeholder 4">
            <a:extLst>
              <a:ext uri="{FF2B5EF4-FFF2-40B4-BE49-F238E27FC236}">
                <a16:creationId xmlns:a16="http://schemas.microsoft.com/office/drawing/2014/main" id="{7B1427C0-FF07-4F7F-86C9-E66F3AB70A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ECA701-0465-44D5-9BE3-1ABA2AEFE2F2}"/>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1317345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81038-0655-4BD9-89FF-14429359AD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6653DE-45AF-43C6-A3F5-88323E51F80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17475B-C9CF-4178-9C29-59B6A8392131}"/>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5" name="Footer Placeholder 4">
            <a:extLst>
              <a:ext uri="{FF2B5EF4-FFF2-40B4-BE49-F238E27FC236}">
                <a16:creationId xmlns:a16="http://schemas.microsoft.com/office/drawing/2014/main" id="{86C765C0-81CF-40E3-A572-22E4818D9F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D3290F-183D-402B-B44C-BC83F99EAAC4}"/>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68138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497475-E776-4FAC-807A-9E7BA24974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368379-D190-4ABD-9AA8-89F572F1D55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AA4CF6-4E5C-4EEE-A40A-6B8C55771F20}"/>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5" name="Footer Placeholder 4">
            <a:extLst>
              <a:ext uri="{FF2B5EF4-FFF2-40B4-BE49-F238E27FC236}">
                <a16:creationId xmlns:a16="http://schemas.microsoft.com/office/drawing/2014/main" id="{4A283D3D-200F-4877-9392-F2B7142D7C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E2EDA9-5C2E-4EB9-92FC-A491EBB77857}"/>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4107173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F816F-F027-48FB-86C5-CB285C2A38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6806F1-FF58-46D7-A2DD-5CCF0C3F294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EA59D4-26A0-44CF-8552-B901B93BCB29}"/>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5" name="Footer Placeholder 4">
            <a:extLst>
              <a:ext uri="{FF2B5EF4-FFF2-40B4-BE49-F238E27FC236}">
                <a16:creationId xmlns:a16="http://schemas.microsoft.com/office/drawing/2014/main" id="{0C4D8F39-5903-4A7E-B750-0CE6B6142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8BE1BF-96A9-4AE4-B0D9-65478875A8E7}"/>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3529502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0E12C-D133-4E7A-8762-5598F29B34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5676EC-B648-4167-AF53-E438FAE056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88D29AB-9951-4BD1-ACC8-A38991F66889}"/>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5" name="Footer Placeholder 4">
            <a:extLst>
              <a:ext uri="{FF2B5EF4-FFF2-40B4-BE49-F238E27FC236}">
                <a16:creationId xmlns:a16="http://schemas.microsoft.com/office/drawing/2014/main" id="{8DC90B87-0911-4E8B-8165-1EB2CD234E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849E50-20CF-432E-B022-4AFED9FCB791}"/>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1150293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6C301-BE49-4F34-98DE-02AAB51DCC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152AA5-9F93-4EB3-ACD4-07F5B825C39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08DE7B-353B-4BAA-9195-8261F4D0ACF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9421FE-13D2-4896-82D8-0E23231B6491}"/>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6" name="Footer Placeholder 5">
            <a:extLst>
              <a:ext uri="{FF2B5EF4-FFF2-40B4-BE49-F238E27FC236}">
                <a16:creationId xmlns:a16="http://schemas.microsoft.com/office/drawing/2014/main" id="{36259464-FDFA-45BA-A18D-7697CCDE8F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F424E8-F150-4255-B34F-188E4E4DB534}"/>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234758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3EC3-2BC5-4741-8188-F4DAEABEBA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5F0BD1-D352-4FC7-AE2C-B5D1B9196B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CBAA496-1DE2-4B0B-A152-DE02EE1EF4D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13F15E-F811-4374-B037-73B9086B3B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2FD8351-9D96-433D-82BD-DCF59677AC5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593875-38EB-4AB2-A607-8AAC66DA2CDF}"/>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8" name="Footer Placeholder 7">
            <a:extLst>
              <a:ext uri="{FF2B5EF4-FFF2-40B4-BE49-F238E27FC236}">
                <a16:creationId xmlns:a16="http://schemas.microsoft.com/office/drawing/2014/main" id="{751BA851-A980-4892-9EBB-955FAF0126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236765-F9A9-4B00-B680-52DBE42DE4F2}"/>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1106248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FF555-ED9F-43D4-8363-5734CFA5F0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83D7-3AA7-47A9-B9F0-9C93B7D8874E}"/>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4" name="Footer Placeholder 3">
            <a:extLst>
              <a:ext uri="{FF2B5EF4-FFF2-40B4-BE49-F238E27FC236}">
                <a16:creationId xmlns:a16="http://schemas.microsoft.com/office/drawing/2014/main" id="{9EFB9258-D287-42EC-AB70-910AFEB5A4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65F95C-AA3C-4820-89A7-C84079E400F4}"/>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186789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A590B2-FF5F-4B28-B7C1-A913BC540F7E}"/>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3" name="Footer Placeholder 2">
            <a:extLst>
              <a:ext uri="{FF2B5EF4-FFF2-40B4-BE49-F238E27FC236}">
                <a16:creationId xmlns:a16="http://schemas.microsoft.com/office/drawing/2014/main" id="{895107ED-7F16-43A1-93ED-366994933C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26056E-3809-4A86-977E-AC44229BF3A3}"/>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78087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2BFB3-92D1-4FEB-B41A-6CA33DE381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32753C-23E5-41C4-9BDE-E5FBA35C92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3C70AF-ABC9-4C29-B98F-CEBE13160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D01A671-AD4C-42CF-AE0E-D6836C0CCB93}"/>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6" name="Footer Placeholder 5">
            <a:extLst>
              <a:ext uri="{FF2B5EF4-FFF2-40B4-BE49-F238E27FC236}">
                <a16:creationId xmlns:a16="http://schemas.microsoft.com/office/drawing/2014/main" id="{C15895B0-AC71-403A-957F-0EEFE8CE82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7C0369-F1BD-4269-BD63-F032FB6BAB72}"/>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27901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7086C-B7FF-4F7F-92C0-7808747DBC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0BE3A7-7FB0-442A-B5EB-4DDA4E0BFF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5ED3BA-01BD-41A3-88CA-940300E50A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502EDE-7082-4A3D-BF9F-0587DA9C8F17}"/>
              </a:ext>
            </a:extLst>
          </p:cNvPr>
          <p:cNvSpPr>
            <a:spLocks noGrp="1"/>
          </p:cNvSpPr>
          <p:nvPr>
            <p:ph type="dt" sz="half" idx="10"/>
          </p:nvPr>
        </p:nvSpPr>
        <p:spPr/>
        <p:txBody>
          <a:bodyPr/>
          <a:lstStyle/>
          <a:p>
            <a:fld id="{D9F6F12C-1237-4873-AFD3-558FFA42E485}" type="datetimeFigureOut">
              <a:rPr lang="en-US" smtClean="0"/>
              <a:t>1/10/2018</a:t>
            </a:fld>
            <a:endParaRPr lang="en-US"/>
          </a:p>
        </p:txBody>
      </p:sp>
      <p:sp>
        <p:nvSpPr>
          <p:cNvPr id="6" name="Footer Placeholder 5">
            <a:extLst>
              <a:ext uri="{FF2B5EF4-FFF2-40B4-BE49-F238E27FC236}">
                <a16:creationId xmlns:a16="http://schemas.microsoft.com/office/drawing/2014/main" id="{79EC69D9-3BB3-4F7D-8A9F-C9EAB91976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7BA8E0-6537-44D8-A988-82B93A8104DC}"/>
              </a:ext>
            </a:extLst>
          </p:cNvPr>
          <p:cNvSpPr>
            <a:spLocks noGrp="1"/>
          </p:cNvSpPr>
          <p:nvPr>
            <p:ph type="sldNum" sz="quarter" idx="12"/>
          </p:nvPr>
        </p:nvSpPr>
        <p:spPr/>
        <p:txBody>
          <a:bodyPr/>
          <a:lstStyle/>
          <a:p>
            <a:fld id="{7B348A71-FF84-4169-B3A5-2C08DE3DA11D}" type="slidenum">
              <a:rPr lang="en-US" smtClean="0"/>
              <a:t>‹#›</a:t>
            </a:fld>
            <a:endParaRPr lang="en-US"/>
          </a:p>
        </p:txBody>
      </p:sp>
    </p:spTree>
    <p:extLst>
      <p:ext uri="{BB962C8B-B14F-4D97-AF65-F5344CB8AC3E}">
        <p14:creationId xmlns:p14="http://schemas.microsoft.com/office/powerpoint/2010/main" val="2958217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803737-FD50-41C2-894C-473E386D51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7E47BF-8FCF-43CB-9017-5C16D0D74E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C99752-5AE1-4356-A1EB-0F9900814C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6F12C-1237-4873-AFD3-558FFA42E485}" type="datetimeFigureOut">
              <a:rPr lang="en-US" smtClean="0"/>
              <a:t>1/10/2018</a:t>
            </a:fld>
            <a:endParaRPr lang="en-US"/>
          </a:p>
        </p:txBody>
      </p:sp>
      <p:sp>
        <p:nvSpPr>
          <p:cNvPr id="5" name="Footer Placeholder 4">
            <a:extLst>
              <a:ext uri="{FF2B5EF4-FFF2-40B4-BE49-F238E27FC236}">
                <a16:creationId xmlns:a16="http://schemas.microsoft.com/office/drawing/2014/main" id="{CE8D0E96-8D79-4B9A-91B3-5985F74201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B7595E8-022D-4024-B49A-CD0DA15927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48A71-FF84-4169-B3A5-2C08DE3DA11D}" type="slidenum">
              <a:rPr lang="en-US" smtClean="0"/>
              <a:t>‹#›</a:t>
            </a:fld>
            <a:endParaRPr lang="en-US"/>
          </a:p>
        </p:txBody>
      </p:sp>
      <p:pic>
        <p:nvPicPr>
          <p:cNvPr id="8" name="Picture 7">
            <a:extLst>
              <a:ext uri="{FF2B5EF4-FFF2-40B4-BE49-F238E27FC236}">
                <a16:creationId xmlns:a16="http://schemas.microsoft.com/office/drawing/2014/main" id="{24781396-40E3-429E-A4EF-18A9A828D567}"/>
              </a:ext>
            </a:extLst>
          </p:cNvPr>
          <p:cNvPicPr>
            <a:picLocks noChangeAspect="1"/>
          </p:cNvPicPr>
          <p:nvPr userDrawn="1"/>
        </p:nvPicPr>
        <p:blipFill>
          <a:blip r:embed="rId13"/>
          <a:stretch>
            <a:fillRect/>
          </a:stretch>
        </p:blipFill>
        <p:spPr>
          <a:xfrm>
            <a:off x="10815637" y="5237639"/>
            <a:ext cx="1076325" cy="1076325"/>
          </a:xfrm>
          <a:prstGeom prst="rect">
            <a:avLst/>
          </a:prstGeom>
          <a:noFill/>
        </p:spPr>
      </p:pic>
    </p:spTree>
    <p:extLst>
      <p:ext uri="{BB962C8B-B14F-4D97-AF65-F5344CB8AC3E}">
        <p14:creationId xmlns:p14="http://schemas.microsoft.com/office/powerpoint/2010/main" val="3428559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604D0-9CAF-495D-A0D0-A38EB50CFE93}"/>
              </a:ext>
            </a:extLst>
          </p:cNvPr>
          <p:cNvSpPr>
            <a:spLocks noGrp="1"/>
          </p:cNvSpPr>
          <p:nvPr>
            <p:ph type="ctrTitle"/>
          </p:nvPr>
        </p:nvSpPr>
        <p:spPr>
          <a:xfrm>
            <a:off x="1524000" y="766711"/>
            <a:ext cx="9144000" cy="2243775"/>
          </a:xfrm>
        </p:spPr>
        <p:txBody>
          <a:bodyPr>
            <a:normAutofit/>
          </a:bodyPr>
          <a:lstStyle/>
          <a:p>
            <a:r>
              <a:rPr lang="en-US" dirty="0"/>
              <a:t>Family Reunification Center Training</a:t>
            </a:r>
          </a:p>
        </p:txBody>
      </p:sp>
      <p:pic>
        <p:nvPicPr>
          <p:cNvPr id="6" name="Picture 5">
            <a:extLst>
              <a:ext uri="{FF2B5EF4-FFF2-40B4-BE49-F238E27FC236}">
                <a16:creationId xmlns:a16="http://schemas.microsoft.com/office/drawing/2014/main" id="{D77F4E99-FD78-4AAC-B36B-FF500474958E}"/>
              </a:ext>
            </a:extLst>
          </p:cNvPr>
          <p:cNvPicPr>
            <a:picLocks noChangeAspect="1"/>
          </p:cNvPicPr>
          <p:nvPr/>
        </p:nvPicPr>
        <p:blipFill>
          <a:blip r:embed="rId2"/>
          <a:stretch>
            <a:fillRect/>
          </a:stretch>
        </p:blipFill>
        <p:spPr>
          <a:xfrm>
            <a:off x="1692208" y="2546252"/>
            <a:ext cx="2695951" cy="2600688"/>
          </a:xfrm>
          <a:prstGeom prst="rect">
            <a:avLst/>
          </a:prstGeom>
        </p:spPr>
      </p:pic>
      <p:sp>
        <p:nvSpPr>
          <p:cNvPr id="5" name="TextBox 4">
            <a:extLst>
              <a:ext uri="{FF2B5EF4-FFF2-40B4-BE49-F238E27FC236}">
                <a16:creationId xmlns:a16="http://schemas.microsoft.com/office/drawing/2014/main" id="{5D4DA5EB-613E-4942-B207-5ECD54409246}"/>
              </a:ext>
            </a:extLst>
          </p:cNvPr>
          <p:cNvSpPr txBox="1"/>
          <p:nvPr/>
        </p:nvSpPr>
        <p:spPr>
          <a:xfrm>
            <a:off x="3889545" y="6136948"/>
            <a:ext cx="4575467" cy="369332"/>
          </a:xfrm>
          <a:prstGeom prst="rect">
            <a:avLst/>
          </a:prstGeom>
          <a:noFill/>
        </p:spPr>
        <p:txBody>
          <a:bodyPr wrap="square" rtlCol="0">
            <a:spAutoFit/>
          </a:bodyPr>
          <a:lstStyle/>
          <a:p>
            <a:pPr algn="ctr"/>
            <a:r>
              <a:rPr lang="en-US" dirty="0"/>
              <a:t>Strategic Emergency Education</a:t>
            </a:r>
          </a:p>
        </p:txBody>
      </p:sp>
      <p:pic>
        <p:nvPicPr>
          <p:cNvPr id="7" name="Picture 6">
            <a:extLst>
              <a:ext uri="{FF2B5EF4-FFF2-40B4-BE49-F238E27FC236}">
                <a16:creationId xmlns:a16="http://schemas.microsoft.com/office/drawing/2014/main" id="{007ED591-1309-4F0B-913F-356C48030F3A}"/>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970435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0BE0-EBAE-4A90-9E5B-03307E839B3B}"/>
              </a:ext>
            </a:extLst>
          </p:cNvPr>
          <p:cNvSpPr>
            <a:spLocks noGrp="1"/>
          </p:cNvSpPr>
          <p:nvPr>
            <p:ph type="title"/>
          </p:nvPr>
        </p:nvSpPr>
        <p:spPr>
          <a:solidFill>
            <a:schemeClr val="accent6">
              <a:lumMod val="40000"/>
              <a:lumOff val="60000"/>
            </a:schemeClr>
          </a:solidFill>
        </p:spPr>
        <p:txBody>
          <a:bodyPr/>
          <a:lstStyle/>
          <a:p>
            <a:r>
              <a:rPr lang="en-US" dirty="0"/>
              <a:t>Transportation Team: Key Activities</a:t>
            </a:r>
          </a:p>
        </p:txBody>
      </p:sp>
      <p:sp>
        <p:nvSpPr>
          <p:cNvPr id="3" name="Content Placeholder 2">
            <a:extLst>
              <a:ext uri="{FF2B5EF4-FFF2-40B4-BE49-F238E27FC236}">
                <a16:creationId xmlns:a16="http://schemas.microsoft.com/office/drawing/2014/main" id="{60A3DC00-1D1C-4797-B970-3E7EB4C39B9A}"/>
              </a:ext>
            </a:extLst>
          </p:cNvPr>
          <p:cNvSpPr>
            <a:spLocks noGrp="1"/>
          </p:cNvSpPr>
          <p:nvPr>
            <p:ph idx="1"/>
          </p:nvPr>
        </p:nvSpPr>
        <p:spPr/>
        <p:txBody>
          <a:bodyPr>
            <a:normAutofit/>
          </a:bodyPr>
          <a:lstStyle/>
          <a:p>
            <a:pPr lvl="0">
              <a:lnSpc>
                <a:spcPct val="150000"/>
              </a:lnSpc>
            </a:pPr>
            <a:r>
              <a:rPr lang="en-US" dirty="0"/>
              <a:t>Assemble a master student roster, teacher roster and guest roster.</a:t>
            </a:r>
          </a:p>
          <a:p>
            <a:pPr lvl="0">
              <a:lnSpc>
                <a:spcPct val="150000"/>
              </a:lnSpc>
            </a:pPr>
            <a:r>
              <a:rPr lang="en-US" dirty="0"/>
              <a:t>Provide safe transport of students and staff to reunification site. </a:t>
            </a:r>
          </a:p>
          <a:p>
            <a:pPr lvl="0">
              <a:lnSpc>
                <a:spcPct val="150000"/>
              </a:lnSpc>
            </a:pPr>
            <a:r>
              <a:rPr lang="en-US" dirty="0"/>
              <a:t>Expect to be reassigned to reunification or other tasks</a:t>
            </a:r>
          </a:p>
          <a:p>
            <a:pPr marL="0" indent="0">
              <a:buNone/>
            </a:pPr>
            <a:endParaRPr lang="en-US" dirty="0"/>
          </a:p>
        </p:txBody>
      </p:sp>
      <p:pic>
        <p:nvPicPr>
          <p:cNvPr id="4" name="Picture 3">
            <a:extLst>
              <a:ext uri="{FF2B5EF4-FFF2-40B4-BE49-F238E27FC236}">
                <a16:creationId xmlns:a16="http://schemas.microsoft.com/office/drawing/2014/main" id="{C7D8B204-EC11-4506-B205-0D427A77BEAB}"/>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667485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C5312-738C-49F7-A62D-E13219DDAB9C}"/>
              </a:ext>
            </a:extLst>
          </p:cNvPr>
          <p:cNvSpPr>
            <a:spLocks noGrp="1"/>
          </p:cNvSpPr>
          <p:nvPr>
            <p:ph type="title"/>
          </p:nvPr>
        </p:nvSpPr>
        <p:spPr>
          <a:solidFill>
            <a:schemeClr val="accent6">
              <a:lumMod val="40000"/>
              <a:lumOff val="60000"/>
            </a:schemeClr>
          </a:solidFill>
        </p:spPr>
        <p:txBody>
          <a:bodyPr/>
          <a:lstStyle/>
          <a:p>
            <a:r>
              <a:rPr lang="en-US" dirty="0"/>
              <a:t>Transportation Team: Teachers</a:t>
            </a:r>
          </a:p>
        </p:txBody>
      </p:sp>
      <p:sp>
        <p:nvSpPr>
          <p:cNvPr id="3" name="Content Placeholder 2">
            <a:extLst>
              <a:ext uri="{FF2B5EF4-FFF2-40B4-BE49-F238E27FC236}">
                <a16:creationId xmlns:a16="http://schemas.microsoft.com/office/drawing/2014/main" id="{3E44135E-3F0A-475A-9F3A-C852CD09AFA1}"/>
              </a:ext>
            </a:extLst>
          </p:cNvPr>
          <p:cNvSpPr>
            <a:spLocks noGrp="1"/>
          </p:cNvSpPr>
          <p:nvPr>
            <p:ph idx="1"/>
          </p:nvPr>
        </p:nvSpPr>
        <p:spPr/>
        <p:txBody>
          <a:bodyPr/>
          <a:lstStyle/>
          <a:p>
            <a:r>
              <a:rPr lang="en-US" dirty="0"/>
              <a:t>Teachers stay with their students until all students are reunited with their families.</a:t>
            </a:r>
          </a:p>
          <a:p>
            <a:r>
              <a:rPr lang="en-US" dirty="0"/>
              <a:t>Make note of missing students</a:t>
            </a:r>
          </a:p>
          <a:p>
            <a:pPr lvl="1"/>
            <a:r>
              <a:rPr lang="en-US" dirty="0"/>
              <a:t>Bathrooms</a:t>
            </a:r>
          </a:p>
          <a:p>
            <a:pPr lvl="1"/>
            <a:r>
              <a:rPr lang="en-US" dirty="0"/>
              <a:t>Library</a:t>
            </a:r>
          </a:p>
          <a:p>
            <a:pPr lvl="1"/>
            <a:r>
              <a:rPr lang="en-US" dirty="0"/>
              <a:t>Late coming in from recess</a:t>
            </a:r>
          </a:p>
          <a:p>
            <a:r>
              <a:rPr lang="en-US" dirty="0"/>
              <a:t>Teachers with students at impacted school should be reunited when  practical to do so.</a:t>
            </a:r>
          </a:p>
        </p:txBody>
      </p:sp>
      <p:pic>
        <p:nvPicPr>
          <p:cNvPr id="4" name="Picture 3">
            <a:extLst>
              <a:ext uri="{FF2B5EF4-FFF2-40B4-BE49-F238E27FC236}">
                <a16:creationId xmlns:a16="http://schemas.microsoft.com/office/drawing/2014/main" id="{C8774F0E-CF0E-4318-8A86-7B7CB220DFB7}"/>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003358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0FB79-A3E6-4E7C-A993-C4BECE534ECD}"/>
              </a:ext>
            </a:extLst>
          </p:cNvPr>
          <p:cNvSpPr>
            <a:spLocks noGrp="1"/>
          </p:cNvSpPr>
          <p:nvPr>
            <p:ph type="title"/>
          </p:nvPr>
        </p:nvSpPr>
        <p:spPr>
          <a:solidFill>
            <a:schemeClr val="accent6">
              <a:lumMod val="40000"/>
              <a:lumOff val="60000"/>
            </a:schemeClr>
          </a:solidFill>
        </p:spPr>
        <p:txBody>
          <a:bodyPr/>
          <a:lstStyle/>
          <a:p>
            <a:r>
              <a:rPr lang="en-US" dirty="0"/>
              <a:t>Transportation Team: Buses</a:t>
            </a:r>
          </a:p>
        </p:txBody>
      </p:sp>
      <p:sp>
        <p:nvSpPr>
          <p:cNvPr id="3" name="Content Placeholder 2">
            <a:extLst>
              <a:ext uri="{FF2B5EF4-FFF2-40B4-BE49-F238E27FC236}">
                <a16:creationId xmlns:a16="http://schemas.microsoft.com/office/drawing/2014/main" id="{6F8D9630-3CA3-4668-8E4B-B4C1BC3223D4}"/>
              </a:ext>
            </a:extLst>
          </p:cNvPr>
          <p:cNvSpPr>
            <a:spLocks noGrp="1"/>
          </p:cNvSpPr>
          <p:nvPr>
            <p:ph idx="1"/>
          </p:nvPr>
        </p:nvSpPr>
        <p:spPr/>
        <p:txBody>
          <a:bodyPr>
            <a:normAutofit/>
          </a:bodyPr>
          <a:lstStyle/>
          <a:p>
            <a:r>
              <a:rPr lang="en-US" dirty="0"/>
              <a:t>Notify bus drivers to report to bus garage</a:t>
            </a:r>
          </a:p>
          <a:p>
            <a:r>
              <a:rPr lang="en-US" dirty="0"/>
              <a:t>Identify bus pickup location</a:t>
            </a:r>
          </a:p>
          <a:p>
            <a:pPr lvl="1"/>
            <a:r>
              <a:rPr lang="en-US" dirty="0"/>
              <a:t>In a controllable space to prevent students leaving or interference from parents or the public</a:t>
            </a:r>
          </a:p>
          <a:p>
            <a:pPr lvl="1"/>
            <a:r>
              <a:rPr lang="en-US" dirty="0"/>
              <a:t>Away from media</a:t>
            </a:r>
          </a:p>
          <a:p>
            <a:r>
              <a:rPr lang="en-US" dirty="0"/>
              <a:t>Law enforcement may search students and staff prior to or after getting on the bus</a:t>
            </a:r>
          </a:p>
          <a:p>
            <a:r>
              <a:rPr lang="en-US" dirty="0"/>
              <a:t>Drop-off at reunification site</a:t>
            </a:r>
          </a:p>
          <a:p>
            <a:r>
              <a:rPr lang="en-US" dirty="0"/>
              <a:t>Return to event site to pick up more students as needed</a:t>
            </a:r>
          </a:p>
          <a:p>
            <a:pPr lvl="1"/>
            <a:endParaRPr lang="en-US" dirty="0"/>
          </a:p>
          <a:p>
            <a:endParaRPr lang="en-US" dirty="0"/>
          </a:p>
        </p:txBody>
      </p:sp>
      <p:pic>
        <p:nvPicPr>
          <p:cNvPr id="4" name="Picture 3">
            <a:extLst>
              <a:ext uri="{FF2B5EF4-FFF2-40B4-BE49-F238E27FC236}">
                <a16:creationId xmlns:a16="http://schemas.microsoft.com/office/drawing/2014/main" id="{464B83B0-B683-4E2C-B5D1-33351C3041EC}"/>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236478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0234F-6FE7-4778-AA4A-991AC56D255E}"/>
              </a:ext>
            </a:extLst>
          </p:cNvPr>
          <p:cNvSpPr>
            <a:spLocks noGrp="1"/>
          </p:cNvSpPr>
          <p:nvPr>
            <p:ph type="title"/>
          </p:nvPr>
        </p:nvSpPr>
        <p:spPr>
          <a:solidFill>
            <a:schemeClr val="accent5">
              <a:lumMod val="40000"/>
              <a:lumOff val="60000"/>
            </a:schemeClr>
          </a:solidFill>
        </p:spPr>
        <p:txBody>
          <a:bodyPr/>
          <a:lstStyle/>
          <a:p>
            <a:r>
              <a:rPr lang="en-US" dirty="0"/>
              <a:t>Reunification Team: Staffing (How do we fill these positions?)</a:t>
            </a:r>
          </a:p>
        </p:txBody>
      </p:sp>
      <p:sp>
        <p:nvSpPr>
          <p:cNvPr id="6" name="Content Placeholder 5">
            <a:extLst>
              <a:ext uri="{FF2B5EF4-FFF2-40B4-BE49-F238E27FC236}">
                <a16:creationId xmlns:a16="http://schemas.microsoft.com/office/drawing/2014/main" id="{7CB711AA-A111-4C31-BEB6-555D193201BA}"/>
              </a:ext>
            </a:extLst>
          </p:cNvPr>
          <p:cNvSpPr>
            <a:spLocks noGrp="1"/>
          </p:cNvSpPr>
          <p:nvPr>
            <p:ph idx="1"/>
          </p:nvPr>
        </p:nvSpPr>
        <p:spPr>
          <a:xfrm>
            <a:off x="838200" y="1825625"/>
            <a:ext cx="10515600" cy="4351338"/>
          </a:xfrm>
        </p:spPr>
        <p:txBody>
          <a:bodyPr/>
          <a:lstStyle/>
          <a:p>
            <a:pPr>
              <a:lnSpc>
                <a:spcPct val="150000"/>
              </a:lnSpc>
            </a:pPr>
            <a:r>
              <a:rPr lang="en-US" dirty="0"/>
              <a:t>From the school where reunification is occurring:</a:t>
            </a:r>
          </a:p>
          <a:p>
            <a:pPr lvl="1">
              <a:lnSpc>
                <a:spcPct val="150000"/>
              </a:lnSpc>
            </a:pPr>
            <a:r>
              <a:rPr lang="en-US" dirty="0"/>
              <a:t>Counselors, office staff, facilities staff, para-educators, TAs</a:t>
            </a:r>
          </a:p>
          <a:p>
            <a:pPr lvl="1">
              <a:lnSpc>
                <a:spcPct val="150000"/>
              </a:lnSpc>
            </a:pPr>
            <a:r>
              <a:rPr lang="en-US" dirty="0"/>
              <a:t>Trusted parent volunteers that happen to be on site</a:t>
            </a:r>
          </a:p>
          <a:p>
            <a:pPr>
              <a:lnSpc>
                <a:spcPct val="150000"/>
              </a:lnSpc>
            </a:pPr>
            <a:r>
              <a:rPr lang="en-US" dirty="0"/>
              <a:t>Available staff from other schools, other district facilities</a:t>
            </a:r>
          </a:p>
        </p:txBody>
      </p:sp>
      <p:pic>
        <p:nvPicPr>
          <p:cNvPr id="5" name="Picture 4">
            <a:extLst>
              <a:ext uri="{FF2B5EF4-FFF2-40B4-BE49-F238E27FC236}">
                <a16:creationId xmlns:a16="http://schemas.microsoft.com/office/drawing/2014/main" id="{C7BC2161-4C8D-442D-94A4-944C38D86EC4}"/>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839592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7EB38-3829-45E7-A34B-DA9DBAAD3918}"/>
              </a:ext>
            </a:extLst>
          </p:cNvPr>
          <p:cNvSpPr>
            <a:spLocks noGrp="1"/>
          </p:cNvSpPr>
          <p:nvPr>
            <p:ph type="title"/>
          </p:nvPr>
        </p:nvSpPr>
        <p:spPr>
          <a:solidFill>
            <a:schemeClr val="accent5">
              <a:lumMod val="40000"/>
              <a:lumOff val="60000"/>
            </a:schemeClr>
          </a:solidFill>
        </p:spPr>
        <p:txBody>
          <a:bodyPr/>
          <a:lstStyle/>
          <a:p>
            <a:r>
              <a:rPr lang="en-US" dirty="0"/>
              <a:t>Reunification Team: Key Activities</a:t>
            </a:r>
          </a:p>
        </p:txBody>
      </p:sp>
      <p:sp>
        <p:nvSpPr>
          <p:cNvPr id="3" name="Content Placeholder 2">
            <a:extLst>
              <a:ext uri="{FF2B5EF4-FFF2-40B4-BE49-F238E27FC236}">
                <a16:creationId xmlns:a16="http://schemas.microsoft.com/office/drawing/2014/main" id="{F1FDC6C1-F96E-4192-9003-2897E16F1066}"/>
              </a:ext>
            </a:extLst>
          </p:cNvPr>
          <p:cNvSpPr>
            <a:spLocks noGrp="1"/>
          </p:cNvSpPr>
          <p:nvPr>
            <p:ph idx="1"/>
          </p:nvPr>
        </p:nvSpPr>
        <p:spPr/>
        <p:txBody>
          <a:bodyPr>
            <a:normAutofit/>
          </a:bodyPr>
          <a:lstStyle/>
          <a:p>
            <a:r>
              <a:rPr lang="en-US" dirty="0"/>
              <a:t>Notify reunification site (if not yet done)</a:t>
            </a:r>
          </a:p>
          <a:p>
            <a:r>
              <a:rPr lang="en-US" dirty="0"/>
              <a:t>Notify reunification team to assemble</a:t>
            </a:r>
          </a:p>
          <a:p>
            <a:r>
              <a:rPr lang="en-US" dirty="0"/>
              <a:t>Prepare the reunification site</a:t>
            </a:r>
          </a:p>
          <a:p>
            <a:r>
              <a:rPr lang="en-US" dirty="0"/>
              <a:t>Account for incoming students</a:t>
            </a:r>
          </a:p>
          <a:p>
            <a:r>
              <a:rPr lang="en-US" dirty="0"/>
              <a:t>Account for outgoing students</a:t>
            </a:r>
          </a:p>
          <a:p>
            <a:r>
              <a:rPr lang="en-US" dirty="0"/>
              <a:t>Provide assistance to parents, law enforcement, students</a:t>
            </a:r>
          </a:p>
          <a:p>
            <a:endParaRPr lang="en-US" dirty="0"/>
          </a:p>
          <a:p>
            <a:endParaRPr lang="en-US" dirty="0"/>
          </a:p>
        </p:txBody>
      </p:sp>
      <p:pic>
        <p:nvPicPr>
          <p:cNvPr id="4" name="Picture 3">
            <a:extLst>
              <a:ext uri="{FF2B5EF4-FFF2-40B4-BE49-F238E27FC236}">
                <a16:creationId xmlns:a16="http://schemas.microsoft.com/office/drawing/2014/main" id="{AC1A8E2E-F36B-4423-AD8B-8D16C72511B6}"/>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347091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5B8E6-17B2-4B91-B80B-D287DBC2952D}"/>
              </a:ext>
            </a:extLst>
          </p:cNvPr>
          <p:cNvSpPr>
            <a:spLocks noGrp="1"/>
          </p:cNvSpPr>
          <p:nvPr>
            <p:ph type="title"/>
          </p:nvPr>
        </p:nvSpPr>
        <p:spPr>
          <a:solidFill>
            <a:schemeClr val="accent5">
              <a:lumMod val="40000"/>
              <a:lumOff val="60000"/>
            </a:schemeClr>
          </a:solidFill>
        </p:spPr>
        <p:txBody>
          <a:bodyPr/>
          <a:lstStyle/>
          <a:p>
            <a:r>
              <a:rPr lang="en-US" dirty="0"/>
              <a:t>Reunification Team: Preparation and Setup</a:t>
            </a:r>
          </a:p>
        </p:txBody>
      </p:sp>
      <p:sp>
        <p:nvSpPr>
          <p:cNvPr id="3" name="Content Placeholder 2">
            <a:extLst>
              <a:ext uri="{FF2B5EF4-FFF2-40B4-BE49-F238E27FC236}">
                <a16:creationId xmlns:a16="http://schemas.microsoft.com/office/drawing/2014/main" id="{E15C1195-4B7E-46C1-809E-D2BA703ED176}"/>
              </a:ext>
            </a:extLst>
          </p:cNvPr>
          <p:cNvSpPr>
            <a:spLocks noGrp="1"/>
          </p:cNvSpPr>
          <p:nvPr>
            <p:ph idx="1"/>
          </p:nvPr>
        </p:nvSpPr>
        <p:spPr/>
        <p:txBody>
          <a:bodyPr/>
          <a:lstStyle/>
          <a:p>
            <a:r>
              <a:rPr lang="en-US" dirty="0"/>
              <a:t>Setup signage, tables, supplies, cone off areas in school and in parking lots</a:t>
            </a:r>
          </a:p>
          <a:p>
            <a:r>
              <a:rPr lang="en-US" dirty="0"/>
              <a:t>Coordinate with reunification school staff regarding impact on their normal operations, parent pickups, student movements, etc.</a:t>
            </a:r>
          </a:p>
          <a:p>
            <a:r>
              <a:rPr lang="en-US" dirty="0"/>
              <a:t>Ready student assembly area (auditorium, gym, etc.)</a:t>
            </a:r>
          </a:p>
          <a:p>
            <a:pPr lvl="1"/>
            <a:r>
              <a:rPr lang="en-US" dirty="0"/>
              <a:t>Access to bathrooms</a:t>
            </a:r>
          </a:p>
          <a:p>
            <a:pPr lvl="1"/>
            <a:r>
              <a:rPr lang="en-US" dirty="0"/>
              <a:t>Entertainment</a:t>
            </a:r>
          </a:p>
          <a:p>
            <a:pPr lvl="1"/>
            <a:r>
              <a:rPr lang="en-US" dirty="0"/>
              <a:t>Snacks, drinks</a:t>
            </a:r>
          </a:p>
          <a:p>
            <a:endParaRPr lang="en-US" dirty="0"/>
          </a:p>
        </p:txBody>
      </p:sp>
      <p:pic>
        <p:nvPicPr>
          <p:cNvPr id="4" name="Picture 3">
            <a:extLst>
              <a:ext uri="{FF2B5EF4-FFF2-40B4-BE49-F238E27FC236}">
                <a16:creationId xmlns:a16="http://schemas.microsoft.com/office/drawing/2014/main" id="{225AE59C-943A-4A08-B2BB-EF794CCF2CB3}"/>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126065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363A4-24CA-4EB9-A1EB-84538E8B09DB}"/>
              </a:ext>
            </a:extLst>
          </p:cNvPr>
          <p:cNvSpPr>
            <a:spLocks noGrp="1"/>
          </p:cNvSpPr>
          <p:nvPr>
            <p:ph type="title"/>
          </p:nvPr>
        </p:nvSpPr>
        <p:spPr>
          <a:solidFill>
            <a:schemeClr val="accent5">
              <a:lumMod val="40000"/>
              <a:lumOff val="60000"/>
            </a:schemeClr>
          </a:solidFill>
        </p:spPr>
        <p:txBody>
          <a:bodyPr/>
          <a:lstStyle/>
          <a:p>
            <a:r>
              <a:rPr lang="en-US" dirty="0"/>
              <a:t>Reunification: Go Kits</a:t>
            </a:r>
          </a:p>
        </p:txBody>
      </p:sp>
      <p:sp>
        <p:nvSpPr>
          <p:cNvPr id="3" name="Content Placeholder 2">
            <a:extLst>
              <a:ext uri="{FF2B5EF4-FFF2-40B4-BE49-F238E27FC236}">
                <a16:creationId xmlns:a16="http://schemas.microsoft.com/office/drawing/2014/main" id="{4ABC1918-B47C-42AC-9171-1999AEA01B56}"/>
              </a:ext>
            </a:extLst>
          </p:cNvPr>
          <p:cNvSpPr>
            <a:spLocks noGrp="1"/>
          </p:cNvSpPr>
          <p:nvPr>
            <p:ph idx="1"/>
          </p:nvPr>
        </p:nvSpPr>
        <p:spPr/>
        <p:txBody>
          <a:bodyPr/>
          <a:lstStyle/>
          <a:p>
            <a:pPr>
              <a:lnSpc>
                <a:spcPct val="200000"/>
              </a:lnSpc>
            </a:pPr>
            <a:r>
              <a:rPr lang="en-US" dirty="0"/>
              <a:t>Reunification kits should be stored in multiple locations. </a:t>
            </a:r>
          </a:p>
          <a:p>
            <a:pPr>
              <a:lnSpc>
                <a:spcPct val="200000"/>
              </a:lnSpc>
            </a:pPr>
            <a:r>
              <a:rPr lang="en-US" dirty="0"/>
              <a:t>Contain necessary supplies, signs, forms, </a:t>
            </a:r>
            <a:r>
              <a:rPr lang="en-US" dirty="0" err="1"/>
              <a:t>etc</a:t>
            </a:r>
            <a:r>
              <a:rPr lang="en-US" dirty="0"/>
              <a:t> to handle the reunification process.</a:t>
            </a:r>
          </a:p>
          <a:p>
            <a:pPr>
              <a:lnSpc>
                <a:spcPct val="200000"/>
              </a:lnSpc>
            </a:pPr>
            <a:r>
              <a:rPr lang="en-US" dirty="0"/>
              <a:t>Include a copy of the reunification plan.</a:t>
            </a:r>
          </a:p>
        </p:txBody>
      </p:sp>
      <p:pic>
        <p:nvPicPr>
          <p:cNvPr id="4" name="Picture 3">
            <a:extLst>
              <a:ext uri="{FF2B5EF4-FFF2-40B4-BE49-F238E27FC236}">
                <a16:creationId xmlns:a16="http://schemas.microsoft.com/office/drawing/2014/main" id="{A92672E0-50B6-4161-B626-8193E6A48A26}"/>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520653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45712-DC4F-49F0-9C47-4D7A903F2A3E}"/>
              </a:ext>
            </a:extLst>
          </p:cNvPr>
          <p:cNvSpPr>
            <a:spLocks noGrp="1"/>
          </p:cNvSpPr>
          <p:nvPr>
            <p:ph type="title"/>
          </p:nvPr>
        </p:nvSpPr>
        <p:spPr>
          <a:solidFill>
            <a:schemeClr val="accent5">
              <a:lumMod val="40000"/>
              <a:lumOff val="60000"/>
            </a:schemeClr>
          </a:solidFill>
        </p:spPr>
        <p:txBody>
          <a:bodyPr/>
          <a:lstStyle/>
          <a:p>
            <a:r>
              <a:rPr lang="en-US" dirty="0"/>
              <a:t>Reunification Team: Separate Students and Parents</a:t>
            </a:r>
          </a:p>
        </p:txBody>
      </p:sp>
      <p:sp>
        <p:nvSpPr>
          <p:cNvPr id="3" name="Content Placeholder 2">
            <a:extLst>
              <a:ext uri="{FF2B5EF4-FFF2-40B4-BE49-F238E27FC236}">
                <a16:creationId xmlns:a16="http://schemas.microsoft.com/office/drawing/2014/main" id="{6CF5B5C2-B6E1-4C42-8BC4-92B0C8655406}"/>
              </a:ext>
            </a:extLst>
          </p:cNvPr>
          <p:cNvSpPr>
            <a:spLocks noGrp="1"/>
          </p:cNvSpPr>
          <p:nvPr>
            <p:ph idx="1"/>
          </p:nvPr>
        </p:nvSpPr>
        <p:spPr/>
        <p:txBody>
          <a:bodyPr/>
          <a:lstStyle/>
          <a:p>
            <a:r>
              <a:rPr lang="en-US" dirty="0"/>
              <a:t>In order to maintain accountability of all students you must keep the parents and guardians picking up students physically and visually separate from the students.</a:t>
            </a:r>
          </a:p>
          <a:p>
            <a:r>
              <a:rPr lang="en-US" dirty="0"/>
              <a:t> Only Runners/</a:t>
            </a:r>
            <a:r>
              <a:rPr lang="en-US" dirty="0" err="1"/>
              <a:t>Reunifiers</a:t>
            </a:r>
            <a:r>
              <a:rPr lang="en-US" dirty="0"/>
              <a:t>, with correct forms, should bring students to reunification area.</a:t>
            </a:r>
          </a:p>
        </p:txBody>
      </p:sp>
      <p:sp>
        <p:nvSpPr>
          <p:cNvPr id="4" name="Rectangle 3">
            <a:extLst>
              <a:ext uri="{FF2B5EF4-FFF2-40B4-BE49-F238E27FC236}">
                <a16:creationId xmlns:a16="http://schemas.microsoft.com/office/drawing/2014/main" id="{568B083C-2839-4774-8436-F53682A5FACF}"/>
              </a:ext>
            </a:extLst>
          </p:cNvPr>
          <p:cNvSpPr/>
          <p:nvPr/>
        </p:nvSpPr>
        <p:spPr>
          <a:xfrm>
            <a:off x="1173018" y="4414982"/>
            <a:ext cx="2706255" cy="16902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Parent Check-in</a:t>
            </a:r>
          </a:p>
        </p:txBody>
      </p:sp>
      <p:sp>
        <p:nvSpPr>
          <p:cNvPr id="5" name="Rectangle 4">
            <a:extLst>
              <a:ext uri="{FF2B5EF4-FFF2-40B4-BE49-F238E27FC236}">
                <a16:creationId xmlns:a16="http://schemas.microsoft.com/office/drawing/2014/main" id="{FB35CF05-F6DF-4A68-AA4B-B5966D6D1499}"/>
              </a:ext>
            </a:extLst>
          </p:cNvPr>
          <p:cNvSpPr/>
          <p:nvPr/>
        </p:nvSpPr>
        <p:spPr>
          <a:xfrm>
            <a:off x="7947891" y="4356894"/>
            <a:ext cx="2706255" cy="16902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Student Assembly</a:t>
            </a:r>
          </a:p>
        </p:txBody>
      </p:sp>
      <p:sp>
        <p:nvSpPr>
          <p:cNvPr id="6" name="Arrow: Left-Right 5">
            <a:extLst>
              <a:ext uri="{FF2B5EF4-FFF2-40B4-BE49-F238E27FC236}">
                <a16:creationId xmlns:a16="http://schemas.microsoft.com/office/drawing/2014/main" id="{77AAF870-B88F-4321-BBDD-E3E3848923E7}"/>
              </a:ext>
            </a:extLst>
          </p:cNvPr>
          <p:cNvSpPr/>
          <p:nvPr/>
        </p:nvSpPr>
        <p:spPr>
          <a:xfrm>
            <a:off x="3943930" y="5070763"/>
            <a:ext cx="3943924" cy="48029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Runners/</a:t>
            </a:r>
            <a:r>
              <a:rPr lang="en-US" dirty="0" err="1"/>
              <a:t>Reunifiers</a:t>
            </a:r>
            <a:endParaRPr lang="en-US" dirty="0"/>
          </a:p>
        </p:txBody>
      </p:sp>
      <p:pic>
        <p:nvPicPr>
          <p:cNvPr id="7" name="Picture 6">
            <a:extLst>
              <a:ext uri="{FF2B5EF4-FFF2-40B4-BE49-F238E27FC236}">
                <a16:creationId xmlns:a16="http://schemas.microsoft.com/office/drawing/2014/main" id="{262F856A-DD04-48B5-A5A5-5FEA66902471}"/>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516392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479D7-1107-4AD4-86A7-40E771960B21}"/>
              </a:ext>
            </a:extLst>
          </p:cNvPr>
          <p:cNvSpPr>
            <a:spLocks noGrp="1"/>
          </p:cNvSpPr>
          <p:nvPr>
            <p:ph type="title"/>
          </p:nvPr>
        </p:nvSpPr>
        <p:spPr>
          <a:solidFill>
            <a:schemeClr val="accent5">
              <a:lumMod val="40000"/>
              <a:lumOff val="60000"/>
            </a:schemeClr>
          </a:solidFill>
        </p:spPr>
        <p:txBody>
          <a:bodyPr/>
          <a:lstStyle/>
          <a:p>
            <a:r>
              <a:rPr lang="en-US" dirty="0"/>
              <a:t>Reunification Team: Student Arrival</a:t>
            </a:r>
          </a:p>
        </p:txBody>
      </p:sp>
      <p:sp>
        <p:nvSpPr>
          <p:cNvPr id="3" name="Content Placeholder 2">
            <a:extLst>
              <a:ext uri="{FF2B5EF4-FFF2-40B4-BE49-F238E27FC236}">
                <a16:creationId xmlns:a16="http://schemas.microsoft.com/office/drawing/2014/main" id="{7A3D91D8-27A6-455B-8985-2B49A71C67CB}"/>
              </a:ext>
            </a:extLst>
          </p:cNvPr>
          <p:cNvSpPr>
            <a:spLocks noGrp="1"/>
          </p:cNvSpPr>
          <p:nvPr>
            <p:ph idx="1"/>
          </p:nvPr>
        </p:nvSpPr>
        <p:spPr>
          <a:xfrm>
            <a:off x="838200" y="1825625"/>
            <a:ext cx="10153074" cy="4351338"/>
          </a:xfrm>
        </p:spPr>
        <p:txBody>
          <a:bodyPr>
            <a:normAutofit/>
          </a:bodyPr>
          <a:lstStyle/>
          <a:p>
            <a:r>
              <a:rPr lang="en-US" dirty="0"/>
              <a:t>Check-in students as they arrive at assembly area</a:t>
            </a:r>
          </a:p>
          <a:p>
            <a:r>
              <a:rPr lang="en-US" dirty="0"/>
              <a:t>Three types of students:</a:t>
            </a:r>
          </a:p>
          <a:p>
            <a:pPr marL="914400" lvl="1" indent="-457200">
              <a:buFont typeface="+mj-lt"/>
              <a:buAutoNum type="arabicPeriod"/>
            </a:pPr>
            <a:r>
              <a:rPr lang="en-US" dirty="0"/>
              <a:t>On the master attendance roster and at reunification site</a:t>
            </a:r>
          </a:p>
          <a:p>
            <a:pPr lvl="2"/>
            <a:r>
              <a:rPr lang="en-US" dirty="0"/>
              <a:t>This is the ideal – you expected the student, you have the student</a:t>
            </a:r>
          </a:p>
          <a:p>
            <a:pPr marL="914400" lvl="1" indent="-457200">
              <a:buFont typeface="+mj-lt"/>
              <a:buAutoNum type="arabicPeriod"/>
            </a:pPr>
            <a:r>
              <a:rPr lang="en-US" dirty="0"/>
              <a:t>Not on the master attendance roster, but at reunification site</a:t>
            </a:r>
          </a:p>
          <a:p>
            <a:pPr lvl="2"/>
            <a:r>
              <a:rPr lang="en-US" dirty="0"/>
              <a:t>Add student to the master attendance – they were missed by attendance procedure</a:t>
            </a:r>
          </a:p>
          <a:p>
            <a:pPr marL="914400" lvl="1" indent="-457200">
              <a:buFont typeface="+mj-lt"/>
              <a:buAutoNum type="arabicPeriod"/>
            </a:pPr>
            <a:r>
              <a:rPr lang="en-US" dirty="0"/>
              <a:t>On master attendance roster, but not at reunification site</a:t>
            </a:r>
          </a:p>
          <a:p>
            <a:pPr lvl="2"/>
            <a:r>
              <a:rPr lang="en-US" dirty="0"/>
              <a:t>Student is missing, possibly a victim</a:t>
            </a:r>
          </a:p>
          <a:p>
            <a:pPr lvl="2"/>
            <a:r>
              <a:rPr lang="en-US" dirty="0"/>
              <a:t>May have left school grounds without permission before, during, or after event</a:t>
            </a:r>
          </a:p>
          <a:p>
            <a:pPr lvl="2"/>
            <a:r>
              <a:rPr lang="en-US" dirty="0"/>
              <a:t>Compare to office sign-out sheets, may have left for appointment</a:t>
            </a:r>
          </a:p>
          <a:p>
            <a:pPr lvl="2"/>
            <a:r>
              <a:rPr lang="en-US" dirty="0"/>
              <a:t>Make a list of these students and share with parent check-in, District Office</a:t>
            </a:r>
          </a:p>
        </p:txBody>
      </p:sp>
      <p:pic>
        <p:nvPicPr>
          <p:cNvPr id="4" name="Picture 3">
            <a:extLst>
              <a:ext uri="{FF2B5EF4-FFF2-40B4-BE49-F238E27FC236}">
                <a16:creationId xmlns:a16="http://schemas.microsoft.com/office/drawing/2014/main" id="{6F9E7C87-EC9C-43F6-94B2-AFF6BA44295F}"/>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967513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E1A1-414A-4707-8210-5ACB6AAD87A7}"/>
              </a:ext>
            </a:extLst>
          </p:cNvPr>
          <p:cNvSpPr>
            <a:spLocks noGrp="1"/>
          </p:cNvSpPr>
          <p:nvPr>
            <p:ph type="title"/>
          </p:nvPr>
        </p:nvSpPr>
        <p:spPr>
          <a:solidFill>
            <a:schemeClr val="accent5">
              <a:lumMod val="40000"/>
              <a:lumOff val="60000"/>
            </a:schemeClr>
          </a:solidFill>
        </p:spPr>
        <p:txBody>
          <a:bodyPr/>
          <a:lstStyle/>
          <a:p>
            <a:r>
              <a:rPr lang="en-US" dirty="0"/>
              <a:t>Reunification: Step 1 - Greetings</a:t>
            </a:r>
          </a:p>
        </p:txBody>
      </p:sp>
      <p:sp>
        <p:nvSpPr>
          <p:cNvPr id="3" name="Content Placeholder 2">
            <a:extLst>
              <a:ext uri="{FF2B5EF4-FFF2-40B4-BE49-F238E27FC236}">
                <a16:creationId xmlns:a16="http://schemas.microsoft.com/office/drawing/2014/main" id="{E36DBEC2-194B-451B-ABD1-0F8954468803}"/>
              </a:ext>
            </a:extLst>
          </p:cNvPr>
          <p:cNvSpPr>
            <a:spLocks noGrp="1"/>
          </p:cNvSpPr>
          <p:nvPr>
            <p:ph idx="1"/>
          </p:nvPr>
        </p:nvSpPr>
        <p:spPr>
          <a:xfrm>
            <a:off x="6077526" y="1825625"/>
            <a:ext cx="5190837" cy="4351338"/>
          </a:xfrm>
        </p:spPr>
        <p:txBody>
          <a:bodyPr/>
          <a:lstStyle/>
          <a:p>
            <a:r>
              <a:rPr lang="en-US" dirty="0"/>
              <a:t>Parents arrive at reunification site</a:t>
            </a:r>
          </a:p>
          <a:p>
            <a:r>
              <a:rPr lang="en-US" dirty="0"/>
              <a:t>Greeters explain the process and hand out Reunification Cards (in Spanish and English)</a:t>
            </a:r>
          </a:p>
          <a:p>
            <a:endParaRPr lang="en-US" dirty="0"/>
          </a:p>
          <a:p>
            <a:endParaRPr lang="en-US" dirty="0"/>
          </a:p>
        </p:txBody>
      </p:sp>
      <p:pic>
        <p:nvPicPr>
          <p:cNvPr id="4" name="Picture 3">
            <a:extLst>
              <a:ext uri="{FF2B5EF4-FFF2-40B4-BE49-F238E27FC236}">
                <a16:creationId xmlns:a16="http://schemas.microsoft.com/office/drawing/2014/main" id="{ED2AD487-31EA-40BB-958F-6D179D51A95C}"/>
              </a:ext>
            </a:extLst>
          </p:cNvPr>
          <p:cNvPicPr>
            <a:picLocks noChangeAspect="1"/>
          </p:cNvPicPr>
          <p:nvPr/>
        </p:nvPicPr>
        <p:blipFill>
          <a:blip r:embed="rId2"/>
          <a:stretch>
            <a:fillRect/>
          </a:stretch>
        </p:blipFill>
        <p:spPr>
          <a:xfrm>
            <a:off x="838200" y="1907940"/>
            <a:ext cx="5117149" cy="3326915"/>
          </a:xfrm>
          <a:prstGeom prst="rect">
            <a:avLst/>
          </a:prstGeom>
        </p:spPr>
      </p:pic>
      <p:pic>
        <p:nvPicPr>
          <p:cNvPr id="5" name="Picture 4">
            <a:extLst>
              <a:ext uri="{FF2B5EF4-FFF2-40B4-BE49-F238E27FC236}">
                <a16:creationId xmlns:a16="http://schemas.microsoft.com/office/drawing/2014/main" id="{04786377-D1F4-4793-82ED-94DB63E089FB}"/>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291536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58E8-CEFF-4021-8A5B-7F4B15EE1417}"/>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38CD67BB-F801-4941-AD50-4E7CA4EC7778}"/>
              </a:ext>
            </a:extLst>
          </p:cNvPr>
          <p:cNvSpPr>
            <a:spLocks noGrp="1"/>
          </p:cNvSpPr>
          <p:nvPr>
            <p:ph idx="1"/>
          </p:nvPr>
        </p:nvSpPr>
        <p:spPr>
          <a:xfrm>
            <a:off x="627184" y="2346130"/>
            <a:ext cx="10515600" cy="4351338"/>
          </a:xfrm>
        </p:spPr>
        <p:txBody>
          <a:bodyPr>
            <a:normAutofit/>
          </a:bodyPr>
          <a:lstStyle/>
          <a:p>
            <a:pPr marL="0" indent="0" algn="ctr">
              <a:buNone/>
            </a:pPr>
            <a:r>
              <a:rPr lang="en-US" sz="5400" dirty="0"/>
              <a:t>Heather Jones</a:t>
            </a:r>
          </a:p>
          <a:p>
            <a:pPr marL="0" indent="0" algn="ctr">
              <a:buNone/>
            </a:pPr>
            <a:endParaRPr lang="en-US" sz="5400" dirty="0"/>
          </a:p>
          <a:p>
            <a:pPr marL="0" indent="0" algn="ctr">
              <a:buNone/>
            </a:pPr>
            <a:r>
              <a:rPr lang="en-US" sz="5400" dirty="0"/>
              <a:t>Krista Salinas</a:t>
            </a:r>
          </a:p>
        </p:txBody>
      </p:sp>
      <p:pic>
        <p:nvPicPr>
          <p:cNvPr id="4" name="Picture 3">
            <a:extLst>
              <a:ext uri="{FF2B5EF4-FFF2-40B4-BE49-F238E27FC236}">
                <a16:creationId xmlns:a16="http://schemas.microsoft.com/office/drawing/2014/main" id="{0E6FC2BE-34FE-4FE8-AA76-10101FDCC58B}"/>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711078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E1A1-414A-4707-8210-5ACB6AAD87A7}"/>
              </a:ext>
            </a:extLst>
          </p:cNvPr>
          <p:cNvSpPr>
            <a:spLocks noGrp="1"/>
          </p:cNvSpPr>
          <p:nvPr>
            <p:ph type="title"/>
          </p:nvPr>
        </p:nvSpPr>
        <p:spPr>
          <a:solidFill>
            <a:schemeClr val="accent5">
              <a:lumMod val="40000"/>
              <a:lumOff val="60000"/>
            </a:schemeClr>
          </a:solidFill>
        </p:spPr>
        <p:txBody>
          <a:bodyPr/>
          <a:lstStyle/>
          <a:p>
            <a:r>
              <a:rPr lang="en-US" dirty="0"/>
              <a:t>Reunification: Step 2 – Parents Fill Out Card</a:t>
            </a:r>
          </a:p>
        </p:txBody>
      </p:sp>
      <p:sp>
        <p:nvSpPr>
          <p:cNvPr id="3" name="Content Placeholder 2">
            <a:extLst>
              <a:ext uri="{FF2B5EF4-FFF2-40B4-BE49-F238E27FC236}">
                <a16:creationId xmlns:a16="http://schemas.microsoft.com/office/drawing/2014/main" id="{E36DBEC2-194B-451B-ABD1-0F8954468803}"/>
              </a:ext>
            </a:extLst>
          </p:cNvPr>
          <p:cNvSpPr>
            <a:spLocks noGrp="1"/>
          </p:cNvSpPr>
          <p:nvPr>
            <p:ph idx="1"/>
          </p:nvPr>
        </p:nvSpPr>
        <p:spPr>
          <a:xfrm>
            <a:off x="6426201" y="1850159"/>
            <a:ext cx="5553364" cy="4351338"/>
          </a:xfrm>
        </p:spPr>
        <p:txBody>
          <a:bodyPr/>
          <a:lstStyle/>
          <a:p>
            <a:r>
              <a:rPr lang="en-US" dirty="0"/>
              <a:t>Parents fill in top and bottom of card (except school section)</a:t>
            </a:r>
          </a:p>
          <a:p>
            <a:r>
              <a:rPr lang="en-US" dirty="0"/>
              <a:t>One card per student</a:t>
            </a:r>
          </a:p>
          <a:p>
            <a:r>
              <a:rPr lang="en-US" dirty="0"/>
              <a:t>All cards filled completely</a:t>
            </a:r>
          </a:p>
          <a:p>
            <a:r>
              <a:rPr lang="en-US" dirty="0"/>
              <a:t>Parents get in line by student last name</a:t>
            </a:r>
          </a:p>
          <a:p>
            <a:endParaRPr lang="en-US" dirty="0"/>
          </a:p>
          <a:p>
            <a:endParaRPr lang="en-US" dirty="0"/>
          </a:p>
        </p:txBody>
      </p:sp>
      <p:pic>
        <p:nvPicPr>
          <p:cNvPr id="6" name="Picture 5">
            <a:extLst>
              <a:ext uri="{FF2B5EF4-FFF2-40B4-BE49-F238E27FC236}">
                <a16:creationId xmlns:a16="http://schemas.microsoft.com/office/drawing/2014/main" id="{0EE14F74-AC96-42AE-9830-1974A98422F0}"/>
              </a:ext>
            </a:extLst>
          </p:cNvPr>
          <p:cNvPicPr>
            <a:picLocks noChangeAspect="1"/>
          </p:cNvPicPr>
          <p:nvPr/>
        </p:nvPicPr>
        <p:blipFill>
          <a:blip r:embed="rId2"/>
          <a:stretch>
            <a:fillRect/>
          </a:stretch>
        </p:blipFill>
        <p:spPr>
          <a:xfrm>
            <a:off x="591127" y="1825625"/>
            <a:ext cx="5768751" cy="3766732"/>
          </a:xfrm>
          <a:prstGeom prst="rect">
            <a:avLst/>
          </a:prstGeom>
        </p:spPr>
      </p:pic>
      <p:pic>
        <p:nvPicPr>
          <p:cNvPr id="5" name="Picture 4">
            <a:extLst>
              <a:ext uri="{FF2B5EF4-FFF2-40B4-BE49-F238E27FC236}">
                <a16:creationId xmlns:a16="http://schemas.microsoft.com/office/drawing/2014/main" id="{C0AF0990-FCD6-4CF3-87E3-88D2AF09D387}"/>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583883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E1A1-414A-4707-8210-5ACB6AAD87A7}"/>
              </a:ext>
            </a:extLst>
          </p:cNvPr>
          <p:cNvSpPr>
            <a:spLocks noGrp="1"/>
          </p:cNvSpPr>
          <p:nvPr>
            <p:ph type="title"/>
          </p:nvPr>
        </p:nvSpPr>
        <p:spPr>
          <a:solidFill>
            <a:schemeClr val="accent5">
              <a:lumMod val="40000"/>
              <a:lumOff val="60000"/>
            </a:schemeClr>
          </a:solidFill>
        </p:spPr>
        <p:txBody>
          <a:bodyPr/>
          <a:lstStyle/>
          <a:p>
            <a:r>
              <a:rPr lang="en-US" dirty="0"/>
              <a:t>Reunification: Step 3 – Checkers Verify ID</a:t>
            </a:r>
          </a:p>
        </p:txBody>
      </p:sp>
      <p:sp>
        <p:nvSpPr>
          <p:cNvPr id="3" name="Content Placeholder 2">
            <a:extLst>
              <a:ext uri="{FF2B5EF4-FFF2-40B4-BE49-F238E27FC236}">
                <a16:creationId xmlns:a16="http://schemas.microsoft.com/office/drawing/2014/main" id="{E36DBEC2-194B-451B-ABD1-0F8954468803}"/>
              </a:ext>
            </a:extLst>
          </p:cNvPr>
          <p:cNvSpPr>
            <a:spLocks noGrp="1"/>
          </p:cNvSpPr>
          <p:nvPr>
            <p:ph idx="1"/>
          </p:nvPr>
        </p:nvSpPr>
        <p:spPr>
          <a:xfrm>
            <a:off x="5838092" y="1850159"/>
            <a:ext cx="6141473" cy="4351338"/>
          </a:xfrm>
        </p:spPr>
        <p:txBody>
          <a:bodyPr/>
          <a:lstStyle/>
          <a:p>
            <a:r>
              <a:rPr lang="en-US" dirty="0"/>
              <a:t>Verify ID matches individual</a:t>
            </a:r>
          </a:p>
          <a:p>
            <a:r>
              <a:rPr lang="en-US" dirty="0"/>
              <a:t>Verify individual is allowed to pick up student (Parent/Guardian or emergency contacts only)</a:t>
            </a:r>
          </a:p>
          <a:p>
            <a:r>
              <a:rPr lang="en-US" dirty="0"/>
              <a:t>Verify that all cards are filled completely</a:t>
            </a:r>
          </a:p>
          <a:p>
            <a:r>
              <a:rPr lang="en-US" dirty="0"/>
              <a:t>Top is given to Parent Check-In, Bottom is returned to parent</a:t>
            </a:r>
          </a:p>
          <a:p>
            <a:pPr marL="0" indent="0">
              <a:buNone/>
            </a:pPr>
            <a:endParaRPr lang="en-US" dirty="0"/>
          </a:p>
          <a:p>
            <a:endParaRPr lang="en-US" dirty="0"/>
          </a:p>
        </p:txBody>
      </p:sp>
      <p:pic>
        <p:nvPicPr>
          <p:cNvPr id="5" name="Picture 4" descr="A close up of text on a white background&#10;&#10;Description generated with very high confidence">
            <a:extLst>
              <a:ext uri="{FF2B5EF4-FFF2-40B4-BE49-F238E27FC236}">
                <a16:creationId xmlns:a16="http://schemas.microsoft.com/office/drawing/2014/main" id="{CC08839C-06E7-4EA6-B2C0-DE81B1AEA9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436" y="1930399"/>
            <a:ext cx="4768315" cy="4347781"/>
          </a:xfrm>
          <a:prstGeom prst="rect">
            <a:avLst/>
          </a:prstGeom>
        </p:spPr>
      </p:pic>
      <p:pic>
        <p:nvPicPr>
          <p:cNvPr id="6" name="Picture 5">
            <a:extLst>
              <a:ext uri="{FF2B5EF4-FFF2-40B4-BE49-F238E27FC236}">
                <a16:creationId xmlns:a16="http://schemas.microsoft.com/office/drawing/2014/main" id="{E33B52D8-FD04-4C32-AED0-3CBE4DA78554}"/>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849498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E1A1-414A-4707-8210-5ACB6AAD87A7}"/>
              </a:ext>
            </a:extLst>
          </p:cNvPr>
          <p:cNvSpPr>
            <a:spLocks noGrp="1"/>
          </p:cNvSpPr>
          <p:nvPr>
            <p:ph type="title"/>
          </p:nvPr>
        </p:nvSpPr>
        <p:spPr>
          <a:solidFill>
            <a:schemeClr val="accent5">
              <a:lumMod val="40000"/>
              <a:lumOff val="60000"/>
            </a:schemeClr>
          </a:solidFill>
        </p:spPr>
        <p:txBody>
          <a:bodyPr/>
          <a:lstStyle/>
          <a:p>
            <a:r>
              <a:rPr lang="en-US" dirty="0"/>
              <a:t>Reunification: Step 4 – Reunification Area</a:t>
            </a:r>
          </a:p>
        </p:txBody>
      </p:sp>
      <p:sp>
        <p:nvSpPr>
          <p:cNvPr id="3" name="Content Placeholder 2">
            <a:extLst>
              <a:ext uri="{FF2B5EF4-FFF2-40B4-BE49-F238E27FC236}">
                <a16:creationId xmlns:a16="http://schemas.microsoft.com/office/drawing/2014/main" id="{E36DBEC2-194B-451B-ABD1-0F8954468803}"/>
              </a:ext>
            </a:extLst>
          </p:cNvPr>
          <p:cNvSpPr>
            <a:spLocks noGrp="1"/>
          </p:cNvSpPr>
          <p:nvPr>
            <p:ph idx="1"/>
          </p:nvPr>
        </p:nvSpPr>
        <p:spPr>
          <a:xfrm>
            <a:off x="6426201" y="1850159"/>
            <a:ext cx="5553364" cy="4351338"/>
          </a:xfrm>
        </p:spPr>
        <p:txBody>
          <a:bodyPr/>
          <a:lstStyle/>
          <a:p>
            <a:r>
              <a:rPr lang="en-US" dirty="0"/>
              <a:t>Parent gives bottom of form to </a:t>
            </a:r>
            <a:r>
              <a:rPr lang="en-US" dirty="0" err="1"/>
              <a:t>Runer</a:t>
            </a:r>
            <a:r>
              <a:rPr lang="en-US" dirty="0"/>
              <a:t>/ </a:t>
            </a:r>
            <a:r>
              <a:rPr lang="en-US" dirty="0" err="1"/>
              <a:t>Reunifier</a:t>
            </a:r>
            <a:endParaRPr lang="en-US" dirty="0"/>
          </a:p>
          <a:p>
            <a:r>
              <a:rPr lang="en-US" dirty="0"/>
              <a:t>Runner / </a:t>
            </a:r>
            <a:r>
              <a:rPr lang="en-US" dirty="0" err="1"/>
              <a:t>Reunifier</a:t>
            </a:r>
            <a:r>
              <a:rPr lang="en-US" dirty="0"/>
              <a:t> goes to assembly area to collect student</a:t>
            </a:r>
          </a:p>
          <a:p>
            <a:r>
              <a:rPr lang="en-US" dirty="0"/>
              <a:t>Parent </a:t>
            </a:r>
            <a:r>
              <a:rPr lang="en-US" u="sng" dirty="0"/>
              <a:t>waits</a:t>
            </a:r>
          </a:p>
          <a:p>
            <a:endParaRPr lang="en-US" dirty="0"/>
          </a:p>
          <a:p>
            <a:endParaRPr lang="en-US" dirty="0"/>
          </a:p>
        </p:txBody>
      </p:sp>
      <p:pic>
        <p:nvPicPr>
          <p:cNvPr id="4" name="Picture 3">
            <a:extLst>
              <a:ext uri="{FF2B5EF4-FFF2-40B4-BE49-F238E27FC236}">
                <a16:creationId xmlns:a16="http://schemas.microsoft.com/office/drawing/2014/main" id="{A5F6E567-6950-4FDB-8A42-4D35032EE982}"/>
              </a:ext>
            </a:extLst>
          </p:cNvPr>
          <p:cNvPicPr>
            <a:picLocks noChangeAspect="1"/>
          </p:cNvPicPr>
          <p:nvPr/>
        </p:nvPicPr>
        <p:blipFill>
          <a:blip r:embed="rId2"/>
          <a:stretch>
            <a:fillRect/>
          </a:stretch>
        </p:blipFill>
        <p:spPr>
          <a:xfrm>
            <a:off x="432938" y="2943404"/>
            <a:ext cx="5459863" cy="1562318"/>
          </a:xfrm>
          <a:prstGeom prst="rect">
            <a:avLst/>
          </a:prstGeom>
        </p:spPr>
      </p:pic>
      <p:pic>
        <p:nvPicPr>
          <p:cNvPr id="5" name="Picture 4">
            <a:extLst>
              <a:ext uri="{FF2B5EF4-FFF2-40B4-BE49-F238E27FC236}">
                <a16:creationId xmlns:a16="http://schemas.microsoft.com/office/drawing/2014/main" id="{2E700855-457F-46DA-917D-B17213B22AA6}"/>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112136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E1A1-414A-4707-8210-5ACB6AAD87A7}"/>
              </a:ext>
            </a:extLst>
          </p:cNvPr>
          <p:cNvSpPr>
            <a:spLocks noGrp="1"/>
          </p:cNvSpPr>
          <p:nvPr>
            <p:ph type="title"/>
          </p:nvPr>
        </p:nvSpPr>
        <p:spPr>
          <a:solidFill>
            <a:schemeClr val="accent5">
              <a:lumMod val="40000"/>
              <a:lumOff val="60000"/>
            </a:schemeClr>
          </a:solidFill>
        </p:spPr>
        <p:txBody>
          <a:bodyPr/>
          <a:lstStyle/>
          <a:p>
            <a:r>
              <a:rPr lang="en-US" dirty="0"/>
              <a:t>Reunification: Step 5 – Student Reunification</a:t>
            </a:r>
          </a:p>
        </p:txBody>
      </p:sp>
      <p:sp>
        <p:nvSpPr>
          <p:cNvPr id="3" name="Content Placeholder 2">
            <a:extLst>
              <a:ext uri="{FF2B5EF4-FFF2-40B4-BE49-F238E27FC236}">
                <a16:creationId xmlns:a16="http://schemas.microsoft.com/office/drawing/2014/main" id="{E36DBEC2-194B-451B-ABD1-0F8954468803}"/>
              </a:ext>
            </a:extLst>
          </p:cNvPr>
          <p:cNvSpPr>
            <a:spLocks noGrp="1"/>
          </p:cNvSpPr>
          <p:nvPr>
            <p:ph idx="1"/>
          </p:nvPr>
        </p:nvSpPr>
        <p:spPr>
          <a:xfrm>
            <a:off x="5466471" y="1914466"/>
            <a:ext cx="6077528" cy="4351338"/>
          </a:xfrm>
        </p:spPr>
        <p:txBody>
          <a:bodyPr/>
          <a:lstStyle/>
          <a:p>
            <a:r>
              <a:rPr lang="en-US" dirty="0"/>
              <a:t>Runner / </a:t>
            </a:r>
            <a:r>
              <a:rPr lang="en-US" dirty="0" err="1"/>
              <a:t>Reunifier</a:t>
            </a:r>
            <a:r>
              <a:rPr lang="en-US" dirty="0"/>
              <a:t> brings student to parent.</a:t>
            </a:r>
          </a:p>
          <a:p>
            <a:r>
              <a:rPr lang="en-US" dirty="0"/>
              <a:t>Runner / </a:t>
            </a:r>
            <a:r>
              <a:rPr lang="en-US" dirty="0" err="1"/>
              <a:t>Reunifier</a:t>
            </a:r>
            <a:r>
              <a:rPr lang="en-US" dirty="0"/>
              <a:t> asks “Are you comfortable leaving with this person?”</a:t>
            </a:r>
          </a:p>
          <a:p>
            <a:r>
              <a:rPr lang="en-US" dirty="0"/>
              <a:t>If yes, note the time on the card and initial and release student to parent.</a:t>
            </a:r>
          </a:p>
          <a:p>
            <a:r>
              <a:rPr lang="en-US" dirty="0"/>
              <a:t>If no, alert supervisor or principal.</a:t>
            </a:r>
          </a:p>
          <a:p>
            <a:endParaRPr lang="en-US" dirty="0"/>
          </a:p>
          <a:p>
            <a:endParaRPr lang="en-US" dirty="0"/>
          </a:p>
        </p:txBody>
      </p:sp>
      <p:pic>
        <p:nvPicPr>
          <p:cNvPr id="5" name="Picture 4">
            <a:extLst>
              <a:ext uri="{FF2B5EF4-FFF2-40B4-BE49-F238E27FC236}">
                <a16:creationId xmlns:a16="http://schemas.microsoft.com/office/drawing/2014/main" id="{E7D13542-64D5-4531-86A3-60EDB86F6BCC}"/>
              </a:ext>
            </a:extLst>
          </p:cNvPr>
          <p:cNvPicPr>
            <a:picLocks noChangeAspect="1"/>
          </p:cNvPicPr>
          <p:nvPr/>
        </p:nvPicPr>
        <p:blipFill>
          <a:blip r:embed="rId2"/>
          <a:stretch>
            <a:fillRect/>
          </a:stretch>
        </p:blipFill>
        <p:spPr>
          <a:xfrm rot="1810944">
            <a:off x="103807" y="3732286"/>
            <a:ext cx="5858476" cy="1381551"/>
          </a:xfrm>
          <a:prstGeom prst="rect">
            <a:avLst/>
          </a:prstGeom>
        </p:spPr>
      </p:pic>
      <p:pic>
        <p:nvPicPr>
          <p:cNvPr id="6" name="Picture 5">
            <a:extLst>
              <a:ext uri="{FF2B5EF4-FFF2-40B4-BE49-F238E27FC236}">
                <a16:creationId xmlns:a16="http://schemas.microsoft.com/office/drawing/2014/main" id="{88B09887-F58A-48CE-A491-4999C9895311}"/>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553277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E1A1-414A-4707-8210-5ACB6AAD87A7}"/>
              </a:ext>
            </a:extLst>
          </p:cNvPr>
          <p:cNvSpPr>
            <a:spLocks noGrp="1"/>
          </p:cNvSpPr>
          <p:nvPr>
            <p:ph type="title"/>
          </p:nvPr>
        </p:nvSpPr>
        <p:spPr>
          <a:solidFill>
            <a:schemeClr val="accent5">
              <a:lumMod val="40000"/>
              <a:lumOff val="60000"/>
            </a:schemeClr>
          </a:solidFill>
        </p:spPr>
        <p:txBody>
          <a:bodyPr/>
          <a:lstStyle/>
          <a:p>
            <a:r>
              <a:rPr lang="en-US" dirty="0"/>
              <a:t>Reunification: Step 6 – Accountability</a:t>
            </a:r>
          </a:p>
        </p:txBody>
      </p:sp>
      <p:sp>
        <p:nvSpPr>
          <p:cNvPr id="3" name="Content Placeholder 2">
            <a:extLst>
              <a:ext uri="{FF2B5EF4-FFF2-40B4-BE49-F238E27FC236}">
                <a16:creationId xmlns:a16="http://schemas.microsoft.com/office/drawing/2014/main" id="{E36DBEC2-194B-451B-ABD1-0F8954468803}"/>
              </a:ext>
            </a:extLst>
          </p:cNvPr>
          <p:cNvSpPr>
            <a:spLocks noGrp="1"/>
          </p:cNvSpPr>
          <p:nvPr>
            <p:ph idx="1"/>
          </p:nvPr>
        </p:nvSpPr>
        <p:spPr>
          <a:xfrm>
            <a:off x="6383998" y="2506662"/>
            <a:ext cx="5553364" cy="4351338"/>
          </a:xfrm>
        </p:spPr>
        <p:txBody>
          <a:bodyPr/>
          <a:lstStyle/>
          <a:p>
            <a:r>
              <a:rPr lang="en-US" dirty="0" err="1"/>
              <a:t>Reunifier</a:t>
            </a:r>
            <a:r>
              <a:rPr lang="en-US" dirty="0"/>
              <a:t> brings bottom of card to Parent Check-In.</a:t>
            </a:r>
          </a:p>
          <a:p>
            <a:r>
              <a:rPr lang="en-US" dirty="0"/>
              <a:t>Parent Check-In verifies the cards against the master roster.</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E7D13542-64D5-4531-86A3-60EDB86F6BCC}"/>
              </a:ext>
            </a:extLst>
          </p:cNvPr>
          <p:cNvPicPr>
            <a:picLocks noChangeAspect="1"/>
          </p:cNvPicPr>
          <p:nvPr/>
        </p:nvPicPr>
        <p:blipFill>
          <a:blip r:embed="rId2"/>
          <a:stretch>
            <a:fillRect/>
          </a:stretch>
        </p:blipFill>
        <p:spPr>
          <a:xfrm rot="1715980">
            <a:off x="972028" y="3502043"/>
            <a:ext cx="5858476" cy="1381551"/>
          </a:xfrm>
          <a:prstGeom prst="rect">
            <a:avLst/>
          </a:prstGeom>
        </p:spPr>
      </p:pic>
      <p:pic>
        <p:nvPicPr>
          <p:cNvPr id="6" name="Picture 5">
            <a:extLst>
              <a:ext uri="{FF2B5EF4-FFF2-40B4-BE49-F238E27FC236}">
                <a16:creationId xmlns:a16="http://schemas.microsoft.com/office/drawing/2014/main" id="{711024F3-B8C6-41F9-9332-1C3777893DA4}"/>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299987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3447D-288E-410C-BA00-4D548CE960C7}"/>
              </a:ext>
            </a:extLst>
          </p:cNvPr>
          <p:cNvSpPr>
            <a:spLocks noGrp="1"/>
          </p:cNvSpPr>
          <p:nvPr>
            <p:ph type="title"/>
          </p:nvPr>
        </p:nvSpPr>
        <p:spPr>
          <a:solidFill>
            <a:schemeClr val="accent5">
              <a:lumMod val="40000"/>
              <a:lumOff val="60000"/>
            </a:schemeClr>
          </a:solidFill>
        </p:spPr>
        <p:txBody>
          <a:bodyPr/>
          <a:lstStyle/>
          <a:p>
            <a:r>
              <a:rPr lang="en-US" dirty="0"/>
              <a:t>Reunification: What if?</a:t>
            </a:r>
          </a:p>
        </p:txBody>
      </p:sp>
      <p:sp>
        <p:nvSpPr>
          <p:cNvPr id="3" name="Content Placeholder 2">
            <a:extLst>
              <a:ext uri="{FF2B5EF4-FFF2-40B4-BE49-F238E27FC236}">
                <a16:creationId xmlns:a16="http://schemas.microsoft.com/office/drawing/2014/main" id="{AF7B23A5-1614-41F3-864A-EB6DBA25D3CE}"/>
              </a:ext>
            </a:extLst>
          </p:cNvPr>
          <p:cNvSpPr>
            <a:spLocks noGrp="1"/>
          </p:cNvSpPr>
          <p:nvPr>
            <p:ph idx="1"/>
          </p:nvPr>
        </p:nvSpPr>
        <p:spPr>
          <a:xfrm>
            <a:off x="838199" y="1825624"/>
            <a:ext cx="10711375" cy="4680655"/>
          </a:xfrm>
        </p:spPr>
        <p:txBody>
          <a:bodyPr>
            <a:normAutofit/>
          </a:bodyPr>
          <a:lstStyle/>
          <a:p>
            <a:pPr>
              <a:lnSpc>
                <a:spcPct val="200000"/>
              </a:lnSpc>
            </a:pPr>
            <a:r>
              <a:rPr lang="en-US" dirty="0"/>
              <a:t>The parent doesn’t have ID?</a:t>
            </a:r>
          </a:p>
          <a:p>
            <a:pPr>
              <a:lnSpc>
                <a:spcPct val="200000"/>
              </a:lnSpc>
            </a:pPr>
            <a:r>
              <a:rPr lang="en-US" dirty="0"/>
              <a:t>The student says “No they don’t feel comfortable”?</a:t>
            </a:r>
          </a:p>
          <a:p>
            <a:pPr>
              <a:lnSpc>
                <a:spcPct val="200000"/>
              </a:lnSpc>
            </a:pPr>
            <a:r>
              <a:rPr lang="en-US" dirty="0"/>
              <a:t>The student isn’t at reunification site?</a:t>
            </a:r>
          </a:p>
          <a:p>
            <a:pPr>
              <a:lnSpc>
                <a:spcPct val="200000"/>
              </a:lnSpc>
            </a:pPr>
            <a:r>
              <a:rPr lang="en-US" dirty="0"/>
              <a:t>A parent doesn’t claim their student?</a:t>
            </a:r>
          </a:p>
          <a:p>
            <a:pPr marL="457200" lvl="1" indent="0">
              <a:buNone/>
            </a:pPr>
            <a:endParaRPr lang="en-US" dirty="0"/>
          </a:p>
        </p:txBody>
      </p:sp>
      <p:pic>
        <p:nvPicPr>
          <p:cNvPr id="4" name="Picture 3">
            <a:extLst>
              <a:ext uri="{FF2B5EF4-FFF2-40B4-BE49-F238E27FC236}">
                <a16:creationId xmlns:a16="http://schemas.microsoft.com/office/drawing/2014/main" id="{37645DC8-BEF4-42ED-BFE0-EB1AD3EF11EB}"/>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845999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BF44-638C-4E09-821E-DFE98AC6DBA7}"/>
              </a:ext>
            </a:extLst>
          </p:cNvPr>
          <p:cNvSpPr>
            <a:spLocks noGrp="1"/>
          </p:cNvSpPr>
          <p:nvPr>
            <p:ph type="title"/>
          </p:nvPr>
        </p:nvSpPr>
        <p:spPr>
          <a:solidFill>
            <a:schemeClr val="accent5">
              <a:lumMod val="40000"/>
              <a:lumOff val="60000"/>
            </a:schemeClr>
          </a:solidFill>
        </p:spPr>
        <p:txBody>
          <a:bodyPr/>
          <a:lstStyle/>
          <a:p>
            <a:r>
              <a:rPr lang="en-US" dirty="0"/>
              <a:t>Reunification: How to use law enforcement</a:t>
            </a:r>
          </a:p>
        </p:txBody>
      </p:sp>
      <p:sp>
        <p:nvSpPr>
          <p:cNvPr id="3" name="Content Placeholder 2">
            <a:extLst>
              <a:ext uri="{FF2B5EF4-FFF2-40B4-BE49-F238E27FC236}">
                <a16:creationId xmlns:a16="http://schemas.microsoft.com/office/drawing/2014/main" id="{C5D2A93D-F9FA-4C76-871B-C669729AF73A}"/>
              </a:ext>
            </a:extLst>
          </p:cNvPr>
          <p:cNvSpPr>
            <a:spLocks noGrp="1"/>
          </p:cNvSpPr>
          <p:nvPr>
            <p:ph idx="1"/>
          </p:nvPr>
        </p:nvSpPr>
        <p:spPr>
          <a:xfrm>
            <a:off x="838200" y="1825625"/>
            <a:ext cx="9996055" cy="4351338"/>
          </a:xfrm>
        </p:spPr>
        <p:txBody>
          <a:bodyPr>
            <a:normAutofit/>
          </a:bodyPr>
          <a:lstStyle/>
          <a:p>
            <a:r>
              <a:rPr lang="en-US" dirty="0"/>
              <a:t>Student assembly area</a:t>
            </a:r>
          </a:p>
          <a:p>
            <a:pPr lvl="1"/>
            <a:r>
              <a:rPr lang="en-US" dirty="0"/>
              <a:t>Provide security against additional threats</a:t>
            </a:r>
          </a:p>
          <a:p>
            <a:pPr lvl="1"/>
            <a:r>
              <a:rPr lang="en-US" dirty="0"/>
              <a:t>May be comforting to students</a:t>
            </a:r>
          </a:p>
          <a:p>
            <a:r>
              <a:rPr lang="en-US" dirty="0"/>
              <a:t>Greeting/Check-in Area</a:t>
            </a:r>
          </a:p>
          <a:p>
            <a:pPr lvl="1"/>
            <a:r>
              <a:rPr lang="en-US" dirty="0"/>
              <a:t>Provide a sense of security</a:t>
            </a:r>
          </a:p>
          <a:p>
            <a:pPr lvl="1"/>
            <a:r>
              <a:rPr lang="en-US" dirty="0"/>
              <a:t>Maintain order</a:t>
            </a:r>
          </a:p>
          <a:p>
            <a:pPr lvl="1"/>
            <a:r>
              <a:rPr lang="en-US" dirty="0"/>
              <a:t>Help verify identification</a:t>
            </a:r>
          </a:p>
          <a:p>
            <a:r>
              <a:rPr lang="en-US" dirty="0"/>
              <a:t>Roads and Parking lot</a:t>
            </a:r>
          </a:p>
          <a:p>
            <a:pPr lvl="1"/>
            <a:r>
              <a:rPr lang="en-US" dirty="0"/>
              <a:t>Traffic control</a:t>
            </a:r>
          </a:p>
          <a:p>
            <a:pPr lvl="1"/>
            <a:r>
              <a:rPr lang="en-US" dirty="0"/>
              <a:t>Security</a:t>
            </a:r>
          </a:p>
        </p:txBody>
      </p:sp>
      <p:pic>
        <p:nvPicPr>
          <p:cNvPr id="4" name="Picture 3">
            <a:extLst>
              <a:ext uri="{FF2B5EF4-FFF2-40B4-BE49-F238E27FC236}">
                <a16:creationId xmlns:a16="http://schemas.microsoft.com/office/drawing/2014/main" id="{3E46D083-F5FB-4A02-9798-6E885DD8C506}"/>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785367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BF44-638C-4E09-821E-DFE98AC6DBA7}"/>
              </a:ext>
            </a:extLst>
          </p:cNvPr>
          <p:cNvSpPr>
            <a:spLocks noGrp="1"/>
          </p:cNvSpPr>
          <p:nvPr>
            <p:ph type="title"/>
          </p:nvPr>
        </p:nvSpPr>
        <p:spPr>
          <a:solidFill>
            <a:schemeClr val="accent5">
              <a:lumMod val="40000"/>
              <a:lumOff val="60000"/>
            </a:schemeClr>
          </a:solidFill>
        </p:spPr>
        <p:txBody>
          <a:bodyPr/>
          <a:lstStyle/>
          <a:p>
            <a:r>
              <a:rPr lang="en-US" dirty="0"/>
              <a:t>Reunification: Notifying parents</a:t>
            </a:r>
          </a:p>
        </p:txBody>
      </p:sp>
      <p:sp>
        <p:nvSpPr>
          <p:cNvPr id="3" name="Content Placeholder 2">
            <a:extLst>
              <a:ext uri="{FF2B5EF4-FFF2-40B4-BE49-F238E27FC236}">
                <a16:creationId xmlns:a16="http://schemas.microsoft.com/office/drawing/2014/main" id="{C5D2A93D-F9FA-4C76-871B-C669729AF73A}"/>
              </a:ext>
            </a:extLst>
          </p:cNvPr>
          <p:cNvSpPr>
            <a:spLocks noGrp="1"/>
          </p:cNvSpPr>
          <p:nvPr>
            <p:ph idx="1"/>
          </p:nvPr>
        </p:nvSpPr>
        <p:spPr/>
        <p:txBody>
          <a:bodyPr>
            <a:normAutofit/>
          </a:bodyPr>
          <a:lstStyle/>
          <a:p>
            <a:r>
              <a:rPr lang="en-US" dirty="0"/>
              <a:t>Notify parents about the Reunification Center once its location has been decided.</a:t>
            </a:r>
          </a:p>
          <a:p>
            <a:r>
              <a:rPr lang="en-US" dirty="0"/>
              <a:t>Use the script in the Reunification Plan to provide details in English and Spanish via broadcast calls.</a:t>
            </a:r>
          </a:p>
          <a:p>
            <a:r>
              <a:rPr lang="en-US" dirty="0"/>
              <a:t>Use social media, school website to share key details.</a:t>
            </a:r>
          </a:p>
          <a:p>
            <a:r>
              <a:rPr lang="en-US" dirty="0"/>
              <a:t>Expect them to show up at impacted school because their student has contacted them via mobile phone moments after the incident.</a:t>
            </a:r>
          </a:p>
          <a:p>
            <a:pPr lvl="1"/>
            <a:endParaRPr lang="en-US" dirty="0"/>
          </a:p>
        </p:txBody>
      </p:sp>
      <p:pic>
        <p:nvPicPr>
          <p:cNvPr id="4" name="Picture 3">
            <a:extLst>
              <a:ext uri="{FF2B5EF4-FFF2-40B4-BE49-F238E27FC236}">
                <a16:creationId xmlns:a16="http://schemas.microsoft.com/office/drawing/2014/main" id="{17530D1C-5D33-4D40-8562-23D8739DD5E5}"/>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951053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BF44-638C-4E09-821E-DFE98AC6DBA7}"/>
              </a:ext>
            </a:extLst>
          </p:cNvPr>
          <p:cNvSpPr>
            <a:spLocks noGrp="1"/>
          </p:cNvSpPr>
          <p:nvPr>
            <p:ph type="title"/>
          </p:nvPr>
        </p:nvSpPr>
        <p:spPr>
          <a:solidFill>
            <a:schemeClr val="accent5">
              <a:lumMod val="40000"/>
              <a:lumOff val="60000"/>
            </a:schemeClr>
          </a:solidFill>
        </p:spPr>
        <p:txBody>
          <a:bodyPr/>
          <a:lstStyle/>
          <a:p>
            <a:r>
              <a:rPr lang="en-US" dirty="0"/>
              <a:t>Reunification: Notifying parents (Sample)</a:t>
            </a:r>
          </a:p>
        </p:txBody>
      </p:sp>
      <p:sp>
        <p:nvSpPr>
          <p:cNvPr id="3" name="Content Placeholder 2">
            <a:extLst>
              <a:ext uri="{FF2B5EF4-FFF2-40B4-BE49-F238E27FC236}">
                <a16:creationId xmlns:a16="http://schemas.microsoft.com/office/drawing/2014/main" id="{C5D2A93D-F9FA-4C76-871B-C669729AF73A}"/>
              </a:ext>
            </a:extLst>
          </p:cNvPr>
          <p:cNvSpPr>
            <a:spLocks noGrp="1"/>
          </p:cNvSpPr>
          <p:nvPr>
            <p:ph idx="1"/>
          </p:nvPr>
        </p:nvSpPr>
        <p:spPr/>
        <p:txBody>
          <a:bodyPr>
            <a:normAutofit fontScale="62500" lnSpcReduction="20000"/>
          </a:bodyPr>
          <a:lstStyle/>
          <a:p>
            <a:pPr marL="0" indent="0">
              <a:buNone/>
            </a:pPr>
            <a:r>
              <a:rPr lang="en-US" i="1" dirty="0"/>
              <a:t>This is an important message from Blank School District.</a:t>
            </a:r>
            <a:br>
              <a:rPr lang="en-US" i="1" dirty="0"/>
            </a:br>
            <a:endParaRPr lang="en-US" dirty="0"/>
          </a:p>
          <a:p>
            <a:pPr marL="0" indent="0">
              <a:buNone/>
            </a:pPr>
            <a:r>
              <a:rPr lang="en-US" i="1" dirty="0"/>
              <a:t>The School District is aware of the emergency situation at _____________ school. </a:t>
            </a:r>
            <a:endParaRPr lang="en-US" dirty="0"/>
          </a:p>
          <a:p>
            <a:pPr marL="0" indent="0">
              <a:buNone/>
            </a:pPr>
            <a:r>
              <a:rPr lang="en-US" i="1" dirty="0"/>
              <a:t>At this time we are in the process of establishing the safety status of all students and staff.</a:t>
            </a:r>
            <a:br>
              <a:rPr lang="en-US" i="1" dirty="0"/>
            </a:br>
            <a:endParaRPr lang="en-US" dirty="0"/>
          </a:p>
          <a:p>
            <a:pPr marL="0" indent="0">
              <a:buNone/>
            </a:pPr>
            <a:r>
              <a:rPr lang="en-US" b="1" i="1" dirty="0"/>
              <a:t>Please listen carefully to these student-release instructions</a:t>
            </a:r>
            <a:r>
              <a:rPr lang="en-US" i="1" dirty="0"/>
              <a:t>.</a:t>
            </a:r>
            <a:endParaRPr lang="en-US" dirty="0"/>
          </a:p>
          <a:p>
            <a:pPr marL="0" indent="0">
              <a:buNone/>
            </a:pPr>
            <a:r>
              <a:rPr lang="en-US" i="1" dirty="0"/>
              <a:t>Parents or guardians, please go to the Family Reunification Center at ________ located at ______________ to pick up your child. Do not come to your child’s school. All students, including those who normally ride the bus, will be taken to the Designated Reunification Center and released to parents and guardians there.</a:t>
            </a:r>
            <a:br>
              <a:rPr lang="en-US" i="1" dirty="0"/>
            </a:br>
            <a:endParaRPr lang="en-US" dirty="0"/>
          </a:p>
          <a:p>
            <a:pPr marL="0" indent="0">
              <a:buNone/>
            </a:pPr>
            <a:r>
              <a:rPr lang="en-US" b="1" i="1" dirty="0"/>
              <a:t>Bring your photo identification with you.</a:t>
            </a:r>
            <a:endParaRPr lang="en-US" dirty="0"/>
          </a:p>
          <a:p>
            <a:pPr marL="0" indent="0">
              <a:buNone/>
            </a:pPr>
            <a:r>
              <a:rPr lang="en-US" i="1" dirty="0"/>
              <a:t>School staff will check your ID against a list of individuals approved to sign out each student. This is for the safety of your child.</a:t>
            </a:r>
            <a:br>
              <a:rPr lang="en-US" i="1" dirty="0"/>
            </a:br>
            <a:endParaRPr lang="en-US" dirty="0"/>
          </a:p>
          <a:p>
            <a:pPr marL="0" indent="0">
              <a:buNone/>
            </a:pPr>
            <a:r>
              <a:rPr lang="en-US" b="1" i="1" dirty="0"/>
              <a:t>Thank you for your patience as we work to reunite you with your child.</a:t>
            </a:r>
            <a:endParaRPr lang="en-US" dirty="0"/>
          </a:p>
          <a:p>
            <a:pPr marL="457200" lvl="1" indent="0">
              <a:buNone/>
            </a:pPr>
            <a:endParaRPr lang="en-US" dirty="0"/>
          </a:p>
        </p:txBody>
      </p:sp>
      <p:pic>
        <p:nvPicPr>
          <p:cNvPr id="4" name="Picture 3">
            <a:extLst>
              <a:ext uri="{FF2B5EF4-FFF2-40B4-BE49-F238E27FC236}">
                <a16:creationId xmlns:a16="http://schemas.microsoft.com/office/drawing/2014/main" id="{F1DA851C-80B9-4963-901E-74684126902A}"/>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939477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BF44-638C-4E09-821E-DFE98AC6DBA7}"/>
              </a:ext>
            </a:extLst>
          </p:cNvPr>
          <p:cNvSpPr>
            <a:spLocks noGrp="1"/>
          </p:cNvSpPr>
          <p:nvPr>
            <p:ph type="title"/>
          </p:nvPr>
        </p:nvSpPr>
        <p:spPr>
          <a:solidFill>
            <a:schemeClr val="accent5">
              <a:lumMod val="40000"/>
              <a:lumOff val="60000"/>
            </a:schemeClr>
          </a:solidFill>
        </p:spPr>
        <p:txBody>
          <a:bodyPr/>
          <a:lstStyle/>
          <a:p>
            <a:r>
              <a:rPr lang="en-US" dirty="0"/>
              <a:t>Reunification: When to begin releasing students</a:t>
            </a:r>
          </a:p>
        </p:txBody>
      </p:sp>
      <p:sp>
        <p:nvSpPr>
          <p:cNvPr id="3" name="Content Placeholder 2">
            <a:extLst>
              <a:ext uri="{FF2B5EF4-FFF2-40B4-BE49-F238E27FC236}">
                <a16:creationId xmlns:a16="http://schemas.microsoft.com/office/drawing/2014/main" id="{C5D2A93D-F9FA-4C76-871B-C669729AF73A}"/>
              </a:ext>
            </a:extLst>
          </p:cNvPr>
          <p:cNvSpPr>
            <a:spLocks noGrp="1"/>
          </p:cNvSpPr>
          <p:nvPr>
            <p:ph idx="1"/>
          </p:nvPr>
        </p:nvSpPr>
        <p:spPr/>
        <p:txBody>
          <a:bodyPr>
            <a:normAutofit/>
          </a:bodyPr>
          <a:lstStyle/>
          <a:p>
            <a:r>
              <a:rPr lang="en-US" dirty="0"/>
              <a:t>Verify with law enforcement that they are ready for release</a:t>
            </a:r>
          </a:p>
          <a:p>
            <a:r>
              <a:rPr lang="en-US" dirty="0"/>
              <a:t>After all available students have been checked-in at the Student Assembly Area</a:t>
            </a:r>
          </a:p>
          <a:p>
            <a:pPr lvl="1"/>
            <a:r>
              <a:rPr lang="en-US" dirty="0"/>
              <a:t>Prior to this point it is likely the Runner / </a:t>
            </a:r>
            <a:r>
              <a:rPr lang="en-US" dirty="0" err="1"/>
              <a:t>Reunifier</a:t>
            </a:r>
            <a:r>
              <a:rPr lang="en-US" dirty="0"/>
              <a:t> won’t find the student at the Assembly Area, not because they are missing, but because they have not yet arrived.</a:t>
            </a:r>
          </a:p>
          <a:p>
            <a:pPr lvl="1"/>
            <a:r>
              <a:rPr lang="en-US" dirty="0"/>
              <a:t>Reduces workload for Runners / </a:t>
            </a:r>
            <a:r>
              <a:rPr lang="en-US" dirty="0" err="1"/>
              <a:t>Reunifiers</a:t>
            </a:r>
            <a:r>
              <a:rPr lang="en-US" dirty="0"/>
              <a:t> and stress for parents</a:t>
            </a:r>
          </a:p>
        </p:txBody>
      </p:sp>
      <p:pic>
        <p:nvPicPr>
          <p:cNvPr id="4" name="Picture 3">
            <a:extLst>
              <a:ext uri="{FF2B5EF4-FFF2-40B4-BE49-F238E27FC236}">
                <a16:creationId xmlns:a16="http://schemas.microsoft.com/office/drawing/2014/main" id="{0889EA55-3BDA-4BC3-8E83-0C279652F3DF}"/>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43149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B696F-4922-4975-8D57-61A83859EBC3}"/>
              </a:ext>
            </a:extLst>
          </p:cNvPr>
          <p:cNvSpPr>
            <a:spLocks noGrp="1"/>
          </p:cNvSpPr>
          <p:nvPr>
            <p:ph type="title"/>
          </p:nvPr>
        </p:nvSpPr>
        <p:spPr>
          <a:solidFill>
            <a:schemeClr val="bg1">
              <a:lumMod val="95000"/>
            </a:schemeClr>
          </a:solidFill>
        </p:spPr>
        <p:txBody>
          <a:bodyPr/>
          <a:lstStyle/>
          <a:p>
            <a:r>
              <a:rPr lang="en-US" dirty="0"/>
              <a:t>What is reunification?</a:t>
            </a:r>
          </a:p>
        </p:txBody>
      </p:sp>
      <p:sp>
        <p:nvSpPr>
          <p:cNvPr id="3" name="Content Placeholder 2">
            <a:extLst>
              <a:ext uri="{FF2B5EF4-FFF2-40B4-BE49-F238E27FC236}">
                <a16:creationId xmlns:a16="http://schemas.microsoft.com/office/drawing/2014/main" id="{687384D6-5A6A-486A-8B27-CB14F7F8BF79}"/>
              </a:ext>
            </a:extLst>
          </p:cNvPr>
          <p:cNvSpPr>
            <a:spLocks noGrp="1"/>
          </p:cNvSpPr>
          <p:nvPr>
            <p:ph idx="1"/>
          </p:nvPr>
        </p:nvSpPr>
        <p:spPr/>
        <p:txBody>
          <a:bodyPr/>
          <a:lstStyle/>
          <a:p>
            <a:r>
              <a:rPr lang="en-US" dirty="0"/>
              <a:t>Returning students to their families</a:t>
            </a:r>
          </a:p>
        </p:txBody>
      </p:sp>
      <p:pic>
        <p:nvPicPr>
          <p:cNvPr id="4" name="Picture 3">
            <a:extLst>
              <a:ext uri="{FF2B5EF4-FFF2-40B4-BE49-F238E27FC236}">
                <a16:creationId xmlns:a16="http://schemas.microsoft.com/office/drawing/2014/main" id="{262D9719-87CB-44F4-B2DB-BC6D727AF570}"/>
              </a:ext>
            </a:extLst>
          </p:cNvPr>
          <p:cNvPicPr>
            <a:picLocks noChangeAspect="1"/>
          </p:cNvPicPr>
          <p:nvPr/>
        </p:nvPicPr>
        <p:blipFill>
          <a:blip r:embed="rId2"/>
          <a:stretch>
            <a:fillRect/>
          </a:stretch>
        </p:blipFill>
        <p:spPr>
          <a:xfrm>
            <a:off x="6831921" y="1285989"/>
            <a:ext cx="3534268" cy="4563112"/>
          </a:xfrm>
          <a:prstGeom prst="rect">
            <a:avLst/>
          </a:prstGeom>
        </p:spPr>
      </p:pic>
      <p:pic>
        <p:nvPicPr>
          <p:cNvPr id="5" name="Picture 4">
            <a:extLst>
              <a:ext uri="{FF2B5EF4-FFF2-40B4-BE49-F238E27FC236}">
                <a16:creationId xmlns:a16="http://schemas.microsoft.com/office/drawing/2014/main" id="{F88704FE-9439-4E76-9E0F-45414CBBFD1B}"/>
              </a:ext>
            </a:extLst>
          </p:cNvPr>
          <p:cNvPicPr>
            <a:picLocks noChangeAspect="1"/>
          </p:cNvPicPr>
          <p:nvPr/>
        </p:nvPicPr>
        <p:blipFill>
          <a:blip r:embed="rId3"/>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6269547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69F3D-513B-4C2A-9390-AA97D72DE907}"/>
              </a:ext>
            </a:extLst>
          </p:cNvPr>
          <p:cNvSpPr>
            <a:spLocks noGrp="1"/>
          </p:cNvSpPr>
          <p:nvPr>
            <p:ph type="title"/>
          </p:nvPr>
        </p:nvSpPr>
        <p:spPr>
          <a:solidFill>
            <a:schemeClr val="bg1">
              <a:lumMod val="85000"/>
            </a:schemeClr>
          </a:solidFill>
        </p:spPr>
        <p:txBody>
          <a:bodyPr/>
          <a:lstStyle/>
          <a:p>
            <a:r>
              <a:rPr lang="en-US" dirty="0"/>
              <a:t>Transition to Family Resource Center</a:t>
            </a:r>
          </a:p>
        </p:txBody>
      </p:sp>
      <p:sp>
        <p:nvSpPr>
          <p:cNvPr id="3" name="Content Placeholder 2">
            <a:extLst>
              <a:ext uri="{FF2B5EF4-FFF2-40B4-BE49-F238E27FC236}">
                <a16:creationId xmlns:a16="http://schemas.microsoft.com/office/drawing/2014/main" id="{01921BC9-0679-43D3-8749-824C6CEA55F4}"/>
              </a:ext>
            </a:extLst>
          </p:cNvPr>
          <p:cNvSpPr>
            <a:spLocks noGrp="1"/>
          </p:cNvSpPr>
          <p:nvPr>
            <p:ph idx="1"/>
          </p:nvPr>
        </p:nvSpPr>
        <p:spPr/>
        <p:txBody>
          <a:bodyPr/>
          <a:lstStyle/>
          <a:p>
            <a:r>
              <a:rPr lang="en-US" dirty="0"/>
              <a:t>After all students have been reunited with parents or guardians.</a:t>
            </a:r>
          </a:p>
          <a:p>
            <a:r>
              <a:rPr lang="en-US" dirty="0"/>
              <a:t>Secure location to provide information and resources to parents whose children are missing or deceased.</a:t>
            </a:r>
          </a:p>
          <a:p>
            <a:r>
              <a:rPr lang="en-US" dirty="0"/>
              <a:t>Provide updates on rescue and recovery efforts.</a:t>
            </a:r>
          </a:p>
          <a:p>
            <a:r>
              <a:rPr lang="en-US" dirty="0"/>
              <a:t>Provide emotional support. Support officers and CISM teams</a:t>
            </a:r>
          </a:p>
          <a:p>
            <a:r>
              <a:rPr lang="en-US" dirty="0"/>
              <a:t>Childcare for siblings.</a:t>
            </a:r>
          </a:p>
          <a:p>
            <a:r>
              <a:rPr lang="en-US" dirty="0"/>
              <a:t>Other services as needed.</a:t>
            </a:r>
          </a:p>
        </p:txBody>
      </p:sp>
      <p:pic>
        <p:nvPicPr>
          <p:cNvPr id="4" name="Picture 3">
            <a:extLst>
              <a:ext uri="{FF2B5EF4-FFF2-40B4-BE49-F238E27FC236}">
                <a16:creationId xmlns:a16="http://schemas.microsoft.com/office/drawing/2014/main" id="{1C34F266-45C0-4DC9-8501-E25809C5A68D}"/>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770327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ABD17-A6ED-4AE0-94D9-1B717432469D}"/>
              </a:ext>
            </a:extLst>
          </p:cNvPr>
          <p:cNvSpPr>
            <a:spLocks noGrp="1"/>
          </p:cNvSpPr>
          <p:nvPr>
            <p:ph type="title"/>
          </p:nvPr>
        </p:nvSpPr>
        <p:spPr>
          <a:xfrm>
            <a:off x="4495800" y="2766218"/>
            <a:ext cx="10515600" cy="1325563"/>
          </a:xfrm>
        </p:spPr>
        <p:txBody>
          <a:bodyPr/>
          <a:lstStyle/>
          <a:p>
            <a:r>
              <a:rPr lang="en-US" dirty="0"/>
              <a:t>Questions…</a:t>
            </a:r>
          </a:p>
        </p:txBody>
      </p:sp>
      <p:pic>
        <p:nvPicPr>
          <p:cNvPr id="4" name="Picture 3">
            <a:extLst>
              <a:ext uri="{FF2B5EF4-FFF2-40B4-BE49-F238E27FC236}">
                <a16:creationId xmlns:a16="http://schemas.microsoft.com/office/drawing/2014/main" id="{4BB66DC9-20A6-4205-A46D-5A9E8C45FE51}"/>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070847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8552F-D5B2-4BA2-8912-E9DA8F424EA7}"/>
              </a:ext>
            </a:extLst>
          </p:cNvPr>
          <p:cNvSpPr>
            <a:spLocks noGrp="1"/>
          </p:cNvSpPr>
          <p:nvPr>
            <p:ph type="title"/>
          </p:nvPr>
        </p:nvSpPr>
        <p:spPr>
          <a:xfrm>
            <a:off x="1808871" y="2103437"/>
            <a:ext cx="10515600" cy="1325563"/>
          </a:xfrm>
        </p:spPr>
        <p:txBody>
          <a:bodyPr/>
          <a:lstStyle/>
          <a:p>
            <a:r>
              <a:rPr lang="en-US" dirty="0"/>
              <a:t>Let’s play a game…</a:t>
            </a:r>
          </a:p>
        </p:txBody>
      </p:sp>
      <p:pic>
        <p:nvPicPr>
          <p:cNvPr id="4" name="Picture 3">
            <a:extLst>
              <a:ext uri="{FF2B5EF4-FFF2-40B4-BE49-F238E27FC236}">
                <a16:creationId xmlns:a16="http://schemas.microsoft.com/office/drawing/2014/main" id="{71F9319A-FD0D-4687-B1E8-A333ECEE69D6}"/>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2530090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6A1CA-5627-4DD0-B69D-25979BEA2918}"/>
              </a:ext>
            </a:extLst>
          </p:cNvPr>
          <p:cNvSpPr>
            <a:spLocks noGrp="1"/>
          </p:cNvSpPr>
          <p:nvPr>
            <p:ph type="title"/>
          </p:nvPr>
        </p:nvSpPr>
        <p:spPr>
          <a:solidFill>
            <a:schemeClr val="bg1">
              <a:lumMod val="95000"/>
            </a:schemeClr>
          </a:solidFill>
        </p:spPr>
        <p:txBody>
          <a:bodyPr/>
          <a:lstStyle/>
          <a:p>
            <a:r>
              <a:rPr lang="en-US" dirty="0"/>
              <a:t>Three Levels of Reunification</a:t>
            </a:r>
          </a:p>
        </p:txBody>
      </p:sp>
      <p:sp>
        <p:nvSpPr>
          <p:cNvPr id="3" name="Content Placeholder 2">
            <a:extLst>
              <a:ext uri="{FF2B5EF4-FFF2-40B4-BE49-F238E27FC236}">
                <a16:creationId xmlns:a16="http://schemas.microsoft.com/office/drawing/2014/main" id="{EA913FE0-3238-4B8F-AE42-613F6F5FFA84}"/>
              </a:ext>
            </a:extLst>
          </p:cNvPr>
          <p:cNvSpPr>
            <a:spLocks noGrp="1"/>
          </p:cNvSpPr>
          <p:nvPr>
            <p:ph idx="1"/>
          </p:nvPr>
        </p:nvSpPr>
        <p:spPr/>
        <p:txBody>
          <a:bodyPr/>
          <a:lstStyle/>
          <a:p>
            <a:r>
              <a:rPr lang="en-US" dirty="0"/>
              <a:t>Normal</a:t>
            </a:r>
          </a:p>
          <a:p>
            <a:r>
              <a:rPr lang="en-US" dirty="0"/>
              <a:t>On Site</a:t>
            </a:r>
          </a:p>
          <a:p>
            <a:r>
              <a:rPr lang="en-US" dirty="0"/>
              <a:t>Off Site at a Reunification Center</a:t>
            </a:r>
          </a:p>
        </p:txBody>
      </p:sp>
      <p:pic>
        <p:nvPicPr>
          <p:cNvPr id="4" name="Picture 3">
            <a:extLst>
              <a:ext uri="{FF2B5EF4-FFF2-40B4-BE49-F238E27FC236}">
                <a16:creationId xmlns:a16="http://schemas.microsoft.com/office/drawing/2014/main" id="{715462BD-D64C-403C-9D4A-AB37DA401B19}"/>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1335213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8C840-50AC-411A-BDC5-B89C547C2B05}"/>
              </a:ext>
            </a:extLst>
          </p:cNvPr>
          <p:cNvSpPr>
            <a:spLocks noGrp="1"/>
          </p:cNvSpPr>
          <p:nvPr>
            <p:ph type="title"/>
          </p:nvPr>
        </p:nvSpPr>
        <p:spPr>
          <a:solidFill>
            <a:schemeClr val="bg1">
              <a:lumMod val="95000"/>
            </a:schemeClr>
          </a:solidFill>
        </p:spPr>
        <p:txBody>
          <a:bodyPr/>
          <a:lstStyle/>
          <a:p>
            <a:r>
              <a:rPr lang="en-US" dirty="0"/>
              <a:t>Normal, regular school day reunification</a:t>
            </a:r>
          </a:p>
        </p:txBody>
      </p:sp>
      <p:sp>
        <p:nvSpPr>
          <p:cNvPr id="3" name="Content Placeholder 2">
            <a:extLst>
              <a:ext uri="{FF2B5EF4-FFF2-40B4-BE49-F238E27FC236}">
                <a16:creationId xmlns:a16="http://schemas.microsoft.com/office/drawing/2014/main" id="{61E58D03-B29C-4FCF-8D17-30915CFC64FB}"/>
              </a:ext>
            </a:extLst>
          </p:cNvPr>
          <p:cNvSpPr>
            <a:spLocks noGrp="1"/>
          </p:cNvSpPr>
          <p:nvPr>
            <p:ph idx="1"/>
          </p:nvPr>
        </p:nvSpPr>
        <p:spPr/>
        <p:txBody>
          <a:bodyPr/>
          <a:lstStyle/>
          <a:p>
            <a:r>
              <a:rPr lang="en-US" dirty="0"/>
              <a:t>You do reunification every day</a:t>
            </a:r>
          </a:p>
          <a:p>
            <a:r>
              <a:rPr lang="en-US" dirty="0"/>
              <a:t>Everyday steps that provide foundation for reunification:</a:t>
            </a:r>
          </a:p>
          <a:p>
            <a:pPr lvl="1"/>
            <a:r>
              <a:rPr lang="en-US" dirty="0"/>
              <a:t>Accurate and up-to-date attendance records</a:t>
            </a:r>
          </a:p>
          <a:p>
            <a:pPr lvl="1"/>
            <a:r>
              <a:rPr lang="en-US" dirty="0"/>
              <a:t>Current guardian contact and custody information</a:t>
            </a:r>
          </a:p>
          <a:p>
            <a:pPr lvl="1"/>
            <a:r>
              <a:rPr lang="en-US" dirty="0"/>
              <a:t>Student health information</a:t>
            </a:r>
          </a:p>
          <a:p>
            <a:pPr lvl="1"/>
            <a:r>
              <a:rPr lang="en-US" dirty="0"/>
              <a:t>Contact information for older students (their mobile numbers)</a:t>
            </a:r>
          </a:p>
        </p:txBody>
      </p:sp>
      <p:pic>
        <p:nvPicPr>
          <p:cNvPr id="4" name="Picture 3">
            <a:extLst>
              <a:ext uri="{FF2B5EF4-FFF2-40B4-BE49-F238E27FC236}">
                <a16:creationId xmlns:a16="http://schemas.microsoft.com/office/drawing/2014/main" id="{1C4E5441-7BE3-4D17-A241-375B730D1422}"/>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927974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2B8F0-9B6A-4A97-AF15-BCDC1F64D72B}"/>
              </a:ext>
            </a:extLst>
          </p:cNvPr>
          <p:cNvSpPr>
            <a:spLocks noGrp="1"/>
          </p:cNvSpPr>
          <p:nvPr>
            <p:ph type="title"/>
          </p:nvPr>
        </p:nvSpPr>
        <p:spPr>
          <a:solidFill>
            <a:schemeClr val="bg1">
              <a:lumMod val="95000"/>
            </a:schemeClr>
          </a:solidFill>
        </p:spPr>
        <p:txBody>
          <a:bodyPr/>
          <a:lstStyle/>
          <a:p>
            <a:r>
              <a:rPr lang="en-US" dirty="0"/>
              <a:t>On Site Reunification</a:t>
            </a:r>
          </a:p>
        </p:txBody>
      </p:sp>
      <p:sp>
        <p:nvSpPr>
          <p:cNvPr id="3" name="Content Placeholder 2">
            <a:extLst>
              <a:ext uri="{FF2B5EF4-FFF2-40B4-BE49-F238E27FC236}">
                <a16:creationId xmlns:a16="http://schemas.microsoft.com/office/drawing/2014/main" id="{0B879930-8CA8-4986-A88D-6FB068456CCC}"/>
              </a:ext>
            </a:extLst>
          </p:cNvPr>
          <p:cNvSpPr>
            <a:spLocks noGrp="1"/>
          </p:cNvSpPr>
          <p:nvPr>
            <p:ph idx="1"/>
          </p:nvPr>
        </p:nvSpPr>
        <p:spPr/>
        <p:txBody>
          <a:bodyPr/>
          <a:lstStyle/>
          <a:p>
            <a:r>
              <a:rPr lang="en-US" dirty="0"/>
              <a:t>An event occurs, but is resolved and poses no threat to the students.</a:t>
            </a:r>
          </a:p>
          <a:p>
            <a:r>
              <a:rPr lang="en-US" dirty="0"/>
              <a:t>Event may result in early release or late release.</a:t>
            </a:r>
          </a:p>
          <a:p>
            <a:r>
              <a:rPr lang="en-US" dirty="0"/>
              <a:t>More parents than normal will probably pick up their kids.</a:t>
            </a:r>
          </a:p>
          <a:p>
            <a:r>
              <a:rPr lang="en-US" dirty="0"/>
              <a:t>Is it safe for walkers to walk?</a:t>
            </a:r>
          </a:p>
          <a:p>
            <a:endParaRPr lang="en-US" dirty="0"/>
          </a:p>
        </p:txBody>
      </p:sp>
      <p:pic>
        <p:nvPicPr>
          <p:cNvPr id="4" name="Picture 3">
            <a:extLst>
              <a:ext uri="{FF2B5EF4-FFF2-40B4-BE49-F238E27FC236}">
                <a16:creationId xmlns:a16="http://schemas.microsoft.com/office/drawing/2014/main" id="{A13BDAEC-16B6-4051-AEA6-78E9B0519A91}"/>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146252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BEB7F-FB49-44A9-B32A-3C1B61C7F405}"/>
              </a:ext>
            </a:extLst>
          </p:cNvPr>
          <p:cNvSpPr>
            <a:spLocks noGrp="1"/>
          </p:cNvSpPr>
          <p:nvPr>
            <p:ph type="title"/>
          </p:nvPr>
        </p:nvSpPr>
        <p:spPr>
          <a:solidFill>
            <a:schemeClr val="bg1">
              <a:lumMod val="95000"/>
            </a:schemeClr>
          </a:solidFill>
        </p:spPr>
        <p:txBody>
          <a:bodyPr/>
          <a:lstStyle/>
          <a:p>
            <a:r>
              <a:rPr lang="en-US" dirty="0"/>
              <a:t>Off Site at a Reunification Center</a:t>
            </a:r>
          </a:p>
        </p:txBody>
      </p:sp>
      <p:sp>
        <p:nvSpPr>
          <p:cNvPr id="3" name="Content Placeholder 2">
            <a:extLst>
              <a:ext uri="{FF2B5EF4-FFF2-40B4-BE49-F238E27FC236}">
                <a16:creationId xmlns:a16="http://schemas.microsoft.com/office/drawing/2014/main" id="{0C72026D-8840-4E88-A069-56E344479F3A}"/>
              </a:ext>
            </a:extLst>
          </p:cNvPr>
          <p:cNvSpPr>
            <a:spLocks noGrp="1"/>
          </p:cNvSpPr>
          <p:nvPr>
            <p:ph idx="1"/>
          </p:nvPr>
        </p:nvSpPr>
        <p:spPr/>
        <p:txBody>
          <a:bodyPr/>
          <a:lstStyle/>
          <a:p>
            <a:r>
              <a:rPr lang="en-US" dirty="0"/>
              <a:t>An ongoing event or safety issue that causes evacuation of students to another location for reunification.</a:t>
            </a:r>
          </a:p>
          <a:p>
            <a:pPr lvl="1"/>
            <a:r>
              <a:rPr lang="en-US" dirty="0"/>
              <a:t>Natural disaster</a:t>
            </a:r>
          </a:p>
          <a:p>
            <a:pPr lvl="1"/>
            <a:r>
              <a:rPr lang="en-US" dirty="0"/>
              <a:t>Violent event</a:t>
            </a:r>
          </a:p>
          <a:p>
            <a:pPr lvl="2"/>
            <a:r>
              <a:rPr lang="en-US" dirty="0"/>
              <a:t>Ongoing investigation</a:t>
            </a:r>
          </a:p>
          <a:p>
            <a:pPr lvl="2"/>
            <a:r>
              <a:rPr lang="en-US" dirty="0"/>
              <a:t>Unsafe area</a:t>
            </a:r>
          </a:p>
          <a:p>
            <a:r>
              <a:rPr lang="en-US" dirty="0"/>
              <a:t>Transport students to another location and then release them to their guardians.</a:t>
            </a:r>
          </a:p>
          <a:p>
            <a:endParaRPr lang="en-US" dirty="0"/>
          </a:p>
        </p:txBody>
      </p:sp>
      <p:pic>
        <p:nvPicPr>
          <p:cNvPr id="4" name="Picture 3">
            <a:extLst>
              <a:ext uri="{FF2B5EF4-FFF2-40B4-BE49-F238E27FC236}">
                <a16:creationId xmlns:a16="http://schemas.microsoft.com/office/drawing/2014/main" id="{477004DF-C5FB-47C2-8FF4-5386450FF42E}"/>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892857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2884A-2509-4010-AC7C-2EFDFDE9ED75}"/>
              </a:ext>
            </a:extLst>
          </p:cNvPr>
          <p:cNvSpPr>
            <a:spLocks noGrp="1"/>
          </p:cNvSpPr>
          <p:nvPr>
            <p:ph type="title"/>
          </p:nvPr>
        </p:nvSpPr>
        <p:spPr>
          <a:xfrm>
            <a:off x="6666345" y="5195743"/>
            <a:ext cx="4223327" cy="1325563"/>
          </a:xfrm>
        </p:spPr>
        <p:txBody>
          <a:bodyPr/>
          <a:lstStyle/>
          <a:p>
            <a:r>
              <a:rPr lang="en-US" dirty="0"/>
              <a:t>Accountability &amp; Communication</a:t>
            </a:r>
          </a:p>
        </p:txBody>
      </p:sp>
      <p:graphicFrame>
        <p:nvGraphicFramePr>
          <p:cNvPr id="11" name="Content Placeholder 10">
            <a:extLst>
              <a:ext uri="{FF2B5EF4-FFF2-40B4-BE49-F238E27FC236}">
                <a16:creationId xmlns:a16="http://schemas.microsoft.com/office/drawing/2014/main" id="{EC1D3F02-FF8B-455F-B9E0-46ADAB13EDC1}"/>
              </a:ext>
            </a:extLst>
          </p:cNvPr>
          <p:cNvGraphicFramePr>
            <a:graphicFrameLocks noGrp="1"/>
          </p:cNvGraphicFramePr>
          <p:nvPr>
            <p:ph idx="1"/>
            <p:extLst>
              <p:ext uri="{D42A27DB-BD31-4B8C-83A1-F6EECF244321}">
                <p14:modId xmlns:p14="http://schemas.microsoft.com/office/powerpoint/2010/main" val="2823698039"/>
              </p:ext>
            </p:extLst>
          </p:nvPr>
        </p:nvGraphicFramePr>
        <p:xfrm>
          <a:off x="712353" y="1265381"/>
          <a:ext cx="8065655" cy="3997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Arrow: Up 11">
            <a:extLst>
              <a:ext uri="{FF2B5EF4-FFF2-40B4-BE49-F238E27FC236}">
                <a16:creationId xmlns:a16="http://schemas.microsoft.com/office/drawing/2014/main" id="{794E33DC-7F3F-486D-BC9E-C26EC1D587F6}"/>
              </a:ext>
            </a:extLst>
          </p:cNvPr>
          <p:cNvSpPr/>
          <p:nvPr/>
        </p:nvSpPr>
        <p:spPr>
          <a:xfrm>
            <a:off x="9100589" y="831273"/>
            <a:ext cx="311265" cy="4164186"/>
          </a:xfrm>
          <a:prstGeom prst="up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5F5A203-DF45-4C05-BBA4-5C0A14BDF608}"/>
              </a:ext>
            </a:extLst>
          </p:cNvPr>
          <p:cNvPicPr>
            <a:picLocks noChangeAspect="1"/>
          </p:cNvPicPr>
          <p:nvPr/>
        </p:nvPicPr>
        <p:blipFill>
          <a:blip r:embed="rId7"/>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993128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49F7E-1535-4FFB-B28E-0DB33A22154E}"/>
              </a:ext>
            </a:extLst>
          </p:cNvPr>
          <p:cNvSpPr>
            <a:spLocks noGrp="1"/>
          </p:cNvSpPr>
          <p:nvPr>
            <p:ph type="title"/>
          </p:nvPr>
        </p:nvSpPr>
        <p:spPr>
          <a:solidFill>
            <a:schemeClr val="bg1">
              <a:lumMod val="95000"/>
            </a:schemeClr>
          </a:solidFill>
        </p:spPr>
        <p:txBody>
          <a:bodyPr/>
          <a:lstStyle/>
          <a:p>
            <a:r>
              <a:rPr lang="en-US" dirty="0"/>
              <a:t>Two Locations, Two Teams</a:t>
            </a:r>
          </a:p>
        </p:txBody>
      </p:sp>
      <p:sp>
        <p:nvSpPr>
          <p:cNvPr id="3" name="Content Placeholder 2">
            <a:extLst>
              <a:ext uri="{FF2B5EF4-FFF2-40B4-BE49-F238E27FC236}">
                <a16:creationId xmlns:a16="http://schemas.microsoft.com/office/drawing/2014/main" id="{FED0658F-CFA3-4B28-A537-675FFD662CC9}"/>
              </a:ext>
            </a:extLst>
          </p:cNvPr>
          <p:cNvSpPr>
            <a:spLocks noGrp="1"/>
          </p:cNvSpPr>
          <p:nvPr>
            <p:ph sz="half" idx="1"/>
          </p:nvPr>
        </p:nvSpPr>
        <p:spPr>
          <a:xfrm>
            <a:off x="838200" y="2429163"/>
            <a:ext cx="5181600" cy="3747799"/>
          </a:xfrm>
        </p:spPr>
        <p:txBody>
          <a:bodyPr/>
          <a:lstStyle/>
          <a:p>
            <a:r>
              <a:rPr lang="en-US" dirty="0"/>
              <a:t>Begins at the impacted school</a:t>
            </a:r>
          </a:p>
          <a:p>
            <a:r>
              <a:rPr lang="en-US" dirty="0"/>
              <a:t>Continues until all students and staff have been evacuated to reunification site</a:t>
            </a:r>
          </a:p>
          <a:p>
            <a:endParaRPr lang="en-US" dirty="0"/>
          </a:p>
        </p:txBody>
      </p:sp>
      <p:sp>
        <p:nvSpPr>
          <p:cNvPr id="4" name="Content Placeholder 3">
            <a:extLst>
              <a:ext uri="{FF2B5EF4-FFF2-40B4-BE49-F238E27FC236}">
                <a16:creationId xmlns:a16="http://schemas.microsoft.com/office/drawing/2014/main" id="{A5C211A1-9C3E-4F00-81BA-351BC4C05097}"/>
              </a:ext>
            </a:extLst>
          </p:cNvPr>
          <p:cNvSpPr>
            <a:spLocks noGrp="1"/>
          </p:cNvSpPr>
          <p:nvPr>
            <p:ph sz="half" idx="2"/>
          </p:nvPr>
        </p:nvSpPr>
        <p:spPr>
          <a:xfrm>
            <a:off x="6172200" y="2429163"/>
            <a:ext cx="5181600" cy="3747800"/>
          </a:xfrm>
        </p:spPr>
        <p:txBody>
          <a:bodyPr/>
          <a:lstStyle/>
          <a:p>
            <a:r>
              <a:rPr lang="en-US" dirty="0"/>
              <a:t>Begins at district office</a:t>
            </a:r>
          </a:p>
          <a:p>
            <a:r>
              <a:rPr lang="en-US" dirty="0"/>
              <a:t>Operates at reunification center</a:t>
            </a:r>
          </a:p>
          <a:p>
            <a:r>
              <a:rPr lang="en-US" dirty="0"/>
              <a:t>Continues until all students have gone home and all guardians have their students</a:t>
            </a:r>
          </a:p>
        </p:txBody>
      </p:sp>
      <p:sp>
        <p:nvSpPr>
          <p:cNvPr id="5" name="TextBox 4">
            <a:extLst>
              <a:ext uri="{FF2B5EF4-FFF2-40B4-BE49-F238E27FC236}">
                <a16:creationId xmlns:a16="http://schemas.microsoft.com/office/drawing/2014/main" id="{2C00BF52-1171-40C1-821B-BD9A873513D0}"/>
              </a:ext>
            </a:extLst>
          </p:cNvPr>
          <p:cNvSpPr txBox="1"/>
          <p:nvPr/>
        </p:nvSpPr>
        <p:spPr>
          <a:xfrm>
            <a:off x="838200" y="1690688"/>
            <a:ext cx="5248564" cy="769441"/>
          </a:xfrm>
          <a:prstGeom prst="rect">
            <a:avLst/>
          </a:prstGeom>
          <a:solidFill>
            <a:schemeClr val="accent6">
              <a:lumMod val="40000"/>
              <a:lumOff val="60000"/>
            </a:schemeClr>
          </a:solidFill>
        </p:spPr>
        <p:txBody>
          <a:bodyPr wrap="square" rtlCol="0">
            <a:spAutoFit/>
          </a:bodyPr>
          <a:lstStyle/>
          <a:p>
            <a:pPr algn="ctr"/>
            <a:r>
              <a:rPr lang="en-US" sz="4400" dirty="0"/>
              <a:t>Transportation</a:t>
            </a:r>
          </a:p>
        </p:txBody>
      </p:sp>
      <p:sp>
        <p:nvSpPr>
          <p:cNvPr id="6" name="TextBox 5">
            <a:extLst>
              <a:ext uri="{FF2B5EF4-FFF2-40B4-BE49-F238E27FC236}">
                <a16:creationId xmlns:a16="http://schemas.microsoft.com/office/drawing/2014/main" id="{F342C094-656F-40F0-AAA3-5AC443B16355}"/>
              </a:ext>
            </a:extLst>
          </p:cNvPr>
          <p:cNvSpPr txBox="1"/>
          <p:nvPr/>
        </p:nvSpPr>
        <p:spPr>
          <a:xfrm>
            <a:off x="6086764" y="1687430"/>
            <a:ext cx="5267036" cy="769441"/>
          </a:xfrm>
          <a:prstGeom prst="rect">
            <a:avLst/>
          </a:prstGeom>
          <a:solidFill>
            <a:schemeClr val="accent1">
              <a:lumMod val="40000"/>
              <a:lumOff val="60000"/>
            </a:schemeClr>
          </a:solidFill>
        </p:spPr>
        <p:txBody>
          <a:bodyPr wrap="square" rtlCol="0">
            <a:spAutoFit/>
          </a:bodyPr>
          <a:lstStyle/>
          <a:p>
            <a:pPr algn="ctr"/>
            <a:r>
              <a:rPr lang="en-US" sz="4400" dirty="0"/>
              <a:t>Reunification</a:t>
            </a:r>
          </a:p>
        </p:txBody>
      </p:sp>
      <p:pic>
        <p:nvPicPr>
          <p:cNvPr id="7" name="Picture 6">
            <a:extLst>
              <a:ext uri="{FF2B5EF4-FFF2-40B4-BE49-F238E27FC236}">
                <a16:creationId xmlns:a16="http://schemas.microsoft.com/office/drawing/2014/main" id="{C654DFB7-09EF-4821-BC88-BC3B55C76706}"/>
              </a:ext>
            </a:extLst>
          </p:cNvPr>
          <p:cNvPicPr>
            <a:picLocks noChangeAspect="1"/>
          </p:cNvPicPr>
          <p:nvPr/>
        </p:nvPicPr>
        <p:blipFill>
          <a:blip r:embed="rId2"/>
          <a:stretch>
            <a:fillRect/>
          </a:stretch>
        </p:blipFill>
        <p:spPr>
          <a:xfrm>
            <a:off x="10668000" y="5076333"/>
            <a:ext cx="1429947" cy="1429947"/>
          </a:xfrm>
          <a:prstGeom prst="rect">
            <a:avLst/>
          </a:prstGeom>
        </p:spPr>
      </p:pic>
    </p:spTree>
    <p:extLst>
      <p:ext uri="{BB962C8B-B14F-4D97-AF65-F5344CB8AC3E}">
        <p14:creationId xmlns:p14="http://schemas.microsoft.com/office/powerpoint/2010/main" val="3537321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1239</Words>
  <Application>Microsoft Office PowerPoint</Application>
  <PresentationFormat>Widescreen</PresentationFormat>
  <Paragraphs>174</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Family Reunification Center Training</vt:lpstr>
      <vt:lpstr>Introductions…</vt:lpstr>
      <vt:lpstr>What is reunification?</vt:lpstr>
      <vt:lpstr>Three Levels of Reunification</vt:lpstr>
      <vt:lpstr>Normal, regular school day reunification</vt:lpstr>
      <vt:lpstr>On Site Reunification</vt:lpstr>
      <vt:lpstr>Off Site at a Reunification Center</vt:lpstr>
      <vt:lpstr>Accountability &amp; Communication</vt:lpstr>
      <vt:lpstr>Two Locations, Two Teams</vt:lpstr>
      <vt:lpstr>Transportation Team: Key Activities</vt:lpstr>
      <vt:lpstr>Transportation Team: Teachers</vt:lpstr>
      <vt:lpstr>Transportation Team: Buses</vt:lpstr>
      <vt:lpstr>Reunification Team: Staffing (How do we fill these positions?)</vt:lpstr>
      <vt:lpstr>Reunification Team: Key Activities</vt:lpstr>
      <vt:lpstr>Reunification Team: Preparation and Setup</vt:lpstr>
      <vt:lpstr>Reunification: Go Kits</vt:lpstr>
      <vt:lpstr>Reunification Team: Separate Students and Parents</vt:lpstr>
      <vt:lpstr>Reunification Team: Student Arrival</vt:lpstr>
      <vt:lpstr>Reunification: Step 1 - Greetings</vt:lpstr>
      <vt:lpstr>Reunification: Step 2 – Parents Fill Out Card</vt:lpstr>
      <vt:lpstr>Reunification: Step 3 – Checkers Verify ID</vt:lpstr>
      <vt:lpstr>Reunification: Step 4 – Reunification Area</vt:lpstr>
      <vt:lpstr>Reunification: Step 5 – Student Reunification</vt:lpstr>
      <vt:lpstr>Reunification: Step 6 – Accountability</vt:lpstr>
      <vt:lpstr>Reunification: What if?</vt:lpstr>
      <vt:lpstr>Reunification: How to use law enforcement</vt:lpstr>
      <vt:lpstr>Reunification: Notifying parents</vt:lpstr>
      <vt:lpstr>Reunification: Notifying parents (Sample)</vt:lpstr>
      <vt:lpstr>Reunification: When to begin releasing students</vt:lpstr>
      <vt:lpstr>Transition to Family Resource Center</vt:lpstr>
      <vt:lpstr>Questions…</vt:lpstr>
      <vt:lpstr>Let’s play a game…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Post-Event Reunification</dc:title>
  <dc:creator>Joshua</dc:creator>
  <cp:lastModifiedBy>krista salinas</cp:lastModifiedBy>
  <cp:revision>35</cp:revision>
  <dcterms:created xsi:type="dcterms:W3CDTF">2017-09-29T16:35:15Z</dcterms:created>
  <dcterms:modified xsi:type="dcterms:W3CDTF">2018-01-10T10:56:16Z</dcterms:modified>
</cp:coreProperties>
</file>