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h/j4eIvOS78j6wXLCkk8Y7d7Ud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DADC46-3543-4E42-9F4B-5A8D5A308AC2}">
  <a:tblStyle styleId="{B5DADC46-3543-4E42-9F4B-5A8D5A308AC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Step 3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Step 3 is called Act.</a:t>
            </a:r>
            <a:endParaRPr/>
          </a:p>
          <a:p>
            <a:pPr indent="0" lvl="0" marL="0" marR="0" rtl="0" algn="l">
              <a:lnSpc>
                <a:spcPct val="100000"/>
              </a:lnSpc>
              <a:spcBef>
                <a:spcPts val="0"/>
              </a:spcBef>
              <a:spcAft>
                <a:spcPts val="0"/>
              </a:spcAft>
              <a:buClr>
                <a:schemeClr val="dk1"/>
              </a:buClr>
              <a:buSzPts val="1200"/>
              <a:buFont typeface="Calibri"/>
              <a:buNone/>
            </a:pPr>
            <a:r>
              <a:rPr lang="en-US"/>
              <a:t>We perform the </a:t>
            </a:r>
            <a:r>
              <a:rPr b="1" lang="en-US"/>
              <a:t>ACT</a:t>
            </a:r>
            <a:r>
              <a:rPr lang="en-US"/>
              <a:t> step to ensure we are executing the task while following the mitigation plan.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step where you perform the work according to the plan. If any factors change, make sure to go back to assess risk and develop updated mitigation measures.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Step 4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Step 4 is the Restore step.</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sz="1200"/>
              <a:t>We </a:t>
            </a:r>
            <a:r>
              <a:rPr b="1" lang="en-US" sz="1200"/>
              <a:t>RESTORE</a:t>
            </a:r>
            <a:r>
              <a:rPr lang="en-US" sz="1200"/>
              <a:t> back to basic conditions after completion to ensure we do not create a hazard for someone else.</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US" sz="1200"/>
              <a:t>Once the task is completed, make sure to double check the equipment and working area to ensure it is back to the original condition and free of hazards. </a:t>
            </a:r>
            <a:endParaRPr/>
          </a:p>
          <a:p>
            <a:pPr indent="0" lvl="0" marL="0" marR="0" rtl="0" algn="l">
              <a:lnSpc>
                <a:spcPct val="100000"/>
              </a:lnSpc>
              <a:spcBef>
                <a:spcPts val="0"/>
              </a:spcBef>
              <a:spcAft>
                <a:spcPts val="0"/>
              </a:spcAft>
              <a:buClr>
                <a:schemeClr val="dk1"/>
              </a:buClr>
              <a:buSzPts val="1200"/>
              <a:buFont typeface="Calibri"/>
              <a:buNone/>
            </a:pPr>
            <a:r>
              <a:rPr lang="en-US" sz="1200"/>
              <a:t>Check the appropriate boxes in the form and note any follow ups. If any inaccuracies are identified in the procedures, make sure to contact the appropriate resource to have the documentation updated.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0" name="Google Shape;2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an overview of the entire Quick Risk Prediction 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top, you will enter information related to the team and the task such as name and location.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body of the document, you will enter information related to Stop, Think, Act and Restore as previously discussed.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the form is completed, return it to your plant’s QRP resource or to the QRP repository for analysis. </a:t>
            </a:r>
            <a:endParaRPr/>
          </a:p>
        </p:txBody>
      </p:sp>
      <p:sp>
        <p:nvSpPr>
          <p:cNvPr id="250" name="Google Shape;25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that the training is completed, you should have a better understanding of:</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Calibri"/>
              <a:buChar char="-"/>
            </a:pPr>
            <a:r>
              <a:rPr lang="en-US"/>
              <a:t>Why we do Quick Risk Predictions</a:t>
            </a:r>
            <a:endParaRPr/>
          </a:p>
          <a:p>
            <a:pPr indent="-171450" lvl="0" marL="171450" rtl="0" algn="l">
              <a:spcBef>
                <a:spcPts val="0"/>
              </a:spcBef>
              <a:spcAft>
                <a:spcPts val="0"/>
              </a:spcAft>
              <a:buClr>
                <a:schemeClr val="dk1"/>
              </a:buClr>
              <a:buSzPts val="1200"/>
              <a:buFont typeface="Calibri"/>
              <a:buChar char="-"/>
            </a:pPr>
            <a:r>
              <a:rPr lang="en-US"/>
              <a:t>When a Quick Risk Prediction is supposed to be completed</a:t>
            </a:r>
            <a:endParaRPr/>
          </a:p>
          <a:p>
            <a:pPr indent="-171450" lvl="0" marL="171450" rtl="0" algn="l">
              <a:spcBef>
                <a:spcPts val="0"/>
              </a:spcBef>
              <a:spcAft>
                <a:spcPts val="0"/>
              </a:spcAft>
              <a:buClr>
                <a:schemeClr val="dk1"/>
              </a:buClr>
              <a:buSzPts val="1200"/>
              <a:buFont typeface="Calibri"/>
              <a:buChar char="-"/>
            </a:pPr>
            <a:r>
              <a:rPr lang="en-US"/>
              <a:t>The 4 steps of a Quick Risk Prediction.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If you have questions related to any of the items covered, make sure to contact your supervisor. </a:t>
            </a:r>
            <a:endParaRPr/>
          </a:p>
          <a:p>
            <a:pPr indent="0" lvl="0" marL="0" rtl="0" algn="l">
              <a:spcBef>
                <a:spcPts val="0"/>
              </a:spcBef>
              <a:spcAft>
                <a:spcPts val="0"/>
              </a:spcAft>
              <a:buNone/>
            </a:pPr>
            <a:r>
              <a:t/>
            </a:r>
            <a:endParaRPr/>
          </a:p>
        </p:txBody>
      </p:sp>
      <p:sp>
        <p:nvSpPr>
          <p:cNvPr id="264" name="Google Shape;26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objective of this Training is to build your capability on Quick Risk Prediction and increase your understanding of a few key learning points.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completion of this training, you should be able to:</a:t>
            </a:r>
            <a:endParaRPr/>
          </a:p>
          <a:p>
            <a:pPr indent="-171450" lvl="0" marL="171450" rtl="0" algn="l">
              <a:spcBef>
                <a:spcPts val="0"/>
              </a:spcBef>
              <a:spcAft>
                <a:spcPts val="0"/>
              </a:spcAft>
              <a:buClr>
                <a:schemeClr val="dk1"/>
              </a:buClr>
              <a:buSzPts val="1200"/>
              <a:buFont typeface="Calibri"/>
              <a:buChar char="-"/>
            </a:pPr>
            <a:r>
              <a:rPr lang="en-US"/>
              <a:t>Understand why we do Quick Risk Predictions</a:t>
            </a:r>
            <a:endParaRPr/>
          </a:p>
          <a:p>
            <a:pPr indent="-171450" lvl="0" marL="171450" rtl="0" algn="l">
              <a:spcBef>
                <a:spcPts val="0"/>
              </a:spcBef>
              <a:spcAft>
                <a:spcPts val="0"/>
              </a:spcAft>
              <a:buClr>
                <a:schemeClr val="dk1"/>
              </a:buClr>
              <a:buSzPts val="1200"/>
              <a:buFont typeface="Calibri"/>
              <a:buChar char="-"/>
            </a:pPr>
            <a:r>
              <a:rPr lang="en-US"/>
              <a:t>Know when a Quick Risk Prediction is supposed to be completed</a:t>
            </a:r>
            <a:endParaRPr/>
          </a:p>
          <a:p>
            <a:pPr indent="-171450" lvl="0" marL="171450" rtl="0" algn="l">
              <a:spcBef>
                <a:spcPts val="0"/>
              </a:spcBef>
              <a:spcAft>
                <a:spcPts val="0"/>
              </a:spcAft>
              <a:buClr>
                <a:schemeClr val="dk1"/>
              </a:buClr>
              <a:buSzPts val="1200"/>
              <a:buFont typeface="Calibri"/>
              <a:buChar char="-"/>
            </a:pPr>
            <a:r>
              <a:rPr lang="en-US"/>
              <a:t>Describe the 4 steps of a Quick Risk Prediction.  </a:t>
            </a:r>
            <a:endParaRPr/>
          </a:p>
        </p:txBody>
      </p:sp>
      <p:sp>
        <p:nvSpPr>
          <p:cNvPr id="154" name="Google Shape;15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is Quick Risk Prediction?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t>Quick Risk Prediction is a tool created to prompt everyone to evaluate risk before performing a non-standard task. Studies have shown that severe injuries typically happen because risks are not identified and mitigated prior to executing a task.  </a:t>
            </a:r>
            <a:endParaRPr/>
          </a:p>
          <a:p>
            <a:pPr indent="0" lvl="0" marL="0" rtl="0" algn="l">
              <a:spcBef>
                <a:spcPts val="0"/>
              </a:spcBef>
              <a:spcAft>
                <a:spcPts val="0"/>
              </a:spcAft>
              <a:buNone/>
            </a:pPr>
            <a:r>
              <a:t/>
            </a:r>
            <a:endParaRPr/>
          </a:p>
        </p:txBody>
      </p:sp>
      <p:sp>
        <p:nvSpPr>
          <p:cNvPr id="163" name="Google Shape;1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Why do we perform Quick Risk Predictions?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We do Quick Risk Predictions </a:t>
            </a:r>
            <a:r>
              <a:rPr lang="en-US" sz="1200"/>
              <a:t>to prompt everyone to </a:t>
            </a:r>
            <a:r>
              <a:rPr b="1" lang="en-US" sz="1200"/>
              <a:t>STOP</a:t>
            </a:r>
            <a:r>
              <a:rPr lang="en-US" sz="1200"/>
              <a:t> and </a:t>
            </a:r>
            <a:r>
              <a:rPr b="1" lang="en-US" sz="1200"/>
              <a:t>THINK</a:t>
            </a:r>
            <a:r>
              <a:rPr lang="en-US" sz="1200"/>
              <a:t> before executing planned and unplanned activities. This helps eliminate injuries because most of them can be prevented if hazards are assessed and risks are mitigated ahead of time. </a:t>
            </a:r>
            <a:endParaRPr/>
          </a:p>
          <a:p>
            <a:pPr indent="0" lvl="0" marL="0" rtl="0" algn="l">
              <a:spcBef>
                <a:spcPts val="0"/>
              </a:spcBef>
              <a:spcAft>
                <a:spcPts val="0"/>
              </a:spcAft>
              <a:buNone/>
            </a:pPr>
            <a:r>
              <a:t/>
            </a:r>
            <a:endParaRPr/>
          </a:p>
        </p:txBody>
      </p:sp>
      <p:sp>
        <p:nvSpPr>
          <p:cNvPr id="172" name="Google Shape;1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Rockwell"/>
                <a:ea typeface="Rockwell"/>
                <a:cs typeface="Rockwell"/>
                <a:sym typeface="Rockwell"/>
              </a:rPr>
              <a:t>When Do We Do Quick Risk Predictions?</a:t>
            </a:r>
            <a:endParaRPr/>
          </a:p>
          <a:p>
            <a:pPr indent="0" lvl="0" marL="0" rtl="0" algn="l">
              <a:spcBef>
                <a:spcPts val="0"/>
              </a:spcBef>
              <a:spcAft>
                <a:spcPts val="0"/>
              </a:spcAft>
              <a:buNone/>
            </a:pPr>
            <a:r>
              <a:t/>
            </a:r>
            <a:endParaRPr>
              <a:latin typeface="Rockwell"/>
              <a:ea typeface="Rockwell"/>
              <a:cs typeface="Rockwell"/>
              <a:sym typeface="Rockwell"/>
            </a:endParaRPr>
          </a:p>
          <a:p>
            <a:pPr indent="0" lvl="0" marL="0" marR="0" rtl="0" algn="l">
              <a:lnSpc>
                <a:spcPct val="100000"/>
              </a:lnSpc>
              <a:spcBef>
                <a:spcPts val="0"/>
              </a:spcBef>
              <a:spcAft>
                <a:spcPts val="0"/>
              </a:spcAft>
              <a:buClr>
                <a:schemeClr val="dk1"/>
              </a:buClr>
              <a:buSzPts val="1200"/>
              <a:buFont typeface="Calibri"/>
              <a:buNone/>
            </a:pPr>
            <a:r>
              <a:rPr lang="en-US" sz="1200"/>
              <a:t>We do QRPs before high-risk activities, before unplanned activities and when factors have changed for a planned activity. There is no limit to its use. </a:t>
            </a:r>
            <a:endParaRPr/>
          </a:p>
          <a:p>
            <a:pPr indent="0" lvl="0" marL="0" rtl="0" algn="l">
              <a:spcBef>
                <a:spcPts val="0"/>
              </a:spcBef>
              <a:spcAft>
                <a:spcPts val="0"/>
              </a:spcAft>
              <a:buNone/>
            </a:pPr>
            <a:r>
              <a:t/>
            </a:r>
            <a:endParaRPr/>
          </a:p>
        </p:txBody>
      </p:sp>
      <p:sp>
        <p:nvSpPr>
          <p:cNvPr id="181" name="Google Shape;18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do we do Quick Risk Predictions?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no limit to when you can use the Quick Risk Prediction tool but QRP is REQUIRED for the following activities:</a:t>
            </a:r>
            <a:endParaRPr/>
          </a:p>
          <a:p>
            <a:pPr indent="0" lvl="0" marL="0" rtl="0" algn="l">
              <a:spcBef>
                <a:spcPts val="0"/>
              </a:spcBef>
              <a:spcAft>
                <a:spcPts val="0"/>
              </a:spcAft>
              <a:buNone/>
            </a:pPr>
            <a:r>
              <a:t/>
            </a:r>
            <a:endParaRPr/>
          </a:p>
          <a:p>
            <a:pPr indent="-285750" lvl="0" marL="285750" rtl="0" algn="l">
              <a:spcBef>
                <a:spcPts val="0"/>
              </a:spcBef>
              <a:spcAft>
                <a:spcPts val="0"/>
              </a:spcAft>
              <a:buClr>
                <a:schemeClr val="dk1"/>
              </a:buClr>
              <a:buSzPts val="1200"/>
              <a:buFont typeface="Arial"/>
              <a:buChar char="•"/>
            </a:pPr>
            <a:r>
              <a:rPr lang="en-US" sz="1200"/>
              <a:t>When Safety Trigger is deemed to be Red during a DDS (Daily Direction Setting) meeting.</a:t>
            </a:r>
            <a:endParaRPr/>
          </a:p>
          <a:p>
            <a:pPr indent="-285750" lvl="0" marL="285750" rtl="0" algn="l">
              <a:spcBef>
                <a:spcPts val="0"/>
              </a:spcBef>
              <a:spcAft>
                <a:spcPts val="0"/>
              </a:spcAft>
              <a:buClr>
                <a:schemeClr val="dk1"/>
              </a:buClr>
              <a:buSzPts val="1200"/>
              <a:buFont typeface="Arial"/>
              <a:buChar char="•"/>
            </a:pPr>
            <a:r>
              <a:rPr lang="en-US" sz="1200"/>
              <a:t>Before performing high risk activities. For example activities that are red from risk grid or that are missing a Job Plan or SOP</a:t>
            </a:r>
            <a:endParaRPr/>
          </a:p>
          <a:p>
            <a:pPr indent="-285750" lvl="0" marL="285750" rtl="0" algn="l">
              <a:spcBef>
                <a:spcPts val="0"/>
              </a:spcBef>
              <a:spcAft>
                <a:spcPts val="0"/>
              </a:spcAft>
              <a:buClr>
                <a:schemeClr val="dk1"/>
              </a:buClr>
              <a:buSzPts val="1200"/>
              <a:buFont typeface="Arial"/>
              <a:buChar char="•"/>
            </a:pPr>
            <a:r>
              <a:rPr lang="en-US" sz="1200"/>
              <a:t>Before unplanned activity, break down or rebuild maintenance </a:t>
            </a:r>
            <a:endParaRPr/>
          </a:p>
          <a:p>
            <a:pPr indent="-285750" lvl="0" marL="285750" rtl="0" algn="l">
              <a:spcBef>
                <a:spcPts val="0"/>
              </a:spcBef>
              <a:spcAft>
                <a:spcPts val="0"/>
              </a:spcAft>
              <a:buClr>
                <a:schemeClr val="dk1"/>
              </a:buClr>
              <a:buSzPts val="1200"/>
              <a:buFont typeface="Arial"/>
              <a:buChar char="•"/>
            </a:pPr>
            <a:r>
              <a:rPr lang="en-US" sz="1200"/>
              <a:t>When a team member is new or unfamiliar with a task </a:t>
            </a:r>
            <a:endParaRPr/>
          </a:p>
          <a:p>
            <a:pPr indent="-285750" lvl="0" marL="285750" rtl="0" algn="l">
              <a:spcBef>
                <a:spcPts val="0"/>
              </a:spcBef>
              <a:spcAft>
                <a:spcPts val="0"/>
              </a:spcAft>
              <a:buClr>
                <a:schemeClr val="dk1"/>
              </a:buClr>
              <a:buSzPts val="1200"/>
              <a:buFont typeface="Arial"/>
              <a:buChar char="•"/>
            </a:pPr>
            <a:r>
              <a:rPr lang="en-US" sz="1200"/>
              <a:t>When executing non-standard work meaning work that is not normal production</a:t>
            </a:r>
            <a:endParaRPr/>
          </a:p>
          <a:p>
            <a:pPr indent="-285750" lvl="0" marL="285750" rtl="0" algn="l">
              <a:spcBef>
                <a:spcPts val="0"/>
              </a:spcBef>
              <a:spcAft>
                <a:spcPts val="0"/>
              </a:spcAft>
              <a:buClr>
                <a:schemeClr val="dk1"/>
              </a:buClr>
              <a:buSzPts val="1200"/>
              <a:buFont typeface="Arial"/>
              <a:buChar char="•"/>
            </a:pPr>
            <a:r>
              <a:rPr lang="en-US" sz="1200"/>
              <a:t>Before doing a non-routine Changeover</a:t>
            </a:r>
            <a:endParaRPr/>
          </a:p>
          <a:p>
            <a:pPr indent="-285750" lvl="0" marL="285750" rtl="0" algn="l">
              <a:spcBef>
                <a:spcPts val="0"/>
              </a:spcBef>
              <a:spcAft>
                <a:spcPts val="0"/>
              </a:spcAft>
              <a:buClr>
                <a:schemeClr val="dk1"/>
              </a:buClr>
              <a:buSzPts val="1200"/>
              <a:buFont typeface="Arial"/>
              <a:buChar char="•"/>
            </a:pPr>
            <a:r>
              <a:rPr lang="en-US" sz="1200"/>
              <a:t>When using Fall Arrest and/or Fall Protection </a:t>
            </a:r>
            <a:endParaRPr/>
          </a:p>
          <a:p>
            <a:pPr indent="-285750" lvl="0" marL="285750" rtl="0" algn="l">
              <a:spcBef>
                <a:spcPts val="0"/>
              </a:spcBef>
              <a:spcAft>
                <a:spcPts val="0"/>
              </a:spcAft>
              <a:buClr>
                <a:schemeClr val="dk1"/>
              </a:buClr>
              <a:buSzPts val="1200"/>
              <a:buFont typeface="Arial"/>
              <a:buChar char="•"/>
            </a:pPr>
            <a:r>
              <a:rPr lang="en-US" sz="1200"/>
              <a:t>When performing work on electrical components 50 volts and higher</a:t>
            </a:r>
            <a:endParaRPr/>
          </a:p>
          <a:p>
            <a:pPr indent="-285750" lvl="0" marL="285750" rtl="0" algn="l">
              <a:spcBef>
                <a:spcPts val="0"/>
              </a:spcBef>
              <a:spcAft>
                <a:spcPts val="0"/>
              </a:spcAft>
              <a:buClr>
                <a:schemeClr val="dk1"/>
              </a:buClr>
              <a:buSzPts val="1200"/>
              <a:buFont typeface="Arial"/>
              <a:buChar char="•"/>
            </a:pPr>
            <a:r>
              <a:rPr lang="en-US" sz="1200"/>
              <a:t>When performing Hot Work or grinding equipment</a:t>
            </a:r>
            <a:endParaRPr/>
          </a:p>
          <a:p>
            <a:pPr indent="-285750" lvl="0" marL="285750" rtl="0" algn="l">
              <a:spcBef>
                <a:spcPts val="0"/>
              </a:spcBef>
              <a:spcAft>
                <a:spcPts val="0"/>
              </a:spcAft>
              <a:buClr>
                <a:schemeClr val="dk1"/>
              </a:buClr>
              <a:buSzPts val="1200"/>
              <a:buFont typeface="Arial"/>
              <a:buChar char="•"/>
            </a:pPr>
            <a:r>
              <a:rPr lang="en-US" sz="1200"/>
              <a:t>When machine guarding or barriers are removed</a:t>
            </a:r>
            <a:endParaRPr/>
          </a:p>
          <a:p>
            <a:pPr indent="-285750" lvl="0" marL="285750" rtl="0" algn="l">
              <a:spcBef>
                <a:spcPts val="0"/>
              </a:spcBef>
              <a:spcAft>
                <a:spcPts val="0"/>
              </a:spcAft>
              <a:buClr>
                <a:schemeClr val="dk1"/>
              </a:buClr>
              <a:buSzPts val="1200"/>
              <a:buFont typeface="Arial"/>
              <a:buChar char="•"/>
            </a:pPr>
            <a:r>
              <a:rPr lang="en-US" sz="1200"/>
              <a:t>When working with Hazardous Chemicals</a:t>
            </a:r>
            <a:endParaRPr/>
          </a:p>
          <a:p>
            <a:pPr indent="-285750" lvl="0" marL="285750" rtl="0" algn="l">
              <a:spcBef>
                <a:spcPts val="0"/>
              </a:spcBef>
              <a:spcAft>
                <a:spcPts val="0"/>
              </a:spcAft>
              <a:buClr>
                <a:schemeClr val="dk1"/>
              </a:buClr>
              <a:buSzPts val="1200"/>
              <a:buFont typeface="Arial"/>
              <a:buChar char="•"/>
            </a:pPr>
            <a:r>
              <a:rPr lang="en-US" sz="1200"/>
              <a:t>When entering a permit Required Confined Space </a:t>
            </a:r>
            <a:endParaRPr/>
          </a:p>
          <a:p>
            <a:pPr indent="-285750" lvl="0" marL="285750" rtl="0" algn="l">
              <a:spcBef>
                <a:spcPts val="0"/>
              </a:spcBef>
              <a:spcAft>
                <a:spcPts val="0"/>
              </a:spcAft>
              <a:buClr>
                <a:schemeClr val="dk1"/>
              </a:buClr>
              <a:buSzPts val="1200"/>
              <a:buFont typeface="Arial"/>
              <a:buChar char="•"/>
            </a:pPr>
            <a:r>
              <a:rPr lang="en-US" sz="1200"/>
              <a:t>When performing work involving hoisting equipment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t>Now let’s review the Quick Risk Prediction form. </a:t>
            </a:r>
            <a:endParaRPr/>
          </a:p>
          <a:p>
            <a:pPr indent="0" lvl="0" marL="0" rtl="0" algn="l">
              <a:spcBef>
                <a:spcPts val="0"/>
              </a:spcBef>
              <a:spcAft>
                <a:spcPts val="0"/>
              </a:spcAft>
              <a:buNone/>
            </a:pPr>
            <a:r>
              <a:rPr b="0" lang="en-US" sz="1200"/>
              <a:t>The QRP form contains 4 sections: </a:t>
            </a:r>
            <a:endParaRPr/>
          </a:p>
          <a:p>
            <a:pPr indent="-457200" lvl="0" marL="457200" rtl="0" algn="l">
              <a:lnSpc>
                <a:spcPct val="150000"/>
              </a:lnSpc>
              <a:spcBef>
                <a:spcPts val="0"/>
              </a:spcBef>
              <a:spcAft>
                <a:spcPts val="0"/>
              </a:spcAft>
              <a:buClr>
                <a:schemeClr val="dk1"/>
              </a:buClr>
              <a:buSzPts val="1200"/>
              <a:buFont typeface="Calibri"/>
              <a:buAutoNum type="arabicParenR"/>
            </a:pPr>
            <a:r>
              <a:rPr b="0" lang="en-US" sz="1200"/>
              <a:t>Stop</a:t>
            </a:r>
            <a:endParaRPr/>
          </a:p>
          <a:p>
            <a:pPr indent="-457200" lvl="0" marL="457200" rtl="0" algn="l">
              <a:lnSpc>
                <a:spcPct val="150000"/>
              </a:lnSpc>
              <a:spcBef>
                <a:spcPts val="0"/>
              </a:spcBef>
              <a:spcAft>
                <a:spcPts val="0"/>
              </a:spcAft>
              <a:buClr>
                <a:schemeClr val="dk1"/>
              </a:buClr>
              <a:buSzPts val="1200"/>
              <a:buFont typeface="Calibri"/>
              <a:buAutoNum type="arabicParenR"/>
            </a:pPr>
            <a:r>
              <a:rPr b="0" lang="en-US" sz="1200"/>
              <a:t>Think</a:t>
            </a:r>
            <a:endParaRPr/>
          </a:p>
          <a:p>
            <a:pPr indent="-457200" lvl="0" marL="457200" rtl="0" algn="l">
              <a:lnSpc>
                <a:spcPct val="150000"/>
              </a:lnSpc>
              <a:spcBef>
                <a:spcPts val="0"/>
              </a:spcBef>
              <a:spcAft>
                <a:spcPts val="0"/>
              </a:spcAft>
              <a:buClr>
                <a:schemeClr val="dk1"/>
              </a:buClr>
              <a:buSzPts val="1200"/>
              <a:buFont typeface="Calibri"/>
              <a:buAutoNum type="arabicParenR"/>
            </a:pPr>
            <a:r>
              <a:rPr b="0" lang="en-US" sz="1200"/>
              <a:t>Act</a:t>
            </a:r>
            <a:endParaRPr/>
          </a:p>
          <a:p>
            <a:pPr indent="-457200" lvl="0" marL="457200" rtl="0" algn="l">
              <a:lnSpc>
                <a:spcPct val="150000"/>
              </a:lnSpc>
              <a:spcBef>
                <a:spcPts val="0"/>
              </a:spcBef>
              <a:spcAft>
                <a:spcPts val="0"/>
              </a:spcAft>
              <a:buClr>
                <a:schemeClr val="dk1"/>
              </a:buClr>
              <a:buSzPts val="1200"/>
              <a:buFont typeface="Calibri"/>
              <a:buAutoNum type="arabicParenR"/>
            </a:pPr>
            <a:r>
              <a:rPr b="0" lang="en-US" sz="1200"/>
              <a:t>Restore</a:t>
            </a:r>
            <a:endParaRPr/>
          </a:p>
          <a:p>
            <a:pPr indent="0" lvl="0" marL="0" rtl="0" algn="l">
              <a:lnSpc>
                <a:spcPct val="150000"/>
              </a:lnSpc>
              <a:spcBef>
                <a:spcPts val="0"/>
              </a:spcBef>
              <a:spcAft>
                <a:spcPts val="0"/>
              </a:spcAft>
              <a:buClr>
                <a:schemeClr val="dk1"/>
              </a:buClr>
              <a:buSzPts val="1200"/>
              <a:buFont typeface="Calibri"/>
              <a:buNone/>
            </a:pPr>
            <a:r>
              <a:rPr b="0" lang="en-US" sz="1200"/>
              <a:t>Let’s review each step in more detail. </a:t>
            </a:r>
            <a:endParaRPr/>
          </a:p>
          <a:p>
            <a:pPr indent="0" lvl="0" marL="0" rtl="0" algn="l">
              <a:spcBef>
                <a:spcPts val="0"/>
              </a:spcBef>
              <a:spcAft>
                <a:spcPts val="0"/>
              </a:spcAft>
              <a:buNone/>
            </a:pPr>
            <a:r>
              <a:t/>
            </a:r>
            <a:endParaRPr/>
          </a:p>
        </p:txBody>
      </p:sp>
      <p:sp>
        <p:nvSpPr>
          <p:cNvPr id="198" name="Google Shape;1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Step 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Step 1 is called Stop. </a:t>
            </a:r>
            <a:endParaRPr/>
          </a:p>
          <a:p>
            <a:pPr indent="0" lvl="0" marL="0" marR="0" rtl="0" algn="l">
              <a:lnSpc>
                <a:spcPct val="100000"/>
              </a:lnSpc>
              <a:spcBef>
                <a:spcPts val="0"/>
              </a:spcBef>
              <a:spcAft>
                <a:spcPts val="0"/>
              </a:spcAft>
              <a:buClr>
                <a:schemeClr val="dk1"/>
              </a:buClr>
              <a:buSzPts val="1200"/>
              <a:buFont typeface="Calibri"/>
              <a:buNone/>
            </a:pPr>
            <a:r>
              <a:rPr lang="en-US"/>
              <a:t>We </a:t>
            </a:r>
            <a:r>
              <a:rPr b="1" lang="en-US" sz="1200"/>
              <a:t>STOP </a:t>
            </a:r>
            <a:r>
              <a:rPr lang="en-US" sz="1200"/>
              <a:t>to allow a person to take a beat, focus and clear their head before moving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Stop step, you will pause and think about the task you are about to perform. Visualize each step of the task and think if anything is different for this task: </a:t>
            </a:r>
            <a:endParaRPr/>
          </a:p>
          <a:p>
            <a:pPr indent="-171450" lvl="0" marL="171450" rtl="0" algn="l">
              <a:spcBef>
                <a:spcPts val="0"/>
              </a:spcBef>
              <a:spcAft>
                <a:spcPts val="0"/>
              </a:spcAft>
              <a:buClr>
                <a:schemeClr val="dk1"/>
              </a:buClr>
              <a:buSzPts val="1200"/>
              <a:buFont typeface="Calibri"/>
              <a:buChar char="-"/>
            </a:pPr>
            <a:r>
              <a:rPr lang="en-US"/>
              <a:t>Is this new work? For example: is there a new employee in this team or this is a new task you haven’t performed before?</a:t>
            </a:r>
            <a:endParaRPr/>
          </a:p>
          <a:p>
            <a:pPr indent="-171450" lvl="0" marL="171450" rtl="0" algn="l">
              <a:spcBef>
                <a:spcPts val="0"/>
              </a:spcBef>
              <a:spcAft>
                <a:spcPts val="0"/>
              </a:spcAft>
              <a:buClr>
                <a:schemeClr val="dk1"/>
              </a:buClr>
              <a:buSzPts val="1200"/>
              <a:buFont typeface="Calibri"/>
              <a:buChar char="-"/>
            </a:pPr>
            <a:r>
              <a:rPr lang="en-US"/>
              <a:t>Is this a new environment? For example: is the weather more humid today or is the floor wet?</a:t>
            </a:r>
            <a:endParaRPr/>
          </a:p>
          <a:p>
            <a:pPr indent="-171450" lvl="0" marL="171450" rtl="0" algn="l">
              <a:spcBef>
                <a:spcPts val="0"/>
              </a:spcBef>
              <a:spcAft>
                <a:spcPts val="0"/>
              </a:spcAft>
              <a:buClr>
                <a:schemeClr val="dk1"/>
              </a:buClr>
              <a:buSzPts val="1200"/>
              <a:buFont typeface="Calibri"/>
              <a:buChar char="-"/>
            </a:pPr>
            <a:r>
              <a:rPr lang="en-US"/>
              <a:t>Is this a planned activity where one or more factors have changed? </a:t>
            </a:r>
            <a:endParaRPr/>
          </a:p>
          <a:p>
            <a:pPr indent="-171450" lvl="0" marL="171450" rtl="0" algn="l">
              <a:spcBef>
                <a:spcPts val="0"/>
              </a:spcBef>
              <a:spcAft>
                <a:spcPts val="0"/>
              </a:spcAft>
              <a:buClr>
                <a:schemeClr val="dk1"/>
              </a:buClr>
              <a:buSzPts val="1200"/>
              <a:buFont typeface="Calibri"/>
              <a:buChar char="-"/>
            </a:pPr>
            <a:r>
              <a:rPr lang="en-US"/>
              <a:t>Is this an unplanned activity?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Also evaluate your mindset: </a:t>
            </a:r>
            <a:endParaRPr/>
          </a:p>
          <a:p>
            <a:pPr indent="0" lvl="0" marL="0" rtl="0" algn="l">
              <a:spcBef>
                <a:spcPts val="0"/>
              </a:spcBef>
              <a:spcAft>
                <a:spcPts val="0"/>
              </a:spcAft>
              <a:buNone/>
            </a:pPr>
            <a:r>
              <a:rPr lang="en-US" sz="1200"/>
              <a:t>- Are you in the right frame of mind to do this task safely? </a:t>
            </a:r>
            <a:endParaRPr sz="1200"/>
          </a:p>
          <a:p>
            <a:pPr indent="-171450" lvl="0" marL="171450" rtl="0" algn="l">
              <a:spcBef>
                <a:spcPts val="0"/>
              </a:spcBef>
              <a:spcAft>
                <a:spcPts val="0"/>
              </a:spcAft>
              <a:buClr>
                <a:schemeClr val="dk1"/>
              </a:buClr>
              <a:buSzPts val="1200"/>
              <a:buFont typeface="Calibri"/>
              <a:buChar char="-"/>
            </a:pPr>
            <a:r>
              <a:rPr lang="en-US" sz="1200"/>
              <a:t>Are you in a rush?</a:t>
            </a:r>
            <a:endParaRPr/>
          </a:p>
          <a:p>
            <a:pPr indent="-171450" lvl="0" marL="171450" rtl="0" algn="l">
              <a:spcBef>
                <a:spcPts val="0"/>
              </a:spcBef>
              <a:spcAft>
                <a:spcPts val="0"/>
              </a:spcAft>
              <a:buClr>
                <a:schemeClr val="dk1"/>
              </a:buClr>
              <a:buSzPts val="1200"/>
              <a:buFont typeface="Calibri"/>
              <a:buChar char="-"/>
            </a:pPr>
            <a:r>
              <a:rPr lang="en-US" sz="1200"/>
              <a:t>Are you distracted?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Once you have thought the task through and placed yourself in a focused and clear mindset to perform the task, check the box accordingly. If you feel you are not able to focus and perform the task safely, contact your supervisor to develop an alternative plan. </a:t>
            </a:r>
            <a:endParaRPr/>
          </a:p>
          <a:p>
            <a:pPr indent="0" lvl="0" marL="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206" name="Google Shape;2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Step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Step 2 is called Think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We use the </a:t>
            </a:r>
            <a:r>
              <a:rPr b="1" lang="en-US"/>
              <a:t>THINK</a:t>
            </a:r>
            <a:r>
              <a:rPr lang="en-US"/>
              <a:t> step to ensure we are utilizing existing procedures, to identify the hazards that might be present during execution of the task and to develop a plan to mitigate those hazards.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During this step, you will obtain and review all procedures available for this task (OPL, job plan, etc). Once the review is complete, think about every single risk you will encounter while executing the task.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the form:</a:t>
            </a:r>
            <a:endParaRPr/>
          </a:p>
          <a:p>
            <a:pPr indent="-171450" lvl="0" marL="171450" marR="0" rtl="0" algn="l">
              <a:lnSpc>
                <a:spcPct val="100000"/>
              </a:lnSpc>
              <a:spcBef>
                <a:spcPts val="0"/>
              </a:spcBef>
              <a:spcAft>
                <a:spcPts val="0"/>
              </a:spcAft>
              <a:buClr>
                <a:schemeClr val="dk1"/>
              </a:buClr>
              <a:buSzPts val="1200"/>
              <a:buFont typeface="Calibri"/>
              <a:buChar char="-"/>
            </a:pPr>
            <a:r>
              <a:rPr lang="en-US"/>
              <a:t>Check that you have reviewed the procedure</a:t>
            </a:r>
            <a:endParaRPr/>
          </a:p>
          <a:p>
            <a:pPr indent="-171450" lvl="0" marL="171450" marR="0" rtl="0" algn="l">
              <a:lnSpc>
                <a:spcPct val="100000"/>
              </a:lnSpc>
              <a:spcBef>
                <a:spcPts val="0"/>
              </a:spcBef>
              <a:spcAft>
                <a:spcPts val="0"/>
              </a:spcAft>
              <a:buClr>
                <a:schemeClr val="dk1"/>
              </a:buClr>
              <a:buSzPts val="1200"/>
              <a:buFont typeface="Calibri"/>
              <a:buChar char="-"/>
            </a:pPr>
            <a:r>
              <a:rPr lang="en-US"/>
              <a:t>Check the respective boxes for every risk potentially present in the task you are about to complete </a:t>
            </a:r>
            <a:endParaRPr/>
          </a:p>
          <a:p>
            <a:pPr indent="-171450" lvl="0" marL="171450" marR="0" rtl="0" algn="l">
              <a:lnSpc>
                <a:spcPct val="100000"/>
              </a:lnSpc>
              <a:spcBef>
                <a:spcPts val="0"/>
              </a:spcBef>
              <a:spcAft>
                <a:spcPts val="0"/>
              </a:spcAft>
              <a:buClr>
                <a:schemeClr val="dk1"/>
              </a:buClr>
              <a:buSzPts val="1200"/>
              <a:buFont typeface="Calibri"/>
              <a:buChar char="-"/>
            </a:pPr>
            <a:r>
              <a:rPr lang="en-US"/>
              <a:t>Check the mitigation action to control each hazard </a:t>
            </a:r>
            <a:endParaRPr/>
          </a:p>
          <a:p>
            <a:pPr indent="-95250" lvl="0" marL="17145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Make sure everyone involved in the work understands the plan and ensure that all mitigation measures are complete before starting the work. </a:t>
            </a:r>
            <a:endParaRPr/>
          </a:p>
          <a:p>
            <a:pPr indent="0" lvl="0" marL="0" rtl="0" algn="l">
              <a:spcBef>
                <a:spcPts val="0"/>
              </a:spcBef>
              <a:spcAft>
                <a:spcPts val="0"/>
              </a:spcAft>
              <a:buNone/>
            </a:pPr>
            <a:r>
              <a:t/>
            </a:r>
            <a:endParaRPr/>
          </a:p>
        </p:txBody>
      </p:sp>
      <p:sp>
        <p:nvSpPr>
          <p:cNvPr id="217" name="Google Shape;2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85" name="Shape 85"/>
        <p:cNvGrpSpPr/>
        <p:nvPr/>
      </p:nvGrpSpPr>
      <p:grpSpPr>
        <a:xfrm>
          <a:off x="0" y="0"/>
          <a:ext cx="0" cy="0"/>
          <a:chOff x="0" y="0"/>
          <a:chExt cx="0" cy="0"/>
        </a:xfrm>
      </p:grpSpPr>
      <p:pic>
        <p:nvPicPr>
          <p:cNvPr id="86" name="Google Shape;86;p27"/>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
        <p:nvSpPr>
          <p:cNvPr id="87" name="Google Shape;87;p27"/>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7"/>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7"/>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28"/>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8"/>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8"/>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4" name="Google Shape;94;p28"/>
          <p:cNvPicPr preferRelativeResize="0"/>
          <p:nvPr/>
        </p:nvPicPr>
        <p:blipFill rotWithShape="1">
          <a:blip r:embed="rId3">
            <a:alphaModFix/>
          </a:blip>
          <a:srcRect b="0" l="0" r="0" t="0"/>
          <a:stretch/>
        </p:blipFill>
        <p:spPr>
          <a:xfrm>
            <a:off x="10906958" y="5454725"/>
            <a:ext cx="1143000" cy="11221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29"/>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9"/>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9"/>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9" name="Google Shape;99;p29"/>
          <p:cNvPicPr preferRelativeResize="0"/>
          <p:nvPr/>
        </p:nvPicPr>
        <p:blipFill rotWithShape="1">
          <a:blip r:embed="rId3">
            <a:alphaModFix/>
          </a:blip>
          <a:srcRect b="0" l="0" r="0" t="0"/>
          <a:stretch/>
        </p:blipFill>
        <p:spPr>
          <a:xfrm>
            <a:off x="10906958" y="5445196"/>
            <a:ext cx="1143000" cy="11411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30"/>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0"/>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0"/>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4" name="Google Shape;104;p30"/>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31"/>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1"/>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1"/>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9" name="Google Shape;109;p31"/>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32"/>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2"/>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2"/>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4" name="Google Shape;114;p32"/>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33"/>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3"/>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3"/>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9" name="Google Shape;119;p33"/>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34"/>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4"/>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4"/>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4" name="Google Shape;124;p34"/>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17"/>
          <p:cNvPicPr preferRelativeResize="0"/>
          <p:nvPr/>
        </p:nvPicPr>
        <p:blipFill rotWithShape="1">
          <a:blip r:embed="rId2">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35"/>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5"/>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35"/>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9" name="Google Shape;129;p35"/>
          <p:cNvPicPr preferRelativeResize="0"/>
          <p:nvPr/>
        </p:nvPicPr>
        <p:blipFill rotWithShape="1">
          <a:blip r:embed="rId3">
            <a:alphaModFix/>
          </a:blip>
          <a:srcRect b="0" l="0" r="0" t="0"/>
          <a:stretch/>
        </p:blipFill>
        <p:spPr>
          <a:xfrm>
            <a:off x="10906958" y="5445196"/>
            <a:ext cx="1143000" cy="11411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36"/>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6"/>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6"/>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4" name="Google Shape;134;p36"/>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37"/>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7"/>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37"/>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9" name="Google Shape;139;p37"/>
          <p:cNvPicPr preferRelativeResize="0"/>
          <p:nvPr/>
        </p:nvPicPr>
        <p:blipFill rotWithShape="1">
          <a:blip r:embed="rId3">
            <a:alphaModFix/>
          </a:blip>
          <a:srcRect b="0" l="0" r="0" t="0"/>
          <a:stretch/>
        </p:blipFill>
        <p:spPr>
          <a:xfrm>
            <a:off x="10906958" y="5445196"/>
            <a:ext cx="1143000" cy="11411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blipFill>
          <a:blip r:embed="rId2">
            <a:alphaModFix/>
          </a:blip>
          <a:stretch>
            <a:fillRect/>
          </a:stretch>
        </a:blipFill>
      </p:bgPr>
    </p:bg>
    <p:spTree>
      <p:nvGrpSpPr>
        <p:cNvPr id="140" name="Shape 140"/>
        <p:cNvGrpSpPr/>
        <p:nvPr/>
      </p:nvGrpSpPr>
      <p:grpSpPr>
        <a:xfrm>
          <a:off x="0" y="0"/>
          <a:ext cx="0" cy="0"/>
          <a:chOff x="0" y="0"/>
          <a:chExt cx="0" cy="0"/>
        </a:xfrm>
      </p:grpSpPr>
      <p:sp>
        <p:nvSpPr>
          <p:cNvPr id="141" name="Google Shape;141;p38"/>
          <p:cNvSpPr txBox="1"/>
          <p:nvPr>
            <p:ph idx="1" type="body"/>
          </p:nvPr>
        </p:nvSpPr>
        <p:spPr>
          <a:xfrm>
            <a:off x="2545080" y="594360"/>
            <a:ext cx="3170238" cy="1904048"/>
          </a:xfrm>
          <a:prstGeom prst="rect">
            <a:avLst/>
          </a:prstGeom>
          <a:noFill/>
          <a:ln>
            <a:noFill/>
          </a:ln>
        </p:spPr>
        <p:txBody>
          <a:bodyPr anchorCtr="0" anchor="ctr" bIns="45700" lIns="91425" spcFirstLastPara="1" rIns="91425" wrap="square" tIns="91425">
            <a:normAutofit/>
          </a:bodyPr>
          <a:lstStyle>
            <a:lvl1pPr indent="-228600" lvl="0" marL="457200" algn="l">
              <a:lnSpc>
                <a:spcPct val="80000"/>
              </a:lnSpc>
              <a:spcBef>
                <a:spcPts val="1000"/>
              </a:spcBef>
              <a:spcAft>
                <a:spcPts val="0"/>
              </a:spcAft>
              <a:buClr>
                <a:srgbClr val="939498"/>
              </a:buClr>
              <a:buSzPts val="3600"/>
              <a:buNone/>
              <a:defRPr b="1" sz="3600">
                <a:solidFill>
                  <a:srgbClr val="939498"/>
                </a:solidFill>
                <a:latin typeface="Arial"/>
                <a:ea typeface="Arial"/>
                <a:cs typeface="Arial"/>
                <a:sym typeface="Arial"/>
              </a:defRPr>
            </a:lvl1pPr>
            <a:lvl2pPr indent="-228600" lvl="1" marL="914400" algn="l">
              <a:lnSpc>
                <a:spcPct val="90000"/>
              </a:lnSpc>
              <a:spcBef>
                <a:spcPts val="500"/>
              </a:spcBef>
              <a:spcAft>
                <a:spcPts val="0"/>
              </a:spcAft>
              <a:buClr>
                <a:srgbClr val="939498"/>
              </a:buClr>
              <a:buSzPts val="2400"/>
              <a:buNone/>
              <a:defRPr b="0">
                <a:solidFill>
                  <a:srgbClr val="939498"/>
                </a:solidFill>
                <a:latin typeface="Arial Black"/>
                <a:ea typeface="Arial Black"/>
                <a:cs typeface="Arial Black"/>
                <a:sym typeface="Arial Black"/>
              </a:defRPr>
            </a:lvl2pPr>
            <a:lvl3pPr indent="-228600" lvl="2" marL="1371600" algn="l">
              <a:lnSpc>
                <a:spcPct val="90000"/>
              </a:lnSpc>
              <a:spcBef>
                <a:spcPts val="500"/>
              </a:spcBef>
              <a:spcAft>
                <a:spcPts val="0"/>
              </a:spcAft>
              <a:buClr>
                <a:srgbClr val="939498"/>
              </a:buClr>
              <a:buSzPts val="2000"/>
              <a:buNone/>
              <a:defRPr b="0">
                <a:solidFill>
                  <a:srgbClr val="939498"/>
                </a:solidFill>
                <a:latin typeface="Arial Black"/>
                <a:ea typeface="Arial Black"/>
                <a:cs typeface="Arial Black"/>
                <a:sym typeface="Arial Black"/>
              </a:defRPr>
            </a:lvl3pPr>
            <a:lvl4pPr indent="-228600" lvl="3" marL="18288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4pPr>
            <a:lvl5pPr indent="-228600" lvl="4" marL="2286000" algn="l">
              <a:lnSpc>
                <a:spcPct val="90000"/>
              </a:lnSpc>
              <a:spcBef>
                <a:spcPts val="500"/>
              </a:spcBef>
              <a:spcAft>
                <a:spcPts val="0"/>
              </a:spcAft>
              <a:buClr>
                <a:srgbClr val="939498"/>
              </a:buClr>
              <a:buSzPts val="1800"/>
              <a:buNone/>
              <a:defRPr b="0">
                <a:solidFill>
                  <a:srgbClr val="939498"/>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8"/>
          <p:cNvSpPr txBox="1"/>
          <p:nvPr>
            <p:ph type="ctrTitle"/>
          </p:nvPr>
        </p:nvSpPr>
        <p:spPr>
          <a:xfrm>
            <a:off x="4535904" y="1880353"/>
            <a:ext cx="6132095" cy="2387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dk1"/>
              </a:buClr>
              <a:buSzPts val="4400"/>
              <a:buFont typeface="Rockwell"/>
              <a:buNone/>
              <a:defRPr sz="4400">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8"/>
          <p:cNvSpPr txBox="1"/>
          <p:nvPr>
            <p:ph idx="2" type="subTitle"/>
          </p:nvPr>
        </p:nvSpPr>
        <p:spPr>
          <a:xfrm>
            <a:off x="4535904" y="4360028"/>
            <a:ext cx="613209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7F7F7F"/>
              </a:buClr>
              <a:buSzPts val="3200"/>
              <a:buNone/>
              <a:defRPr sz="32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4" name="Google Shape;144;p38"/>
          <p:cNvPicPr preferRelativeResize="0"/>
          <p:nvPr/>
        </p:nvPicPr>
        <p:blipFill rotWithShape="1">
          <a:blip r:embed="rId3">
            <a:alphaModFix/>
          </a:blip>
          <a:srcRect b="0" l="0" r="0" t="0"/>
          <a:stretch/>
        </p:blipFill>
        <p:spPr>
          <a:xfrm>
            <a:off x="10906958" y="5444290"/>
            <a:ext cx="1143000" cy="1143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4800"/>
              <a:t>Health, Safety &amp; Environment</a:t>
            </a:r>
            <a:endParaRPr sz="4800"/>
          </a:p>
        </p:txBody>
      </p:sp>
      <p:sp>
        <p:nvSpPr>
          <p:cNvPr id="150" name="Google Shape;15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3700"/>
              <a:t>Quick Risk Prediction Training</a:t>
            </a:r>
            <a:endParaRPr sz="37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Step 3:  Act </a:t>
            </a:r>
            <a:endParaRPr/>
          </a:p>
        </p:txBody>
      </p:sp>
      <p:pic>
        <p:nvPicPr>
          <p:cNvPr id="232" name="Google Shape;232;p10"/>
          <p:cNvPicPr preferRelativeResize="0"/>
          <p:nvPr/>
        </p:nvPicPr>
        <p:blipFill rotWithShape="1">
          <a:blip r:embed="rId3">
            <a:alphaModFix/>
          </a:blip>
          <a:srcRect b="0" l="0" r="0" t="0"/>
          <a:stretch/>
        </p:blipFill>
        <p:spPr>
          <a:xfrm>
            <a:off x="1185369" y="3604585"/>
            <a:ext cx="10012393" cy="847146"/>
          </a:xfrm>
          <a:prstGeom prst="rect">
            <a:avLst/>
          </a:prstGeom>
          <a:noFill/>
          <a:ln>
            <a:noFill/>
          </a:ln>
        </p:spPr>
      </p:pic>
      <p:sp>
        <p:nvSpPr>
          <p:cNvPr id="233" name="Google Shape;233;p10"/>
          <p:cNvSpPr txBox="1"/>
          <p:nvPr/>
        </p:nvSpPr>
        <p:spPr>
          <a:xfrm>
            <a:off x="782803" y="5382348"/>
            <a:ext cx="10141923" cy="66439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t/>
            </a:r>
            <a:endParaRPr sz="2600">
              <a:solidFill>
                <a:schemeClr val="dk1"/>
              </a:solidFill>
              <a:latin typeface="Calibri"/>
              <a:ea typeface="Calibri"/>
              <a:cs typeface="Calibri"/>
              <a:sym typeface="Calibri"/>
            </a:endParaRPr>
          </a:p>
        </p:txBody>
      </p:sp>
      <p:pic>
        <p:nvPicPr>
          <p:cNvPr id="234" name="Google Shape;234;p10"/>
          <p:cNvPicPr preferRelativeResize="0"/>
          <p:nvPr/>
        </p:nvPicPr>
        <p:blipFill rotWithShape="1">
          <a:blip r:embed="rId4">
            <a:alphaModFix/>
          </a:blip>
          <a:srcRect b="0" l="0" r="0" t="0"/>
          <a:stretch/>
        </p:blipFill>
        <p:spPr>
          <a:xfrm>
            <a:off x="216229" y="2145517"/>
            <a:ext cx="1133016" cy="1127526"/>
          </a:xfrm>
          <a:prstGeom prst="rect">
            <a:avLst/>
          </a:prstGeom>
          <a:noFill/>
          <a:ln>
            <a:noFill/>
          </a:ln>
        </p:spPr>
      </p:pic>
      <p:sp>
        <p:nvSpPr>
          <p:cNvPr id="235" name="Google Shape;235;p10"/>
          <p:cNvSpPr txBox="1"/>
          <p:nvPr/>
        </p:nvSpPr>
        <p:spPr>
          <a:xfrm>
            <a:off x="1248603" y="2496211"/>
            <a:ext cx="8576581" cy="646331"/>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We perform the </a:t>
            </a:r>
            <a:r>
              <a:rPr b="1" lang="en-US" sz="1800">
                <a:solidFill>
                  <a:schemeClr val="dk1"/>
                </a:solidFill>
                <a:latin typeface="Calibri"/>
                <a:ea typeface="Calibri"/>
                <a:cs typeface="Calibri"/>
                <a:sym typeface="Calibri"/>
              </a:rPr>
              <a:t>ACT</a:t>
            </a:r>
            <a:r>
              <a:rPr lang="en-US" sz="1800">
                <a:solidFill>
                  <a:schemeClr val="dk1"/>
                </a:solidFill>
                <a:latin typeface="Calibri"/>
                <a:ea typeface="Calibri"/>
                <a:cs typeface="Calibri"/>
                <a:sym typeface="Calibri"/>
              </a:rPr>
              <a:t> step to ensure we are executing the task while following the mitigation plan. </a:t>
            </a:r>
            <a:endParaRPr sz="1800">
              <a:solidFill>
                <a:schemeClr val="dk1"/>
              </a:solidFill>
              <a:latin typeface="Calibri"/>
              <a:ea typeface="Calibri"/>
              <a:cs typeface="Calibri"/>
              <a:sym typeface="Calibri"/>
            </a:endParaRPr>
          </a:p>
        </p:txBody>
      </p:sp>
      <p:sp>
        <p:nvSpPr>
          <p:cNvPr id="236" name="Google Shape;236;p10"/>
          <p:cNvSpPr txBox="1"/>
          <p:nvPr/>
        </p:nvSpPr>
        <p:spPr>
          <a:xfrm>
            <a:off x="1187570" y="1978325"/>
            <a:ext cx="5057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Why do we perform this step? </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Step 4:  Restore</a:t>
            </a:r>
            <a:endParaRPr/>
          </a:p>
        </p:txBody>
      </p:sp>
      <p:sp>
        <p:nvSpPr>
          <p:cNvPr id="243" name="Google Shape;243;p11"/>
          <p:cNvSpPr txBox="1"/>
          <p:nvPr/>
        </p:nvSpPr>
        <p:spPr>
          <a:xfrm>
            <a:off x="1154043" y="2203591"/>
            <a:ext cx="9885197" cy="67041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We </a:t>
            </a:r>
            <a:r>
              <a:rPr b="1" lang="en-US" sz="2000">
                <a:solidFill>
                  <a:schemeClr val="dk1"/>
                </a:solidFill>
                <a:latin typeface="Calibri"/>
                <a:ea typeface="Calibri"/>
                <a:cs typeface="Calibri"/>
                <a:sym typeface="Calibri"/>
              </a:rPr>
              <a:t>RESTORE</a:t>
            </a:r>
            <a:r>
              <a:rPr lang="en-US" sz="2000">
                <a:solidFill>
                  <a:schemeClr val="dk1"/>
                </a:solidFill>
                <a:latin typeface="Calibri"/>
                <a:ea typeface="Calibri"/>
                <a:cs typeface="Calibri"/>
                <a:sym typeface="Calibri"/>
              </a:rPr>
              <a:t> back to basic conditions after completion to ensure we do not create a hazard for someone else</a:t>
            </a:r>
            <a:endParaRPr sz="2000">
              <a:solidFill>
                <a:schemeClr val="dk1"/>
              </a:solidFill>
              <a:latin typeface="Calibri"/>
              <a:ea typeface="Calibri"/>
              <a:cs typeface="Calibri"/>
              <a:sym typeface="Calibri"/>
            </a:endParaRPr>
          </a:p>
        </p:txBody>
      </p:sp>
      <p:pic>
        <p:nvPicPr>
          <p:cNvPr id="244" name="Google Shape;244;p11"/>
          <p:cNvPicPr preferRelativeResize="0"/>
          <p:nvPr/>
        </p:nvPicPr>
        <p:blipFill rotWithShape="1">
          <a:blip r:embed="rId3">
            <a:alphaModFix/>
          </a:blip>
          <a:srcRect b="0" l="0" r="0" t="0"/>
          <a:stretch/>
        </p:blipFill>
        <p:spPr>
          <a:xfrm>
            <a:off x="1156615" y="3586887"/>
            <a:ext cx="10515600" cy="1646794"/>
          </a:xfrm>
          <a:prstGeom prst="rect">
            <a:avLst/>
          </a:prstGeom>
          <a:noFill/>
          <a:ln>
            <a:noFill/>
          </a:ln>
        </p:spPr>
      </p:pic>
      <p:pic>
        <p:nvPicPr>
          <p:cNvPr id="245" name="Google Shape;245;p11"/>
          <p:cNvPicPr preferRelativeResize="0"/>
          <p:nvPr/>
        </p:nvPicPr>
        <p:blipFill rotWithShape="1">
          <a:blip r:embed="rId4">
            <a:alphaModFix/>
          </a:blip>
          <a:srcRect b="0" l="0" r="0" t="0"/>
          <a:stretch/>
        </p:blipFill>
        <p:spPr>
          <a:xfrm>
            <a:off x="201283" y="1861908"/>
            <a:ext cx="1161067" cy="1155869"/>
          </a:xfrm>
          <a:prstGeom prst="rect">
            <a:avLst/>
          </a:prstGeom>
          <a:noFill/>
          <a:ln>
            <a:noFill/>
          </a:ln>
        </p:spPr>
      </p:pic>
      <p:sp>
        <p:nvSpPr>
          <p:cNvPr id="246" name="Google Shape;246;p11"/>
          <p:cNvSpPr txBox="1"/>
          <p:nvPr/>
        </p:nvSpPr>
        <p:spPr>
          <a:xfrm>
            <a:off x="1115683" y="1719533"/>
            <a:ext cx="5057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Why do we perform this step? </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QRP Example</a:t>
            </a:r>
            <a:endParaRPr/>
          </a:p>
        </p:txBody>
      </p:sp>
      <p:sp>
        <p:nvSpPr>
          <p:cNvPr id="253" name="Google Shape;253;p12"/>
          <p:cNvSpPr txBox="1"/>
          <p:nvPr>
            <p:ph idx="1" type="body"/>
          </p:nvPr>
        </p:nvSpPr>
        <p:spPr>
          <a:xfrm>
            <a:off x="681790" y="1321207"/>
            <a:ext cx="4323347" cy="519256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sz="1800"/>
              <a:t>Process info</a:t>
            </a:r>
            <a:endParaRPr/>
          </a:p>
          <a:p>
            <a:pPr indent="0" lvl="0" marL="0" rtl="0" algn="l">
              <a:lnSpc>
                <a:spcPct val="90000"/>
              </a:lnSpc>
              <a:spcBef>
                <a:spcPts val="1000"/>
              </a:spcBef>
              <a:spcAft>
                <a:spcPts val="0"/>
              </a:spcAft>
              <a:buClr>
                <a:schemeClr val="dk1"/>
              </a:buClr>
              <a:buSzPct val="100000"/>
              <a:buNone/>
            </a:pPr>
            <a:r>
              <a:rPr lang="en-US" sz="1400"/>
              <a:t>Date</a:t>
            </a:r>
            <a:endParaRPr/>
          </a:p>
          <a:p>
            <a:pPr indent="0" lvl="0" marL="0" rtl="0" algn="l">
              <a:lnSpc>
                <a:spcPct val="90000"/>
              </a:lnSpc>
              <a:spcBef>
                <a:spcPts val="1000"/>
              </a:spcBef>
              <a:spcAft>
                <a:spcPts val="0"/>
              </a:spcAft>
              <a:buClr>
                <a:schemeClr val="dk1"/>
              </a:buClr>
              <a:buSzPct val="100000"/>
              <a:buNone/>
            </a:pPr>
            <a:r>
              <a:rPr lang="en-US" sz="1400"/>
              <a:t>Name(s)</a:t>
            </a:r>
            <a:endParaRPr/>
          </a:p>
          <a:p>
            <a:pPr indent="0" lvl="0" marL="0" rtl="0" algn="l">
              <a:lnSpc>
                <a:spcPct val="90000"/>
              </a:lnSpc>
              <a:spcBef>
                <a:spcPts val="1000"/>
              </a:spcBef>
              <a:spcAft>
                <a:spcPts val="0"/>
              </a:spcAft>
              <a:buClr>
                <a:schemeClr val="dk1"/>
              </a:buClr>
              <a:buSzPct val="100000"/>
              <a:buNone/>
            </a:pPr>
            <a:r>
              <a:rPr lang="en-US" sz="1400"/>
              <a:t>Task and Location</a:t>
            </a:r>
            <a:endParaRPr/>
          </a:p>
          <a:p>
            <a:pPr indent="0" lvl="0" marL="0" rtl="0" algn="l">
              <a:lnSpc>
                <a:spcPct val="90000"/>
              </a:lnSpc>
              <a:spcBef>
                <a:spcPts val="1000"/>
              </a:spcBef>
              <a:spcAft>
                <a:spcPts val="0"/>
              </a:spcAft>
              <a:buClr>
                <a:schemeClr val="dk1"/>
              </a:buClr>
              <a:buSzPct val="100000"/>
              <a:buNone/>
            </a:pPr>
            <a:r>
              <a:t/>
            </a:r>
            <a:endParaRPr b="1" sz="1800"/>
          </a:p>
          <a:p>
            <a:pPr indent="0" lvl="0" marL="0" rtl="0" algn="l">
              <a:lnSpc>
                <a:spcPct val="90000"/>
              </a:lnSpc>
              <a:spcBef>
                <a:spcPts val="1000"/>
              </a:spcBef>
              <a:spcAft>
                <a:spcPts val="0"/>
              </a:spcAft>
              <a:buClr>
                <a:schemeClr val="dk1"/>
              </a:buClr>
              <a:buSzPct val="100000"/>
              <a:buNone/>
            </a:pPr>
            <a:r>
              <a:rPr b="1" lang="en-US" sz="1800"/>
              <a:t>STOP</a:t>
            </a:r>
            <a:endParaRPr b="1" sz="1800"/>
          </a:p>
          <a:p>
            <a:pPr indent="0" lvl="0" marL="0" rtl="0" algn="l">
              <a:lnSpc>
                <a:spcPct val="90000"/>
              </a:lnSpc>
              <a:spcBef>
                <a:spcPts val="1000"/>
              </a:spcBef>
              <a:spcAft>
                <a:spcPts val="0"/>
              </a:spcAft>
              <a:buClr>
                <a:schemeClr val="dk1"/>
              </a:buClr>
              <a:buSzPct val="100000"/>
              <a:buNone/>
            </a:pPr>
            <a:r>
              <a:rPr lang="en-US" sz="1400"/>
              <a:t>Take a moment to clear your head for the task ahead</a:t>
            </a:r>
            <a:endParaRPr/>
          </a:p>
          <a:p>
            <a:pPr indent="0" lvl="0" marL="0" rtl="0" algn="l">
              <a:lnSpc>
                <a:spcPct val="90000"/>
              </a:lnSpc>
              <a:spcBef>
                <a:spcPts val="1000"/>
              </a:spcBef>
              <a:spcAft>
                <a:spcPts val="0"/>
              </a:spcAft>
              <a:buClr>
                <a:schemeClr val="dk1"/>
              </a:buClr>
              <a:buSzPct val="100000"/>
              <a:buNone/>
            </a:pPr>
            <a:r>
              <a:t/>
            </a:r>
            <a:endParaRPr b="1" sz="1800"/>
          </a:p>
          <a:p>
            <a:pPr indent="0" lvl="0" marL="0" rtl="0" algn="l">
              <a:lnSpc>
                <a:spcPct val="90000"/>
              </a:lnSpc>
              <a:spcBef>
                <a:spcPts val="1000"/>
              </a:spcBef>
              <a:spcAft>
                <a:spcPts val="0"/>
              </a:spcAft>
              <a:buClr>
                <a:schemeClr val="dk1"/>
              </a:buClr>
              <a:buSzPct val="100000"/>
              <a:buNone/>
            </a:pPr>
            <a:r>
              <a:rPr b="1" lang="en-US" sz="1800"/>
              <a:t>THINK</a:t>
            </a:r>
            <a:endParaRPr b="1" sz="1800"/>
          </a:p>
          <a:p>
            <a:pPr indent="0" lvl="0" marL="0" rtl="0" algn="l">
              <a:lnSpc>
                <a:spcPct val="90000"/>
              </a:lnSpc>
              <a:spcBef>
                <a:spcPts val="1000"/>
              </a:spcBef>
              <a:spcAft>
                <a:spcPts val="0"/>
              </a:spcAft>
              <a:buClr>
                <a:schemeClr val="dk1"/>
              </a:buClr>
              <a:buSzPct val="100000"/>
              <a:buNone/>
            </a:pPr>
            <a:r>
              <a:rPr lang="en-US" sz="1400"/>
              <a:t>Consider all the known hazards and what you can do if a hazard is present</a:t>
            </a:r>
            <a:endParaRPr/>
          </a:p>
          <a:p>
            <a:pPr indent="0" lvl="0" marL="0" rtl="0" algn="l">
              <a:lnSpc>
                <a:spcPct val="90000"/>
              </a:lnSpc>
              <a:spcBef>
                <a:spcPts val="1000"/>
              </a:spcBef>
              <a:spcAft>
                <a:spcPts val="0"/>
              </a:spcAft>
              <a:buClr>
                <a:schemeClr val="dk1"/>
              </a:buClr>
              <a:buSzPct val="100000"/>
              <a:buNone/>
            </a:pPr>
            <a:r>
              <a:t/>
            </a:r>
            <a:endParaRPr b="1" sz="1800"/>
          </a:p>
          <a:p>
            <a:pPr indent="0" lvl="0" marL="0" rtl="0" algn="l">
              <a:lnSpc>
                <a:spcPct val="90000"/>
              </a:lnSpc>
              <a:spcBef>
                <a:spcPts val="1000"/>
              </a:spcBef>
              <a:spcAft>
                <a:spcPts val="0"/>
              </a:spcAft>
              <a:buClr>
                <a:schemeClr val="dk1"/>
              </a:buClr>
              <a:buSzPct val="100000"/>
              <a:buNone/>
            </a:pPr>
            <a:r>
              <a:rPr b="1" lang="en-US" sz="1800"/>
              <a:t>ACT</a:t>
            </a:r>
            <a:endParaRPr b="1" sz="1800"/>
          </a:p>
          <a:p>
            <a:pPr indent="0" lvl="0" marL="0" rtl="0" algn="l">
              <a:lnSpc>
                <a:spcPct val="90000"/>
              </a:lnSpc>
              <a:spcBef>
                <a:spcPts val="1000"/>
              </a:spcBef>
              <a:spcAft>
                <a:spcPts val="0"/>
              </a:spcAft>
              <a:buClr>
                <a:schemeClr val="dk1"/>
              </a:buClr>
              <a:buSzPct val="100000"/>
              <a:buNone/>
            </a:pPr>
            <a:r>
              <a:rPr lang="en-US" sz="1400"/>
              <a:t>Work your plan</a:t>
            </a:r>
            <a:endParaRPr/>
          </a:p>
          <a:p>
            <a:pPr indent="0" lvl="0" marL="0" rtl="0" algn="l">
              <a:lnSpc>
                <a:spcPct val="90000"/>
              </a:lnSpc>
              <a:spcBef>
                <a:spcPts val="1000"/>
              </a:spcBef>
              <a:spcAft>
                <a:spcPts val="0"/>
              </a:spcAft>
              <a:buClr>
                <a:schemeClr val="dk1"/>
              </a:buClr>
              <a:buSzPct val="100000"/>
              <a:buNone/>
            </a:pPr>
            <a:r>
              <a:t/>
            </a:r>
            <a:endParaRPr b="1" sz="1800"/>
          </a:p>
          <a:p>
            <a:pPr indent="0" lvl="0" marL="0" rtl="0" algn="l">
              <a:lnSpc>
                <a:spcPct val="90000"/>
              </a:lnSpc>
              <a:spcBef>
                <a:spcPts val="1000"/>
              </a:spcBef>
              <a:spcAft>
                <a:spcPts val="0"/>
              </a:spcAft>
              <a:buClr>
                <a:schemeClr val="dk1"/>
              </a:buClr>
              <a:buSzPct val="100000"/>
              <a:buNone/>
            </a:pPr>
            <a:r>
              <a:rPr b="1" lang="en-US" sz="1800"/>
              <a:t>RESTORE</a:t>
            </a:r>
            <a:endParaRPr b="1" sz="1800"/>
          </a:p>
          <a:p>
            <a:pPr indent="0" lvl="0" marL="0" rtl="0" algn="l">
              <a:lnSpc>
                <a:spcPct val="90000"/>
              </a:lnSpc>
              <a:spcBef>
                <a:spcPts val="1000"/>
              </a:spcBef>
              <a:spcAft>
                <a:spcPts val="0"/>
              </a:spcAft>
              <a:buClr>
                <a:schemeClr val="dk1"/>
              </a:buClr>
              <a:buSzPct val="100000"/>
              <a:buNone/>
            </a:pPr>
            <a:r>
              <a:rPr lang="en-US" sz="1400"/>
              <a:t>Complete to ensure you don’t</a:t>
            </a:r>
            <a:endParaRPr/>
          </a:p>
          <a:p>
            <a:pPr indent="0" lvl="0" marL="0" rtl="0" algn="l">
              <a:lnSpc>
                <a:spcPct val="90000"/>
              </a:lnSpc>
              <a:spcBef>
                <a:spcPts val="1000"/>
              </a:spcBef>
              <a:spcAft>
                <a:spcPts val="0"/>
              </a:spcAft>
              <a:buClr>
                <a:schemeClr val="dk1"/>
              </a:buClr>
              <a:buSzPct val="100000"/>
              <a:buNone/>
            </a:pPr>
            <a:r>
              <a:rPr lang="en-US" sz="1400"/>
              <a:t> miss anything</a:t>
            </a:r>
            <a:endParaRPr/>
          </a:p>
          <a:p>
            <a:pPr indent="0" lvl="0" marL="0" rtl="0" algn="l">
              <a:lnSpc>
                <a:spcPct val="90000"/>
              </a:lnSpc>
              <a:spcBef>
                <a:spcPts val="1000"/>
              </a:spcBef>
              <a:spcAft>
                <a:spcPts val="0"/>
              </a:spcAft>
              <a:buClr>
                <a:schemeClr val="dk1"/>
              </a:buClr>
              <a:buSzPct val="100000"/>
              <a:buNone/>
            </a:pPr>
            <a:r>
              <a:t/>
            </a:r>
            <a:endParaRPr/>
          </a:p>
        </p:txBody>
      </p:sp>
      <p:pic>
        <p:nvPicPr>
          <p:cNvPr id="254" name="Google Shape;254;p12"/>
          <p:cNvPicPr preferRelativeResize="0"/>
          <p:nvPr/>
        </p:nvPicPr>
        <p:blipFill rotWithShape="1">
          <a:blip r:embed="rId3">
            <a:alphaModFix/>
          </a:blip>
          <a:srcRect b="0" l="0" r="0" t="0"/>
          <a:stretch/>
        </p:blipFill>
        <p:spPr>
          <a:xfrm>
            <a:off x="5855369" y="16334"/>
            <a:ext cx="5342022" cy="6643716"/>
          </a:xfrm>
          <a:prstGeom prst="rect">
            <a:avLst/>
          </a:prstGeom>
          <a:noFill/>
          <a:ln>
            <a:noFill/>
          </a:ln>
        </p:spPr>
      </p:pic>
      <p:sp>
        <p:nvSpPr>
          <p:cNvPr id="255" name="Google Shape;255;p12"/>
          <p:cNvSpPr/>
          <p:nvPr/>
        </p:nvSpPr>
        <p:spPr>
          <a:xfrm>
            <a:off x="2089825" y="1593372"/>
            <a:ext cx="494846" cy="685021"/>
          </a:xfrm>
          <a:prstGeom prst="rightBrace">
            <a:avLst>
              <a:gd fmla="val 8333" name="adj1"/>
              <a:gd fmla="val 50000" name="adj2"/>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56" name="Google Shape;256;p12"/>
          <p:cNvCxnSpPr/>
          <p:nvPr/>
        </p:nvCxnSpPr>
        <p:spPr>
          <a:xfrm flipH="1" rot="10800000">
            <a:off x="2626384" y="476132"/>
            <a:ext cx="2979759" cy="1402241"/>
          </a:xfrm>
          <a:prstGeom prst="straightConnector1">
            <a:avLst/>
          </a:prstGeom>
          <a:noFill/>
          <a:ln cap="flat" cmpd="sng" w="12700">
            <a:solidFill>
              <a:srgbClr val="C00000"/>
            </a:solidFill>
            <a:prstDash val="solid"/>
            <a:miter lim="800000"/>
            <a:headEnd len="sm" w="sm" type="none"/>
            <a:tailEnd len="med" w="med" type="triangle"/>
          </a:ln>
        </p:spPr>
      </p:cxnSp>
      <p:cxnSp>
        <p:nvCxnSpPr>
          <p:cNvPr id="257" name="Google Shape;257;p12"/>
          <p:cNvCxnSpPr/>
          <p:nvPr/>
        </p:nvCxnSpPr>
        <p:spPr>
          <a:xfrm flipH="1" rot="10800000">
            <a:off x="1555990" y="1289423"/>
            <a:ext cx="4369223" cy="1523621"/>
          </a:xfrm>
          <a:prstGeom prst="straightConnector1">
            <a:avLst/>
          </a:prstGeom>
          <a:noFill/>
          <a:ln cap="flat" cmpd="sng" w="12700">
            <a:solidFill>
              <a:srgbClr val="C00000"/>
            </a:solidFill>
            <a:prstDash val="solid"/>
            <a:miter lim="800000"/>
            <a:headEnd len="sm" w="sm" type="none"/>
            <a:tailEnd len="med" w="med" type="triangle"/>
          </a:ln>
        </p:spPr>
      </p:cxnSp>
      <p:cxnSp>
        <p:nvCxnSpPr>
          <p:cNvPr id="258" name="Google Shape;258;p12"/>
          <p:cNvCxnSpPr/>
          <p:nvPr/>
        </p:nvCxnSpPr>
        <p:spPr>
          <a:xfrm flipH="1" rot="10800000">
            <a:off x="1543410" y="3181015"/>
            <a:ext cx="4165261" cy="512076"/>
          </a:xfrm>
          <a:prstGeom prst="straightConnector1">
            <a:avLst/>
          </a:prstGeom>
          <a:noFill/>
          <a:ln cap="flat" cmpd="sng" w="12700">
            <a:solidFill>
              <a:srgbClr val="C00000"/>
            </a:solidFill>
            <a:prstDash val="solid"/>
            <a:miter lim="800000"/>
            <a:headEnd len="sm" w="sm" type="none"/>
            <a:tailEnd len="med" w="med" type="triangle"/>
          </a:ln>
        </p:spPr>
      </p:cxnSp>
      <p:cxnSp>
        <p:nvCxnSpPr>
          <p:cNvPr id="259" name="Google Shape;259;p12"/>
          <p:cNvCxnSpPr/>
          <p:nvPr/>
        </p:nvCxnSpPr>
        <p:spPr>
          <a:xfrm>
            <a:off x="1412217" y="4760246"/>
            <a:ext cx="4669406" cy="740531"/>
          </a:xfrm>
          <a:prstGeom prst="straightConnector1">
            <a:avLst/>
          </a:prstGeom>
          <a:noFill/>
          <a:ln cap="flat" cmpd="sng" w="12700">
            <a:solidFill>
              <a:srgbClr val="C00000"/>
            </a:solidFill>
            <a:prstDash val="solid"/>
            <a:miter lim="800000"/>
            <a:headEnd len="sm" w="sm" type="none"/>
            <a:tailEnd len="med" w="med" type="triangle"/>
          </a:ln>
        </p:spPr>
      </p:cxnSp>
      <p:cxnSp>
        <p:nvCxnSpPr>
          <p:cNvPr id="260" name="Google Shape;260;p12"/>
          <p:cNvCxnSpPr/>
          <p:nvPr/>
        </p:nvCxnSpPr>
        <p:spPr>
          <a:xfrm>
            <a:off x="2003561" y="5608680"/>
            <a:ext cx="3832644" cy="476989"/>
          </a:xfrm>
          <a:prstGeom prst="straightConnector1">
            <a:avLst/>
          </a:prstGeom>
          <a:noFill/>
          <a:ln cap="flat" cmpd="sng" w="12700">
            <a:solidFill>
              <a:srgbClr val="C00000"/>
            </a:solidFill>
            <a:prstDash val="solid"/>
            <a:miter lim="800000"/>
            <a:headEnd len="sm" w="sm"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type="title"/>
          </p:nvPr>
        </p:nvSpPr>
        <p:spPr>
          <a:xfrm>
            <a:off x="146533" y="20838"/>
            <a:ext cx="10515600" cy="107081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latin typeface="Rockwell"/>
                <a:ea typeface="Rockwell"/>
                <a:cs typeface="Rockwell"/>
                <a:sym typeface="Rockwell"/>
              </a:rPr>
              <a:t>HSE Technical Criteria</a:t>
            </a:r>
            <a:endParaRPr/>
          </a:p>
        </p:txBody>
      </p:sp>
      <p:graphicFrame>
        <p:nvGraphicFramePr>
          <p:cNvPr id="267" name="Google Shape;267;p13"/>
          <p:cNvGraphicFramePr/>
          <p:nvPr/>
        </p:nvGraphicFramePr>
        <p:xfrm>
          <a:off x="690113" y="1235594"/>
          <a:ext cx="3000000" cy="3000000"/>
        </p:xfrm>
        <a:graphic>
          <a:graphicData uri="http://schemas.openxmlformats.org/drawingml/2006/table">
            <a:tbl>
              <a:tblPr bandRow="1" firstRow="1">
                <a:noFill/>
                <a:tableStyleId>{B5DADC46-3543-4E42-9F4B-5A8D5A308AC2}</a:tableStyleId>
              </a:tblPr>
              <a:tblGrid>
                <a:gridCol w="4106750"/>
                <a:gridCol w="3368850"/>
                <a:gridCol w="3477075"/>
              </a:tblGrid>
              <a:tr h="460075">
                <a:tc gridSpan="3">
                  <a:txBody>
                    <a:bodyPr/>
                    <a:lstStyle/>
                    <a:p>
                      <a:pPr indent="0" lvl="0" marL="0" marR="0" rtl="0" algn="ctr">
                        <a:lnSpc>
                          <a:spcPct val="100000"/>
                        </a:lnSpc>
                        <a:spcBef>
                          <a:spcPts val="0"/>
                        </a:spcBef>
                        <a:spcAft>
                          <a:spcPts val="0"/>
                        </a:spcAft>
                        <a:buClr>
                          <a:srgbClr val="000000"/>
                        </a:buClr>
                        <a:buSzPts val="2800"/>
                        <a:buFont typeface="Calibri"/>
                        <a:buNone/>
                      </a:pPr>
                      <a:r>
                        <a:rPr b="0" i="0" lang="en-US" sz="2800" u="none" strike="noStrike">
                          <a:solidFill>
                            <a:srgbClr val="000000"/>
                          </a:solidFill>
                          <a:latin typeface="Calibri"/>
                          <a:ea typeface="Calibri"/>
                          <a:cs typeface="Calibri"/>
                          <a:sym typeface="Calibri"/>
                        </a:rPr>
                        <a:t>Can complete and train Quick Risk Prediction </a:t>
                      </a:r>
                      <a:endParaRPr/>
                    </a:p>
                  </a:txBody>
                  <a:tcPr marT="6350" marB="0" marR="6350" marL="6350" anchor="ctr">
                    <a:solidFill>
                      <a:srgbClr val="B3C6E7"/>
                    </a:solidFill>
                  </a:tcPr>
                </a:tc>
                <a:tc hMerge="1"/>
                <a:tc hMerge="1"/>
              </a:tr>
              <a:tr h="355700">
                <a:tc>
                  <a:txBody>
                    <a:bodyPr/>
                    <a:lstStyle/>
                    <a:p>
                      <a:pPr indent="0" lvl="0" marL="0" marR="0" rtl="0" algn="ctr">
                        <a:spcBef>
                          <a:spcPts val="0"/>
                        </a:spcBef>
                        <a:spcAft>
                          <a:spcPts val="0"/>
                        </a:spcAft>
                        <a:buNone/>
                      </a:pPr>
                      <a:r>
                        <a:rPr b="1" lang="en-US" sz="1800"/>
                        <a:t>Guidance Statement</a:t>
                      </a:r>
                      <a:endParaRPr/>
                    </a:p>
                  </a:txBody>
                  <a:tcPr marT="45725" marB="45725" marR="91450" marL="91450">
                    <a:solidFill>
                      <a:srgbClr val="B3C6E7"/>
                    </a:solidFill>
                  </a:tcPr>
                </a:tc>
                <a:tc>
                  <a:txBody>
                    <a:bodyPr/>
                    <a:lstStyle/>
                    <a:p>
                      <a:pPr indent="0" lvl="0" marL="0" marR="0" rtl="0" algn="ctr">
                        <a:spcBef>
                          <a:spcPts val="0"/>
                        </a:spcBef>
                        <a:spcAft>
                          <a:spcPts val="0"/>
                        </a:spcAft>
                        <a:buNone/>
                      </a:pPr>
                      <a:r>
                        <a:rPr b="1" lang="en-US" sz="1800"/>
                        <a:t>Tell (Key Learning Points)</a:t>
                      </a:r>
                      <a:endParaRPr/>
                    </a:p>
                  </a:txBody>
                  <a:tcPr marT="45725" marB="45725" marR="91450" marL="91450">
                    <a:solidFill>
                      <a:srgbClr val="B3C6E7"/>
                    </a:solidFill>
                  </a:tcPr>
                </a:tc>
                <a:tc>
                  <a:txBody>
                    <a:bodyPr/>
                    <a:lstStyle/>
                    <a:p>
                      <a:pPr indent="0" lvl="0" marL="0" marR="0" rtl="0" algn="ctr">
                        <a:spcBef>
                          <a:spcPts val="0"/>
                        </a:spcBef>
                        <a:spcAft>
                          <a:spcPts val="0"/>
                        </a:spcAft>
                        <a:buNone/>
                      </a:pPr>
                      <a:r>
                        <a:rPr b="1" lang="en-US" sz="1800"/>
                        <a:t>Show (Demonstrate)</a:t>
                      </a:r>
                      <a:endParaRPr/>
                    </a:p>
                  </a:txBody>
                  <a:tcPr marT="45725" marB="45725" marR="91450" marL="91450">
                    <a:solidFill>
                      <a:srgbClr val="B3C6E7"/>
                    </a:solidFill>
                  </a:tcPr>
                </a:tc>
              </a:tr>
              <a:tr h="382000">
                <a:tc rowSpan="2">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Purpose of Quick Risk Prediction</a:t>
                      </a:r>
                      <a:endParaRPr/>
                    </a:p>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 </a:t>
                      </a:r>
                      <a:endParaRPr/>
                    </a:p>
                  </a:txBody>
                  <a:tcPr marT="45725" marB="45725" marR="91450" marL="91450" anchor="ctr">
                    <a:solidFill>
                      <a:srgbClr val="E7E9F1"/>
                    </a:solidFill>
                  </a:tcPr>
                </a:tc>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Why do we do Quick Risk Predictions?</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Calibri"/>
                        <a:ea typeface="Calibri"/>
                        <a:cs typeface="Calibri"/>
                        <a:sym typeface="Calibri"/>
                      </a:endParaRPr>
                    </a:p>
                  </a:txBody>
                  <a:tcPr marT="45725" marB="45725" marR="91450" marL="91450">
                    <a:solidFill>
                      <a:srgbClr val="E7E9F1"/>
                    </a:solidFill>
                  </a:tcPr>
                </a:tc>
                <a:tc rowSpan="2">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Calibri"/>
                        <a:ea typeface="Calibri"/>
                        <a:cs typeface="Calibri"/>
                        <a:sym typeface="Calibri"/>
                      </a:endParaRPr>
                    </a:p>
                  </a:txBody>
                  <a:tcPr marT="45725" marB="45725" marR="91450" marL="91450">
                    <a:solidFill>
                      <a:srgbClr val="E7E9F1"/>
                    </a:solidFill>
                  </a:tcPr>
                </a:tc>
              </a:tr>
              <a:tr h="715775">
                <a:tc vMerge="1"/>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When is a Quick Risk Prediction supposed to be completed?</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Calibri"/>
                        <a:ea typeface="Calibri"/>
                        <a:cs typeface="Calibri"/>
                        <a:sym typeface="Calibri"/>
                      </a:endParaRPr>
                    </a:p>
                  </a:txBody>
                  <a:tcPr marT="45725" marB="45725" marR="91450" marL="91450">
                    <a:solidFill>
                      <a:srgbClr val="E7E9F1"/>
                    </a:solidFill>
                  </a:tcPr>
                </a:tc>
                <a:tc vMerge="1"/>
              </a:tr>
              <a:tr h="1273875">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Completion of the QRP</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strike="noStrike">
                        <a:solidFill>
                          <a:srgbClr val="000000"/>
                        </a:solidFill>
                        <a:latin typeface="Calibri"/>
                        <a:ea typeface="Calibri"/>
                        <a:cs typeface="Calibri"/>
                        <a:sym typeface="Calibri"/>
                      </a:endParaRPr>
                    </a:p>
                  </a:txBody>
                  <a:tcPr marT="45725" marB="45725" marR="91450" marL="91450" anchor="ctr">
                    <a:solidFill>
                      <a:srgbClr val="E7E9F1"/>
                    </a:solidFill>
                  </a:tcPr>
                </a:tc>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Describe the steps of a Quick Risk Prediction</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strike="noStrike">
                        <a:solidFill>
                          <a:srgbClr val="000000"/>
                        </a:solidFill>
                        <a:latin typeface="Calibri"/>
                        <a:ea typeface="Calibri"/>
                        <a:cs typeface="Calibri"/>
                        <a:sym typeface="Calibri"/>
                      </a:endParaRPr>
                    </a:p>
                  </a:txBody>
                  <a:tcPr marT="45725" marB="45725" marR="91450" marL="91450">
                    <a:solidFill>
                      <a:srgbClr val="E7E9F1"/>
                    </a:solidFill>
                  </a:tcPr>
                </a:tc>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strike="noStrike">
                          <a:solidFill>
                            <a:srgbClr val="000000"/>
                          </a:solidFill>
                          <a:latin typeface="Calibri"/>
                          <a:ea typeface="Calibri"/>
                          <a:cs typeface="Calibri"/>
                          <a:sym typeface="Calibri"/>
                        </a:rPr>
                        <a:t>Execute a QRP and teach the team member or observer each step and why they are doing it. </a:t>
                      </a:r>
                      <a:endParaRPr/>
                    </a:p>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45725" marB="45725" marR="91450" marL="91450">
                    <a:solidFill>
                      <a:srgbClr val="E7E9F1"/>
                    </a:solidFill>
                  </a:tcPr>
                </a:tc>
              </a:tr>
            </a:tbl>
          </a:graphicData>
        </a:graphic>
      </p:graphicFrame>
      <p:sp>
        <p:nvSpPr>
          <p:cNvPr id="268" name="Google Shape;268;p13"/>
          <p:cNvSpPr/>
          <p:nvPr/>
        </p:nvSpPr>
        <p:spPr>
          <a:xfrm flipH="1">
            <a:off x="7732295" y="3015916"/>
            <a:ext cx="4090737" cy="141170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3"/>
          <p:cNvSpPr txBox="1"/>
          <p:nvPr/>
        </p:nvSpPr>
        <p:spPr>
          <a:xfrm>
            <a:off x="1447875" y="4989095"/>
            <a:ext cx="930956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Do you feel you can explain why you do a QRP, execute a QRP and why you do each step?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4"/>
          <p:cNvSpPr txBox="1"/>
          <p:nvPr/>
        </p:nvSpPr>
        <p:spPr>
          <a:xfrm>
            <a:off x="2146852" y="1697453"/>
            <a:ext cx="8229600" cy="4667254"/>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28600" lvl="0" marL="228600" marR="0" rtl="0" algn="ctr">
              <a:lnSpc>
                <a:spcPct val="90000"/>
              </a:lnSpc>
              <a:spcBef>
                <a:spcPts val="1000"/>
              </a:spcBef>
              <a:spcAft>
                <a:spcPts val="0"/>
              </a:spcAft>
              <a:buClr>
                <a:schemeClr val="dk1"/>
              </a:buClr>
              <a:buSzPts val="7200"/>
              <a:buFont typeface="Arial"/>
              <a:buNone/>
            </a:pPr>
            <a:r>
              <a:t/>
            </a:r>
            <a:endParaRPr sz="7200">
              <a:solidFill>
                <a:schemeClr val="dk1"/>
              </a:solidFill>
              <a:latin typeface="Calibri"/>
              <a:ea typeface="Calibri"/>
              <a:cs typeface="Calibri"/>
              <a:sym typeface="Calibri"/>
            </a:endParaRPr>
          </a:p>
        </p:txBody>
      </p:sp>
      <p:pic>
        <p:nvPicPr>
          <p:cNvPr id="275" name="Google Shape;275;p14"/>
          <p:cNvPicPr preferRelativeResize="0"/>
          <p:nvPr/>
        </p:nvPicPr>
        <p:blipFill rotWithShape="1">
          <a:blip r:embed="rId3">
            <a:alphaModFix/>
          </a:blip>
          <a:srcRect b="0" l="0" r="0" t="0"/>
          <a:stretch/>
        </p:blipFill>
        <p:spPr>
          <a:xfrm>
            <a:off x="3709700" y="1532307"/>
            <a:ext cx="4548010" cy="44992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ph type="title"/>
          </p:nvPr>
        </p:nvSpPr>
        <p:spPr>
          <a:xfrm>
            <a:off x="146533" y="20838"/>
            <a:ext cx="10515600" cy="107081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latin typeface="Rockwell"/>
                <a:ea typeface="Rockwell"/>
                <a:cs typeface="Rockwell"/>
                <a:sym typeface="Rockwell"/>
              </a:rPr>
              <a:t>HSE Technical Criteria</a:t>
            </a:r>
            <a:endParaRPr/>
          </a:p>
        </p:txBody>
      </p:sp>
      <p:graphicFrame>
        <p:nvGraphicFramePr>
          <p:cNvPr id="157" name="Google Shape;157;p2"/>
          <p:cNvGraphicFramePr/>
          <p:nvPr/>
        </p:nvGraphicFramePr>
        <p:xfrm>
          <a:off x="690113" y="1235594"/>
          <a:ext cx="3000000" cy="3000000"/>
        </p:xfrm>
        <a:graphic>
          <a:graphicData uri="http://schemas.openxmlformats.org/drawingml/2006/table">
            <a:tbl>
              <a:tblPr bandRow="1" firstRow="1">
                <a:noFill/>
                <a:tableStyleId>{B5DADC46-3543-4E42-9F4B-5A8D5A308AC2}</a:tableStyleId>
              </a:tblPr>
              <a:tblGrid>
                <a:gridCol w="4106750"/>
                <a:gridCol w="3368850"/>
                <a:gridCol w="3477075"/>
              </a:tblGrid>
              <a:tr h="460075">
                <a:tc gridSpan="3">
                  <a:txBody>
                    <a:bodyPr/>
                    <a:lstStyle/>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Can complete and train Quick Risk Prediction </a:t>
                      </a:r>
                      <a:endParaRPr/>
                    </a:p>
                  </a:txBody>
                  <a:tcPr marT="6350" marB="0" marR="6350" marL="6350" anchor="ctr">
                    <a:solidFill>
                      <a:srgbClr val="B3C6E7"/>
                    </a:solidFill>
                  </a:tcPr>
                </a:tc>
                <a:tc hMerge="1"/>
                <a:tc hMerge="1"/>
              </a:tr>
              <a:tr h="355700">
                <a:tc>
                  <a:txBody>
                    <a:bodyPr/>
                    <a:lstStyle/>
                    <a:p>
                      <a:pPr indent="0" lvl="0" marL="0" marR="0" rtl="0" algn="ctr">
                        <a:spcBef>
                          <a:spcPts val="0"/>
                        </a:spcBef>
                        <a:spcAft>
                          <a:spcPts val="0"/>
                        </a:spcAft>
                        <a:buNone/>
                      </a:pPr>
                      <a:r>
                        <a:rPr b="1" lang="en-US" sz="1800" u="none" cap="none" strike="noStrike"/>
                        <a:t>Guidance Statement</a:t>
                      </a:r>
                      <a:endParaRPr/>
                    </a:p>
                  </a:txBody>
                  <a:tcPr marT="45725" marB="45725" marR="91450" marL="91450">
                    <a:solidFill>
                      <a:srgbClr val="B3C6E7"/>
                    </a:solidFill>
                  </a:tcPr>
                </a:tc>
                <a:tc>
                  <a:txBody>
                    <a:bodyPr/>
                    <a:lstStyle/>
                    <a:p>
                      <a:pPr indent="0" lvl="0" marL="0" marR="0" rtl="0" algn="ctr">
                        <a:spcBef>
                          <a:spcPts val="0"/>
                        </a:spcBef>
                        <a:spcAft>
                          <a:spcPts val="0"/>
                        </a:spcAft>
                        <a:buNone/>
                      </a:pPr>
                      <a:r>
                        <a:rPr b="1" lang="en-US" sz="1800" u="none" cap="none" strike="noStrike"/>
                        <a:t>Tell (Key Learning Points)</a:t>
                      </a:r>
                      <a:endParaRPr/>
                    </a:p>
                  </a:txBody>
                  <a:tcPr marT="45725" marB="45725" marR="91450" marL="91450">
                    <a:solidFill>
                      <a:srgbClr val="B3C6E7"/>
                    </a:solidFill>
                  </a:tcPr>
                </a:tc>
                <a:tc>
                  <a:txBody>
                    <a:bodyPr/>
                    <a:lstStyle/>
                    <a:p>
                      <a:pPr indent="0" lvl="0" marL="0" marR="0" rtl="0" algn="ctr">
                        <a:spcBef>
                          <a:spcPts val="0"/>
                        </a:spcBef>
                        <a:spcAft>
                          <a:spcPts val="0"/>
                        </a:spcAft>
                        <a:buNone/>
                      </a:pPr>
                      <a:r>
                        <a:rPr b="1" lang="en-US" sz="1800" u="none" cap="none" strike="noStrike"/>
                        <a:t>Show (Demonstrate)</a:t>
                      </a:r>
                      <a:endParaRPr/>
                    </a:p>
                  </a:txBody>
                  <a:tcPr marT="45725" marB="45725" marR="91450" marL="91450">
                    <a:solidFill>
                      <a:srgbClr val="B3C6E7"/>
                    </a:solidFill>
                  </a:tcPr>
                </a:tc>
              </a:tr>
              <a:tr h="382000">
                <a:tc rowSpan="2">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Purpose of Quick Risk Prediction</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a:p>
                  </a:txBody>
                  <a:tcPr marT="45725" marB="45725" marR="91450" marL="91450" anchor="ctr">
                    <a:solidFill>
                      <a:srgbClr val="E7E9F1"/>
                    </a:solidFill>
                  </a:tcPr>
                </a:tc>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Why do we do Quick Risk Predictions?</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Calibri"/>
                        <a:ea typeface="Calibri"/>
                        <a:cs typeface="Calibri"/>
                        <a:sym typeface="Calibri"/>
                      </a:endParaRPr>
                    </a:p>
                  </a:txBody>
                  <a:tcPr marT="45725" marB="45725" marR="91450" marL="91450">
                    <a:solidFill>
                      <a:srgbClr val="E7E9F1"/>
                    </a:solidFill>
                  </a:tcPr>
                </a:tc>
                <a:tc rowSpan="2">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Calibri"/>
                        <a:ea typeface="Calibri"/>
                        <a:cs typeface="Calibri"/>
                        <a:sym typeface="Calibri"/>
                      </a:endParaRPr>
                    </a:p>
                  </a:txBody>
                  <a:tcPr marT="45725" marB="45725" marR="91450" marL="91450">
                    <a:solidFill>
                      <a:srgbClr val="E7E9F1"/>
                    </a:solidFill>
                  </a:tcPr>
                </a:tc>
              </a:tr>
              <a:tr h="715775">
                <a:tc vMerge="1"/>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When is a Quick Risk Prediction supposed to be completed?</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0000"/>
                        </a:solidFill>
                        <a:latin typeface="Calibri"/>
                        <a:ea typeface="Calibri"/>
                        <a:cs typeface="Calibri"/>
                        <a:sym typeface="Calibri"/>
                      </a:endParaRPr>
                    </a:p>
                  </a:txBody>
                  <a:tcPr marT="45725" marB="45725" marR="91450" marL="91450">
                    <a:solidFill>
                      <a:srgbClr val="E7E9F1"/>
                    </a:solidFill>
                  </a:tcPr>
                </a:tc>
                <a:tc vMerge="1"/>
              </a:tr>
              <a:tr h="1273875">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Completion of the QRP</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txBody>
                  <a:tcPr marT="45725" marB="45725" marR="91450" marL="91450" anchor="ctr">
                    <a:solidFill>
                      <a:srgbClr val="E7E9F1"/>
                    </a:solidFill>
                  </a:tcPr>
                </a:tc>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Describe the steps of a Quick Risk Prediction</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txBody>
                  <a:tcPr marT="45725" marB="45725" marR="91450" marL="91450">
                    <a:solidFill>
                      <a:srgbClr val="E7E9F1"/>
                    </a:solidFill>
                  </a:tcPr>
                </a:tc>
                <a:tc>
                  <a:txBody>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Execute a QRP and teach the team member or observer each step and why they are doing it. </a:t>
                      </a:r>
                      <a:endParaRPr/>
                    </a:p>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45725" marB="45725" marR="91450" marL="91450">
                    <a:solidFill>
                      <a:srgbClr val="E7E9F1"/>
                    </a:solidFill>
                  </a:tcPr>
                </a:tc>
              </a:tr>
            </a:tbl>
          </a:graphicData>
        </a:graphic>
      </p:graphicFrame>
      <p:pic>
        <p:nvPicPr>
          <p:cNvPr descr="A picture containing table, sitting, pair, light&#10;&#10;Description automatically generated" id="158" name="Google Shape;158;p2"/>
          <p:cNvPicPr preferRelativeResize="0"/>
          <p:nvPr/>
        </p:nvPicPr>
        <p:blipFill rotWithShape="1">
          <a:blip r:embed="rId3">
            <a:alphaModFix/>
          </a:blip>
          <a:srcRect b="0" l="0" r="0" t="0"/>
          <a:stretch/>
        </p:blipFill>
        <p:spPr>
          <a:xfrm>
            <a:off x="3042771" y="4439272"/>
            <a:ext cx="2160839" cy="2160839"/>
          </a:xfrm>
          <a:prstGeom prst="rect">
            <a:avLst/>
          </a:prstGeom>
          <a:noFill/>
          <a:ln>
            <a:noFill/>
          </a:ln>
        </p:spPr>
      </p:pic>
      <p:sp>
        <p:nvSpPr>
          <p:cNvPr id="159" name="Google Shape;159;p2"/>
          <p:cNvSpPr txBox="1"/>
          <p:nvPr/>
        </p:nvSpPr>
        <p:spPr>
          <a:xfrm>
            <a:off x="4730303" y="5524387"/>
            <a:ext cx="4924471" cy="4616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Look for me for Key Learning Points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latin typeface="Rockwell"/>
                <a:ea typeface="Rockwell"/>
                <a:cs typeface="Rockwell"/>
                <a:sym typeface="Rockwell"/>
              </a:rPr>
              <a:t>What is Quick Risk Prediction?</a:t>
            </a:r>
            <a:endParaRPr/>
          </a:p>
        </p:txBody>
      </p:sp>
      <p:sp>
        <p:nvSpPr>
          <p:cNvPr id="166" name="Google Shape;166;p3"/>
          <p:cNvSpPr txBox="1"/>
          <p:nvPr>
            <p:ph idx="1" type="body"/>
          </p:nvPr>
        </p:nvSpPr>
        <p:spPr>
          <a:xfrm>
            <a:off x="681790" y="1536867"/>
            <a:ext cx="10900610" cy="49481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800"/>
              <a:buNone/>
            </a:pPr>
            <a:r>
              <a:t/>
            </a:r>
            <a:endParaRPr>
              <a:solidFill>
                <a:srgbClr val="FF0000"/>
              </a:solidFill>
            </a:endParaRPr>
          </a:p>
        </p:txBody>
      </p:sp>
      <p:pic>
        <p:nvPicPr>
          <p:cNvPr descr="A picture containing table, sitting, pair, light&#10;&#10;Description automatically generated" id="167" name="Google Shape;167;p3"/>
          <p:cNvPicPr preferRelativeResize="0"/>
          <p:nvPr/>
        </p:nvPicPr>
        <p:blipFill rotWithShape="1">
          <a:blip r:embed="rId3">
            <a:alphaModFix/>
          </a:blip>
          <a:srcRect b="0" l="0" r="0" t="0"/>
          <a:stretch/>
        </p:blipFill>
        <p:spPr>
          <a:xfrm>
            <a:off x="101095" y="2526286"/>
            <a:ext cx="1815783" cy="1815783"/>
          </a:xfrm>
          <a:prstGeom prst="rect">
            <a:avLst/>
          </a:prstGeom>
          <a:noFill/>
          <a:ln>
            <a:noFill/>
          </a:ln>
        </p:spPr>
      </p:pic>
      <p:sp>
        <p:nvSpPr>
          <p:cNvPr id="168" name="Google Shape;168;p3"/>
          <p:cNvSpPr txBox="1"/>
          <p:nvPr/>
        </p:nvSpPr>
        <p:spPr>
          <a:xfrm>
            <a:off x="1762209" y="2723223"/>
            <a:ext cx="9607709" cy="156966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Quick Risk Prediction is a tool created to prompt everyone to evaluate risk before performing a non-standard task. Studies have shown that severe injuries typically happen because risks are not identified and mitigated prior to executing a task.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latin typeface="Rockwell"/>
                <a:ea typeface="Rockwell"/>
                <a:cs typeface="Rockwell"/>
                <a:sym typeface="Rockwell"/>
              </a:rPr>
              <a:t>Why Do We Do Quick Risk Predictions?</a:t>
            </a:r>
            <a:endParaRPr/>
          </a:p>
        </p:txBody>
      </p:sp>
      <p:sp>
        <p:nvSpPr>
          <p:cNvPr id="175" name="Google Shape;175;p4"/>
          <p:cNvSpPr txBox="1"/>
          <p:nvPr>
            <p:ph idx="1" type="body"/>
          </p:nvPr>
        </p:nvSpPr>
        <p:spPr>
          <a:xfrm>
            <a:off x="681790" y="1536867"/>
            <a:ext cx="10900610" cy="49481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800"/>
              <a:buNone/>
            </a:pPr>
            <a:r>
              <a:t/>
            </a:r>
            <a:endParaRPr>
              <a:solidFill>
                <a:srgbClr val="FF0000"/>
              </a:solidFill>
            </a:endParaRPr>
          </a:p>
        </p:txBody>
      </p:sp>
      <p:pic>
        <p:nvPicPr>
          <p:cNvPr descr="A picture containing table, sitting, pair, light&#10;&#10;Description automatically generated" id="176" name="Google Shape;176;p4"/>
          <p:cNvPicPr preferRelativeResize="0"/>
          <p:nvPr/>
        </p:nvPicPr>
        <p:blipFill rotWithShape="1">
          <a:blip r:embed="rId3">
            <a:alphaModFix/>
          </a:blip>
          <a:srcRect b="0" l="0" r="0" t="0"/>
          <a:stretch/>
        </p:blipFill>
        <p:spPr>
          <a:xfrm>
            <a:off x="101095" y="2526286"/>
            <a:ext cx="1815783" cy="1815783"/>
          </a:xfrm>
          <a:prstGeom prst="rect">
            <a:avLst/>
          </a:prstGeom>
          <a:noFill/>
          <a:ln>
            <a:noFill/>
          </a:ln>
        </p:spPr>
      </p:pic>
      <p:sp>
        <p:nvSpPr>
          <p:cNvPr id="177" name="Google Shape;177;p4"/>
          <p:cNvSpPr txBox="1"/>
          <p:nvPr/>
        </p:nvSpPr>
        <p:spPr>
          <a:xfrm>
            <a:off x="1762209" y="2643012"/>
            <a:ext cx="9607709" cy="156966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We do QRP to prompt everyone to </a:t>
            </a:r>
            <a:r>
              <a:rPr b="1" lang="en-US" sz="2400">
                <a:solidFill>
                  <a:schemeClr val="dk1"/>
                </a:solidFill>
                <a:latin typeface="Calibri"/>
                <a:ea typeface="Calibri"/>
                <a:cs typeface="Calibri"/>
                <a:sym typeface="Calibri"/>
              </a:rPr>
              <a:t>STOP</a:t>
            </a:r>
            <a:r>
              <a:rPr lang="en-US" sz="2400">
                <a:solidFill>
                  <a:schemeClr val="dk1"/>
                </a:solidFill>
                <a:latin typeface="Calibri"/>
                <a:ea typeface="Calibri"/>
                <a:cs typeface="Calibri"/>
                <a:sym typeface="Calibri"/>
              </a:rPr>
              <a:t> and </a:t>
            </a:r>
            <a:r>
              <a:rPr b="1" lang="en-US" sz="2400">
                <a:solidFill>
                  <a:schemeClr val="dk1"/>
                </a:solidFill>
                <a:latin typeface="Calibri"/>
                <a:ea typeface="Calibri"/>
                <a:cs typeface="Calibri"/>
                <a:sym typeface="Calibri"/>
              </a:rPr>
              <a:t>THINK</a:t>
            </a:r>
            <a:r>
              <a:rPr lang="en-US" sz="2400">
                <a:solidFill>
                  <a:schemeClr val="dk1"/>
                </a:solidFill>
                <a:latin typeface="Calibri"/>
                <a:ea typeface="Calibri"/>
                <a:cs typeface="Calibri"/>
                <a:sym typeface="Calibri"/>
              </a:rPr>
              <a:t> before executing planned and unplanned activities, This helps eliminate injuries because most of them can be prevented if hazards are assessed and risks are mitigated ahead of time.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latin typeface="Rockwell"/>
                <a:ea typeface="Rockwell"/>
                <a:cs typeface="Rockwell"/>
                <a:sym typeface="Rockwell"/>
              </a:rPr>
              <a:t>When Do We Do Quick Risk Predictions?</a:t>
            </a:r>
            <a:endParaRPr/>
          </a:p>
        </p:txBody>
      </p:sp>
      <p:sp>
        <p:nvSpPr>
          <p:cNvPr id="184" name="Google Shape;184;p5"/>
          <p:cNvSpPr txBox="1"/>
          <p:nvPr>
            <p:ph idx="1" type="body"/>
          </p:nvPr>
        </p:nvSpPr>
        <p:spPr>
          <a:xfrm>
            <a:off x="681790" y="1536867"/>
            <a:ext cx="10900610" cy="49481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800"/>
              <a:buNone/>
            </a:pPr>
            <a:r>
              <a:t/>
            </a:r>
            <a:endParaRPr>
              <a:solidFill>
                <a:srgbClr val="FF0000"/>
              </a:solidFill>
            </a:endParaRPr>
          </a:p>
        </p:txBody>
      </p:sp>
      <p:pic>
        <p:nvPicPr>
          <p:cNvPr descr="A picture containing table, sitting, pair, light&#10;&#10;Description automatically generated" id="185" name="Google Shape;185;p5"/>
          <p:cNvPicPr preferRelativeResize="0"/>
          <p:nvPr/>
        </p:nvPicPr>
        <p:blipFill rotWithShape="1">
          <a:blip r:embed="rId3">
            <a:alphaModFix/>
          </a:blip>
          <a:srcRect b="0" l="0" r="0" t="0"/>
          <a:stretch/>
        </p:blipFill>
        <p:spPr>
          <a:xfrm>
            <a:off x="225608" y="2301479"/>
            <a:ext cx="1311544" cy="1311544"/>
          </a:xfrm>
          <a:prstGeom prst="rect">
            <a:avLst/>
          </a:prstGeom>
          <a:noFill/>
          <a:ln>
            <a:noFill/>
          </a:ln>
        </p:spPr>
      </p:pic>
      <p:sp>
        <p:nvSpPr>
          <p:cNvPr id="186" name="Google Shape;186;p5"/>
          <p:cNvSpPr txBox="1"/>
          <p:nvPr/>
        </p:nvSpPr>
        <p:spPr>
          <a:xfrm>
            <a:off x="1589681" y="2541753"/>
            <a:ext cx="9607709" cy="1200329"/>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We do QRPs before high-risk activities, before unplanned activities and when factors have changed for a planned activity. There is no limit to its use.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Rockwell"/>
              <a:buNone/>
            </a:pPr>
            <a:r>
              <a:rPr lang="en-US">
                <a:latin typeface="Rockwell"/>
                <a:ea typeface="Rockwell"/>
                <a:cs typeface="Rockwell"/>
                <a:sym typeface="Rockwell"/>
              </a:rPr>
              <a:t>When Do We Do Quick Risk Predictions?</a:t>
            </a:r>
            <a:endParaRPr/>
          </a:p>
        </p:txBody>
      </p:sp>
      <p:sp>
        <p:nvSpPr>
          <p:cNvPr id="193" name="Google Shape;193;p6"/>
          <p:cNvSpPr txBox="1"/>
          <p:nvPr>
            <p:ph idx="1" type="body"/>
          </p:nvPr>
        </p:nvSpPr>
        <p:spPr>
          <a:xfrm>
            <a:off x="681790" y="1536867"/>
            <a:ext cx="10900610" cy="49481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600"/>
              <a:buNone/>
            </a:pPr>
            <a:r>
              <a:t/>
            </a:r>
            <a:endParaRPr sz="2600"/>
          </a:p>
          <a:p>
            <a:pPr indent="0" lvl="0" marL="0" rtl="0" algn="l">
              <a:lnSpc>
                <a:spcPct val="90000"/>
              </a:lnSpc>
              <a:spcBef>
                <a:spcPts val="1000"/>
              </a:spcBef>
              <a:spcAft>
                <a:spcPts val="0"/>
              </a:spcAft>
              <a:buClr>
                <a:schemeClr val="dk1"/>
              </a:buClr>
              <a:buSzPts val="2800"/>
              <a:buNone/>
            </a:pPr>
            <a:r>
              <a:t/>
            </a:r>
            <a:endParaRPr>
              <a:solidFill>
                <a:srgbClr val="FF0000"/>
              </a:solidFill>
            </a:endParaRPr>
          </a:p>
        </p:txBody>
      </p:sp>
      <p:sp>
        <p:nvSpPr>
          <p:cNvPr id="194" name="Google Shape;194;p6"/>
          <p:cNvSpPr/>
          <p:nvPr/>
        </p:nvSpPr>
        <p:spPr>
          <a:xfrm>
            <a:off x="921396" y="1625712"/>
            <a:ext cx="10017600" cy="523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QRP is required for the following:</a:t>
            </a:r>
            <a:endParaRPr/>
          </a:p>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When Safety Trigger is Red </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High risk activities (red from risk grid, missing Job Plan or SOP)</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Unplanned, break down or rebuild maintenance </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Team member is new or unfamiliar with a task </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Non-standard work (not normal production)</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Non-routine Changeover</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When using Fall Arrest and/or Fall Protection </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Work on electrical components 50v and higher</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Hot Work or grinding equipment</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When machine guarding or barriers are removed</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Work with Hazardous Chemicals</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Permit Required Confined Space work</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Hoisting Equipment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ph type="title"/>
          </p:nvPr>
        </p:nvSpPr>
        <p:spPr>
          <a:xfrm>
            <a:off x="681790" y="52138"/>
            <a:ext cx="10515600" cy="107081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QRP Tool</a:t>
            </a:r>
            <a:endParaRPr/>
          </a:p>
        </p:txBody>
      </p:sp>
      <p:pic>
        <p:nvPicPr>
          <p:cNvPr id="201" name="Google Shape;201;p7"/>
          <p:cNvPicPr preferRelativeResize="0"/>
          <p:nvPr/>
        </p:nvPicPr>
        <p:blipFill rotWithShape="1">
          <a:blip r:embed="rId3">
            <a:alphaModFix/>
          </a:blip>
          <a:srcRect b="0" l="0" r="0" t="0"/>
          <a:stretch/>
        </p:blipFill>
        <p:spPr>
          <a:xfrm>
            <a:off x="5855369" y="16334"/>
            <a:ext cx="5342022" cy="6643716"/>
          </a:xfrm>
          <a:prstGeom prst="rect">
            <a:avLst/>
          </a:prstGeom>
          <a:noFill/>
          <a:ln>
            <a:noFill/>
          </a:ln>
        </p:spPr>
      </p:pic>
      <p:sp>
        <p:nvSpPr>
          <p:cNvPr id="202" name="Google Shape;202;p7"/>
          <p:cNvSpPr/>
          <p:nvPr/>
        </p:nvSpPr>
        <p:spPr>
          <a:xfrm>
            <a:off x="681790" y="1921729"/>
            <a:ext cx="4443284"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The Quick Risk Prediction tool</a:t>
            </a:r>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contains 4 main sections:</a:t>
            </a:r>
            <a:endParaRPr/>
          </a:p>
          <a:p>
            <a:pPr indent="0" lvl="0" marL="0" marR="0" rtl="0" algn="l">
              <a:spcBef>
                <a:spcPts val="0"/>
              </a:spcBef>
              <a:spcAft>
                <a:spcPts val="0"/>
              </a:spcAft>
              <a:buNone/>
            </a:pPr>
            <a:r>
              <a:t/>
            </a:r>
            <a:endParaRPr b="1" sz="2600">
              <a:solidFill>
                <a:schemeClr val="dk1"/>
              </a:solidFill>
              <a:latin typeface="Calibri"/>
              <a:ea typeface="Calibri"/>
              <a:cs typeface="Calibri"/>
              <a:sym typeface="Calibri"/>
            </a:endParaRPr>
          </a:p>
          <a:p>
            <a:pPr indent="-457200" lvl="0" marL="457200" marR="0" rtl="0" algn="l">
              <a:lnSpc>
                <a:spcPct val="150000"/>
              </a:lnSpc>
              <a:spcBef>
                <a:spcPts val="0"/>
              </a:spcBef>
              <a:spcAft>
                <a:spcPts val="0"/>
              </a:spcAft>
              <a:buClr>
                <a:schemeClr val="dk1"/>
              </a:buClr>
              <a:buSzPts val="2600"/>
              <a:buFont typeface="Calibri"/>
              <a:buAutoNum type="arabicParenR"/>
            </a:pPr>
            <a:r>
              <a:rPr b="1" lang="en-US" sz="2600">
                <a:solidFill>
                  <a:schemeClr val="dk1"/>
                </a:solidFill>
                <a:latin typeface="Calibri"/>
                <a:ea typeface="Calibri"/>
                <a:cs typeface="Calibri"/>
                <a:sym typeface="Calibri"/>
              </a:rPr>
              <a:t>Stop</a:t>
            </a:r>
            <a:endParaRPr/>
          </a:p>
          <a:p>
            <a:pPr indent="-457200" lvl="0" marL="457200" marR="0" rtl="0" algn="l">
              <a:lnSpc>
                <a:spcPct val="150000"/>
              </a:lnSpc>
              <a:spcBef>
                <a:spcPts val="0"/>
              </a:spcBef>
              <a:spcAft>
                <a:spcPts val="0"/>
              </a:spcAft>
              <a:buClr>
                <a:schemeClr val="dk1"/>
              </a:buClr>
              <a:buSzPts val="2600"/>
              <a:buFont typeface="Calibri"/>
              <a:buAutoNum type="arabicParenR"/>
            </a:pPr>
            <a:r>
              <a:rPr b="1" lang="en-US" sz="2600">
                <a:solidFill>
                  <a:schemeClr val="dk1"/>
                </a:solidFill>
                <a:latin typeface="Calibri"/>
                <a:ea typeface="Calibri"/>
                <a:cs typeface="Calibri"/>
                <a:sym typeface="Calibri"/>
              </a:rPr>
              <a:t>Think</a:t>
            </a:r>
            <a:endParaRPr/>
          </a:p>
          <a:p>
            <a:pPr indent="-457200" lvl="0" marL="457200" marR="0" rtl="0" algn="l">
              <a:lnSpc>
                <a:spcPct val="150000"/>
              </a:lnSpc>
              <a:spcBef>
                <a:spcPts val="0"/>
              </a:spcBef>
              <a:spcAft>
                <a:spcPts val="0"/>
              </a:spcAft>
              <a:buClr>
                <a:schemeClr val="dk1"/>
              </a:buClr>
              <a:buSzPts val="2600"/>
              <a:buFont typeface="Calibri"/>
              <a:buAutoNum type="arabicParenR"/>
            </a:pPr>
            <a:r>
              <a:rPr b="1" lang="en-US" sz="2600">
                <a:solidFill>
                  <a:schemeClr val="dk1"/>
                </a:solidFill>
                <a:latin typeface="Calibri"/>
                <a:ea typeface="Calibri"/>
                <a:cs typeface="Calibri"/>
                <a:sym typeface="Calibri"/>
              </a:rPr>
              <a:t>Act</a:t>
            </a:r>
            <a:endParaRPr/>
          </a:p>
          <a:p>
            <a:pPr indent="-457200" lvl="0" marL="457200" marR="0" rtl="0" algn="l">
              <a:lnSpc>
                <a:spcPct val="150000"/>
              </a:lnSpc>
              <a:spcBef>
                <a:spcPts val="0"/>
              </a:spcBef>
              <a:spcAft>
                <a:spcPts val="0"/>
              </a:spcAft>
              <a:buClr>
                <a:schemeClr val="dk1"/>
              </a:buClr>
              <a:buSzPts val="2600"/>
              <a:buFont typeface="Calibri"/>
              <a:buAutoNum type="arabicParenR"/>
            </a:pPr>
            <a:r>
              <a:rPr b="1" lang="en-US" sz="2600">
                <a:solidFill>
                  <a:schemeClr val="dk1"/>
                </a:solidFill>
                <a:latin typeface="Calibri"/>
                <a:ea typeface="Calibri"/>
                <a:cs typeface="Calibri"/>
                <a:sym typeface="Calibri"/>
              </a:rPr>
              <a:t>Restore</a:t>
            </a:r>
            <a:endParaRPr/>
          </a:p>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Step 1:  Stop</a:t>
            </a:r>
            <a:endParaRPr/>
          </a:p>
        </p:txBody>
      </p:sp>
      <p:pic>
        <p:nvPicPr>
          <p:cNvPr id="209" name="Google Shape;209;p8"/>
          <p:cNvPicPr preferRelativeResize="0"/>
          <p:nvPr>
            <p:ph idx="1" type="body"/>
          </p:nvPr>
        </p:nvPicPr>
        <p:blipFill rotWithShape="1">
          <a:blip r:embed="rId3">
            <a:alphaModFix/>
          </a:blip>
          <a:srcRect b="0" l="0" r="0" t="0"/>
          <a:stretch/>
        </p:blipFill>
        <p:spPr>
          <a:xfrm>
            <a:off x="1139287" y="3422159"/>
            <a:ext cx="9367085" cy="1177759"/>
          </a:xfrm>
          <a:prstGeom prst="rect">
            <a:avLst/>
          </a:prstGeom>
          <a:noFill/>
          <a:ln>
            <a:noFill/>
          </a:ln>
        </p:spPr>
      </p:pic>
      <p:sp>
        <p:nvSpPr>
          <p:cNvPr id="210" name="Google Shape;210;p8"/>
          <p:cNvSpPr txBox="1"/>
          <p:nvPr/>
        </p:nvSpPr>
        <p:spPr>
          <a:xfrm>
            <a:off x="1120877" y="4745464"/>
            <a:ext cx="592457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Ask yourself: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Am I in the right frame of mind to do this task safely?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What is different this time?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What has changed this time?</a:t>
            </a:r>
            <a:endParaRPr sz="2000">
              <a:solidFill>
                <a:schemeClr val="dk1"/>
              </a:solidFill>
              <a:latin typeface="Calibri"/>
              <a:ea typeface="Calibri"/>
              <a:cs typeface="Calibri"/>
              <a:sym typeface="Calibri"/>
            </a:endParaRPr>
          </a:p>
        </p:txBody>
      </p:sp>
      <p:pic>
        <p:nvPicPr>
          <p:cNvPr descr="A picture containing table, sitting, pair, light&#10;&#10;Description automatically generated" id="211" name="Google Shape;211;p8"/>
          <p:cNvPicPr preferRelativeResize="0"/>
          <p:nvPr/>
        </p:nvPicPr>
        <p:blipFill rotWithShape="1">
          <a:blip r:embed="rId4">
            <a:alphaModFix/>
          </a:blip>
          <a:srcRect b="0" l="0" r="0" t="0"/>
          <a:stretch/>
        </p:blipFill>
        <p:spPr>
          <a:xfrm>
            <a:off x="140342" y="1832856"/>
            <a:ext cx="1096916" cy="1068161"/>
          </a:xfrm>
          <a:prstGeom prst="rect">
            <a:avLst/>
          </a:prstGeom>
          <a:noFill/>
          <a:ln>
            <a:noFill/>
          </a:ln>
        </p:spPr>
      </p:pic>
      <p:sp>
        <p:nvSpPr>
          <p:cNvPr id="212" name="Google Shape;212;p8"/>
          <p:cNvSpPr txBox="1"/>
          <p:nvPr/>
        </p:nvSpPr>
        <p:spPr>
          <a:xfrm>
            <a:off x="1135037" y="2170898"/>
            <a:ext cx="10072001" cy="40011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We</a:t>
            </a:r>
            <a:r>
              <a:rPr b="1" lang="en-US" sz="2000">
                <a:solidFill>
                  <a:schemeClr val="dk1"/>
                </a:solidFill>
                <a:latin typeface="Calibri"/>
                <a:ea typeface="Calibri"/>
                <a:cs typeface="Calibri"/>
                <a:sym typeface="Calibri"/>
              </a:rPr>
              <a:t> STOP </a:t>
            </a:r>
            <a:r>
              <a:rPr lang="en-US" sz="2000">
                <a:solidFill>
                  <a:schemeClr val="dk1"/>
                </a:solidFill>
                <a:latin typeface="Calibri"/>
                <a:ea typeface="Calibri"/>
                <a:cs typeface="Calibri"/>
                <a:sym typeface="Calibri"/>
              </a:rPr>
              <a:t>to allow a person to take a beat, focus and clear their head before moving forward</a:t>
            </a:r>
            <a:endParaRPr/>
          </a:p>
        </p:txBody>
      </p:sp>
      <p:sp>
        <p:nvSpPr>
          <p:cNvPr id="213" name="Google Shape;213;p8"/>
          <p:cNvSpPr txBox="1"/>
          <p:nvPr/>
        </p:nvSpPr>
        <p:spPr>
          <a:xfrm>
            <a:off x="1115683" y="1705155"/>
            <a:ext cx="5057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Why do we perform this step? </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Step 2:  Think</a:t>
            </a:r>
            <a:endParaRPr/>
          </a:p>
        </p:txBody>
      </p:sp>
      <p:pic>
        <p:nvPicPr>
          <p:cNvPr id="220" name="Google Shape;220;p9"/>
          <p:cNvPicPr preferRelativeResize="0"/>
          <p:nvPr/>
        </p:nvPicPr>
        <p:blipFill rotWithShape="1">
          <a:blip r:embed="rId3">
            <a:alphaModFix/>
          </a:blip>
          <a:srcRect b="0" l="0" r="0" t="0"/>
          <a:stretch/>
        </p:blipFill>
        <p:spPr>
          <a:xfrm>
            <a:off x="1111027" y="3434877"/>
            <a:ext cx="9973428" cy="1444006"/>
          </a:xfrm>
          <a:prstGeom prst="rect">
            <a:avLst/>
          </a:prstGeom>
          <a:noFill/>
          <a:ln>
            <a:noFill/>
          </a:ln>
        </p:spPr>
      </p:pic>
      <p:pic>
        <p:nvPicPr>
          <p:cNvPr id="221" name="Google Shape;221;p9"/>
          <p:cNvPicPr preferRelativeResize="0"/>
          <p:nvPr/>
        </p:nvPicPr>
        <p:blipFill rotWithShape="1">
          <a:blip r:embed="rId4">
            <a:alphaModFix/>
          </a:blip>
          <a:srcRect b="0" l="0" r="0" t="0"/>
          <a:stretch/>
        </p:blipFill>
        <p:spPr>
          <a:xfrm>
            <a:off x="1116705" y="5022218"/>
            <a:ext cx="3714750" cy="1228725"/>
          </a:xfrm>
          <a:prstGeom prst="rect">
            <a:avLst/>
          </a:prstGeom>
          <a:noFill/>
          <a:ln>
            <a:noFill/>
          </a:ln>
        </p:spPr>
      </p:pic>
      <p:pic>
        <p:nvPicPr>
          <p:cNvPr id="222" name="Google Shape;222;p9"/>
          <p:cNvPicPr preferRelativeResize="0"/>
          <p:nvPr/>
        </p:nvPicPr>
        <p:blipFill rotWithShape="1">
          <a:blip r:embed="rId5">
            <a:alphaModFix/>
          </a:blip>
          <a:srcRect b="0" l="0" r="0" t="0"/>
          <a:stretch/>
        </p:blipFill>
        <p:spPr>
          <a:xfrm>
            <a:off x="6096000" y="5205706"/>
            <a:ext cx="3752850" cy="781050"/>
          </a:xfrm>
          <a:prstGeom prst="rect">
            <a:avLst/>
          </a:prstGeom>
          <a:noFill/>
          <a:ln>
            <a:noFill/>
          </a:ln>
        </p:spPr>
      </p:pic>
      <p:pic>
        <p:nvPicPr>
          <p:cNvPr id="223" name="Google Shape;223;p9"/>
          <p:cNvPicPr preferRelativeResize="0"/>
          <p:nvPr/>
        </p:nvPicPr>
        <p:blipFill rotWithShape="1">
          <a:blip r:embed="rId6">
            <a:alphaModFix/>
          </a:blip>
          <a:srcRect b="0" l="0" r="0" t="0"/>
          <a:stretch/>
        </p:blipFill>
        <p:spPr>
          <a:xfrm>
            <a:off x="130324" y="1709297"/>
            <a:ext cx="1112275" cy="1163688"/>
          </a:xfrm>
          <a:prstGeom prst="rect">
            <a:avLst/>
          </a:prstGeom>
          <a:noFill/>
          <a:ln>
            <a:noFill/>
          </a:ln>
        </p:spPr>
      </p:pic>
      <p:sp>
        <p:nvSpPr>
          <p:cNvPr id="224" name="Google Shape;224;p9"/>
          <p:cNvSpPr txBox="1"/>
          <p:nvPr/>
        </p:nvSpPr>
        <p:spPr>
          <a:xfrm>
            <a:off x="1113203" y="2033677"/>
            <a:ext cx="9207168" cy="92333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We use the </a:t>
            </a:r>
            <a:r>
              <a:rPr b="1" lang="en-US" sz="1800">
                <a:solidFill>
                  <a:schemeClr val="dk1"/>
                </a:solidFill>
                <a:latin typeface="Calibri"/>
                <a:ea typeface="Calibri"/>
                <a:cs typeface="Calibri"/>
                <a:sym typeface="Calibri"/>
              </a:rPr>
              <a:t>THINK</a:t>
            </a:r>
            <a:r>
              <a:rPr lang="en-US" sz="1800">
                <a:solidFill>
                  <a:schemeClr val="dk1"/>
                </a:solidFill>
                <a:latin typeface="Calibri"/>
                <a:ea typeface="Calibri"/>
                <a:cs typeface="Calibri"/>
                <a:sym typeface="Calibri"/>
              </a:rPr>
              <a:t> step to ensure we are utilizing existing procedures, to identify the hazards that might be present during execution of the task and to develop a plan to mitigate those hazards</a:t>
            </a:r>
            <a:endParaRPr/>
          </a:p>
        </p:txBody>
      </p:sp>
      <p:sp>
        <p:nvSpPr>
          <p:cNvPr id="225" name="Google Shape;225;p9"/>
          <p:cNvSpPr txBox="1"/>
          <p:nvPr/>
        </p:nvSpPr>
        <p:spPr>
          <a:xfrm>
            <a:off x="1115683" y="1575759"/>
            <a:ext cx="5057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Why do we perform this step? </a:t>
            </a:r>
            <a:endParaRPr sz="2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2017-08-15T14:25:39Z</dcterms:created>
  <dc:creator>Rob Cherry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0691d2eb-df3d-4393-9107-c3de24610554</vt:lpwstr>
  </property>
  <property fmtid="{D5CDD505-2E9C-101B-9397-08002B2CF9AE}" pid="3" name="ContentTypeId">
    <vt:lpwstr>0x0101005F456FAA186E7A4190ECA0CD48982D8C</vt:lpwstr>
  </property>
  <property fmtid="{D5CDD505-2E9C-101B-9397-08002B2CF9AE}" pid="4" name="CIPillar">
    <vt:lpwstr>9;#Health, Safety ＆ Environment|a8380804-e1eb-46dc-94ba-fb079b5bef38</vt:lpwstr>
  </property>
  <property fmtid="{D5CDD505-2E9C-101B-9397-08002B2CF9AE}" pid="5" name="ZLCPhase">
    <vt:lpwstr>116;#Phase 0|edd5996f-83d0-450a-98bd-9eb276049156</vt:lpwstr>
  </property>
  <property fmtid="{D5CDD505-2E9C-101B-9397-08002B2CF9AE}" pid="6" name="ZLCMaterialType">
    <vt:lpwstr>182;#Global Standard|9e853386-a6a3-4919-b4e7-edd53a277061</vt:lpwstr>
  </property>
  <property fmtid="{D5CDD505-2E9C-101B-9397-08002B2CF9AE}" pid="7" name="ZLCTopic">
    <vt:lpwstr>117;#Quick Risk Prediction|b1540d01-d562-4cdf-ba6a-345d1cd12d7a</vt:lpwstr>
  </property>
  <property fmtid="{D5CDD505-2E9C-101B-9397-08002B2CF9AE}" pid="8" name="ZLCSection">
    <vt:lpwstr>124;#Systems Tools ＆ Processes|d0f044f1-b25f-45c1-86d0-861d286358fa</vt:lpwstr>
  </property>
</Properties>
</file>