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13"/>
  </p:notesMasterIdLst>
  <p:sldIdLst>
    <p:sldId id="256" r:id="rId2"/>
    <p:sldId id="266" r:id="rId3"/>
    <p:sldId id="257" r:id="rId4"/>
    <p:sldId id="258" r:id="rId5"/>
    <p:sldId id="259" r:id="rId6"/>
    <p:sldId id="263" r:id="rId7"/>
    <p:sldId id="262" r:id="rId8"/>
    <p:sldId id="261" r:id="rId9"/>
    <p:sldId id="260"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59" d="100"/>
          <a:sy n="59" d="100"/>
        </p:scale>
        <p:origin x="10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C40D7-5E9E-4930-B8C0-9590ECE38749}" type="datetimeFigureOut">
              <a:rPr lang="en-US" smtClean="0"/>
              <a:t>7/11/2020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5202A-FD56-43CA-9EFA-0A73AA4CC5DD}" type="slidenum">
              <a:rPr lang="en-US" smtClean="0"/>
              <a:t>‹#›</a:t>
            </a:fld>
            <a:endParaRPr lang="en-US"/>
          </a:p>
        </p:txBody>
      </p:sp>
    </p:spTree>
    <p:extLst>
      <p:ext uri="{BB962C8B-B14F-4D97-AF65-F5344CB8AC3E}">
        <p14:creationId xmlns:p14="http://schemas.microsoft.com/office/powerpoint/2010/main" val="359074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1</a:t>
            </a:fld>
            <a:endParaRPr lang="en-US"/>
          </a:p>
        </p:txBody>
      </p:sp>
    </p:spTree>
    <p:extLst>
      <p:ext uri="{BB962C8B-B14F-4D97-AF65-F5344CB8AC3E}">
        <p14:creationId xmlns:p14="http://schemas.microsoft.com/office/powerpoint/2010/main" val="4237405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10</a:t>
            </a:fld>
            <a:endParaRPr lang="en-US"/>
          </a:p>
        </p:txBody>
      </p:sp>
    </p:spTree>
    <p:extLst>
      <p:ext uri="{BB962C8B-B14F-4D97-AF65-F5344CB8AC3E}">
        <p14:creationId xmlns:p14="http://schemas.microsoft.com/office/powerpoint/2010/main" val="143936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11</a:t>
            </a:fld>
            <a:endParaRPr lang="en-US"/>
          </a:p>
        </p:txBody>
      </p:sp>
    </p:spTree>
    <p:extLst>
      <p:ext uri="{BB962C8B-B14F-4D97-AF65-F5344CB8AC3E}">
        <p14:creationId xmlns:p14="http://schemas.microsoft.com/office/powerpoint/2010/main" val="222327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2</a:t>
            </a:fld>
            <a:endParaRPr lang="en-US"/>
          </a:p>
        </p:txBody>
      </p:sp>
    </p:spTree>
    <p:extLst>
      <p:ext uri="{BB962C8B-B14F-4D97-AF65-F5344CB8AC3E}">
        <p14:creationId xmlns:p14="http://schemas.microsoft.com/office/powerpoint/2010/main" val="115849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3</a:t>
            </a:fld>
            <a:endParaRPr lang="en-US"/>
          </a:p>
        </p:txBody>
      </p:sp>
    </p:spTree>
    <p:extLst>
      <p:ext uri="{BB962C8B-B14F-4D97-AF65-F5344CB8AC3E}">
        <p14:creationId xmlns:p14="http://schemas.microsoft.com/office/powerpoint/2010/main" val="333484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4</a:t>
            </a:fld>
            <a:endParaRPr lang="en-US"/>
          </a:p>
        </p:txBody>
      </p:sp>
    </p:spTree>
    <p:extLst>
      <p:ext uri="{BB962C8B-B14F-4D97-AF65-F5344CB8AC3E}">
        <p14:creationId xmlns:p14="http://schemas.microsoft.com/office/powerpoint/2010/main" val="201314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5</a:t>
            </a:fld>
            <a:endParaRPr lang="en-US"/>
          </a:p>
        </p:txBody>
      </p:sp>
    </p:spTree>
    <p:extLst>
      <p:ext uri="{BB962C8B-B14F-4D97-AF65-F5344CB8AC3E}">
        <p14:creationId xmlns:p14="http://schemas.microsoft.com/office/powerpoint/2010/main" val="410541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6</a:t>
            </a:fld>
            <a:endParaRPr lang="en-US"/>
          </a:p>
        </p:txBody>
      </p:sp>
    </p:spTree>
    <p:extLst>
      <p:ext uri="{BB962C8B-B14F-4D97-AF65-F5344CB8AC3E}">
        <p14:creationId xmlns:p14="http://schemas.microsoft.com/office/powerpoint/2010/main" val="16736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7</a:t>
            </a:fld>
            <a:endParaRPr lang="en-US"/>
          </a:p>
        </p:txBody>
      </p:sp>
    </p:spTree>
    <p:extLst>
      <p:ext uri="{BB962C8B-B14F-4D97-AF65-F5344CB8AC3E}">
        <p14:creationId xmlns:p14="http://schemas.microsoft.com/office/powerpoint/2010/main" val="86689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8</a:t>
            </a:fld>
            <a:endParaRPr lang="en-US"/>
          </a:p>
        </p:txBody>
      </p:sp>
    </p:spTree>
    <p:extLst>
      <p:ext uri="{BB962C8B-B14F-4D97-AF65-F5344CB8AC3E}">
        <p14:creationId xmlns:p14="http://schemas.microsoft.com/office/powerpoint/2010/main" val="307220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5202A-FD56-43CA-9EFA-0A73AA4CC5DD}" type="slidenum">
              <a:rPr lang="en-US" smtClean="0"/>
              <a:t>9</a:t>
            </a:fld>
            <a:endParaRPr lang="en-US"/>
          </a:p>
        </p:txBody>
      </p:sp>
    </p:spTree>
    <p:extLst>
      <p:ext uri="{BB962C8B-B14F-4D97-AF65-F5344CB8AC3E}">
        <p14:creationId xmlns:p14="http://schemas.microsoft.com/office/powerpoint/2010/main" val="411604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322DAE0-241E-43A8-9B59-8B023BFC80DD}" type="datetime1">
              <a:rPr lang="en-US" smtClean="0"/>
              <a:t>7/11/2020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vgoode@naacpnet.org</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430EB9-CF1C-44B3-8600-7F49C078D0E6}" type="datetime1">
              <a:rPr lang="en-US" smtClean="0"/>
              <a:t>7/11/2020</a:t>
            </a:fld>
            <a:endParaRPr lang="en-US" dirty="0"/>
          </a:p>
        </p:txBody>
      </p:sp>
      <p:sp>
        <p:nvSpPr>
          <p:cNvPr id="5" name="Footer Placeholder 4"/>
          <p:cNvSpPr>
            <a:spLocks noGrp="1"/>
          </p:cNvSpPr>
          <p:nvPr>
            <p:ph type="ftr" sz="quarter" idx="11"/>
          </p:nvPr>
        </p:nvSpPr>
        <p:spPr/>
        <p:txBody>
          <a:bodyPr/>
          <a:lstStyle/>
          <a:p>
            <a:r>
              <a:rPr lang="en-US" smtClean="0"/>
              <a:t>vgoode@naacpnet.org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40AAD4-4803-41E6-92E7-8518EA373C06}" type="datetime1">
              <a:rPr lang="en-US" smtClean="0"/>
              <a:t>7/11/2020</a:t>
            </a:fld>
            <a:endParaRPr lang="en-US" dirty="0"/>
          </a:p>
        </p:txBody>
      </p:sp>
      <p:sp>
        <p:nvSpPr>
          <p:cNvPr id="5" name="Footer Placeholder 4"/>
          <p:cNvSpPr>
            <a:spLocks noGrp="1"/>
          </p:cNvSpPr>
          <p:nvPr>
            <p:ph type="ftr" sz="quarter" idx="11"/>
          </p:nvPr>
        </p:nvSpPr>
        <p:spPr/>
        <p:txBody>
          <a:bodyPr/>
          <a:lstStyle/>
          <a:p>
            <a:r>
              <a:rPr lang="en-US" smtClean="0"/>
              <a:t>vgoode@naacpnet.org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2AAB05-BE3A-4BDA-AC4F-339B1C018D67}" type="datetime1">
              <a:rPr lang="en-US" smtClean="0"/>
              <a:t>7/11/2020</a:t>
            </a:fld>
            <a:endParaRPr lang="en-US" dirty="0"/>
          </a:p>
        </p:txBody>
      </p:sp>
      <p:sp>
        <p:nvSpPr>
          <p:cNvPr id="5" name="Footer Placeholder 4"/>
          <p:cNvSpPr>
            <a:spLocks noGrp="1"/>
          </p:cNvSpPr>
          <p:nvPr>
            <p:ph type="ftr" sz="quarter" idx="11"/>
          </p:nvPr>
        </p:nvSpPr>
        <p:spPr/>
        <p:txBody>
          <a:bodyPr/>
          <a:lstStyle/>
          <a:p>
            <a:r>
              <a:rPr lang="en-US" smtClean="0"/>
              <a:t>vgoode@naacpnet.org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4FC2A-FE3F-4687-93F5-D3940CC26D0F}" type="datetime1">
              <a:rPr lang="en-US" smtClean="0"/>
              <a:t>7/11/2020</a:t>
            </a:fld>
            <a:endParaRPr lang="en-US" dirty="0"/>
          </a:p>
        </p:txBody>
      </p:sp>
      <p:sp>
        <p:nvSpPr>
          <p:cNvPr id="5" name="Footer Placeholder 4"/>
          <p:cNvSpPr>
            <a:spLocks noGrp="1"/>
          </p:cNvSpPr>
          <p:nvPr>
            <p:ph type="ftr" sz="quarter" idx="11"/>
          </p:nvPr>
        </p:nvSpPr>
        <p:spPr/>
        <p:txBody>
          <a:bodyPr/>
          <a:lstStyle/>
          <a:p>
            <a:r>
              <a:rPr lang="en-US" smtClean="0"/>
              <a:t>vgoode@naacpnet.org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31A18E-C3A6-4B25-BFDE-73171F69D514}" type="datetime1">
              <a:rPr lang="en-US" smtClean="0"/>
              <a:t>7/11/2020</a:t>
            </a:fld>
            <a:endParaRPr lang="en-US" dirty="0"/>
          </a:p>
        </p:txBody>
      </p:sp>
      <p:sp>
        <p:nvSpPr>
          <p:cNvPr id="6" name="Footer Placeholder 5"/>
          <p:cNvSpPr>
            <a:spLocks noGrp="1"/>
          </p:cNvSpPr>
          <p:nvPr>
            <p:ph type="ftr" sz="quarter" idx="11"/>
          </p:nvPr>
        </p:nvSpPr>
        <p:spPr/>
        <p:txBody>
          <a:bodyPr/>
          <a:lstStyle/>
          <a:p>
            <a:r>
              <a:rPr lang="en-US" smtClean="0"/>
              <a:t>vgoode@naacpnet.org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12EA96-5BCC-4F2B-B394-563C04A2E988}" type="datetime1">
              <a:rPr lang="en-US" smtClean="0"/>
              <a:t>7/11/2020</a:t>
            </a:fld>
            <a:endParaRPr lang="en-US" dirty="0"/>
          </a:p>
        </p:txBody>
      </p:sp>
      <p:sp>
        <p:nvSpPr>
          <p:cNvPr id="8" name="Footer Placeholder 7"/>
          <p:cNvSpPr>
            <a:spLocks noGrp="1"/>
          </p:cNvSpPr>
          <p:nvPr>
            <p:ph type="ftr" sz="quarter" idx="11"/>
          </p:nvPr>
        </p:nvSpPr>
        <p:spPr/>
        <p:txBody>
          <a:bodyPr/>
          <a:lstStyle/>
          <a:p>
            <a:r>
              <a:rPr lang="en-US" smtClean="0"/>
              <a:t>vgoode@naacpnet.org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969440-A10C-4CFE-BEAE-A5B3DFD26310}" type="datetime1">
              <a:rPr lang="en-US" smtClean="0"/>
              <a:t>7/11/2020</a:t>
            </a:fld>
            <a:endParaRPr lang="en-US" dirty="0"/>
          </a:p>
        </p:txBody>
      </p:sp>
      <p:sp>
        <p:nvSpPr>
          <p:cNvPr id="4" name="Footer Placeholder 3"/>
          <p:cNvSpPr>
            <a:spLocks noGrp="1"/>
          </p:cNvSpPr>
          <p:nvPr>
            <p:ph type="ftr" sz="quarter" idx="11"/>
          </p:nvPr>
        </p:nvSpPr>
        <p:spPr/>
        <p:txBody>
          <a:bodyPr/>
          <a:lstStyle/>
          <a:p>
            <a:r>
              <a:rPr lang="en-US" smtClean="0"/>
              <a:t>vgoode@naacpnet.org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75896-37EC-490A-BD44-7F3E03EA73C7}" type="datetime1">
              <a:rPr lang="en-US" smtClean="0"/>
              <a:t>7/11/2020</a:t>
            </a:fld>
            <a:endParaRPr lang="en-US" dirty="0"/>
          </a:p>
        </p:txBody>
      </p:sp>
      <p:sp>
        <p:nvSpPr>
          <p:cNvPr id="3" name="Footer Placeholder 2"/>
          <p:cNvSpPr>
            <a:spLocks noGrp="1"/>
          </p:cNvSpPr>
          <p:nvPr>
            <p:ph type="ftr" sz="quarter" idx="11"/>
          </p:nvPr>
        </p:nvSpPr>
        <p:spPr/>
        <p:txBody>
          <a:bodyPr/>
          <a:lstStyle/>
          <a:p>
            <a:r>
              <a:rPr lang="en-US" smtClean="0"/>
              <a:t>vgoode@naacpnet.org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0ABE3-E4B2-4967-931C-5BCBB67038B6}" type="datetime1">
              <a:rPr lang="en-US" smtClean="0"/>
              <a:t>7/11/2020</a:t>
            </a:fld>
            <a:endParaRPr lang="en-US" dirty="0"/>
          </a:p>
        </p:txBody>
      </p:sp>
      <p:sp>
        <p:nvSpPr>
          <p:cNvPr id="6" name="Footer Placeholder 5"/>
          <p:cNvSpPr>
            <a:spLocks noGrp="1"/>
          </p:cNvSpPr>
          <p:nvPr>
            <p:ph type="ftr" sz="quarter" idx="11"/>
          </p:nvPr>
        </p:nvSpPr>
        <p:spPr/>
        <p:txBody>
          <a:bodyPr/>
          <a:lstStyle/>
          <a:p>
            <a:r>
              <a:rPr lang="en-US" smtClean="0"/>
              <a:t>vgoode@naacpnet.org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4C1DE-6CAA-4EDA-9E89-DCA85C5C82B7}" type="datetime1">
              <a:rPr lang="en-US" smtClean="0"/>
              <a:t>7/11/2020</a:t>
            </a:fld>
            <a:endParaRPr lang="en-US" dirty="0"/>
          </a:p>
        </p:txBody>
      </p:sp>
      <p:sp>
        <p:nvSpPr>
          <p:cNvPr id="6" name="Footer Placeholder 5"/>
          <p:cNvSpPr>
            <a:spLocks noGrp="1"/>
          </p:cNvSpPr>
          <p:nvPr>
            <p:ph type="ftr" sz="quarter" idx="11"/>
          </p:nvPr>
        </p:nvSpPr>
        <p:spPr/>
        <p:txBody>
          <a:bodyPr/>
          <a:lstStyle/>
          <a:p>
            <a:r>
              <a:rPr lang="en-US" smtClean="0"/>
              <a:t>vgoode@naacpnet.org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943450D-6560-48DE-A8A3-345E2051BBBD}" type="datetime1">
              <a:rPr lang="en-US" smtClean="0"/>
              <a:t>7/11/2020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smtClean="0"/>
              <a:t>vgoode@naacpnet.org</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crdata.ed.gov/DistrictSchoolSearch"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ommunity/schools-childcare/Schools-Decision-Tree.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latimes.com/world-nation/story/2020-07-09/cdc-head-sticking-to-school-opening-guides-trump-criticiz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nces.ed.gov/nationsreportcard/pubs/stt2019/2020014.aspx"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school </a:t>
            </a:r>
            <a:r>
              <a:rPr lang="en-US" i="1" dirty="0" smtClean="0"/>
              <a:t>re-openings</a:t>
            </a:r>
            <a:r>
              <a:rPr lang="en-US" dirty="0" smtClean="0"/>
              <a:t>: grave concerns/ Necessary Conditions</a:t>
            </a:r>
            <a:endParaRPr lang="en-US" dirty="0"/>
          </a:p>
        </p:txBody>
      </p:sp>
      <p:sp>
        <p:nvSpPr>
          <p:cNvPr id="3" name="Subtitle 2"/>
          <p:cNvSpPr>
            <a:spLocks noGrp="1"/>
          </p:cNvSpPr>
          <p:nvPr>
            <p:ph type="subTitle" idx="1"/>
          </p:nvPr>
        </p:nvSpPr>
        <p:spPr/>
        <p:txBody>
          <a:bodyPr/>
          <a:lstStyle/>
          <a:p>
            <a:r>
              <a:rPr lang="en-US" dirty="0" smtClean="0"/>
              <a:t>Victor Goode, Esq.</a:t>
            </a:r>
          </a:p>
          <a:p>
            <a:r>
              <a:rPr lang="en-US" dirty="0" smtClean="0"/>
              <a:t>Interim NAACP Education Director</a:t>
            </a:r>
          </a:p>
          <a:p>
            <a:r>
              <a:rPr lang="en-US" dirty="0" smtClean="0"/>
              <a:t>vgoode@naacpnet.org</a:t>
            </a:r>
            <a:endParaRPr lang="en-US" dirty="0"/>
          </a:p>
        </p:txBody>
      </p:sp>
    </p:spTree>
    <p:extLst>
      <p:ext uri="{BB962C8B-B14F-4D97-AF65-F5344CB8AC3E}">
        <p14:creationId xmlns:p14="http://schemas.microsoft.com/office/powerpoint/2010/main" val="292030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Funding and Access to Resources</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According to Ed Trust, in </a:t>
            </a:r>
            <a:r>
              <a:rPr lang="en-US" dirty="0"/>
              <a:t>14 states, the districts with the most students of color get less funding than districts with the lowest percentage of students of color</a:t>
            </a:r>
            <a:r>
              <a:rPr lang="en-US" dirty="0" smtClean="0"/>
              <a:t>.</a:t>
            </a:r>
          </a:p>
          <a:p>
            <a:r>
              <a:rPr lang="en-US" dirty="0"/>
              <a:t>In 27 states, districts with the highest poverty rates do not receive more funding to account for that increased need</a:t>
            </a:r>
            <a:r>
              <a:rPr lang="en-US" dirty="0" smtClean="0"/>
              <a:t>.</a:t>
            </a:r>
          </a:p>
          <a:p>
            <a:r>
              <a:rPr lang="en-US" dirty="0" smtClean="0"/>
              <a:t>District underfunding at the state levels is exacerbated by the continuing efforts by Education Secretary </a:t>
            </a:r>
            <a:r>
              <a:rPr lang="en-US" dirty="0" err="1" smtClean="0"/>
              <a:t>DeVos</a:t>
            </a:r>
            <a:r>
              <a:rPr lang="en-US" dirty="0" smtClean="0"/>
              <a:t> to shift CARES Act  funds to private schools, combined with Trump’s 2021 proposed Education Budget which would create a $5 billion tax credit to fund an Education Freedom Scholarship program for students to attend private schools, while cutting funds for dozens of programs that support disadvantaged students.</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Students of color are more likely to go to schools with lower-quality facilities such as temporary, portable classrooms. </a:t>
            </a:r>
            <a:endParaRPr lang="en-US" dirty="0" smtClean="0"/>
          </a:p>
          <a:p>
            <a:r>
              <a:rPr lang="en-US" dirty="0"/>
              <a:t>Black and Latino students account for close to 40 percent of high school students, but constitute just a quarter of students taking AP </a:t>
            </a:r>
            <a:r>
              <a:rPr lang="en-US" dirty="0" smtClean="0"/>
              <a:t>courses.</a:t>
            </a:r>
          </a:p>
          <a:p>
            <a:r>
              <a:rPr lang="en-US" dirty="0"/>
              <a:t>Students of color are more likely to be assigned to inexperienced, out-of-field, academically weaker, and less effective teachers than are other students</a:t>
            </a:r>
            <a:r>
              <a:rPr lang="en-US" dirty="0" smtClean="0"/>
              <a:t>.</a:t>
            </a:r>
          </a:p>
          <a:p>
            <a:r>
              <a:rPr lang="en-US" b="1" dirty="0" smtClean="0"/>
              <a:t>Unit Actions—DE State Conference NAACP, PA State Conference NAACP, and New England Area Conference NAACP are challenging school funding under State Constitutions. A court recently ruled for DE State Conference against the County Defendants. Spring Valley, NY NAACP recently won voting rights suit against East Ramapo School Board. </a:t>
            </a:r>
            <a:endParaRPr lang="en-US" b="1" dirty="0"/>
          </a:p>
        </p:txBody>
      </p:sp>
      <p:sp>
        <p:nvSpPr>
          <p:cNvPr id="5" name="Date Placeholder 4"/>
          <p:cNvSpPr>
            <a:spLocks noGrp="1"/>
          </p:cNvSpPr>
          <p:nvPr>
            <p:ph type="dt" sz="half" idx="10"/>
          </p:nvPr>
        </p:nvSpPr>
        <p:spPr/>
        <p:txBody>
          <a:bodyPr/>
          <a:lstStyle/>
          <a:p>
            <a:fld id="{9E15447C-00BD-45A4-8229-B112E996BAFF}" type="datetime1">
              <a:rPr lang="en-US" smtClean="0"/>
              <a:t>7/11/2020</a:t>
            </a:fld>
            <a:endParaRPr lang="en-US" dirty="0"/>
          </a:p>
        </p:txBody>
      </p:sp>
      <p:sp>
        <p:nvSpPr>
          <p:cNvPr id="6" name="Footer Placeholder 5"/>
          <p:cNvSpPr>
            <a:spLocks noGrp="1"/>
          </p:cNvSpPr>
          <p:nvPr>
            <p:ph type="ftr" sz="quarter" idx="11"/>
          </p:nvPr>
        </p:nvSpPr>
        <p:spPr/>
        <p:txBody>
          <a:bodyPr/>
          <a:lstStyle/>
          <a:p>
            <a:r>
              <a:rPr lang="en-US" smtClean="0"/>
              <a:t>vgoode@naacpnet.org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39726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Black Students are Perceived, Treated, Taught, and Disciplined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This broad category of challenges ranges from curriculum standards to textbooks &amp; instruction, </a:t>
            </a:r>
            <a:r>
              <a:rPr lang="en-US" i="1" dirty="0" smtClean="0"/>
              <a:t>e.g., </a:t>
            </a:r>
            <a:r>
              <a:rPr lang="en-US" dirty="0" smtClean="0"/>
              <a:t>Black History.</a:t>
            </a:r>
          </a:p>
          <a:p>
            <a:r>
              <a:rPr lang="en-US" dirty="0" smtClean="0"/>
              <a:t>It includes student on student racial harassment, as well as staff on student mistreatment.</a:t>
            </a:r>
          </a:p>
          <a:p>
            <a:r>
              <a:rPr lang="en-US" dirty="0" smtClean="0"/>
              <a:t>It may also include how Black parents and teachers are treated. Or how black students and fans must endure the school fight song, Dixie.</a:t>
            </a:r>
          </a:p>
          <a:p>
            <a:r>
              <a:rPr lang="en-US" dirty="0" smtClean="0"/>
              <a:t>If you want to see how any public school or district is disciplining students, by race, go to the Civil Rights </a:t>
            </a:r>
            <a:r>
              <a:rPr lang="en-US" dirty="0"/>
              <a:t>Data Collection. </a:t>
            </a:r>
            <a:r>
              <a:rPr lang="en-US" dirty="0">
                <a:hlinkClick r:id="rId3"/>
              </a:rPr>
              <a:t>https://</a:t>
            </a:r>
            <a:r>
              <a:rPr lang="en-US" dirty="0" smtClean="0">
                <a:hlinkClick r:id="rId3"/>
              </a:rPr>
              <a:t>ocrdata.ed.gov/DistrictSchoolSearch</a:t>
            </a:r>
            <a:r>
              <a:rPr lang="en-US" dirty="0" smtClean="0"/>
              <a:t>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 </a:t>
            </a:r>
            <a:r>
              <a:rPr lang="en-US" b="1" dirty="0" smtClean="0"/>
              <a:t>Unit action plans </a:t>
            </a:r>
            <a:r>
              <a:rPr lang="en-US" dirty="0" smtClean="0"/>
              <a:t>have ranged widely from lawsuits against districts where board selection schemes violate the voting rights of black voters to leveraging existing school desegregation cases to community organizing (e.g., Lean on Me Monday to tutor students at schools in danger of being closed) to voter registration and engagement to election protection to use of Title VI complaints to address an array of racially discriminatory actions. Unit Education Committee might also work with Unit Economic and Housing Committees to address school effects from broader redevelopment policies</a:t>
            </a:r>
            <a:r>
              <a:rPr lang="en-US" dirty="0" smtClean="0"/>
              <a:t>.  </a:t>
            </a:r>
            <a:r>
              <a:rPr lang="en-US" dirty="0" smtClean="0"/>
              <a:t>Some units have worked to gain approval from State Boards of Education for Black History and Ethnic Studies Textbooks or Courses.</a:t>
            </a:r>
            <a:endParaRPr lang="en-US" dirty="0"/>
          </a:p>
        </p:txBody>
      </p:sp>
      <p:sp>
        <p:nvSpPr>
          <p:cNvPr id="5" name="Date Placeholder 4"/>
          <p:cNvSpPr>
            <a:spLocks noGrp="1"/>
          </p:cNvSpPr>
          <p:nvPr>
            <p:ph type="dt" sz="half" idx="10"/>
          </p:nvPr>
        </p:nvSpPr>
        <p:spPr/>
        <p:txBody>
          <a:bodyPr/>
          <a:lstStyle/>
          <a:p>
            <a:fld id="{E9645D59-2A6A-4120-AD8B-7B438F6C7ACF}" type="datetime1">
              <a:rPr lang="en-US" smtClean="0"/>
              <a:t>7/11/2020</a:t>
            </a:fld>
            <a:endParaRPr lang="en-US" dirty="0"/>
          </a:p>
        </p:txBody>
      </p:sp>
      <p:sp>
        <p:nvSpPr>
          <p:cNvPr id="6" name="Footer Placeholder 5"/>
          <p:cNvSpPr>
            <a:spLocks noGrp="1"/>
          </p:cNvSpPr>
          <p:nvPr>
            <p:ph type="ftr" sz="quarter" idx="11"/>
          </p:nvPr>
        </p:nvSpPr>
        <p:spPr/>
        <p:txBody>
          <a:bodyPr/>
          <a:lstStyle/>
          <a:p>
            <a:r>
              <a:rPr lang="en-US" smtClean="0"/>
              <a:t>vgoode@naacpnet.org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069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Learning Objectives</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9199" b="19199"/>
          <a:stretch>
            <a:fillRect/>
          </a:stretch>
        </p:blipFill>
        <p:spPr>
          <a:xfrm>
            <a:off x="5460545" y="1418896"/>
            <a:ext cx="6099048" cy="3915523"/>
          </a:xfrm>
        </p:spPr>
      </p:pic>
      <p:sp>
        <p:nvSpPr>
          <p:cNvPr id="4" name="Text Placeholder 3"/>
          <p:cNvSpPr>
            <a:spLocks noGrp="1"/>
          </p:cNvSpPr>
          <p:nvPr>
            <p:ph type="body" sz="half" idx="2"/>
          </p:nvPr>
        </p:nvSpPr>
        <p:spPr/>
        <p:txBody>
          <a:bodyPr>
            <a:normAutofit fontScale="85000" lnSpcReduction="10000"/>
          </a:bodyPr>
          <a:lstStyle/>
          <a:p>
            <a:pPr marL="342900" indent="-342900">
              <a:buAutoNum type="arabicPeriod"/>
            </a:pPr>
            <a:r>
              <a:rPr lang="en-US" b="1" dirty="0" smtClean="0"/>
              <a:t>Participants will be able to identify 1 reason Black parents may be concerned about sending their children back to school at this time.</a:t>
            </a:r>
          </a:p>
          <a:p>
            <a:pPr marL="342900" indent="-342900">
              <a:buAutoNum type="arabicPeriod"/>
            </a:pPr>
            <a:r>
              <a:rPr lang="en-US" b="1" dirty="0" smtClean="0"/>
              <a:t>Participants will be able to identify 1 necessary pre-condition for schools to reopen.</a:t>
            </a:r>
          </a:p>
          <a:p>
            <a:pPr marL="342900" indent="-342900">
              <a:buAutoNum type="arabicPeriod"/>
            </a:pPr>
            <a:r>
              <a:rPr lang="en-US" b="1" dirty="0"/>
              <a:t> </a:t>
            </a:r>
            <a:r>
              <a:rPr lang="en-US" b="1" dirty="0" smtClean="0"/>
              <a:t>If schools re-open, participants will be able to identify 1 demand for an alternative they should offer to parents</a:t>
            </a:r>
            <a:r>
              <a:rPr lang="en-US" b="1" dirty="0" smtClean="0"/>
              <a:t>.</a:t>
            </a:r>
          </a:p>
          <a:p>
            <a:pPr marL="342900" indent="-342900">
              <a:buAutoNum type="arabicPeriod"/>
            </a:pPr>
            <a:r>
              <a:rPr lang="en-US" b="1" dirty="0" smtClean="0"/>
              <a:t>Participants will be able to identify 1 structural reform issue .</a:t>
            </a:r>
            <a:endParaRPr lang="en-US" b="1" dirty="0" smtClean="0"/>
          </a:p>
          <a:p>
            <a:pPr marL="342900" indent="-342900">
              <a:buAutoNum type="arabicPeriod"/>
            </a:pPr>
            <a:endParaRPr lang="en-US" b="1" dirty="0" smtClean="0"/>
          </a:p>
          <a:p>
            <a:pPr marL="342900" indent="-342900">
              <a:buAutoNum type="arabicPeriod"/>
            </a:pPr>
            <a:endParaRPr lang="en-US" b="1" dirty="0" smtClean="0"/>
          </a:p>
        </p:txBody>
      </p:sp>
      <p:sp>
        <p:nvSpPr>
          <p:cNvPr id="7" name="Date Placeholder 6"/>
          <p:cNvSpPr>
            <a:spLocks noGrp="1"/>
          </p:cNvSpPr>
          <p:nvPr>
            <p:ph type="dt" sz="half" idx="10"/>
          </p:nvPr>
        </p:nvSpPr>
        <p:spPr/>
        <p:txBody>
          <a:bodyPr/>
          <a:lstStyle/>
          <a:p>
            <a:fld id="{6681E204-21B2-4857-B968-CE2676E7BDC8}" type="datetime1">
              <a:rPr lang="en-US" smtClean="0"/>
              <a:t>7/11/2020</a:t>
            </a:fld>
            <a:endParaRPr lang="en-US" dirty="0"/>
          </a:p>
        </p:txBody>
      </p:sp>
      <p:sp>
        <p:nvSpPr>
          <p:cNvPr id="8" name="Footer Placeholder 7"/>
          <p:cNvSpPr>
            <a:spLocks noGrp="1"/>
          </p:cNvSpPr>
          <p:nvPr>
            <p:ph type="ftr" sz="quarter" idx="11"/>
          </p:nvPr>
        </p:nvSpPr>
        <p:spPr/>
        <p:txBody>
          <a:bodyPr/>
          <a:lstStyle/>
          <a:p>
            <a:r>
              <a:rPr lang="en-US" smtClean="0"/>
              <a:t>vgoode@naacpnet.org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073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0296" y="2073165"/>
            <a:ext cx="9872871" cy="423304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A recent NAACP nationwide poll of African Americans found </a:t>
            </a:r>
            <a:r>
              <a:rPr lang="en-US" b="1" dirty="0" smtClean="0"/>
              <a:t>80% of those polled preferred to hold off </a:t>
            </a:r>
            <a:r>
              <a:rPr lang="en-US" dirty="0" smtClean="0"/>
              <a:t>on ending the shutdowns to assure their safety, ahead of boosting the economy.</a:t>
            </a:r>
          </a:p>
          <a:p>
            <a:r>
              <a:rPr lang="en-US" dirty="0" smtClean="0"/>
              <a:t>Recent spikes in COVID-19 cases</a:t>
            </a:r>
          </a:p>
          <a:p>
            <a:pPr marL="45720" indent="0">
              <a:buNone/>
            </a:pPr>
            <a:r>
              <a:rPr lang="en-US" dirty="0"/>
              <a:t> </a:t>
            </a:r>
            <a:r>
              <a:rPr lang="en-US" dirty="0" smtClean="0"/>
              <a:t>New Mexico     Idaho     Arkansas      Kansas    California      Georgia</a:t>
            </a:r>
          </a:p>
          <a:p>
            <a:pPr marL="45720" indent="0">
              <a:buNone/>
            </a:pPr>
            <a:r>
              <a:rPr lang="en-US" dirty="0" smtClean="0"/>
              <a:t>Alabama   South Carolina     Florida   Tennessee</a:t>
            </a:r>
          </a:p>
          <a:p>
            <a:pPr marL="45720" indent="0">
              <a:buNone/>
            </a:pPr>
            <a:r>
              <a:rPr lang="en-US" dirty="0" smtClean="0"/>
              <a:t>Louisiana    Texas    Mississippi   Delaware</a:t>
            </a:r>
          </a:p>
          <a:p>
            <a:pPr marL="45720" indent="0">
              <a:buNone/>
            </a:pPr>
            <a:r>
              <a:rPr lang="en-US" dirty="0" smtClean="0"/>
              <a:t> * </a:t>
            </a:r>
            <a:r>
              <a:rPr lang="en-US" b="1" dirty="0" smtClean="0"/>
              <a:t>Blacks 13% of U.S. population, but 23% of COVID-19 deaths</a:t>
            </a:r>
          </a:p>
          <a:p>
            <a:pPr marL="45720" indent="0">
              <a:buNone/>
            </a:pPr>
            <a:endParaRPr lang="en-US" dirty="0"/>
          </a:p>
        </p:txBody>
      </p:sp>
      <p:sp>
        <p:nvSpPr>
          <p:cNvPr id="2" name="Title 1"/>
          <p:cNvSpPr>
            <a:spLocks noGrp="1"/>
          </p:cNvSpPr>
          <p:nvPr>
            <p:ph type="title"/>
          </p:nvPr>
        </p:nvSpPr>
        <p:spPr/>
        <p:txBody>
          <a:bodyPr/>
          <a:lstStyle/>
          <a:p>
            <a:r>
              <a:rPr lang="en-US" dirty="0" smtClean="0"/>
              <a:t>Until recently, we focused on school </a:t>
            </a:r>
            <a:r>
              <a:rPr lang="en-US" b="1" dirty="0" smtClean="0"/>
              <a:t>closings</a:t>
            </a:r>
            <a:endParaRPr lang="en-US" b="1" dirty="0"/>
          </a:p>
        </p:txBody>
      </p:sp>
      <p:sp>
        <p:nvSpPr>
          <p:cNvPr id="4" name="Date Placeholder 3"/>
          <p:cNvSpPr>
            <a:spLocks noGrp="1"/>
          </p:cNvSpPr>
          <p:nvPr>
            <p:ph type="dt" sz="half" idx="10"/>
          </p:nvPr>
        </p:nvSpPr>
        <p:spPr/>
        <p:txBody>
          <a:bodyPr/>
          <a:lstStyle/>
          <a:p>
            <a:fld id="{AAB768BD-12BA-4E4A-85ED-9D5D2289B6A5}" type="datetime1">
              <a:rPr lang="en-US" smtClean="0"/>
              <a:t>7/11/2020</a:t>
            </a:fld>
            <a:endParaRPr lang="en-US" dirty="0"/>
          </a:p>
        </p:txBody>
      </p:sp>
      <p:sp>
        <p:nvSpPr>
          <p:cNvPr id="5" name="Footer Placeholder 4"/>
          <p:cNvSpPr>
            <a:spLocks noGrp="1"/>
          </p:cNvSpPr>
          <p:nvPr>
            <p:ph type="ftr" sz="quarter" idx="11"/>
          </p:nvPr>
        </p:nvSpPr>
        <p:spPr/>
        <p:txBody>
          <a:bodyPr/>
          <a:lstStyle/>
          <a:p>
            <a:r>
              <a:rPr lang="en-US" smtClean="0"/>
              <a:t>vgoode@naacpnet.org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19478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CDC say about School Re-openings?</a:t>
            </a:r>
            <a:endParaRPr lang="en-US" dirty="0"/>
          </a:p>
        </p:txBody>
      </p:sp>
      <p:sp>
        <p:nvSpPr>
          <p:cNvPr id="3" name="Text Placeholder 2"/>
          <p:cNvSpPr>
            <a:spLocks noGrp="1"/>
          </p:cNvSpPr>
          <p:nvPr>
            <p:ph type="body" idx="1"/>
          </p:nvPr>
        </p:nvSpPr>
        <p:spPr/>
        <p:txBody>
          <a:bodyPr/>
          <a:lstStyle/>
          <a:p>
            <a:r>
              <a:rPr lang="en-US" dirty="0" smtClean="0"/>
              <a:t>Leaves it up to State and Local Officials</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CDC Toolkit for School </a:t>
            </a:r>
            <a:r>
              <a:rPr lang="en-US" dirty="0"/>
              <a:t>Re-Opening decisions </a:t>
            </a:r>
            <a:r>
              <a:rPr lang="en-US" dirty="0">
                <a:hlinkClick r:id="rId3"/>
              </a:rPr>
              <a:t>https://</a:t>
            </a:r>
            <a:r>
              <a:rPr lang="en-US" dirty="0" smtClean="0">
                <a:hlinkClick r:id="rId3"/>
              </a:rPr>
              <a:t>www.cdc.gov/coronavirus/2019-ncov/community/schools-childcare/Schools-Decision-Tree.pdf</a:t>
            </a:r>
            <a:r>
              <a:rPr lang="en-US" dirty="0" smtClean="0"/>
              <a:t> </a:t>
            </a:r>
          </a:p>
          <a:p>
            <a:r>
              <a:rPr lang="en-US" dirty="0" smtClean="0"/>
              <a:t>CDC refuses to back away from their recommendations despite </a:t>
            </a:r>
            <a:r>
              <a:rPr lang="en-US" dirty="0"/>
              <a:t>Trump criticism </a:t>
            </a:r>
            <a:r>
              <a:rPr lang="en-US" dirty="0">
                <a:hlinkClick r:id="rId4"/>
              </a:rPr>
              <a:t>https://</a:t>
            </a:r>
            <a:r>
              <a:rPr lang="en-US" dirty="0" smtClean="0">
                <a:hlinkClick r:id="rId4"/>
              </a:rPr>
              <a:t>www.latimes.com/world-nation/story/2020-07-09/cdc-head-sticking-to-school-opening-guides-trump-criticized</a:t>
            </a:r>
            <a:r>
              <a:rPr lang="en-US" dirty="0" smtClean="0"/>
              <a:t> </a:t>
            </a:r>
            <a:endParaRPr lang="en-US" dirty="0"/>
          </a:p>
          <a:p>
            <a:endParaRPr lang="en-US" dirty="0"/>
          </a:p>
        </p:txBody>
      </p:sp>
      <p:sp>
        <p:nvSpPr>
          <p:cNvPr id="5" name="Text Placeholder 4"/>
          <p:cNvSpPr>
            <a:spLocks noGrp="1"/>
          </p:cNvSpPr>
          <p:nvPr>
            <p:ph type="body" sz="quarter" idx="3"/>
          </p:nvPr>
        </p:nvSpPr>
        <p:spPr/>
        <p:txBody>
          <a:bodyPr/>
          <a:lstStyle/>
          <a:p>
            <a:r>
              <a:rPr lang="en-US" dirty="0" smtClean="0"/>
              <a:t>CDC Indicators</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Indicators based on </a:t>
            </a:r>
            <a:r>
              <a:rPr lang="en-US" i="1" dirty="0" smtClean="0"/>
              <a:t>symptoms</a:t>
            </a:r>
          </a:p>
          <a:p>
            <a:r>
              <a:rPr lang="en-US" dirty="0" smtClean="0"/>
              <a:t>Indicators based on </a:t>
            </a:r>
            <a:r>
              <a:rPr lang="en-US" i="1" dirty="0" smtClean="0"/>
              <a:t>cases</a:t>
            </a:r>
          </a:p>
          <a:p>
            <a:r>
              <a:rPr lang="en-US" dirty="0" smtClean="0"/>
              <a:t>Indicators based on </a:t>
            </a:r>
            <a:r>
              <a:rPr lang="en-US" i="1" dirty="0" smtClean="0"/>
              <a:t>hospital readiness</a:t>
            </a:r>
            <a:endParaRPr lang="en-US" i="1" dirty="0"/>
          </a:p>
          <a:p>
            <a:r>
              <a:rPr lang="en-US" i="1" dirty="0" smtClean="0"/>
              <a:t>The above indicators do not mention the use of racially disaggregated data based on symptoms or based on cases.</a:t>
            </a:r>
          </a:p>
          <a:p>
            <a:r>
              <a:rPr lang="en-US" b="1" i="1" dirty="0" smtClean="0"/>
              <a:t>The results of application of CDC indicators may vary from county to county within a State.</a:t>
            </a:r>
            <a:endParaRPr lang="en-US" b="1" i="1" dirty="0"/>
          </a:p>
        </p:txBody>
      </p:sp>
      <p:sp>
        <p:nvSpPr>
          <p:cNvPr id="7" name="Date Placeholder 6"/>
          <p:cNvSpPr>
            <a:spLocks noGrp="1"/>
          </p:cNvSpPr>
          <p:nvPr>
            <p:ph type="dt" sz="half" idx="10"/>
          </p:nvPr>
        </p:nvSpPr>
        <p:spPr/>
        <p:txBody>
          <a:bodyPr/>
          <a:lstStyle/>
          <a:p>
            <a:fld id="{A3A0759B-843C-4EE5-85E5-91600925ED6E}" type="datetime1">
              <a:rPr lang="en-US" smtClean="0"/>
              <a:t>7/11/2020</a:t>
            </a:fld>
            <a:endParaRPr lang="en-US" dirty="0"/>
          </a:p>
        </p:txBody>
      </p:sp>
      <p:sp>
        <p:nvSpPr>
          <p:cNvPr id="8" name="Footer Placeholder 7"/>
          <p:cNvSpPr>
            <a:spLocks noGrp="1"/>
          </p:cNvSpPr>
          <p:nvPr>
            <p:ph type="ftr" sz="quarter" idx="11"/>
          </p:nvPr>
        </p:nvSpPr>
        <p:spPr/>
        <p:txBody>
          <a:bodyPr/>
          <a:lstStyle/>
          <a:p>
            <a:r>
              <a:rPr lang="en-US" smtClean="0"/>
              <a:t>vgoode@naacpnet.org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4174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Black parents face a dilemma</a:t>
            </a:r>
            <a:endParaRPr lang="en-US" b="1" i="1" dirty="0"/>
          </a:p>
        </p:txBody>
      </p:sp>
      <p:sp>
        <p:nvSpPr>
          <p:cNvPr id="3" name="Content Placeholder 2"/>
          <p:cNvSpPr>
            <a:spLocks noGrp="1"/>
          </p:cNvSpPr>
          <p:nvPr>
            <p:ph idx="1"/>
          </p:nvPr>
        </p:nvSpPr>
        <p:spPr>
          <a:xfrm>
            <a:off x="5883689" y="1128811"/>
            <a:ext cx="5212080" cy="4663440"/>
          </a:xfrm>
        </p:spPr>
        <p:txBody>
          <a:bodyPr/>
          <a:lstStyle/>
          <a:p>
            <a:r>
              <a:rPr lang="en-US" i="1" dirty="0" smtClean="0"/>
              <a:t>Unit Action</a:t>
            </a:r>
            <a:r>
              <a:rPr lang="en-US" dirty="0" smtClean="0"/>
              <a:t>:  Demand that Governors and school districts offer quality, public, non-charter, equally accessible on-line learning options</a:t>
            </a:r>
          </a:p>
          <a:p>
            <a:pPr marL="45720" indent="0">
              <a:buNone/>
            </a:pPr>
            <a:endParaRPr lang="en-US" dirty="0"/>
          </a:p>
        </p:txBody>
      </p:sp>
      <p:sp>
        <p:nvSpPr>
          <p:cNvPr id="4" name="Text Placeholder 3"/>
          <p:cNvSpPr>
            <a:spLocks noGrp="1"/>
          </p:cNvSpPr>
          <p:nvPr>
            <p:ph type="body" sz="half" idx="2"/>
          </p:nvPr>
        </p:nvSpPr>
        <p:spPr/>
        <p:txBody>
          <a:bodyPr/>
          <a:lstStyle/>
          <a:p>
            <a:r>
              <a:rPr lang="en-US" dirty="0" smtClean="0"/>
              <a:t>Send their children to school and risk them getting COVID-19, OR</a:t>
            </a:r>
          </a:p>
          <a:p>
            <a:r>
              <a:rPr lang="en-US" dirty="0" smtClean="0"/>
              <a:t>Keep them at home and risk getting </a:t>
            </a:r>
            <a:r>
              <a:rPr lang="en-US" i="1" dirty="0" smtClean="0"/>
              <a:t>Juvenile Court </a:t>
            </a:r>
            <a:r>
              <a:rPr lang="en-US" dirty="0" smtClean="0"/>
              <a:t>summons and/or </a:t>
            </a:r>
            <a:r>
              <a:rPr lang="en-US" i="1" dirty="0" smtClean="0"/>
              <a:t>Children Protective Services </a:t>
            </a:r>
            <a:r>
              <a:rPr lang="en-US" dirty="0" smtClean="0"/>
              <a:t>opening an investigation.</a:t>
            </a:r>
          </a:p>
          <a:p>
            <a:r>
              <a:rPr lang="en-US" dirty="0" smtClean="0"/>
              <a:t>Blacks already overrepresented in child welfare systems.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6" y="3851713"/>
            <a:ext cx="4048125" cy="2328369"/>
          </a:xfrm>
          <a:prstGeom prst="rect">
            <a:avLst/>
          </a:prstGeom>
        </p:spPr>
      </p:pic>
      <p:sp>
        <p:nvSpPr>
          <p:cNvPr id="6" name="Date Placeholder 5"/>
          <p:cNvSpPr>
            <a:spLocks noGrp="1"/>
          </p:cNvSpPr>
          <p:nvPr>
            <p:ph type="dt" sz="half" idx="10"/>
          </p:nvPr>
        </p:nvSpPr>
        <p:spPr/>
        <p:txBody>
          <a:bodyPr/>
          <a:lstStyle/>
          <a:p>
            <a:fld id="{6E5F1741-29F6-4599-9446-33C929912D49}" type="datetime1">
              <a:rPr lang="en-US" smtClean="0"/>
              <a:t>7/11/2020</a:t>
            </a:fld>
            <a:endParaRPr lang="en-US" dirty="0"/>
          </a:p>
        </p:txBody>
      </p:sp>
      <p:sp>
        <p:nvSpPr>
          <p:cNvPr id="7" name="Footer Placeholder 6"/>
          <p:cNvSpPr>
            <a:spLocks noGrp="1"/>
          </p:cNvSpPr>
          <p:nvPr>
            <p:ph type="ftr" sz="quarter" idx="11"/>
          </p:nvPr>
        </p:nvSpPr>
        <p:spPr/>
        <p:txBody>
          <a:bodyPr/>
          <a:lstStyle/>
          <a:p>
            <a:r>
              <a:rPr lang="en-US" smtClean="0"/>
              <a:t>vgoode@naacpnet.org</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69725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Education Issues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5014" y="1655379"/>
            <a:ext cx="3048000" cy="3767957"/>
          </a:xfrm>
        </p:spPr>
      </p:pic>
      <p:sp>
        <p:nvSpPr>
          <p:cNvPr id="4" name="Text Placeholder 3"/>
          <p:cNvSpPr>
            <a:spLocks noGrp="1"/>
          </p:cNvSpPr>
          <p:nvPr>
            <p:ph type="body" sz="half" idx="2"/>
          </p:nvPr>
        </p:nvSpPr>
        <p:spPr/>
        <p:txBody>
          <a:bodyPr/>
          <a:lstStyle/>
          <a:p>
            <a:r>
              <a:rPr lang="en-US" b="1" i="1" dirty="0"/>
              <a:t>Digital </a:t>
            </a:r>
            <a:r>
              <a:rPr lang="en-US" b="1" i="1" dirty="0" smtClean="0"/>
              <a:t>Divide</a:t>
            </a:r>
          </a:p>
          <a:p>
            <a:r>
              <a:rPr lang="en-US" b="1" i="1" dirty="0" smtClean="0"/>
              <a:t>Literacy</a:t>
            </a:r>
          </a:p>
          <a:p>
            <a:r>
              <a:rPr lang="en-US" b="1" i="1" dirty="0" smtClean="0"/>
              <a:t>School Funding/Access to Resources</a:t>
            </a:r>
          </a:p>
          <a:p>
            <a:r>
              <a:rPr lang="en-US" b="1" i="1" dirty="0" smtClean="0"/>
              <a:t>How Black Students are Perceived, Treated, Taught, and Disciplined</a:t>
            </a:r>
          </a:p>
          <a:p>
            <a:endParaRPr lang="en-US" b="1" i="1" dirty="0"/>
          </a:p>
          <a:p>
            <a:r>
              <a:rPr lang="en-US" b="1" i="1" dirty="0" smtClean="0"/>
              <a:t>Unit Action:  Identify horror stories and take action to address!</a:t>
            </a:r>
            <a:endParaRPr lang="en-US" b="1" i="1" dirty="0"/>
          </a:p>
        </p:txBody>
      </p:sp>
      <p:sp>
        <p:nvSpPr>
          <p:cNvPr id="6" name="Date Placeholder 5"/>
          <p:cNvSpPr>
            <a:spLocks noGrp="1"/>
          </p:cNvSpPr>
          <p:nvPr>
            <p:ph type="dt" sz="half" idx="10"/>
          </p:nvPr>
        </p:nvSpPr>
        <p:spPr/>
        <p:txBody>
          <a:bodyPr/>
          <a:lstStyle/>
          <a:p>
            <a:fld id="{E8E91720-7963-466A-A615-27FECCC8EB45}" type="datetime1">
              <a:rPr lang="en-US" smtClean="0"/>
              <a:t>7/11/2020</a:t>
            </a:fld>
            <a:endParaRPr lang="en-US" dirty="0"/>
          </a:p>
        </p:txBody>
      </p:sp>
      <p:sp>
        <p:nvSpPr>
          <p:cNvPr id="7" name="Footer Placeholder 6"/>
          <p:cNvSpPr>
            <a:spLocks noGrp="1"/>
          </p:cNvSpPr>
          <p:nvPr>
            <p:ph type="ftr" sz="quarter" idx="11"/>
          </p:nvPr>
        </p:nvSpPr>
        <p:spPr/>
        <p:txBody>
          <a:bodyPr/>
          <a:lstStyle/>
          <a:p>
            <a:r>
              <a:rPr lang="en-US" smtClean="0"/>
              <a:t>vgoode@naacpnet.org</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21208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6483" y="220717"/>
            <a:ext cx="11698013" cy="6432332"/>
          </a:xfrm>
          <a:prstGeom prst="rect">
            <a:avLst/>
          </a:prstGeom>
        </p:spPr>
      </p:pic>
      <p:sp>
        <p:nvSpPr>
          <p:cNvPr id="3" name="Date Placeholder 2"/>
          <p:cNvSpPr>
            <a:spLocks noGrp="1"/>
          </p:cNvSpPr>
          <p:nvPr>
            <p:ph type="dt" sz="half" idx="10"/>
          </p:nvPr>
        </p:nvSpPr>
        <p:spPr/>
        <p:txBody>
          <a:bodyPr/>
          <a:lstStyle/>
          <a:p>
            <a:fld id="{62720986-D782-4BBA-8579-E994C132E419}" type="datetime1">
              <a:rPr lang="en-US" smtClean="0"/>
              <a:t>7/11/2020</a:t>
            </a:fld>
            <a:endParaRPr lang="en-US" dirty="0"/>
          </a:p>
        </p:txBody>
      </p:sp>
      <p:sp>
        <p:nvSpPr>
          <p:cNvPr id="4" name="Footer Placeholder 3"/>
          <p:cNvSpPr>
            <a:spLocks noGrp="1"/>
          </p:cNvSpPr>
          <p:nvPr>
            <p:ph type="ftr" sz="quarter" idx="11"/>
          </p:nvPr>
        </p:nvSpPr>
        <p:spPr/>
        <p:txBody>
          <a:bodyPr/>
          <a:lstStyle/>
          <a:p>
            <a:r>
              <a:rPr lang="en-US" smtClean="0"/>
              <a:t>vgoode@naacpnet.org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95057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9650" y="904875"/>
            <a:ext cx="10172700" cy="5048250"/>
          </a:xfrm>
          <a:prstGeom prst="rect">
            <a:avLst/>
          </a:prstGeom>
        </p:spPr>
      </p:pic>
      <p:sp>
        <p:nvSpPr>
          <p:cNvPr id="3" name="Date Placeholder 2"/>
          <p:cNvSpPr>
            <a:spLocks noGrp="1"/>
          </p:cNvSpPr>
          <p:nvPr>
            <p:ph type="dt" sz="half" idx="10"/>
          </p:nvPr>
        </p:nvSpPr>
        <p:spPr/>
        <p:txBody>
          <a:bodyPr/>
          <a:lstStyle/>
          <a:p>
            <a:fld id="{60CEA8BD-B269-48D3-AE95-E897BA0D520D}" type="datetime1">
              <a:rPr lang="en-US" smtClean="0"/>
              <a:t>7/11/2020</a:t>
            </a:fld>
            <a:endParaRPr lang="en-US" dirty="0"/>
          </a:p>
        </p:txBody>
      </p:sp>
      <p:sp>
        <p:nvSpPr>
          <p:cNvPr id="4" name="Footer Placeholder 3"/>
          <p:cNvSpPr>
            <a:spLocks noGrp="1"/>
          </p:cNvSpPr>
          <p:nvPr>
            <p:ph type="ftr" sz="quarter" idx="11"/>
          </p:nvPr>
        </p:nvSpPr>
        <p:spPr/>
        <p:txBody>
          <a:bodyPr/>
          <a:lstStyle/>
          <a:p>
            <a:r>
              <a:rPr lang="en-US" smtClean="0"/>
              <a:t>vgoode@naacpnet.org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87680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Literacy</a:t>
            </a:r>
            <a:endParaRPr lang="en-US" b="1" i="1" dirty="0"/>
          </a:p>
        </p:txBody>
      </p:sp>
      <p:sp>
        <p:nvSpPr>
          <p:cNvPr id="4" name="Text Placeholder 3"/>
          <p:cNvSpPr>
            <a:spLocks noGrp="1"/>
          </p:cNvSpPr>
          <p:nvPr>
            <p:ph type="body" sz="half" idx="2"/>
          </p:nvPr>
        </p:nvSpPr>
        <p:spPr/>
        <p:txBody>
          <a:bodyPr>
            <a:normAutofit fontScale="70000" lnSpcReduction="20000"/>
          </a:bodyPr>
          <a:lstStyle/>
          <a:p>
            <a:r>
              <a:rPr lang="en-US" sz="2000" b="1" dirty="0" smtClean="0"/>
              <a:t>Inadequate </a:t>
            </a:r>
            <a:r>
              <a:rPr lang="en-US" sz="2000" b="1" dirty="0" smtClean="0"/>
              <a:t>Literacy </a:t>
            </a:r>
            <a:r>
              <a:rPr lang="en-US" sz="2000" b="1" dirty="0"/>
              <a:t> </a:t>
            </a:r>
            <a:r>
              <a:rPr lang="en-US" sz="2000" b="1" dirty="0" smtClean="0"/>
              <a:t>Among</a:t>
            </a:r>
            <a:r>
              <a:rPr lang="en-US" sz="2000" b="1" dirty="0"/>
              <a:t> </a:t>
            </a:r>
            <a:r>
              <a:rPr lang="en-US" sz="2000" b="1" dirty="0" smtClean="0"/>
              <a:t> </a:t>
            </a:r>
            <a:r>
              <a:rPr lang="en-US" sz="2000" b="1" dirty="0"/>
              <a:t>Black </a:t>
            </a:r>
            <a:r>
              <a:rPr lang="en-US" sz="2000" b="1" dirty="0" smtClean="0"/>
              <a:t>Student Test Takers</a:t>
            </a:r>
            <a:endParaRPr lang="en-US" sz="2000" b="1" dirty="0" smtClean="0">
              <a:hlinkClick r:id="rId3"/>
            </a:endParaRPr>
          </a:p>
          <a:p>
            <a:r>
              <a:rPr lang="en-US" sz="2000" b="1" dirty="0" smtClean="0">
                <a:hlinkClick r:id="rId3"/>
              </a:rPr>
              <a:t>https</a:t>
            </a:r>
            <a:r>
              <a:rPr lang="en-US" sz="2000" b="1" dirty="0">
                <a:hlinkClick r:id="rId3"/>
              </a:rPr>
              <a:t>://</a:t>
            </a:r>
            <a:r>
              <a:rPr lang="en-US" sz="2000" b="1" dirty="0" smtClean="0">
                <a:hlinkClick r:id="rId3"/>
              </a:rPr>
              <a:t>nces.ed.gov/nationsreportcard/pubs/stt2019/2020014.aspx</a:t>
            </a:r>
            <a:r>
              <a:rPr lang="en-US" sz="2000" b="1" dirty="0" smtClean="0"/>
              <a:t> </a:t>
            </a:r>
          </a:p>
          <a:p>
            <a:r>
              <a:rPr lang="en-US" sz="2000" b="1" i="1" dirty="0" smtClean="0"/>
              <a:t>Unit Action-</a:t>
            </a:r>
            <a:r>
              <a:rPr lang="en-US" sz="2000" b="1" dirty="0" smtClean="0"/>
              <a:t>-Demand that Governors and Districts  re-evaluate the effectiveness of their approaches to addressing </a:t>
            </a:r>
            <a:r>
              <a:rPr lang="en-US" sz="2000" b="1" dirty="0" smtClean="0"/>
              <a:t>literacy. MI recently settled a “right to literacy” lawsuit.  CO Area Conference NAACP raised questions about the State’s Literacy Plan. Youngstown, OH NAACP raised questions about ineffective efforts of local school board and now the State in educating Black students.</a:t>
            </a:r>
            <a:endParaRPr lang="en-US" sz="2000" b="1" dirty="0" smtClean="0"/>
          </a:p>
        </p:txBody>
      </p:sp>
      <p:sp>
        <p:nvSpPr>
          <p:cNvPr id="5" name="Picture Placeholder 2"/>
          <p:cNvSpPr txBox="1">
            <a:spLocks/>
          </p:cNvSpPr>
          <p:nvPr/>
        </p:nvSpPr>
        <p:spPr>
          <a:xfrm>
            <a:off x="5423758" y="1238013"/>
            <a:ext cx="6099048" cy="4800600"/>
          </a:xfrm>
          <a:prstGeom prst="rect">
            <a:avLst/>
          </a:prstGeom>
        </p:spPr>
      </p:sp>
      <p:pic>
        <p:nvPicPr>
          <p:cNvPr id="8" name="Picture Placeholder 7"/>
          <p:cNvPicPr>
            <a:picLocks noGrp="1" noChangeAspect="1"/>
          </p:cNvPicPr>
          <p:nvPr>
            <p:ph type="pic" idx="1"/>
          </p:nvPr>
        </p:nvPicPr>
        <p:blipFill>
          <a:blip r:embed="rId4">
            <a:extLst>
              <a:ext uri="{28A0092B-C50C-407E-A947-70E740481C1C}">
                <a14:useLocalDpi xmlns:a14="http://schemas.microsoft.com/office/drawing/2010/main" val="0"/>
              </a:ext>
            </a:extLst>
          </a:blip>
          <a:srcRect l="2356" r="2356"/>
          <a:stretch>
            <a:fillRect/>
          </a:stretch>
        </p:blipFill>
        <p:spPr/>
      </p:pic>
      <p:sp>
        <p:nvSpPr>
          <p:cNvPr id="9" name="Date Placeholder 8"/>
          <p:cNvSpPr>
            <a:spLocks noGrp="1"/>
          </p:cNvSpPr>
          <p:nvPr>
            <p:ph type="dt" sz="half" idx="10"/>
          </p:nvPr>
        </p:nvSpPr>
        <p:spPr/>
        <p:txBody>
          <a:bodyPr/>
          <a:lstStyle/>
          <a:p>
            <a:fld id="{6A9CA573-BD55-490A-B4FE-6EB95B596574}" type="datetime1">
              <a:rPr lang="en-US" smtClean="0"/>
              <a:t>7/11/2020</a:t>
            </a:fld>
            <a:endParaRPr lang="en-US" dirty="0"/>
          </a:p>
        </p:txBody>
      </p:sp>
      <p:sp>
        <p:nvSpPr>
          <p:cNvPr id="10" name="Footer Placeholder 9"/>
          <p:cNvSpPr>
            <a:spLocks noGrp="1"/>
          </p:cNvSpPr>
          <p:nvPr>
            <p:ph type="ftr" sz="quarter" idx="11"/>
          </p:nvPr>
        </p:nvSpPr>
        <p:spPr/>
        <p:txBody>
          <a:bodyPr/>
          <a:lstStyle/>
          <a:p>
            <a:r>
              <a:rPr lang="en-US" smtClean="0"/>
              <a:t>vgoode@naacpnet.org</a:t>
            </a:r>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28619622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331</TotalTime>
  <Words>945</Words>
  <Application>Microsoft Office PowerPoint</Application>
  <PresentationFormat>Widescreen</PresentationFormat>
  <Paragraphs>97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Corbel</vt:lpstr>
      <vt:lpstr>Basis</vt:lpstr>
      <vt:lpstr>school re-openings: grave concerns/ Necessary Conditions</vt:lpstr>
      <vt:lpstr>Participant Learning Objectives</vt:lpstr>
      <vt:lpstr>Until recently, we focused on school closings</vt:lpstr>
      <vt:lpstr>What does CDC say about School Re-openings?</vt:lpstr>
      <vt:lpstr>Black parents face a dilemma</vt:lpstr>
      <vt:lpstr>Structural Education Issues</vt:lpstr>
      <vt:lpstr>PowerPoint Presentation</vt:lpstr>
      <vt:lpstr>PowerPoint Presentation</vt:lpstr>
      <vt:lpstr>Literacy</vt:lpstr>
      <vt:lpstr>School Funding and Access to Resources</vt:lpstr>
      <vt:lpstr>How Black Students are Perceived, Treated, Taught, and Disciplined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reopenings: grave concerns &amp; Necessary Conditions</dc:title>
  <dc:creator>Owner</dc:creator>
  <cp:lastModifiedBy>Goode, Victor</cp:lastModifiedBy>
  <cp:revision>32</cp:revision>
  <cp:lastPrinted>2020-07-10T23:25:31Z</cp:lastPrinted>
  <dcterms:created xsi:type="dcterms:W3CDTF">2020-07-10T19:09:47Z</dcterms:created>
  <dcterms:modified xsi:type="dcterms:W3CDTF">2020-07-11T14:13:14Z</dcterms:modified>
</cp:coreProperties>
</file>