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sldIdLst>
    <p:sldId id="256" r:id="rId4"/>
  </p:sldIdLst>
  <p:sldSz cx="51206400" cy="36576000"/>
  <p:notesSz cx="9296400" cy="70104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SimSun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SimSun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SimSun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SimSun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SimSun" pitchFamily="2" charset="-122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SimSun" pitchFamily="2" charset="-122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SimSun" pitchFamily="2" charset="-122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SimSun" pitchFamily="2" charset="-122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SimSun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EE2C12"/>
    <a:srgbClr val="FF6600"/>
    <a:srgbClr val="FF0000"/>
    <a:srgbClr val="990000"/>
    <a:srgbClr val="008000"/>
    <a:srgbClr val="00B400"/>
    <a:srgbClr val="006400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92" autoAdjust="0"/>
    <p:restoredTop sz="86439" autoAdjust="0"/>
  </p:normalViewPr>
  <p:slideViewPr>
    <p:cSldViewPr>
      <p:cViewPr>
        <p:scale>
          <a:sx n="30" d="100"/>
          <a:sy n="30" d="100"/>
        </p:scale>
        <p:origin x="-78" y="1410"/>
      </p:cViewPr>
      <p:guideLst>
        <p:guide orient="horz" pos="11520"/>
        <p:guide pos="161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163" y="11361738"/>
            <a:ext cx="43526075" cy="78406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0325" y="20726400"/>
            <a:ext cx="35845750" cy="93472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025CA4-D0A7-4453-AB82-0E37103F78D5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EF51A8-3574-40E5-8791-252C70AAEC1C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125275" y="1465263"/>
            <a:ext cx="11520488" cy="312070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60638" y="1465263"/>
            <a:ext cx="34412237" cy="312070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777039-439C-42EC-9EF0-1F04D615E423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313AB0-03DA-4FD4-8D9D-F39160B9A372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0" y="23502938"/>
            <a:ext cx="43526075" cy="72644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0" y="15501938"/>
            <a:ext cx="43526075" cy="80010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9C819D-E930-4595-A620-676A2331FFD8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60638" y="8534400"/>
            <a:ext cx="22966362" cy="241379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79400" y="8534400"/>
            <a:ext cx="22966363" cy="241379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421C1C-B38F-4A62-B5FB-5A1BF36CA54B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638" y="8186738"/>
            <a:ext cx="22625050" cy="3413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0638" y="11599863"/>
            <a:ext cx="22625050" cy="210724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2775" y="8186738"/>
            <a:ext cx="22632988" cy="3413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775" y="11599863"/>
            <a:ext cx="22632988" cy="210724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0BF80A-9024-4C68-9B75-F6D2AC6BA2B0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A9B6EB-2DB1-4336-B909-F77D8883B0C5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509CBB-B016-4A7A-A890-7AE9D0961D20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8" y="1455738"/>
            <a:ext cx="16846550" cy="61976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19963" y="1455738"/>
            <a:ext cx="28625800" cy="31216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638" y="7653338"/>
            <a:ext cx="16846550" cy="25019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D3866A-1C4E-4D77-BE02-64AFE1CE3670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6175" y="25603200"/>
            <a:ext cx="30724475" cy="30226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6175" y="3268663"/>
            <a:ext cx="30724475" cy="21945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6175" y="28625800"/>
            <a:ext cx="30724475" cy="42926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558BE5-5941-4E5E-9DE6-B60F0CB5A1D8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60638" y="1465263"/>
            <a:ext cx="46085125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91161" tIns="245580" rIns="491161" bIns="2455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60638" y="8534400"/>
            <a:ext cx="46085125" cy="2413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91161" tIns="245580" rIns="491161" bIns="2455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560638" y="33307338"/>
            <a:ext cx="11947525" cy="25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91161" tIns="245580" rIns="491161" bIns="24558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750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7495838" y="33307338"/>
            <a:ext cx="16214725" cy="25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91161" tIns="245580" rIns="491161" bIns="24558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750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6698238" y="33307338"/>
            <a:ext cx="11947525" cy="25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91161" tIns="245580" rIns="491161" bIns="24558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7500">
                <a:latin typeface="Arial" charset="0"/>
              </a:defRPr>
            </a:lvl1pPr>
          </a:lstStyle>
          <a:p>
            <a:fld id="{EB12EC2B-CE32-4124-A6BF-D10F61759843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911725" rtl="0" eaLnBrk="0" fontAlgn="base" hangingPunct="0">
        <a:spcBef>
          <a:spcPct val="0"/>
        </a:spcBef>
        <a:spcAft>
          <a:spcPct val="0"/>
        </a:spcAft>
        <a:defRPr sz="236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911725" rtl="0" eaLnBrk="0" fontAlgn="base" hangingPunct="0">
        <a:spcBef>
          <a:spcPct val="0"/>
        </a:spcBef>
        <a:spcAft>
          <a:spcPct val="0"/>
        </a:spcAft>
        <a:defRPr sz="23600">
          <a:solidFill>
            <a:schemeClr val="tx2"/>
          </a:solidFill>
          <a:latin typeface="Arial" charset="0"/>
          <a:ea typeface="SimSun" pitchFamily="2" charset="-122"/>
        </a:defRPr>
      </a:lvl2pPr>
      <a:lvl3pPr algn="ctr" defTabSz="4911725" rtl="0" eaLnBrk="0" fontAlgn="base" hangingPunct="0">
        <a:spcBef>
          <a:spcPct val="0"/>
        </a:spcBef>
        <a:spcAft>
          <a:spcPct val="0"/>
        </a:spcAft>
        <a:defRPr sz="23600">
          <a:solidFill>
            <a:schemeClr val="tx2"/>
          </a:solidFill>
          <a:latin typeface="Arial" charset="0"/>
          <a:ea typeface="SimSun" pitchFamily="2" charset="-122"/>
        </a:defRPr>
      </a:lvl3pPr>
      <a:lvl4pPr algn="ctr" defTabSz="4911725" rtl="0" eaLnBrk="0" fontAlgn="base" hangingPunct="0">
        <a:spcBef>
          <a:spcPct val="0"/>
        </a:spcBef>
        <a:spcAft>
          <a:spcPct val="0"/>
        </a:spcAft>
        <a:defRPr sz="23600">
          <a:solidFill>
            <a:schemeClr val="tx2"/>
          </a:solidFill>
          <a:latin typeface="Arial" charset="0"/>
          <a:ea typeface="SimSun" pitchFamily="2" charset="-122"/>
        </a:defRPr>
      </a:lvl4pPr>
      <a:lvl5pPr algn="ctr" defTabSz="4911725" rtl="0" eaLnBrk="0" fontAlgn="base" hangingPunct="0">
        <a:spcBef>
          <a:spcPct val="0"/>
        </a:spcBef>
        <a:spcAft>
          <a:spcPct val="0"/>
        </a:spcAft>
        <a:defRPr sz="23600">
          <a:solidFill>
            <a:schemeClr val="tx2"/>
          </a:solidFill>
          <a:latin typeface="Arial" charset="0"/>
          <a:ea typeface="SimSun" pitchFamily="2" charset="-122"/>
        </a:defRPr>
      </a:lvl5pPr>
      <a:lvl6pPr marL="457200" algn="ctr" defTabSz="4911725" rtl="0" fontAlgn="base">
        <a:spcBef>
          <a:spcPct val="0"/>
        </a:spcBef>
        <a:spcAft>
          <a:spcPct val="0"/>
        </a:spcAft>
        <a:defRPr sz="23600">
          <a:solidFill>
            <a:schemeClr val="tx2"/>
          </a:solidFill>
          <a:latin typeface="Arial" charset="0"/>
          <a:ea typeface="SimSun" pitchFamily="2" charset="-122"/>
        </a:defRPr>
      </a:lvl6pPr>
      <a:lvl7pPr marL="914400" algn="ctr" defTabSz="4911725" rtl="0" fontAlgn="base">
        <a:spcBef>
          <a:spcPct val="0"/>
        </a:spcBef>
        <a:spcAft>
          <a:spcPct val="0"/>
        </a:spcAft>
        <a:defRPr sz="23600">
          <a:solidFill>
            <a:schemeClr val="tx2"/>
          </a:solidFill>
          <a:latin typeface="Arial" charset="0"/>
          <a:ea typeface="SimSun" pitchFamily="2" charset="-122"/>
        </a:defRPr>
      </a:lvl7pPr>
      <a:lvl8pPr marL="1371600" algn="ctr" defTabSz="4911725" rtl="0" fontAlgn="base">
        <a:spcBef>
          <a:spcPct val="0"/>
        </a:spcBef>
        <a:spcAft>
          <a:spcPct val="0"/>
        </a:spcAft>
        <a:defRPr sz="23600">
          <a:solidFill>
            <a:schemeClr val="tx2"/>
          </a:solidFill>
          <a:latin typeface="Arial" charset="0"/>
          <a:ea typeface="SimSun" pitchFamily="2" charset="-122"/>
        </a:defRPr>
      </a:lvl8pPr>
      <a:lvl9pPr marL="1828800" algn="ctr" defTabSz="4911725" rtl="0" fontAlgn="base">
        <a:spcBef>
          <a:spcPct val="0"/>
        </a:spcBef>
        <a:spcAft>
          <a:spcPct val="0"/>
        </a:spcAft>
        <a:defRPr sz="23600">
          <a:solidFill>
            <a:schemeClr val="tx2"/>
          </a:solidFill>
          <a:latin typeface="Arial" charset="0"/>
          <a:ea typeface="SimSun" pitchFamily="2" charset="-122"/>
        </a:defRPr>
      </a:lvl9pPr>
    </p:titleStyle>
    <p:bodyStyle>
      <a:lvl1pPr marL="1841500" indent="-1841500" algn="l" defTabSz="4911725" rtl="0" eaLnBrk="0" fontAlgn="base" hangingPunct="0">
        <a:spcBef>
          <a:spcPct val="20000"/>
        </a:spcBef>
        <a:spcAft>
          <a:spcPct val="0"/>
        </a:spcAft>
        <a:buChar char="•"/>
        <a:defRPr sz="17200">
          <a:solidFill>
            <a:schemeClr val="tx1"/>
          </a:solidFill>
          <a:latin typeface="+mn-lt"/>
          <a:ea typeface="+mn-ea"/>
          <a:cs typeface="+mn-cs"/>
        </a:defRPr>
      </a:lvl1pPr>
      <a:lvl2pPr marL="3990975" indent="-1535113" algn="l" defTabSz="4911725" rtl="0" eaLnBrk="0" fontAlgn="base" hangingPunct="0">
        <a:spcBef>
          <a:spcPct val="20000"/>
        </a:spcBef>
        <a:spcAft>
          <a:spcPct val="0"/>
        </a:spcAft>
        <a:buChar char="–"/>
        <a:defRPr sz="15000">
          <a:solidFill>
            <a:schemeClr val="tx1"/>
          </a:solidFill>
          <a:latin typeface="+mn-lt"/>
          <a:ea typeface="+mn-ea"/>
        </a:defRPr>
      </a:lvl2pPr>
      <a:lvl3pPr marL="6138863" indent="-1227138" algn="l" defTabSz="4911725" rtl="0" eaLnBrk="0" fontAlgn="base" hangingPunct="0">
        <a:spcBef>
          <a:spcPct val="20000"/>
        </a:spcBef>
        <a:spcAft>
          <a:spcPct val="0"/>
        </a:spcAft>
        <a:buChar char="•"/>
        <a:defRPr sz="12900">
          <a:solidFill>
            <a:schemeClr val="tx1"/>
          </a:solidFill>
          <a:latin typeface="+mn-lt"/>
          <a:ea typeface="+mn-ea"/>
        </a:defRPr>
      </a:lvl3pPr>
      <a:lvl4pPr marL="8594725" indent="-1227138" algn="l" defTabSz="4911725" rtl="0" eaLnBrk="0" fontAlgn="base" hangingPunct="0">
        <a:spcBef>
          <a:spcPct val="20000"/>
        </a:spcBef>
        <a:spcAft>
          <a:spcPct val="0"/>
        </a:spcAft>
        <a:buChar char="–"/>
        <a:defRPr sz="10700">
          <a:solidFill>
            <a:schemeClr val="tx1"/>
          </a:solidFill>
          <a:latin typeface="+mn-lt"/>
          <a:ea typeface="+mn-ea"/>
        </a:defRPr>
      </a:lvl4pPr>
      <a:lvl5pPr marL="11050588" indent="-1227138" algn="l" defTabSz="4911725" rtl="0" eaLnBrk="0" fontAlgn="base" hangingPunct="0">
        <a:spcBef>
          <a:spcPct val="20000"/>
        </a:spcBef>
        <a:spcAft>
          <a:spcPct val="0"/>
        </a:spcAft>
        <a:buChar char="»"/>
        <a:defRPr sz="10700">
          <a:solidFill>
            <a:schemeClr val="tx1"/>
          </a:solidFill>
          <a:latin typeface="+mn-lt"/>
          <a:ea typeface="+mn-ea"/>
        </a:defRPr>
      </a:lvl5pPr>
      <a:lvl6pPr marL="11507788" indent="-1227138" algn="l" defTabSz="4911725" rtl="0" fontAlgn="base">
        <a:spcBef>
          <a:spcPct val="20000"/>
        </a:spcBef>
        <a:spcAft>
          <a:spcPct val="0"/>
        </a:spcAft>
        <a:buChar char="»"/>
        <a:defRPr sz="10700">
          <a:solidFill>
            <a:schemeClr val="tx1"/>
          </a:solidFill>
          <a:latin typeface="+mn-lt"/>
          <a:ea typeface="+mn-ea"/>
        </a:defRPr>
      </a:lvl6pPr>
      <a:lvl7pPr marL="11964988" indent="-1227138" algn="l" defTabSz="4911725" rtl="0" fontAlgn="base">
        <a:spcBef>
          <a:spcPct val="20000"/>
        </a:spcBef>
        <a:spcAft>
          <a:spcPct val="0"/>
        </a:spcAft>
        <a:buChar char="»"/>
        <a:defRPr sz="10700">
          <a:solidFill>
            <a:schemeClr val="tx1"/>
          </a:solidFill>
          <a:latin typeface="+mn-lt"/>
          <a:ea typeface="+mn-ea"/>
        </a:defRPr>
      </a:lvl7pPr>
      <a:lvl8pPr marL="12422188" indent="-1227138" algn="l" defTabSz="4911725" rtl="0" fontAlgn="base">
        <a:spcBef>
          <a:spcPct val="20000"/>
        </a:spcBef>
        <a:spcAft>
          <a:spcPct val="0"/>
        </a:spcAft>
        <a:buChar char="»"/>
        <a:defRPr sz="10700">
          <a:solidFill>
            <a:schemeClr val="tx1"/>
          </a:solidFill>
          <a:latin typeface="+mn-lt"/>
          <a:ea typeface="+mn-ea"/>
        </a:defRPr>
      </a:lvl8pPr>
      <a:lvl9pPr marL="12879388" indent="-1227138" algn="l" defTabSz="4911725" rtl="0" fontAlgn="base">
        <a:spcBef>
          <a:spcPct val="20000"/>
        </a:spcBef>
        <a:spcAft>
          <a:spcPct val="0"/>
        </a:spcAft>
        <a:buChar char="»"/>
        <a:defRPr sz="107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2.pn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hyperlink" Target="http://fluorocouncil.org/Applications" TargetMode="External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ChangeArrowheads="1"/>
          </p:cNvSpPr>
          <p:nvPr/>
        </p:nvSpPr>
        <p:spPr bwMode="auto">
          <a:xfrm>
            <a:off x="898525" y="914400"/>
            <a:ext cx="49195038" cy="364807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5400000" scaled="1"/>
          </a:gradFill>
          <a:ln w="57150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 defTabSz="4911725">
              <a:defRPr sz="2800">
                <a:solidFill>
                  <a:schemeClr val="tx1"/>
                </a:solidFill>
                <a:latin typeface="Times New Roman" pitchFamily="18" charset="0"/>
                <a:ea typeface="SimSun" pitchFamily="2" charset="-122"/>
              </a:defRPr>
            </a:lvl1pPr>
            <a:lvl2pPr marL="742950" indent="-285750" defTabSz="4911725">
              <a:defRPr sz="2800">
                <a:solidFill>
                  <a:schemeClr val="tx1"/>
                </a:solidFill>
                <a:latin typeface="Times New Roman" pitchFamily="18" charset="0"/>
                <a:ea typeface="SimSun" pitchFamily="2" charset="-122"/>
              </a:defRPr>
            </a:lvl2pPr>
            <a:lvl3pPr marL="1143000" indent="-228600" defTabSz="4911725">
              <a:defRPr sz="2800">
                <a:solidFill>
                  <a:schemeClr val="tx1"/>
                </a:solidFill>
                <a:latin typeface="Times New Roman" pitchFamily="18" charset="0"/>
                <a:ea typeface="SimSun" pitchFamily="2" charset="-122"/>
              </a:defRPr>
            </a:lvl3pPr>
            <a:lvl4pPr marL="1600200" indent="-228600" defTabSz="4911725">
              <a:defRPr sz="2800">
                <a:solidFill>
                  <a:schemeClr val="tx1"/>
                </a:solidFill>
                <a:latin typeface="Times New Roman" pitchFamily="18" charset="0"/>
                <a:ea typeface="SimSun" pitchFamily="2" charset="-122"/>
              </a:defRPr>
            </a:lvl4pPr>
            <a:lvl5pPr marL="2057400" indent="-228600" defTabSz="4911725">
              <a:defRPr sz="2800">
                <a:solidFill>
                  <a:schemeClr val="tx1"/>
                </a:solidFill>
                <a:latin typeface="Times New Roman" pitchFamily="18" charset="0"/>
                <a:ea typeface="SimSun" pitchFamily="2" charset="-122"/>
              </a:defRPr>
            </a:lvl5pPr>
            <a:lvl6pPr marL="2514600" indent="-228600" defTabSz="49117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SimSun" pitchFamily="2" charset="-122"/>
              </a:defRPr>
            </a:lvl6pPr>
            <a:lvl7pPr marL="2971800" indent="-228600" defTabSz="49117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SimSun" pitchFamily="2" charset="-122"/>
              </a:defRPr>
            </a:lvl7pPr>
            <a:lvl8pPr marL="3429000" indent="-228600" defTabSz="49117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SimSun" pitchFamily="2" charset="-122"/>
              </a:defRPr>
            </a:lvl8pPr>
            <a:lvl9pPr marL="3886200" indent="-228600" defTabSz="49117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SimSun" pitchFamily="2" charset="-122"/>
              </a:defRPr>
            </a:lvl9pPr>
          </a:lstStyle>
          <a:p>
            <a:pPr algn="ctr" eaLnBrk="1" hangingPunct="1">
              <a:defRPr/>
            </a:pPr>
            <a:endParaRPr lang="en-US" altLang="en-US" smtClean="0"/>
          </a:p>
        </p:txBody>
      </p:sp>
      <p:sp>
        <p:nvSpPr>
          <p:cNvPr id="2051" name="Text Box 14"/>
          <p:cNvSpPr txBox="1">
            <a:spLocks noChangeArrowheads="1"/>
          </p:cNvSpPr>
          <p:nvPr/>
        </p:nvSpPr>
        <p:spPr bwMode="auto">
          <a:xfrm>
            <a:off x="12530138" y="1443038"/>
            <a:ext cx="32689800" cy="255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5434013" eaLnBrk="1" hangingPunct="1">
              <a:spcAft>
                <a:spcPts val="1200"/>
              </a:spcAft>
            </a:pPr>
            <a:r>
              <a:rPr lang="en-US" altLang="zh-CN" sz="6600" b="1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altLang="zh-CN" sz="6000" b="1">
                <a:solidFill>
                  <a:srgbClr val="0070C0"/>
                </a:solidFill>
                <a:latin typeface="Arial" charset="0"/>
              </a:rPr>
              <a:t>Societal Benefits of FluoroTechnology</a:t>
            </a:r>
          </a:p>
          <a:p>
            <a:pPr algn="ctr" defTabSz="5434013" eaLnBrk="1" hangingPunct="1"/>
            <a:r>
              <a:rPr lang="en-US" altLang="zh-CN" sz="4400" b="1" i="1">
                <a:solidFill>
                  <a:srgbClr val="0070C0"/>
                </a:solidFill>
                <a:latin typeface="Arial" charset="0"/>
              </a:rPr>
              <a:t>Evan Laganis,</a:t>
            </a:r>
            <a:r>
              <a:rPr lang="en-US" altLang="zh-CN" sz="4400" b="1" i="1" baseline="30000">
                <a:solidFill>
                  <a:srgbClr val="0070C0"/>
                </a:solidFill>
                <a:latin typeface="Arial" charset="0"/>
              </a:rPr>
              <a:t>1,2</a:t>
            </a:r>
            <a:r>
              <a:rPr lang="en-US" altLang="zh-CN" sz="4400" b="1" i="1">
                <a:solidFill>
                  <a:srgbClr val="0070C0"/>
                </a:solidFill>
                <a:latin typeface="Arial" charset="0"/>
              </a:rPr>
              <a:t> Miguel Cardona, </a:t>
            </a:r>
            <a:r>
              <a:rPr lang="en-US" altLang="zh-CN" sz="4400" b="1" i="1" baseline="30000">
                <a:solidFill>
                  <a:srgbClr val="0070C0"/>
                </a:solidFill>
                <a:latin typeface="Arial" charset="0"/>
              </a:rPr>
              <a:t>3 </a:t>
            </a:r>
            <a:r>
              <a:rPr lang="en-US" altLang="zh-CN" sz="4400" b="1" i="1">
                <a:solidFill>
                  <a:srgbClr val="0070C0"/>
                </a:solidFill>
                <a:latin typeface="Arial" charset="0"/>
              </a:rPr>
              <a:t>Steve Korzeniowski,</a:t>
            </a:r>
            <a:r>
              <a:rPr lang="en-US" altLang="zh-CN" sz="4400" b="1" i="1" baseline="30000">
                <a:solidFill>
                  <a:srgbClr val="0070C0"/>
                </a:solidFill>
                <a:latin typeface="Arial" charset="0"/>
              </a:rPr>
              <a:t>3</a:t>
            </a:r>
            <a:r>
              <a:rPr lang="en-US" altLang="zh-CN" sz="4400" b="1" i="1">
                <a:solidFill>
                  <a:srgbClr val="0070C0"/>
                </a:solidFill>
                <a:latin typeface="Arial" charset="0"/>
              </a:rPr>
              <a:t> Jessica Bowman</a:t>
            </a:r>
            <a:r>
              <a:rPr lang="en-US" altLang="zh-CN" sz="4400" b="1" i="1" baseline="30000">
                <a:solidFill>
                  <a:srgbClr val="0070C0"/>
                </a:solidFill>
                <a:latin typeface="Arial" charset="0"/>
              </a:rPr>
              <a:t>1</a:t>
            </a:r>
            <a:endParaRPr lang="en-US" altLang="zh-CN" sz="4400" b="1" i="1">
              <a:solidFill>
                <a:srgbClr val="0070C0"/>
              </a:solidFill>
              <a:latin typeface="Arial" charset="0"/>
            </a:endParaRPr>
          </a:p>
          <a:p>
            <a:pPr algn="ctr" defTabSz="5434013" eaLnBrk="1" hangingPunct="1"/>
            <a:r>
              <a:rPr lang="en-US" altLang="zh-CN" sz="4000" b="1" i="1" baseline="30000">
                <a:solidFill>
                  <a:srgbClr val="0070C0"/>
                </a:solidFill>
                <a:latin typeface="Arial" charset="0"/>
              </a:rPr>
              <a:t>1</a:t>
            </a:r>
            <a:r>
              <a:rPr lang="en-US" altLang="zh-CN" sz="4000" b="1" i="1">
                <a:solidFill>
                  <a:srgbClr val="0070C0"/>
                </a:solidFill>
                <a:latin typeface="Arial" charset="0"/>
              </a:rPr>
              <a:t>FluoroCouncil, </a:t>
            </a:r>
            <a:r>
              <a:rPr lang="en-US" altLang="zh-CN" sz="4000" b="1" i="1" baseline="30000">
                <a:solidFill>
                  <a:srgbClr val="0070C0"/>
                </a:solidFill>
                <a:latin typeface="Arial" charset="0"/>
              </a:rPr>
              <a:t>2</a:t>
            </a:r>
            <a:r>
              <a:rPr lang="en-US" altLang="zh-CN" sz="4000" b="1" i="1">
                <a:solidFill>
                  <a:srgbClr val="0070C0"/>
                </a:solidFill>
                <a:latin typeface="Arial" charset="0"/>
              </a:rPr>
              <a:t>Asahi Glass Co, Ltd, </a:t>
            </a:r>
            <a:r>
              <a:rPr lang="en-US" altLang="zh-CN" sz="4000" b="1" i="1" baseline="30000">
                <a:solidFill>
                  <a:srgbClr val="0070C0"/>
                </a:solidFill>
                <a:latin typeface="Arial" charset="0"/>
              </a:rPr>
              <a:t>3</a:t>
            </a:r>
            <a:r>
              <a:rPr lang="en-US" altLang="zh-CN" sz="4000" b="1" i="1">
                <a:solidFill>
                  <a:srgbClr val="0070C0"/>
                </a:solidFill>
                <a:latin typeface="Arial" charset="0"/>
              </a:rPr>
              <a:t>The Chemours Company, LLC </a:t>
            </a:r>
            <a:endParaRPr lang="en-US" altLang="zh-CN" sz="4000" b="1" baseline="30000">
              <a:solidFill>
                <a:srgbClr val="0070C0"/>
              </a:solidFill>
              <a:latin typeface="Arial" charset="0"/>
            </a:endParaRPr>
          </a:p>
        </p:txBody>
      </p:sp>
      <p:sp>
        <p:nvSpPr>
          <p:cNvPr id="2053" name="Text Box 22"/>
          <p:cNvSpPr txBox="1">
            <a:spLocks noChangeArrowheads="1"/>
          </p:cNvSpPr>
          <p:nvPr/>
        </p:nvSpPr>
        <p:spPr bwMode="auto">
          <a:xfrm>
            <a:off x="19354800" y="4778375"/>
            <a:ext cx="11658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911725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SimSun" pitchFamily="2" charset="-122"/>
              </a:defRPr>
            </a:lvl1pPr>
            <a:lvl2pPr marL="742950" indent="-285750" defTabSz="4911725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SimSun" pitchFamily="2" charset="-122"/>
              </a:defRPr>
            </a:lvl2pPr>
            <a:lvl3pPr marL="1143000" indent="-228600" defTabSz="4911725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SimSun" pitchFamily="2" charset="-122"/>
              </a:defRPr>
            </a:lvl3pPr>
            <a:lvl4pPr marL="1600200" indent="-228600" defTabSz="4911725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SimSun" pitchFamily="2" charset="-122"/>
              </a:defRPr>
            </a:lvl4pPr>
            <a:lvl5pPr marL="2057400" indent="-228600" defTabSz="4911725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SimSun" pitchFamily="2" charset="-122"/>
              </a:defRPr>
            </a:lvl5pPr>
            <a:lvl6pPr marL="2514600" indent="-228600" defTabSz="49117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SimSun" pitchFamily="2" charset="-122"/>
              </a:defRPr>
            </a:lvl6pPr>
            <a:lvl7pPr marL="2971800" indent="-228600" defTabSz="49117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SimSun" pitchFamily="2" charset="-122"/>
              </a:defRPr>
            </a:lvl7pPr>
            <a:lvl8pPr marL="3429000" indent="-228600" defTabSz="49117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SimSun" pitchFamily="2" charset="-122"/>
              </a:defRPr>
            </a:lvl8pPr>
            <a:lvl9pPr marL="3886200" indent="-228600" defTabSz="49117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SimSun" pitchFamily="2" charset="-122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altLang="zh-CN" sz="4400" b="1" u="sng" dirty="0" smtClean="0">
                <a:solidFill>
                  <a:srgbClr val="0070C0"/>
                </a:solidFill>
                <a:latin typeface="+mn-lt"/>
              </a:rPr>
              <a:t>OVERVIEW</a:t>
            </a:r>
          </a:p>
        </p:txBody>
      </p:sp>
      <p:sp>
        <p:nvSpPr>
          <p:cNvPr id="2057" name="Rectangle 628"/>
          <p:cNvSpPr>
            <a:spLocks noChangeArrowheads="1"/>
          </p:cNvSpPr>
          <p:nvPr/>
        </p:nvSpPr>
        <p:spPr bwMode="auto">
          <a:xfrm>
            <a:off x="1044575" y="5867400"/>
            <a:ext cx="26235025" cy="28622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 algn="just">
              <a:defRPr/>
            </a:pPr>
            <a:r>
              <a:rPr lang="en-US" altLang="zh-CN" sz="3600" b="1" dirty="0" err="1">
                <a:latin typeface="+mn-lt"/>
              </a:rPr>
              <a:t>FluoroTechnology</a:t>
            </a:r>
            <a:r>
              <a:rPr lang="en-US" altLang="zh-CN" sz="3600" b="1" dirty="0">
                <a:latin typeface="+mn-lt"/>
              </a:rPr>
              <a:t> is the use of fluorine chemistry to create any fluorinated product, including </a:t>
            </a:r>
            <a:r>
              <a:rPr lang="en-US" altLang="zh-CN" sz="3600" b="1" dirty="0" err="1">
                <a:latin typeface="+mn-lt"/>
              </a:rPr>
              <a:t>fluoropolymer</a:t>
            </a:r>
            <a:r>
              <a:rPr lang="en-US" altLang="zh-CN" sz="3600" b="1" dirty="0">
                <a:latin typeface="+mn-lt"/>
              </a:rPr>
              <a:t> products, </a:t>
            </a:r>
            <a:r>
              <a:rPr lang="en-US" altLang="zh-CN" sz="3600" b="1" dirty="0" err="1">
                <a:latin typeface="+mn-lt"/>
              </a:rPr>
              <a:t>fluorotelomer</a:t>
            </a:r>
            <a:r>
              <a:rPr lang="en-US" altLang="zh-CN" sz="3600" b="1" dirty="0">
                <a:latin typeface="+mn-lt"/>
              </a:rPr>
              <a:t>-based products, </a:t>
            </a:r>
            <a:r>
              <a:rPr lang="en-US" altLang="zh-CN" sz="3600" b="1" dirty="0" err="1">
                <a:latin typeface="+mn-lt"/>
              </a:rPr>
              <a:t>fluoro</a:t>
            </a:r>
            <a:r>
              <a:rPr lang="en-US" altLang="zh-CN" sz="3600" b="1" dirty="0">
                <a:latin typeface="+mn-lt"/>
              </a:rPr>
              <a:t>-surfactants and </a:t>
            </a:r>
            <a:r>
              <a:rPr lang="en-US" altLang="zh-CN" sz="3600" b="1" dirty="0" err="1">
                <a:latin typeface="+mn-lt"/>
              </a:rPr>
              <a:t>fluoro</a:t>
            </a:r>
            <a:r>
              <a:rPr lang="en-US" altLang="zh-CN" sz="3600" b="1" dirty="0">
                <a:latin typeface="+mn-lt"/>
              </a:rPr>
              <a:t>-surface property modification agents. When fluorine and carbon atoms join together, they create a powerful chemical bond. The use and manipulation of this bond gives </a:t>
            </a:r>
            <a:r>
              <a:rPr lang="en-US" altLang="zh-CN" sz="3600" b="1" dirty="0" err="1">
                <a:latin typeface="+mn-lt"/>
              </a:rPr>
              <a:t>FluoroTechnology</a:t>
            </a:r>
            <a:r>
              <a:rPr lang="en-US" altLang="zh-CN" sz="3600" b="1" dirty="0">
                <a:latin typeface="+mn-lt"/>
              </a:rPr>
              <a:t> its distinct properties of strength, durability, heat-resistance and stability. These properties are critical to the reliable and safe function of myriad products that industry and consumer rely on every day.</a:t>
            </a:r>
          </a:p>
        </p:txBody>
      </p:sp>
      <p:sp>
        <p:nvSpPr>
          <p:cNvPr id="2054" name="TextBox 3"/>
          <p:cNvSpPr txBox="1">
            <a:spLocks noChangeArrowheads="1"/>
          </p:cNvSpPr>
          <p:nvPr/>
        </p:nvSpPr>
        <p:spPr bwMode="auto">
          <a:xfrm>
            <a:off x="2667000" y="31643638"/>
            <a:ext cx="1841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endParaRPr lang="en-US" altLang="en-US"/>
          </a:p>
        </p:txBody>
      </p:sp>
      <p:pic>
        <p:nvPicPr>
          <p:cNvPr id="2055" name="Picture 2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2175" y="1371600"/>
            <a:ext cx="9658350" cy="254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6" name="Picture 3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860625" y="5540375"/>
            <a:ext cx="22232938" cy="688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2" name="Straight Connector 2"/>
          <p:cNvCxnSpPr>
            <a:cxnSpLocks noChangeShapeType="1"/>
          </p:cNvCxnSpPr>
          <p:nvPr/>
        </p:nvCxnSpPr>
        <p:spPr bwMode="auto">
          <a:xfrm>
            <a:off x="838200" y="12649200"/>
            <a:ext cx="4925536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4" name="TextBox 3"/>
          <p:cNvSpPr txBox="1"/>
          <p:nvPr/>
        </p:nvSpPr>
        <p:spPr>
          <a:xfrm>
            <a:off x="1076325" y="11798300"/>
            <a:ext cx="14401800" cy="6461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600" b="1" dirty="0">
                <a:latin typeface="+mj-lt"/>
              </a:rPr>
              <a:t>For more information, visit </a:t>
            </a:r>
            <a:r>
              <a:rPr lang="en-US" sz="3600" b="1" dirty="0">
                <a:latin typeface="+mj-lt"/>
                <a:hlinkClick r:id="rId4"/>
              </a:rPr>
              <a:t>http</a:t>
            </a:r>
            <a:r>
              <a:rPr lang="en-US" sz="3600" b="1">
                <a:latin typeface="+mj-lt"/>
                <a:hlinkClick r:id="rId4"/>
              </a:rPr>
              <a:t>://fluorocouncil.org/Applications</a:t>
            </a:r>
            <a:r>
              <a:rPr lang="en-US" sz="3600" b="1">
                <a:latin typeface="+mj-lt"/>
              </a:rPr>
              <a:t> </a:t>
            </a:r>
            <a:endParaRPr lang="en-US" sz="3600" b="1" dirty="0">
              <a:latin typeface="+mj-lt"/>
            </a:endParaRPr>
          </a:p>
        </p:txBody>
      </p:sp>
      <p:sp>
        <p:nvSpPr>
          <p:cNvPr id="2059" name="Rectangle 19"/>
          <p:cNvSpPr>
            <a:spLocks noChangeArrowheads="1"/>
          </p:cNvSpPr>
          <p:nvPr/>
        </p:nvSpPr>
        <p:spPr bwMode="auto">
          <a:xfrm>
            <a:off x="0" y="0"/>
            <a:ext cx="5120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/>
            <a:endParaRPr lang="en-US" altLang="en-US"/>
          </a:p>
        </p:txBody>
      </p:sp>
      <p:sp>
        <p:nvSpPr>
          <p:cNvPr id="2060" name="Rectangle 21"/>
          <p:cNvSpPr>
            <a:spLocks noChangeArrowheads="1"/>
          </p:cNvSpPr>
          <p:nvPr/>
        </p:nvSpPr>
        <p:spPr bwMode="auto">
          <a:xfrm>
            <a:off x="0" y="457200"/>
            <a:ext cx="512064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altLang="en-US"/>
          </a:p>
        </p:txBody>
      </p:sp>
      <p:sp>
        <p:nvSpPr>
          <p:cNvPr id="2061" name="Rectangle 24"/>
          <p:cNvSpPr>
            <a:spLocks noChangeArrowheads="1"/>
          </p:cNvSpPr>
          <p:nvPr/>
        </p:nvSpPr>
        <p:spPr bwMode="auto">
          <a:xfrm>
            <a:off x="152400" y="152400"/>
            <a:ext cx="5120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/>
            <a:endParaRPr lang="en-US" altLang="en-US"/>
          </a:p>
        </p:txBody>
      </p:sp>
      <p:sp>
        <p:nvSpPr>
          <p:cNvPr id="2062" name="Rectangle 26"/>
          <p:cNvSpPr>
            <a:spLocks noChangeArrowheads="1"/>
          </p:cNvSpPr>
          <p:nvPr/>
        </p:nvSpPr>
        <p:spPr bwMode="auto">
          <a:xfrm>
            <a:off x="152400" y="609600"/>
            <a:ext cx="512064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altLang="en-US"/>
          </a:p>
        </p:txBody>
      </p:sp>
      <p:sp>
        <p:nvSpPr>
          <p:cNvPr id="3" name="TextBox 2"/>
          <p:cNvSpPr txBox="1"/>
          <p:nvPr/>
        </p:nvSpPr>
        <p:spPr>
          <a:xfrm>
            <a:off x="39243000" y="35628263"/>
            <a:ext cx="10980738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dirty="0">
                <a:latin typeface="+mj-lt"/>
              </a:rPr>
              <a:t>Copyright © 2015 FluoroCouncil</a:t>
            </a:r>
          </a:p>
        </p:txBody>
      </p:sp>
      <p:sp>
        <p:nvSpPr>
          <p:cNvPr id="2064" name="Content Placeholder 1"/>
          <p:cNvSpPr>
            <a:spLocks noGrp="1"/>
          </p:cNvSpPr>
          <p:nvPr/>
        </p:nvSpPr>
        <p:spPr bwMode="auto">
          <a:xfrm>
            <a:off x="28451175" y="6934200"/>
            <a:ext cx="7896225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457200" eaLnBrk="1" hangingPunct="1">
              <a:spcBef>
                <a:spcPct val="20000"/>
              </a:spcBef>
              <a:buFontTx/>
              <a:buChar char="•"/>
            </a:pPr>
            <a:r>
              <a:rPr kumimoji="1" lang="en-US" altLang="en-US" sz="3200" b="1">
                <a:solidFill>
                  <a:schemeClr val="bg1"/>
                </a:solidFill>
                <a:latin typeface="Arial" charset="0"/>
                <a:ea typeface="MS Mincho" pitchFamily="49" charset="-128"/>
                <a:cs typeface="Arial" charset="0"/>
              </a:rPr>
              <a:t>Safety:  Workers, Consumers, Environment</a:t>
            </a:r>
          </a:p>
          <a:p>
            <a:pPr marL="742950" lvl="1" indent="-285750" defTabSz="457200" eaLnBrk="1" hangingPunct="1">
              <a:spcBef>
                <a:spcPct val="20000"/>
              </a:spcBef>
              <a:buFontTx/>
              <a:buChar char="–"/>
            </a:pPr>
            <a:r>
              <a:rPr kumimoji="1" lang="en-US" altLang="en-US" sz="2400" b="1">
                <a:solidFill>
                  <a:schemeClr val="bg1"/>
                </a:solidFill>
                <a:latin typeface="Arial" charset="0"/>
                <a:ea typeface="MS Mincho" pitchFamily="49" charset="-128"/>
                <a:cs typeface="Arial" charset="0"/>
              </a:rPr>
              <a:t>Chemical and Pharmaceutical Manufacturing</a:t>
            </a:r>
          </a:p>
          <a:p>
            <a:pPr marL="742950" lvl="1" indent="-285750" defTabSz="457200" eaLnBrk="1" hangingPunct="1">
              <a:spcBef>
                <a:spcPct val="20000"/>
              </a:spcBef>
              <a:buFontTx/>
              <a:buChar char="–"/>
            </a:pPr>
            <a:r>
              <a:rPr kumimoji="1" lang="en-US" altLang="en-US" sz="2400" b="1">
                <a:solidFill>
                  <a:schemeClr val="bg1"/>
                </a:solidFill>
                <a:latin typeface="Arial" charset="0"/>
                <a:ea typeface="MS Mincho" pitchFamily="49" charset="-128"/>
                <a:cs typeface="Arial" charset="0"/>
              </a:rPr>
              <a:t>Food Processing</a:t>
            </a:r>
          </a:p>
          <a:p>
            <a:pPr marL="742950" lvl="1" indent="-285750" defTabSz="457200" eaLnBrk="1" hangingPunct="1">
              <a:spcBef>
                <a:spcPct val="20000"/>
              </a:spcBef>
              <a:buFontTx/>
              <a:buChar char="–"/>
            </a:pPr>
            <a:r>
              <a:rPr kumimoji="1" lang="en-US" altLang="en-US" sz="2400" b="1">
                <a:solidFill>
                  <a:schemeClr val="bg1"/>
                </a:solidFill>
                <a:latin typeface="Arial" charset="0"/>
                <a:ea typeface="MS Mincho" pitchFamily="49" charset="-128"/>
                <a:cs typeface="Arial" charset="0"/>
              </a:rPr>
              <a:t>Personal Protection and Worker Safety</a:t>
            </a:r>
            <a:endParaRPr kumimoji="1" lang="en-US" altLang="en-US" sz="2400" b="1">
              <a:solidFill>
                <a:schemeClr val="bg1"/>
              </a:solidFill>
              <a:latin typeface="Arial" charset="0"/>
              <a:ea typeface="MS Mincho" pitchFamily="49" charset="-128"/>
              <a:cs typeface="Times New Roman" pitchFamily="18" charset="0"/>
            </a:endParaRPr>
          </a:p>
          <a:p>
            <a:pPr marL="742950" lvl="1" indent="-285750" defTabSz="457200" eaLnBrk="1" hangingPunct="1">
              <a:spcBef>
                <a:spcPct val="20000"/>
              </a:spcBef>
              <a:buFontTx/>
              <a:buChar char="–"/>
            </a:pPr>
            <a:r>
              <a:rPr kumimoji="1" lang="en-US" altLang="en-US" sz="2400" b="1">
                <a:solidFill>
                  <a:schemeClr val="bg1"/>
                </a:solidFill>
                <a:latin typeface="Arial" charset="0"/>
                <a:ea typeface="MS Mincho" pitchFamily="49" charset="-128"/>
                <a:cs typeface="Arial" charset="0"/>
              </a:rPr>
              <a:t>Safety Equipment</a:t>
            </a:r>
          </a:p>
          <a:p>
            <a:pPr marL="742950" lvl="1" indent="-285750" defTabSz="457200" eaLnBrk="1" hangingPunct="1">
              <a:spcBef>
                <a:spcPct val="20000"/>
              </a:spcBef>
              <a:buFontTx/>
              <a:buChar char="–"/>
            </a:pPr>
            <a:r>
              <a:rPr kumimoji="1" lang="en-US" altLang="en-US" sz="2400" b="1">
                <a:solidFill>
                  <a:schemeClr val="bg1"/>
                </a:solidFill>
                <a:latin typeface="Arial" charset="0"/>
                <a:ea typeface="MS Mincho" pitchFamily="49" charset="-128"/>
                <a:cs typeface="Arial" charset="0"/>
              </a:rPr>
              <a:t>Healthcare/Hospitals</a:t>
            </a:r>
          </a:p>
          <a:p>
            <a:pPr marL="742950" lvl="1" indent="-285750" defTabSz="457200" eaLnBrk="1" hangingPunct="1">
              <a:spcBef>
                <a:spcPct val="20000"/>
              </a:spcBef>
              <a:buFontTx/>
              <a:buChar char="–"/>
            </a:pPr>
            <a:r>
              <a:rPr kumimoji="1" lang="en-US" altLang="en-US" sz="2400" b="1">
                <a:solidFill>
                  <a:schemeClr val="bg1"/>
                </a:solidFill>
                <a:latin typeface="Arial" charset="0"/>
                <a:ea typeface="MS Mincho" pitchFamily="49" charset="-128"/>
                <a:cs typeface="Arial" charset="0"/>
              </a:rPr>
              <a:t>Metal Plating</a:t>
            </a:r>
          </a:p>
          <a:p>
            <a:pPr marL="742950" lvl="1" indent="-285750" defTabSz="457200" eaLnBrk="1" hangingPunct="1">
              <a:spcBef>
                <a:spcPct val="20000"/>
              </a:spcBef>
              <a:buFontTx/>
              <a:buChar char="–"/>
            </a:pPr>
            <a:r>
              <a:rPr kumimoji="1" lang="en-US" altLang="en-US" sz="2400" b="1">
                <a:solidFill>
                  <a:schemeClr val="bg1"/>
                </a:solidFill>
                <a:latin typeface="Arial" charset="0"/>
                <a:ea typeface="MS Mincho" pitchFamily="49" charset="-128"/>
                <a:cs typeface="Arial" charset="0"/>
              </a:rPr>
              <a:t>Aerospace</a:t>
            </a:r>
          </a:p>
          <a:p>
            <a:pPr marL="742950" lvl="1" indent="-285750" defTabSz="457200" eaLnBrk="1" hangingPunct="1">
              <a:spcBef>
                <a:spcPct val="20000"/>
              </a:spcBef>
              <a:buFontTx/>
              <a:buChar char="–"/>
            </a:pPr>
            <a:r>
              <a:rPr kumimoji="1" lang="en-US" altLang="en-US" sz="2400" b="1">
                <a:solidFill>
                  <a:schemeClr val="bg1"/>
                </a:solidFill>
                <a:latin typeface="Arial" charset="0"/>
                <a:ea typeface="MS Mincho" pitchFamily="49" charset="-128"/>
                <a:cs typeface="Arial" charset="0"/>
              </a:rPr>
              <a:t>Wire &amp; Cable in Buildings</a:t>
            </a:r>
          </a:p>
          <a:p>
            <a:pPr marL="742950" lvl="1" indent="-285750" defTabSz="457200" eaLnBrk="1" hangingPunct="1">
              <a:spcBef>
                <a:spcPct val="20000"/>
              </a:spcBef>
              <a:buFontTx/>
              <a:buChar char="–"/>
            </a:pPr>
            <a:r>
              <a:rPr kumimoji="1" lang="en-US" altLang="en-US" sz="2400" b="1">
                <a:solidFill>
                  <a:schemeClr val="bg1"/>
                </a:solidFill>
                <a:latin typeface="Arial" charset="0"/>
                <a:ea typeface="MS Mincho" pitchFamily="49" charset="-128"/>
                <a:cs typeface="Arial" charset="0"/>
              </a:rPr>
              <a:t>Paper and Packaging</a:t>
            </a:r>
          </a:p>
          <a:p>
            <a:pPr marL="742950" lvl="1" indent="-285750" defTabSz="457200" eaLnBrk="1" hangingPunct="1">
              <a:spcBef>
                <a:spcPct val="20000"/>
              </a:spcBef>
              <a:buFont typeface="Arial" charset="0"/>
              <a:buNone/>
            </a:pPr>
            <a:endParaRPr kumimoji="1" lang="en-US" altLang="en-US" sz="2400" b="1">
              <a:solidFill>
                <a:schemeClr val="bg1"/>
              </a:solidFill>
              <a:latin typeface="Arial" charset="0"/>
              <a:ea typeface="MS Mincho" pitchFamily="49" charset="-128"/>
              <a:cs typeface="Arial" charset="0"/>
            </a:endParaRPr>
          </a:p>
          <a:p>
            <a:pPr marL="742950" lvl="1" indent="-285750" defTabSz="457200" eaLnBrk="1" hangingPunct="1">
              <a:spcBef>
                <a:spcPct val="20000"/>
              </a:spcBef>
              <a:buFont typeface="Arial" charset="0"/>
              <a:buNone/>
            </a:pPr>
            <a:endParaRPr kumimoji="1" lang="en-US" altLang="en-US" sz="2400" b="1">
              <a:solidFill>
                <a:schemeClr val="bg1"/>
              </a:solidFill>
              <a:latin typeface="Arial" charset="0"/>
              <a:ea typeface="MS Mincho" pitchFamily="49" charset="-128"/>
              <a:cs typeface="Arial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6329938" y="7086600"/>
            <a:ext cx="6781800" cy="46720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 defTabSz="4572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200" b="1" dirty="0">
                <a:solidFill>
                  <a:schemeClr val="bg1"/>
                </a:solidFill>
                <a:latin typeface="+mj-lt"/>
                <a:ea typeface="MS Mincho" pitchFamily="49" charset="-128"/>
                <a:cs typeface="Arial" charset="0"/>
              </a:rPr>
              <a:t>Durability</a:t>
            </a:r>
          </a:p>
          <a:p>
            <a:pPr marL="742950" lvl="1" indent="-285750" defTabSz="457200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2400" b="1" dirty="0">
                <a:solidFill>
                  <a:schemeClr val="bg1"/>
                </a:solidFill>
                <a:latin typeface="+mj-lt"/>
                <a:ea typeface="MS Mincho" pitchFamily="49" charset="-128"/>
                <a:cs typeface="Arial" charset="0"/>
              </a:rPr>
              <a:t>Building and Construction</a:t>
            </a:r>
          </a:p>
          <a:p>
            <a:pPr marL="742950" lvl="1" indent="-285750" defTabSz="457200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2400" b="1" dirty="0">
                <a:solidFill>
                  <a:schemeClr val="bg1"/>
                </a:solidFill>
                <a:latin typeface="+mj-lt"/>
                <a:ea typeface="MS Mincho" pitchFamily="49" charset="-128"/>
                <a:cs typeface="Arial" charset="0"/>
              </a:rPr>
              <a:t>Industrial and Institutional Floor Care</a:t>
            </a:r>
          </a:p>
          <a:p>
            <a:pPr marL="742950" lvl="1" indent="-285750" defTabSz="457200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2400" b="1" dirty="0">
                <a:solidFill>
                  <a:schemeClr val="bg1"/>
                </a:solidFill>
                <a:latin typeface="+mj-lt"/>
                <a:ea typeface="MS Mincho" pitchFamily="49" charset="-128"/>
                <a:cs typeface="Arial" charset="0"/>
              </a:rPr>
              <a:t>Cookware</a:t>
            </a:r>
          </a:p>
          <a:p>
            <a:pPr marL="742950" lvl="1" indent="-285750" defTabSz="457200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2400" b="1" dirty="0">
                <a:solidFill>
                  <a:schemeClr val="bg1"/>
                </a:solidFill>
                <a:latin typeface="+mj-lt"/>
                <a:ea typeface="MS Mincho" pitchFamily="49" charset="-128"/>
                <a:cs typeface="Arial" charset="0"/>
              </a:rPr>
              <a:t>Paints and Coatings</a:t>
            </a:r>
          </a:p>
          <a:p>
            <a:pPr marL="742950" lvl="1" indent="-285750" defTabSz="457200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2400" b="1" dirty="0">
                <a:solidFill>
                  <a:schemeClr val="bg1"/>
                </a:solidFill>
                <a:latin typeface="+mj-lt"/>
                <a:ea typeface="MS Mincho" pitchFamily="49" charset="-128"/>
                <a:cs typeface="Arial" charset="0"/>
              </a:rPr>
              <a:t>Outdoor Apparel/Equipment</a:t>
            </a:r>
          </a:p>
          <a:p>
            <a:pPr marL="742950" lvl="1" indent="-285750" defTabSz="457200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2400" b="1" dirty="0">
                <a:solidFill>
                  <a:schemeClr val="bg1"/>
                </a:solidFill>
                <a:latin typeface="+mj-lt"/>
                <a:ea typeface="MS Mincho" pitchFamily="49" charset="-128"/>
                <a:cs typeface="Arial" charset="0"/>
              </a:rPr>
              <a:t>Leather (Footwear and Furniture)</a:t>
            </a:r>
          </a:p>
          <a:p>
            <a:pPr marL="742950" lvl="1" indent="-285750" defTabSz="457200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2400" b="1" dirty="0">
                <a:solidFill>
                  <a:schemeClr val="bg1"/>
                </a:solidFill>
                <a:latin typeface="+mj-lt"/>
                <a:ea typeface="MS Mincho" pitchFamily="49" charset="-128"/>
                <a:cs typeface="Arial" charset="0"/>
              </a:rPr>
              <a:t>Carpet and other Home Textiles</a:t>
            </a:r>
          </a:p>
          <a:p>
            <a:pPr lvl="1" defTabSz="457200">
              <a:spcBef>
                <a:spcPct val="20000"/>
              </a:spcBef>
              <a:defRPr/>
            </a:pPr>
            <a:endParaRPr lang="en-US" sz="2000" b="1" dirty="0">
              <a:solidFill>
                <a:schemeClr val="bg1"/>
              </a:solidFill>
              <a:latin typeface="+mj-lt"/>
              <a:ea typeface="MS Mincho" pitchFamily="49" charset="-128"/>
              <a:cs typeface="Arial" charset="0"/>
            </a:endParaRPr>
          </a:p>
          <a:p>
            <a:pPr>
              <a:defRPr/>
            </a:pPr>
            <a:endParaRPr lang="en-US" sz="4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231013" y="5943600"/>
            <a:ext cx="13395325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4000" b="1" u="sng" dirty="0">
                <a:solidFill>
                  <a:schemeClr val="bg1"/>
                </a:solidFill>
                <a:latin typeface="+mj-lt"/>
              </a:rPr>
              <a:t>FluoroTechnology Benefits and Supported Industries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3407013" y="7010400"/>
            <a:ext cx="6562725" cy="50657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 defTabSz="4572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3200" b="1" dirty="0">
                <a:solidFill>
                  <a:schemeClr val="bg1"/>
                </a:solidFill>
                <a:latin typeface="+mj-lt"/>
                <a:ea typeface="MS Mincho" pitchFamily="49" charset="-128"/>
                <a:cs typeface="Arial" charset="0"/>
              </a:rPr>
              <a:t>Emissions Reduction/ (Alternative) Energy</a:t>
            </a:r>
          </a:p>
          <a:p>
            <a:pPr marL="742950" lvl="1" indent="-285750" defTabSz="457200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2400" b="1" dirty="0">
                <a:solidFill>
                  <a:schemeClr val="bg1"/>
                </a:solidFill>
                <a:latin typeface="+mj-lt"/>
                <a:ea typeface="MS Mincho" pitchFamily="49" charset="-128"/>
                <a:cs typeface="Arial" charset="0"/>
              </a:rPr>
              <a:t>Automotive</a:t>
            </a:r>
          </a:p>
          <a:p>
            <a:pPr marL="742950" lvl="1" indent="-285750" defTabSz="457200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2400" b="1" dirty="0">
                <a:solidFill>
                  <a:schemeClr val="bg1"/>
                </a:solidFill>
                <a:latin typeface="+mj-lt"/>
                <a:ea typeface="MS Mincho" pitchFamily="49" charset="-128"/>
                <a:cs typeface="Arial" charset="0"/>
              </a:rPr>
              <a:t>Oilfield and Mining</a:t>
            </a:r>
            <a:endParaRPr lang="en-US" sz="2400" b="1" dirty="0">
              <a:solidFill>
                <a:schemeClr val="bg1"/>
              </a:solidFill>
              <a:latin typeface="+mj-lt"/>
              <a:ea typeface="MS Mincho" pitchFamily="49" charset="-128"/>
              <a:cs typeface="Times New Roman" pitchFamily="18" charset="0"/>
            </a:endParaRPr>
          </a:p>
          <a:p>
            <a:pPr marL="742950" lvl="1" indent="-285750" defTabSz="457200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2400" b="1" dirty="0">
                <a:solidFill>
                  <a:schemeClr val="bg1"/>
                </a:solidFill>
                <a:latin typeface="+mj-lt"/>
                <a:ea typeface="MS Mincho" pitchFamily="49" charset="-128"/>
                <a:cs typeface="Arial" charset="0"/>
              </a:rPr>
              <a:t>Alternative Energy</a:t>
            </a:r>
          </a:p>
          <a:p>
            <a:pPr marL="742950" lvl="1" indent="-285750" defTabSz="457200">
              <a:spcBef>
                <a:spcPct val="20000"/>
              </a:spcBef>
              <a:buFont typeface="Arial" charset="0"/>
              <a:buChar char="–"/>
              <a:defRPr/>
            </a:pPr>
            <a:endParaRPr lang="en-US" sz="2400" b="1" dirty="0">
              <a:solidFill>
                <a:schemeClr val="bg1"/>
              </a:solidFill>
              <a:latin typeface="+mj-lt"/>
              <a:ea typeface="MS Mincho" pitchFamily="49" charset="-128"/>
              <a:cs typeface="Arial" charset="0"/>
            </a:endParaRP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en-US" sz="3200" b="1" dirty="0">
                <a:solidFill>
                  <a:schemeClr val="bg1"/>
                </a:solidFill>
                <a:latin typeface="+mj-lt"/>
                <a:ea typeface="MS Mincho" pitchFamily="49" charset="-128"/>
                <a:cs typeface="Arial" charset="0"/>
              </a:rPr>
              <a:t>Electronic Equipment</a:t>
            </a:r>
          </a:p>
          <a:p>
            <a:pPr marL="742950" lvl="1" indent="-342900" eaLnBrk="1" hangingPunct="1">
              <a:buFont typeface="Arial" pitchFamily="34" charset="0"/>
              <a:buChar char="–"/>
              <a:defRPr/>
            </a:pPr>
            <a:r>
              <a:rPr lang="en-US" sz="2400" b="1" dirty="0">
                <a:solidFill>
                  <a:schemeClr val="bg1"/>
                </a:solidFill>
                <a:latin typeface="+mj-lt"/>
                <a:ea typeface="MS Mincho" pitchFamily="49" charset="-128"/>
                <a:cs typeface="Arial" charset="0"/>
              </a:rPr>
              <a:t>Semiconductors and Electronics</a:t>
            </a:r>
          </a:p>
          <a:p>
            <a:pPr marL="742950" lvl="1" indent="-285750" defTabSz="457200">
              <a:spcBef>
                <a:spcPct val="20000"/>
              </a:spcBef>
              <a:buFont typeface="Arial" charset="0"/>
              <a:buChar char="–"/>
              <a:defRPr/>
            </a:pPr>
            <a:endParaRPr lang="en-US" sz="4000" b="1" dirty="0">
              <a:solidFill>
                <a:schemeClr val="bg1"/>
              </a:solidFill>
              <a:latin typeface="+mj-lt"/>
              <a:ea typeface="MS Mincho" pitchFamily="49" charset="-128"/>
              <a:cs typeface="Times New Roman" pitchFamily="18" charset="0"/>
            </a:endParaRPr>
          </a:p>
          <a:p>
            <a:pPr>
              <a:defRPr/>
            </a:pPr>
            <a:endParaRPr lang="en-US" sz="4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44575" y="9220200"/>
            <a:ext cx="26235025" cy="23082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3600" b="1" dirty="0">
                <a:latin typeface="+mj-lt"/>
              </a:rPr>
              <a:t>Products that rely on </a:t>
            </a:r>
            <a:r>
              <a:rPr lang="en-US" sz="3600" b="1" dirty="0" err="1">
                <a:latin typeface="+mj-lt"/>
              </a:rPr>
              <a:t>FluoroTechnology</a:t>
            </a:r>
            <a:r>
              <a:rPr lang="en-US" sz="3600" b="1" dirty="0">
                <a:latin typeface="+mj-lt"/>
              </a:rPr>
              <a:t> are beneficial to a wide range of industries that are major job creators. Globally, the </a:t>
            </a:r>
            <a:r>
              <a:rPr lang="en-US" sz="3600" b="1" dirty="0" err="1">
                <a:latin typeface="+mj-lt"/>
              </a:rPr>
              <a:t>FluoroTechnology</a:t>
            </a:r>
            <a:r>
              <a:rPr lang="en-US" sz="3600" b="1" dirty="0">
                <a:latin typeface="+mj-lt"/>
              </a:rPr>
              <a:t> industry was a $19.7 billion business in 2013.  </a:t>
            </a:r>
            <a:r>
              <a:rPr lang="en-US" sz="3600" b="1" dirty="0">
                <a:solidFill>
                  <a:srgbClr val="FF0000"/>
                </a:solidFill>
                <a:latin typeface="+mj-lt"/>
              </a:rPr>
              <a:t>Also in </a:t>
            </a:r>
            <a:r>
              <a:rPr lang="en-US" sz="3600" b="1" dirty="0">
                <a:latin typeface="+mj-lt"/>
              </a:rPr>
              <a:t>2013, more than $1.2 trillion of global manufacturing output included </a:t>
            </a:r>
            <a:r>
              <a:rPr lang="en-US" sz="3600" b="1" dirty="0" err="1">
                <a:latin typeface="+mj-lt"/>
              </a:rPr>
              <a:t>FluoroTechnology</a:t>
            </a:r>
            <a:r>
              <a:rPr lang="en-US" sz="3600" b="1" dirty="0">
                <a:latin typeface="+mj-lt"/>
              </a:rPr>
              <a:t> in either the end product itself, or in its processing, supporting more than 625,000 jobs in the U.S. and Western Europe.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44575" y="14012863"/>
            <a:ext cx="10461625" cy="5402262"/>
          </a:xfrm>
          <a:prstGeom prst="rect">
            <a:avLst/>
          </a:prstGeom>
          <a:solidFill>
            <a:schemeClr val="bg1">
              <a:lumMod val="85000"/>
              <a:alpha val="7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sz="3200" b="1" i="1" u="sng" dirty="0">
                <a:solidFill>
                  <a:schemeClr val="tx1"/>
                </a:solidFill>
                <a:latin typeface="+mj-lt"/>
              </a:rPr>
              <a:t>Aerospace</a:t>
            </a:r>
          </a:p>
          <a:p>
            <a:pPr marL="457200" indent="-457200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  <a:latin typeface="+mj-lt"/>
              </a:rPr>
              <a:t>High and low temperature chemical resistant tubes, hoses and fluid seals.</a:t>
            </a:r>
          </a:p>
          <a:p>
            <a:pPr marL="457200" indent="-457200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  <a:latin typeface="+mj-lt"/>
              </a:rPr>
              <a:t>High and low temperature brake and hydraulic fluids used in aircraft control systems and brakes.</a:t>
            </a:r>
          </a:p>
          <a:p>
            <a:pPr marL="457200" indent="-457200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  <a:latin typeface="+mj-lt"/>
              </a:rPr>
              <a:t>Ultra-high frequency wire and cable insulation necessary for navigation, fly-by-wire control and aircraft communications.  </a:t>
            </a:r>
          </a:p>
          <a:p>
            <a:pPr marL="457200" indent="-457200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  <a:latin typeface="+mj-lt"/>
              </a:rPr>
              <a:t>Unmatched oil/water, stain and soil protection, providing hygienic, longer lasting and lower-maintenance commercial aircraft interiors. </a:t>
            </a:r>
          </a:p>
          <a:p>
            <a:pPr marL="457200" indent="-457200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  <a:latin typeface="+mj-lt"/>
              </a:rPr>
              <a:t>Firefighting foam that enables on-the-ground aircraft fires to be extinguished quickly to enable passenger evacuation</a:t>
            </a:r>
            <a:r>
              <a:rPr lang="en-US" dirty="0">
                <a:solidFill>
                  <a:srgbClr val="FF0000"/>
                </a:solidFill>
                <a:latin typeface="+mj-lt"/>
              </a:rPr>
              <a:t>.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0029488" y="25831800"/>
            <a:ext cx="10388600" cy="367823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sz="3200" b="1" i="1" u="sng" dirty="0">
                <a:solidFill>
                  <a:schemeClr val="tx1"/>
                </a:solidFill>
                <a:latin typeface="+mj-lt"/>
              </a:rPr>
              <a:t>Alternative Energy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  <a:latin typeface="+mj-lt"/>
              </a:rPr>
              <a:t>Efficient electrolytic ionic migration, allowing for smaller, more efficient lithium batteries used in all types of electronics from automobiles to cell phones.  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  <a:latin typeface="+mj-lt"/>
              </a:rPr>
              <a:t>Chemical resistant membranes and dividers in fuel cells. 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  <a:latin typeface="+mj-lt"/>
              </a:rPr>
              <a:t>High vapor barrier, high transparency, superior </a:t>
            </a:r>
            <a:r>
              <a:rPr lang="en-US" dirty="0" err="1">
                <a:solidFill>
                  <a:schemeClr val="tx1"/>
                </a:solidFill>
                <a:latin typeface="+mj-lt"/>
              </a:rPr>
              <a:t>weatherability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, and flexibility to make solar panel front and back sheet films durable, extending product life.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9969163" y="17086263"/>
            <a:ext cx="10429875" cy="497046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sz="3200" b="1" i="1" u="sng" dirty="0">
                <a:solidFill>
                  <a:schemeClr val="tx1"/>
                </a:solidFill>
              </a:rPr>
              <a:t>Automotive</a:t>
            </a:r>
            <a:endParaRPr lang="en-US" sz="3200" dirty="0">
              <a:solidFill>
                <a:schemeClr val="tx1"/>
              </a:solidFill>
            </a:endParaRPr>
          </a:p>
          <a:p>
            <a:pPr marL="457200" indent="-457200">
              <a:buFont typeface="Arial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</a:rPr>
              <a:t>Wire coatings that increase reliability of engine compartment wiring and gauges and improve auto safety by helping to reduce engine compartment fires.  </a:t>
            </a:r>
          </a:p>
          <a:p>
            <a:pPr marL="457200" indent="-457200">
              <a:buFont typeface="Arial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</a:rPr>
              <a:t>Chemical and heat resistant gaskets and </a:t>
            </a:r>
            <a:r>
              <a:rPr lang="en-US" dirty="0" err="1">
                <a:solidFill>
                  <a:schemeClr val="tx1"/>
                </a:solidFill>
              </a:rPr>
              <a:t>o-rings</a:t>
            </a:r>
            <a:r>
              <a:rPr lang="en-US" dirty="0">
                <a:solidFill>
                  <a:schemeClr val="tx1"/>
                </a:solidFill>
              </a:rPr>
              <a:t>, improving reliability and the length of time between maintenance and service.  </a:t>
            </a:r>
          </a:p>
          <a:p>
            <a:pPr marL="457200" indent="-457200">
              <a:buFont typeface="Arial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</a:rPr>
              <a:t>Cylinder head coatings and hoses that increase fuel efficiency and reduce fugitive gasoline vapor emissions.  </a:t>
            </a:r>
          </a:p>
          <a:p>
            <a:pPr marL="457200" indent="-457200">
              <a:buFont typeface="Arial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</a:rPr>
              <a:t>Surface protection treatments protect automobile carpets and seats against stains, soil, oil and water.  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004888" y="28994100"/>
            <a:ext cx="10461625" cy="71247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sz="3200" b="1" i="1" u="sng" dirty="0">
                <a:solidFill>
                  <a:schemeClr val="tx1"/>
                </a:solidFill>
              </a:rPr>
              <a:t>Building and Construction</a:t>
            </a:r>
            <a:endParaRPr lang="en-US" sz="3200" dirty="0">
              <a:solidFill>
                <a:schemeClr val="tx1"/>
              </a:solidFill>
            </a:endParaRPr>
          </a:p>
          <a:p>
            <a:pPr marL="457200" indent="-457200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</a:rPr>
              <a:t>Architectural membrane fabrics used in roofs provide </a:t>
            </a:r>
            <a:r>
              <a:rPr lang="en-US" dirty="0" err="1">
                <a:solidFill>
                  <a:schemeClr val="tx1"/>
                </a:solidFill>
              </a:rPr>
              <a:t>weatherability</a:t>
            </a:r>
            <a:r>
              <a:rPr lang="en-US" dirty="0">
                <a:solidFill>
                  <a:schemeClr val="tx1"/>
                </a:solidFill>
              </a:rPr>
              <a:t>, durability, energy efficiency and appealing aesthetics. </a:t>
            </a:r>
          </a:p>
          <a:p>
            <a:pPr marL="457200" indent="-457200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</a:rPr>
              <a:t>Metal roof coatings that enhance durability and provide energy savings through solar reflectance and reduction of heat transfer. </a:t>
            </a:r>
          </a:p>
          <a:p>
            <a:pPr marL="457200" indent="-457200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</a:rPr>
              <a:t>Paint coatings that provide unmatched durability and UV resistance, reducing maintenance, enhancing aesthetics, saving energy and extending the life cycle of building facades and bridges.   </a:t>
            </a:r>
          </a:p>
          <a:p>
            <a:pPr marL="457200" indent="-457200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</a:rPr>
              <a:t>Adhesives, sealants and caulks to strengthen the bond to surfaces in building and construction materials. </a:t>
            </a:r>
          </a:p>
          <a:p>
            <a:pPr marL="457200" indent="-457200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</a:rPr>
              <a:t>Wire and cable applications with critical properties such as high temperature endurance, fire resistance, chemical resistance and high stress crack resistance.</a:t>
            </a:r>
          </a:p>
        </p:txBody>
      </p:sp>
      <p:pic>
        <p:nvPicPr>
          <p:cNvPr id="2073" name="Picture 37" descr="http://fluorocouncil.com/Image-Library/Aerospace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039600" y="14193838"/>
            <a:ext cx="7475538" cy="4983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" name="TextBox 48"/>
          <p:cNvSpPr txBox="1"/>
          <p:nvPr/>
        </p:nvSpPr>
        <p:spPr>
          <a:xfrm>
            <a:off x="1023938" y="19729450"/>
            <a:ext cx="10482262" cy="45402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sz="3200" b="1" i="1" u="sng" dirty="0">
                <a:solidFill>
                  <a:schemeClr val="tx1"/>
                </a:solidFill>
              </a:rPr>
              <a:t>Chemical and Pharmaceutical</a:t>
            </a:r>
            <a:endParaRPr lang="en-US" sz="3200" dirty="0">
              <a:solidFill>
                <a:schemeClr val="tx1"/>
              </a:solidFill>
            </a:endParaRPr>
          </a:p>
          <a:p>
            <a:pPr marL="457200" indent="-457200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</a:rPr>
              <a:t>Pipes, tanks, valve linings and hoses that provide resistance to high heat and chemical insult, improving safety, increasing equipment durability, and reducing maintenance costs.  </a:t>
            </a:r>
          </a:p>
          <a:p>
            <a:pPr marL="457200" indent="-457200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</a:rPr>
              <a:t>Lubricants that provide chemical and thermal stability to allow use in high temperature reactions with aggressive liquids and solvents without product contamination or reaction interference.</a:t>
            </a:r>
          </a:p>
          <a:p>
            <a:pPr marL="457200" indent="-457200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</a:rPr>
              <a:t>Treated work wear that protects workers </a:t>
            </a:r>
            <a:r>
              <a:rPr lang="en-US" dirty="0" smtClean="0">
                <a:solidFill>
                  <a:schemeClr val="tx1"/>
                </a:solidFill>
              </a:rPr>
              <a:t>from exposure to hazardous chemicals </a:t>
            </a:r>
            <a:r>
              <a:rPr lang="en-US" dirty="0">
                <a:solidFill>
                  <a:schemeClr val="tx1"/>
                </a:solidFill>
              </a:rPr>
              <a:t>such as solvents.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9964400" y="13982700"/>
            <a:ext cx="10380663" cy="281622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sz="3200" b="1" i="1" u="sng" dirty="0">
                <a:solidFill>
                  <a:schemeClr val="tx1"/>
                </a:solidFill>
              </a:rPr>
              <a:t>Electronics</a:t>
            </a:r>
            <a:endParaRPr lang="en-US" sz="3200" dirty="0">
              <a:solidFill>
                <a:schemeClr val="tx1"/>
              </a:solidFill>
            </a:endParaRPr>
          </a:p>
          <a:p>
            <a:pPr marL="457200" indent="-457200">
              <a:buFont typeface="Arial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</a:rPr>
              <a:t>Transmission of high frequency signals on which most modern electronics are based. </a:t>
            </a:r>
          </a:p>
          <a:p>
            <a:pPr marL="457200" indent="-457200">
              <a:buFont typeface="Arial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</a:rPr>
              <a:t>Improved insulation, </a:t>
            </a:r>
            <a:r>
              <a:rPr lang="en-US" dirty="0" err="1">
                <a:solidFill>
                  <a:schemeClr val="tx1"/>
                </a:solidFill>
              </a:rPr>
              <a:t>weatherability</a:t>
            </a:r>
            <a:r>
              <a:rPr lang="en-US" dirty="0">
                <a:solidFill>
                  <a:schemeClr val="tx1"/>
                </a:solidFill>
              </a:rPr>
              <a:t>, transparency and water resistance for many key electronic products.  </a:t>
            </a:r>
          </a:p>
          <a:p>
            <a:pPr marL="457200" indent="-457200">
              <a:buFont typeface="Arial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</a:rPr>
              <a:t>Smooth and smudge resistant touch screens.  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0040600" y="22375813"/>
            <a:ext cx="10417175" cy="324643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sz="3200" b="1" i="1" u="sng" dirty="0">
                <a:solidFill>
                  <a:schemeClr val="tx1"/>
                </a:solidFill>
              </a:rPr>
              <a:t>First Responder Safety</a:t>
            </a:r>
            <a:endParaRPr lang="en-US" sz="3200" dirty="0">
              <a:solidFill>
                <a:schemeClr val="tx1"/>
              </a:solidFill>
            </a:endParaRPr>
          </a:p>
          <a:p>
            <a:pPr marL="457200" indent="-457200">
              <a:buFont typeface="Arial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</a:rPr>
              <a:t>Production of firefighting foam, used to fight Class B flammable liquid fires and provide both shorter extinguishment times and critical </a:t>
            </a:r>
            <a:r>
              <a:rPr lang="en-US" dirty="0" err="1">
                <a:solidFill>
                  <a:schemeClr val="tx1"/>
                </a:solidFill>
              </a:rPr>
              <a:t>burnback</a:t>
            </a:r>
            <a:r>
              <a:rPr lang="en-US" dirty="0">
                <a:solidFill>
                  <a:schemeClr val="tx1"/>
                </a:solidFill>
              </a:rPr>
              <a:t> resistance.</a:t>
            </a:r>
          </a:p>
          <a:p>
            <a:pPr marL="457200" indent="-457200">
              <a:buFont typeface="Arial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</a:rPr>
              <a:t>Life-saving clothing used to  protect first responders, helping to deflect bullets and maintain performance in extreme environments.   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39720838" y="13982700"/>
            <a:ext cx="10248900" cy="927893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sz="3200" b="1" i="1" u="sng" dirty="0">
                <a:solidFill>
                  <a:schemeClr val="tx1"/>
                </a:solidFill>
              </a:rPr>
              <a:t>Healthcare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</a:rPr>
              <a:t>Low-friction and clot-resistant coatings for catheters, stents and needles, improving patient comfort and safety, including in deep needle operations such as drug injections and biopsies. 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</a:rPr>
              <a:t>Protein-resistant and sterile filters, tubing, </a:t>
            </a:r>
            <a:r>
              <a:rPr lang="en-US" dirty="0" err="1">
                <a:solidFill>
                  <a:schemeClr val="tx1"/>
                </a:solidFill>
              </a:rPr>
              <a:t>o-rings</a:t>
            </a:r>
            <a:r>
              <a:rPr lang="en-US" dirty="0">
                <a:solidFill>
                  <a:schemeClr val="tx1"/>
                </a:solidFill>
              </a:rPr>
              <a:t>, seals and gaskets for kidney dialysis machines and </a:t>
            </a:r>
            <a:r>
              <a:rPr lang="en-US" dirty="0" err="1">
                <a:solidFill>
                  <a:schemeClr val="tx1"/>
                </a:solidFill>
              </a:rPr>
              <a:t>immuno</a:t>
            </a:r>
            <a:r>
              <a:rPr lang="en-US" dirty="0">
                <a:solidFill>
                  <a:schemeClr val="tx1"/>
                </a:solidFill>
              </a:rPr>
              <a:t>-diagnostic instruments. 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</a:rPr>
              <a:t>High dielectric insulators that are critical to the proper function of electronics that rely on high frequency signals - defibrillators, pacemakers and CRT, PET and MRI imaging devices.  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</a:rPr>
              <a:t>High barrier against humidity in blister packaging for sensitive pharmaceuticals, extending the shelf-life for dry formulations like pills and powders. 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</a:rPr>
              <a:t>Barriers in hospital gowns, drapes and divider curtains, providing life-saving protection against infections and transmission of diseases in hospitals.  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</a:rPr>
              <a:t>Wall and floor paints that allow for the aggressive use of biocides for cleaning, helping to prevent infections in hospitals.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9720838" y="30370463"/>
            <a:ext cx="10248900" cy="324802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sz="3200" b="1" i="1" u="sng" dirty="0">
                <a:solidFill>
                  <a:schemeClr val="tx1"/>
                </a:solidFill>
              </a:rPr>
              <a:t>Oil and Gas</a:t>
            </a:r>
            <a:endParaRPr lang="en-US" sz="320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</a:rPr>
              <a:t>Fuel system seals and hoses, O-rings and </a:t>
            </a:r>
            <a:r>
              <a:rPr lang="en-US" dirty="0" err="1">
                <a:solidFill>
                  <a:schemeClr val="tx1"/>
                </a:solidFill>
              </a:rPr>
              <a:t>downhole</a:t>
            </a:r>
            <a:r>
              <a:rPr lang="en-US" dirty="0">
                <a:solidFill>
                  <a:schemeClr val="tx1"/>
                </a:solidFill>
              </a:rPr>
              <a:t> and field equipment gaskets that resist extreme heat and chemicals, improving reliability and safety. 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</a:rPr>
              <a:t>Acid resistant piping for crude oil transfer, improving safety of oil-field and oil-pipeline operations. 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</a:rPr>
              <a:t>Fire-fighting foams used to enhance the safety of oil refining. 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0040600" y="29722763"/>
            <a:ext cx="10321925" cy="62642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sz="3200" b="1" i="1" u="sng" dirty="0">
                <a:solidFill>
                  <a:schemeClr val="tx1"/>
                </a:solidFill>
              </a:rPr>
              <a:t>Outdoor Apparel &amp; Equipment</a:t>
            </a:r>
            <a:endParaRPr lang="en-US" sz="320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</a:rPr>
              <a:t>Breathable membranes and long-lasting Durable Water Repellent (DWR) finishes that provide water repellency, oil repellency, stain resistance and soil release with abrasion resistant finishes for apparel and equipment.</a:t>
            </a:r>
          </a:p>
          <a:p>
            <a:pPr marL="914400" lvl="1" indent="-457200">
              <a:buFont typeface="Courier New" panose="02070309020205020404" pitchFamily="49" charset="0"/>
              <a:buChar char="o"/>
              <a:defRPr/>
            </a:pPr>
            <a:r>
              <a:rPr lang="en-US" dirty="0">
                <a:solidFill>
                  <a:schemeClr val="tx1"/>
                </a:solidFill>
              </a:rPr>
              <a:t>Keeps people safe by delivering life-saving protection in extreme weather and temperatures.    </a:t>
            </a:r>
          </a:p>
          <a:p>
            <a:pPr marL="914400" lvl="1" indent="-457200">
              <a:buFont typeface="Courier New" panose="02070309020205020404" pitchFamily="49" charset="0"/>
              <a:buChar char="o"/>
              <a:defRPr/>
            </a:pPr>
            <a:r>
              <a:rPr lang="en-US" dirty="0">
                <a:solidFill>
                  <a:schemeClr val="tx1"/>
                </a:solidFill>
              </a:rPr>
              <a:t>Oil repellence prevents loss of water repellency from oils such as body oil, sun tan lotion, food and dirt. </a:t>
            </a:r>
          </a:p>
          <a:p>
            <a:pPr marL="914400" lvl="1" indent="-457200">
              <a:buFont typeface="Courier New" panose="02070309020205020404" pitchFamily="49" charset="0"/>
              <a:buChar char="o"/>
              <a:defRPr/>
            </a:pPr>
            <a:r>
              <a:rPr lang="en-US" dirty="0">
                <a:solidFill>
                  <a:schemeClr val="tx1"/>
                </a:solidFill>
              </a:rPr>
              <a:t>Provides garments and equipment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with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longer useful life, reducing energy and water used to manufacture replacements and requiring less frequent laundering, lower wash temperature and shorter drying time, further reducing use of water and energy.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27113" y="24536400"/>
            <a:ext cx="10479087" cy="41084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sz="3200" b="1" i="1" u="sng" dirty="0">
                <a:solidFill>
                  <a:schemeClr val="tx1"/>
                </a:solidFill>
              </a:rPr>
              <a:t>Semiconductors</a:t>
            </a:r>
            <a:endParaRPr lang="en-US" sz="320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</a:rPr>
              <a:t>Tanks, valves, pumps and piping to create the ultra-pure manufacturing environments that are necessary for micro-electronics.  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</a:rPr>
              <a:t>Corrosion resistant equipment, protecting against harsh chemicals and improving safety by reducing the potential for leaks. 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</a:rPr>
              <a:t>Plasma machinery, etching materials, cleaning fluids and wetting surfactants for chemical etchants.  </a:t>
            </a:r>
          </a:p>
        </p:txBody>
      </p:sp>
      <p:pic>
        <p:nvPicPr>
          <p:cNvPr id="2081" name="Picture 31" descr="http://www.fluorocouncil.com/Applications/Syscom.GM.Web.Content.axd?d=N6RbUbrG4jk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1111825" y="28702000"/>
            <a:ext cx="7275513" cy="692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82" name="Picture 33" descr="http://fluorocouncil.com/Image-Library/Stadium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1834813" y="30937200"/>
            <a:ext cx="7808912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83" name="Picture 35" descr="http://fluorocouncil.com/Image-Library/Healthcare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0336788" y="23893463"/>
            <a:ext cx="8745537" cy="582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84" name="Picture 2" descr="C:\Users\JSteinhilber\AppData\Local\Microsoft\Windows\Temporary Internet Files\Content.IE5\90V3UT7B\shutterstock_118291297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1619825" y="14727238"/>
            <a:ext cx="6259513" cy="625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85" name="Picture 37" descr="http://fluorocouncil.com/Image-Library/Semiconductors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2039600" y="25065038"/>
            <a:ext cx="7475538" cy="560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86" name="Picture 39" descr="http://fluorocouncil.com/Image-Library/Pill-Packets.jp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2039600" y="19758025"/>
            <a:ext cx="7475538" cy="498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87" name="Picture 41" descr="http://fluorocouncil.com/Image-Library/Fire-Responder-Safety-Image.jp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31022925" y="22248813"/>
            <a:ext cx="7340600" cy="4894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2" name="Text Box 22"/>
          <p:cNvSpPr txBox="1">
            <a:spLocks noChangeArrowheads="1"/>
          </p:cNvSpPr>
          <p:nvPr/>
        </p:nvSpPr>
        <p:spPr bwMode="auto">
          <a:xfrm>
            <a:off x="19326225" y="12954000"/>
            <a:ext cx="11658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911725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SimSun" pitchFamily="2" charset="-122"/>
              </a:defRPr>
            </a:lvl1pPr>
            <a:lvl2pPr marL="742950" indent="-285750" defTabSz="4911725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SimSun" pitchFamily="2" charset="-122"/>
              </a:defRPr>
            </a:lvl2pPr>
            <a:lvl3pPr marL="1143000" indent="-228600" defTabSz="4911725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SimSun" pitchFamily="2" charset="-122"/>
              </a:defRPr>
            </a:lvl3pPr>
            <a:lvl4pPr marL="1600200" indent="-228600" defTabSz="4911725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SimSun" pitchFamily="2" charset="-122"/>
              </a:defRPr>
            </a:lvl4pPr>
            <a:lvl5pPr marL="2057400" indent="-228600" defTabSz="4911725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SimSun" pitchFamily="2" charset="-122"/>
              </a:defRPr>
            </a:lvl5pPr>
            <a:lvl6pPr marL="2514600" indent="-228600" defTabSz="49117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SimSun" pitchFamily="2" charset="-122"/>
              </a:defRPr>
            </a:lvl6pPr>
            <a:lvl7pPr marL="2971800" indent="-228600" defTabSz="49117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SimSun" pitchFamily="2" charset="-122"/>
              </a:defRPr>
            </a:lvl7pPr>
            <a:lvl8pPr marL="3429000" indent="-228600" defTabSz="49117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SimSun" pitchFamily="2" charset="-122"/>
              </a:defRPr>
            </a:lvl8pPr>
            <a:lvl9pPr marL="3886200" indent="-228600" defTabSz="49117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SimSun" pitchFamily="2" charset="-122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altLang="zh-CN" sz="4400" b="1" u="sng" dirty="0" smtClean="0">
                <a:solidFill>
                  <a:srgbClr val="0070C0"/>
                </a:solidFill>
                <a:latin typeface="+mn-lt"/>
              </a:rPr>
              <a:t>FLUOROTECHNOLOGY APPLICATIONS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9117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SimSun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9117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SimSun" pitchFamily="2" charset="-122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639D8797BA3A4BAC78898198EB30E2" ma:contentTypeVersion="3" ma:contentTypeDescription="Create a new document." ma:contentTypeScope="" ma:versionID="22a4c86cad0727dbfbb2a1361ebb8cbe">
  <xsd:schema xmlns:xsd="http://www.w3.org/2001/XMLSchema" xmlns:xs="http://www.w3.org/2001/XMLSchema" xmlns:p="http://schemas.microsoft.com/office/2006/metadata/properties" xmlns:ns2="0a7c958e-b487-489c-9848-ae9e5d278ee1" targetNamespace="http://schemas.microsoft.com/office/2006/metadata/properties" ma:root="true" ma:fieldsID="fe24a4f1e182fa86eee40008be7e77d4" ns2:_="">
    <xsd:import namespace="0a7c958e-b487-489c-9848-ae9e5d278ee1"/>
    <xsd:element name="properties">
      <xsd:complexType>
        <xsd:sequence>
          <xsd:element name="documentManagement">
            <xsd:complexType>
              <xsd:all>
                <xsd:element ref="ns2:ReceivedTime" minOccurs="0"/>
                <xsd:element ref="ns2:From" minOccurs="0"/>
                <xsd:element ref="ns2:Recipie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7c958e-b487-489c-9848-ae9e5d278ee1" elementFormDefault="qualified">
    <xsd:import namespace="http://schemas.microsoft.com/office/2006/documentManagement/types"/>
    <xsd:import namespace="http://schemas.microsoft.com/office/infopath/2007/PartnerControls"/>
    <xsd:element name="ReceivedTime" ma:index="8" nillable="true" ma:displayName="ReceivedTime" ma:internalName="ReceivedTime">
      <xsd:simpleType>
        <xsd:restriction base="dms:DateTime"/>
      </xsd:simpleType>
    </xsd:element>
    <xsd:element name="From" ma:index="9" nillable="true" ma:displayName="From" ma:internalName="From">
      <xsd:simpleType>
        <xsd:restriction base="dms:Text"/>
      </xsd:simpleType>
    </xsd:element>
    <xsd:element name="Recipients" ma:index="10" nillable="true" ma:displayName="Recipients" ma:internalName="Recipients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>
  <documentManagement>
    <Recipients xmlns="0a7c958e-b487-489c-9848-ae9e5d278ee1" xsi:nil="true"/>
    <From xmlns="0a7c958e-b487-489c-9848-ae9e5d278ee1" xsi:nil="true"/>
    <ReceivedTime xmlns="0a7c958e-b487-489c-9848-ae9e5d278ee1" xsi:nil="true"/>
  </documentManagement>
</p:properties>
</file>

<file path=customXml/itemProps1.xml><?xml version="1.0" encoding="utf-8"?>
<ds:datastoreItem xmlns:ds="http://schemas.openxmlformats.org/officeDocument/2006/customXml" ds:itemID="{A853BD1A-E277-4E84-AE40-2321CE94E3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a7c958e-b487-489c-9848-ae9e5d278ee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F8B4E10-8985-4151-B00B-868A0375D213}">
  <ds:schemaRefs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10549</TotalTime>
  <Words>1082</Words>
  <Application>Microsoft Office PowerPoint</Application>
  <PresentationFormat>Custom</PresentationFormat>
  <Paragraphs>87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Times New Roman</vt:lpstr>
      <vt:lpstr>SimSun</vt:lpstr>
      <vt:lpstr>Arial</vt:lpstr>
      <vt:lpstr>Calibri</vt:lpstr>
      <vt:lpstr>MS Mincho</vt:lpstr>
      <vt:lpstr>Courier New</vt:lpstr>
      <vt:lpstr>Default Design</vt:lpstr>
      <vt:lpstr>Slide 1</vt:lpstr>
    </vt:vector>
  </TitlesOfParts>
  <Company>rush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Alilce</dc:creator>
  <cp:lastModifiedBy>Home</cp:lastModifiedBy>
  <cp:revision>221</cp:revision>
  <cp:lastPrinted>2015-03-20T13:54:13Z</cp:lastPrinted>
  <dcterms:created xsi:type="dcterms:W3CDTF">2004-05-02T16:08:05Z</dcterms:created>
  <dcterms:modified xsi:type="dcterms:W3CDTF">2015-08-04T22:58:36Z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0x0101003B639D8797BA3A4BAC78898198EB30E2</vt:lpwstr>
  </property>
</Properties>
</file>