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899F3-D2FA-4B1B-9A95-678E0D284D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685BFA2-5B3A-4D6C-BD3F-706274888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2015669-834D-4BA0-B416-3CEBEB7C1C89}"/>
              </a:ext>
            </a:extLst>
          </p:cNvPr>
          <p:cNvSpPr>
            <a:spLocks noGrp="1"/>
          </p:cNvSpPr>
          <p:nvPr>
            <p:ph type="dt" sz="half" idx="10"/>
          </p:nvPr>
        </p:nvSpPr>
        <p:spPr/>
        <p:txBody>
          <a:bodyPr/>
          <a:lstStyle/>
          <a:p>
            <a:fld id="{750F54FD-246C-43EE-8D0E-B49EF47C71FA}" type="datetimeFigureOut">
              <a:rPr lang="en-CA" smtClean="0"/>
              <a:t>2019-10-17</a:t>
            </a:fld>
            <a:endParaRPr lang="en-CA"/>
          </a:p>
        </p:txBody>
      </p:sp>
      <p:sp>
        <p:nvSpPr>
          <p:cNvPr id="5" name="Footer Placeholder 4">
            <a:extLst>
              <a:ext uri="{FF2B5EF4-FFF2-40B4-BE49-F238E27FC236}">
                <a16:creationId xmlns:a16="http://schemas.microsoft.com/office/drawing/2014/main" id="{F120D867-2459-4303-B783-DE98C47250E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B8635FD-922F-4945-A7BB-E466057B25CF}"/>
              </a:ext>
            </a:extLst>
          </p:cNvPr>
          <p:cNvSpPr>
            <a:spLocks noGrp="1"/>
          </p:cNvSpPr>
          <p:nvPr>
            <p:ph type="sldNum" sz="quarter" idx="12"/>
          </p:nvPr>
        </p:nvSpPr>
        <p:spPr/>
        <p:txBody>
          <a:bodyPr/>
          <a:lstStyle/>
          <a:p>
            <a:fld id="{2197F06A-E3F6-4128-AB8D-9F787C22AD70}" type="slidenum">
              <a:rPr lang="en-CA" smtClean="0"/>
              <a:t>‹#›</a:t>
            </a:fld>
            <a:endParaRPr lang="en-CA"/>
          </a:p>
        </p:txBody>
      </p:sp>
    </p:spTree>
    <p:extLst>
      <p:ext uri="{BB962C8B-B14F-4D97-AF65-F5344CB8AC3E}">
        <p14:creationId xmlns:p14="http://schemas.microsoft.com/office/powerpoint/2010/main" val="52420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6DCBE-873E-4D0E-8577-793E1F615D6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697C58C-7487-4B51-8DC8-A736D8EA20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F6F7F84-BB20-4EAB-8602-1B77D888D16A}"/>
              </a:ext>
            </a:extLst>
          </p:cNvPr>
          <p:cNvSpPr>
            <a:spLocks noGrp="1"/>
          </p:cNvSpPr>
          <p:nvPr>
            <p:ph type="dt" sz="half" idx="10"/>
          </p:nvPr>
        </p:nvSpPr>
        <p:spPr/>
        <p:txBody>
          <a:bodyPr/>
          <a:lstStyle/>
          <a:p>
            <a:fld id="{750F54FD-246C-43EE-8D0E-B49EF47C71FA}" type="datetimeFigureOut">
              <a:rPr lang="en-CA" smtClean="0"/>
              <a:t>2019-10-17</a:t>
            </a:fld>
            <a:endParaRPr lang="en-CA"/>
          </a:p>
        </p:txBody>
      </p:sp>
      <p:sp>
        <p:nvSpPr>
          <p:cNvPr id="5" name="Footer Placeholder 4">
            <a:extLst>
              <a:ext uri="{FF2B5EF4-FFF2-40B4-BE49-F238E27FC236}">
                <a16:creationId xmlns:a16="http://schemas.microsoft.com/office/drawing/2014/main" id="{8D620BAC-AF4A-4F91-87C1-6CF386B1F5D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9069235-C174-4812-9288-C2913591FEE2}"/>
              </a:ext>
            </a:extLst>
          </p:cNvPr>
          <p:cNvSpPr>
            <a:spLocks noGrp="1"/>
          </p:cNvSpPr>
          <p:nvPr>
            <p:ph type="sldNum" sz="quarter" idx="12"/>
          </p:nvPr>
        </p:nvSpPr>
        <p:spPr/>
        <p:txBody>
          <a:bodyPr/>
          <a:lstStyle/>
          <a:p>
            <a:fld id="{2197F06A-E3F6-4128-AB8D-9F787C22AD70}" type="slidenum">
              <a:rPr lang="en-CA" smtClean="0"/>
              <a:t>‹#›</a:t>
            </a:fld>
            <a:endParaRPr lang="en-CA"/>
          </a:p>
        </p:txBody>
      </p:sp>
    </p:spTree>
    <p:extLst>
      <p:ext uri="{BB962C8B-B14F-4D97-AF65-F5344CB8AC3E}">
        <p14:creationId xmlns:p14="http://schemas.microsoft.com/office/powerpoint/2010/main" val="3119110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ADD828-1501-4FEF-971F-238820D8DB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834B50E-5159-46BC-97A4-68E7D7B031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B35C9EE-5CCF-4D5C-91EC-8856A9A43B2B}"/>
              </a:ext>
            </a:extLst>
          </p:cNvPr>
          <p:cNvSpPr>
            <a:spLocks noGrp="1"/>
          </p:cNvSpPr>
          <p:nvPr>
            <p:ph type="dt" sz="half" idx="10"/>
          </p:nvPr>
        </p:nvSpPr>
        <p:spPr/>
        <p:txBody>
          <a:bodyPr/>
          <a:lstStyle/>
          <a:p>
            <a:fld id="{750F54FD-246C-43EE-8D0E-B49EF47C71FA}" type="datetimeFigureOut">
              <a:rPr lang="en-CA" smtClean="0"/>
              <a:t>2019-10-17</a:t>
            </a:fld>
            <a:endParaRPr lang="en-CA"/>
          </a:p>
        </p:txBody>
      </p:sp>
      <p:sp>
        <p:nvSpPr>
          <p:cNvPr id="5" name="Footer Placeholder 4">
            <a:extLst>
              <a:ext uri="{FF2B5EF4-FFF2-40B4-BE49-F238E27FC236}">
                <a16:creationId xmlns:a16="http://schemas.microsoft.com/office/drawing/2014/main" id="{31C6A941-8EA4-448F-9480-4BFC8780E7E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7F7C84B-9074-4441-98EB-77CB9D2D5430}"/>
              </a:ext>
            </a:extLst>
          </p:cNvPr>
          <p:cNvSpPr>
            <a:spLocks noGrp="1"/>
          </p:cNvSpPr>
          <p:nvPr>
            <p:ph type="sldNum" sz="quarter" idx="12"/>
          </p:nvPr>
        </p:nvSpPr>
        <p:spPr/>
        <p:txBody>
          <a:bodyPr/>
          <a:lstStyle/>
          <a:p>
            <a:fld id="{2197F06A-E3F6-4128-AB8D-9F787C22AD70}" type="slidenum">
              <a:rPr lang="en-CA" smtClean="0"/>
              <a:t>‹#›</a:t>
            </a:fld>
            <a:endParaRPr lang="en-CA"/>
          </a:p>
        </p:txBody>
      </p:sp>
    </p:spTree>
    <p:extLst>
      <p:ext uri="{BB962C8B-B14F-4D97-AF65-F5344CB8AC3E}">
        <p14:creationId xmlns:p14="http://schemas.microsoft.com/office/powerpoint/2010/main" val="3206582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F032-DD73-4EC9-A46B-3DAEB7AB2F6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73DADC-2092-476E-B09C-2B2BFABC8F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F225F20-66E6-4EC5-9948-9665D63AFF47}"/>
              </a:ext>
            </a:extLst>
          </p:cNvPr>
          <p:cNvSpPr>
            <a:spLocks noGrp="1"/>
          </p:cNvSpPr>
          <p:nvPr>
            <p:ph type="dt" sz="half" idx="10"/>
          </p:nvPr>
        </p:nvSpPr>
        <p:spPr/>
        <p:txBody>
          <a:bodyPr/>
          <a:lstStyle/>
          <a:p>
            <a:fld id="{750F54FD-246C-43EE-8D0E-B49EF47C71FA}" type="datetimeFigureOut">
              <a:rPr lang="en-CA" smtClean="0"/>
              <a:t>2019-10-17</a:t>
            </a:fld>
            <a:endParaRPr lang="en-CA"/>
          </a:p>
        </p:txBody>
      </p:sp>
      <p:sp>
        <p:nvSpPr>
          <p:cNvPr id="5" name="Footer Placeholder 4">
            <a:extLst>
              <a:ext uri="{FF2B5EF4-FFF2-40B4-BE49-F238E27FC236}">
                <a16:creationId xmlns:a16="http://schemas.microsoft.com/office/drawing/2014/main" id="{C72FA092-5AEC-4402-8A45-AF9F0CCFA42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247A1EA-B35F-44C7-9C53-63E54D1B7DEB}"/>
              </a:ext>
            </a:extLst>
          </p:cNvPr>
          <p:cNvSpPr>
            <a:spLocks noGrp="1"/>
          </p:cNvSpPr>
          <p:nvPr>
            <p:ph type="sldNum" sz="quarter" idx="12"/>
          </p:nvPr>
        </p:nvSpPr>
        <p:spPr/>
        <p:txBody>
          <a:bodyPr/>
          <a:lstStyle/>
          <a:p>
            <a:fld id="{2197F06A-E3F6-4128-AB8D-9F787C22AD70}" type="slidenum">
              <a:rPr lang="en-CA" smtClean="0"/>
              <a:t>‹#›</a:t>
            </a:fld>
            <a:endParaRPr lang="en-CA"/>
          </a:p>
        </p:txBody>
      </p:sp>
    </p:spTree>
    <p:extLst>
      <p:ext uri="{BB962C8B-B14F-4D97-AF65-F5344CB8AC3E}">
        <p14:creationId xmlns:p14="http://schemas.microsoft.com/office/powerpoint/2010/main" val="878598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F982-12DF-46BF-94A8-762A214E9D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EF5F404-15A9-40D0-84CE-753745912D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F092BF-8DFA-48E1-A108-16BE83702FF2}"/>
              </a:ext>
            </a:extLst>
          </p:cNvPr>
          <p:cNvSpPr>
            <a:spLocks noGrp="1"/>
          </p:cNvSpPr>
          <p:nvPr>
            <p:ph type="dt" sz="half" idx="10"/>
          </p:nvPr>
        </p:nvSpPr>
        <p:spPr/>
        <p:txBody>
          <a:bodyPr/>
          <a:lstStyle/>
          <a:p>
            <a:fld id="{750F54FD-246C-43EE-8D0E-B49EF47C71FA}" type="datetimeFigureOut">
              <a:rPr lang="en-CA" smtClean="0"/>
              <a:t>2019-10-17</a:t>
            </a:fld>
            <a:endParaRPr lang="en-CA"/>
          </a:p>
        </p:txBody>
      </p:sp>
      <p:sp>
        <p:nvSpPr>
          <p:cNvPr id="5" name="Footer Placeholder 4">
            <a:extLst>
              <a:ext uri="{FF2B5EF4-FFF2-40B4-BE49-F238E27FC236}">
                <a16:creationId xmlns:a16="http://schemas.microsoft.com/office/drawing/2014/main" id="{E6703723-30D9-4D7E-8957-876BDE45ABB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2879BA6-9B65-44A5-85AA-220F68ECA866}"/>
              </a:ext>
            </a:extLst>
          </p:cNvPr>
          <p:cNvSpPr>
            <a:spLocks noGrp="1"/>
          </p:cNvSpPr>
          <p:nvPr>
            <p:ph type="sldNum" sz="quarter" idx="12"/>
          </p:nvPr>
        </p:nvSpPr>
        <p:spPr/>
        <p:txBody>
          <a:bodyPr/>
          <a:lstStyle/>
          <a:p>
            <a:fld id="{2197F06A-E3F6-4128-AB8D-9F787C22AD70}" type="slidenum">
              <a:rPr lang="en-CA" smtClean="0"/>
              <a:t>‹#›</a:t>
            </a:fld>
            <a:endParaRPr lang="en-CA"/>
          </a:p>
        </p:txBody>
      </p:sp>
    </p:spTree>
    <p:extLst>
      <p:ext uri="{BB962C8B-B14F-4D97-AF65-F5344CB8AC3E}">
        <p14:creationId xmlns:p14="http://schemas.microsoft.com/office/powerpoint/2010/main" val="4042646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16D67-3314-4548-BFDF-FD13FF6D8D4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C65274C-E60D-4C6D-B51C-8D9D0FA8FF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E9C6931-3ACC-4C9F-AC7A-FAE0D3A783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816735D-31F2-4225-9973-28FE0961EB20}"/>
              </a:ext>
            </a:extLst>
          </p:cNvPr>
          <p:cNvSpPr>
            <a:spLocks noGrp="1"/>
          </p:cNvSpPr>
          <p:nvPr>
            <p:ph type="dt" sz="half" idx="10"/>
          </p:nvPr>
        </p:nvSpPr>
        <p:spPr/>
        <p:txBody>
          <a:bodyPr/>
          <a:lstStyle/>
          <a:p>
            <a:fld id="{750F54FD-246C-43EE-8D0E-B49EF47C71FA}" type="datetimeFigureOut">
              <a:rPr lang="en-CA" smtClean="0"/>
              <a:t>2019-10-17</a:t>
            </a:fld>
            <a:endParaRPr lang="en-CA"/>
          </a:p>
        </p:txBody>
      </p:sp>
      <p:sp>
        <p:nvSpPr>
          <p:cNvPr id="6" name="Footer Placeholder 5">
            <a:extLst>
              <a:ext uri="{FF2B5EF4-FFF2-40B4-BE49-F238E27FC236}">
                <a16:creationId xmlns:a16="http://schemas.microsoft.com/office/drawing/2014/main" id="{D2D6F3F6-014C-42C9-B071-66A5EB68A59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EAFA519-4F8D-44ED-BF95-6C9AAC76F539}"/>
              </a:ext>
            </a:extLst>
          </p:cNvPr>
          <p:cNvSpPr>
            <a:spLocks noGrp="1"/>
          </p:cNvSpPr>
          <p:nvPr>
            <p:ph type="sldNum" sz="quarter" idx="12"/>
          </p:nvPr>
        </p:nvSpPr>
        <p:spPr/>
        <p:txBody>
          <a:bodyPr/>
          <a:lstStyle/>
          <a:p>
            <a:fld id="{2197F06A-E3F6-4128-AB8D-9F787C22AD70}" type="slidenum">
              <a:rPr lang="en-CA" smtClean="0"/>
              <a:t>‹#›</a:t>
            </a:fld>
            <a:endParaRPr lang="en-CA"/>
          </a:p>
        </p:txBody>
      </p:sp>
    </p:spTree>
    <p:extLst>
      <p:ext uri="{BB962C8B-B14F-4D97-AF65-F5344CB8AC3E}">
        <p14:creationId xmlns:p14="http://schemas.microsoft.com/office/powerpoint/2010/main" val="3883963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9620-D5A9-4ADE-86F0-8FA92A69C18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E2B4FA1-2E76-4B10-A321-E31724432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033FE7-FD76-4830-8AC6-075CCBFE11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AADC0B1-71D3-48A5-A6C3-E20F74BF36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0DA5F3-1B8D-4071-ADD5-8E758FF4B8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A2A5D28-627F-4E3B-A502-1A300CC07D4E}"/>
              </a:ext>
            </a:extLst>
          </p:cNvPr>
          <p:cNvSpPr>
            <a:spLocks noGrp="1"/>
          </p:cNvSpPr>
          <p:nvPr>
            <p:ph type="dt" sz="half" idx="10"/>
          </p:nvPr>
        </p:nvSpPr>
        <p:spPr/>
        <p:txBody>
          <a:bodyPr/>
          <a:lstStyle/>
          <a:p>
            <a:fld id="{750F54FD-246C-43EE-8D0E-B49EF47C71FA}" type="datetimeFigureOut">
              <a:rPr lang="en-CA" smtClean="0"/>
              <a:t>2019-10-17</a:t>
            </a:fld>
            <a:endParaRPr lang="en-CA"/>
          </a:p>
        </p:txBody>
      </p:sp>
      <p:sp>
        <p:nvSpPr>
          <p:cNvPr id="8" name="Footer Placeholder 7">
            <a:extLst>
              <a:ext uri="{FF2B5EF4-FFF2-40B4-BE49-F238E27FC236}">
                <a16:creationId xmlns:a16="http://schemas.microsoft.com/office/drawing/2014/main" id="{36134290-18D2-459F-8AE2-B9E4CF537D4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0EC08868-2C69-4EF3-961E-84C436D70E5D}"/>
              </a:ext>
            </a:extLst>
          </p:cNvPr>
          <p:cNvSpPr>
            <a:spLocks noGrp="1"/>
          </p:cNvSpPr>
          <p:nvPr>
            <p:ph type="sldNum" sz="quarter" idx="12"/>
          </p:nvPr>
        </p:nvSpPr>
        <p:spPr/>
        <p:txBody>
          <a:bodyPr/>
          <a:lstStyle/>
          <a:p>
            <a:fld id="{2197F06A-E3F6-4128-AB8D-9F787C22AD70}" type="slidenum">
              <a:rPr lang="en-CA" smtClean="0"/>
              <a:t>‹#›</a:t>
            </a:fld>
            <a:endParaRPr lang="en-CA"/>
          </a:p>
        </p:txBody>
      </p:sp>
    </p:spTree>
    <p:extLst>
      <p:ext uri="{BB962C8B-B14F-4D97-AF65-F5344CB8AC3E}">
        <p14:creationId xmlns:p14="http://schemas.microsoft.com/office/powerpoint/2010/main" val="3225376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FFFD-91A0-4242-A1EC-79D6FA6A2D7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87B7E30-D62F-46D4-B0A7-EC49C43B63B8}"/>
              </a:ext>
            </a:extLst>
          </p:cNvPr>
          <p:cNvSpPr>
            <a:spLocks noGrp="1"/>
          </p:cNvSpPr>
          <p:nvPr>
            <p:ph type="dt" sz="half" idx="10"/>
          </p:nvPr>
        </p:nvSpPr>
        <p:spPr/>
        <p:txBody>
          <a:bodyPr/>
          <a:lstStyle/>
          <a:p>
            <a:fld id="{750F54FD-246C-43EE-8D0E-B49EF47C71FA}" type="datetimeFigureOut">
              <a:rPr lang="en-CA" smtClean="0"/>
              <a:t>2019-10-17</a:t>
            </a:fld>
            <a:endParaRPr lang="en-CA"/>
          </a:p>
        </p:txBody>
      </p:sp>
      <p:sp>
        <p:nvSpPr>
          <p:cNvPr id="4" name="Footer Placeholder 3">
            <a:extLst>
              <a:ext uri="{FF2B5EF4-FFF2-40B4-BE49-F238E27FC236}">
                <a16:creationId xmlns:a16="http://schemas.microsoft.com/office/drawing/2014/main" id="{D02BE71C-BB05-4EC5-BDAA-82ED7D6759B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31875B5-C994-4A19-B049-731F29643C01}"/>
              </a:ext>
            </a:extLst>
          </p:cNvPr>
          <p:cNvSpPr>
            <a:spLocks noGrp="1"/>
          </p:cNvSpPr>
          <p:nvPr>
            <p:ph type="sldNum" sz="quarter" idx="12"/>
          </p:nvPr>
        </p:nvSpPr>
        <p:spPr/>
        <p:txBody>
          <a:bodyPr/>
          <a:lstStyle/>
          <a:p>
            <a:fld id="{2197F06A-E3F6-4128-AB8D-9F787C22AD70}" type="slidenum">
              <a:rPr lang="en-CA" smtClean="0"/>
              <a:t>‹#›</a:t>
            </a:fld>
            <a:endParaRPr lang="en-CA"/>
          </a:p>
        </p:txBody>
      </p:sp>
    </p:spTree>
    <p:extLst>
      <p:ext uri="{BB962C8B-B14F-4D97-AF65-F5344CB8AC3E}">
        <p14:creationId xmlns:p14="http://schemas.microsoft.com/office/powerpoint/2010/main" val="2623162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020EA5-6A1B-4649-A4F2-8803BAF32C98}"/>
              </a:ext>
            </a:extLst>
          </p:cNvPr>
          <p:cNvSpPr>
            <a:spLocks noGrp="1"/>
          </p:cNvSpPr>
          <p:nvPr>
            <p:ph type="dt" sz="half" idx="10"/>
          </p:nvPr>
        </p:nvSpPr>
        <p:spPr/>
        <p:txBody>
          <a:bodyPr/>
          <a:lstStyle/>
          <a:p>
            <a:fld id="{750F54FD-246C-43EE-8D0E-B49EF47C71FA}" type="datetimeFigureOut">
              <a:rPr lang="en-CA" smtClean="0"/>
              <a:t>2019-10-17</a:t>
            </a:fld>
            <a:endParaRPr lang="en-CA"/>
          </a:p>
        </p:txBody>
      </p:sp>
      <p:sp>
        <p:nvSpPr>
          <p:cNvPr id="3" name="Footer Placeholder 2">
            <a:extLst>
              <a:ext uri="{FF2B5EF4-FFF2-40B4-BE49-F238E27FC236}">
                <a16:creationId xmlns:a16="http://schemas.microsoft.com/office/drawing/2014/main" id="{6783B888-2500-43F7-8361-D951C74EB9D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16141EB-A604-45A6-B907-C92D0CB37420}"/>
              </a:ext>
            </a:extLst>
          </p:cNvPr>
          <p:cNvSpPr>
            <a:spLocks noGrp="1"/>
          </p:cNvSpPr>
          <p:nvPr>
            <p:ph type="sldNum" sz="quarter" idx="12"/>
          </p:nvPr>
        </p:nvSpPr>
        <p:spPr/>
        <p:txBody>
          <a:bodyPr/>
          <a:lstStyle/>
          <a:p>
            <a:fld id="{2197F06A-E3F6-4128-AB8D-9F787C22AD70}" type="slidenum">
              <a:rPr lang="en-CA" smtClean="0"/>
              <a:t>‹#›</a:t>
            </a:fld>
            <a:endParaRPr lang="en-CA"/>
          </a:p>
        </p:txBody>
      </p:sp>
    </p:spTree>
    <p:extLst>
      <p:ext uri="{BB962C8B-B14F-4D97-AF65-F5344CB8AC3E}">
        <p14:creationId xmlns:p14="http://schemas.microsoft.com/office/powerpoint/2010/main" val="67439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22B48-AEAD-4CB7-AA29-064419408F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3BFC992-833D-431E-85CF-42532470B7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8BC39FA-819D-4BA9-96B4-08A82824B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2C78EC-56BF-4D1C-A143-06FA74849ECD}"/>
              </a:ext>
            </a:extLst>
          </p:cNvPr>
          <p:cNvSpPr>
            <a:spLocks noGrp="1"/>
          </p:cNvSpPr>
          <p:nvPr>
            <p:ph type="dt" sz="half" idx="10"/>
          </p:nvPr>
        </p:nvSpPr>
        <p:spPr/>
        <p:txBody>
          <a:bodyPr/>
          <a:lstStyle/>
          <a:p>
            <a:fld id="{750F54FD-246C-43EE-8D0E-B49EF47C71FA}" type="datetimeFigureOut">
              <a:rPr lang="en-CA" smtClean="0"/>
              <a:t>2019-10-17</a:t>
            </a:fld>
            <a:endParaRPr lang="en-CA"/>
          </a:p>
        </p:txBody>
      </p:sp>
      <p:sp>
        <p:nvSpPr>
          <p:cNvPr id="6" name="Footer Placeholder 5">
            <a:extLst>
              <a:ext uri="{FF2B5EF4-FFF2-40B4-BE49-F238E27FC236}">
                <a16:creationId xmlns:a16="http://schemas.microsoft.com/office/drawing/2014/main" id="{F42036F9-6AC6-4262-8550-7941C37ADF8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34BFBAA-488F-4737-B27A-455FB2B796CD}"/>
              </a:ext>
            </a:extLst>
          </p:cNvPr>
          <p:cNvSpPr>
            <a:spLocks noGrp="1"/>
          </p:cNvSpPr>
          <p:nvPr>
            <p:ph type="sldNum" sz="quarter" idx="12"/>
          </p:nvPr>
        </p:nvSpPr>
        <p:spPr/>
        <p:txBody>
          <a:bodyPr/>
          <a:lstStyle/>
          <a:p>
            <a:fld id="{2197F06A-E3F6-4128-AB8D-9F787C22AD70}" type="slidenum">
              <a:rPr lang="en-CA" smtClean="0"/>
              <a:t>‹#›</a:t>
            </a:fld>
            <a:endParaRPr lang="en-CA"/>
          </a:p>
        </p:txBody>
      </p:sp>
    </p:spTree>
    <p:extLst>
      <p:ext uri="{BB962C8B-B14F-4D97-AF65-F5344CB8AC3E}">
        <p14:creationId xmlns:p14="http://schemas.microsoft.com/office/powerpoint/2010/main" val="240215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EE46C-FA8E-45E1-B23C-21C41E3324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35C1B91-F892-4612-BF22-8D1AC90CA6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B5F34AB8-D5ED-45DC-BD9E-DD9ACED24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9314B-D011-41C1-94E5-5A9C0CD0E044}"/>
              </a:ext>
            </a:extLst>
          </p:cNvPr>
          <p:cNvSpPr>
            <a:spLocks noGrp="1"/>
          </p:cNvSpPr>
          <p:nvPr>
            <p:ph type="dt" sz="half" idx="10"/>
          </p:nvPr>
        </p:nvSpPr>
        <p:spPr/>
        <p:txBody>
          <a:bodyPr/>
          <a:lstStyle/>
          <a:p>
            <a:fld id="{750F54FD-246C-43EE-8D0E-B49EF47C71FA}" type="datetimeFigureOut">
              <a:rPr lang="en-CA" smtClean="0"/>
              <a:t>2019-10-17</a:t>
            </a:fld>
            <a:endParaRPr lang="en-CA"/>
          </a:p>
        </p:txBody>
      </p:sp>
      <p:sp>
        <p:nvSpPr>
          <p:cNvPr id="6" name="Footer Placeholder 5">
            <a:extLst>
              <a:ext uri="{FF2B5EF4-FFF2-40B4-BE49-F238E27FC236}">
                <a16:creationId xmlns:a16="http://schemas.microsoft.com/office/drawing/2014/main" id="{EF9DB20D-925B-4714-B6BD-F803D867C64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BF7DB98-1B0F-4A48-8F46-D5BF5E3A65A7}"/>
              </a:ext>
            </a:extLst>
          </p:cNvPr>
          <p:cNvSpPr>
            <a:spLocks noGrp="1"/>
          </p:cNvSpPr>
          <p:nvPr>
            <p:ph type="sldNum" sz="quarter" idx="12"/>
          </p:nvPr>
        </p:nvSpPr>
        <p:spPr/>
        <p:txBody>
          <a:bodyPr/>
          <a:lstStyle/>
          <a:p>
            <a:fld id="{2197F06A-E3F6-4128-AB8D-9F787C22AD70}" type="slidenum">
              <a:rPr lang="en-CA" smtClean="0"/>
              <a:t>‹#›</a:t>
            </a:fld>
            <a:endParaRPr lang="en-CA"/>
          </a:p>
        </p:txBody>
      </p:sp>
    </p:spTree>
    <p:extLst>
      <p:ext uri="{BB962C8B-B14F-4D97-AF65-F5344CB8AC3E}">
        <p14:creationId xmlns:p14="http://schemas.microsoft.com/office/powerpoint/2010/main" val="2586022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154AC6-50A0-490A-B839-BB7BBFEC84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A6D79E0-C944-4B37-BC2A-44F09ECB79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33B62FA-AB1F-4202-9068-9950AD959F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0F54FD-246C-43EE-8D0E-B49EF47C71FA}" type="datetimeFigureOut">
              <a:rPr lang="en-CA" smtClean="0"/>
              <a:t>2019-10-17</a:t>
            </a:fld>
            <a:endParaRPr lang="en-CA"/>
          </a:p>
        </p:txBody>
      </p:sp>
      <p:sp>
        <p:nvSpPr>
          <p:cNvPr id="5" name="Footer Placeholder 4">
            <a:extLst>
              <a:ext uri="{FF2B5EF4-FFF2-40B4-BE49-F238E27FC236}">
                <a16:creationId xmlns:a16="http://schemas.microsoft.com/office/drawing/2014/main" id="{148FB2CC-8D7E-41F9-9D00-B7E1A84480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DBF9BD2-CFB8-45E9-AE57-25EEB933B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97F06A-E3F6-4128-AB8D-9F787C22AD70}" type="slidenum">
              <a:rPr lang="en-CA" smtClean="0"/>
              <a:t>‹#›</a:t>
            </a:fld>
            <a:endParaRPr lang="en-CA"/>
          </a:p>
        </p:txBody>
      </p:sp>
    </p:spTree>
    <p:extLst>
      <p:ext uri="{BB962C8B-B14F-4D97-AF65-F5344CB8AC3E}">
        <p14:creationId xmlns:p14="http://schemas.microsoft.com/office/powerpoint/2010/main" val="2997263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4C5A8-1349-406D-98DA-621996284321}"/>
              </a:ext>
            </a:extLst>
          </p:cNvPr>
          <p:cNvSpPr>
            <a:spLocks noGrp="1"/>
          </p:cNvSpPr>
          <p:nvPr>
            <p:ph type="ctrTitle"/>
          </p:nvPr>
        </p:nvSpPr>
        <p:spPr>
          <a:xfrm>
            <a:off x="1449354" y="354564"/>
            <a:ext cx="9144000" cy="934714"/>
          </a:xfrm>
        </p:spPr>
        <p:txBody>
          <a:bodyPr/>
          <a:lstStyle/>
          <a:p>
            <a:r>
              <a:rPr lang="en-CA" dirty="0"/>
              <a:t> </a:t>
            </a:r>
            <a:r>
              <a:rPr lang="en-CA" sz="3200" b="1" dirty="0"/>
              <a:t>A DAY IN THE LIFE OF A CP107 ARGUS CREW</a:t>
            </a:r>
          </a:p>
        </p:txBody>
      </p:sp>
      <p:pic>
        <p:nvPicPr>
          <p:cNvPr id="5" name="Picture 4" descr="A large air plane on a runway&#10;&#10;Description automatically generated">
            <a:extLst>
              <a:ext uri="{FF2B5EF4-FFF2-40B4-BE49-F238E27FC236}">
                <a16:creationId xmlns:a16="http://schemas.microsoft.com/office/drawing/2014/main" id="{AFC1F8FB-2E02-4513-B39A-9131AB799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90" y="1194532"/>
            <a:ext cx="10111273" cy="5536580"/>
          </a:xfrm>
          <a:prstGeom prst="rect">
            <a:avLst/>
          </a:prstGeom>
        </p:spPr>
      </p:pic>
    </p:spTree>
    <p:extLst>
      <p:ext uri="{BB962C8B-B14F-4D97-AF65-F5344CB8AC3E}">
        <p14:creationId xmlns:p14="http://schemas.microsoft.com/office/powerpoint/2010/main" val="1648633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lane, black, photo, sitting&#10;&#10;Description automatically generated">
            <a:extLst>
              <a:ext uri="{FF2B5EF4-FFF2-40B4-BE49-F238E27FC236}">
                <a16:creationId xmlns:a16="http://schemas.microsoft.com/office/drawing/2014/main" id="{B04E7EFF-79C7-44A3-8CEB-EDFC5F4E3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945179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1DEEDE-6737-4AAA-8EC1-300C536B9274}"/>
              </a:ext>
            </a:extLst>
          </p:cNvPr>
          <p:cNvSpPr/>
          <p:nvPr/>
        </p:nvSpPr>
        <p:spPr>
          <a:xfrm>
            <a:off x="609600" y="2721563"/>
            <a:ext cx="11582400" cy="1754326"/>
          </a:xfrm>
          <a:prstGeom prst="rect">
            <a:avLst/>
          </a:prstGeom>
        </p:spPr>
        <p:txBody>
          <a:bodyPr wrap="square">
            <a:spAutoFit/>
          </a:bodyPr>
          <a:lstStyle/>
          <a:p>
            <a:pPr algn="ctr"/>
            <a:r>
              <a:rPr lang="en-CA" sz="3600" dirty="0">
                <a:latin typeface="Times New Roman" panose="02020603050405020304" pitchFamily="18" charset="0"/>
                <a:ea typeface="Times New Roman" panose="02020603050405020304" pitchFamily="18" charset="0"/>
              </a:rPr>
              <a:t>As the Argus transits to the patrol area the crew finalize their search tactics based on the latest intelligence, weather and oceanographic data.</a:t>
            </a:r>
            <a:r>
              <a:rPr lang="en-CA"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825306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A1760A-115C-498B-AF01-22B6844AA931}"/>
              </a:ext>
            </a:extLst>
          </p:cNvPr>
          <p:cNvSpPr/>
          <p:nvPr/>
        </p:nvSpPr>
        <p:spPr>
          <a:xfrm>
            <a:off x="936978" y="1433689"/>
            <a:ext cx="10600266" cy="2308324"/>
          </a:xfrm>
          <a:prstGeom prst="rect">
            <a:avLst/>
          </a:prstGeom>
        </p:spPr>
        <p:txBody>
          <a:bodyPr wrap="square">
            <a:spAutoFit/>
          </a:bodyPr>
          <a:lstStyle/>
          <a:p>
            <a:pPr algn="ctr"/>
            <a:r>
              <a:rPr lang="en-CA" sz="3600" dirty="0">
                <a:latin typeface="Times New Roman" panose="02020603050405020304" pitchFamily="18" charset="0"/>
                <a:ea typeface="Times New Roman" panose="02020603050405020304" pitchFamily="18" charset="0"/>
              </a:rPr>
              <a:t>In the patrol area they descend to  an appropriate altitude that would allow for </a:t>
            </a:r>
            <a:r>
              <a:rPr lang="en-CA" sz="3600" dirty="0" err="1">
                <a:latin typeface="Times New Roman" panose="02020603050405020304" pitchFamily="18" charset="0"/>
                <a:ea typeface="Times New Roman" panose="02020603050405020304" pitchFamily="18" charset="0"/>
              </a:rPr>
              <a:t>sonobuoy</a:t>
            </a:r>
            <a:r>
              <a:rPr lang="en-CA" sz="3600" dirty="0">
                <a:latin typeface="Times New Roman" panose="02020603050405020304" pitchFamily="18" charset="0"/>
                <a:ea typeface="Times New Roman" panose="02020603050405020304" pitchFamily="18" charset="0"/>
              </a:rPr>
              <a:t> reception, reduce their being detected by the submarine, weather and fuel consideration.</a:t>
            </a:r>
          </a:p>
        </p:txBody>
      </p:sp>
    </p:spTree>
    <p:extLst>
      <p:ext uri="{BB962C8B-B14F-4D97-AF65-F5344CB8AC3E}">
        <p14:creationId xmlns:p14="http://schemas.microsoft.com/office/powerpoint/2010/main" val="4102146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32DC66-D57F-4F74-A0DB-FDB8001BE304}"/>
              </a:ext>
            </a:extLst>
          </p:cNvPr>
          <p:cNvSpPr/>
          <p:nvPr/>
        </p:nvSpPr>
        <p:spPr>
          <a:xfrm>
            <a:off x="335902" y="1297155"/>
            <a:ext cx="11467322" cy="2554545"/>
          </a:xfrm>
          <a:prstGeom prst="rect">
            <a:avLst/>
          </a:prstGeom>
        </p:spPr>
        <p:txBody>
          <a:bodyPr wrap="square">
            <a:spAutoFit/>
          </a:bodyPr>
          <a:lstStyle/>
          <a:p>
            <a:pPr algn="ctr"/>
            <a:r>
              <a:rPr lang="en-CA" sz="4000" dirty="0">
                <a:latin typeface="Times New Roman" panose="02020603050405020304" pitchFamily="18" charset="0"/>
                <a:ea typeface="Times New Roman" panose="02020603050405020304" pitchFamily="18" charset="0"/>
              </a:rPr>
              <a:t>For a passive acoustic search a pattern of </a:t>
            </a:r>
            <a:r>
              <a:rPr lang="en-CA" sz="4000" dirty="0" err="1">
                <a:latin typeface="Times New Roman" panose="02020603050405020304" pitchFamily="18" charset="0"/>
                <a:ea typeface="Times New Roman" panose="02020603050405020304" pitchFamily="18" charset="0"/>
              </a:rPr>
              <a:t>sonobuoys</a:t>
            </a:r>
            <a:r>
              <a:rPr lang="en-CA" sz="4000" dirty="0">
                <a:latin typeface="Times New Roman" panose="02020603050405020304" pitchFamily="18" charset="0"/>
                <a:ea typeface="Times New Roman" panose="02020603050405020304" pitchFamily="18" charset="0"/>
              </a:rPr>
              <a:t> is placed in the water based on the target they are searching for, oceanography and the estimated position of the target.</a:t>
            </a:r>
          </a:p>
        </p:txBody>
      </p:sp>
    </p:spTree>
    <p:extLst>
      <p:ext uri="{BB962C8B-B14F-4D97-AF65-F5344CB8AC3E}">
        <p14:creationId xmlns:p14="http://schemas.microsoft.com/office/powerpoint/2010/main" val="3003588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7C17D7-15EE-44B6-A07B-2D2A76589A5A}"/>
              </a:ext>
            </a:extLst>
          </p:cNvPr>
          <p:cNvSpPr/>
          <p:nvPr/>
        </p:nvSpPr>
        <p:spPr>
          <a:xfrm>
            <a:off x="1048624" y="2422050"/>
            <a:ext cx="9873842" cy="2308324"/>
          </a:xfrm>
          <a:prstGeom prst="rect">
            <a:avLst/>
          </a:prstGeom>
        </p:spPr>
        <p:txBody>
          <a:bodyPr wrap="square">
            <a:spAutoFit/>
          </a:bodyPr>
          <a:lstStyle/>
          <a:p>
            <a:pPr algn="ctr"/>
            <a:r>
              <a:rPr lang="en-CA" sz="3600" dirty="0">
                <a:latin typeface="Times New Roman" panose="02020603050405020304" pitchFamily="18" charset="0"/>
                <a:ea typeface="Times New Roman" panose="02020603050405020304" pitchFamily="18" charset="0"/>
              </a:rPr>
              <a:t>Detection of the contact on a </a:t>
            </a:r>
            <a:r>
              <a:rPr lang="en-CA" sz="3600" dirty="0" err="1">
                <a:latin typeface="Times New Roman" panose="02020603050405020304" pitchFamily="18" charset="0"/>
                <a:ea typeface="Times New Roman" panose="02020603050405020304" pitchFamily="18" charset="0"/>
              </a:rPr>
              <a:t>sonobuoy</a:t>
            </a:r>
            <a:r>
              <a:rPr lang="en-CA" sz="3600" dirty="0">
                <a:latin typeface="Times New Roman" panose="02020603050405020304" pitchFamily="18" charset="0"/>
                <a:ea typeface="Times New Roman" panose="02020603050405020304" pitchFamily="18" charset="0"/>
              </a:rPr>
              <a:t> now moves into the location phase where additional </a:t>
            </a:r>
            <a:r>
              <a:rPr lang="en-CA" sz="3600" dirty="0" err="1">
                <a:latin typeface="Times New Roman" panose="02020603050405020304" pitchFamily="18" charset="0"/>
                <a:ea typeface="Times New Roman" panose="02020603050405020304" pitchFamily="18" charset="0"/>
              </a:rPr>
              <a:t>sonobuoys</a:t>
            </a:r>
            <a:r>
              <a:rPr lang="en-CA" sz="3600" dirty="0">
                <a:latin typeface="Times New Roman" panose="02020603050405020304" pitchFamily="18" charset="0"/>
                <a:ea typeface="Times New Roman" panose="02020603050405020304" pitchFamily="18" charset="0"/>
              </a:rPr>
              <a:t> and different patterns are used to accurately position the contact.</a:t>
            </a:r>
          </a:p>
        </p:txBody>
      </p:sp>
    </p:spTree>
    <p:extLst>
      <p:ext uri="{BB962C8B-B14F-4D97-AF65-F5344CB8AC3E}">
        <p14:creationId xmlns:p14="http://schemas.microsoft.com/office/powerpoint/2010/main" val="3852720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309ECA-A125-4A6F-9C07-5517F3DF63DD}"/>
              </a:ext>
            </a:extLst>
          </p:cNvPr>
          <p:cNvSpPr/>
          <p:nvPr/>
        </p:nvSpPr>
        <p:spPr>
          <a:xfrm>
            <a:off x="872455" y="2807944"/>
            <a:ext cx="9991288" cy="1754326"/>
          </a:xfrm>
          <a:prstGeom prst="rect">
            <a:avLst/>
          </a:prstGeom>
        </p:spPr>
        <p:txBody>
          <a:bodyPr wrap="square">
            <a:spAutoFit/>
          </a:bodyPr>
          <a:lstStyle/>
          <a:p>
            <a:pPr algn="ctr"/>
            <a:r>
              <a:rPr lang="en-CA" sz="3600" dirty="0">
                <a:latin typeface="Times New Roman" panose="02020603050405020304" pitchFamily="18" charset="0"/>
                <a:ea typeface="Times New Roman" panose="02020603050405020304" pitchFamily="18" charset="0"/>
              </a:rPr>
              <a:t>Once the contact has been localized they now move into the tracking phase where accurate position, course and speed are known.</a:t>
            </a:r>
          </a:p>
        </p:txBody>
      </p:sp>
    </p:spTree>
    <p:extLst>
      <p:ext uri="{BB962C8B-B14F-4D97-AF65-F5344CB8AC3E}">
        <p14:creationId xmlns:p14="http://schemas.microsoft.com/office/powerpoint/2010/main" val="3560601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4238ED-A119-4AF3-A6C2-310B67D0601F}"/>
              </a:ext>
            </a:extLst>
          </p:cNvPr>
          <p:cNvSpPr/>
          <p:nvPr/>
        </p:nvSpPr>
        <p:spPr>
          <a:xfrm>
            <a:off x="939567" y="1997839"/>
            <a:ext cx="9991288" cy="2862322"/>
          </a:xfrm>
          <a:prstGeom prst="rect">
            <a:avLst/>
          </a:prstGeom>
        </p:spPr>
        <p:txBody>
          <a:bodyPr wrap="square">
            <a:spAutoFit/>
          </a:bodyPr>
          <a:lstStyle/>
          <a:p>
            <a:pPr algn="ctr"/>
            <a:r>
              <a:rPr lang="en-CA" sz="3600" dirty="0">
                <a:latin typeface="Times New Roman" panose="02020603050405020304" pitchFamily="18" charset="0"/>
                <a:ea typeface="Times New Roman" panose="02020603050405020304" pitchFamily="18" charset="0"/>
              </a:rPr>
              <a:t>While maintaining contact and attack criteria is met the Argus prepares for the attack phase. It descends to 300 feet, arms the torpedo, opens the bomb bay doors, turns on MAD while heading towards the datum.</a:t>
            </a:r>
          </a:p>
        </p:txBody>
      </p:sp>
    </p:spTree>
    <p:extLst>
      <p:ext uri="{BB962C8B-B14F-4D97-AF65-F5344CB8AC3E}">
        <p14:creationId xmlns:p14="http://schemas.microsoft.com/office/powerpoint/2010/main" val="59240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59E47C-2CCA-4CF5-A62E-FB457D73FEB1}"/>
              </a:ext>
            </a:extLst>
          </p:cNvPr>
          <p:cNvSpPr/>
          <p:nvPr/>
        </p:nvSpPr>
        <p:spPr>
          <a:xfrm>
            <a:off x="1082180" y="2765999"/>
            <a:ext cx="10226180" cy="1754326"/>
          </a:xfrm>
          <a:prstGeom prst="rect">
            <a:avLst/>
          </a:prstGeom>
        </p:spPr>
        <p:txBody>
          <a:bodyPr wrap="square">
            <a:spAutoFit/>
          </a:bodyPr>
          <a:lstStyle/>
          <a:p>
            <a:pPr algn="ctr"/>
            <a:r>
              <a:rPr lang="en-CA" sz="3600" dirty="0">
                <a:latin typeface="Times New Roman" panose="02020603050405020304" pitchFamily="18" charset="0"/>
                <a:ea typeface="Times New Roman" panose="02020603050405020304" pitchFamily="18" charset="0"/>
              </a:rPr>
              <a:t>A torpedo is launched on the command of the </a:t>
            </a:r>
            <a:r>
              <a:rPr lang="en-CA" sz="3600" dirty="0" err="1">
                <a:latin typeface="Times New Roman" panose="02020603050405020304" pitchFamily="18" charset="0"/>
                <a:ea typeface="Times New Roman" panose="02020603050405020304" pitchFamily="18" charset="0"/>
              </a:rPr>
              <a:t>TacNav</a:t>
            </a:r>
            <a:r>
              <a:rPr lang="en-CA" sz="3600" dirty="0">
                <a:latin typeface="Times New Roman" panose="02020603050405020304" pitchFamily="18" charset="0"/>
                <a:ea typeface="Times New Roman" panose="02020603050405020304" pitchFamily="18" charset="0"/>
              </a:rPr>
              <a:t>, based on acoustic information or with a MAD mark indicating the contact was under the aircraft.</a:t>
            </a:r>
          </a:p>
        </p:txBody>
      </p:sp>
    </p:spTree>
    <p:extLst>
      <p:ext uri="{BB962C8B-B14F-4D97-AF65-F5344CB8AC3E}">
        <p14:creationId xmlns:p14="http://schemas.microsoft.com/office/powerpoint/2010/main" val="2019729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759A26-20DF-470D-9304-0CFAD0385431}"/>
              </a:ext>
            </a:extLst>
          </p:cNvPr>
          <p:cNvSpPr/>
          <p:nvPr/>
        </p:nvSpPr>
        <p:spPr>
          <a:xfrm>
            <a:off x="731240" y="1910160"/>
            <a:ext cx="10729519" cy="3416320"/>
          </a:xfrm>
          <a:prstGeom prst="rect">
            <a:avLst/>
          </a:prstGeom>
        </p:spPr>
        <p:txBody>
          <a:bodyPr wrap="square">
            <a:spAutoFit/>
          </a:bodyPr>
          <a:lstStyle/>
          <a:p>
            <a:pPr algn="ctr"/>
            <a:r>
              <a:rPr lang="en-CA" sz="3600" dirty="0">
                <a:latin typeface="Times New Roman" panose="02020603050405020304" pitchFamily="18" charset="0"/>
                <a:ea typeface="Times New Roman" panose="02020603050405020304" pitchFamily="18" charset="0"/>
              </a:rPr>
              <a:t>Post attack phase sees the Argus in a 1800 yard circle around the datum waiting to hear  the sound of an explosion through the </a:t>
            </a:r>
            <a:r>
              <a:rPr lang="en-CA" sz="3600" dirty="0" err="1">
                <a:latin typeface="Times New Roman" panose="02020603050405020304" pitchFamily="18" charset="0"/>
                <a:ea typeface="Times New Roman" panose="02020603050405020304" pitchFamily="18" charset="0"/>
              </a:rPr>
              <a:t>sonobuoys</a:t>
            </a:r>
            <a:r>
              <a:rPr lang="en-CA" sz="3600" dirty="0">
                <a:latin typeface="Times New Roman" panose="02020603050405020304" pitchFamily="18" charset="0"/>
                <a:ea typeface="Times New Roman" panose="02020603050405020304" pitchFamily="18" charset="0"/>
              </a:rPr>
              <a:t> while at the same time monitoring MAD in case the contact escapes the attack and tries to get away. Additional </a:t>
            </a:r>
            <a:r>
              <a:rPr lang="en-CA" sz="3600" dirty="0" err="1">
                <a:latin typeface="Times New Roman" panose="02020603050405020304" pitchFamily="18" charset="0"/>
                <a:ea typeface="Times New Roman" panose="02020603050405020304" pitchFamily="18" charset="0"/>
              </a:rPr>
              <a:t>sonobuoys</a:t>
            </a:r>
            <a:r>
              <a:rPr lang="en-CA" sz="3600" dirty="0">
                <a:latin typeface="Times New Roman" panose="02020603050405020304" pitchFamily="18" charset="0"/>
                <a:ea typeface="Times New Roman" panose="02020603050405020304" pitchFamily="18" charset="0"/>
              </a:rPr>
              <a:t> and also launched to maintain acoustic contact.  </a:t>
            </a:r>
          </a:p>
        </p:txBody>
      </p:sp>
    </p:spTree>
    <p:extLst>
      <p:ext uri="{BB962C8B-B14F-4D97-AF65-F5344CB8AC3E}">
        <p14:creationId xmlns:p14="http://schemas.microsoft.com/office/powerpoint/2010/main" val="3229982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759A26-20DF-470D-9304-0CFAD0385431}"/>
              </a:ext>
            </a:extLst>
          </p:cNvPr>
          <p:cNvSpPr/>
          <p:nvPr/>
        </p:nvSpPr>
        <p:spPr>
          <a:xfrm>
            <a:off x="731240" y="1910160"/>
            <a:ext cx="10729519" cy="4524315"/>
          </a:xfrm>
          <a:prstGeom prst="rect">
            <a:avLst/>
          </a:prstGeom>
        </p:spPr>
        <p:txBody>
          <a:bodyPr wrap="square">
            <a:spAutoFit/>
          </a:bodyPr>
          <a:lstStyle/>
          <a:p>
            <a:pPr algn="ctr"/>
            <a:r>
              <a:rPr lang="en-CA" sz="3600" dirty="0">
                <a:latin typeface="Times New Roman" panose="02020603050405020304" pitchFamily="18" charset="0"/>
                <a:ea typeface="Times New Roman" panose="02020603050405020304" pitchFamily="18" charset="0"/>
              </a:rPr>
              <a:t>Off Task</a:t>
            </a:r>
          </a:p>
          <a:p>
            <a:pPr algn="ctr"/>
            <a:r>
              <a:rPr lang="en-CA" sz="3600" dirty="0">
                <a:latin typeface="Times New Roman" panose="02020603050405020304" pitchFamily="18" charset="0"/>
                <a:ea typeface="Times New Roman" panose="02020603050405020304" pitchFamily="18" charset="0"/>
              </a:rPr>
              <a:t>Complete Purple</a:t>
            </a:r>
          </a:p>
          <a:p>
            <a:pPr algn="ctr"/>
            <a:r>
              <a:rPr lang="en-CA" sz="3600" dirty="0">
                <a:latin typeface="Times New Roman" panose="02020603050405020304" pitchFamily="18" charset="0"/>
                <a:ea typeface="Times New Roman" panose="02020603050405020304" pitchFamily="18" charset="0"/>
              </a:rPr>
              <a:t>Land</a:t>
            </a:r>
          </a:p>
          <a:p>
            <a:pPr algn="ctr"/>
            <a:r>
              <a:rPr lang="en-CA" sz="3600" dirty="0">
                <a:latin typeface="Times New Roman" panose="02020603050405020304" pitchFamily="18" charset="0"/>
                <a:ea typeface="Times New Roman" panose="02020603050405020304" pitchFamily="18" charset="0"/>
              </a:rPr>
              <a:t>Debriefing</a:t>
            </a:r>
          </a:p>
          <a:p>
            <a:pPr algn="ctr"/>
            <a:endParaRPr lang="en-CA" sz="3600" dirty="0">
              <a:latin typeface="Times New Roman" panose="02020603050405020304" pitchFamily="18" charset="0"/>
              <a:ea typeface="Times New Roman" panose="02020603050405020304" pitchFamily="18" charset="0"/>
            </a:endParaRPr>
          </a:p>
          <a:p>
            <a:pPr algn="ctr"/>
            <a:r>
              <a:rPr lang="en-CA" sz="3600" dirty="0">
                <a:latin typeface="Times New Roman" panose="02020603050405020304" pitchFamily="18" charset="0"/>
                <a:ea typeface="Times New Roman" panose="02020603050405020304" pitchFamily="18" charset="0"/>
              </a:rPr>
              <a:t>Average mission lasts 18 hours</a:t>
            </a:r>
          </a:p>
          <a:p>
            <a:pPr algn="ctr"/>
            <a:r>
              <a:rPr lang="en-CA" sz="3600" dirty="0">
                <a:latin typeface="Times New Roman" panose="02020603050405020304" pitchFamily="18" charset="0"/>
                <a:ea typeface="Times New Roman" panose="02020603050405020304" pitchFamily="18" charset="0"/>
              </a:rPr>
              <a:t>Designed to fly 1,000, 8 hour on station then return  </a:t>
            </a:r>
          </a:p>
          <a:p>
            <a:pPr algn="ctr"/>
            <a:r>
              <a:rPr lang="en-CA" sz="3600" dirty="0">
                <a:latin typeface="Times New Roman" panose="02020603050405020304" pitchFamily="18" charset="0"/>
                <a:ea typeface="Times New Roman" panose="02020603050405020304" pitchFamily="18" charset="0"/>
              </a:rPr>
              <a:t>Longest unrefueled flight – over 30 hours</a:t>
            </a:r>
          </a:p>
        </p:txBody>
      </p:sp>
    </p:spTree>
    <p:extLst>
      <p:ext uri="{BB962C8B-B14F-4D97-AF65-F5344CB8AC3E}">
        <p14:creationId xmlns:p14="http://schemas.microsoft.com/office/powerpoint/2010/main" val="2673135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large crowd of people&#10;&#10;Description automatically generated">
            <a:extLst>
              <a:ext uri="{FF2B5EF4-FFF2-40B4-BE49-F238E27FC236}">
                <a16:creationId xmlns:a16="http://schemas.microsoft.com/office/drawing/2014/main" id="{905BA068-B59B-431F-8B3D-06DEBA356483}"/>
              </a:ext>
            </a:extLst>
          </p:cNvPr>
          <p:cNvPicPr>
            <a:picLocks noChangeAspect="1"/>
          </p:cNvPicPr>
          <p:nvPr/>
        </p:nvPicPr>
        <p:blipFill rotWithShape="1">
          <a:blip r:embed="rId2">
            <a:extLst>
              <a:ext uri="{28A0092B-C50C-407E-A947-70E740481C1C}">
                <a14:useLocalDpi xmlns:a14="http://schemas.microsoft.com/office/drawing/2010/main" val="0"/>
              </a:ext>
            </a:extLst>
          </a:blip>
          <a:srcRect t="7407"/>
          <a:stretch/>
        </p:blipFill>
        <p:spPr>
          <a:xfrm>
            <a:off x="20" y="10"/>
            <a:ext cx="12191980" cy="6857990"/>
          </a:xfrm>
          <a:prstGeom prst="rect">
            <a:avLst/>
          </a:prstGeom>
        </p:spPr>
      </p:pic>
      <p:sp>
        <p:nvSpPr>
          <p:cNvPr id="4" name="TextBox 3">
            <a:extLst>
              <a:ext uri="{FF2B5EF4-FFF2-40B4-BE49-F238E27FC236}">
                <a16:creationId xmlns:a16="http://schemas.microsoft.com/office/drawing/2014/main" id="{A1EA6D35-B3AE-4DD0-9676-13D7BC10236D}"/>
              </a:ext>
            </a:extLst>
          </p:cNvPr>
          <p:cNvSpPr txBox="1"/>
          <p:nvPr/>
        </p:nvSpPr>
        <p:spPr>
          <a:xfrm>
            <a:off x="3872204" y="0"/>
            <a:ext cx="5847755" cy="923330"/>
          </a:xfrm>
          <a:prstGeom prst="rect">
            <a:avLst/>
          </a:prstGeom>
          <a:noFill/>
        </p:spPr>
        <p:txBody>
          <a:bodyPr wrap="none" rtlCol="0">
            <a:spAutoFit/>
          </a:bodyPr>
          <a:lstStyle/>
          <a:p>
            <a:r>
              <a:rPr lang="en-CA" sz="3600" b="1" dirty="0">
                <a:solidFill>
                  <a:schemeClr val="bg1"/>
                </a:solidFill>
              </a:rPr>
              <a:t>First Argus Rolled Out in 1956</a:t>
            </a:r>
          </a:p>
          <a:p>
            <a:endParaRPr lang="en-CA" dirty="0"/>
          </a:p>
        </p:txBody>
      </p:sp>
    </p:spTree>
    <p:extLst>
      <p:ext uri="{BB962C8B-B14F-4D97-AF65-F5344CB8AC3E}">
        <p14:creationId xmlns:p14="http://schemas.microsoft.com/office/powerpoint/2010/main" val="2654322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lane flying over a building&#10;&#10;Description automatically generated">
            <a:extLst>
              <a:ext uri="{FF2B5EF4-FFF2-40B4-BE49-F238E27FC236}">
                <a16:creationId xmlns:a16="http://schemas.microsoft.com/office/drawing/2014/main" id="{CC1478E2-05CA-42CB-A675-EF221C953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505" y="0"/>
            <a:ext cx="10147261" cy="6923314"/>
          </a:xfrm>
          <a:prstGeom prst="rect">
            <a:avLst/>
          </a:prstGeom>
        </p:spPr>
      </p:pic>
    </p:spTree>
    <p:extLst>
      <p:ext uri="{BB962C8B-B14F-4D97-AF65-F5344CB8AC3E}">
        <p14:creationId xmlns:p14="http://schemas.microsoft.com/office/powerpoint/2010/main" val="3667384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all airplane sitting on top of a runway&#10;&#10;Description automatically generated">
            <a:extLst>
              <a:ext uri="{FF2B5EF4-FFF2-40B4-BE49-F238E27FC236}">
                <a16:creationId xmlns:a16="http://schemas.microsoft.com/office/drawing/2014/main" id="{43DE6D22-5752-45B9-99C9-2444B7FC8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509" y="345233"/>
            <a:ext cx="10234982" cy="6858000"/>
          </a:xfrm>
          <a:prstGeom prst="rect">
            <a:avLst/>
          </a:prstGeom>
        </p:spPr>
      </p:pic>
    </p:spTree>
    <p:extLst>
      <p:ext uri="{BB962C8B-B14F-4D97-AF65-F5344CB8AC3E}">
        <p14:creationId xmlns:p14="http://schemas.microsoft.com/office/powerpoint/2010/main" val="180477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6E19536-06DC-479D-9494-9E2D93177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155" y="3015343"/>
            <a:ext cx="3274641" cy="3274641"/>
          </a:xfrm>
          <a:prstGeom prst="rect">
            <a:avLst/>
          </a:prstGeom>
        </p:spPr>
      </p:pic>
      <p:sp>
        <p:nvSpPr>
          <p:cNvPr id="5" name="TextBox 4">
            <a:extLst>
              <a:ext uri="{FF2B5EF4-FFF2-40B4-BE49-F238E27FC236}">
                <a16:creationId xmlns:a16="http://schemas.microsoft.com/office/drawing/2014/main" id="{C77D59C6-A17F-4454-B15A-00558E576ED3}"/>
              </a:ext>
            </a:extLst>
          </p:cNvPr>
          <p:cNvSpPr txBox="1"/>
          <p:nvPr/>
        </p:nvSpPr>
        <p:spPr>
          <a:xfrm>
            <a:off x="3569951" y="947957"/>
            <a:ext cx="4634497" cy="1015663"/>
          </a:xfrm>
          <a:prstGeom prst="rect">
            <a:avLst/>
          </a:prstGeom>
          <a:noFill/>
        </p:spPr>
        <p:txBody>
          <a:bodyPr wrap="square" rtlCol="0">
            <a:spAutoFit/>
          </a:bodyPr>
          <a:lstStyle/>
          <a:p>
            <a:pPr algn="ctr"/>
            <a:r>
              <a:rPr lang="en-CA" sz="6000" dirty="0">
                <a:solidFill>
                  <a:srgbClr val="0070C0"/>
                </a:solidFill>
                <a:latin typeface="Britannic Bold" panose="020B0903060703020204" pitchFamily="34" charset="0"/>
              </a:rPr>
              <a:t>QUESTIONS</a:t>
            </a:r>
          </a:p>
        </p:txBody>
      </p:sp>
    </p:spTree>
    <p:extLst>
      <p:ext uri="{BB962C8B-B14F-4D97-AF65-F5344CB8AC3E}">
        <p14:creationId xmlns:p14="http://schemas.microsoft.com/office/powerpoint/2010/main" val="2302415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tanding around a plane&#10;&#10;Description automatically generated">
            <a:extLst>
              <a:ext uri="{FF2B5EF4-FFF2-40B4-BE49-F238E27FC236}">
                <a16:creationId xmlns:a16="http://schemas.microsoft.com/office/drawing/2014/main" id="{C1A9DEB6-734C-43F3-A97A-5F6412E9B539}"/>
              </a:ext>
            </a:extLst>
          </p:cNvPr>
          <p:cNvPicPr>
            <a:picLocks noChangeAspect="1"/>
          </p:cNvPicPr>
          <p:nvPr/>
        </p:nvPicPr>
        <p:blipFill rotWithShape="1">
          <a:blip r:embed="rId2">
            <a:extLst>
              <a:ext uri="{28A0092B-C50C-407E-A947-70E740481C1C}">
                <a14:useLocalDpi xmlns:a14="http://schemas.microsoft.com/office/drawing/2010/main" val="0"/>
              </a:ext>
            </a:extLst>
          </a:blip>
          <a:srcRect l="2667"/>
          <a:stretch/>
        </p:blipFill>
        <p:spPr>
          <a:xfrm>
            <a:off x="20" y="10"/>
            <a:ext cx="12191980" cy="6857990"/>
          </a:xfrm>
          <a:prstGeom prst="rect">
            <a:avLst/>
          </a:prstGeom>
        </p:spPr>
      </p:pic>
      <p:sp>
        <p:nvSpPr>
          <p:cNvPr id="4" name="TextBox 3">
            <a:extLst>
              <a:ext uri="{FF2B5EF4-FFF2-40B4-BE49-F238E27FC236}">
                <a16:creationId xmlns:a16="http://schemas.microsoft.com/office/drawing/2014/main" id="{18AF367C-18B3-4B76-931D-197BFED6DD50}"/>
              </a:ext>
            </a:extLst>
          </p:cNvPr>
          <p:cNvSpPr txBox="1"/>
          <p:nvPr/>
        </p:nvSpPr>
        <p:spPr>
          <a:xfrm>
            <a:off x="451555" y="169332"/>
            <a:ext cx="8116709" cy="723275"/>
          </a:xfrm>
          <a:prstGeom prst="rect">
            <a:avLst/>
          </a:prstGeom>
          <a:noFill/>
        </p:spPr>
        <p:txBody>
          <a:bodyPr wrap="none" rtlCol="0">
            <a:spAutoFit/>
          </a:bodyPr>
          <a:lstStyle/>
          <a:p>
            <a:pPr>
              <a:spcAft>
                <a:spcPts val="600"/>
              </a:spcAft>
            </a:pPr>
            <a:r>
              <a:rPr lang="en-CA" sz="1800" b="1" dirty="0"/>
              <a:t>405 Squadron was the first unit to receive the Argus. flew its first Argus test flight</a:t>
            </a:r>
          </a:p>
          <a:p>
            <a:pPr>
              <a:spcAft>
                <a:spcPts val="600"/>
              </a:spcAft>
            </a:pPr>
            <a:r>
              <a:rPr lang="en-CA" sz="1800" b="1" dirty="0"/>
              <a:t> on August 7, 1959 and flew its first operational mission 0n August 11, 1959 on 720</a:t>
            </a:r>
            <a:r>
              <a:rPr lang="en-CA" sz="1800" dirty="0"/>
              <a:t>.</a:t>
            </a:r>
          </a:p>
        </p:txBody>
      </p:sp>
    </p:spTree>
    <p:extLst>
      <p:ext uri="{BB962C8B-B14F-4D97-AF65-F5344CB8AC3E}">
        <p14:creationId xmlns:p14="http://schemas.microsoft.com/office/powerpoint/2010/main" val="3504881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0C04C1-71E9-4090-9E40-B9485F7B902B}"/>
              </a:ext>
            </a:extLst>
          </p:cNvPr>
          <p:cNvSpPr txBox="1"/>
          <p:nvPr/>
        </p:nvSpPr>
        <p:spPr>
          <a:xfrm>
            <a:off x="233266" y="429209"/>
            <a:ext cx="11239420" cy="6524863"/>
          </a:xfrm>
          <a:prstGeom prst="rect">
            <a:avLst/>
          </a:prstGeom>
          <a:noFill/>
        </p:spPr>
        <p:txBody>
          <a:bodyPr wrap="square" rtlCol="0">
            <a:spAutoFit/>
          </a:bodyPr>
          <a:lstStyle/>
          <a:p>
            <a:pPr algn="ctr"/>
            <a:r>
              <a:rPr lang="en-CA" sz="4000" dirty="0"/>
              <a:t>In 1968 405 Squadron had:</a:t>
            </a:r>
          </a:p>
          <a:p>
            <a:pPr algn="ctr"/>
            <a:endParaRPr lang="en-CA" sz="4000" dirty="0"/>
          </a:p>
          <a:p>
            <a:r>
              <a:rPr lang="en-CA" sz="4000" dirty="0"/>
              <a:t>- 8 Crews with on the average of 18 pers per crew,</a:t>
            </a:r>
          </a:p>
          <a:p>
            <a:r>
              <a:rPr lang="en-CA" sz="4000" dirty="0"/>
              <a:t>- 24/7 operations centre,</a:t>
            </a:r>
          </a:p>
          <a:p>
            <a:r>
              <a:rPr lang="en-CA" sz="4000" dirty="0"/>
              <a:t>- Their own aircraft identified by blue prop spinners,</a:t>
            </a:r>
          </a:p>
          <a:p>
            <a:r>
              <a:rPr lang="en-CA" sz="4000" dirty="0"/>
              <a:t>- Owned ½ the upstairs space in 11 Hangar,</a:t>
            </a:r>
          </a:p>
          <a:p>
            <a:r>
              <a:rPr lang="en-CA" sz="4000" dirty="0"/>
              <a:t>- No computers, cellphones or tablets,</a:t>
            </a:r>
          </a:p>
          <a:p>
            <a:r>
              <a:rPr lang="en-CA" sz="4000" dirty="0"/>
              <a:t>- Manual typewriters and rotary phones’</a:t>
            </a:r>
          </a:p>
          <a:p>
            <a:r>
              <a:rPr lang="en-CA" sz="4000" dirty="0"/>
              <a:t>- Everyone had a secondary duty be it Crew, Squadron or Base.</a:t>
            </a:r>
          </a:p>
          <a:p>
            <a:endParaRPr lang="en-CA" dirty="0"/>
          </a:p>
        </p:txBody>
      </p:sp>
    </p:spTree>
    <p:extLst>
      <p:ext uri="{BB962C8B-B14F-4D97-AF65-F5344CB8AC3E}">
        <p14:creationId xmlns:p14="http://schemas.microsoft.com/office/powerpoint/2010/main" val="2724988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0DCC4E-7B42-4850-B45E-229554507E28}"/>
              </a:ext>
            </a:extLst>
          </p:cNvPr>
          <p:cNvSpPr/>
          <p:nvPr/>
        </p:nvSpPr>
        <p:spPr>
          <a:xfrm>
            <a:off x="3937518" y="355862"/>
            <a:ext cx="3685591" cy="707886"/>
          </a:xfrm>
          <a:prstGeom prst="rect">
            <a:avLst/>
          </a:prstGeom>
        </p:spPr>
        <p:txBody>
          <a:bodyPr wrap="square">
            <a:spAutoFit/>
          </a:bodyPr>
          <a:lstStyle/>
          <a:p>
            <a:r>
              <a:rPr lang="en-CA" sz="4000" b="1" dirty="0"/>
              <a:t>ASW MISSION</a:t>
            </a:r>
          </a:p>
        </p:txBody>
      </p:sp>
      <p:sp>
        <p:nvSpPr>
          <p:cNvPr id="4" name="TextBox 3">
            <a:extLst>
              <a:ext uri="{FF2B5EF4-FFF2-40B4-BE49-F238E27FC236}">
                <a16:creationId xmlns:a16="http://schemas.microsoft.com/office/drawing/2014/main" id="{163CC0A8-106A-47A6-96E8-87EE6C4076ED}"/>
              </a:ext>
            </a:extLst>
          </p:cNvPr>
          <p:cNvSpPr txBox="1"/>
          <p:nvPr/>
        </p:nvSpPr>
        <p:spPr>
          <a:xfrm>
            <a:off x="1026367" y="1987420"/>
            <a:ext cx="10918117" cy="4524315"/>
          </a:xfrm>
          <a:prstGeom prst="rect">
            <a:avLst/>
          </a:prstGeom>
          <a:noFill/>
        </p:spPr>
        <p:txBody>
          <a:bodyPr wrap="none" rtlCol="0">
            <a:spAutoFit/>
          </a:bodyPr>
          <a:lstStyle/>
          <a:p>
            <a:r>
              <a:rPr lang="en-CA" b="1" dirty="0"/>
              <a:t>Day Before</a:t>
            </a:r>
          </a:p>
          <a:p>
            <a:endParaRPr lang="en-CA" dirty="0"/>
          </a:p>
          <a:p>
            <a:r>
              <a:rPr lang="en-CA" dirty="0"/>
              <a:t>Key crew members check the Form Green and begin mission planning.</a:t>
            </a:r>
          </a:p>
          <a:p>
            <a:endParaRPr lang="en-CA" dirty="0"/>
          </a:p>
          <a:p>
            <a:r>
              <a:rPr lang="en-CA" b="1" dirty="0"/>
              <a:t>3 hours before takeoff</a:t>
            </a:r>
          </a:p>
          <a:p>
            <a:endParaRPr lang="en-CA" b="1" dirty="0"/>
          </a:p>
          <a:p>
            <a:r>
              <a:rPr lang="en-CA" dirty="0"/>
              <a:t>Crew checks in at Base Operations in 9 Hangar to prepare for briefing while FEs get the plane ready.</a:t>
            </a:r>
          </a:p>
          <a:p>
            <a:endParaRPr lang="en-CA" b="1" dirty="0"/>
          </a:p>
          <a:p>
            <a:r>
              <a:rPr lang="en-CA" b="1" dirty="0"/>
              <a:t>2 Hours Before Takeoff</a:t>
            </a:r>
          </a:p>
          <a:p>
            <a:endParaRPr lang="en-CA" b="1" dirty="0"/>
          </a:p>
          <a:p>
            <a:r>
              <a:rPr lang="en-CA" dirty="0"/>
              <a:t>Base Operations gives the crew their briefing including Intel, area air traffic, acoustic predictions, weather, mission </a:t>
            </a:r>
          </a:p>
          <a:p>
            <a:r>
              <a:rPr lang="en-CA" dirty="0"/>
              <a:t>parameters followed by the individual crew lead briefings.</a:t>
            </a:r>
          </a:p>
          <a:p>
            <a:endParaRPr lang="en-CA" dirty="0"/>
          </a:p>
          <a:p>
            <a:r>
              <a:rPr lang="en-CA" b="1" dirty="0"/>
              <a:t>1 Hour Before Takeoff</a:t>
            </a:r>
          </a:p>
          <a:p>
            <a:endParaRPr lang="en-CA" b="1" dirty="0"/>
          </a:p>
          <a:p>
            <a:r>
              <a:rPr lang="en-CA" dirty="0"/>
              <a:t>Crew goes to aircraft for pre-flight preparations.</a:t>
            </a:r>
          </a:p>
        </p:txBody>
      </p:sp>
    </p:spTree>
    <p:extLst>
      <p:ext uri="{BB962C8B-B14F-4D97-AF65-F5344CB8AC3E}">
        <p14:creationId xmlns:p14="http://schemas.microsoft.com/office/powerpoint/2010/main" val="1810619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0DCC4E-7B42-4850-B45E-229554507E28}"/>
              </a:ext>
            </a:extLst>
          </p:cNvPr>
          <p:cNvSpPr/>
          <p:nvPr/>
        </p:nvSpPr>
        <p:spPr>
          <a:xfrm>
            <a:off x="3937518" y="355862"/>
            <a:ext cx="3685591" cy="707886"/>
          </a:xfrm>
          <a:prstGeom prst="rect">
            <a:avLst/>
          </a:prstGeom>
        </p:spPr>
        <p:txBody>
          <a:bodyPr wrap="square">
            <a:spAutoFit/>
          </a:bodyPr>
          <a:lstStyle/>
          <a:p>
            <a:r>
              <a:rPr lang="en-CA" sz="4000" b="1" dirty="0"/>
              <a:t>ASW MISSION</a:t>
            </a:r>
          </a:p>
        </p:txBody>
      </p:sp>
      <p:sp>
        <p:nvSpPr>
          <p:cNvPr id="4" name="TextBox 3">
            <a:extLst>
              <a:ext uri="{FF2B5EF4-FFF2-40B4-BE49-F238E27FC236}">
                <a16:creationId xmlns:a16="http://schemas.microsoft.com/office/drawing/2014/main" id="{163CC0A8-106A-47A6-96E8-87EE6C4076ED}"/>
              </a:ext>
            </a:extLst>
          </p:cNvPr>
          <p:cNvSpPr txBox="1"/>
          <p:nvPr/>
        </p:nvSpPr>
        <p:spPr>
          <a:xfrm>
            <a:off x="3346281" y="1446245"/>
            <a:ext cx="4868064" cy="3416320"/>
          </a:xfrm>
          <a:prstGeom prst="rect">
            <a:avLst/>
          </a:prstGeom>
          <a:noFill/>
        </p:spPr>
        <p:txBody>
          <a:bodyPr wrap="none" rtlCol="0">
            <a:spAutoFit/>
          </a:bodyPr>
          <a:lstStyle/>
          <a:p>
            <a:r>
              <a:rPr lang="en-CA" sz="3600" dirty="0"/>
              <a:t>Argus crew was made of:</a:t>
            </a:r>
          </a:p>
          <a:p>
            <a:endParaRPr lang="en-CA" sz="3600" dirty="0"/>
          </a:p>
          <a:p>
            <a:r>
              <a:rPr lang="en-CA" sz="3600" dirty="0"/>
              <a:t>3 Pilots</a:t>
            </a:r>
          </a:p>
          <a:p>
            <a:r>
              <a:rPr lang="en-CA" sz="3600" dirty="0"/>
              <a:t>2 Flight Engineers</a:t>
            </a:r>
          </a:p>
          <a:p>
            <a:r>
              <a:rPr lang="en-CA" sz="3600" dirty="0"/>
              <a:t>6 Navigators</a:t>
            </a:r>
          </a:p>
          <a:p>
            <a:r>
              <a:rPr lang="en-CA" sz="3600" dirty="0"/>
              <a:t>7 Radio Officers</a:t>
            </a:r>
          </a:p>
        </p:txBody>
      </p:sp>
    </p:spTree>
    <p:extLst>
      <p:ext uri="{BB962C8B-B14F-4D97-AF65-F5344CB8AC3E}">
        <p14:creationId xmlns:p14="http://schemas.microsoft.com/office/powerpoint/2010/main" val="893862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table, chair, sitting&#10;&#10;Description automatically generated">
            <a:extLst>
              <a:ext uri="{FF2B5EF4-FFF2-40B4-BE49-F238E27FC236}">
                <a16:creationId xmlns:a16="http://schemas.microsoft.com/office/drawing/2014/main" id="{C88C3AA1-AAD0-4060-9411-F7DE6FEC53A8}"/>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Tree>
    <p:extLst>
      <p:ext uri="{BB962C8B-B14F-4D97-AF65-F5344CB8AC3E}">
        <p14:creationId xmlns:p14="http://schemas.microsoft.com/office/powerpoint/2010/main" val="4155208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BCDF7-F033-4A54-B60B-FC4FFA38B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87"/>
            <a:ext cx="5794310" cy="3862873"/>
          </a:xfrm>
          <a:prstGeom prst="rect">
            <a:avLst/>
          </a:prstGeom>
        </p:spPr>
      </p:pic>
      <p:pic>
        <p:nvPicPr>
          <p:cNvPr id="5" name="Picture 4">
            <a:extLst>
              <a:ext uri="{FF2B5EF4-FFF2-40B4-BE49-F238E27FC236}">
                <a16:creationId xmlns:a16="http://schemas.microsoft.com/office/drawing/2014/main" id="{928EF30F-DBB1-4ACC-8D3E-AC5BAAE47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692" y="3049557"/>
            <a:ext cx="5712665" cy="3808443"/>
          </a:xfrm>
          <a:prstGeom prst="rect">
            <a:avLst/>
          </a:prstGeom>
        </p:spPr>
      </p:pic>
    </p:spTree>
    <p:extLst>
      <p:ext uri="{BB962C8B-B14F-4D97-AF65-F5344CB8AC3E}">
        <p14:creationId xmlns:p14="http://schemas.microsoft.com/office/powerpoint/2010/main" val="3024014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7ED07-B8E5-4319-9809-24E0DA7ED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84" y="0"/>
            <a:ext cx="4744617" cy="3163078"/>
          </a:xfrm>
          <a:prstGeom prst="rect">
            <a:avLst/>
          </a:prstGeom>
        </p:spPr>
      </p:pic>
      <p:pic>
        <p:nvPicPr>
          <p:cNvPr id="5" name="Picture 4">
            <a:extLst>
              <a:ext uri="{FF2B5EF4-FFF2-40B4-BE49-F238E27FC236}">
                <a16:creationId xmlns:a16="http://schemas.microsoft.com/office/drawing/2014/main" id="{CC320BD3-3DFB-428D-A4EB-2EA2F3100E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468" y="0"/>
            <a:ext cx="4848031" cy="3232021"/>
          </a:xfrm>
          <a:prstGeom prst="rect">
            <a:avLst/>
          </a:prstGeom>
        </p:spPr>
      </p:pic>
      <p:pic>
        <p:nvPicPr>
          <p:cNvPr id="7" name="Picture 6">
            <a:extLst>
              <a:ext uri="{FF2B5EF4-FFF2-40B4-BE49-F238E27FC236}">
                <a16:creationId xmlns:a16="http://schemas.microsoft.com/office/drawing/2014/main" id="{CC13D094-FF38-4E61-8BEC-0BE0661140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83" y="3470988"/>
            <a:ext cx="4744617" cy="3163078"/>
          </a:xfrm>
          <a:prstGeom prst="rect">
            <a:avLst/>
          </a:prstGeom>
        </p:spPr>
      </p:pic>
      <p:pic>
        <p:nvPicPr>
          <p:cNvPr id="11" name="Picture 10" descr="A picture containing indoor, sitting, black, table&#10;&#10;Description automatically generated">
            <a:extLst>
              <a:ext uri="{FF2B5EF4-FFF2-40B4-BE49-F238E27FC236}">
                <a16:creationId xmlns:a16="http://schemas.microsoft.com/office/drawing/2014/main" id="{7CD61C8E-995B-43B0-9983-7C5E2FDC5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1468" y="3475652"/>
            <a:ext cx="4848030" cy="3261203"/>
          </a:xfrm>
          <a:prstGeom prst="rect">
            <a:avLst/>
          </a:prstGeom>
        </p:spPr>
      </p:pic>
    </p:spTree>
    <p:extLst>
      <p:ext uri="{BB962C8B-B14F-4D97-AF65-F5344CB8AC3E}">
        <p14:creationId xmlns:p14="http://schemas.microsoft.com/office/powerpoint/2010/main" val="1463836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521</Words>
  <Application>Microsoft Office PowerPoint</Application>
  <PresentationFormat>Widescreen</PresentationFormat>
  <Paragraphs>54</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Britannic Bold</vt:lpstr>
      <vt:lpstr>Calibri</vt:lpstr>
      <vt:lpstr>Calibri Light</vt:lpstr>
      <vt:lpstr>Times New Roman</vt:lpstr>
      <vt:lpstr>Office Theme</vt:lpstr>
      <vt:lpstr> A DAY IN THE LIFE OF A CP107 ARGUS CREW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DAY IN THE LIFE OF A CP107 ARGUS CREW</dc:title>
  <dc:creator>Bert Campbell</dc:creator>
  <cp:lastModifiedBy>Bert Campbell</cp:lastModifiedBy>
  <cp:revision>16</cp:revision>
  <dcterms:created xsi:type="dcterms:W3CDTF">2019-10-15T21:47:16Z</dcterms:created>
  <dcterms:modified xsi:type="dcterms:W3CDTF">2019-10-17T17:52:02Z</dcterms:modified>
</cp:coreProperties>
</file>