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71" r:id="rId5"/>
    <p:sldId id="258" r:id="rId6"/>
    <p:sldId id="260" r:id="rId7"/>
    <p:sldId id="266" r:id="rId8"/>
    <p:sldId id="267" r:id="rId9"/>
    <p:sldId id="268" r:id="rId10"/>
    <p:sldId id="269" r:id="rId1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4" autoAdjust="0"/>
    <p:restoredTop sz="94660"/>
  </p:normalViewPr>
  <p:slideViewPr>
    <p:cSldViewPr snapToGrid="0">
      <p:cViewPr varScale="1">
        <p:scale>
          <a:sx n="88" d="100"/>
          <a:sy n="88" d="100"/>
        </p:scale>
        <p:origin x="-114" y="-16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20E4F8B-2FF1-4FF9-9CC4-FA6F7FD653C8}" type="datetimeFigureOut">
              <a:rPr lang="en-US"/>
              <a:pPr>
                <a:defRPr/>
              </a:pPr>
              <a:t>3/31/2017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1C3B70D1-D07A-42EC-AB1B-0BEFABC95AA8}" type="slidenum">
              <a:rPr lang="en-US"/>
              <a:pPr/>
              <a:t>‹#›</a:t>
            </a:fld>
            <a:endParaRPr lang="en-US" dirty="0"/>
          </a:p>
        </p:txBody>
      </p:sp>
    </p:spTree>
  </p:cSld>
  <p:clrMapOvr>
    <a:masterClrMapping/>
  </p:clrMapOvr>
  <p:transition spd="slow" advClick="0" advTm="7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66E9030-8597-4F58-9E97-DE30F09C9088}" type="datetimeFigureOut">
              <a:rPr lang="en-US"/>
              <a:pPr>
                <a:defRPr/>
              </a:pPr>
              <a:t>3/31/2017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0316A945-5991-4A0B-9F6C-380E6A73B017}" type="slidenum">
              <a:rPr lang="en-US"/>
              <a:pPr/>
              <a:t>‹#›</a:t>
            </a:fld>
            <a:endParaRPr lang="en-US" dirty="0"/>
          </a:p>
        </p:txBody>
      </p:sp>
    </p:spTree>
  </p:cSld>
  <p:clrMapOvr>
    <a:masterClrMapping/>
  </p:clrMapOvr>
  <p:transition spd="slow" advClick="0" advTm="7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1D40AA7-00A0-4CD3-BD66-874B99A5C818}" type="datetimeFigureOut">
              <a:rPr lang="en-US"/>
              <a:pPr>
                <a:defRPr/>
              </a:pPr>
              <a:t>3/31/2017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BF5106E-B180-4EAE-B6AF-C52213552F28}" type="slidenum">
              <a:rPr lang="en-US"/>
              <a:pPr/>
              <a:t>‹#›</a:t>
            </a:fld>
            <a:endParaRPr lang="en-US" dirty="0"/>
          </a:p>
        </p:txBody>
      </p:sp>
    </p:spTree>
  </p:cSld>
  <p:clrMapOvr>
    <a:masterClrMapping/>
  </p:clrMapOvr>
  <p:transition spd="slow" advClick="0" advTm="7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D91A75C-3938-4959-AD8A-9C8E82D2E882}" type="datetimeFigureOut">
              <a:rPr lang="en-US"/>
              <a:pPr>
                <a:defRPr/>
              </a:pPr>
              <a:t>3/31/2017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7C0829E-5339-41D8-B9A5-4B497B571BBC}" type="slidenum">
              <a:rPr lang="en-US"/>
              <a:pPr/>
              <a:t>‹#›</a:t>
            </a:fld>
            <a:endParaRPr lang="en-US" dirty="0"/>
          </a:p>
        </p:txBody>
      </p:sp>
    </p:spTree>
  </p:cSld>
  <p:clrMapOvr>
    <a:masterClrMapping/>
  </p:clrMapOvr>
  <p:transition spd="slow" advClick="0" advTm="7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E923EC8C-5B51-4B21-B30C-FCA09E7F7EE9}" type="datetimeFigureOut">
              <a:rPr lang="en-US"/>
              <a:pPr>
                <a:defRPr/>
              </a:pPr>
              <a:t>3/31/2017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357C33E-E15C-4BD6-8119-5A7E19CFEFE7}" type="slidenum">
              <a:rPr lang="en-US"/>
              <a:pPr/>
              <a:t>‹#›</a:t>
            </a:fld>
            <a:endParaRPr lang="en-US" dirty="0"/>
          </a:p>
        </p:txBody>
      </p:sp>
    </p:spTree>
  </p:cSld>
  <p:clrMapOvr>
    <a:masterClrMapping/>
  </p:clrMapOvr>
  <p:transition spd="slow" advClick="0" advTm="7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E8E52A9-F7CD-4C70-B379-A3EE4E56DA3F}" type="datetimeFigureOut">
              <a:rPr lang="en-US"/>
              <a:pPr>
                <a:defRPr/>
              </a:pPr>
              <a:t>3/31/2017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DF3362F5-114B-47D4-BBD2-4D0409DBA666}" type="slidenum">
              <a:rPr lang="en-US"/>
              <a:pPr/>
              <a:t>‹#›</a:t>
            </a:fld>
            <a:endParaRPr lang="en-US" dirty="0"/>
          </a:p>
        </p:txBody>
      </p:sp>
    </p:spTree>
  </p:cSld>
  <p:clrMapOvr>
    <a:masterClrMapping/>
  </p:clrMapOvr>
  <p:transition spd="slow" advClick="0" advTm="7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4F81421-AA35-4FF8-A850-2714FBF3CE21}" type="datetimeFigureOut">
              <a:rPr lang="en-US"/>
              <a:pPr>
                <a:defRPr/>
              </a:pPr>
              <a:t>3/31/2017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80AC049F-0C26-4735-ABED-05D4E982E6E8}" type="slidenum">
              <a:rPr lang="en-US"/>
              <a:pPr/>
              <a:t>‹#›</a:t>
            </a:fld>
            <a:endParaRPr lang="en-US" dirty="0"/>
          </a:p>
        </p:txBody>
      </p:sp>
    </p:spTree>
  </p:cSld>
  <p:clrMapOvr>
    <a:masterClrMapping/>
  </p:clrMapOvr>
  <p:transition spd="slow" advClick="0" advTm="7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5BA2C92-7FC6-4FDF-8B47-807DC1E65804}" type="datetimeFigureOut">
              <a:rPr lang="en-US"/>
              <a:pPr>
                <a:defRPr/>
              </a:pPr>
              <a:t>3/31/2017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52FC56ED-F8A4-41E1-BEB1-7296A725C878}" type="slidenum">
              <a:rPr lang="en-US"/>
              <a:pPr/>
              <a:t>‹#›</a:t>
            </a:fld>
            <a:endParaRPr lang="en-US" dirty="0"/>
          </a:p>
        </p:txBody>
      </p:sp>
    </p:spTree>
  </p:cSld>
  <p:clrMapOvr>
    <a:masterClrMapping/>
  </p:clrMapOvr>
  <p:transition spd="slow" advClick="0" advTm="7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3F9E62-9383-405E-862E-A9747F17C303}" type="datetimeFigureOut">
              <a:rPr lang="en-US"/>
              <a:pPr>
                <a:defRPr/>
              </a:pPr>
              <a:t>3/31/2017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207AEE37-45C2-4495-BDAC-7BD9ED5CD4F2}" type="slidenum">
              <a:rPr lang="en-US"/>
              <a:pPr/>
              <a:t>‹#›</a:t>
            </a:fld>
            <a:endParaRPr lang="en-US" dirty="0"/>
          </a:p>
        </p:txBody>
      </p:sp>
    </p:spTree>
  </p:cSld>
  <p:clrMapOvr>
    <a:masterClrMapping/>
  </p:clrMapOvr>
  <p:transition spd="slow" advClick="0" advTm="7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E22218C9-0982-4196-9799-0248C6D00446}" type="datetimeFigureOut">
              <a:rPr lang="en-US"/>
              <a:pPr>
                <a:defRPr/>
              </a:pPr>
              <a:t>3/31/2017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14311A57-3536-40F7-8959-B60363843DAB}" type="slidenum">
              <a:rPr lang="en-US"/>
              <a:pPr/>
              <a:t>‹#›</a:t>
            </a:fld>
            <a:endParaRPr lang="en-US" dirty="0"/>
          </a:p>
        </p:txBody>
      </p:sp>
    </p:spTree>
  </p:cSld>
  <p:clrMapOvr>
    <a:masterClrMapping/>
  </p:clrMapOvr>
  <p:transition spd="slow" advClick="0" advTm="7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5E65895-C706-4847-8BC2-AA7CB78D72AE}" type="datetimeFigureOut">
              <a:rPr lang="en-US"/>
              <a:pPr>
                <a:defRPr/>
              </a:pPr>
              <a:t>3/31/2017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575705F-092D-4606-BF6E-FE95061B5ACA}" type="slidenum">
              <a:rPr lang="en-US"/>
              <a:pPr/>
              <a:t>‹#›</a:t>
            </a:fld>
            <a:endParaRPr lang="en-US" dirty="0"/>
          </a:p>
        </p:txBody>
      </p:sp>
    </p:spTree>
  </p:cSld>
  <p:clrMapOvr>
    <a:masterClrMapping/>
  </p:clrMapOvr>
  <p:transition spd="slow" advClick="0" advTm="7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9D191B9-87AD-4374-AD0F-21382458B607}" type="datetimeFigureOut">
              <a:rPr lang="en-US"/>
              <a:pPr>
                <a:defRPr/>
              </a:pPr>
              <a:t>3/31/2017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697CCC1-EA3A-4CCA-A665-5548E42104D2}"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7000">
    <p:randomBar dir="ver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2.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455738" y="285750"/>
            <a:ext cx="9144000" cy="2524125"/>
          </a:xfrm>
        </p:spPr>
        <p:txBody>
          <a:bodyPr/>
          <a:lstStyle/>
          <a:p>
            <a:pPr eaLnBrk="1" hangingPunct="1"/>
            <a:r>
              <a:rPr lang="en-US" altLang="en-US" sz="5500" dirty="0" smtClean="0">
                <a:solidFill>
                  <a:srgbClr val="FFFF00"/>
                </a:solidFill>
                <a:latin typeface="Wide Latin" pitchFamily="18" charset="0"/>
              </a:rPr>
              <a:t>Developing Your Personal Brand</a:t>
            </a:r>
            <a:endParaRPr lang="en-US" altLang="en-US" sz="5500" dirty="0" smtClean="0"/>
          </a:p>
        </p:txBody>
      </p:sp>
      <p:pic>
        <p:nvPicPr>
          <p:cNvPr id="9" name="Picture 8" descr="personal-brand"/>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225290" y="2905701"/>
            <a:ext cx="3383280" cy="3383280"/>
          </a:xfrm>
          <a:prstGeom prst="rect">
            <a:avLst/>
          </a:prstGeom>
          <a:ln cap="sq">
            <a:solidFill>
              <a:schemeClr val="accent1"/>
            </a:solidFill>
          </a:ln>
          <a:scene3d>
            <a:camera prst="orthographicFront"/>
            <a:lightRig rig="threePt" dir="t"/>
          </a:scene3d>
          <a:sp3d>
            <a:bevelT prst="relaxedInset"/>
          </a:sp3d>
        </p:spPr>
      </p:pic>
      <p:sp>
        <p:nvSpPr>
          <p:cNvPr id="2052" name="Rectangle 9"/>
          <p:cNvSpPr>
            <a:spLocks noChangeArrowheads="1"/>
          </p:cNvSpPr>
          <p:nvPr/>
        </p:nvSpPr>
        <p:spPr bwMode="auto">
          <a:xfrm>
            <a:off x="10756900" y="6375400"/>
            <a:ext cx="1262063" cy="369888"/>
          </a:xfrm>
          <a:prstGeom prst="rect">
            <a:avLst/>
          </a:prstGeom>
          <a:noFill/>
          <a:ln w="9525">
            <a:noFill/>
            <a:miter lim="800000"/>
            <a:headEnd/>
            <a:tailEnd/>
          </a:ln>
        </p:spPr>
        <p:txBody>
          <a:bodyPr wrap="none">
            <a:spAutoFit/>
          </a:bodyPr>
          <a:lstStyle/>
          <a:p>
            <a:pPr eaLnBrk="1" hangingPunct="1"/>
            <a:r>
              <a:rPr lang="en-US" b="1" dirty="0">
                <a:solidFill>
                  <a:srgbClr val="FFFF00"/>
                </a:solidFill>
              </a:rPr>
              <a:t>BBV2M LLC</a:t>
            </a:r>
          </a:p>
        </p:txBody>
      </p:sp>
    </p:spTree>
  </p:cSld>
  <p:clrMapOvr>
    <a:masterClrMapping/>
  </p:clrMapOvr>
  <p:transition spd="slow" advClick="0" advTm="10000">
    <p:circle/>
    <p:sndAc>
      <p:stSnd>
        <p:snd r:embed="rId2" name="wind.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4"/>
          <p:cNvSpPr>
            <a:spLocks noGrp="1"/>
          </p:cNvSpPr>
          <p:nvPr>
            <p:ph idx="1"/>
          </p:nvPr>
        </p:nvSpPr>
        <p:spPr>
          <a:xfrm>
            <a:off x="1981200" y="5486400"/>
            <a:ext cx="8229600" cy="639763"/>
          </a:xfrm>
        </p:spPr>
        <p:txBody>
          <a:bodyPr/>
          <a:lstStyle/>
          <a:p>
            <a:pPr algn="ctr" eaLnBrk="1" hangingPunct="1"/>
            <a:r>
              <a:rPr lang="en-US" altLang="en-US" b="1" dirty="0" smtClean="0">
                <a:solidFill>
                  <a:srgbClr val="FFFF00"/>
                </a:solidFill>
              </a:rPr>
              <a:t>BBV2M-BrothersBrooksVision2MissionLLC.com</a:t>
            </a:r>
          </a:p>
          <a:p>
            <a:pPr algn="ctr" eaLnBrk="1" hangingPunct="1"/>
            <a:r>
              <a:rPr lang="en-US" altLang="en-US" b="1" dirty="0" smtClean="0">
                <a:solidFill>
                  <a:srgbClr val="FFFF00"/>
                </a:solidFill>
              </a:rPr>
              <a:t>BBV2MLLC@gmail.com</a:t>
            </a:r>
          </a:p>
        </p:txBody>
      </p:sp>
      <p:pic>
        <p:nvPicPr>
          <p:cNvPr id="13315" name="Picture 5" descr="Slide1.JPG"/>
          <p:cNvPicPr>
            <a:picLocks noChangeAspect="1"/>
          </p:cNvPicPr>
          <p:nvPr/>
        </p:nvPicPr>
        <p:blipFill>
          <a:blip r:embed="rId3"/>
          <a:srcRect/>
          <a:stretch>
            <a:fillRect/>
          </a:stretch>
        </p:blipFill>
        <p:spPr bwMode="auto">
          <a:xfrm>
            <a:off x="1524000" y="0"/>
            <a:ext cx="9144000" cy="5181600"/>
          </a:xfrm>
          <a:prstGeom prst="rect">
            <a:avLst/>
          </a:prstGeom>
          <a:noFill/>
          <a:ln w="9525">
            <a:noFill/>
            <a:miter lim="800000"/>
            <a:headEnd/>
            <a:tailEnd/>
          </a:ln>
        </p:spPr>
      </p:pic>
    </p:spTree>
  </p:cSld>
  <p:clrMapOvr>
    <a:masterClrMapping/>
  </p:clrMapOvr>
  <p:transition spd="slow" advClick="0" advTm="10000">
    <p:wheel spokes="1"/>
    <p:sndAc>
      <p:stSnd>
        <p:snd r:embed="rId2" name="bomb.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ctr" eaLnBrk="1" hangingPunct="1"/>
            <a:r>
              <a:rPr lang="en-US" altLang="en-US" b="1" dirty="0" smtClean="0">
                <a:solidFill>
                  <a:srgbClr val="FFFF00"/>
                </a:solidFill>
                <a:latin typeface="Calibri" pitchFamily="34" charset="0"/>
              </a:rPr>
              <a:t>What is a Brand?</a:t>
            </a:r>
            <a:endParaRPr lang="en-US" altLang="en-US" dirty="0" smtClean="0"/>
          </a:p>
        </p:txBody>
      </p:sp>
      <p:sp>
        <p:nvSpPr>
          <p:cNvPr id="3" name="Content Placeholder 2"/>
          <p:cNvSpPr>
            <a:spLocks noGrp="1"/>
          </p:cNvSpPr>
          <p:nvPr>
            <p:ph idx="1"/>
          </p:nvPr>
        </p:nvSpPr>
        <p:spPr/>
        <p:txBody>
          <a:bodyPr rtlCol="0">
            <a:normAutofit lnSpcReduction="10000"/>
          </a:bodyPr>
          <a:lstStyle/>
          <a:p>
            <a:pPr marL="342900" indent="-342900" eaLnBrk="1" fontAlgn="auto" hangingPunct="1">
              <a:lnSpc>
                <a:spcPct val="100000"/>
              </a:lnSpc>
              <a:spcBef>
                <a:spcPct val="20000"/>
              </a:spcBef>
              <a:spcAft>
                <a:spcPts val="0"/>
              </a:spcAft>
              <a:buFont typeface="Arial" pitchFamily="34" charset="0"/>
              <a:buNone/>
              <a:defRPr/>
            </a:pPr>
            <a:r>
              <a:rPr lang="en-US" sz="2500" dirty="0">
                <a:solidFill>
                  <a:srgbClr val="FFFF00"/>
                </a:solidFill>
                <a:latin typeface="AR BERKLEY" pitchFamily="2" charset="0"/>
              </a:rPr>
              <a:t>It has been defined as </a:t>
            </a:r>
          </a:p>
          <a:p>
            <a:pPr marL="342900" indent="-342900" eaLnBrk="1" fontAlgn="auto" hangingPunct="1">
              <a:lnSpc>
                <a:spcPct val="100000"/>
              </a:lnSpc>
              <a:spcBef>
                <a:spcPct val="20000"/>
              </a:spcBef>
              <a:spcAft>
                <a:spcPts val="0"/>
              </a:spcAft>
              <a:buFont typeface="Arial" pitchFamily="34" charset="0"/>
              <a:buNone/>
              <a:defRPr/>
            </a:pPr>
            <a:r>
              <a:rPr lang="en-US" sz="2500" dirty="0">
                <a:solidFill>
                  <a:srgbClr val="FFFF00"/>
                </a:solidFill>
                <a:latin typeface="AR BERKLEY" pitchFamily="2" charset="0"/>
              </a:rPr>
              <a:t> </a:t>
            </a:r>
          </a:p>
          <a:p>
            <a:pPr marL="342900" indent="-342900" eaLnBrk="1" fontAlgn="auto" hangingPunct="1">
              <a:lnSpc>
                <a:spcPct val="100000"/>
              </a:lnSpc>
              <a:spcBef>
                <a:spcPct val="20000"/>
              </a:spcBef>
              <a:spcAft>
                <a:spcPts val="0"/>
              </a:spcAft>
              <a:buFont typeface="Arial" pitchFamily="34" charset="0"/>
              <a:buNone/>
              <a:defRPr/>
            </a:pPr>
            <a:r>
              <a:rPr lang="en-US" sz="2500" dirty="0">
                <a:solidFill>
                  <a:srgbClr val="FFFF00"/>
                </a:solidFill>
                <a:latin typeface="AR BERKLEY" pitchFamily="2" charset="0"/>
              </a:rPr>
              <a:t>A) A trademark or distinctive name identifying a product, service or organization</a:t>
            </a:r>
          </a:p>
          <a:p>
            <a:pPr marL="342900" indent="-342900" eaLnBrk="1" fontAlgn="auto" hangingPunct="1">
              <a:lnSpc>
                <a:spcPct val="100000"/>
              </a:lnSpc>
              <a:spcBef>
                <a:spcPct val="20000"/>
              </a:spcBef>
              <a:spcAft>
                <a:spcPts val="0"/>
              </a:spcAft>
              <a:buFont typeface="Arial" pitchFamily="34" charset="0"/>
              <a:buNone/>
              <a:defRPr/>
            </a:pPr>
            <a:r>
              <a:rPr lang="en-US" sz="2500" dirty="0">
                <a:solidFill>
                  <a:srgbClr val="FFFF00"/>
                </a:solidFill>
                <a:latin typeface="AR BERKLEY" pitchFamily="2" charset="0"/>
              </a:rPr>
              <a:t> </a:t>
            </a:r>
          </a:p>
          <a:p>
            <a:pPr marL="342900" indent="-342900" eaLnBrk="1" fontAlgn="auto" hangingPunct="1">
              <a:lnSpc>
                <a:spcPct val="100000"/>
              </a:lnSpc>
              <a:spcBef>
                <a:spcPct val="20000"/>
              </a:spcBef>
              <a:spcAft>
                <a:spcPts val="0"/>
              </a:spcAft>
              <a:buFont typeface="Arial" pitchFamily="34" charset="0"/>
              <a:buNone/>
              <a:defRPr/>
            </a:pPr>
            <a:r>
              <a:rPr lang="en-US" sz="2500" dirty="0">
                <a:solidFill>
                  <a:srgbClr val="FFFF00"/>
                </a:solidFill>
                <a:latin typeface="AR BERKLEY" pitchFamily="2" charset="0"/>
              </a:rPr>
              <a:t>B) A product or services so identified</a:t>
            </a:r>
          </a:p>
          <a:p>
            <a:pPr marL="342900" indent="-342900" eaLnBrk="1" fontAlgn="auto" hangingPunct="1">
              <a:lnSpc>
                <a:spcPct val="100000"/>
              </a:lnSpc>
              <a:spcBef>
                <a:spcPct val="20000"/>
              </a:spcBef>
              <a:spcAft>
                <a:spcPts val="0"/>
              </a:spcAft>
              <a:buFont typeface="Arial" pitchFamily="34" charset="0"/>
              <a:buNone/>
              <a:defRPr/>
            </a:pPr>
            <a:r>
              <a:rPr lang="en-US" sz="2500" dirty="0">
                <a:solidFill>
                  <a:srgbClr val="FFFF00"/>
                </a:solidFill>
                <a:latin typeface="AR BERKLEY" pitchFamily="2" charset="0"/>
              </a:rPr>
              <a:t> </a:t>
            </a:r>
          </a:p>
          <a:p>
            <a:pPr marL="342900" indent="-342900" eaLnBrk="1" fontAlgn="auto" hangingPunct="1">
              <a:lnSpc>
                <a:spcPct val="100000"/>
              </a:lnSpc>
              <a:spcBef>
                <a:spcPct val="20000"/>
              </a:spcBef>
              <a:spcAft>
                <a:spcPts val="0"/>
              </a:spcAft>
              <a:buFont typeface="Arial" pitchFamily="34" charset="0"/>
              <a:buNone/>
              <a:defRPr/>
            </a:pPr>
            <a:r>
              <a:rPr lang="en-US" sz="2500" dirty="0">
                <a:solidFill>
                  <a:srgbClr val="FFFF00"/>
                </a:solidFill>
                <a:latin typeface="AR BERKLEY" pitchFamily="2" charset="0"/>
              </a:rPr>
              <a:t>C) An association of positive qualities with widely recognized names as of a product line or celebrity</a:t>
            </a:r>
          </a:p>
          <a:p>
            <a:pPr marL="342900" indent="-342900" eaLnBrk="1" fontAlgn="auto" hangingPunct="1">
              <a:lnSpc>
                <a:spcPct val="100000"/>
              </a:lnSpc>
              <a:spcBef>
                <a:spcPct val="20000"/>
              </a:spcBef>
              <a:spcAft>
                <a:spcPts val="0"/>
              </a:spcAft>
              <a:buFont typeface="Arial" pitchFamily="34" charset="0"/>
              <a:buNone/>
              <a:defRPr/>
            </a:pPr>
            <a:r>
              <a:rPr lang="en-US" sz="2500" dirty="0">
                <a:solidFill>
                  <a:srgbClr val="FFFF00"/>
                </a:solidFill>
                <a:latin typeface="AR BERKLEY" pitchFamily="2" charset="0"/>
              </a:rPr>
              <a:t> </a:t>
            </a:r>
          </a:p>
          <a:p>
            <a:pPr marL="342900" indent="-342900" eaLnBrk="1" fontAlgn="auto" hangingPunct="1">
              <a:lnSpc>
                <a:spcPct val="100000"/>
              </a:lnSpc>
              <a:spcBef>
                <a:spcPct val="20000"/>
              </a:spcBef>
              <a:spcAft>
                <a:spcPts val="0"/>
              </a:spcAft>
              <a:buFont typeface="Arial" pitchFamily="34" charset="0"/>
              <a:buNone/>
              <a:defRPr/>
            </a:pPr>
            <a:r>
              <a:rPr lang="en-US" sz="2500" dirty="0">
                <a:solidFill>
                  <a:srgbClr val="FFFF00"/>
                </a:solidFill>
                <a:latin typeface="AR BERKLEY" pitchFamily="2" charset="0"/>
              </a:rPr>
              <a:t>D) A distinctive category or a particular kind</a:t>
            </a:r>
          </a:p>
          <a:p>
            <a:pPr eaLnBrk="1" fontAlgn="auto" hangingPunct="1">
              <a:spcAft>
                <a:spcPts val="0"/>
              </a:spcAft>
              <a:defRPr/>
            </a:pPr>
            <a:endParaRPr lang="en-US" dirty="0"/>
          </a:p>
        </p:txBody>
      </p:sp>
      <p:sp>
        <p:nvSpPr>
          <p:cNvPr id="3076" name="Rectangle 1"/>
          <p:cNvSpPr>
            <a:spLocks noChangeArrowheads="1"/>
          </p:cNvSpPr>
          <p:nvPr/>
        </p:nvSpPr>
        <p:spPr bwMode="auto">
          <a:xfrm>
            <a:off x="10596563" y="6311900"/>
            <a:ext cx="1263650" cy="369888"/>
          </a:xfrm>
          <a:prstGeom prst="rect">
            <a:avLst/>
          </a:prstGeom>
          <a:noFill/>
          <a:ln w="9525">
            <a:noFill/>
            <a:miter lim="800000"/>
            <a:headEnd/>
            <a:tailEnd/>
          </a:ln>
        </p:spPr>
        <p:txBody>
          <a:bodyPr wrap="none">
            <a:spAutoFit/>
          </a:bodyPr>
          <a:lstStyle/>
          <a:p>
            <a:pPr eaLnBrk="1" hangingPunct="1"/>
            <a:r>
              <a:rPr lang="en-US" b="1" dirty="0">
                <a:solidFill>
                  <a:srgbClr val="FFFF00"/>
                </a:solidFill>
              </a:rPr>
              <a:t>BBV2M LLC</a:t>
            </a:r>
          </a:p>
        </p:txBody>
      </p:sp>
    </p:spTree>
  </p:cSld>
  <p:clrMapOvr>
    <a:masterClrMapping/>
  </p:clrMapOvr>
  <p:transition spd="slow" advClick="0" advTm="10000">
    <p:circle/>
    <p:sndAc>
      <p:stSnd>
        <p:snd r:embed="rId2" name="wind.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4">
                    <a:lumMod val="60000"/>
                    <a:lumOff val="40000"/>
                  </a:schemeClr>
                </a:solidFill>
              </a:rPr>
              <a:t>9 Ideas to Assist You in Personally Branding Yourself</a:t>
            </a:r>
            <a:endParaRPr lang="en-US" b="1" dirty="0">
              <a:solidFill>
                <a:schemeClr val="accent4">
                  <a:lumMod val="60000"/>
                  <a:lumOff val="40000"/>
                </a:schemeClr>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chemeClr val="accent4">
                    <a:lumMod val="60000"/>
                    <a:lumOff val="40000"/>
                  </a:schemeClr>
                </a:solidFill>
              </a:rPr>
              <a:t>Spell out your vision and aspiration that into your personal brand.</a:t>
            </a:r>
          </a:p>
          <a:p>
            <a:pPr marL="514350" indent="-514350">
              <a:buFont typeface="+mj-lt"/>
              <a:buAutoNum type="arabicPeriod"/>
            </a:pPr>
            <a:r>
              <a:rPr lang="en-US" dirty="0" smtClean="0">
                <a:solidFill>
                  <a:schemeClr val="accent4">
                    <a:lumMod val="60000"/>
                    <a:lumOff val="40000"/>
                  </a:schemeClr>
                </a:solidFill>
              </a:rPr>
              <a:t>Post video clips of you speaking about who you are and what you like to do (clips should be related to those things that enhance your brand).  This allows for people to see and hear you in the flesh (almost).</a:t>
            </a:r>
          </a:p>
          <a:p>
            <a:pPr marL="514350" indent="-514350">
              <a:buFont typeface="+mj-lt"/>
              <a:buAutoNum type="arabicPeriod"/>
            </a:pPr>
            <a:r>
              <a:rPr lang="en-US" dirty="0" smtClean="0">
                <a:solidFill>
                  <a:schemeClr val="accent4">
                    <a:lumMod val="60000"/>
                    <a:lumOff val="40000"/>
                  </a:schemeClr>
                </a:solidFill>
              </a:rPr>
              <a:t>Assure all pictures and comments show you in a favorable way.</a:t>
            </a:r>
          </a:p>
          <a:p>
            <a:pPr marL="514350" indent="-514350">
              <a:buFont typeface="+mj-lt"/>
              <a:buAutoNum type="arabicPeriod"/>
            </a:pPr>
            <a:r>
              <a:rPr lang="en-US" dirty="0" smtClean="0">
                <a:solidFill>
                  <a:schemeClr val="accent4">
                    <a:lumMod val="60000"/>
                    <a:lumOff val="40000"/>
                  </a:schemeClr>
                </a:solidFill>
              </a:rPr>
              <a:t>Edit, edit, edit – make sue all spelling and grammar is correct.</a:t>
            </a:r>
          </a:p>
          <a:p>
            <a:pPr marL="514350" indent="-514350">
              <a:buFont typeface="+mj-lt"/>
              <a:buAutoNum type="arabicPeriod"/>
            </a:pPr>
            <a:r>
              <a:rPr lang="en-US" dirty="0" smtClean="0">
                <a:solidFill>
                  <a:schemeClr val="accent4">
                    <a:lumMod val="60000"/>
                    <a:lumOff val="40000"/>
                  </a:schemeClr>
                </a:solidFill>
              </a:rPr>
              <a:t>Define who you want your audience to be as it relates to your brand.</a:t>
            </a:r>
            <a:endParaRPr lang="en-US" dirty="0">
              <a:solidFill>
                <a:schemeClr val="accent4">
                  <a:lumMod val="60000"/>
                  <a:lumOff val="40000"/>
                </a:schemeClr>
              </a:solidFill>
            </a:endParaRPr>
          </a:p>
        </p:txBody>
      </p:sp>
    </p:spTree>
  </p:cSld>
  <p:clrMapOvr>
    <a:masterClrMapping/>
  </p:clrMapOvr>
  <p:transition spd="slow" advClick="0" advTm="7000">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4">
                    <a:lumMod val="60000"/>
                    <a:lumOff val="40000"/>
                  </a:schemeClr>
                </a:solidFill>
              </a:rPr>
              <a:t>9 Ideas to Assist You in Personally Branding Yourself</a:t>
            </a:r>
            <a:endParaRPr lang="en-US" b="1" dirty="0">
              <a:solidFill>
                <a:schemeClr val="accent4">
                  <a:lumMod val="60000"/>
                  <a:lumOff val="40000"/>
                </a:schemeClr>
              </a:solidFill>
            </a:endParaRPr>
          </a:p>
        </p:txBody>
      </p:sp>
      <p:sp>
        <p:nvSpPr>
          <p:cNvPr id="3" name="Content Placeholder 2"/>
          <p:cNvSpPr>
            <a:spLocks noGrp="1"/>
          </p:cNvSpPr>
          <p:nvPr>
            <p:ph idx="1"/>
          </p:nvPr>
        </p:nvSpPr>
        <p:spPr/>
        <p:txBody>
          <a:bodyPr/>
          <a:lstStyle/>
          <a:p>
            <a:pPr marL="514350" indent="-514350">
              <a:buNone/>
            </a:pPr>
            <a:r>
              <a:rPr lang="en-US" dirty="0" smtClean="0">
                <a:solidFill>
                  <a:schemeClr val="accent4">
                    <a:lumMod val="60000"/>
                    <a:lumOff val="40000"/>
                  </a:schemeClr>
                </a:solidFill>
              </a:rPr>
              <a:t>	6.  Make sure you are a member of those groups that enhance your personal brand.</a:t>
            </a:r>
          </a:p>
          <a:p>
            <a:pPr marL="514350" indent="-514350">
              <a:buNone/>
            </a:pPr>
            <a:r>
              <a:rPr lang="en-US" dirty="0" smtClean="0">
                <a:solidFill>
                  <a:schemeClr val="accent4">
                    <a:lumMod val="60000"/>
                    <a:lumOff val="40000"/>
                  </a:schemeClr>
                </a:solidFill>
              </a:rPr>
              <a:t>	7.  Limit who has access to inputting information on your media channel.</a:t>
            </a:r>
          </a:p>
          <a:p>
            <a:pPr marL="514350" indent="-514350">
              <a:buNone/>
            </a:pPr>
            <a:r>
              <a:rPr lang="en-US" dirty="0" smtClean="0">
                <a:solidFill>
                  <a:schemeClr val="accent4">
                    <a:lumMod val="60000"/>
                    <a:lumOff val="40000"/>
                  </a:schemeClr>
                </a:solidFill>
              </a:rPr>
              <a:t>	8.  Be careful and selective about the information that you share in your social media that is really not related to you.  You don’t want to share information that is contradictory to your personal brand.</a:t>
            </a:r>
          </a:p>
          <a:p>
            <a:pPr marL="514350" indent="-514350">
              <a:buNone/>
            </a:pPr>
            <a:r>
              <a:rPr lang="en-US" dirty="0" smtClean="0">
                <a:solidFill>
                  <a:schemeClr val="accent4">
                    <a:lumMod val="60000"/>
                    <a:lumOff val="40000"/>
                  </a:schemeClr>
                </a:solidFill>
              </a:rPr>
              <a:t>	9.  Never post items on your social media when you are upset or emotionally not yourself.  As some celebrities have fond out, once it goes on line someone will see it before you can take it down. </a:t>
            </a:r>
          </a:p>
        </p:txBody>
      </p:sp>
    </p:spTree>
  </p:cSld>
  <p:clrMapOvr>
    <a:masterClrMapping/>
  </p:clrMapOvr>
  <p:transition spd="slow" advClick="0" advTm="7000">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eaLnBrk="1" hangingPunct="1"/>
            <a:r>
              <a:rPr lang="en-US" altLang="en-US" b="1" dirty="0" smtClean="0">
                <a:solidFill>
                  <a:srgbClr val="FFFF00"/>
                </a:solidFill>
                <a:latin typeface="Calibri" pitchFamily="34" charset="0"/>
              </a:rPr>
              <a:t>Brand Importance</a:t>
            </a:r>
            <a:endParaRPr lang="en-US" altLang="en-US" dirty="0" smtClean="0"/>
          </a:p>
        </p:txBody>
      </p:sp>
      <p:sp>
        <p:nvSpPr>
          <p:cNvPr id="4099" name="Content Placeholder 2"/>
          <p:cNvSpPr>
            <a:spLocks noGrp="1"/>
          </p:cNvSpPr>
          <p:nvPr>
            <p:ph idx="1"/>
          </p:nvPr>
        </p:nvSpPr>
        <p:spPr/>
        <p:txBody>
          <a:bodyPr/>
          <a:lstStyle/>
          <a:p>
            <a:pPr marL="0" indent="0" eaLnBrk="1" hangingPunct="1">
              <a:buFont typeface="Arial" pitchFamily="34" charset="0"/>
              <a:buNone/>
            </a:pPr>
            <a:endParaRPr lang="en-US" altLang="en-US" sz="3200" dirty="0" smtClean="0">
              <a:solidFill>
                <a:srgbClr val="FFFF00"/>
              </a:solidFill>
              <a:latin typeface="AR BERKLEY" pitchFamily="2" charset="0"/>
            </a:endParaRPr>
          </a:p>
          <a:p>
            <a:pPr marL="0" indent="0" eaLnBrk="1" hangingPunct="1">
              <a:buFont typeface="Arial" pitchFamily="34" charset="0"/>
              <a:buNone/>
            </a:pPr>
            <a:r>
              <a:rPr lang="en-US" altLang="en-US" sz="3200" dirty="0" smtClean="0">
                <a:solidFill>
                  <a:srgbClr val="FFFF00"/>
                </a:solidFill>
                <a:latin typeface="AR BERKLEY" pitchFamily="2" charset="0"/>
              </a:rPr>
              <a:t>Each day we are involved with someone’s brand.  It could be a product, a service or an individual.  These brands are powerful and those that are responsible for the brand want to make sure that those things that are associated with the brand are true representation of the brand. </a:t>
            </a:r>
            <a:endParaRPr lang="en-US" altLang="en-US" dirty="0" smtClean="0">
              <a:latin typeface="AR BERKLEY" pitchFamily="2" charset="0"/>
            </a:endParaRPr>
          </a:p>
        </p:txBody>
      </p:sp>
      <p:sp>
        <p:nvSpPr>
          <p:cNvPr id="4100" name="Rectangle 1"/>
          <p:cNvSpPr>
            <a:spLocks noChangeArrowheads="1"/>
          </p:cNvSpPr>
          <p:nvPr/>
        </p:nvSpPr>
        <p:spPr bwMode="auto">
          <a:xfrm>
            <a:off x="10574338" y="6311900"/>
            <a:ext cx="1262062" cy="369888"/>
          </a:xfrm>
          <a:prstGeom prst="rect">
            <a:avLst/>
          </a:prstGeom>
          <a:noFill/>
          <a:ln w="9525">
            <a:noFill/>
            <a:miter lim="800000"/>
            <a:headEnd/>
            <a:tailEnd/>
          </a:ln>
        </p:spPr>
        <p:txBody>
          <a:bodyPr wrap="none">
            <a:spAutoFit/>
          </a:bodyPr>
          <a:lstStyle/>
          <a:p>
            <a:pPr eaLnBrk="1" hangingPunct="1"/>
            <a:r>
              <a:rPr lang="en-US" b="1" dirty="0">
                <a:solidFill>
                  <a:srgbClr val="FFFF00"/>
                </a:solidFill>
              </a:rPr>
              <a:t>BBV2M LLC</a:t>
            </a:r>
          </a:p>
        </p:txBody>
      </p:sp>
    </p:spTree>
  </p:cSld>
  <p:clrMapOvr>
    <a:masterClrMapping/>
  </p:clrMapOvr>
  <p:transition spd="slow" advClick="0" advTm="10000">
    <p:circle/>
    <p:sndAc>
      <p:stSnd>
        <p:snd r:embed="rId2" name="wind.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eaLnBrk="1" hangingPunct="1"/>
            <a:r>
              <a:rPr lang="en-US" altLang="en-US" b="1" dirty="0" smtClean="0">
                <a:solidFill>
                  <a:srgbClr val="FFFF00"/>
                </a:solidFill>
                <a:latin typeface="Calibri" pitchFamily="34" charset="0"/>
              </a:rPr>
              <a:t>Familiar Celebrity Brands</a:t>
            </a:r>
            <a:endParaRPr lang="en-US" altLang="en-US" dirty="0" smtClean="0"/>
          </a:p>
        </p:txBody>
      </p:sp>
      <p:sp>
        <p:nvSpPr>
          <p:cNvPr id="3" name="Content Placeholder 2"/>
          <p:cNvSpPr>
            <a:spLocks noGrp="1"/>
          </p:cNvSpPr>
          <p:nvPr>
            <p:ph idx="1"/>
          </p:nvPr>
        </p:nvSpPr>
        <p:spPr/>
        <p:txBody>
          <a:bodyPr rtlCol="0">
            <a:normAutofit/>
          </a:bodyPr>
          <a:lstStyle/>
          <a:p>
            <a:pPr marL="342900" indent="-342900" algn="ctr" eaLnBrk="1" fontAlgn="auto" hangingPunct="1">
              <a:lnSpc>
                <a:spcPct val="100000"/>
              </a:lnSpc>
              <a:spcBef>
                <a:spcPct val="20000"/>
              </a:spcBef>
              <a:spcAft>
                <a:spcPts val="0"/>
              </a:spcAft>
              <a:buFont typeface="Arial" pitchFamily="34" charset="0"/>
              <a:buNone/>
              <a:defRPr/>
            </a:pPr>
            <a:endParaRPr lang="en-US" sz="3200" b="1" dirty="0">
              <a:solidFill>
                <a:srgbClr val="FFFF00"/>
              </a:solidFill>
            </a:endParaRPr>
          </a:p>
          <a:p>
            <a:pPr marL="342900" indent="-342900" algn="ctr" eaLnBrk="1" fontAlgn="auto" hangingPunct="1">
              <a:lnSpc>
                <a:spcPct val="100000"/>
              </a:lnSpc>
              <a:spcBef>
                <a:spcPct val="20000"/>
              </a:spcBef>
              <a:spcAft>
                <a:spcPts val="0"/>
              </a:spcAft>
              <a:buFont typeface="Arial" pitchFamily="34" charset="0"/>
              <a:buNone/>
              <a:defRPr/>
            </a:pPr>
            <a:r>
              <a:rPr lang="en-US" sz="3200" b="1" dirty="0">
                <a:solidFill>
                  <a:srgbClr val="FFFF00"/>
                </a:solidFill>
              </a:rPr>
              <a:t>Martha Stewart, Kathy Lee Gifford, </a:t>
            </a:r>
            <a:endParaRPr lang="en-US" sz="3200" dirty="0">
              <a:solidFill>
                <a:srgbClr val="FFFF00"/>
              </a:solidFill>
            </a:endParaRPr>
          </a:p>
          <a:p>
            <a:pPr marL="342900" indent="-342900" algn="ctr" eaLnBrk="1" fontAlgn="auto" hangingPunct="1">
              <a:lnSpc>
                <a:spcPct val="100000"/>
              </a:lnSpc>
              <a:spcBef>
                <a:spcPct val="20000"/>
              </a:spcBef>
              <a:spcAft>
                <a:spcPts val="0"/>
              </a:spcAft>
              <a:buFont typeface="Arial" pitchFamily="34" charset="0"/>
              <a:buNone/>
              <a:defRPr/>
            </a:pPr>
            <a:r>
              <a:rPr lang="en-US" sz="3200" b="1" dirty="0">
                <a:solidFill>
                  <a:srgbClr val="FFFF00"/>
                </a:solidFill>
              </a:rPr>
              <a:t>Donald Trump, Versace, Dior, </a:t>
            </a:r>
          </a:p>
          <a:p>
            <a:pPr marL="342900" indent="-342900" algn="ctr" eaLnBrk="1" fontAlgn="auto" hangingPunct="1">
              <a:lnSpc>
                <a:spcPct val="100000"/>
              </a:lnSpc>
              <a:spcBef>
                <a:spcPct val="20000"/>
              </a:spcBef>
              <a:spcAft>
                <a:spcPts val="0"/>
              </a:spcAft>
              <a:buFont typeface="Arial" pitchFamily="34" charset="0"/>
              <a:buNone/>
              <a:defRPr/>
            </a:pPr>
            <a:r>
              <a:rPr lang="en-US" sz="3200" b="1" dirty="0">
                <a:solidFill>
                  <a:srgbClr val="FFFF00"/>
                </a:solidFill>
              </a:rPr>
              <a:t>Giorgio Armani, Calvin Klein</a:t>
            </a:r>
            <a:endParaRPr lang="en-US" sz="3200" dirty="0">
              <a:solidFill>
                <a:srgbClr val="FFFF00"/>
              </a:solidFill>
            </a:endParaRPr>
          </a:p>
          <a:p>
            <a:pPr eaLnBrk="1" fontAlgn="auto" hangingPunct="1">
              <a:spcAft>
                <a:spcPts val="0"/>
              </a:spcAft>
              <a:defRPr/>
            </a:pPr>
            <a:endParaRPr lang="en-US" dirty="0"/>
          </a:p>
        </p:txBody>
      </p:sp>
      <p:sp>
        <p:nvSpPr>
          <p:cNvPr id="6148" name="Rectangle 1"/>
          <p:cNvSpPr>
            <a:spLocks noChangeArrowheads="1"/>
          </p:cNvSpPr>
          <p:nvPr/>
        </p:nvSpPr>
        <p:spPr bwMode="auto">
          <a:xfrm>
            <a:off x="10528300" y="6311900"/>
            <a:ext cx="1262063" cy="369888"/>
          </a:xfrm>
          <a:prstGeom prst="rect">
            <a:avLst/>
          </a:prstGeom>
          <a:noFill/>
          <a:ln w="9525">
            <a:noFill/>
            <a:miter lim="800000"/>
            <a:headEnd/>
            <a:tailEnd/>
          </a:ln>
        </p:spPr>
        <p:txBody>
          <a:bodyPr wrap="none">
            <a:spAutoFit/>
          </a:bodyPr>
          <a:lstStyle/>
          <a:p>
            <a:pPr eaLnBrk="1" hangingPunct="1"/>
            <a:r>
              <a:rPr lang="en-US" b="1" dirty="0">
                <a:solidFill>
                  <a:srgbClr val="FFFF00"/>
                </a:solidFill>
              </a:rPr>
              <a:t>BBV2M LLC</a:t>
            </a:r>
          </a:p>
        </p:txBody>
      </p:sp>
    </p:spTree>
  </p:cSld>
  <p:clrMapOvr>
    <a:masterClrMapping/>
  </p:clrMapOvr>
  <p:transition spd="slow" advClick="0" advTm="10000">
    <p:circle/>
    <p:sndAc>
      <p:stSnd>
        <p:snd r:embed="rId2" name="wind.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eaLnBrk="1" hangingPunct="1"/>
            <a:r>
              <a:rPr lang="en-US" altLang="en-US" b="1" dirty="0" smtClean="0">
                <a:solidFill>
                  <a:srgbClr val="FFFF00"/>
                </a:solidFill>
                <a:latin typeface="Calibri" pitchFamily="34" charset="0"/>
              </a:rPr>
              <a:t>Personal Branding Tools</a:t>
            </a:r>
            <a:endParaRPr lang="en-US" altLang="en-US" b="1" dirty="0" smtClean="0"/>
          </a:p>
        </p:txBody>
      </p:sp>
      <p:sp>
        <p:nvSpPr>
          <p:cNvPr id="3" name="Content Placeholder 2"/>
          <p:cNvSpPr>
            <a:spLocks noGrp="1"/>
          </p:cNvSpPr>
          <p:nvPr>
            <p:ph idx="1"/>
          </p:nvPr>
        </p:nvSpPr>
        <p:spPr/>
        <p:txBody>
          <a:bodyPr rtlCol="0">
            <a:normAutofit/>
          </a:bodyPr>
          <a:lstStyle/>
          <a:p>
            <a:pPr marL="342900" indent="-342900" eaLnBrk="1" fontAlgn="auto" hangingPunct="1">
              <a:lnSpc>
                <a:spcPct val="100000"/>
              </a:lnSpc>
              <a:spcBef>
                <a:spcPct val="20000"/>
              </a:spcBef>
              <a:spcAft>
                <a:spcPts val="0"/>
              </a:spcAft>
              <a:defRPr/>
            </a:pPr>
            <a:r>
              <a:rPr lang="en-US" sz="3200" dirty="0">
                <a:solidFill>
                  <a:srgbClr val="FFFF00"/>
                </a:solidFill>
                <a:latin typeface="AR BERKLEY" panose="02000000000000000000" pitchFamily="2" charset="0"/>
              </a:rPr>
              <a:t>Utilization of Social Media can support, enhance, or hurt your personal brand.  </a:t>
            </a:r>
            <a:r>
              <a:rPr lang="en-US" sz="3200" b="1" u="sng" dirty="0">
                <a:solidFill>
                  <a:srgbClr val="FFFF00"/>
                </a:solidFill>
                <a:latin typeface="AR BERKLEY" panose="02000000000000000000" pitchFamily="2" charset="0"/>
              </a:rPr>
              <a:t>Use them wisely</a:t>
            </a:r>
          </a:p>
          <a:p>
            <a:pPr marL="342900" indent="-342900" eaLnBrk="1" fontAlgn="auto" hangingPunct="1">
              <a:lnSpc>
                <a:spcPct val="100000"/>
              </a:lnSpc>
              <a:spcBef>
                <a:spcPct val="20000"/>
              </a:spcBef>
              <a:spcAft>
                <a:spcPts val="0"/>
              </a:spcAft>
              <a:defRPr/>
            </a:pPr>
            <a:r>
              <a:rPr lang="en-US" sz="3200" dirty="0">
                <a:solidFill>
                  <a:srgbClr val="FFFF00"/>
                </a:solidFill>
                <a:latin typeface="AR BERKLEY" panose="02000000000000000000" pitchFamily="2" charset="0"/>
              </a:rPr>
              <a:t>Face book, YouTube, Twitter, LinkedIn, Snapchat, Yammer, Instagram, Tumblr</a:t>
            </a:r>
            <a:r>
              <a:rPr lang="en-US" sz="3200" dirty="0">
                <a:solidFill>
                  <a:srgbClr val="FFFF00"/>
                </a:solidFill>
                <a:latin typeface="AR BERKLEY" panose="02000000000000000000" pitchFamily="2" charset="0"/>
              </a:rPr>
              <a:t>, MySpace, Vine, </a:t>
            </a:r>
            <a:r>
              <a:rPr lang="en-US" sz="3200" dirty="0">
                <a:solidFill>
                  <a:srgbClr val="FFFF00"/>
                </a:solidFill>
                <a:latin typeface="AR BERKLEY" panose="02000000000000000000" pitchFamily="2" charset="0"/>
              </a:rPr>
              <a:t>Reddit, Flickr, WhatsApp</a:t>
            </a:r>
          </a:p>
          <a:p>
            <a:pPr marL="342900" indent="-342900" eaLnBrk="1" fontAlgn="auto" hangingPunct="1">
              <a:lnSpc>
                <a:spcPct val="100000"/>
              </a:lnSpc>
              <a:spcBef>
                <a:spcPct val="20000"/>
              </a:spcBef>
              <a:spcAft>
                <a:spcPts val="0"/>
              </a:spcAft>
              <a:defRPr/>
            </a:pPr>
            <a:r>
              <a:rPr lang="en-US" sz="3200" dirty="0">
                <a:solidFill>
                  <a:srgbClr val="FFFF00"/>
                </a:solidFill>
                <a:latin typeface="AR BERKLEY" panose="02000000000000000000" pitchFamily="2" charset="0"/>
              </a:rPr>
              <a:t>Resumes, Interviews, Training Sessions, Public Outings</a:t>
            </a:r>
          </a:p>
          <a:p>
            <a:pPr eaLnBrk="1" fontAlgn="auto" hangingPunct="1">
              <a:spcAft>
                <a:spcPts val="0"/>
              </a:spcAft>
              <a:defRPr/>
            </a:pPr>
            <a:endParaRPr lang="en-US" dirty="0"/>
          </a:p>
        </p:txBody>
      </p:sp>
      <p:sp>
        <p:nvSpPr>
          <p:cNvPr id="10244" name="Rectangle 1"/>
          <p:cNvSpPr>
            <a:spLocks noChangeArrowheads="1"/>
          </p:cNvSpPr>
          <p:nvPr/>
        </p:nvSpPr>
        <p:spPr bwMode="auto">
          <a:xfrm>
            <a:off x="10721975" y="6311900"/>
            <a:ext cx="1263650" cy="369888"/>
          </a:xfrm>
          <a:prstGeom prst="rect">
            <a:avLst/>
          </a:prstGeom>
          <a:noFill/>
          <a:ln w="9525">
            <a:noFill/>
            <a:miter lim="800000"/>
            <a:headEnd/>
            <a:tailEnd/>
          </a:ln>
        </p:spPr>
        <p:txBody>
          <a:bodyPr wrap="none">
            <a:spAutoFit/>
          </a:bodyPr>
          <a:lstStyle/>
          <a:p>
            <a:pPr eaLnBrk="1" hangingPunct="1"/>
            <a:r>
              <a:rPr lang="en-US" b="1" dirty="0">
                <a:solidFill>
                  <a:srgbClr val="FFFF00"/>
                </a:solidFill>
              </a:rPr>
              <a:t>BBV2M LLC</a:t>
            </a:r>
          </a:p>
        </p:txBody>
      </p:sp>
    </p:spTree>
  </p:cSld>
  <p:clrMapOvr>
    <a:masterClrMapping/>
  </p:clrMapOvr>
  <p:transition spd="slow" advClick="0" advTm="10000">
    <p:circle/>
    <p:sndAc>
      <p:stSnd>
        <p:snd r:embed="rId2" name="wind.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en-US" altLang="en-US" b="1" dirty="0" smtClean="0">
                <a:solidFill>
                  <a:srgbClr val="FFFF00"/>
                </a:solidFill>
                <a:latin typeface="Calibri" pitchFamily="34" charset="0"/>
              </a:rPr>
              <a:t>How Important is Your Brand?</a:t>
            </a:r>
            <a:endParaRPr lang="en-US" altLang="en-US" dirty="0" smtClean="0"/>
          </a:p>
        </p:txBody>
      </p:sp>
      <p:sp>
        <p:nvSpPr>
          <p:cNvPr id="11267" name="Content Placeholder 2"/>
          <p:cNvSpPr>
            <a:spLocks noGrp="1"/>
          </p:cNvSpPr>
          <p:nvPr>
            <p:ph idx="1"/>
          </p:nvPr>
        </p:nvSpPr>
        <p:spPr/>
        <p:txBody>
          <a:bodyPr/>
          <a:lstStyle/>
          <a:p>
            <a:pPr marL="0" indent="0" eaLnBrk="1" hangingPunct="1">
              <a:buFont typeface="Arial" pitchFamily="34" charset="0"/>
              <a:buNone/>
            </a:pPr>
            <a:endParaRPr lang="en-US" altLang="en-US" sz="3200" dirty="0" smtClean="0">
              <a:solidFill>
                <a:srgbClr val="FFFF00"/>
              </a:solidFill>
            </a:endParaRPr>
          </a:p>
          <a:p>
            <a:pPr marL="0" indent="0" eaLnBrk="1" hangingPunct="1">
              <a:buFont typeface="Arial" pitchFamily="34" charset="0"/>
              <a:buNone/>
            </a:pPr>
            <a:r>
              <a:rPr lang="en-US" altLang="en-US" sz="3200" dirty="0" smtClean="0">
                <a:solidFill>
                  <a:srgbClr val="FFFF00"/>
                </a:solidFill>
                <a:latin typeface="AR BERKLEY" pitchFamily="2" charset="0"/>
              </a:rPr>
              <a:t>Each time you meet someone or your name is being spoken your brand is put to the test.  In a job interview people want you to sell them on your brand and you want to sell them on your brand and why your brand is the better brand for their needs</a:t>
            </a:r>
            <a:endParaRPr lang="en-US" altLang="en-US" dirty="0" smtClean="0">
              <a:latin typeface="AR BERKLEY" pitchFamily="2" charset="0"/>
            </a:endParaRPr>
          </a:p>
        </p:txBody>
      </p:sp>
      <p:sp>
        <p:nvSpPr>
          <p:cNvPr id="11268" name="Rectangle 1"/>
          <p:cNvSpPr>
            <a:spLocks noChangeArrowheads="1"/>
          </p:cNvSpPr>
          <p:nvPr/>
        </p:nvSpPr>
        <p:spPr bwMode="auto">
          <a:xfrm>
            <a:off x="10585450" y="6311900"/>
            <a:ext cx="1262063" cy="369888"/>
          </a:xfrm>
          <a:prstGeom prst="rect">
            <a:avLst/>
          </a:prstGeom>
          <a:noFill/>
          <a:ln w="9525">
            <a:noFill/>
            <a:miter lim="800000"/>
            <a:headEnd/>
            <a:tailEnd/>
          </a:ln>
        </p:spPr>
        <p:txBody>
          <a:bodyPr wrap="none">
            <a:spAutoFit/>
          </a:bodyPr>
          <a:lstStyle/>
          <a:p>
            <a:pPr eaLnBrk="1" hangingPunct="1"/>
            <a:r>
              <a:rPr lang="en-US" b="1" dirty="0">
                <a:solidFill>
                  <a:srgbClr val="FFFF00"/>
                </a:solidFill>
              </a:rPr>
              <a:t>BBV2M LLC</a:t>
            </a:r>
          </a:p>
        </p:txBody>
      </p:sp>
    </p:spTree>
  </p:cSld>
  <p:clrMapOvr>
    <a:masterClrMapping/>
  </p:clrMapOvr>
  <p:transition spd="slow" advClick="0" advTm="10000">
    <p:circle/>
    <p:sndAc>
      <p:stSnd>
        <p:snd r:embed="rId2" name="wind.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eaLnBrk="1" hangingPunct="1"/>
            <a:r>
              <a:rPr lang="en-US" altLang="en-US" b="1" dirty="0" smtClean="0">
                <a:solidFill>
                  <a:srgbClr val="FFFF00"/>
                </a:solidFill>
                <a:latin typeface="Calibri" pitchFamily="34" charset="0"/>
              </a:rPr>
              <a:t>So What is Your Personal Brand?</a:t>
            </a:r>
            <a:endParaRPr lang="en-US" altLang="en-US" dirty="0" smtClean="0"/>
          </a:p>
        </p:txBody>
      </p:sp>
      <p:sp>
        <p:nvSpPr>
          <p:cNvPr id="3" name="Content Placeholder 2"/>
          <p:cNvSpPr>
            <a:spLocks noGrp="1"/>
          </p:cNvSpPr>
          <p:nvPr>
            <p:ph idx="1"/>
          </p:nvPr>
        </p:nvSpPr>
        <p:spPr/>
        <p:txBody>
          <a:bodyPr rtlCol="0">
            <a:normAutofit lnSpcReduction="10000"/>
          </a:bodyPr>
          <a:lstStyle/>
          <a:p>
            <a:pPr marL="342900" indent="-342900" algn="ctr" eaLnBrk="1" fontAlgn="auto" hangingPunct="1">
              <a:lnSpc>
                <a:spcPct val="100000"/>
              </a:lnSpc>
              <a:spcBef>
                <a:spcPct val="20000"/>
              </a:spcBef>
              <a:spcAft>
                <a:spcPts val="0"/>
              </a:spcAft>
              <a:buFont typeface="Arial" pitchFamily="34" charset="0"/>
              <a:buNone/>
              <a:defRPr/>
            </a:pPr>
            <a:r>
              <a:rPr lang="en-US" sz="8900" dirty="0">
                <a:solidFill>
                  <a:srgbClr val="FFFF00"/>
                </a:solidFill>
                <a:latin typeface="Wide Latin" pitchFamily="18" charset="0"/>
              </a:rPr>
              <a:t>It </a:t>
            </a:r>
          </a:p>
          <a:p>
            <a:pPr marL="342900" indent="-342900" algn="ctr" eaLnBrk="1" fontAlgn="auto" hangingPunct="1">
              <a:lnSpc>
                <a:spcPct val="100000"/>
              </a:lnSpc>
              <a:spcBef>
                <a:spcPct val="20000"/>
              </a:spcBef>
              <a:spcAft>
                <a:spcPts val="0"/>
              </a:spcAft>
              <a:buFont typeface="Arial" pitchFamily="34" charset="0"/>
              <a:buNone/>
              <a:defRPr/>
            </a:pPr>
            <a:r>
              <a:rPr lang="en-US" sz="8900" dirty="0">
                <a:solidFill>
                  <a:srgbClr val="FFFF00"/>
                </a:solidFill>
                <a:latin typeface="Wide Latin" pitchFamily="18" charset="0"/>
              </a:rPr>
              <a:t>Is </a:t>
            </a:r>
          </a:p>
          <a:p>
            <a:pPr marL="342900" indent="-342900" algn="ctr" eaLnBrk="1" fontAlgn="auto" hangingPunct="1">
              <a:lnSpc>
                <a:spcPct val="100000"/>
              </a:lnSpc>
              <a:spcBef>
                <a:spcPct val="20000"/>
              </a:spcBef>
              <a:spcAft>
                <a:spcPts val="0"/>
              </a:spcAft>
              <a:buFont typeface="Arial" pitchFamily="34" charset="0"/>
              <a:buNone/>
              <a:defRPr/>
            </a:pPr>
            <a:r>
              <a:rPr lang="en-US" sz="8900" dirty="0">
                <a:solidFill>
                  <a:srgbClr val="FFFF00"/>
                </a:solidFill>
                <a:latin typeface="Wide Latin" pitchFamily="18" charset="0"/>
              </a:rPr>
              <a:t>You!!!</a:t>
            </a:r>
          </a:p>
          <a:p>
            <a:pPr eaLnBrk="1" fontAlgn="auto" hangingPunct="1">
              <a:spcAft>
                <a:spcPts val="0"/>
              </a:spcAft>
              <a:defRPr/>
            </a:pPr>
            <a:endParaRPr lang="en-US" dirty="0"/>
          </a:p>
        </p:txBody>
      </p:sp>
      <p:pic>
        <p:nvPicPr>
          <p:cNvPr id="12292" name="Picture 3" descr="Uncle Sam by Trekkie313 on DeviantArt"/>
          <p:cNvPicPr>
            <a:picLocks noChangeAspect="1"/>
          </p:cNvPicPr>
          <p:nvPr/>
        </p:nvPicPr>
        <p:blipFill>
          <a:blip r:embed="rId3" cstate="print"/>
          <a:srcRect/>
          <a:stretch>
            <a:fillRect/>
          </a:stretch>
        </p:blipFill>
        <p:spPr bwMode="auto">
          <a:xfrm>
            <a:off x="2344738" y="1393825"/>
            <a:ext cx="2517775" cy="3384550"/>
          </a:xfrm>
          <a:prstGeom prst="rect">
            <a:avLst/>
          </a:prstGeom>
          <a:noFill/>
          <a:ln w="9525">
            <a:noFill/>
            <a:miter lim="800000"/>
            <a:headEnd/>
            <a:tailEnd/>
          </a:ln>
        </p:spPr>
      </p:pic>
      <p:sp>
        <p:nvSpPr>
          <p:cNvPr id="12293" name="Rectangle 4"/>
          <p:cNvSpPr>
            <a:spLocks noChangeArrowheads="1"/>
          </p:cNvSpPr>
          <p:nvPr/>
        </p:nvSpPr>
        <p:spPr bwMode="auto">
          <a:xfrm>
            <a:off x="10721975" y="6311900"/>
            <a:ext cx="1263650" cy="369888"/>
          </a:xfrm>
          <a:prstGeom prst="rect">
            <a:avLst/>
          </a:prstGeom>
          <a:noFill/>
          <a:ln w="9525">
            <a:noFill/>
            <a:miter lim="800000"/>
            <a:headEnd/>
            <a:tailEnd/>
          </a:ln>
        </p:spPr>
        <p:txBody>
          <a:bodyPr wrap="none">
            <a:spAutoFit/>
          </a:bodyPr>
          <a:lstStyle/>
          <a:p>
            <a:pPr eaLnBrk="1" hangingPunct="1"/>
            <a:r>
              <a:rPr lang="en-US" b="1" dirty="0">
                <a:solidFill>
                  <a:srgbClr val="FFFF00"/>
                </a:solidFill>
              </a:rPr>
              <a:t>BBV2M LLC</a:t>
            </a:r>
          </a:p>
        </p:txBody>
      </p:sp>
    </p:spTree>
  </p:cSld>
  <p:clrMapOvr>
    <a:masterClrMapping/>
  </p:clrMapOvr>
  <p:transition spd="slow" advClick="0" advTm="10000">
    <p:circle/>
    <p:sndAc>
      <p:stSnd>
        <p:snd r:embed="rId2" name="drumroll.wav" builtIn="1"/>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348</Words>
  <Application>Microsoft Office PowerPoint</Application>
  <PresentationFormat>Custom</PresentationFormat>
  <Paragraphs>50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Arial</vt:lpstr>
      <vt:lpstr>Calibri Light</vt:lpstr>
      <vt:lpstr>Wide Latin</vt:lpstr>
      <vt:lpstr>AR BERKLEY</vt:lpstr>
      <vt:lpstr>Office Theme</vt:lpstr>
      <vt:lpstr>Developing Your Personal Brand</vt:lpstr>
      <vt:lpstr>What is a Brand?</vt:lpstr>
      <vt:lpstr>9 Ideas to Assist You in Personally Branding Yourself</vt:lpstr>
      <vt:lpstr>9 Ideas to Assist You in Personally Branding Yourself</vt:lpstr>
      <vt:lpstr>Brand Importance</vt:lpstr>
      <vt:lpstr>Familiar Celebrity Brands</vt:lpstr>
      <vt:lpstr>Personal Branding Tools</vt:lpstr>
      <vt:lpstr>How Important is Your Brand?</vt:lpstr>
      <vt:lpstr>So What is Your Personal Brand?</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Your Personal Brand</dc:title>
  <dc:creator>BROOKS</dc:creator>
  <cp:lastModifiedBy>BROOKS</cp:lastModifiedBy>
  <cp:revision>34</cp:revision>
  <dcterms:created xsi:type="dcterms:W3CDTF">2016-08-27T01:57:36Z</dcterms:created>
  <dcterms:modified xsi:type="dcterms:W3CDTF">2017-04-01T01:56:14Z</dcterms:modified>
</cp:coreProperties>
</file>