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466" r:id="rId2"/>
    <p:sldId id="256" r:id="rId3"/>
    <p:sldId id="257" r:id="rId4"/>
    <p:sldId id="267" r:id="rId5"/>
    <p:sldId id="467" r:id="rId6"/>
    <p:sldId id="468" r:id="rId7"/>
    <p:sldId id="469" r:id="rId8"/>
    <p:sldId id="470" r:id="rId9"/>
    <p:sldId id="472" r:id="rId10"/>
    <p:sldId id="488" r:id="rId11"/>
    <p:sldId id="500" r:id="rId12"/>
    <p:sldId id="499" r:id="rId13"/>
    <p:sldId id="591" r:id="rId14"/>
    <p:sldId id="498" r:id="rId15"/>
    <p:sldId id="497" r:id="rId16"/>
    <p:sldId id="496" r:id="rId17"/>
    <p:sldId id="495" r:id="rId18"/>
    <p:sldId id="494" r:id="rId19"/>
    <p:sldId id="592" r:id="rId20"/>
    <p:sldId id="493" r:id="rId21"/>
    <p:sldId id="492" r:id="rId22"/>
    <p:sldId id="491" r:id="rId23"/>
    <p:sldId id="490" r:id="rId24"/>
    <p:sldId id="489"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26" r:id="rId51"/>
    <p:sldId id="527" r:id="rId52"/>
    <p:sldId id="528" r:id="rId53"/>
    <p:sldId id="530" r:id="rId54"/>
    <p:sldId id="529"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547" r:id="rId72"/>
    <p:sldId id="548" r:id="rId73"/>
    <p:sldId id="549" r:id="rId74"/>
    <p:sldId id="550" r:id="rId75"/>
    <p:sldId id="551" r:id="rId76"/>
    <p:sldId id="552" r:id="rId77"/>
    <p:sldId id="553" r:id="rId78"/>
    <p:sldId id="554" r:id="rId79"/>
    <p:sldId id="555" r:id="rId80"/>
    <p:sldId id="556" r:id="rId81"/>
    <p:sldId id="557" r:id="rId82"/>
    <p:sldId id="558" r:id="rId83"/>
    <p:sldId id="559" r:id="rId84"/>
    <p:sldId id="560" r:id="rId85"/>
    <p:sldId id="597" r:id="rId86"/>
    <p:sldId id="595" r:id="rId87"/>
    <p:sldId id="561" r:id="rId88"/>
    <p:sldId id="562" r:id="rId89"/>
    <p:sldId id="563" r:id="rId90"/>
    <p:sldId id="564" r:id="rId91"/>
    <p:sldId id="565" r:id="rId92"/>
    <p:sldId id="566" r:id="rId93"/>
    <p:sldId id="567" r:id="rId94"/>
    <p:sldId id="568" r:id="rId95"/>
    <p:sldId id="569" r:id="rId96"/>
    <p:sldId id="570" r:id="rId97"/>
    <p:sldId id="571" r:id="rId98"/>
    <p:sldId id="572" r:id="rId99"/>
    <p:sldId id="573" r:id="rId100"/>
    <p:sldId id="574" r:id="rId101"/>
    <p:sldId id="575" r:id="rId102"/>
    <p:sldId id="576" r:id="rId103"/>
    <p:sldId id="577" r:id="rId104"/>
    <p:sldId id="578" r:id="rId105"/>
    <p:sldId id="579" r:id="rId106"/>
    <p:sldId id="580" r:id="rId107"/>
    <p:sldId id="581" r:id="rId108"/>
    <p:sldId id="582" r:id="rId109"/>
    <p:sldId id="583" r:id="rId110"/>
    <p:sldId id="584"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15" autoAdjust="0"/>
  </p:normalViewPr>
  <p:slideViewPr>
    <p:cSldViewPr>
      <p:cViewPr varScale="1">
        <p:scale>
          <a:sx n="86" d="100"/>
          <a:sy n="86" d="100"/>
        </p:scale>
        <p:origin x="-426" y="-90"/>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pPr/>
              <a:t>11/16/2017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pPr/>
              <a:t>‹#›</a:t>
            </a:fld>
            <a:endParaRPr dirty="0"/>
          </a:p>
        </p:txBody>
      </p:sp>
    </p:spTree>
    <p:extLst>
      <p:ext uri="{BB962C8B-B14F-4D97-AF65-F5344CB8AC3E}">
        <p14:creationId xmlns:p14="http://schemas.microsoft.com/office/powerpoint/2010/main" xmlns=""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pPr/>
              <a:t>11/16/2017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pPr/>
              <a:t>‹#›</a:t>
            </a:fld>
            <a:endParaRPr dirty="0"/>
          </a:p>
        </p:txBody>
      </p:sp>
    </p:spTree>
    <p:extLst>
      <p:ext uri="{BB962C8B-B14F-4D97-AF65-F5344CB8AC3E}">
        <p14:creationId xmlns:p14="http://schemas.microsoft.com/office/powerpoint/2010/main" xmlns=""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11/16/2017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11/16/2017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11/16/2017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pPr/>
              <a:t>11/16/2017</a:t>
            </a:fld>
            <a:endParaRPr dirty="0"/>
          </a:p>
        </p:txBody>
      </p:sp>
      <p:sp>
        <p:nvSpPr>
          <p:cNvPr id="7" name="Slide Number Placeholder 6"/>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pPr/>
              <a:t>11/16/2017</a:t>
            </a:fld>
            <a:endParaRPr dirty="0"/>
          </a:p>
        </p:txBody>
      </p:sp>
      <p:sp>
        <p:nvSpPr>
          <p:cNvPr id="9" name="Slide Number Placeholder 8"/>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pPr/>
              <a:t>11/16/2017</a:t>
            </a:fld>
            <a:endParaRPr dirty="0"/>
          </a:p>
        </p:txBody>
      </p:sp>
      <p:sp>
        <p:nvSpPr>
          <p:cNvPr id="5" name="Slide Number Placeholder 4"/>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pPr/>
              <a:t>11/16/2017</a:t>
            </a:fld>
            <a:endParaRPr dirty="0"/>
          </a:p>
        </p:txBody>
      </p:sp>
      <p:sp>
        <p:nvSpPr>
          <p:cNvPr id="4" name="Slide Number Placeholder 3"/>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11/16/2017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4479176" cy="3177380"/>
          </a:xfrm>
        </p:spPr>
        <p:txBody>
          <a:bodyPr>
            <a:normAutofit fontScale="90000"/>
          </a:bodyPr>
          <a:lstStyle/>
          <a:p>
            <a:r>
              <a:rPr lang="en-US" sz="6700" dirty="0"/>
              <a:t>2017 </a:t>
            </a:r>
            <a:br>
              <a:rPr lang="en-US" sz="6700" dirty="0"/>
            </a:br>
            <a:r>
              <a:rPr lang="en-US" sz="6700" dirty="0"/>
              <a:t>PARAMEDIC</a:t>
            </a:r>
            <a:r>
              <a:rPr lang="en-US" sz="8900" dirty="0"/>
              <a:t> </a:t>
            </a:r>
            <a:r>
              <a:rPr lang="en-US" sz="6700" dirty="0"/>
              <a:t>REFRESHER COURSE</a:t>
            </a:r>
            <a:r>
              <a:rPr lang="en-US" dirty="0"/>
              <a:t/>
            </a:r>
            <a:br>
              <a:rPr lang="en-US" dirty="0"/>
            </a:br>
            <a:r>
              <a:rPr lang="en-US" dirty="0"/>
              <a:t/>
            </a:r>
            <a:br>
              <a:rPr lang="en-US" dirty="0"/>
            </a:br>
            <a:endParaRPr lang="en-US" dirty="0"/>
          </a:p>
        </p:txBody>
      </p:sp>
      <p:pic>
        <p:nvPicPr>
          <p:cNvPr id="8" name="Picture 7">
            <a:extLst>
              <a:ext uri="{FF2B5EF4-FFF2-40B4-BE49-F238E27FC236}">
                <a16:creationId xmlns:a16="http://schemas.microsoft.com/office/drawing/2014/main" xmlns="" id="{3D1961E0-4D29-4310-9BF0-246B8FAE855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 y="4663476"/>
            <a:ext cx="3503869" cy="2005548"/>
          </a:xfrm>
          <a:prstGeom prst="rect">
            <a:avLst/>
          </a:prstGeom>
        </p:spPr>
      </p:pic>
      <p:pic>
        <p:nvPicPr>
          <p:cNvPr id="6" name="Picture 5">
            <a:extLst>
              <a:ext uri="{FF2B5EF4-FFF2-40B4-BE49-F238E27FC236}">
                <a16:creationId xmlns:a16="http://schemas.microsoft.com/office/drawing/2014/main" xmlns="" id="{D9EDF048-C43D-4CE2-8A54-BAB3F6B6544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4445000"/>
            <a:ext cx="2438400" cy="2438400"/>
          </a:xfrm>
          <a:prstGeom prst="rect">
            <a:avLst/>
          </a:prstGeom>
        </p:spPr>
      </p:pic>
    </p:spTree>
    <p:extLst>
      <p:ext uri="{BB962C8B-B14F-4D97-AF65-F5344CB8AC3E}">
        <p14:creationId xmlns:p14="http://schemas.microsoft.com/office/powerpoint/2010/main" xmlns="" val="1040355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Diabetes</a:t>
            </a:r>
          </a:p>
          <a:p>
            <a:pPr lvl="1"/>
            <a:r>
              <a:rPr lang="en-US" dirty="0"/>
              <a:t>Non-Insulin Dependent (NIDDM, Type 2)</a:t>
            </a:r>
          </a:p>
          <a:p>
            <a:pPr lvl="2"/>
            <a:r>
              <a:rPr lang="en-US" dirty="0"/>
              <a:t>Later age of onset</a:t>
            </a:r>
          </a:p>
          <a:p>
            <a:pPr lvl="2"/>
            <a:r>
              <a:rPr lang="en-US" dirty="0"/>
              <a:t>Associated with obesity</a:t>
            </a:r>
          </a:p>
          <a:p>
            <a:pPr lvl="2"/>
            <a:r>
              <a:rPr lang="en-US" dirty="0"/>
              <a:t>Some cases resolve with weight loss</a:t>
            </a:r>
          </a:p>
          <a:p>
            <a:pPr lvl="2"/>
            <a:r>
              <a:rPr lang="en-US" dirty="0"/>
              <a:t>Cells become less sensitive to glucose</a:t>
            </a:r>
          </a:p>
          <a:p>
            <a:pPr lvl="3"/>
            <a:r>
              <a:rPr lang="en-US" dirty="0"/>
              <a:t>Take medications to improve insulin sensitivity</a:t>
            </a:r>
          </a:p>
          <a:p>
            <a:pPr lvl="4"/>
            <a:r>
              <a:rPr lang="en-US" dirty="0"/>
              <a:t>Metformin, Chlorpropamide, Glyburide</a:t>
            </a:r>
          </a:p>
          <a:p>
            <a:pPr lvl="3"/>
            <a:r>
              <a:rPr lang="en-US" dirty="0"/>
              <a:t>Some may take insulin</a:t>
            </a:r>
          </a:p>
          <a:p>
            <a:pPr lvl="4"/>
            <a:r>
              <a:rPr lang="en-US" dirty="0"/>
              <a:t>The pancreas produces extra insulin to make up for the insulin resistance</a:t>
            </a:r>
          </a:p>
          <a:p>
            <a:pPr lvl="4"/>
            <a:r>
              <a:rPr lang="en-US" dirty="0"/>
              <a:t>Over time the pancreas is not able to make enough insulin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Monitoring and documentation</a:t>
            </a:r>
          </a:p>
          <a:p>
            <a:pPr lvl="1"/>
            <a:r>
              <a:rPr lang="en-US" dirty="0" smtClean="0"/>
              <a:t>Analgesic treatment</a:t>
            </a:r>
          </a:p>
          <a:p>
            <a:pPr lvl="2"/>
            <a:r>
              <a:rPr lang="en-US" dirty="0" smtClean="0"/>
              <a:t>Any pain medication not used during EMS intervention must be wasted</a:t>
            </a:r>
          </a:p>
          <a:p>
            <a:pPr lvl="2"/>
            <a:r>
              <a:rPr lang="en-US" dirty="0" smtClean="0"/>
              <a:t>A narcotic waste form should be filled out by the paramedic administering and wasting the medication</a:t>
            </a:r>
          </a:p>
          <a:p>
            <a:pPr lvl="2"/>
            <a:r>
              <a:rPr lang="en-US" dirty="0" smtClean="0"/>
              <a:t>If possible the waste should be witnessed by a third party medical provider (i.e.: nurse at receiving facility) and signed by the witness that the medication was wasted in their presence</a:t>
            </a:r>
          </a:p>
          <a:p>
            <a:pPr lvl="2"/>
            <a:r>
              <a:rPr lang="en-US" dirty="0" smtClean="0"/>
              <a:t>All paperwork for the wasting of narcotics should be filed with your department for tracking and DEA records</a:t>
            </a:r>
          </a:p>
          <a:p>
            <a:pPr lvl="2"/>
            <a:r>
              <a:rPr lang="en-US" dirty="0" smtClean="0"/>
              <a:t>A copy of the waste form should be attached to the EPCR as part of the record</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normAutofit lnSpcReduction="10000"/>
          </a:bodyPr>
          <a:lstStyle/>
          <a:p>
            <a:r>
              <a:rPr lang="en-US" dirty="0" smtClean="0"/>
              <a:t>Quality improvement and medical oversight</a:t>
            </a:r>
          </a:p>
          <a:p>
            <a:pPr lvl="1"/>
            <a:r>
              <a:rPr lang="en-US" dirty="0" smtClean="0"/>
              <a:t>Systems with established QI programs have a proven better compliance record with pain management protocols</a:t>
            </a:r>
          </a:p>
          <a:p>
            <a:pPr lvl="2"/>
            <a:r>
              <a:rPr lang="en-US" dirty="0" smtClean="0"/>
              <a:t>Training</a:t>
            </a:r>
          </a:p>
          <a:p>
            <a:pPr lvl="3"/>
            <a:r>
              <a:rPr lang="en-US" dirty="0" smtClean="0"/>
              <a:t>Each EMS organization various in size and staffing. It is important to ensure that the department is up-to-date on all protocols and procedures for use and handling of analgesics</a:t>
            </a:r>
          </a:p>
          <a:p>
            <a:pPr lvl="3"/>
            <a:r>
              <a:rPr lang="en-US" dirty="0" smtClean="0"/>
              <a:t>Departments should take steps to prevent mishaps by having recurring training in the use and administration of pain management techniques</a:t>
            </a:r>
          </a:p>
          <a:p>
            <a:pPr lvl="2"/>
            <a:r>
              <a:rPr lang="en-US" dirty="0" smtClean="0"/>
              <a:t>Tracking plan</a:t>
            </a:r>
          </a:p>
          <a:p>
            <a:pPr lvl="3"/>
            <a:r>
              <a:rPr lang="en-US" dirty="0" smtClean="0"/>
              <a:t>Each department should track the use of pain medication and review the EPCR for patients receiving pain medication</a:t>
            </a:r>
          </a:p>
          <a:p>
            <a:pPr lvl="3"/>
            <a:r>
              <a:rPr lang="en-US" dirty="0" smtClean="0"/>
              <a:t>Maybe more importantly departments should review the lack of pain medication use where significant levels of pain were reported to ensure that patients are being treated appropriately for their pain levels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Quality improvement and medical oversight</a:t>
            </a:r>
          </a:p>
          <a:p>
            <a:pPr lvl="1"/>
            <a:r>
              <a:rPr lang="en-US" dirty="0" smtClean="0"/>
              <a:t>Feedback and discussion</a:t>
            </a:r>
          </a:p>
          <a:p>
            <a:pPr lvl="2"/>
            <a:r>
              <a:rPr lang="en-US" dirty="0" smtClean="0"/>
              <a:t>ED staff</a:t>
            </a:r>
          </a:p>
          <a:p>
            <a:pPr lvl="3"/>
            <a:r>
              <a:rPr lang="en-US" dirty="0" smtClean="0"/>
              <a:t>When possible the crew or a department representative should attempt to speak with ED staff as to the state of patients being brought into the ED and whether or not they are receiving proper treatment</a:t>
            </a:r>
          </a:p>
          <a:p>
            <a:pPr lvl="3"/>
            <a:r>
              <a:rPr lang="en-US" dirty="0" smtClean="0"/>
              <a:t>ED staff can sometimes advise when a patient was over or undertreated</a:t>
            </a:r>
          </a:p>
          <a:p>
            <a:pPr lvl="2"/>
            <a:r>
              <a:rPr lang="en-US" dirty="0" smtClean="0"/>
              <a:t>Medical Director</a:t>
            </a:r>
          </a:p>
          <a:p>
            <a:pPr lvl="3"/>
            <a:r>
              <a:rPr lang="en-US" dirty="0" smtClean="0"/>
              <a:t>ED feedback is an excellent tool but has a broader reach when used in discussion with the agency medical director to enhance trainings or identify trends</a:t>
            </a:r>
          </a:p>
          <a:p>
            <a:pPr lvl="2"/>
            <a:r>
              <a:rPr lang="en-US" dirty="0" smtClean="0"/>
              <a:t>Patients</a:t>
            </a:r>
          </a:p>
          <a:p>
            <a:pPr lvl="3"/>
            <a:r>
              <a:rPr lang="en-US" dirty="0" smtClean="0"/>
              <a:t>Patient follow up if the patient is willing provides a great insight into how the patient felt they were treated and why they felt they may have been under/</a:t>
            </a:r>
            <a:r>
              <a:rPr lang="en-US" dirty="0" err="1" smtClean="0"/>
              <a:t>overtreated</a:t>
            </a:r>
            <a:r>
              <a:rPr lang="en-US" dirty="0" smtClean="0"/>
              <a:t> which can have significant value to the crews and departments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Acute vs. chronic pain management</a:t>
            </a:r>
          </a:p>
          <a:p>
            <a:pPr lvl="1"/>
            <a:r>
              <a:rPr lang="en-US" dirty="0" smtClean="0"/>
              <a:t>Drug dependence</a:t>
            </a:r>
          </a:p>
          <a:p>
            <a:pPr lvl="2"/>
            <a:r>
              <a:rPr lang="en-US" dirty="0" smtClean="0"/>
              <a:t> A physical condition in which the body has adapted to the presence of a drug. If an individual with drug dependence stops taking that drug suddenly, that person will experience predictable and measurable symptoms, known as a withdrawal syndrome.</a:t>
            </a:r>
          </a:p>
          <a:p>
            <a:pPr lvl="1"/>
            <a:r>
              <a:rPr lang="en-US" dirty="0" smtClean="0"/>
              <a:t>Drug abuse</a:t>
            </a:r>
          </a:p>
          <a:p>
            <a:pPr lvl="2"/>
            <a:r>
              <a:rPr lang="en-US" dirty="0" smtClean="0"/>
              <a:t>Habitual use of drugs not needed for therapeutic purposes, solely to alter one’s mood, affect, or state of consciousness.</a:t>
            </a:r>
          </a:p>
          <a:p>
            <a:pPr lvl="1"/>
            <a:r>
              <a:rPr lang="en-US" dirty="0" smtClean="0"/>
              <a:t>Addiction</a:t>
            </a:r>
          </a:p>
          <a:p>
            <a:pPr lvl="2"/>
            <a:r>
              <a:rPr lang="en-US" dirty="0" smtClean="0"/>
              <a:t>Chronic, relapsing brain disease that is characterized by compulsive drug seeking and use, despite harmful consequences and this compulsion is long-lasting and can return unexpectedly after a period of improvement.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Acute vs. chronic pain management</a:t>
            </a:r>
          </a:p>
          <a:p>
            <a:pPr lvl="1"/>
            <a:r>
              <a:rPr lang="en-US" dirty="0" smtClean="0"/>
              <a:t>Perform a thorough assessment prior to administration of pain medications</a:t>
            </a:r>
          </a:p>
          <a:p>
            <a:pPr lvl="1"/>
            <a:r>
              <a:rPr lang="en-US" dirty="0" smtClean="0"/>
              <a:t>Pain management should be dependent on objective evidence</a:t>
            </a:r>
          </a:p>
          <a:p>
            <a:pPr lvl="2"/>
            <a:r>
              <a:rPr lang="en-US" dirty="0" smtClean="0"/>
              <a:t>Does the patient present with pain</a:t>
            </a:r>
          </a:p>
          <a:p>
            <a:pPr lvl="2"/>
            <a:r>
              <a:rPr lang="en-US" dirty="0" smtClean="0"/>
              <a:t>Does the pain improve with non-pharmacologic interventions</a:t>
            </a:r>
          </a:p>
          <a:p>
            <a:pPr lvl="2"/>
            <a:r>
              <a:rPr lang="en-US" dirty="0" smtClean="0"/>
              <a:t>Does the patient’s complaint of pain match the patient’s clinical presentation</a:t>
            </a:r>
          </a:p>
          <a:p>
            <a:pPr lvl="1"/>
            <a:r>
              <a:rPr lang="en-US" dirty="0" smtClean="0"/>
              <a:t>Pain is subjective to each patient</a:t>
            </a:r>
          </a:p>
          <a:p>
            <a:pPr lvl="2"/>
            <a:r>
              <a:rPr lang="en-US" dirty="0" smtClean="0"/>
              <a:t>Each person perceives pain differently</a:t>
            </a:r>
          </a:p>
          <a:p>
            <a:pPr lvl="2"/>
            <a:r>
              <a:rPr lang="en-US" dirty="0" smtClean="0"/>
              <a:t>A patient not have much pain even with significant injury</a:t>
            </a:r>
          </a:p>
          <a:p>
            <a:pPr lvl="2"/>
            <a:r>
              <a:rPr lang="en-US" dirty="0" smtClean="0"/>
              <a:t>Do not assume your patient is overestimating pain just because you “think” it should not be that high of a rating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Monitoring</a:t>
            </a:r>
          </a:p>
          <a:p>
            <a:pPr lvl="1"/>
            <a:r>
              <a:rPr lang="en-US" dirty="0" smtClean="0"/>
              <a:t>Analgesia</a:t>
            </a:r>
          </a:p>
          <a:p>
            <a:pPr lvl="2"/>
            <a:r>
              <a:rPr lang="en-US" dirty="0" err="1" smtClean="0"/>
              <a:t>Fentanyl</a:t>
            </a:r>
            <a:endParaRPr lang="en-US" dirty="0" smtClean="0"/>
          </a:p>
          <a:p>
            <a:pPr lvl="3"/>
            <a:r>
              <a:rPr lang="en-US" dirty="0" smtClean="0"/>
              <a:t>Ideal pain management for EMS</a:t>
            </a:r>
          </a:p>
          <a:p>
            <a:pPr lvl="3"/>
            <a:r>
              <a:rPr lang="en-US" dirty="0" smtClean="0"/>
              <a:t>Rapid onset</a:t>
            </a:r>
          </a:p>
          <a:p>
            <a:pPr lvl="3"/>
            <a:r>
              <a:rPr lang="en-US" dirty="0" smtClean="0"/>
              <a:t>Short duration</a:t>
            </a:r>
          </a:p>
          <a:p>
            <a:pPr lvl="3"/>
            <a:r>
              <a:rPr lang="en-US" dirty="0" smtClean="0"/>
              <a:t>Multiple routes of administration (IV/IO for WV)</a:t>
            </a:r>
          </a:p>
          <a:p>
            <a:pPr lvl="3"/>
            <a:r>
              <a:rPr lang="en-US" dirty="0" err="1" smtClean="0"/>
              <a:t>Hemodynamically</a:t>
            </a:r>
            <a:r>
              <a:rPr lang="en-US" dirty="0" smtClean="0"/>
              <a:t> stable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Monitoring</a:t>
            </a:r>
          </a:p>
          <a:p>
            <a:pPr lvl="1"/>
            <a:r>
              <a:rPr lang="en-US" dirty="0" smtClean="0"/>
              <a:t>Analgesia</a:t>
            </a:r>
          </a:p>
          <a:p>
            <a:pPr lvl="2"/>
            <a:r>
              <a:rPr lang="en-US" dirty="0" smtClean="0"/>
              <a:t>Morphine</a:t>
            </a:r>
          </a:p>
          <a:p>
            <a:pPr lvl="3"/>
            <a:r>
              <a:rPr lang="en-US" dirty="0" smtClean="0"/>
              <a:t>Long standing use in EMS</a:t>
            </a:r>
          </a:p>
          <a:p>
            <a:pPr lvl="3"/>
            <a:r>
              <a:rPr lang="en-US" dirty="0" smtClean="0"/>
              <a:t>Rapid onset</a:t>
            </a:r>
          </a:p>
          <a:p>
            <a:pPr lvl="3"/>
            <a:r>
              <a:rPr lang="en-US" dirty="0" smtClean="0"/>
              <a:t>Longer peak time</a:t>
            </a:r>
          </a:p>
          <a:p>
            <a:pPr lvl="3"/>
            <a:r>
              <a:rPr lang="en-US" dirty="0" smtClean="0"/>
              <a:t>Longer duration</a:t>
            </a:r>
          </a:p>
          <a:p>
            <a:pPr lvl="3"/>
            <a:r>
              <a:rPr lang="en-US" dirty="0" smtClean="0"/>
              <a:t>Not as </a:t>
            </a:r>
            <a:r>
              <a:rPr lang="en-US" dirty="0" err="1" smtClean="0"/>
              <a:t>hemodynamically</a:t>
            </a:r>
            <a:r>
              <a:rPr lang="en-US" dirty="0" smtClean="0"/>
              <a:t> stable as </a:t>
            </a:r>
            <a:r>
              <a:rPr lang="en-US" dirty="0" err="1" smtClean="0"/>
              <a:t>Fentanyl</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Monitoring</a:t>
            </a:r>
          </a:p>
          <a:p>
            <a:pPr lvl="1"/>
            <a:r>
              <a:rPr lang="en-US" dirty="0" smtClean="0"/>
              <a:t>Analgesia</a:t>
            </a:r>
          </a:p>
          <a:p>
            <a:pPr lvl="2"/>
            <a:r>
              <a:rPr lang="en-US" dirty="0" err="1" smtClean="0"/>
              <a:t>Ketamine</a:t>
            </a:r>
            <a:endParaRPr lang="en-US" dirty="0" smtClean="0"/>
          </a:p>
          <a:p>
            <a:pPr lvl="3"/>
            <a:r>
              <a:rPr lang="en-US" dirty="0" smtClean="0"/>
              <a:t>At low doses</a:t>
            </a:r>
          </a:p>
          <a:p>
            <a:pPr lvl="4"/>
            <a:r>
              <a:rPr lang="en-US" dirty="0" smtClean="0"/>
              <a:t>Safe</a:t>
            </a:r>
          </a:p>
          <a:p>
            <a:pPr lvl="4"/>
            <a:r>
              <a:rPr lang="en-US" dirty="0" err="1" smtClean="0"/>
              <a:t>Hemodynamically</a:t>
            </a:r>
            <a:r>
              <a:rPr lang="en-US" dirty="0" smtClean="0"/>
              <a:t> stable</a:t>
            </a:r>
          </a:p>
          <a:p>
            <a:pPr lvl="4"/>
            <a:r>
              <a:rPr lang="en-US" dirty="0" smtClean="0"/>
              <a:t>No dissociation</a:t>
            </a:r>
          </a:p>
          <a:p>
            <a:pPr lvl="4"/>
            <a:r>
              <a:rPr lang="en-US" dirty="0" smtClean="0"/>
              <a:t>No respiratory compromise</a:t>
            </a:r>
          </a:p>
          <a:p>
            <a:pPr lvl="4"/>
            <a:r>
              <a:rPr lang="en-US" dirty="0" smtClean="0"/>
              <a:t>No gag reflex impairment</a:t>
            </a:r>
          </a:p>
          <a:p>
            <a:pPr lvl="4"/>
            <a:r>
              <a:rPr lang="en-US" dirty="0" smtClean="0"/>
              <a:t>Can be used in conjunction with </a:t>
            </a:r>
            <a:r>
              <a:rPr lang="en-US" dirty="0" err="1" smtClean="0"/>
              <a:t>opioids</a:t>
            </a:r>
            <a:r>
              <a:rPr lang="en-US" dirty="0" smtClean="0"/>
              <a:t> to enhance their effects in patients with significant injury or tolerance to medication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Failure to treat</a:t>
            </a:r>
          </a:p>
          <a:p>
            <a:pPr lvl="1"/>
            <a:r>
              <a:rPr lang="en-US" dirty="0" smtClean="0"/>
              <a:t>EMS providers as a whole tend to </a:t>
            </a:r>
            <a:r>
              <a:rPr lang="en-US" dirty="0" err="1" smtClean="0"/>
              <a:t>undertreat</a:t>
            </a:r>
            <a:r>
              <a:rPr lang="en-US" dirty="0" smtClean="0"/>
              <a:t> patients complaining of pain</a:t>
            </a:r>
          </a:p>
          <a:p>
            <a:pPr lvl="1"/>
            <a:endParaRPr lang="en-US" dirty="0" smtClean="0"/>
          </a:p>
          <a:p>
            <a:pPr lvl="1"/>
            <a:r>
              <a:rPr lang="en-US" dirty="0" smtClean="0"/>
              <a:t>This tends to occur more in abdominal pain patients</a:t>
            </a:r>
          </a:p>
          <a:p>
            <a:pPr lvl="1"/>
            <a:endParaRPr lang="en-US" dirty="0" smtClean="0"/>
          </a:p>
          <a:p>
            <a:pPr lvl="1"/>
            <a:r>
              <a:rPr lang="en-US" dirty="0" smtClean="0"/>
              <a:t>EMS should not withhold pain medications from abdominal pain patients for fear of masking the pain</a:t>
            </a:r>
          </a:p>
          <a:p>
            <a:pPr lvl="1"/>
            <a:endParaRPr lang="en-US" dirty="0" smtClean="0"/>
          </a:p>
          <a:p>
            <a:pPr lvl="1"/>
            <a:r>
              <a:rPr lang="en-US" dirty="0" smtClean="0"/>
              <a:t>The EMS provider’s job is to treat and care for patients and treating abdominal pain in the field should not lead to a failed diagnosis of the patient’s condition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Sedation and chemical restraint</a:t>
            </a:r>
          </a:p>
          <a:p>
            <a:pPr lvl="1"/>
            <a:r>
              <a:rPr lang="en-US" dirty="0" smtClean="0"/>
              <a:t>Versed</a:t>
            </a:r>
          </a:p>
          <a:p>
            <a:pPr lvl="2"/>
            <a:r>
              <a:rPr lang="en-US" dirty="0" smtClean="0"/>
              <a:t>Optimal pre-hospital medication for agitation</a:t>
            </a:r>
          </a:p>
          <a:p>
            <a:pPr lvl="2"/>
            <a:r>
              <a:rPr lang="en-US" dirty="0" smtClean="0"/>
              <a:t>Rapid onset</a:t>
            </a:r>
          </a:p>
          <a:p>
            <a:pPr lvl="2"/>
            <a:r>
              <a:rPr lang="en-US" dirty="0" smtClean="0"/>
              <a:t>Multiple administration routes (IV/IM/IN in WV)</a:t>
            </a:r>
          </a:p>
          <a:p>
            <a:pPr lvl="2"/>
            <a:r>
              <a:rPr lang="en-US" dirty="0" smtClean="0"/>
              <a:t>Can cause respiratory depression</a:t>
            </a:r>
          </a:p>
          <a:p>
            <a:pPr lvl="2"/>
            <a:r>
              <a:rPr lang="en-US" dirty="0" smtClean="0"/>
              <a:t>Use caution in elderly</a:t>
            </a:r>
          </a:p>
          <a:p>
            <a:pPr lvl="2">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normAutofit lnSpcReduction="10000"/>
          </a:bodyPr>
          <a:lstStyle/>
          <a:p>
            <a:r>
              <a:rPr lang="en-US" dirty="0"/>
              <a:t>Hypoglycemia</a:t>
            </a:r>
          </a:p>
          <a:p>
            <a:pPr lvl="1"/>
            <a:r>
              <a:rPr lang="en-US" dirty="0"/>
              <a:t>Presents with</a:t>
            </a:r>
          </a:p>
          <a:p>
            <a:pPr lvl="2"/>
            <a:r>
              <a:rPr lang="en-US" dirty="0"/>
              <a:t>Rapid onset and changes in mental status</a:t>
            </a:r>
          </a:p>
          <a:p>
            <a:pPr lvl="2"/>
            <a:r>
              <a:rPr lang="en-US" dirty="0"/>
              <a:t>Diaphoresis</a:t>
            </a:r>
          </a:p>
          <a:p>
            <a:pPr lvl="2"/>
            <a:r>
              <a:rPr lang="en-US" dirty="0"/>
              <a:t>Hunger</a:t>
            </a:r>
          </a:p>
          <a:p>
            <a:pPr lvl="2"/>
            <a:r>
              <a:rPr lang="en-US" dirty="0"/>
              <a:t>Tachycardia</a:t>
            </a:r>
          </a:p>
          <a:p>
            <a:pPr lvl="2"/>
            <a:r>
              <a:rPr lang="en-US" dirty="0"/>
              <a:t>Rapid, shallow respirations</a:t>
            </a:r>
          </a:p>
          <a:p>
            <a:pPr lvl="2"/>
            <a:r>
              <a:rPr lang="en-US" dirty="0"/>
              <a:t>Seizures possible</a:t>
            </a:r>
          </a:p>
          <a:p>
            <a:pPr lvl="2"/>
            <a:r>
              <a:rPr lang="en-US" dirty="0"/>
              <a:t>Abnormal patient behavior</a:t>
            </a:r>
          </a:p>
          <a:p>
            <a:pPr marL="502920" lvl="2" indent="0">
              <a:buNone/>
            </a:pPr>
            <a:endParaRPr lang="en-US" dirty="0"/>
          </a:p>
          <a:p>
            <a:pPr lvl="1"/>
            <a:r>
              <a:rPr lang="en-US" dirty="0"/>
              <a:t>Stroke mimic</a:t>
            </a:r>
          </a:p>
          <a:p>
            <a:pPr lvl="2"/>
            <a:r>
              <a:rPr lang="en-US" dirty="0"/>
              <a:t>Hypoglycemia is a common stroke mimic</a:t>
            </a:r>
          </a:p>
          <a:p>
            <a:pPr lvl="2"/>
            <a:r>
              <a:rPr lang="en-US" dirty="0"/>
              <a:t>Be alert for possible stroke when assessing possible hypoglycemia</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Sedation and chemical restraint</a:t>
            </a:r>
          </a:p>
          <a:p>
            <a:pPr lvl="1"/>
            <a:r>
              <a:rPr lang="en-US" dirty="0" err="1" smtClean="0"/>
              <a:t>Ketamine</a:t>
            </a:r>
            <a:endParaRPr lang="en-US" dirty="0" smtClean="0"/>
          </a:p>
          <a:p>
            <a:pPr lvl="2"/>
            <a:r>
              <a:rPr lang="en-US" dirty="0" smtClean="0"/>
              <a:t>In dissociativ</a:t>
            </a:r>
            <a:r>
              <a:rPr lang="en-US" dirty="0" smtClean="0"/>
              <a:t>e dose</a:t>
            </a:r>
          </a:p>
          <a:p>
            <a:pPr lvl="2"/>
            <a:r>
              <a:rPr lang="en-US" dirty="0" smtClean="0"/>
              <a:t>Rapid onset</a:t>
            </a:r>
          </a:p>
          <a:p>
            <a:pPr lvl="2"/>
            <a:r>
              <a:rPr lang="en-US" dirty="0" err="1" smtClean="0"/>
              <a:t>Hemodynamically</a:t>
            </a:r>
            <a:r>
              <a:rPr lang="en-US" dirty="0" smtClean="0"/>
              <a:t> stable</a:t>
            </a:r>
          </a:p>
          <a:p>
            <a:pPr lvl="2"/>
            <a:r>
              <a:rPr lang="en-US" dirty="0" smtClean="0"/>
              <a:t>Leaves gag reflex intact</a:t>
            </a:r>
          </a:p>
          <a:p>
            <a:pPr lvl="2"/>
            <a:r>
              <a:rPr lang="en-US" dirty="0" smtClean="0"/>
              <a:t>In rare cases causes </a:t>
            </a:r>
            <a:r>
              <a:rPr lang="en-US" dirty="0" err="1" smtClean="0"/>
              <a:t>laryngospasm</a:t>
            </a:r>
            <a:endParaRPr lang="en-US" dirty="0" smtClean="0"/>
          </a:p>
          <a:p>
            <a:pPr lvl="2"/>
            <a:r>
              <a:rPr lang="en-US" dirty="0" smtClean="0"/>
              <a:t>Be familiar with the treatment of </a:t>
            </a:r>
            <a:r>
              <a:rPr lang="en-US" dirty="0" err="1" smtClean="0"/>
              <a:t>laryngospasm</a:t>
            </a:r>
            <a:endParaRPr lang="en-US" dirty="0" smtClean="0"/>
          </a:p>
          <a:p>
            <a:pPr lvl="3"/>
            <a:r>
              <a:rPr lang="en-US" dirty="0" smtClean="0"/>
              <a:t>Larson </a:t>
            </a:r>
            <a:r>
              <a:rPr lang="en-US" dirty="0" smtClean="0"/>
              <a:t>maneuver</a:t>
            </a:r>
            <a:endParaRPr lang="en-US" dirty="0" smtClean="0"/>
          </a:p>
          <a:p>
            <a:pPr lvl="4"/>
            <a:r>
              <a:rPr lang="en-US" dirty="0" smtClean="0"/>
              <a:t>Firmly push the soft tissue just behind the earlobes of the patient’s ears. Be sure not to go too inferiorly along the </a:t>
            </a:r>
            <a:r>
              <a:rPr lang="en-US" dirty="0" err="1" smtClean="0"/>
              <a:t>ramus</a:t>
            </a:r>
            <a:r>
              <a:rPr lang="en-US" dirty="0" smtClean="0"/>
              <a:t> of the mandible. You want to push at a point as superior as you can go in this notch. Push both sides firmly inward towards the skull base. Simultaneously, push </a:t>
            </a:r>
            <a:r>
              <a:rPr lang="en-US" dirty="0" err="1" smtClean="0"/>
              <a:t>anteriorly</a:t>
            </a:r>
            <a:r>
              <a:rPr lang="en-US" dirty="0" smtClean="0"/>
              <a:t> similar to a jaw-thrust maneuver. This should break the </a:t>
            </a:r>
            <a:r>
              <a:rPr lang="en-US" dirty="0" err="1" smtClean="0"/>
              <a:t>laryngospasm</a:t>
            </a:r>
            <a:r>
              <a:rPr lang="en-US" dirty="0" smtClean="0"/>
              <a:t> within 1-2 breaths.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Hypoglycemia management</a:t>
            </a:r>
          </a:p>
          <a:p>
            <a:pPr lvl="1"/>
            <a:r>
              <a:rPr lang="en-US" dirty="0"/>
              <a:t>Ensure open and patent airway</a:t>
            </a:r>
          </a:p>
          <a:p>
            <a:pPr lvl="1"/>
            <a:r>
              <a:rPr lang="en-US" dirty="0"/>
              <a:t>Adequate respiration</a:t>
            </a:r>
          </a:p>
          <a:p>
            <a:pPr lvl="1"/>
            <a:r>
              <a:rPr lang="en-US" dirty="0"/>
              <a:t> Adequate circulation</a:t>
            </a:r>
          </a:p>
          <a:p>
            <a:pPr lvl="1"/>
            <a:r>
              <a:rPr lang="en-US" dirty="0"/>
              <a:t>Check blood glucose level</a:t>
            </a:r>
          </a:p>
          <a:p>
            <a:pPr lvl="1"/>
            <a:r>
              <a:rPr lang="en-US" dirty="0"/>
              <a:t>Be alert for insulin pumps</a:t>
            </a:r>
          </a:p>
          <a:p>
            <a:pPr lvl="1"/>
            <a:r>
              <a:rPr lang="en-US" dirty="0"/>
              <a:t>Administer medication as necessary</a:t>
            </a:r>
          </a:p>
          <a:p>
            <a:pPr lvl="2"/>
            <a:r>
              <a:rPr lang="en-US" dirty="0"/>
              <a:t>Oral glucose</a:t>
            </a:r>
          </a:p>
          <a:p>
            <a:pPr lvl="2"/>
            <a:r>
              <a:rPr lang="en-US" dirty="0"/>
              <a:t>D50 for &gt;2 years</a:t>
            </a:r>
          </a:p>
          <a:p>
            <a:pPr lvl="2"/>
            <a:r>
              <a:rPr lang="en-US" dirty="0"/>
              <a:t>D25 for &gt;1 month &lt;2 years</a:t>
            </a:r>
          </a:p>
          <a:p>
            <a:pPr lvl="2"/>
            <a:r>
              <a:rPr lang="en-US" dirty="0"/>
              <a:t>D10 for &lt;1 month</a:t>
            </a:r>
          </a:p>
          <a:p>
            <a:pPr lvl="1"/>
            <a:r>
              <a:rPr lang="en-US" dirty="0"/>
              <a:t>Supportive care</a:t>
            </a:r>
          </a:p>
          <a:p>
            <a:pPr lvl="1"/>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Dextrose solutions</a:t>
            </a:r>
          </a:p>
          <a:p>
            <a:pPr lvl="1"/>
            <a:r>
              <a:rPr lang="en-US" dirty="0"/>
              <a:t>D50 is commonly carried and readily available for administration</a:t>
            </a:r>
          </a:p>
          <a:p>
            <a:pPr lvl="1"/>
            <a:r>
              <a:rPr lang="en-US" dirty="0"/>
              <a:t>D25 can be carried but is not as common</a:t>
            </a:r>
          </a:p>
          <a:p>
            <a:pPr lvl="2"/>
            <a:r>
              <a:rPr lang="en-US" dirty="0"/>
              <a:t>To mix D25 from D50 aspirate 25ml of D50</a:t>
            </a:r>
          </a:p>
          <a:p>
            <a:pPr lvl="2"/>
            <a:r>
              <a:rPr lang="en-US" dirty="0"/>
              <a:t>Then draw 25ml of normal saline into the D50 vial</a:t>
            </a:r>
          </a:p>
          <a:p>
            <a:pPr marL="502920" lvl="2" indent="0">
              <a:buNone/>
            </a:pPr>
            <a:endParaRPr lang="en-US" dirty="0"/>
          </a:p>
          <a:p>
            <a:pPr lvl="1"/>
            <a:r>
              <a:rPr lang="en-US" dirty="0"/>
              <a:t>D10 can be carried and is still less common</a:t>
            </a:r>
          </a:p>
          <a:p>
            <a:pPr lvl="2"/>
            <a:r>
              <a:rPr lang="en-US" dirty="0"/>
              <a:t>To mix D10 from D50 aspirate 40ml of D50</a:t>
            </a:r>
          </a:p>
          <a:p>
            <a:pPr lvl="2"/>
            <a:r>
              <a:rPr lang="en-US" dirty="0"/>
              <a:t>Then draw 40ml of normal saline into the D50 vial</a:t>
            </a:r>
          </a:p>
        </p:txBody>
      </p:sp>
    </p:spTree>
    <p:extLst>
      <p:ext uri="{BB962C8B-B14F-4D97-AF65-F5344CB8AC3E}">
        <p14:creationId xmlns:p14="http://schemas.microsoft.com/office/powerpoint/2010/main" xmlns="" val="348046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Hyperglycemia</a:t>
            </a:r>
          </a:p>
          <a:p>
            <a:pPr lvl="1"/>
            <a:r>
              <a:rPr lang="en-US" dirty="0"/>
              <a:t>Presents with</a:t>
            </a:r>
          </a:p>
          <a:p>
            <a:pPr lvl="2"/>
            <a:r>
              <a:rPr lang="en-US" dirty="0"/>
              <a:t>Slower onset and changes in mental status</a:t>
            </a:r>
          </a:p>
          <a:p>
            <a:pPr lvl="2"/>
            <a:r>
              <a:rPr lang="en-US" dirty="0"/>
              <a:t>Rapid breathing</a:t>
            </a:r>
          </a:p>
          <a:p>
            <a:pPr lvl="2"/>
            <a:r>
              <a:rPr lang="en-US" dirty="0"/>
              <a:t>Possible presence of ketones on breath</a:t>
            </a:r>
          </a:p>
          <a:p>
            <a:pPr lvl="2"/>
            <a:r>
              <a:rPr lang="en-US" dirty="0"/>
              <a:t>Dehydration</a:t>
            </a:r>
          </a:p>
          <a:p>
            <a:pPr lvl="2"/>
            <a:r>
              <a:rPr lang="en-US" dirty="0"/>
              <a:t>Weakness</a:t>
            </a:r>
          </a:p>
          <a:p>
            <a:pPr lvl="2"/>
            <a:r>
              <a:rPr lang="en-US" dirty="0"/>
              <a:t>Nausea/Vomiting</a:t>
            </a:r>
          </a:p>
          <a:p>
            <a:pPr lvl="2"/>
            <a:r>
              <a:rPr lang="en-US" dirty="0"/>
              <a:t>Weak rapid pulse</a:t>
            </a:r>
          </a:p>
          <a:p>
            <a:pPr lvl="2"/>
            <a:r>
              <a:rPr lang="en-US" dirty="0"/>
              <a:t>Polydipsia</a:t>
            </a:r>
          </a:p>
          <a:p>
            <a:pPr lvl="2"/>
            <a:r>
              <a:rPr lang="en-US" dirty="0"/>
              <a:t>Polyuria</a:t>
            </a:r>
          </a:p>
          <a:p>
            <a:pPr lvl="2"/>
            <a:r>
              <a:rPr lang="en-US" dirty="0"/>
              <a:t>Polyphagia</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Hyperglycemia management</a:t>
            </a:r>
          </a:p>
          <a:p>
            <a:pPr lvl="1"/>
            <a:r>
              <a:rPr lang="en-US" dirty="0"/>
              <a:t>Ensure open and patent airway</a:t>
            </a:r>
          </a:p>
          <a:p>
            <a:pPr lvl="1"/>
            <a:r>
              <a:rPr lang="en-US" dirty="0"/>
              <a:t>Adequate respiration</a:t>
            </a:r>
          </a:p>
          <a:p>
            <a:pPr lvl="1"/>
            <a:r>
              <a:rPr lang="en-US" dirty="0"/>
              <a:t>Adequate circulation</a:t>
            </a:r>
          </a:p>
          <a:p>
            <a:pPr lvl="1"/>
            <a:r>
              <a:rPr lang="en-US" dirty="0"/>
              <a:t>Determine blood glucose level</a:t>
            </a:r>
          </a:p>
          <a:p>
            <a:pPr lvl="2"/>
            <a:r>
              <a:rPr lang="en-US" dirty="0"/>
              <a:t>Glucose monitors vary on how high a level they can read</a:t>
            </a:r>
          </a:p>
          <a:p>
            <a:pPr lvl="2"/>
            <a:r>
              <a:rPr lang="en-US" dirty="0"/>
              <a:t>Some strips determine the high level of the monitor</a:t>
            </a:r>
          </a:p>
          <a:p>
            <a:pPr lvl="2"/>
            <a:r>
              <a:rPr lang="en-US" dirty="0"/>
              <a:t>Determine which method your monitor uses and become familiar with the limits</a:t>
            </a:r>
          </a:p>
          <a:p>
            <a:pPr lvl="2"/>
            <a:r>
              <a:rPr lang="en-US" dirty="0"/>
              <a:t>A reading of HI is above the upper limit of the monitor or strips capability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Hyperglycemia management</a:t>
            </a:r>
          </a:p>
          <a:p>
            <a:pPr lvl="1"/>
            <a:r>
              <a:rPr lang="en-US" dirty="0"/>
              <a:t>Supportive care</a:t>
            </a:r>
          </a:p>
          <a:p>
            <a:pPr lvl="2"/>
            <a:r>
              <a:rPr lang="en-US" dirty="0"/>
              <a:t>Blood sugar needs to be lowered slowly in a monitored setting</a:t>
            </a:r>
          </a:p>
          <a:p>
            <a:pPr lvl="2"/>
            <a:r>
              <a:rPr lang="en-US" dirty="0"/>
              <a:t>Patients may need to be monitored on an insulin drip in ICU</a:t>
            </a:r>
          </a:p>
          <a:p>
            <a:pPr lvl="2"/>
            <a:r>
              <a:rPr lang="en-US" dirty="0"/>
              <a:t>Field management will consist of combating dehydration</a:t>
            </a:r>
          </a:p>
          <a:p>
            <a:pPr marL="502920" lvl="2" indent="0">
              <a:buNone/>
            </a:pPr>
            <a:endParaRPr lang="en-US" dirty="0"/>
          </a:p>
          <a:p>
            <a:pPr lvl="1"/>
            <a:r>
              <a:rPr lang="en-US" dirty="0"/>
              <a:t>Transport</a:t>
            </a:r>
          </a:p>
          <a:p>
            <a:pPr lvl="2"/>
            <a:r>
              <a:rPr lang="en-US" dirty="0"/>
              <a:t>All hyperglycemic patients should be transported to the ED for further evaluation</a:t>
            </a:r>
          </a:p>
          <a:p>
            <a:pPr lvl="2"/>
            <a:r>
              <a:rPr lang="en-US" dirty="0"/>
              <a:t>If the patient present alert and wishes to refuse take you time and explain your concerns to the patient in an effort to convince them to go</a:t>
            </a:r>
          </a:p>
          <a:p>
            <a:pPr lvl="2"/>
            <a:r>
              <a:rPr lang="en-US" dirty="0"/>
              <a:t>Ultimately there is little to be done at home and hospital evaluation and treatment should be the minimum standard for hyperglycemic patients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Insulin pumps</a:t>
            </a:r>
          </a:p>
          <a:p>
            <a:pPr lvl="1"/>
            <a:r>
              <a:rPr lang="en-US" dirty="0"/>
              <a:t>About the size a an </a:t>
            </a:r>
            <a:r>
              <a:rPr lang="en-US" dirty="0" err="1"/>
              <a:t>Altoid</a:t>
            </a:r>
            <a:r>
              <a:rPr lang="en-US" dirty="0"/>
              <a:t> tin with a button or touch screen interface</a:t>
            </a:r>
          </a:p>
          <a:p>
            <a:pPr lvl="1"/>
            <a:r>
              <a:rPr lang="en-US" dirty="0"/>
              <a:t>Secrete short acting insulin over 24 hours</a:t>
            </a:r>
          </a:p>
          <a:p>
            <a:pPr lvl="1"/>
            <a:r>
              <a:rPr lang="en-US" dirty="0"/>
              <a:t>Attached SQ via a catheter attached from the pump to the patient</a:t>
            </a:r>
          </a:p>
          <a:p>
            <a:pPr lvl="1"/>
            <a:r>
              <a:rPr lang="en-US" dirty="0"/>
              <a:t>Suspend pump administration or disconnect when treating hypoglycemic patients</a:t>
            </a:r>
          </a:p>
          <a:p>
            <a:pPr lvl="2"/>
            <a:r>
              <a:rPr lang="en-US" dirty="0"/>
              <a:t>If unfamiliar with insulin pump use get the assistance of a family member of care taker</a:t>
            </a:r>
          </a:p>
          <a:p>
            <a:pPr lvl="2"/>
            <a:r>
              <a:rPr lang="en-US" dirty="0"/>
              <a:t>Treating hypoglycemia while an insulin pump is active is pointless</a:t>
            </a:r>
          </a:p>
          <a:p>
            <a:pPr lvl="1"/>
            <a:r>
              <a:rPr lang="en-US" dirty="0"/>
              <a:t>Tracks and stores info</a:t>
            </a:r>
          </a:p>
          <a:p>
            <a:pPr lvl="2"/>
            <a:r>
              <a:rPr lang="en-US" dirty="0"/>
              <a:t>If familiar with insulin pumps or someone familiar is available it can provide helpful information in determining when or why this issue may have occurred</a:t>
            </a:r>
          </a:p>
          <a:p>
            <a:pPr lvl="1"/>
            <a:endParaRPr lang="en-US" dirty="0"/>
          </a:p>
          <a:p>
            <a:pPr lvl="1"/>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Insulin pump</a:t>
            </a:r>
          </a:p>
        </p:txBody>
      </p:sp>
      <p:pic>
        <p:nvPicPr>
          <p:cNvPr id="5" name="Picture 4">
            <a:extLst>
              <a:ext uri="{FF2B5EF4-FFF2-40B4-BE49-F238E27FC236}">
                <a16:creationId xmlns:a16="http://schemas.microsoft.com/office/drawing/2014/main" xmlns="" id="{D20B2A65-6685-4E12-BAAA-7CC70F88B44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71800" y="2514600"/>
            <a:ext cx="6553200" cy="3733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Insulin pump</a:t>
            </a:r>
          </a:p>
        </p:txBody>
      </p:sp>
      <p:pic>
        <p:nvPicPr>
          <p:cNvPr id="6" name="Picture 5">
            <a:extLst>
              <a:ext uri="{FF2B5EF4-FFF2-40B4-BE49-F238E27FC236}">
                <a16:creationId xmlns:a16="http://schemas.microsoft.com/office/drawing/2014/main" xmlns="" id="{4F79D896-6D0C-4EF5-8884-A6BAE96BF7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2200" y="2628900"/>
            <a:ext cx="7239000" cy="3771900"/>
          </a:xfrm>
          <a:prstGeom prst="rect">
            <a:avLst/>
          </a:prstGeom>
        </p:spPr>
      </p:pic>
    </p:spTree>
    <p:extLst>
      <p:ext uri="{BB962C8B-B14F-4D97-AF65-F5344CB8AC3E}">
        <p14:creationId xmlns:p14="http://schemas.microsoft.com/office/powerpoint/2010/main" xmlns="" val="3402233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371600"/>
            <a:ext cx="4098175" cy="3634580"/>
          </a:xfrm>
        </p:spPr>
        <p:txBody>
          <a:bodyPr>
            <a:normAutofit fontScale="90000"/>
          </a:bodyPr>
          <a:lstStyle/>
          <a:p>
            <a:r>
              <a:rPr lang="en-US" dirty="0"/>
              <a:t>Paramedic Refresher</a:t>
            </a:r>
            <a:br>
              <a:rPr lang="en-US" dirty="0"/>
            </a:br>
            <a:r>
              <a:rPr lang="en-US" dirty="0"/>
              <a:t/>
            </a:r>
            <a:br>
              <a:rPr lang="en-US" dirty="0"/>
            </a:br>
            <a:r>
              <a:rPr lang="en-US" i="1" dirty="0"/>
              <a:t>Module V</a:t>
            </a:r>
            <a:r>
              <a:rPr lang="en-US" dirty="0"/>
              <a:t/>
            </a:r>
            <a:br>
              <a:rPr lang="en-US" dirty="0"/>
            </a:br>
            <a:r>
              <a:rPr lang="en-US" sz="5300" dirty="0"/>
              <a:t>Medical Emergencies 1</a:t>
            </a:r>
            <a:endParaRPr lang="en-US" dirty="0"/>
          </a:p>
        </p:txBody>
      </p:sp>
      <p:sp>
        <p:nvSpPr>
          <p:cNvPr id="3" name="Subtitle 2"/>
          <p:cNvSpPr>
            <a:spLocks noGrp="1"/>
          </p:cNvSpPr>
          <p:nvPr>
            <p:ph type="subTitle" idx="1"/>
          </p:nvPr>
        </p:nvSpPr>
        <p:spPr>
          <a:xfrm>
            <a:off x="685800" y="4953000"/>
            <a:ext cx="4098175" cy="1905000"/>
          </a:xfrm>
        </p:spPr>
        <p:txBody>
          <a:bodyPr>
            <a:noAutofit/>
          </a:bodyPr>
          <a:lstStyle/>
          <a:p>
            <a:r>
              <a:rPr lang="en-US" sz="1000" dirty="0"/>
              <a:t>Endocrine/Diabetic</a:t>
            </a:r>
          </a:p>
          <a:p>
            <a:r>
              <a:rPr lang="en-US" sz="1000" dirty="0" err="1"/>
              <a:t>Toxocological</a:t>
            </a:r>
            <a:r>
              <a:rPr lang="en-US" sz="1000" dirty="0"/>
              <a:t>/</a:t>
            </a:r>
            <a:r>
              <a:rPr lang="en-US" sz="1000" dirty="0" err="1"/>
              <a:t>Opioid</a:t>
            </a:r>
            <a:endParaRPr lang="en-US" sz="1000" dirty="0"/>
          </a:p>
          <a:p>
            <a:r>
              <a:rPr lang="en-US" sz="1000" dirty="0"/>
              <a:t>Immunological</a:t>
            </a:r>
          </a:p>
          <a:p>
            <a:r>
              <a:rPr lang="en-US" sz="1000" dirty="0"/>
              <a:t>Pharmacology</a:t>
            </a:r>
          </a:p>
          <a:p>
            <a:r>
              <a:rPr lang="en-US" sz="1000" dirty="0"/>
              <a:t>Pain management</a:t>
            </a:r>
          </a:p>
        </p:txBody>
      </p:sp>
    </p:spTree>
    <p:extLst>
      <p:ext uri="{BB962C8B-B14F-4D97-AF65-F5344CB8AC3E}">
        <p14:creationId xmlns:p14="http://schemas.microsoft.com/office/powerpoint/2010/main" xmlns="" val="435141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Metabolic Syndrome</a:t>
            </a:r>
          </a:p>
          <a:p>
            <a:pPr lvl="1"/>
            <a:r>
              <a:rPr lang="en-US" dirty="0"/>
              <a:t>Group of risk factors that increase risks for CAD, stroke, and Type 2 diabetes</a:t>
            </a:r>
          </a:p>
          <a:p>
            <a:pPr lvl="2"/>
            <a:r>
              <a:rPr lang="en-US" dirty="0"/>
              <a:t>Central Obesity</a:t>
            </a:r>
          </a:p>
          <a:p>
            <a:pPr lvl="3"/>
            <a:r>
              <a:rPr lang="en-US" dirty="0"/>
              <a:t>Extra weight around the middle and upper parts of the body</a:t>
            </a:r>
          </a:p>
          <a:p>
            <a:pPr lvl="3"/>
            <a:r>
              <a:rPr lang="en-US" dirty="0"/>
              <a:t>“Apple shaped” appearance</a:t>
            </a:r>
          </a:p>
          <a:p>
            <a:pPr marL="686117" lvl="3" indent="0">
              <a:buNone/>
            </a:pPr>
            <a:endParaRPr lang="en-US" dirty="0"/>
          </a:p>
          <a:p>
            <a:pPr lvl="2"/>
            <a:r>
              <a:rPr lang="en-US" dirty="0"/>
              <a:t>Insulin resistance</a:t>
            </a:r>
          </a:p>
          <a:p>
            <a:pPr lvl="3"/>
            <a:r>
              <a:rPr lang="en-US" dirty="0"/>
              <a:t>Body is unable to use insulin as efficiently as normal</a:t>
            </a:r>
          </a:p>
          <a:p>
            <a:pPr lvl="3"/>
            <a:r>
              <a:rPr lang="en-US" dirty="0"/>
              <a:t>Insulin helps to control the level of sugar in the body</a:t>
            </a:r>
          </a:p>
          <a:p>
            <a:pPr lvl="4"/>
            <a:r>
              <a:rPr lang="en-US" dirty="0"/>
              <a:t>Blood sugar and fat levels rise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Metabolic Syndrome</a:t>
            </a:r>
          </a:p>
          <a:p>
            <a:pPr lvl="1"/>
            <a:r>
              <a:rPr lang="en-US" dirty="0"/>
              <a:t>Increased long-term risk for development of</a:t>
            </a:r>
          </a:p>
          <a:p>
            <a:pPr lvl="2"/>
            <a:r>
              <a:rPr lang="en-US" dirty="0"/>
              <a:t>Heart disease</a:t>
            </a:r>
          </a:p>
          <a:p>
            <a:pPr lvl="3"/>
            <a:r>
              <a:rPr lang="en-US" dirty="0"/>
              <a:t>Increased risk MI and angina</a:t>
            </a:r>
          </a:p>
          <a:p>
            <a:pPr lvl="2"/>
            <a:r>
              <a:rPr lang="en-US" dirty="0"/>
              <a:t>Type 2 diabetes</a:t>
            </a:r>
          </a:p>
          <a:p>
            <a:pPr lvl="3"/>
            <a:r>
              <a:rPr lang="en-US" dirty="0"/>
              <a:t>Insulin resistance leads to poor insulin production after time</a:t>
            </a:r>
          </a:p>
          <a:p>
            <a:pPr lvl="2"/>
            <a:r>
              <a:rPr lang="en-US" dirty="0"/>
              <a:t>Stroke</a:t>
            </a:r>
          </a:p>
          <a:p>
            <a:pPr lvl="3"/>
            <a:r>
              <a:rPr lang="en-US" dirty="0"/>
              <a:t>PVD and sedentary lifestyle associated with obesity can lead to stroke</a:t>
            </a:r>
          </a:p>
          <a:p>
            <a:pPr lvl="2"/>
            <a:r>
              <a:rPr lang="en-US" dirty="0"/>
              <a:t>Kidney disease</a:t>
            </a:r>
          </a:p>
          <a:p>
            <a:pPr lvl="3"/>
            <a:r>
              <a:rPr lang="en-US" dirty="0"/>
              <a:t>Diabetes over time leads to kidney disease and failure</a:t>
            </a:r>
          </a:p>
          <a:p>
            <a:pPr lvl="2"/>
            <a:r>
              <a:rPr lang="en-US" dirty="0"/>
              <a:t>Poor circulation to the legs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Adrenal Hypoplasia</a:t>
            </a:r>
          </a:p>
          <a:p>
            <a:pPr lvl="1"/>
            <a:r>
              <a:rPr lang="en-US" dirty="0"/>
              <a:t>Addison’s Disease</a:t>
            </a:r>
          </a:p>
          <a:p>
            <a:pPr lvl="2"/>
            <a:r>
              <a:rPr lang="en-US" dirty="0"/>
              <a:t>Primary adrenal insufficiency</a:t>
            </a:r>
          </a:p>
          <a:p>
            <a:pPr lvl="2"/>
            <a:r>
              <a:rPr lang="en-US" dirty="0"/>
              <a:t>Adrenal glands do not produce enough steroid hormones</a:t>
            </a:r>
          </a:p>
          <a:p>
            <a:pPr lvl="2"/>
            <a:r>
              <a:rPr lang="en-US" dirty="0"/>
              <a:t>Symptoms</a:t>
            </a:r>
          </a:p>
          <a:p>
            <a:pPr lvl="3"/>
            <a:r>
              <a:rPr lang="en-US" dirty="0"/>
              <a:t>Typically slow onset</a:t>
            </a:r>
          </a:p>
          <a:p>
            <a:pPr lvl="3"/>
            <a:r>
              <a:rPr lang="en-US" dirty="0"/>
              <a:t>Abdominal pain, weakness, and weight loss</a:t>
            </a:r>
          </a:p>
          <a:p>
            <a:pPr lvl="3"/>
            <a:r>
              <a:rPr lang="en-US" dirty="0"/>
              <a:t>Darkening of the skin, in certain areas, may also occur</a:t>
            </a:r>
          </a:p>
          <a:p>
            <a:pPr lvl="2"/>
            <a:r>
              <a:rPr lang="en-US" dirty="0"/>
              <a:t>Adrenal Crisis</a:t>
            </a:r>
          </a:p>
          <a:p>
            <a:pPr lvl="3"/>
            <a:r>
              <a:rPr lang="en-US" dirty="0"/>
              <a:t>Can be triggered by stress, injury, or infection</a:t>
            </a:r>
          </a:p>
          <a:p>
            <a:pPr lvl="3"/>
            <a:r>
              <a:rPr lang="en-US" dirty="0"/>
              <a:t>Presents with</a:t>
            </a:r>
          </a:p>
          <a:p>
            <a:pPr lvl="4"/>
            <a:r>
              <a:rPr lang="en-US" dirty="0"/>
              <a:t>Hypotension, vomiting, low back pain, and loss of consciousness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Congenital adrenal hyperplasia</a:t>
            </a:r>
          </a:p>
          <a:p>
            <a:pPr lvl="1"/>
            <a:r>
              <a:rPr lang="en-US" dirty="0"/>
              <a:t>Can affect all adrenal hormones</a:t>
            </a:r>
          </a:p>
          <a:p>
            <a:pPr lvl="1"/>
            <a:r>
              <a:rPr lang="en-US" dirty="0"/>
              <a:t>Can cause hypo/</a:t>
            </a:r>
            <a:r>
              <a:rPr lang="en-US" dirty="0" err="1"/>
              <a:t>hyperadrenalism</a:t>
            </a:r>
            <a:endParaRPr lang="en-US" dirty="0"/>
          </a:p>
          <a:p>
            <a:pPr lvl="2"/>
            <a:r>
              <a:rPr lang="en-US" dirty="0" err="1"/>
              <a:t>Hyperadrenalism</a:t>
            </a:r>
            <a:endParaRPr lang="en-US" dirty="0"/>
          </a:p>
          <a:p>
            <a:pPr lvl="3"/>
            <a:r>
              <a:rPr lang="en-US" dirty="0"/>
              <a:t>Overproduction of any or all</a:t>
            </a:r>
          </a:p>
          <a:p>
            <a:pPr lvl="4"/>
            <a:r>
              <a:rPr lang="en-US" dirty="0"/>
              <a:t>Androgen hormones</a:t>
            </a:r>
          </a:p>
          <a:p>
            <a:pPr lvl="4"/>
            <a:r>
              <a:rPr lang="en-US" dirty="0"/>
              <a:t>Corticosteroids</a:t>
            </a:r>
          </a:p>
          <a:p>
            <a:pPr lvl="4"/>
            <a:r>
              <a:rPr lang="en-US" dirty="0"/>
              <a:t>Aldosterone</a:t>
            </a:r>
          </a:p>
          <a:p>
            <a:pPr lvl="2"/>
            <a:r>
              <a:rPr lang="en-US" dirty="0"/>
              <a:t>Hypoadrenalism</a:t>
            </a:r>
          </a:p>
          <a:p>
            <a:pPr lvl="3"/>
            <a:r>
              <a:rPr lang="en-US" dirty="0"/>
              <a:t>Adrenal insufficiency</a:t>
            </a:r>
          </a:p>
          <a:p>
            <a:pPr lvl="3"/>
            <a:r>
              <a:rPr lang="en-US" dirty="0"/>
              <a:t>Underproduction of adrenal hormones</a:t>
            </a:r>
          </a:p>
          <a:p>
            <a:pPr lvl="4"/>
            <a:r>
              <a:rPr lang="en-US" dirty="0"/>
              <a:t>Can cause</a:t>
            </a:r>
          </a:p>
          <a:p>
            <a:pPr lvl="5"/>
            <a:r>
              <a:rPr lang="en-US" dirty="0"/>
              <a:t>Fatigue, dizziness, nausea, loss of appetite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Waterhouse </a:t>
            </a:r>
            <a:r>
              <a:rPr lang="en-US" dirty="0" err="1"/>
              <a:t>Friderichsen</a:t>
            </a:r>
            <a:r>
              <a:rPr lang="en-US" dirty="0"/>
              <a:t> Syndrome</a:t>
            </a:r>
          </a:p>
          <a:p>
            <a:pPr lvl="1"/>
            <a:r>
              <a:rPr lang="en-US" dirty="0"/>
              <a:t>Can present with life threatening hypoglycemia and hypotension during adrenal crisis</a:t>
            </a:r>
          </a:p>
          <a:p>
            <a:pPr lvl="1"/>
            <a:r>
              <a:rPr lang="en-US" dirty="0"/>
              <a:t>Out of hospital treatment</a:t>
            </a:r>
          </a:p>
          <a:p>
            <a:pPr lvl="2"/>
            <a:r>
              <a:rPr lang="en-US" dirty="0"/>
              <a:t>Fluid bolus to treat hypotension</a:t>
            </a:r>
          </a:p>
          <a:p>
            <a:pPr lvl="2"/>
            <a:r>
              <a:rPr lang="en-US" dirty="0"/>
              <a:t>Dextrose administration for hypoglycemia</a:t>
            </a:r>
          </a:p>
          <a:p>
            <a:pPr lvl="2"/>
            <a:r>
              <a:rPr lang="en-US" dirty="0"/>
              <a:t>Transport to the ED</a:t>
            </a:r>
          </a:p>
          <a:p>
            <a:pPr lvl="2"/>
            <a:r>
              <a:rPr lang="en-US" dirty="0"/>
              <a:t>Patient may carry an emergency kit containing hydrocortisone or dexamethasone</a:t>
            </a:r>
          </a:p>
          <a:p>
            <a:pPr lvl="3"/>
            <a:r>
              <a:rPr lang="en-US" dirty="0"/>
              <a:t>Neither of these medications are currently in the WVOEMS scope of practice</a:t>
            </a:r>
          </a:p>
          <a:p>
            <a:pPr lvl="3"/>
            <a:r>
              <a:rPr lang="en-US" dirty="0"/>
              <a:t>Family or caretaker may be familiar with the administration procedures</a:t>
            </a:r>
          </a:p>
          <a:p>
            <a:pPr lvl="3"/>
            <a:r>
              <a:rPr lang="en-US" dirty="0"/>
              <a:t>Contact medical command for further guidance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normAutofit/>
          </a:bodyPr>
          <a:lstStyle/>
          <a:p>
            <a:r>
              <a:rPr lang="en-US" dirty="0"/>
              <a:t>Synthetic stimulants</a:t>
            </a:r>
          </a:p>
          <a:p>
            <a:pPr lvl="1"/>
            <a:r>
              <a:rPr lang="en-US" dirty="0"/>
              <a:t>Effects of synthetic stimulants</a:t>
            </a:r>
          </a:p>
          <a:p>
            <a:pPr lvl="2"/>
            <a:r>
              <a:rPr lang="en-US" dirty="0"/>
              <a:t>Psychological</a:t>
            </a:r>
          </a:p>
          <a:p>
            <a:pPr lvl="3"/>
            <a:r>
              <a:rPr lang="en-US" dirty="0"/>
              <a:t>Agitation</a:t>
            </a:r>
          </a:p>
          <a:p>
            <a:pPr lvl="3"/>
            <a:r>
              <a:rPr lang="en-US" dirty="0"/>
              <a:t>Insomnia</a:t>
            </a:r>
          </a:p>
          <a:p>
            <a:pPr lvl="3"/>
            <a:r>
              <a:rPr lang="en-US" dirty="0"/>
              <a:t>Irritability</a:t>
            </a:r>
          </a:p>
          <a:p>
            <a:pPr lvl="3"/>
            <a:r>
              <a:rPr lang="en-US" dirty="0"/>
              <a:t>Dizziness</a:t>
            </a:r>
          </a:p>
          <a:p>
            <a:pPr lvl="3"/>
            <a:r>
              <a:rPr lang="en-US" dirty="0"/>
              <a:t>Depression</a:t>
            </a:r>
          </a:p>
          <a:p>
            <a:pPr lvl="3"/>
            <a:r>
              <a:rPr lang="en-US" dirty="0"/>
              <a:t>Paranoia</a:t>
            </a:r>
          </a:p>
          <a:p>
            <a:pPr lvl="3"/>
            <a:r>
              <a:rPr lang="en-US" dirty="0"/>
              <a:t>Delusions</a:t>
            </a:r>
          </a:p>
          <a:p>
            <a:pPr lvl="3"/>
            <a:r>
              <a:rPr lang="en-US" dirty="0"/>
              <a:t>Suicidal ideation</a:t>
            </a:r>
          </a:p>
          <a:p>
            <a:pPr lvl="3"/>
            <a:r>
              <a:rPr lang="en-US" dirty="0"/>
              <a:t>Seizures</a:t>
            </a:r>
          </a:p>
          <a:p>
            <a:pPr lvl="3"/>
            <a:r>
              <a:rPr lang="en-US" dirty="0"/>
              <a:t>Panic attacks</a:t>
            </a:r>
          </a:p>
          <a:p>
            <a:pPr lvl="1"/>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Synthetic stimulants</a:t>
            </a:r>
          </a:p>
          <a:p>
            <a:pPr lvl="1"/>
            <a:r>
              <a:rPr lang="en-US" dirty="0"/>
              <a:t>Effects of synthetic stimulants</a:t>
            </a:r>
          </a:p>
          <a:p>
            <a:pPr lvl="2"/>
            <a:r>
              <a:rPr lang="en-US" dirty="0"/>
              <a:t>Somatic</a:t>
            </a:r>
          </a:p>
          <a:p>
            <a:pPr lvl="3"/>
            <a:r>
              <a:rPr lang="en-US" dirty="0"/>
              <a:t>Hyperthermia</a:t>
            </a:r>
          </a:p>
          <a:p>
            <a:pPr lvl="4"/>
            <a:r>
              <a:rPr lang="en-US" dirty="0"/>
              <a:t>Even with normal ambient temperature</a:t>
            </a:r>
          </a:p>
          <a:p>
            <a:pPr lvl="3"/>
            <a:r>
              <a:rPr lang="en-US" dirty="0"/>
              <a:t>Tachycardia</a:t>
            </a:r>
          </a:p>
          <a:p>
            <a:pPr lvl="4"/>
            <a:r>
              <a:rPr lang="en-US" dirty="0"/>
              <a:t>Can lead to MI and stroke</a:t>
            </a:r>
          </a:p>
          <a:p>
            <a:pPr lvl="3"/>
            <a:r>
              <a:rPr lang="en-US" dirty="0"/>
              <a:t>Chest pain</a:t>
            </a:r>
          </a:p>
          <a:p>
            <a:pPr lvl="3"/>
            <a:r>
              <a:rPr lang="en-US" dirty="0"/>
              <a:t>Diaphoresis</a:t>
            </a:r>
          </a:p>
          <a:p>
            <a:pPr lvl="3"/>
            <a:r>
              <a:rPr lang="en-US" dirty="0"/>
              <a:t>Epistaxis</a:t>
            </a:r>
          </a:p>
          <a:p>
            <a:pPr lvl="3"/>
            <a:r>
              <a:rPr lang="en-US" dirty="0"/>
              <a:t>Nausea/Vomiting</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Types of synthetic stimulants</a:t>
            </a:r>
          </a:p>
          <a:p>
            <a:pPr lvl="1"/>
            <a:r>
              <a:rPr lang="en-US" dirty="0"/>
              <a:t>Bath salts</a:t>
            </a:r>
          </a:p>
          <a:p>
            <a:pPr lvl="2"/>
            <a:r>
              <a:rPr lang="en-US" dirty="0"/>
              <a:t>Known as:</a:t>
            </a:r>
          </a:p>
          <a:p>
            <a:pPr lvl="3"/>
            <a:r>
              <a:rPr lang="en-US" dirty="0"/>
              <a:t>Bliss, Blue silk, Ivory wave, White dove, White knight, White lightning</a:t>
            </a:r>
          </a:p>
          <a:p>
            <a:pPr marL="686117" lvl="3" indent="0">
              <a:buNone/>
            </a:pPr>
            <a:endParaRPr lang="en-US" dirty="0"/>
          </a:p>
          <a:p>
            <a:pPr lvl="2"/>
            <a:r>
              <a:rPr lang="en-US" dirty="0"/>
              <a:t>Delivered as:	</a:t>
            </a:r>
          </a:p>
          <a:p>
            <a:pPr lvl="3"/>
            <a:r>
              <a:rPr lang="en-US" dirty="0"/>
              <a:t>Typically in powdered form</a:t>
            </a:r>
          </a:p>
          <a:p>
            <a:pPr lvl="3"/>
            <a:r>
              <a:rPr lang="en-US" dirty="0"/>
              <a:t>Can be in a capsule</a:t>
            </a:r>
          </a:p>
          <a:p>
            <a:pPr lvl="3"/>
            <a:r>
              <a:rPr lang="en-US" dirty="0"/>
              <a:t>White to off-white in color</a:t>
            </a:r>
          </a:p>
          <a:p>
            <a:pPr marL="686117" lvl="3" indent="0">
              <a:buNone/>
            </a:pPr>
            <a:endParaRPr lang="en-US" dirty="0"/>
          </a:p>
          <a:p>
            <a:pPr lvl="2"/>
            <a:r>
              <a:rPr lang="en-US" dirty="0"/>
              <a:t>Administered:</a:t>
            </a:r>
          </a:p>
          <a:p>
            <a:pPr lvl="3"/>
            <a:r>
              <a:rPr lang="en-US" dirty="0"/>
              <a:t>Typically nasal</a:t>
            </a:r>
          </a:p>
          <a:p>
            <a:pPr lvl="3"/>
            <a:r>
              <a:rPr lang="en-US" dirty="0"/>
              <a:t>Can also be taken orally, IV, or smoked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Types of synthetic stimulants</a:t>
            </a:r>
          </a:p>
          <a:p>
            <a:pPr lvl="1"/>
            <a:r>
              <a:rPr lang="en-US" dirty="0"/>
              <a:t>Methamphetamine</a:t>
            </a:r>
          </a:p>
          <a:p>
            <a:pPr lvl="2"/>
            <a:r>
              <a:rPr lang="en-US" dirty="0"/>
              <a:t>Known as</a:t>
            </a:r>
          </a:p>
          <a:p>
            <a:pPr lvl="3"/>
            <a:r>
              <a:rPr lang="en-US" dirty="0"/>
              <a:t>Crank, Crystal meth, Glass, Ice, Tweak, </a:t>
            </a:r>
            <a:r>
              <a:rPr lang="en-US" dirty="0" err="1"/>
              <a:t>Yaba</a:t>
            </a:r>
            <a:endParaRPr lang="en-US" dirty="0"/>
          </a:p>
          <a:p>
            <a:pPr marL="686117" lvl="3" indent="0">
              <a:buNone/>
            </a:pPr>
            <a:endParaRPr lang="en-US" dirty="0"/>
          </a:p>
          <a:p>
            <a:pPr lvl="2"/>
            <a:r>
              <a:rPr lang="en-US" dirty="0"/>
              <a:t>Delivered as</a:t>
            </a:r>
          </a:p>
          <a:p>
            <a:pPr lvl="3"/>
            <a:r>
              <a:rPr lang="en-US" dirty="0"/>
              <a:t>Usually in crystal form or crystalline powder</a:t>
            </a:r>
          </a:p>
          <a:p>
            <a:pPr lvl="3"/>
            <a:r>
              <a:rPr lang="en-US" dirty="0"/>
              <a:t>White to off-white in color</a:t>
            </a:r>
          </a:p>
          <a:p>
            <a:pPr lvl="3"/>
            <a:r>
              <a:rPr lang="en-US" dirty="0"/>
              <a:t>Yellow or red in powder form</a:t>
            </a:r>
          </a:p>
          <a:p>
            <a:pPr marL="686117" lvl="3" indent="0">
              <a:buNone/>
            </a:pPr>
            <a:endParaRPr lang="en-US" dirty="0"/>
          </a:p>
          <a:p>
            <a:pPr lvl="2"/>
            <a:r>
              <a:rPr lang="en-US" dirty="0"/>
              <a:t>Administered</a:t>
            </a:r>
          </a:p>
          <a:p>
            <a:pPr lvl="3"/>
            <a:r>
              <a:rPr lang="en-US" dirty="0"/>
              <a:t>Typically smoked, snorted, or IV</a:t>
            </a:r>
          </a:p>
          <a:p>
            <a:pPr lvl="2"/>
            <a:endParaRPr lang="en-US" dirty="0"/>
          </a:p>
          <a:p>
            <a:pPr lvl="1"/>
            <a:endParaRPr lang="en-US" dirty="0"/>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Types of synthetic stimulants</a:t>
            </a:r>
          </a:p>
          <a:p>
            <a:pPr lvl="1"/>
            <a:r>
              <a:rPr lang="en-US" dirty="0"/>
              <a:t>Methylenedioxymethamphetamine (MDMA)</a:t>
            </a:r>
          </a:p>
          <a:p>
            <a:pPr lvl="2"/>
            <a:r>
              <a:rPr lang="en-US" dirty="0"/>
              <a:t>Known as</a:t>
            </a:r>
          </a:p>
          <a:p>
            <a:pPr lvl="3"/>
            <a:r>
              <a:rPr lang="en-US" dirty="0"/>
              <a:t>Ecstasy, E, X, XTC, Smarties, </a:t>
            </a:r>
            <a:r>
              <a:rPr lang="en-US" dirty="0" err="1"/>
              <a:t>Scooby</a:t>
            </a:r>
            <a:r>
              <a:rPr lang="en-US" dirty="0"/>
              <a:t>-snacks, Skittles</a:t>
            </a:r>
          </a:p>
          <a:p>
            <a:pPr marL="686117" lvl="3" indent="0">
              <a:buNone/>
            </a:pPr>
            <a:endParaRPr lang="en-US" dirty="0"/>
          </a:p>
          <a:p>
            <a:pPr lvl="2"/>
            <a:r>
              <a:rPr lang="en-US" dirty="0"/>
              <a:t>Delivered as</a:t>
            </a:r>
          </a:p>
          <a:p>
            <a:pPr lvl="3"/>
            <a:r>
              <a:rPr lang="en-US" dirty="0"/>
              <a:t>Typically tablets or capsules</a:t>
            </a:r>
          </a:p>
          <a:p>
            <a:pPr lvl="3"/>
            <a:r>
              <a:rPr lang="en-US" dirty="0"/>
              <a:t>Can be liquid</a:t>
            </a:r>
          </a:p>
          <a:p>
            <a:pPr lvl="3"/>
            <a:r>
              <a:rPr lang="en-US" dirty="0"/>
              <a:t>Can be any color</a:t>
            </a:r>
          </a:p>
          <a:p>
            <a:pPr marL="686117" lvl="3" indent="0">
              <a:buNone/>
            </a:pPr>
            <a:endParaRPr lang="en-US" dirty="0"/>
          </a:p>
          <a:p>
            <a:pPr lvl="2"/>
            <a:r>
              <a:rPr lang="en-US" dirty="0"/>
              <a:t>Administered</a:t>
            </a:r>
          </a:p>
          <a:p>
            <a:pPr lvl="3"/>
            <a:r>
              <a:rPr lang="en-US" dirty="0"/>
              <a:t>Oral liquid drops, snorted, smoked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V Objectives</a:t>
            </a:r>
          </a:p>
        </p:txBody>
      </p:sp>
      <p:sp>
        <p:nvSpPr>
          <p:cNvPr id="3" name="Content Placeholder 2"/>
          <p:cNvSpPr>
            <a:spLocks noGrp="1"/>
          </p:cNvSpPr>
          <p:nvPr>
            <p:ph idx="1"/>
          </p:nvPr>
        </p:nvSpPr>
        <p:spPr/>
        <p:txBody>
          <a:bodyPr>
            <a:normAutofit/>
          </a:bodyPr>
          <a:lstStyle/>
          <a:p>
            <a:r>
              <a:rPr lang="en-US" dirty="0"/>
              <a:t>Explain role glucose plays on the cells</a:t>
            </a:r>
          </a:p>
          <a:p>
            <a:r>
              <a:rPr lang="en-US" dirty="0"/>
              <a:t>Explain role of insulin</a:t>
            </a:r>
          </a:p>
          <a:p>
            <a:r>
              <a:rPr lang="en-US" dirty="0"/>
              <a:t>Discuss S/S commonly associated with hypo/hyperglycemia</a:t>
            </a:r>
          </a:p>
          <a:p>
            <a:r>
              <a:rPr lang="en-US" dirty="0"/>
              <a:t>Identify commonly prescribed medications for diabetes</a:t>
            </a:r>
          </a:p>
          <a:p>
            <a:r>
              <a:rPr lang="en-US" dirty="0"/>
              <a:t>Explain management of hypo/hyperglycemia</a:t>
            </a:r>
          </a:p>
          <a:p>
            <a:r>
              <a:rPr lang="en-US" dirty="0"/>
              <a:t>Discuss metabolic syndrome</a:t>
            </a:r>
          </a:p>
          <a:p>
            <a:r>
              <a:rPr lang="en-US" dirty="0"/>
              <a:t>Discuss functions of different insulin pumps</a:t>
            </a:r>
          </a:p>
          <a:p>
            <a:r>
              <a:rPr lang="en-US" dirty="0"/>
              <a:t>Discuss common synthetic stimulants and natural or synthetic THC</a:t>
            </a:r>
          </a:p>
        </p:txBody>
      </p:sp>
    </p:spTree>
    <p:extLst>
      <p:ext uri="{BB962C8B-B14F-4D97-AF65-F5344CB8AC3E}">
        <p14:creationId xmlns:p14="http://schemas.microsoft.com/office/powerpoint/2010/main" xmlns="" val="1772969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Tetrahydrocannabinol (THC)</a:t>
            </a:r>
          </a:p>
          <a:p>
            <a:pPr lvl="1"/>
            <a:r>
              <a:rPr lang="en-US" dirty="0"/>
              <a:t>Natural</a:t>
            </a:r>
          </a:p>
          <a:p>
            <a:pPr lvl="2"/>
            <a:r>
              <a:rPr lang="en-US" dirty="0"/>
              <a:t>Known as</a:t>
            </a:r>
          </a:p>
          <a:p>
            <a:pPr lvl="3"/>
            <a:r>
              <a:rPr lang="en-US" dirty="0"/>
              <a:t>Weed, bud, doobie, Mary-Jane, pot, blunt, herb, grass, hemp</a:t>
            </a:r>
          </a:p>
          <a:p>
            <a:pPr marL="686117" lvl="3" indent="0">
              <a:buNone/>
            </a:pPr>
            <a:endParaRPr lang="en-US" dirty="0"/>
          </a:p>
          <a:p>
            <a:pPr lvl="2"/>
            <a:r>
              <a:rPr lang="en-US" dirty="0"/>
              <a:t>Delivered as</a:t>
            </a:r>
          </a:p>
          <a:p>
            <a:pPr lvl="3"/>
            <a:r>
              <a:rPr lang="en-US" dirty="0"/>
              <a:t>A green, brown, or gray mixture of dried, shredded leaves, stems, seeds, and flowers of the hemp plant</a:t>
            </a:r>
          </a:p>
          <a:p>
            <a:pPr marL="686117" lvl="3" indent="0">
              <a:buNone/>
            </a:pPr>
            <a:endParaRPr lang="en-US" dirty="0"/>
          </a:p>
          <a:p>
            <a:pPr lvl="2"/>
            <a:r>
              <a:rPr lang="en-US" dirty="0"/>
              <a:t>Administered</a:t>
            </a:r>
          </a:p>
          <a:p>
            <a:pPr lvl="3"/>
            <a:r>
              <a:rPr lang="en-US" dirty="0"/>
              <a:t>Usually smoked in a cigarette or pipe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Tetrahydrocannabinol (THC)</a:t>
            </a:r>
          </a:p>
          <a:p>
            <a:pPr lvl="1"/>
            <a:r>
              <a:rPr lang="en-US" dirty="0"/>
              <a:t>Synthetic</a:t>
            </a:r>
          </a:p>
          <a:p>
            <a:pPr lvl="2"/>
            <a:r>
              <a:rPr lang="en-US" dirty="0"/>
              <a:t>Known as</a:t>
            </a:r>
          </a:p>
          <a:p>
            <a:pPr lvl="3"/>
            <a:r>
              <a:rPr lang="en-US" dirty="0"/>
              <a:t>K2, spice, black mamba, Bombay blue, genie, </a:t>
            </a:r>
            <a:r>
              <a:rPr lang="en-US" dirty="0" err="1"/>
              <a:t>zohai</a:t>
            </a:r>
            <a:endParaRPr lang="en-US" dirty="0"/>
          </a:p>
          <a:p>
            <a:pPr marL="686117" lvl="3" indent="0">
              <a:buNone/>
            </a:pPr>
            <a:endParaRPr lang="en-US" dirty="0"/>
          </a:p>
          <a:p>
            <a:pPr lvl="2"/>
            <a:r>
              <a:rPr lang="en-US" dirty="0"/>
              <a:t>Delivered as</a:t>
            </a:r>
          </a:p>
          <a:p>
            <a:pPr lvl="3"/>
            <a:r>
              <a:rPr lang="en-US" dirty="0"/>
              <a:t>Similar appearance to natural</a:t>
            </a:r>
          </a:p>
          <a:p>
            <a:pPr marL="686117" lvl="3" indent="0">
              <a:buNone/>
            </a:pPr>
            <a:endParaRPr lang="en-US" dirty="0"/>
          </a:p>
          <a:p>
            <a:pPr lvl="2"/>
            <a:r>
              <a:rPr lang="en-US" dirty="0"/>
              <a:t>Administered</a:t>
            </a:r>
          </a:p>
          <a:p>
            <a:pPr lvl="3"/>
            <a:r>
              <a:rPr lang="en-US" dirty="0"/>
              <a:t>Same as natural</a:t>
            </a:r>
          </a:p>
          <a:p>
            <a:pPr marL="686117" lvl="3" indent="0">
              <a:buNone/>
            </a:pPr>
            <a:endParaRPr lang="en-US" dirty="0"/>
          </a:p>
          <a:p>
            <a:pPr lvl="2"/>
            <a:r>
              <a:rPr lang="en-US" dirty="0"/>
              <a:t>Can cause psychosis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normAutofit fontScale="92500" lnSpcReduction="20000"/>
          </a:bodyPr>
          <a:lstStyle/>
          <a:p>
            <a:r>
              <a:rPr lang="en-US" dirty="0"/>
              <a:t>Tetrahydrocannabinol (THC)</a:t>
            </a:r>
          </a:p>
          <a:p>
            <a:pPr lvl="1"/>
            <a:r>
              <a:rPr lang="en-US" dirty="0"/>
              <a:t>Effects of THC</a:t>
            </a:r>
          </a:p>
          <a:p>
            <a:pPr lvl="2"/>
            <a:r>
              <a:rPr lang="en-US" dirty="0"/>
              <a:t>Impaired short term memory</a:t>
            </a:r>
          </a:p>
          <a:p>
            <a:pPr marL="502920" lvl="2" indent="0">
              <a:buNone/>
            </a:pPr>
            <a:endParaRPr lang="en-US" dirty="0"/>
          </a:p>
          <a:p>
            <a:pPr lvl="2"/>
            <a:r>
              <a:rPr lang="en-US" dirty="0"/>
              <a:t>Decreased concentration</a:t>
            </a:r>
          </a:p>
          <a:p>
            <a:pPr lvl="2"/>
            <a:endParaRPr lang="en-US" dirty="0"/>
          </a:p>
          <a:p>
            <a:pPr lvl="2"/>
            <a:r>
              <a:rPr lang="en-US" dirty="0"/>
              <a:t>Decreased attention</a:t>
            </a:r>
          </a:p>
          <a:p>
            <a:pPr lvl="2"/>
            <a:endParaRPr lang="en-US" dirty="0"/>
          </a:p>
          <a:p>
            <a:pPr lvl="2"/>
            <a:r>
              <a:rPr lang="en-US" dirty="0"/>
              <a:t>Impaired coordination</a:t>
            </a:r>
          </a:p>
          <a:p>
            <a:pPr lvl="2"/>
            <a:endParaRPr lang="en-US" dirty="0"/>
          </a:p>
          <a:p>
            <a:pPr lvl="2"/>
            <a:r>
              <a:rPr lang="en-US" dirty="0"/>
              <a:t>Tachycardia</a:t>
            </a:r>
          </a:p>
          <a:p>
            <a:pPr lvl="2"/>
            <a:endParaRPr lang="en-US" dirty="0"/>
          </a:p>
          <a:p>
            <a:pPr lvl="2"/>
            <a:r>
              <a:rPr lang="en-US" dirty="0"/>
              <a:t>Increased BP</a:t>
            </a:r>
          </a:p>
          <a:p>
            <a:pPr marL="502920" lvl="2" indent="0">
              <a:buNone/>
            </a:pPr>
            <a:endParaRPr lang="en-US" dirty="0"/>
          </a:p>
          <a:p>
            <a:pPr lvl="2"/>
            <a:r>
              <a:rPr lang="en-US" dirty="0"/>
              <a:t>Increased appetite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Synthetic or semi-synthetic opioids</a:t>
            </a:r>
          </a:p>
          <a:p>
            <a:pPr lvl="1"/>
            <a:r>
              <a:rPr lang="en-US" dirty="0"/>
              <a:t>Act as CNS depressant</a:t>
            </a:r>
          </a:p>
          <a:p>
            <a:pPr lvl="2"/>
            <a:r>
              <a:rPr lang="en-US" dirty="0"/>
              <a:t>Decrease perception of pain</a:t>
            </a:r>
          </a:p>
          <a:p>
            <a:pPr lvl="2"/>
            <a:r>
              <a:rPr lang="en-US" dirty="0"/>
              <a:t>Decrease reaction to pain</a:t>
            </a:r>
          </a:p>
          <a:p>
            <a:pPr lvl="2"/>
            <a:r>
              <a:rPr lang="en-US" dirty="0"/>
              <a:t>Increase pain tolerance</a:t>
            </a:r>
          </a:p>
          <a:p>
            <a:pPr marL="502920" lvl="2" indent="0">
              <a:buNone/>
            </a:pPr>
            <a:endParaRPr lang="en-US" dirty="0"/>
          </a:p>
          <a:p>
            <a:pPr lvl="1"/>
            <a:r>
              <a:rPr lang="en-US" dirty="0"/>
              <a:t>May be prescribed for acute or chronic pain</a:t>
            </a:r>
          </a:p>
          <a:p>
            <a:pPr marL="228600" lvl="1" indent="0">
              <a:buNone/>
            </a:pPr>
            <a:endParaRPr lang="en-US" dirty="0"/>
          </a:p>
          <a:p>
            <a:pPr lvl="1"/>
            <a:r>
              <a:rPr lang="en-US" dirty="0"/>
              <a:t>Prolonged use may lead to tolerance and/or addiction</a:t>
            </a:r>
          </a:p>
          <a:p>
            <a:pPr marL="228600" lvl="1" indent="0">
              <a:buNone/>
            </a:pPr>
            <a:endParaRPr lang="en-US" dirty="0"/>
          </a:p>
          <a:p>
            <a:pPr lvl="1"/>
            <a:r>
              <a:rPr lang="en-US" dirty="0"/>
              <a:t>Abused to induce euphoria</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a:t>Synthetic or semi-synthetic opioids</a:t>
            </a:r>
          </a:p>
          <a:p>
            <a:pPr lvl="1"/>
            <a:r>
              <a:rPr lang="en-US" dirty="0"/>
              <a:t>Common effects</a:t>
            </a:r>
          </a:p>
          <a:p>
            <a:pPr lvl="2"/>
            <a:r>
              <a:rPr lang="en-US" dirty="0"/>
              <a:t>Respiratory depression</a:t>
            </a:r>
          </a:p>
          <a:p>
            <a:pPr lvl="2"/>
            <a:r>
              <a:rPr lang="en-US" dirty="0"/>
              <a:t>Drowsiness</a:t>
            </a:r>
          </a:p>
          <a:p>
            <a:pPr lvl="2"/>
            <a:r>
              <a:rPr lang="en-US" dirty="0"/>
              <a:t>Constipation</a:t>
            </a:r>
          </a:p>
          <a:p>
            <a:pPr lvl="2"/>
            <a:r>
              <a:rPr lang="en-US" dirty="0"/>
              <a:t>Constricted pupils</a:t>
            </a:r>
          </a:p>
          <a:p>
            <a:pPr lvl="2"/>
            <a:r>
              <a:rPr lang="en-US" dirty="0"/>
              <a:t>Dry mouth</a:t>
            </a:r>
          </a:p>
          <a:p>
            <a:pPr lvl="2"/>
            <a:r>
              <a:rPr lang="en-US" dirty="0"/>
              <a:t>Itching</a:t>
            </a:r>
          </a:p>
          <a:p>
            <a:pPr lvl="2"/>
            <a:r>
              <a:rPr lang="en-US" dirty="0"/>
              <a:t>Nausea/Vomiting</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normAutofit lnSpcReduction="10000"/>
          </a:bodyPr>
          <a:lstStyle/>
          <a:p>
            <a:r>
              <a:rPr lang="en-US" dirty="0"/>
              <a:t>Synthetic or semi-synthetic opioids</a:t>
            </a:r>
          </a:p>
          <a:p>
            <a:pPr lvl="1"/>
            <a:r>
              <a:rPr lang="en-US" dirty="0"/>
              <a:t>Common opioids</a:t>
            </a:r>
          </a:p>
          <a:p>
            <a:pPr lvl="2"/>
            <a:r>
              <a:rPr lang="en-US" dirty="0"/>
              <a:t>Heroin</a:t>
            </a:r>
          </a:p>
          <a:p>
            <a:pPr lvl="3"/>
            <a:r>
              <a:rPr lang="en-US" dirty="0"/>
              <a:t>Made from morphine</a:t>
            </a:r>
          </a:p>
          <a:p>
            <a:pPr lvl="3"/>
            <a:endParaRPr lang="en-US" dirty="0"/>
          </a:p>
          <a:p>
            <a:pPr lvl="3"/>
            <a:r>
              <a:rPr lang="en-US" dirty="0"/>
              <a:t>Can be a white or brown powder</a:t>
            </a:r>
          </a:p>
          <a:p>
            <a:pPr lvl="3"/>
            <a:endParaRPr lang="en-US" dirty="0"/>
          </a:p>
          <a:p>
            <a:pPr lvl="3"/>
            <a:r>
              <a:rPr lang="en-US" dirty="0"/>
              <a:t>Can also be a black sticky substance</a:t>
            </a:r>
          </a:p>
          <a:p>
            <a:pPr lvl="3"/>
            <a:endParaRPr lang="en-US" dirty="0"/>
          </a:p>
          <a:p>
            <a:pPr lvl="3"/>
            <a:r>
              <a:rPr lang="en-US" dirty="0"/>
              <a:t>Commonly known as Big H, horse, hell dust, or smack</a:t>
            </a:r>
          </a:p>
          <a:p>
            <a:pPr lvl="3"/>
            <a:endParaRPr lang="en-US" dirty="0"/>
          </a:p>
          <a:p>
            <a:pPr lvl="3"/>
            <a:r>
              <a:rPr lang="en-US" dirty="0"/>
              <a:t>Can be injected, snorted, or smoked</a:t>
            </a:r>
          </a:p>
          <a:p>
            <a:pPr lvl="3"/>
            <a:endParaRPr lang="en-US" dirty="0"/>
          </a:p>
          <a:p>
            <a:pPr lvl="3"/>
            <a:r>
              <a:rPr lang="en-US" dirty="0" err="1"/>
              <a:t>Speedballing</a:t>
            </a:r>
            <a:r>
              <a:rPr lang="en-US" dirty="0"/>
              <a:t> is administering a mix of heroin and crack cocaine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normAutofit fontScale="85000" lnSpcReduction="20000"/>
          </a:bodyPr>
          <a:lstStyle/>
          <a:p>
            <a:r>
              <a:rPr lang="en-US" dirty="0"/>
              <a:t>Synthetic or semi-synthetic opioids</a:t>
            </a:r>
          </a:p>
          <a:p>
            <a:pPr lvl="1"/>
            <a:r>
              <a:rPr lang="en-US" dirty="0" smtClean="0"/>
              <a:t>Common </a:t>
            </a:r>
            <a:r>
              <a:rPr lang="en-US" dirty="0" err="1" smtClean="0"/>
              <a:t>opioids</a:t>
            </a:r>
            <a:endParaRPr lang="en-US" dirty="0" smtClean="0"/>
          </a:p>
          <a:p>
            <a:pPr lvl="2"/>
            <a:r>
              <a:rPr lang="en-US" dirty="0" smtClean="0"/>
              <a:t>Morphine</a:t>
            </a:r>
          </a:p>
          <a:p>
            <a:pPr lvl="2"/>
            <a:endParaRPr lang="en-US" dirty="0" smtClean="0"/>
          </a:p>
          <a:p>
            <a:pPr lvl="2"/>
            <a:r>
              <a:rPr lang="en-US" dirty="0" err="1" smtClean="0"/>
              <a:t>Oxycodone</a:t>
            </a:r>
            <a:r>
              <a:rPr lang="en-US" dirty="0" smtClean="0"/>
              <a:t> (Percocet)</a:t>
            </a:r>
          </a:p>
          <a:p>
            <a:pPr lvl="2"/>
            <a:endParaRPr lang="en-US" dirty="0" smtClean="0"/>
          </a:p>
          <a:p>
            <a:pPr lvl="2"/>
            <a:r>
              <a:rPr lang="en-US" dirty="0" smtClean="0"/>
              <a:t>Codeine</a:t>
            </a:r>
          </a:p>
          <a:p>
            <a:pPr lvl="2"/>
            <a:endParaRPr lang="en-US" dirty="0" smtClean="0"/>
          </a:p>
          <a:p>
            <a:pPr lvl="2"/>
            <a:r>
              <a:rPr lang="en-US" dirty="0" err="1" smtClean="0"/>
              <a:t>Fentanyl</a:t>
            </a:r>
            <a:r>
              <a:rPr lang="en-US" dirty="0" smtClean="0"/>
              <a:t> </a:t>
            </a:r>
          </a:p>
          <a:p>
            <a:pPr lvl="2"/>
            <a:endParaRPr lang="en-US" dirty="0" smtClean="0"/>
          </a:p>
          <a:p>
            <a:pPr lvl="2"/>
            <a:r>
              <a:rPr lang="en-US" dirty="0" err="1" smtClean="0"/>
              <a:t>Hydrocodone</a:t>
            </a:r>
            <a:r>
              <a:rPr lang="en-US" dirty="0" smtClean="0"/>
              <a:t> (</a:t>
            </a:r>
            <a:r>
              <a:rPr lang="en-US" dirty="0" err="1" smtClean="0"/>
              <a:t>Vicodin</a:t>
            </a:r>
            <a:r>
              <a:rPr lang="en-US" dirty="0" smtClean="0"/>
              <a:t>)</a:t>
            </a:r>
          </a:p>
          <a:p>
            <a:pPr lvl="2"/>
            <a:endParaRPr lang="en-US" dirty="0" smtClean="0"/>
          </a:p>
          <a:p>
            <a:pPr lvl="2"/>
            <a:r>
              <a:rPr lang="en-US" dirty="0" err="1" smtClean="0"/>
              <a:t>Hydromorphone</a:t>
            </a:r>
            <a:r>
              <a:rPr lang="en-US" dirty="0" smtClean="0"/>
              <a:t> (</a:t>
            </a:r>
            <a:r>
              <a:rPr lang="en-US" dirty="0" err="1" smtClean="0"/>
              <a:t>Dilaudid</a:t>
            </a:r>
            <a:r>
              <a:rPr lang="en-US" dirty="0" smtClean="0"/>
              <a:t>)</a:t>
            </a:r>
          </a:p>
          <a:p>
            <a:pPr lvl="2"/>
            <a:endParaRPr lang="en-US" dirty="0" smtClean="0"/>
          </a:p>
          <a:p>
            <a:pPr lvl="2"/>
            <a:r>
              <a:rPr lang="en-US" dirty="0" err="1" smtClean="0"/>
              <a:t>Meperidine</a:t>
            </a:r>
            <a:r>
              <a:rPr lang="en-US" dirty="0" smtClean="0"/>
              <a:t> (Demerol)</a:t>
            </a:r>
          </a:p>
          <a:p>
            <a:pPr lvl="2"/>
            <a:endParaRPr lang="en-US" dirty="0" smtClean="0"/>
          </a:p>
          <a:p>
            <a:pPr lvl="2"/>
            <a:r>
              <a:rPr lang="en-US" dirty="0" smtClean="0"/>
              <a:t>Methadone</a:t>
            </a:r>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smtClean="0"/>
              <a:t>Treatment for </a:t>
            </a:r>
            <a:r>
              <a:rPr lang="en-US" dirty="0" err="1" smtClean="0"/>
              <a:t>opioid</a:t>
            </a:r>
            <a:r>
              <a:rPr lang="en-US" dirty="0" smtClean="0"/>
              <a:t> emergencies</a:t>
            </a:r>
          </a:p>
          <a:p>
            <a:pPr lvl="1"/>
            <a:r>
              <a:rPr lang="en-US" dirty="0" err="1" smtClean="0"/>
              <a:t>Naloxone</a:t>
            </a:r>
            <a:r>
              <a:rPr lang="en-US" dirty="0" smtClean="0"/>
              <a:t> (</a:t>
            </a:r>
            <a:r>
              <a:rPr lang="en-US" dirty="0" err="1" smtClean="0"/>
              <a:t>Narcan</a:t>
            </a:r>
            <a:r>
              <a:rPr lang="en-US" dirty="0" smtClean="0"/>
              <a:t>)</a:t>
            </a:r>
          </a:p>
          <a:p>
            <a:pPr lvl="2"/>
            <a:r>
              <a:rPr lang="en-US" dirty="0" err="1" smtClean="0"/>
              <a:t>Opioid</a:t>
            </a:r>
            <a:r>
              <a:rPr lang="en-US" dirty="0" smtClean="0"/>
              <a:t> antagonist</a:t>
            </a:r>
          </a:p>
          <a:p>
            <a:pPr lvl="3"/>
            <a:r>
              <a:rPr lang="en-US" dirty="0" smtClean="0"/>
              <a:t>Blocks </a:t>
            </a:r>
            <a:r>
              <a:rPr lang="en-US" dirty="0" err="1" smtClean="0"/>
              <a:t>opioid</a:t>
            </a:r>
            <a:r>
              <a:rPr lang="en-US" dirty="0" smtClean="0"/>
              <a:t> receptors by locking onto </a:t>
            </a:r>
            <a:r>
              <a:rPr lang="en-US" dirty="0" err="1" smtClean="0"/>
              <a:t>opioid</a:t>
            </a:r>
            <a:r>
              <a:rPr lang="en-US" dirty="0" smtClean="0"/>
              <a:t> receptors without activating them</a:t>
            </a:r>
          </a:p>
          <a:p>
            <a:pPr lvl="3">
              <a:buNone/>
            </a:pPr>
            <a:endParaRPr lang="en-US" dirty="0" smtClean="0"/>
          </a:p>
          <a:p>
            <a:pPr lvl="2"/>
            <a:r>
              <a:rPr lang="en-US" dirty="0" smtClean="0"/>
              <a:t>Reverses CNS and respiratory depression caused by </a:t>
            </a:r>
            <a:r>
              <a:rPr lang="en-US" dirty="0" err="1" smtClean="0"/>
              <a:t>opioid</a:t>
            </a:r>
            <a:r>
              <a:rPr lang="en-US" dirty="0" smtClean="0"/>
              <a:t> use </a:t>
            </a:r>
          </a:p>
          <a:p>
            <a:pPr lvl="3"/>
            <a:r>
              <a:rPr lang="en-US" dirty="0" err="1" smtClean="0"/>
              <a:t>Naloxone</a:t>
            </a:r>
            <a:r>
              <a:rPr lang="en-US" dirty="0" smtClean="0"/>
              <a:t> has a greater affinity for the </a:t>
            </a:r>
            <a:r>
              <a:rPr lang="en-US" dirty="0" err="1" smtClean="0"/>
              <a:t>opioid</a:t>
            </a:r>
            <a:r>
              <a:rPr lang="en-US" dirty="0" smtClean="0"/>
              <a:t> receptor than the </a:t>
            </a:r>
            <a:r>
              <a:rPr lang="en-US" dirty="0" err="1" smtClean="0"/>
              <a:t>opioid</a:t>
            </a:r>
            <a:r>
              <a:rPr lang="en-US" dirty="0" smtClean="0"/>
              <a:t> itself knocking the </a:t>
            </a:r>
            <a:r>
              <a:rPr lang="en-US" dirty="0" err="1" smtClean="0"/>
              <a:t>opioid</a:t>
            </a:r>
            <a:r>
              <a:rPr lang="en-US" dirty="0" smtClean="0"/>
              <a:t> from the receptor and deactivating the receptor in the process</a:t>
            </a:r>
          </a:p>
          <a:p>
            <a:pPr lvl="3"/>
            <a:endParaRPr lang="en-US" dirty="0" smtClean="0"/>
          </a:p>
          <a:p>
            <a:pPr lvl="3"/>
            <a:r>
              <a:rPr lang="en-US" dirty="0" smtClean="0"/>
              <a:t>If </a:t>
            </a:r>
            <a:r>
              <a:rPr lang="en-US" dirty="0" err="1" smtClean="0"/>
              <a:t>opioid</a:t>
            </a:r>
            <a:r>
              <a:rPr lang="en-US" dirty="0" smtClean="0"/>
              <a:t> was taken with additional non-</a:t>
            </a:r>
            <a:r>
              <a:rPr lang="en-US" dirty="0" err="1" smtClean="0"/>
              <a:t>opioid</a:t>
            </a:r>
            <a:r>
              <a:rPr lang="en-US" dirty="0" smtClean="0"/>
              <a:t> drug substances or alcohol it may take additional time or possibly require additional dosing.</a:t>
            </a:r>
          </a:p>
          <a:p>
            <a:pPr lvl="3"/>
            <a:endParaRPr lang="en-US" dirty="0" smtClean="0"/>
          </a:p>
          <a:p>
            <a:pPr lvl="3"/>
            <a:r>
              <a:rPr lang="en-US" dirty="0" smtClean="0"/>
              <a:t>If </a:t>
            </a:r>
            <a:r>
              <a:rPr lang="en-US" dirty="0" err="1" smtClean="0"/>
              <a:t>opioid</a:t>
            </a:r>
            <a:r>
              <a:rPr lang="en-US" dirty="0" smtClean="0"/>
              <a:t> was taken with non-</a:t>
            </a:r>
            <a:r>
              <a:rPr lang="en-US" dirty="0" err="1" smtClean="0"/>
              <a:t>opioid</a:t>
            </a:r>
            <a:r>
              <a:rPr lang="en-US" dirty="0" smtClean="0"/>
              <a:t> drug substances those drug effects will remain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lstStyle/>
          <a:p>
            <a:r>
              <a:rPr lang="en-US" dirty="0" smtClean="0"/>
              <a:t>Treatment for </a:t>
            </a:r>
            <a:r>
              <a:rPr lang="en-US" dirty="0" err="1" smtClean="0"/>
              <a:t>opioid</a:t>
            </a:r>
            <a:r>
              <a:rPr lang="en-US" dirty="0" smtClean="0"/>
              <a:t> emergencies</a:t>
            </a:r>
          </a:p>
          <a:p>
            <a:pPr lvl="1"/>
            <a:r>
              <a:rPr lang="en-US" dirty="0" err="1" smtClean="0"/>
              <a:t>Naloxone</a:t>
            </a:r>
            <a:r>
              <a:rPr lang="en-US" dirty="0" smtClean="0"/>
              <a:t> (</a:t>
            </a:r>
            <a:r>
              <a:rPr lang="en-US" dirty="0" err="1" smtClean="0"/>
              <a:t>Narcan</a:t>
            </a:r>
            <a:r>
              <a:rPr lang="en-US" dirty="0" smtClean="0"/>
              <a:t>)</a:t>
            </a:r>
          </a:p>
          <a:p>
            <a:pPr lvl="2"/>
            <a:r>
              <a:rPr lang="en-US" dirty="0" smtClean="0"/>
              <a:t>Not effective on non-</a:t>
            </a:r>
            <a:r>
              <a:rPr lang="en-US" dirty="0" err="1" smtClean="0"/>
              <a:t>opioid</a:t>
            </a:r>
            <a:r>
              <a:rPr lang="en-US" dirty="0" smtClean="0"/>
              <a:t> drugs</a:t>
            </a:r>
          </a:p>
          <a:p>
            <a:pPr lvl="3"/>
            <a:r>
              <a:rPr lang="en-US" dirty="0" smtClean="0"/>
              <a:t>Due to the mechanism of action for </a:t>
            </a:r>
            <a:r>
              <a:rPr lang="en-US" dirty="0" err="1" smtClean="0"/>
              <a:t>Naloxone</a:t>
            </a:r>
            <a:r>
              <a:rPr lang="en-US" dirty="0" smtClean="0"/>
              <a:t> non-</a:t>
            </a:r>
            <a:r>
              <a:rPr lang="en-US" dirty="0" err="1" smtClean="0"/>
              <a:t>opioid</a:t>
            </a:r>
            <a:r>
              <a:rPr lang="en-US" dirty="0" smtClean="0"/>
              <a:t> drugs would not be effected but the administration of </a:t>
            </a:r>
            <a:r>
              <a:rPr lang="en-US" dirty="0" err="1" smtClean="0"/>
              <a:t>Naloxone</a:t>
            </a:r>
            <a:r>
              <a:rPr lang="en-US" dirty="0" smtClean="0"/>
              <a:t>.</a:t>
            </a:r>
          </a:p>
          <a:p>
            <a:pPr lvl="3">
              <a:buNone/>
            </a:pPr>
            <a:endParaRPr lang="en-US" dirty="0"/>
          </a:p>
          <a:p>
            <a:pPr lvl="2"/>
            <a:r>
              <a:rPr lang="en-US" dirty="0" smtClean="0"/>
              <a:t>Availability</a:t>
            </a:r>
          </a:p>
          <a:p>
            <a:pPr lvl="3"/>
            <a:r>
              <a:rPr lang="en-US" dirty="0" smtClean="0"/>
              <a:t>The WV Board of Pharmacy allows any Pharmacist, Pharmacist Intern, or Pharmacy Intern to dispense </a:t>
            </a:r>
            <a:r>
              <a:rPr lang="en-US" dirty="0" err="1" smtClean="0"/>
              <a:t>Nalaxone</a:t>
            </a:r>
            <a:r>
              <a:rPr lang="en-US" dirty="0" smtClean="0"/>
              <a:t> without a prescription as long as counseling is provided to the recipient regarding:</a:t>
            </a:r>
          </a:p>
          <a:p>
            <a:pPr lvl="4"/>
            <a:r>
              <a:rPr lang="en-US" dirty="0" smtClean="0"/>
              <a:t>Administration</a:t>
            </a:r>
          </a:p>
          <a:p>
            <a:pPr lvl="4"/>
            <a:r>
              <a:rPr lang="en-US" dirty="0" smtClean="0"/>
              <a:t>When and why to contact EMS</a:t>
            </a:r>
          </a:p>
          <a:p>
            <a:pPr lvl="4"/>
            <a:r>
              <a:rPr lang="en-US" dirty="0" smtClean="0"/>
              <a:t>The risks of not contacting EMS following administration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Toxicological and </a:t>
            </a:r>
            <a:r>
              <a:rPr lang="en-US" dirty="0" err="1"/>
              <a:t>Opioid</a:t>
            </a:r>
            <a:r>
              <a:rPr lang="en-US" dirty="0"/>
              <a:t> Emergencies</a:t>
            </a:r>
          </a:p>
        </p:txBody>
      </p:sp>
      <p:sp>
        <p:nvSpPr>
          <p:cNvPr id="3" name="Content Placeholder 2"/>
          <p:cNvSpPr>
            <a:spLocks noGrp="1"/>
          </p:cNvSpPr>
          <p:nvPr>
            <p:ph idx="1"/>
          </p:nvPr>
        </p:nvSpPr>
        <p:spPr/>
        <p:txBody>
          <a:bodyPr>
            <a:normAutofit lnSpcReduction="10000"/>
          </a:bodyPr>
          <a:lstStyle/>
          <a:p>
            <a:r>
              <a:rPr lang="en-US" dirty="0" smtClean="0"/>
              <a:t>Treatment for </a:t>
            </a:r>
            <a:r>
              <a:rPr lang="en-US" dirty="0" err="1" smtClean="0"/>
              <a:t>opioid</a:t>
            </a:r>
            <a:r>
              <a:rPr lang="en-US" dirty="0" smtClean="0"/>
              <a:t> emergencies</a:t>
            </a:r>
          </a:p>
          <a:p>
            <a:pPr lvl="1"/>
            <a:r>
              <a:rPr lang="en-US" dirty="0" err="1" smtClean="0"/>
              <a:t>Naloxone</a:t>
            </a:r>
            <a:r>
              <a:rPr lang="en-US" dirty="0" smtClean="0"/>
              <a:t> (</a:t>
            </a:r>
            <a:r>
              <a:rPr lang="en-US" dirty="0" err="1" smtClean="0"/>
              <a:t>Narcan</a:t>
            </a:r>
            <a:r>
              <a:rPr lang="en-US" dirty="0" smtClean="0"/>
              <a:t>)</a:t>
            </a:r>
          </a:p>
          <a:p>
            <a:pPr lvl="2"/>
            <a:r>
              <a:rPr lang="en-US" dirty="0" smtClean="0"/>
              <a:t>Administration</a:t>
            </a:r>
          </a:p>
          <a:p>
            <a:pPr lvl="3"/>
            <a:r>
              <a:rPr lang="en-US" dirty="0" err="1" smtClean="0"/>
              <a:t>Narcan</a:t>
            </a:r>
            <a:r>
              <a:rPr lang="en-US" dirty="0" smtClean="0"/>
              <a:t> is available for administration via</a:t>
            </a:r>
          </a:p>
          <a:p>
            <a:pPr lvl="4"/>
            <a:r>
              <a:rPr lang="en-US" dirty="0" smtClean="0"/>
              <a:t>Intranasal</a:t>
            </a:r>
          </a:p>
          <a:p>
            <a:pPr lvl="5"/>
            <a:r>
              <a:rPr lang="en-US" dirty="0" smtClean="0"/>
              <a:t>Used by EMS and public with training</a:t>
            </a:r>
          </a:p>
          <a:p>
            <a:pPr lvl="6"/>
            <a:r>
              <a:rPr lang="en-US" dirty="0" smtClean="0"/>
              <a:t>Can be either a prefilled cartridge with an atomizer or a one time use nasal spray</a:t>
            </a:r>
          </a:p>
          <a:p>
            <a:pPr lvl="6"/>
            <a:r>
              <a:rPr lang="en-US" dirty="0" smtClean="0"/>
              <a:t>One time use nasal spray received by the public is dispensed as 4mg</a:t>
            </a:r>
          </a:p>
          <a:p>
            <a:pPr lvl="4"/>
            <a:r>
              <a:rPr lang="en-US" dirty="0" smtClean="0"/>
              <a:t>IV/IO</a:t>
            </a:r>
          </a:p>
          <a:p>
            <a:pPr lvl="5"/>
            <a:r>
              <a:rPr lang="en-US" dirty="0" smtClean="0"/>
              <a:t>Used by EMS and higher trained medical personnel</a:t>
            </a:r>
          </a:p>
          <a:p>
            <a:pPr lvl="6"/>
            <a:r>
              <a:rPr lang="en-US" dirty="0" smtClean="0"/>
              <a:t>Can be either a prefilled cartridge or a multi-dose vial</a:t>
            </a:r>
          </a:p>
          <a:p>
            <a:pPr lvl="4"/>
            <a:r>
              <a:rPr lang="en-US" dirty="0" smtClean="0"/>
              <a:t>IM</a:t>
            </a:r>
          </a:p>
          <a:p>
            <a:pPr lvl="5"/>
            <a:r>
              <a:rPr lang="en-US" dirty="0" smtClean="0"/>
              <a:t>Used by general public with training</a:t>
            </a:r>
          </a:p>
          <a:p>
            <a:pPr lvl="6"/>
            <a:r>
              <a:rPr lang="en-US" dirty="0" smtClean="0"/>
              <a:t>Works like an EPI-PEN with a retractable needle system</a:t>
            </a:r>
          </a:p>
          <a:p>
            <a:pPr lvl="6"/>
            <a:r>
              <a:rPr lang="en-US" dirty="0" smtClean="0"/>
              <a:t>One time use dispensed as 2mg</a:t>
            </a:r>
          </a:p>
          <a:p>
            <a:pPr lvl="6"/>
            <a:r>
              <a:rPr lang="en-US" dirty="0" smtClean="0"/>
              <a:t>May have a longer activation time due to the IM route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7F975-8988-438E-8B85-E29AA652C346}"/>
              </a:ext>
            </a:extLst>
          </p:cNvPr>
          <p:cNvSpPr>
            <a:spLocks noGrp="1"/>
          </p:cNvSpPr>
          <p:nvPr>
            <p:ph type="title"/>
          </p:nvPr>
        </p:nvSpPr>
        <p:spPr/>
        <p:txBody>
          <a:bodyPr/>
          <a:lstStyle/>
          <a:p>
            <a:r>
              <a:rPr lang="en-US" dirty="0"/>
              <a:t>Module V Objectives Cont.</a:t>
            </a:r>
          </a:p>
        </p:txBody>
      </p:sp>
      <p:sp>
        <p:nvSpPr>
          <p:cNvPr id="5" name="Content Placeholder 4"/>
          <p:cNvSpPr>
            <a:spLocks noGrp="1"/>
          </p:cNvSpPr>
          <p:nvPr>
            <p:ph idx="1"/>
          </p:nvPr>
        </p:nvSpPr>
        <p:spPr/>
        <p:txBody>
          <a:bodyPr>
            <a:normAutofit lnSpcReduction="10000"/>
          </a:bodyPr>
          <a:lstStyle/>
          <a:p>
            <a:r>
              <a:rPr lang="en-US" dirty="0"/>
              <a:t>Discuss common </a:t>
            </a:r>
            <a:r>
              <a:rPr lang="en-US" dirty="0" err="1"/>
              <a:t>opioids</a:t>
            </a:r>
            <a:endParaRPr lang="en-US" dirty="0"/>
          </a:p>
          <a:p>
            <a:r>
              <a:rPr lang="en-US" dirty="0"/>
              <a:t>Explain common treatment options for </a:t>
            </a:r>
            <a:r>
              <a:rPr lang="en-US" dirty="0" err="1"/>
              <a:t>opioid</a:t>
            </a:r>
            <a:r>
              <a:rPr lang="en-US" dirty="0"/>
              <a:t> overdose</a:t>
            </a:r>
          </a:p>
          <a:p>
            <a:r>
              <a:rPr lang="en-US" dirty="0"/>
              <a:t>Discuss the causes of an allergic reaction/anaphylaxis</a:t>
            </a:r>
          </a:p>
          <a:p>
            <a:r>
              <a:rPr lang="en-US" dirty="0"/>
              <a:t>Differentiate between mild/localized allergic reaction and anaphylaxis</a:t>
            </a:r>
          </a:p>
          <a:p>
            <a:r>
              <a:rPr lang="en-US" dirty="0"/>
              <a:t>Explain the actions of medications used to treat anaphylaxis</a:t>
            </a:r>
          </a:p>
          <a:p>
            <a:r>
              <a:rPr lang="en-US" dirty="0"/>
              <a:t>Discuss different routes of medication delivery and rates of absorption</a:t>
            </a:r>
          </a:p>
          <a:p>
            <a:r>
              <a:rPr lang="en-US" dirty="0"/>
              <a:t>Discuss pharmacological and non-pharmacological pain management</a:t>
            </a:r>
          </a:p>
        </p:txBody>
      </p:sp>
    </p:spTree>
    <p:extLst>
      <p:ext uri="{BB962C8B-B14F-4D97-AF65-F5344CB8AC3E}">
        <p14:creationId xmlns:p14="http://schemas.microsoft.com/office/powerpoint/2010/main" xmlns="" val="2904004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Allergic reactions are a hyperactive localized immune response to an allergen</a:t>
            </a:r>
          </a:p>
          <a:p>
            <a:pPr lvl="1"/>
            <a:endParaRPr lang="en-US" dirty="0" smtClean="0"/>
          </a:p>
          <a:p>
            <a:pPr lvl="1"/>
            <a:r>
              <a:rPr lang="en-US" dirty="0" smtClean="0"/>
              <a:t>Some histamine is released but not in excessive amounts</a:t>
            </a:r>
          </a:p>
          <a:p>
            <a:pPr lvl="1"/>
            <a:endParaRPr lang="en-US" dirty="0" smtClean="0"/>
          </a:p>
          <a:p>
            <a:pPr lvl="1"/>
            <a:r>
              <a:rPr lang="en-US" dirty="0" smtClean="0"/>
              <a:t>Usually requires only minimal supportive therapy</a:t>
            </a:r>
          </a:p>
          <a:p>
            <a:pPr lvl="1"/>
            <a:endParaRPr lang="en-US" dirty="0" smtClean="0"/>
          </a:p>
          <a:p>
            <a:pPr lvl="1"/>
            <a:r>
              <a:rPr lang="en-US" dirty="0" smtClean="0"/>
              <a:t>Repeat exposures to an allergen may cause anaphylaxis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Symptoms</a:t>
            </a:r>
          </a:p>
          <a:p>
            <a:pPr lvl="2"/>
            <a:r>
              <a:rPr lang="en-US" dirty="0" smtClean="0"/>
              <a:t>Mild reactions</a:t>
            </a:r>
          </a:p>
          <a:p>
            <a:pPr lvl="3"/>
            <a:r>
              <a:rPr lang="en-US" dirty="0" smtClean="0"/>
              <a:t>Redness</a:t>
            </a:r>
          </a:p>
          <a:p>
            <a:pPr lvl="4"/>
            <a:r>
              <a:rPr lang="en-US" dirty="0" smtClean="0"/>
              <a:t>At and around the sight of allergen contact</a:t>
            </a:r>
          </a:p>
          <a:p>
            <a:pPr lvl="4">
              <a:buNone/>
            </a:pPr>
            <a:endParaRPr lang="en-US" dirty="0" smtClean="0"/>
          </a:p>
          <a:p>
            <a:pPr lvl="3"/>
            <a:r>
              <a:rPr lang="en-US" dirty="0" smtClean="0"/>
              <a:t>Swelling</a:t>
            </a:r>
          </a:p>
          <a:p>
            <a:pPr lvl="4"/>
            <a:r>
              <a:rPr lang="en-US" dirty="0" smtClean="0"/>
              <a:t>At and around the sight of allergen contact</a:t>
            </a:r>
          </a:p>
          <a:p>
            <a:pPr lvl="4">
              <a:buNone/>
            </a:pPr>
            <a:endParaRPr lang="en-US" dirty="0" smtClean="0"/>
          </a:p>
          <a:p>
            <a:pPr lvl="3"/>
            <a:r>
              <a:rPr lang="en-US" dirty="0" smtClean="0"/>
              <a:t>Hives</a:t>
            </a:r>
          </a:p>
          <a:p>
            <a:pPr lvl="4"/>
            <a:r>
              <a:rPr lang="en-US" dirty="0" smtClean="0"/>
              <a:t>May be present in multiple areas</a:t>
            </a:r>
          </a:p>
          <a:p>
            <a:pPr lvl="4">
              <a:buNone/>
            </a:pPr>
            <a:endParaRPr lang="en-US" dirty="0" smtClean="0"/>
          </a:p>
          <a:p>
            <a:pPr lvl="3"/>
            <a:r>
              <a:rPr lang="en-US" dirty="0" smtClean="0"/>
              <a:t>Itching</a:t>
            </a:r>
          </a:p>
          <a:p>
            <a:pPr lvl="4"/>
            <a:r>
              <a:rPr lang="en-US" dirty="0" smtClean="0"/>
              <a:t>At the sight and any areas where hives are present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Treatment</a:t>
            </a:r>
          </a:p>
          <a:p>
            <a:pPr lvl="2"/>
            <a:r>
              <a:rPr lang="en-US" dirty="0" smtClean="0"/>
              <a:t>Mild reactions</a:t>
            </a:r>
          </a:p>
          <a:p>
            <a:pPr lvl="3"/>
            <a:r>
              <a:rPr lang="en-US" dirty="0" smtClean="0"/>
              <a:t>Usually involves some slight increase in respiratory effort but does not involve wheezing or </a:t>
            </a:r>
            <a:r>
              <a:rPr lang="en-US" dirty="0" err="1" smtClean="0"/>
              <a:t>stridor</a:t>
            </a:r>
            <a:endParaRPr lang="en-US" dirty="0" smtClean="0"/>
          </a:p>
          <a:p>
            <a:pPr lvl="3"/>
            <a:r>
              <a:rPr lang="en-US" dirty="0" smtClean="0"/>
              <a:t>Remove mechanism of administration if present (i.e.: stinger)</a:t>
            </a:r>
          </a:p>
          <a:p>
            <a:pPr lvl="3"/>
            <a:r>
              <a:rPr lang="en-US" dirty="0" smtClean="0"/>
              <a:t>Provide O2 therapy and supportive care</a:t>
            </a:r>
          </a:p>
          <a:p>
            <a:pPr lvl="3"/>
            <a:r>
              <a:rPr lang="en-US" dirty="0" smtClean="0"/>
              <a:t>Administer </a:t>
            </a:r>
            <a:r>
              <a:rPr lang="en-US" dirty="0" err="1" smtClean="0"/>
              <a:t>Diphenhydramine</a:t>
            </a:r>
            <a:r>
              <a:rPr lang="en-US" dirty="0" smtClean="0"/>
              <a:t> </a:t>
            </a:r>
          </a:p>
          <a:p>
            <a:pPr lvl="4"/>
            <a:r>
              <a:rPr lang="en-US" dirty="0" smtClean="0"/>
              <a:t>Adults</a:t>
            </a:r>
          </a:p>
          <a:p>
            <a:pPr lvl="5"/>
            <a:r>
              <a:rPr lang="en-US" dirty="0" smtClean="0"/>
              <a:t>25mg IM or SLOW IV/IO push q 30 if necessary</a:t>
            </a:r>
          </a:p>
          <a:p>
            <a:pPr lvl="5">
              <a:buNone/>
            </a:pPr>
            <a:endParaRPr lang="en-US" dirty="0" smtClean="0"/>
          </a:p>
          <a:p>
            <a:pPr lvl="4"/>
            <a:r>
              <a:rPr lang="en-US" dirty="0" smtClean="0"/>
              <a:t>Pediatric</a:t>
            </a:r>
          </a:p>
          <a:p>
            <a:pPr lvl="5"/>
            <a:r>
              <a:rPr lang="en-US" dirty="0" smtClean="0"/>
              <a:t>1mg/kg IM or SLOW IV push to max of 25mg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Symptoms</a:t>
            </a:r>
          </a:p>
          <a:p>
            <a:pPr lvl="2"/>
            <a:r>
              <a:rPr lang="en-US" dirty="0" smtClean="0"/>
              <a:t>Moderate reactions</a:t>
            </a:r>
          </a:p>
          <a:p>
            <a:pPr lvl="3"/>
            <a:r>
              <a:rPr lang="en-US" dirty="0" smtClean="0"/>
              <a:t>Presence of same symptoms of mild reactions</a:t>
            </a:r>
          </a:p>
          <a:p>
            <a:pPr lvl="4"/>
            <a:r>
              <a:rPr lang="en-US" dirty="0" smtClean="0"/>
              <a:t>Possibly to a greater extent on redness, hives, and itching</a:t>
            </a:r>
          </a:p>
          <a:p>
            <a:pPr lvl="4">
              <a:buNone/>
            </a:pPr>
            <a:endParaRPr lang="en-US" dirty="0" smtClean="0"/>
          </a:p>
          <a:p>
            <a:pPr lvl="3"/>
            <a:r>
              <a:rPr lang="en-US" dirty="0" smtClean="0"/>
              <a:t>Also present with</a:t>
            </a:r>
          </a:p>
          <a:p>
            <a:pPr lvl="4"/>
            <a:r>
              <a:rPr lang="en-US" dirty="0" smtClean="0"/>
              <a:t>Significant increase in work of breathing</a:t>
            </a:r>
          </a:p>
          <a:p>
            <a:pPr lvl="4"/>
            <a:endParaRPr lang="en-US" dirty="0" smtClean="0"/>
          </a:p>
          <a:p>
            <a:pPr lvl="4"/>
            <a:r>
              <a:rPr lang="en-US" dirty="0" smtClean="0"/>
              <a:t>Wheezing may be evident</a:t>
            </a:r>
          </a:p>
          <a:p>
            <a:pPr lvl="4"/>
            <a:endParaRPr lang="en-US" dirty="0" smtClean="0"/>
          </a:p>
          <a:p>
            <a:pPr lvl="4"/>
            <a:r>
              <a:rPr lang="en-US" dirty="0" err="1" smtClean="0"/>
              <a:t>Stridor</a:t>
            </a:r>
            <a:r>
              <a:rPr lang="en-US" dirty="0" smtClean="0"/>
              <a:t> may be evident</a:t>
            </a:r>
          </a:p>
          <a:p>
            <a:pPr lvl="4"/>
            <a:endParaRPr lang="en-US" dirty="0" smtClean="0"/>
          </a:p>
          <a:p>
            <a:pPr lvl="4"/>
            <a:r>
              <a:rPr lang="en-US" dirty="0" smtClean="0"/>
              <a:t>Abnormal breath sounds may be evident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normAutofit/>
          </a:bodyPr>
          <a:lstStyle/>
          <a:p>
            <a:r>
              <a:rPr lang="en-US" dirty="0" smtClean="0"/>
              <a:t>Allergic reaction</a:t>
            </a:r>
          </a:p>
          <a:p>
            <a:pPr lvl="1"/>
            <a:r>
              <a:rPr lang="en-US" dirty="0" smtClean="0"/>
              <a:t>Treatment</a:t>
            </a:r>
          </a:p>
          <a:p>
            <a:pPr lvl="2"/>
            <a:r>
              <a:rPr lang="en-US" dirty="0" smtClean="0"/>
              <a:t>Moderate reactions</a:t>
            </a:r>
          </a:p>
          <a:p>
            <a:pPr lvl="3"/>
            <a:r>
              <a:rPr lang="en-US" dirty="0" smtClean="0"/>
              <a:t>Airway management and O2 therapy</a:t>
            </a:r>
          </a:p>
          <a:p>
            <a:pPr lvl="3"/>
            <a:r>
              <a:rPr lang="en-US" dirty="0" smtClean="0"/>
              <a:t>Adults</a:t>
            </a:r>
          </a:p>
          <a:p>
            <a:pPr lvl="4"/>
            <a:r>
              <a:rPr lang="en-US" dirty="0" smtClean="0"/>
              <a:t>Immediate administration of </a:t>
            </a:r>
            <a:r>
              <a:rPr lang="en-US" dirty="0" err="1" smtClean="0"/>
              <a:t>Epi</a:t>
            </a:r>
            <a:r>
              <a:rPr lang="en-US" dirty="0" smtClean="0"/>
              <a:t> 1:1000 0.3mg IM </a:t>
            </a:r>
          </a:p>
          <a:p>
            <a:pPr lvl="5"/>
            <a:r>
              <a:rPr lang="en-US" dirty="0" smtClean="0"/>
              <a:t>If patient &gt;50 year old administration is per MCP order</a:t>
            </a:r>
          </a:p>
          <a:p>
            <a:pPr lvl="4"/>
            <a:r>
              <a:rPr lang="en-US" dirty="0" smtClean="0"/>
              <a:t>Administer </a:t>
            </a:r>
            <a:r>
              <a:rPr lang="en-US" dirty="0" err="1" smtClean="0"/>
              <a:t>Diphenhydramine</a:t>
            </a:r>
            <a:r>
              <a:rPr lang="en-US" dirty="0" smtClean="0"/>
              <a:t> </a:t>
            </a:r>
          </a:p>
          <a:p>
            <a:pPr lvl="5"/>
            <a:r>
              <a:rPr lang="en-US" dirty="0" smtClean="0"/>
              <a:t>25mg IM or SLOW IV/IO q 30 if necessary</a:t>
            </a:r>
          </a:p>
          <a:p>
            <a:pPr lvl="4"/>
            <a:r>
              <a:rPr lang="en-US" dirty="0" smtClean="0"/>
              <a:t>If wheezing is still present</a:t>
            </a:r>
          </a:p>
          <a:p>
            <a:pPr lvl="5"/>
            <a:r>
              <a:rPr lang="en-US" dirty="0" smtClean="0"/>
              <a:t>Administer </a:t>
            </a:r>
            <a:r>
              <a:rPr lang="en-US" dirty="0" err="1" smtClean="0"/>
              <a:t>DuoNeb</a:t>
            </a:r>
            <a:endParaRPr lang="en-US" dirty="0" smtClean="0"/>
          </a:p>
          <a:p>
            <a:pPr lvl="6"/>
            <a:r>
              <a:rPr lang="en-US" dirty="0" smtClean="0"/>
              <a:t>2.5mg </a:t>
            </a:r>
            <a:r>
              <a:rPr lang="en-US" dirty="0" err="1" smtClean="0"/>
              <a:t>Albuterol</a:t>
            </a:r>
            <a:r>
              <a:rPr lang="en-US" dirty="0" smtClean="0"/>
              <a:t> combined with 0.5mg </a:t>
            </a:r>
            <a:r>
              <a:rPr lang="en-US" dirty="0" err="1" smtClean="0"/>
              <a:t>Atrovent</a:t>
            </a:r>
            <a:r>
              <a:rPr lang="en-US" dirty="0" smtClean="0"/>
              <a:t> delivered via nebulizer</a:t>
            </a:r>
          </a:p>
          <a:p>
            <a:pPr lvl="5"/>
            <a:r>
              <a:rPr lang="en-US" dirty="0" smtClean="0"/>
              <a:t>If patient still in moderate distress</a:t>
            </a:r>
          </a:p>
          <a:p>
            <a:pPr lvl="6"/>
            <a:r>
              <a:rPr lang="en-US" dirty="0" smtClean="0"/>
              <a:t>Consider </a:t>
            </a:r>
            <a:r>
              <a:rPr lang="en-US" dirty="0" err="1" smtClean="0"/>
              <a:t>readministration</a:t>
            </a:r>
            <a:r>
              <a:rPr lang="en-US" dirty="0" smtClean="0"/>
              <a:t> of </a:t>
            </a:r>
            <a:r>
              <a:rPr lang="en-US" dirty="0" err="1" smtClean="0"/>
              <a:t>Epi</a:t>
            </a:r>
            <a:r>
              <a:rPr lang="en-US" dirty="0" smtClean="0"/>
              <a:t> 1:1000 once per MCP order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endParaRPr lang="en-US" dirty="0"/>
          </a:p>
          <a:p>
            <a:pPr lvl="1"/>
            <a:r>
              <a:rPr lang="en-US" dirty="0" smtClean="0"/>
              <a:t>Treatment</a:t>
            </a:r>
          </a:p>
          <a:p>
            <a:pPr lvl="2"/>
            <a:r>
              <a:rPr lang="en-US" dirty="0" smtClean="0"/>
              <a:t>Moderate reactions</a:t>
            </a:r>
          </a:p>
          <a:p>
            <a:pPr lvl="3"/>
            <a:r>
              <a:rPr lang="en-US" dirty="0" smtClean="0"/>
              <a:t>Airway management and O2 therapy</a:t>
            </a:r>
          </a:p>
          <a:p>
            <a:pPr lvl="4"/>
            <a:r>
              <a:rPr lang="en-US" dirty="0" smtClean="0"/>
              <a:t>Pediatrics</a:t>
            </a:r>
          </a:p>
          <a:p>
            <a:pPr lvl="5"/>
            <a:r>
              <a:rPr lang="en-US" dirty="0" smtClean="0"/>
              <a:t>Immediate </a:t>
            </a:r>
            <a:r>
              <a:rPr lang="en-US" dirty="0" err="1" smtClean="0"/>
              <a:t>administraion</a:t>
            </a:r>
            <a:r>
              <a:rPr lang="en-US" dirty="0" smtClean="0"/>
              <a:t> of </a:t>
            </a:r>
            <a:r>
              <a:rPr lang="en-US" dirty="0" err="1" smtClean="0"/>
              <a:t>Epi</a:t>
            </a:r>
            <a:r>
              <a:rPr lang="en-US" dirty="0" smtClean="0"/>
              <a:t> 1:1000</a:t>
            </a:r>
          </a:p>
          <a:p>
            <a:pPr lvl="6"/>
            <a:r>
              <a:rPr lang="en-US" dirty="0" smtClean="0"/>
              <a:t>&gt;30kg 0.3mg IM</a:t>
            </a:r>
          </a:p>
          <a:p>
            <a:pPr lvl="6"/>
            <a:r>
              <a:rPr lang="en-US" dirty="0" smtClean="0"/>
              <a:t>&lt;30kg 0.15mg IM</a:t>
            </a:r>
          </a:p>
          <a:p>
            <a:pPr lvl="5"/>
            <a:r>
              <a:rPr lang="en-US" dirty="0" smtClean="0"/>
              <a:t>Administer </a:t>
            </a:r>
            <a:r>
              <a:rPr lang="en-US" dirty="0" err="1" smtClean="0"/>
              <a:t>Diphenhydramine</a:t>
            </a:r>
            <a:endParaRPr lang="en-US" dirty="0" smtClean="0"/>
          </a:p>
          <a:p>
            <a:pPr lvl="6"/>
            <a:r>
              <a:rPr lang="en-US" dirty="0" smtClean="0"/>
              <a:t>1mg/kg IM or SLOW IV to maximum of 25mg</a:t>
            </a:r>
          </a:p>
          <a:p>
            <a:pPr lvl="5"/>
            <a:r>
              <a:rPr lang="en-US" dirty="0" smtClean="0"/>
              <a:t>If wheezing still present</a:t>
            </a:r>
          </a:p>
          <a:p>
            <a:pPr lvl="6"/>
            <a:r>
              <a:rPr lang="en-US" dirty="0" smtClean="0"/>
              <a:t>Administer </a:t>
            </a:r>
            <a:r>
              <a:rPr lang="en-US" dirty="0" err="1" smtClean="0"/>
              <a:t>Albuterol</a:t>
            </a:r>
            <a:r>
              <a:rPr lang="en-US" dirty="0" smtClean="0"/>
              <a:t> 2.5mg via nebulizer</a:t>
            </a:r>
          </a:p>
          <a:p>
            <a:pPr lvl="7"/>
            <a:r>
              <a:rPr lang="en-US" dirty="0" smtClean="0"/>
              <a:t>Pediatric patients do NOT receive </a:t>
            </a:r>
            <a:r>
              <a:rPr lang="en-US" dirty="0" err="1" smtClean="0"/>
              <a:t>Atrovent</a:t>
            </a:r>
            <a:endParaRPr lang="en-US" dirty="0" smtClean="0"/>
          </a:p>
          <a:p>
            <a:pPr lvl="5"/>
            <a:r>
              <a:rPr lang="en-US" dirty="0" smtClean="0"/>
              <a:t>If patient still in moderate distress</a:t>
            </a:r>
          </a:p>
          <a:p>
            <a:pPr lvl="6"/>
            <a:r>
              <a:rPr lang="en-US" dirty="0" smtClean="0"/>
              <a:t>Consider </a:t>
            </a:r>
            <a:r>
              <a:rPr lang="en-US" dirty="0" err="1" smtClean="0"/>
              <a:t>readministration</a:t>
            </a:r>
            <a:r>
              <a:rPr lang="en-US" dirty="0" smtClean="0"/>
              <a:t> of </a:t>
            </a:r>
            <a:r>
              <a:rPr lang="en-US" dirty="0" err="1" smtClean="0"/>
              <a:t>Epi</a:t>
            </a:r>
            <a:r>
              <a:rPr lang="en-US" dirty="0" smtClean="0"/>
              <a:t> 1:1000 once per MCP order</a:t>
            </a:r>
          </a:p>
          <a:p>
            <a:pPr lvl="5"/>
            <a:endParaRPr lang="en-US" dirty="0" smtClean="0"/>
          </a:p>
          <a:p>
            <a:pPr lvl="5"/>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Symptoms</a:t>
            </a:r>
          </a:p>
          <a:p>
            <a:pPr lvl="2"/>
            <a:r>
              <a:rPr lang="en-US" dirty="0" smtClean="0"/>
              <a:t>Severe reactions</a:t>
            </a:r>
          </a:p>
          <a:p>
            <a:pPr lvl="3"/>
            <a:r>
              <a:rPr lang="en-US" dirty="0" smtClean="0"/>
              <a:t>Presence of symptoms of mild reaction</a:t>
            </a:r>
          </a:p>
          <a:p>
            <a:pPr lvl="4"/>
            <a:r>
              <a:rPr lang="en-US" dirty="0" smtClean="0"/>
              <a:t>To a greater extent than mild and moderate reactions</a:t>
            </a:r>
          </a:p>
          <a:p>
            <a:pPr lvl="4">
              <a:buNone/>
            </a:pPr>
            <a:endParaRPr lang="en-US" dirty="0" smtClean="0"/>
          </a:p>
          <a:p>
            <a:pPr lvl="3"/>
            <a:r>
              <a:rPr lang="en-US" dirty="0" smtClean="0"/>
              <a:t>Also presents with</a:t>
            </a:r>
          </a:p>
          <a:p>
            <a:pPr lvl="4"/>
            <a:r>
              <a:rPr lang="en-US" dirty="0" smtClean="0"/>
              <a:t>Extreme work of breathing</a:t>
            </a:r>
          </a:p>
          <a:p>
            <a:pPr lvl="4">
              <a:buNone/>
            </a:pPr>
            <a:endParaRPr lang="en-US" dirty="0" smtClean="0"/>
          </a:p>
          <a:p>
            <a:pPr lvl="4"/>
            <a:r>
              <a:rPr lang="en-US" dirty="0" smtClean="0"/>
              <a:t>Retractions noted if not in respiratory failure</a:t>
            </a:r>
          </a:p>
          <a:p>
            <a:pPr lvl="4">
              <a:buNone/>
            </a:pPr>
            <a:endParaRPr lang="en-US" dirty="0" smtClean="0"/>
          </a:p>
          <a:p>
            <a:pPr lvl="4"/>
            <a:r>
              <a:rPr lang="en-US" dirty="0" smtClean="0"/>
              <a:t>Decreased level of consciousness</a:t>
            </a:r>
          </a:p>
          <a:p>
            <a:pPr lvl="3"/>
            <a:endParaRPr lang="en-US" dirty="0" smtClean="0"/>
          </a:p>
          <a:p>
            <a:pPr lvl="3"/>
            <a:endParaRPr lang="en-US" dirty="0" smtClean="0"/>
          </a:p>
          <a:p>
            <a:pPr lvl="3"/>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Treatment</a:t>
            </a:r>
          </a:p>
          <a:p>
            <a:pPr lvl="2"/>
            <a:r>
              <a:rPr lang="en-US" dirty="0" smtClean="0"/>
              <a:t>Severe reactions</a:t>
            </a:r>
          </a:p>
          <a:p>
            <a:pPr lvl="3"/>
            <a:r>
              <a:rPr lang="en-US" dirty="0" smtClean="0"/>
              <a:t>Airway management and O2 therapy</a:t>
            </a:r>
          </a:p>
          <a:p>
            <a:pPr lvl="4"/>
            <a:r>
              <a:rPr lang="en-US" dirty="0" smtClean="0"/>
              <a:t>Adults</a:t>
            </a:r>
          </a:p>
          <a:p>
            <a:pPr lvl="5"/>
            <a:r>
              <a:rPr lang="en-US" dirty="0" smtClean="0"/>
              <a:t>Treat same as a moderate reaction</a:t>
            </a:r>
          </a:p>
          <a:p>
            <a:pPr lvl="5"/>
            <a:r>
              <a:rPr lang="en-US" dirty="0" smtClean="0"/>
              <a:t>If patient does not respond </a:t>
            </a:r>
          </a:p>
          <a:p>
            <a:pPr lvl="6"/>
            <a:r>
              <a:rPr lang="en-US" dirty="0" smtClean="0"/>
              <a:t>Administer</a:t>
            </a:r>
          </a:p>
          <a:p>
            <a:pPr lvl="7"/>
            <a:r>
              <a:rPr lang="en-US" dirty="0" smtClean="0"/>
              <a:t>Fluid bolus of normal saline 20ml/kg to treat hypotension</a:t>
            </a:r>
          </a:p>
          <a:p>
            <a:pPr lvl="7"/>
            <a:endParaRPr lang="en-US" dirty="0" smtClean="0"/>
          </a:p>
          <a:p>
            <a:pPr lvl="7"/>
            <a:r>
              <a:rPr lang="en-US" dirty="0" smtClean="0"/>
              <a:t>Consider </a:t>
            </a:r>
            <a:r>
              <a:rPr lang="en-US" dirty="0" err="1" smtClean="0"/>
              <a:t>Epi</a:t>
            </a:r>
            <a:r>
              <a:rPr lang="en-US" dirty="0" smtClean="0"/>
              <a:t> 1:10000 SLOW IV 0.5-1mg per MCP order</a:t>
            </a:r>
          </a:p>
          <a:p>
            <a:pPr lvl="7">
              <a:buNone/>
            </a:pPr>
            <a:endParaRPr lang="en-US" dirty="0" smtClean="0"/>
          </a:p>
          <a:p>
            <a:pPr lvl="6"/>
            <a:r>
              <a:rPr lang="en-US" dirty="0" smtClean="0"/>
              <a:t>Expedite transport to closest facility</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Allergic reaction</a:t>
            </a:r>
          </a:p>
          <a:p>
            <a:pPr lvl="1"/>
            <a:r>
              <a:rPr lang="en-US" dirty="0" smtClean="0"/>
              <a:t>Treatment</a:t>
            </a:r>
          </a:p>
          <a:p>
            <a:pPr lvl="2"/>
            <a:r>
              <a:rPr lang="en-US" dirty="0" smtClean="0"/>
              <a:t>Severe reactions</a:t>
            </a:r>
          </a:p>
          <a:p>
            <a:pPr lvl="3"/>
            <a:r>
              <a:rPr lang="en-US" dirty="0" smtClean="0"/>
              <a:t>Airway management and O2 therapy</a:t>
            </a:r>
          </a:p>
          <a:p>
            <a:pPr lvl="3"/>
            <a:r>
              <a:rPr lang="en-US" dirty="0" smtClean="0"/>
              <a:t>Pediatrics</a:t>
            </a:r>
          </a:p>
          <a:p>
            <a:pPr lvl="4"/>
            <a:r>
              <a:rPr lang="en-US" dirty="0" smtClean="0"/>
              <a:t>Administer</a:t>
            </a:r>
          </a:p>
          <a:p>
            <a:pPr lvl="5"/>
            <a:r>
              <a:rPr lang="en-US" dirty="0" smtClean="0"/>
              <a:t>Fluid bolus of normal saline 20ml/kg to treat hypotension</a:t>
            </a:r>
          </a:p>
          <a:p>
            <a:pPr lvl="5">
              <a:buNone/>
            </a:pPr>
            <a:endParaRPr lang="en-US" dirty="0" smtClean="0"/>
          </a:p>
          <a:p>
            <a:pPr lvl="4"/>
            <a:r>
              <a:rPr lang="en-US" dirty="0" smtClean="0"/>
              <a:t>Contact </a:t>
            </a:r>
            <a:r>
              <a:rPr lang="en-US" dirty="0" err="1" smtClean="0"/>
              <a:t>MedCom</a:t>
            </a:r>
            <a:endParaRPr lang="en-US" dirty="0" smtClean="0"/>
          </a:p>
          <a:p>
            <a:pPr lvl="5"/>
            <a:r>
              <a:rPr lang="en-US" dirty="0" smtClean="0"/>
              <a:t>Further treatment options per consult with MCP</a:t>
            </a:r>
          </a:p>
          <a:p>
            <a:pPr lvl="5">
              <a:buNone/>
            </a:pPr>
            <a:endParaRPr lang="en-US" dirty="0" smtClean="0"/>
          </a:p>
          <a:p>
            <a:pPr lvl="4"/>
            <a:r>
              <a:rPr lang="en-US" dirty="0" smtClean="0"/>
              <a:t>Expedite transport to closest facility</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Anaphylaxis</a:t>
            </a:r>
          </a:p>
          <a:p>
            <a:endParaRPr lang="en-US" dirty="0" smtClean="0"/>
          </a:p>
          <a:p>
            <a:pPr lvl="1"/>
            <a:r>
              <a:rPr lang="en-US" dirty="0" smtClean="0"/>
              <a:t>Allergic reaction affecting multiple body systems</a:t>
            </a:r>
          </a:p>
          <a:p>
            <a:pPr lvl="1"/>
            <a:endParaRPr lang="en-US" dirty="0" smtClean="0"/>
          </a:p>
          <a:p>
            <a:pPr lvl="1"/>
            <a:r>
              <a:rPr lang="en-US" dirty="0" smtClean="0"/>
              <a:t>Potentially life threatening immune reaction to an allergen</a:t>
            </a:r>
          </a:p>
          <a:p>
            <a:pPr lvl="1"/>
            <a:endParaRPr lang="en-US" dirty="0" smtClean="0"/>
          </a:p>
          <a:p>
            <a:pPr lvl="1"/>
            <a:r>
              <a:rPr lang="en-US" dirty="0" smtClean="0"/>
              <a:t>Large amounts of histamine release throughout the body</a:t>
            </a:r>
          </a:p>
          <a:p>
            <a:pPr lvl="1"/>
            <a:endParaRPr lang="en-US" dirty="0" smtClean="0"/>
          </a:p>
          <a:p>
            <a:pPr lvl="1"/>
            <a:r>
              <a:rPr lang="en-US" dirty="0" smtClean="0"/>
              <a:t>Causes </a:t>
            </a:r>
            <a:r>
              <a:rPr lang="en-US" dirty="0" err="1" smtClean="0"/>
              <a:t>vasodiltation</a:t>
            </a:r>
            <a:r>
              <a:rPr lang="en-US" dirty="0" smtClean="0"/>
              <a:t> and increased capillary </a:t>
            </a:r>
            <a:r>
              <a:rPr lang="en-US" dirty="0" err="1" smtClean="0"/>
              <a:t>permiability</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V Objectives Cont.</a:t>
            </a:r>
          </a:p>
        </p:txBody>
      </p:sp>
      <p:sp>
        <p:nvSpPr>
          <p:cNvPr id="3" name="Content Placeholder 2"/>
          <p:cNvSpPr>
            <a:spLocks noGrp="1"/>
          </p:cNvSpPr>
          <p:nvPr>
            <p:ph idx="1"/>
          </p:nvPr>
        </p:nvSpPr>
        <p:spPr/>
        <p:txBody>
          <a:bodyPr/>
          <a:lstStyle/>
          <a:p>
            <a:r>
              <a:rPr lang="en-US" dirty="0"/>
              <a:t>Determine the differences between acute and chronic pain management</a:t>
            </a:r>
          </a:p>
          <a:p>
            <a:r>
              <a:rPr lang="en-US" dirty="0"/>
              <a:t>Discuss the role of QA/QI, medical direction, and importance of documentation of pain management</a:t>
            </a:r>
          </a:p>
          <a:p>
            <a:r>
              <a:rPr lang="en-US" dirty="0"/>
              <a:t>Discuss reassessment/re-evaluation of pain and management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Anaphylaxis</a:t>
            </a:r>
          </a:p>
          <a:p>
            <a:pPr lvl="1"/>
            <a:r>
              <a:rPr lang="en-US" dirty="0" smtClean="0"/>
              <a:t>Can lead to distributive shock</a:t>
            </a:r>
          </a:p>
          <a:p>
            <a:pPr lvl="1"/>
            <a:endParaRPr lang="en-US" dirty="0" smtClean="0"/>
          </a:p>
          <a:p>
            <a:pPr lvl="1"/>
            <a:r>
              <a:rPr lang="en-US" dirty="0" smtClean="0"/>
              <a:t>Increased </a:t>
            </a:r>
            <a:r>
              <a:rPr lang="en-US" dirty="0" err="1" smtClean="0"/>
              <a:t>bronchoconstriction</a:t>
            </a:r>
            <a:r>
              <a:rPr lang="en-US" dirty="0" smtClean="0"/>
              <a:t> and mucus production</a:t>
            </a:r>
          </a:p>
          <a:p>
            <a:pPr lvl="1"/>
            <a:endParaRPr lang="en-US" dirty="0" smtClean="0"/>
          </a:p>
          <a:p>
            <a:pPr lvl="1"/>
            <a:r>
              <a:rPr lang="en-US" dirty="0" smtClean="0"/>
              <a:t>Increased respiratory distress</a:t>
            </a:r>
          </a:p>
          <a:p>
            <a:pPr lvl="1"/>
            <a:endParaRPr lang="en-US" dirty="0" smtClean="0"/>
          </a:p>
          <a:p>
            <a:pPr lvl="2"/>
            <a:r>
              <a:rPr lang="en-US" dirty="0" smtClean="0"/>
              <a:t>Swelling of the upper airway</a:t>
            </a:r>
          </a:p>
          <a:p>
            <a:pPr lvl="3"/>
            <a:r>
              <a:rPr lang="en-US" dirty="0" smtClean="0"/>
              <a:t>Causes wheezing and </a:t>
            </a:r>
            <a:r>
              <a:rPr lang="en-US" dirty="0" err="1" smtClean="0"/>
              <a:t>stridor</a:t>
            </a:r>
            <a:endParaRPr lang="en-US" dirty="0" smtClean="0"/>
          </a:p>
          <a:p>
            <a:pPr lvl="3"/>
            <a:endParaRPr lang="en-US" dirty="0" smtClean="0"/>
          </a:p>
          <a:p>
            <a:pPr lvl="2"/>
            <a:r>
              <a:rPr lang="en-US" dirty="0" smtClean="0"/>
              <a:t>Possible airway obstruction</a:t>
            </a:r>
          </a:p>
          <a:p>
            <a:pPr lvl="3"/>
            <a:r>
              <a:rPr lang="en-US" dirty="0" smtClean="0"/>
              <a:t>Could be mucus or the airway constricting completely on itself</a:t>
            </a:r>
          </a:p>
          <a:p>
            <a:pPr lvl="1"/>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r>
              <a:rPr lang="en-US" dirty="0" smtClean="0"/>
              <a:t>Anaphylaxis</a:t>
            </a:r>
          </a:p>
          <a:p>
            <a:pPr lvl="1"/>
            <a:r>
              <a:rPr lang="en-US" dirty="0" smtClean="0"/>
              <a:t>Treatment</a:t>
            </a:r>
          </a:p>
          <a:p>
            <a:pPr lvl="2"/>
            <a:r>
              <a:rPr lang="en-US" dirty="0" smtClean="0"/>
              <a:t>First line is </a:t>
            </a:r>
            <a:r>
              <a:rPr lang="en-US" dirty="0" err="1" smtClean="0"/>
              <a:t>Epi</a:t>
            </a:r>
            <a:endParaRPr lang="en-US" dirty="0" smtClean="0"/>
          </a:p>
          <a:p>
            <a:pPr lvl="3"/>
            <a:r>
              <a:rPr lang="en-US" dirty="0" smtClean="0"/>
              <a:t>Reverses </a:t>
            </a:r>
            <a:r>
              <a:rPr lang="en-US" dirty="0" err="1" smtClean="0"/>
              <a:t>bronchodilation</a:t>
            </a:r>
            <a:r>
              <a:rPr lang="en-US" dirty="0" smtClean="0"/>
              <a:t> and vasoconstriction</a:t>
            </a:r>
          </a:p>
          <a:p>
            <a:pPr lvl="3"/>
            <a:r>
              <a:rPr lang="en-US" dirty="0" smtClean="0"/>
              <a:t>Requires continuous reassessment</a:t>
            </a:r>
          </a:p>
          <a:p>
            <a:pPr lvl="3"/>
            <a:r>
              <a:rPr lang="en-US" dirty="0" smtClean="0"/>
              <a:t>May require addition dosing due to short half-life</a:t>
            </a:r>
          </a:p>
          <a:p>
            <a:pPr lvl="2"/>
            <a:r>
              <a:rPr lang="en-US" dirty="0" smtClean="0"/>
              <a:t>Second line is </a:t>
            </a:r>
            <a:r>
              <a:rPr lang="en-US" dirty="0" err="1" smtClean="0"/>
              <a:t>Diphenhyramine</a:t>
            </a:r>
            <a:endParaRPr lang="en-US" dirty="0" smtClean="0"/>
          </a:p>
          <a:p>
            <a:pPr lvl="3"/>
            <a:r>
              <a:rPr lang="en-US" dirty="0" smtClean="0"/>
              <a:t>Blocks histamine receptors</a:t>
            </a:r>
          </a:p>
          <a:p>
            <a:pPr lvl="3"/>
            <a:r>
              <a:rPr lang="en-US" dirty="0" smtClean="0"/>
              <a:t>Inhibits further histamine release</a:t>
            </a:r>
          </a:p>
          <a:p>
            <a:pPr lvl="2"/>
            <a:r>
              <a:rPr lang="en-US" dirty="0" smtClean="0"/>
              <a:t>Third line is </a:t>
            </a:r>
            <a:r>
              <a:rPr lang="en-US" dirty="0" err="1" smtClean="0"/>
              <a:t>DuoNeb</a:t>
            </a:r>
            <a:endParaRPr lang="en-US" dirty="0" smtClean="0"/>
          </a:p>
          <a:p>
            <a:pPr lvl="3"/>
            <a:r>
              <a:rPr lang="en-US" dirty="0" err="1" smtClean="0"/>
              <a:t>Bronchodilation</a:t>
            </a:r>
            <a:endParaRPr lang="en-US" dirty="0" smtClean="0"/>
          </a:p>
          <a:p>
            <a:pPr lvl="3"/>
            <a:r>
              <a:rPr lang="en-US" dirty="0" smtClean="0"/>
              <a:t>Used is wheezing still present post </a:t>
            </a:r>
            <a:r>
              <a:rPr lang="en-US" dirty="0" err="1" smtClean="0"/>
              <a:t>Epi</a:t>
            </a:r>
            <a:r>
              <a:rPr lang="en-US" dirty="0" smtClean="0"/>
              <a:t> administration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pPr algn="ctr"/>
            <a:r>
              <a:rPr lang="en-US" dirty="0" smtClean="0"/>
              <a:t>Mild allergic reaction</a:t>
            </a:r>
          </a:p>
          <a:p>
            <a:endParaRPr lang="en-US" dirty="0"/>
          </a:p>
        </p:txBody>
      </p:sp>
      <p:pic>
        <p:nvPicPr>
          <p:cNvPr id="4" name="Picture 3" descr="Treatment-Of-Common-Allergic-Reactions.jpg"/>
          <p:cNvPicPr>
            <a:picLocks noChangeAspect="1"/>
          </p:cNvPicPr>
          <p:nvPr/>
        </p:nvPicPr>
        <p:blipFill>
          <a:blip r:embed="rId2" cstate="print"/>
          <a:stretch>
            <a:fillRect/>
          </a:stretch>
        </p:blipFill>
        <p:spPr>
          <a:xfrm>
            <a:off x="2286000" y="2209800"/>
            <a:ext cx="7620000" cy="4648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pPr algn="ctr"/>
            <a:r>
              <a:rPr lang="en-US" dirty="0" smtClean="0"/>
              <a:t>Moderate reaction</a:t>
            </a:r>
          </a:p>
          <a:p>
            <a:endParaRPr lang="en-US" dirty="0"/>
          </a:p>
        </p:txBody>
      </p:sp>
      <p:pic>
        <p:nvPicPr>
          <p:cNvPr id="4" name="Picture 3" descr="images (2).jpg"/>
          <p:cNvPicPr>
            <a:picLocks noChangeAspect="1"/>
          </p:cNvPicPr>
          <p:nvPr/>
        </p:nvPicPr>
        <p:blipFill>
          <a:blip r:embed="rId2" cstate="print"/>
          <a:stretch>
            <a:fillRect/>
          </a:stretch>
        </p:blipFill>
        <p:spPr>
          <a:xfrm>
            <a:off x="3581400" y="2357437"/>
            <a:ext cx="5029199" cy="45005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Immunological Emergencies</a:t>
            </a:r>
          </a:p>
        </p:txBody>
      </p:sp>
      <p:sp>
        <p:nvSpPr>
          <p:cNvPr id="3" name="Content Placeholder 2"/>
          <p:cNvSpPr>
            <a:spLocks noGrp="1"/>
          </p:cNvSpPr>
          <p:nvPr>
            <p:ph idx="1"/>
          </p:nvPr>
        </p:nvSpPr>
        <p:spPr/>
        <p:txBody>
          <a:bodyPr/>
          <a:lstStyle/>
          <a:p>
            <a:pPr algn="ctr"/>
            <a:r>
              <a:rPr lang="en-US" dirty="0" smtClean="0"/>
              <a:t>Anaphylactic reaction</a:t>
            </a:r>
          </a:p>
          <a:p>
            <a:endParaRPr lang="en-US" dirty="0" smtClean="0"/>
          </a:p>
          <a:p>
            <a:endParaRPr lang="en-US" dirty="0"/>
          </a:p>
        </p:txBody>
      </p:sp>
      <p:pic>
        <p:nvPicPr>
          <p:cNvPr id="5" name="Picture 4" descr="anaphylactic.png"/>
          <p:cNvPicPr>
            <a:picLocks noChangeAspect="1"/>
          </p:cNvPicPr>
          <p:nvPr/>
        </p:nvPicPr>
        <p:blipFill>
          <a:blip r:embed="rId2" cstate="print"/>
          <a:stretch>
            <a:fillRect/>
          </a:stretch>
        </p:blipFill>
        <p:spPr>
          <a:xfrm>
            <a:off x="3733800" y="2362200"/>
            <a:ext cx="4876800" cy="4495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lnSpcReduction="10000"/>
          </a:bodyPr>
          <a:lstStyle/>
          <a:p>
            <a:r>
              <a:rPr lang="en-US" dirty="0" smtClean="0"/>
              <a:t>Routes of administration</a:t>
            </a:r>
          </a:p>
          <a:p>
            <a:pPr lvl="1"/>
            <a:r>
              <a:rPr lang="en-US" dirty="0" err="1" smtClean="0"/>
              <a:t>Parenteral</a:t>
            </a:r>
            <a:endParaRPr lang="en-US" dirty="0" smtClean="0"/>
          </a:p>
          <a:p>
            <a:pPr lvl="2"/>
            <a:r>
              <a:rPr lang="en-US" dirty="0" smtClean="0"/>
              <a:t>Intramuscular (IM)</a:t>
            </a:r>
          </a:p>
          <a:p>
            <a:pPr lvl="3"/>
            <a:r>
              <a:rPr lang="en-US" dirty="0" smtClean="0"/>
              <a:t>Faster than oral onset</a:t>
            </a:r>
          </a:p>
          <a:p>
            <a:pPr lvl="3"/>
            <a:r>
              <a:rPr lang="en-US" dirty="0" smtClean="0"/>
              <a:t>Absorption rate depends on site and circulation</a:t>
            </a:r>
          </a:p>
          <a:p>
            <a:pPr lvl="3"/>
            <a:r>
              <a:rPr lang="en-US" dirty="0" smtClean="0"/>
              <a:t>Onset usually within 10-20 minutes but can be quicker</a:t>
            </a:r>
          </a:p>
          <a:p>
            <a:pPr lvl="3"/>
            <a:r>
              <a:rPr lang="en-US" dirty="0" smtClean="0"/>
              <a:t>Must use needle long enough to reach striated muscle tissue</a:t>
            </a:r>
          </a:p>
          <a:p>
            <a:pPr lvl="3"/>
            <a:r>
              <a:rPr lang="en-US" dirty="0" smtClean="0"/>
              <a:t>Injection sites</a:t>
            </a:r>
          </a:p>
          <a:p>
            <a:pPr lvl="4"/>
            <a:r>
              <a:rPr lang="en-US" dirty="0" smtClean="0"/>
              <a:t>Deltoid</a:t>
            </a:r>
          </a:p>
          <a:p>
            <a:pPr lvl="5"/>
            <a:r>
              <a:rPr lang="en-US" dirty="0" smtClean="0"/>
              <a:t>Volume up to 2mL</a:t>
            </a:r>
          </a:p>
          <a:p>
            <a:pPr lvl="5"/>
            <a:r>
              <a:rPr lang="en-US" dirty="0" smtClean="0"/>
              <a:t>Faster than other sites</a:t>
            </a:r>
          </a:p>
          <a:p>
            <a:pPr lvl="4"/>
            <a:r>
              <a:rPr lang="en-US" dirty="0" smtClean="0"/>
              <a:t>Gluteus </a:t>
            </a:r>
            <a:r>
              <a:rPr lang="en-US" dirty="0" err="1" smtClean="0"/>
              <a:t>Maximus</a:t>
            </a:r>
            <a:endParaRPr lang="en-US" dirty="0" smtClean="0"/>
          </a:p>
          <a:p>
            <a:pPr lvl="5"/>
            <a:r>
              <a:rPr lang="en-US" dirty="0" smtClean="0"/>
              <a:t>Volume up to 5mL</a:t>
            </a:r>
          </a:p>
          <a:p>
            <a:pPr lvl="4"/>
            <a:r>
              <a:rPr lang="en-US" dirty="0" err="1" smtClean="0"/>
              <a:t>Vastus</a:t>
            </a:r>
            <a:r>
              <a:rPr lang="en-US" dirty="0" smtClean="0"/>
              <a:t> </a:t>
            </a:r>
            <a:r>
              <a:rPr lang="en-US" dirty="0" err="1" smtClean="0"/>
              <a:t>lateralus</a:t>
            </a:r>
            <a:endParaRPr lang="en-US" dirty="0" smtClean="0"/>
          </a:p>
          <a:p>
            <a:pPr lvl="5"/>
            <a:r>
              <a:rPr lang="en-US" dirty="0" smtClean="0"/>
              <a:t>Volume up to 5mL</a:t>
            </a:r>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Routes of administration</a:t>
            </a:r>
          </a:p>
          <a:p>
            <a:pPr lvl="1"/>
            <a:r>
              <a:rPr lang="en-US" dirty="0" err="1" smtClean="0"/>
              <a:t>Parenteral</a:t>
            </a:r>
            <a:endParaRPr lang="en-US" dirty="0" smtClean="0"/>
          </a:p>
          <a:p>
            <a:pPr lvl="2"/>
            <a:r>
              <a:rPr lang="en-US" dirty="0" smtClean="0"/>
              <a:t>Subcutaneous (SQ)</a:t>
            </a:r>
          </a:p>
          <a:p>
            <a:pPr lvl="3"/>
            <a:r>
              <a:rPr lang="en-US" dirty="0" smtClean="0"/>
              <a:t>Slower than IM or IV</a:t>
            </a:r>
          </a:p>
          <a:p>
            <a:pPr lvl="3"/>
            <a:r>
              <a:rPr lang="en-US" dirty="0" smtClean="0"/>
              <a:t>Absorption rate depends on circulation</a:t>
            </a:r>
          </a:p>
          <a:p>
            <a:pPr lvl="3"/>
            <a:r>
              <a:rPr lang="en-US" dirty="0" smtClean="0"/>
              <a:t>Onset 15-30 minutes</a:t>
            </a:r>
          </a:p>
          <a:p>
            <a:pPr lvl="3"/>
            <a:r>
              <a:rPr lang="en-US" dirty="0" smtClean="0"/>
              <a:t>Injection sites</a:t>
            </a:r>
          </a:p>
          <a:p>
            <a:pPr lvl="4"/>
            <a:r>
              <a:rPr lang="en-US" dirty="0" smtClean="0"/>
              <a:t>Arm</a:t>
            </a:r>
          </a:p>
          <a:p>
            <a:pPr lvl="5"/>
            <a:r>
              <a:rPr lang="en-US" dirty="0" smtClean="0"/>
              <a:t>Volume ≤ 0.5mL</a:t>
            </a:r>
          </a:p>
          <a:p>
            <a:pPr lvl="4"/>
            <a:r>
              <a:rPr lang="en-US" dirty="0" err="1" smtClean="0"/>
              <a:t>Vastus</a:t>
            </a:r>
            <a:r>
              <a:rPr lang="en-US" dirty="0" smtClean="0"/>
              <a:t> </a:t>
            </a:r>
            <a:r>
              <a:rPr lang="en-US" dirty="0" err="1" smtClean="0"/>
              <a:t>lateralus</a:t>
            </a:r>
            <a:endParaRPr lang="en-US" dirty="0" smtClean="0"/>
          </a:p>
          <a:p>
            <a:pPr lvl="5"/>
            <a:r>
              <a:rPr lang="en-US" dirty="0" smtClean="0"/>
              <a:t>Volume ≤ 2mL</a:t>
            </a:r>
            <a:endParaRPr lang="en-US" dirty="0" smtClean="0"/>
          </a:p>
          <a:p>
            <a:pPr lvl="3"/>
            <a:r>
              <a:rPr lang="en-US" dirty="0" smtClean="0"/>
              <a:t>Injection angle</a:t>
            </a:r>
          </a:p>
          <a:p>
            <a:pPr lvl="4"/>
            <a:r>
              <a:rPr lang="en-US" dirty="0" smtClean="0"/>
              <a:t>15-20 degrees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Routes of administration</a:t>
            </a:r>
          </a:p>
          <a:p>
            <a:pPr lvl="1"/>
            <a:r>
              <a:rPr lang="en-US" dirty="0" err="1" smtClean="0"/>
              <a:t>Parenteral</a:t>
            </a:r>
            <a:endParaRPr lang="en-US" dirty="0" smtClean="0"/>
          </a:p>
          <a:p>
            <a:pPr lvl="2"/>
            <a:r>
              <a:rPr lang="en-US" dirty="0" smtClean="0"/>
              <a:t>Intravenous (IV)</a:t>
            </a:r>
          </a:p>
          <a:p>
            <a:pPr lvl="3"/>
            <a:r>
              <a:rPr lang="en-US" dirty="0" smtClean="0"/>
              <a:t>I</a:t>
            </a:r>
            <a:r>
              <a:rPr lang="en-US" dirty="0" smtClean="0"/>
              <a:t>njection </a:t>
            </a:r>
            <a:r>
              <a:rPr lang="en-US" dirty="0" smtClean="0"/>
              <a:t>straight into the systemic </a:t>
            </a:r>
            <a:r>
              <a:rPr lang="en-US" dirty="0" smtClean="0"/>
              <a:t>circulation</a:t>
            </a:r>
          </a:p>
          <a:p>
            <a:pPr lvl="3"/>
            <a:r>
              <a:rPr lang="en-US" dirty="0" smtClean="0"/>
              <a:t> most common </a:t>
            </a:r>
            <a:r>
              <a:rPr lang="en-US" dirty="0" err="1" smtClean="0"/>
              <a:t>parenteral</a:t>
            </a:r>
            <a:r>
              <a:rPr lang="en-US" dirty="0" smtClean="0"/>
              <a:t> </a:t>
            </a:r>
            <a:r>
              <a:rPr lang="en-US" dirty="0" smtClean="0"/>
              <a:t>route</a:t>
            </a:r>
          </a:p>
          <a:p>
            <a:pPr lvl="3"/>
            <a:r>
              <a:rPr lang="en-US" dirty="0" smtClean="0"/>
              <a:t>bypasses absorption barriers and first-pass </a:t>
            </a:r>
            <a:r>
              <a:rPr lang="en-US" dirty="0" smtClean="0"/>
              <a:t>metabolism</a:t>
            </a:r>
          </a:p>
          <a:p>
            <a:pPr lvl="3"/>
            <a:r>
              <a:rPr lang="en-US" dirty="0" smtClean="0"/>
              <a:t>used when a rapid effect is required, continuous </a:t>
            </a:r>
            <a:r>
              <a:rPr lang="en-US" dirty="0" err="1" smtClean="0"/>
              <a:t>administraction</a:t>
            </a:r>
            <a:r>
              <a:rPr lang="en-US" dirty="0" smtClean="0"/>
              <a:t> and large </a:t>
            </a:r>
            <a:r>
              <a:rPr lang="en-US" dirty="0" smtClean="0"/>
              <a:t>volumes</a:t>
            </a:r>
          </a:p>
          <a:p>
            <a:pPr lvl="3"/>
            <a:r>
              <a:rPr lang="en-US" dirty="0" smtClean="0"/>
              <a:t>Onset various based on the drug of use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lnSpcReduction="10000"/>
          </a:bodyPr>
          <a:lstStyle/>
          <a:p>
            <a:r>
              <a:rPr lang="en-US" dirty="0" smtClean="0"/>
              <a:t>Routes of administration</a:t>
            </a:r>
          </a:p>
          <a:p>
            <a:pPr lvl="1"/>
            <a:r>
              <a:rPr lang="en-US" dirty="0" err="1" smtClean="0"/>
              <a:t>Enteral</a:t>
            </a:r>
            <a:endParaRPr lang="en-US" dirty="0" smtClean="0"/>
          </a:p>
          <a:p>
            <a:pPr lvl="2"/>
            <a:r>
              <a:rPr lang="en-US" dirty="0" smtClean="0"/>
              <a:t>Per Os (PO)</a:t>
            </a:r>
          </a:p>
          <a:p>
            <a:pPr lvl="3"/>
            <a:r>
              <a:rPr lang="en-US" dirty="0" smtClean="0"/>
              <a:t>Passes into blood through GI tract</a:t>
            </a:r>
          </a:p>
          <a:p>
            <a:pPr lvl="3"/>
            <a:r>
              <a:rPr lang="en-US" dirty="0" smtClean="0"/>
              <a:t>Onset rates vary for multiple reasons</a:t>
            </a:r>
          </a:p>
          <a:p>
            <a:pPr lvl="4"/>
            <a:r>
              <a:rPr lang="en-US" dirty="0" smtClean="0"/>
              <a:t>Type of medication</a:t>
            </a:r>
          </a:p>
          <a:p>
            <a:pPr lvl="4"/>
            <a:r>
              <a:rPr lang="en-US" dirty="0" smtClean="0"/>
              <a:t>Rate of absorption in GI tract</a:t>
            </a:r>
          </a:p>
          <a:p>
            <a:pPr lvl="4"/>
            <a:r>
              <a:rPr lang="en-US" dirty="0" smtClean="0"/>
              <a:t>Extent of absorption in GI tract</a:t>
            </a:r>
          </a:p>
          <a:p>
            <a:pPr lvl="3"/>
            <a:r>
              <a:rPr lang="en-US" dirty="0" smtClean="0"/>
              <a:t>Bioavailability</a:t>
            </a:r>
          </a:p>
          <a:p>
            <a:pPr lvl="4"/>
            <a:r>
              <a:rPr lang="en-US" dirty="0" smtClean="0"/>
              <a:t>Based on the rate and completeness of absorption</a:t>
            </a:r>
          </a:p>
          <a:p>
            <a:pPr lvl="4"/>
            <a:r>
              <a:rPr lang="en-US" dirty="0" smtClean="0"/>
              <a:t>Rate is based on the type of medication</a:t>
            </a:r>
          </a:p>
          <a:p>
            <a:pPr lvl="5"/>
            <a:r>
              <a:rPr lang="en-US" dirty="0" smtClean="0"/>
              <a:t>Solution</a:t>
            </a:r>
          </a:p>
          <a:p>
            <a:pPr lvl="5"/>
            <a:r>
              <a:rPr lang="en-US" dirty="0" smtClean="0"/>
              <a:t>Suspension</a:t>
            </a:r>
          </a:p>
          <a:p>
            <a:pPr lvl="5"/>
            <a:r>
              <a:rPr lang="en-US" dirty="0" smtClean="0"/>
              <a:t>Capsule</a:t>
            </a:r>
          </a:p>
          <a:p>
            <a:pPr lvl="5"/>
            <a:r>
              <a:rPr lang="en-US" dirty="0" smtClean="0"/>
              <a:t>Tablet</a:t>
            </a:r>
          </a:p>
          <a:p>
            <a:pPr lvl="5"/>
            <a:r>
              <a:rPr lang="en-US" dirty="0" smtClean="0"/>
              <a:t>Coated tablet</a:t>
            </a:r>
          </a:p>
          <a:p>
            <a:pPr lvl="3"/>
            <a:endParaRPr lang="en-US" dirty="0" smtClean="0"/>
          </a:p>
          <a:p>
            <a:pPr lvl="3"/>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lnSpcReduction="10000"/>
          </a:bodyPr>
          <a:lstStyle/>
          <a:p>
            <a:r>
              <a:rPr lang="en-US" dirty="0" smtClean="0"/>
              <a:t>Routes of administration</a:t>
            </a:r>
          </a:p>
          <a:p>
            <a:pPr lvl="1"/>
            <a:r>
              <a:rPr lang="en-US" dirty="0" err="1" smtClean="0"/>
              <a:t>Enteral</a:t>
            </a:r>
            <a:endParaRPr lang="en-US" dirty="0" smtClean="0"/>
          </a:p>
          <a:p>
            <a:pPr lvl="2"/>
            <a:r>
              <a:rPr lang="en-US" dirty="0" smtClean="0"/>
              <a:t>Sublingual (SL)</a:t>
            </a:r>
          </a:p>
          <a:p>
            <a:pPr lvl="3"/>
            <a:r>
              <a:rPr lang="en-US" dirty="0" smtClean="0"/>
              <a:t>Administered </a:t>
            </a:r>
            <a:r>
              <a:rPr lang="en-US" dirty="0" smtClean="0"/>
              <a:t>beneath the </a:t>
            </a:r>
            <a:r>
              <a:rPr lang="en-US" dirty="0" smtClean="0"/>
              <a:t>tongue</a:t>
            </a:r>
          </a:p>
          <a:p>
            <a:pPr lvl="3"/>
            <a:endParaRPr lang="en-US" dirty="0" smtClean="0"/>
          </a:p>
          <a:p>
            <a:pPr lvl="3"/>
            <a:r>
              <a:rPr lang="en-US" dirty="0" smtClean="0"/>
              <a:t>To be dissolved, not chewed/swallowed</a:t>
            </a:r>
          </a:p>
          <a:p>
            <a:pPr lvl="3"/>
            <a:endParaRPr lang="en-US" dirty="0" smtClean="0"/>
          </a:p>
          <a:p>
            <a:pPr lvl="3"/>
            <a:r>
              <a:rPr lang="en-US" dirty="0" smtClean="0"/>
              <a:t>Blood </a:t>
            </a:r>
            <a:r>
              <a:rPr lang="en-US" dirty="0" smtClean="0"/>
              <a:t>vessels in the mouth bypass the </a:t>
            </a:r>
            <a:r>
              <a:rPr lang="en-US" dirty="0" smtClean="0"/>
              <a:t>liver</a:t>
            </a:r>
          </a:p>
          <a:p>
            <a:pPr lvl="3"/>
            <a:endParaRPr lang="en-US" dirty="0" smtClean="0"/>
          </a:p>
          <a:p>
            <a:pPr lvl="3"/>
            <a:r>
              <a:rPr lang="en-US" dirty="0" smtClean="0"/>
              <a:t>Passes directly </a:t>
            </a:r>
            <a:r>
              <a:rPr lang="en-US" dirty="0" smtClean="0"/>
              <a:t>into the systemic </a:t>
            </a:r>
            <a:r>
              <a:rPr lang="en-US" dirty="0" smtClean="0"/>
              <a:t>circulation following absorption</a:t>
            </a:r>
          </a:p>
          <a:p>
            <a:pPr lvl="3"/>
            <a:endParaRPr lang="en-US" dirty="0" smtClean="0"/>
          </a:p>
          <a:p>
            <a:pPr lvl="3"/>
            <a:r>
              <a:rPr lang="en-US" dirty="0" smtClean="0"/>
              <a:t>Rate of dissolution various depending on the moisture content in the mouth</a:t>
            </a:r>
          </a:p>
          <a:p>
            <a:pPr lvl="3"/>
            <a:endParaRPr lang="en-US" dirty="0" smtClean="0"/>
          </a:p>
          <a:p>
            <a:pPr lvl="3"/>
            <a:r>
              <a:rPr lang="en-US" dirty="0" smtClean="0"/>
              <a:t>Typically reserved for nitrates</a:t>
            </a:r>
          </a:p>
          <a:p>
            <a:pPr lvl="3"/>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Glucose</a:t>
            </a:r>
          </a:p>
          <a:p>
            <a:pPr lvl="1"/>
            <a:r>
              <a:rPr lang="en-US" dirty="0"/>
              <a:t>Sugar</a:t>
            </a:r>
          </a:p>
          <a:p>
            <a:pPr lvl="2"/>
            <a:r>
              <a:rPr lang="en-US" dirty="0"/>
              <a:t>Your body gets glucose primarily from the food you eat</a:t>
            </a:r>
          </a:p>
          <a:p>
            <a:pPr lvl="2"/>
            <a:r>
              <a:rPr lang="en-US" dirty="0"/>
              <a:t>Usually carbohydrate rich foods</a:t>
            </a:r>
          </a:p>
          <a:p>
            <a:pPr lvl="3"/>
            <a:r>
              <a:rPr lang="en-US" dirty="0"/>
              <a:t>Breads, pastas, </a:t>
            </a:r>
            <a:r>
              <a:rPr lang="en-US" dirty="0" err="1"/>
              <a:t>etc</a:t>
            </a:r>
            <a:r>
              <a:rPr lang="en-US" dirty="0"/>
              <a:t>…</a:t>
            </a:r>
          </a:p>
          <a:p>
            <a:pPr lvl="3"/>
            <a:endParaRPr lang="en-US" dirty="0"/>
          </a:p>
          <a:p>
            <a:pPr lvl="1"/>
            <a:r>
              <a:rPr lang="en-US" dirty="0"/>
              <a:t>Fuels the cells</a:t>
            </a:r>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Routes of administration</a:t>
            </a:r>
          </a:p>
          <a:p>
            <a:pPr lvl="1"/>
            <a:r>
              <a:rPr lang="en-US" dirty="0" smtClean="0"/>
              <a:t>Other</a:t>
            </a:r>
          </a:p>
          <a:p>
            <a:pPr lvl="2"/>
            <a:r>
              <a:rPr lang="en-US" dirty="0" smtClean="0"/>
              <a:t>Intranasal (IN)</a:t>
            </a:r>
          </a:p>
          <a:p>
            <a:pPr lvl="3"/>
            <a:r>
              <a:rPr lang="en-US" dirty="0" smtClean="0"/>
              <a:t>Absorbed circulation </a:t>
            </a:r>
            <a:r>
              <a:rPr lang="en-US" dirty="0" smtClean="0"/>
              <a:t>through </a:t>
            </a:r>
            <a:r>
              <a:rPr lang="en-US" dirty="0" smtClean="0"/>
              <a:t>mucus membranes</a:t>
            </a:r>
          </a:p>
          <a:p>
            <a:pPr lvl="3"/>
            <a:r>
              <a:rPr lang="en-US" dirty="0" smtClean="0"/>
              <a:t>Atomizer must be used for full dispersal of medication</a:t>
            </a:r>
          </a:p>
          <a:p>
            <a:pPr lvl="3"/>
            <a:r>
              <a:rPr lang="en-US" dirty="0" smtClean="0"/>
              <a:t> </a:t>
            </a:r>
            <a:r>
              <a:rPr lang="en-US" dirty="0" smtClean="0"/>
              <a:t>Ease </a:t>
            </a:r>
            <a:r>
              <a:rPr lang="en-US" dirty="0" smtClean="0"/>
              <a:t>of </a:t>
            </a:r>
            <a:r>
              <a:rPr lang="en-US" dirty="0" smtClean="0"/>
              <a:t>administration</a:t>
            </a:r>
          </a:p>
          <a:p>
            <a:pPr lvl="3"/>
            <a:r>
              <a:rPr lang="en-US" dirty="0" smtClean="0"/>
              <a:t>Rapid absorption rate</a:t>
            </a:r>
          </a:p>
          <a:p>
            <a:pPr lvl="3"/>
            <a:r>
              <a:rPr lang="en-US" dirty="0" smtClean="0"/>
              <a:t>Ideal </a:t>
            </a:r>
            <a:r>
              <a:rPr lang="en-US" dirty="0" smtClean="0"/>
              <a:t>volume </a:t>
            </a:r>
            <a:r>
              <a:rPr lang="en-US" dirty="0" smtClean="0"/>
              <a:t>per nostril 0.3ml</a:t>
            </a:r>
          </a:p>
          <a:p>
            <a:pPr lvl="3"/>
            <a:r>
              <a:rPr lang="en-US" dirty="0" smtClean="0"/>
              <a:t>Higher volume per nostril could cause “runoff”</a:t>
            </a:r>
          </a:p>
          <a:p>
            <a:pPr lvl="3"/>
            <a:r>
              <a:rPr lang="en-US" dirty="0" smtClean="0"/>
              <a:t>Severely clogged nasal passages (i.e.: mucus, emesis) could cause delays in absorption</a:t>
            </a:r>
          </a:p>
          <a:p>
            <a:pPr lvl="3"/>
            <a:endParaRPr lang="en-US" dirty="0" smtClean="0"/>
          </a:p>
          <a:p>
            <a:pPr lvl="3"/>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Routes of administration</a:t>
            </a:r>
          </a:p>
          <a:p>
            <a:pPr lvl="1"/>
            <a:r>
              <a:rPr lang="en-US" dirty="0" smtClean="0"/>
              <a:t>Other</a:t>
            </a:r>
            <a:endParaRPr lang="en-US" dirty="0"/>
          </a:p>
          <a:p>
            <a:pPr lvl="2"/>
            <a:r>
              <a:rPr lang="en-US" dirty="0" smtClean="0"/>
              <a:t>Inhalation</a:t>
            </a:r>
          </a:p>
          <a:p>
            <a:pPr lvl="3"/>
            <a:r>
              <a:rPr lang="en-US" dirty="0" err="1" smtClean="0"/>
              <a:t>Nebulized</a:t>
            </a:r>
            <a:r>
              <a:rPr lang="en-US" dirty="0" smtClean="0"/>
              <a:t> medications</a:t>
            </a:r>
          </a:p>
          <a:p>
            <a:pPr lvl="3"/>
            <a:endParaRPr lang="en-US" dirty="0" smtClean="0"/>
          </a:p>
          <a:p>
            <a:pPr lvl="3"/>
            <a:r>
              <a:rPr lang="en-US" dirty="0" smtClean="0"/>
              <a:t>Rapid </a:t>
            </a:r>
            <a:r>
              <a:rPr lang="en-US" dirty="0" smtClean="0"/>
              <a:t>delivery across the mucous membranes of the </a:t>
            </a:r>
            <a:r>
              <a:rPr lang="en-US" dirty="0" smtClean="0"/>
              <a:t>respiratory tract</a:t>
            </a:r>
          </a:p>
          <a:p>
            <a:pPr lvl="3"/>
            <a:endParaRPr lang="en-US" dirty="0" smtClean="0"/>
          </a:p>
          <a:p>
            <a:pPr lvl="3"/>
            <a:r>
              <a:rPr lang="en-US" dirty="0" smtClean="0"/>
              <a:t>Rapid onset, similar to IV rates</a:t>
            </a:r>
          </a:p>
          <a:p>
            <a:pPr lvl="3"/>
            <a:endParaRPr lang="en-US" dirty="0" smtClean="0"/>
          </a:p>
          <a:p>
            <a:pPr lvl="3"/>
            <a:r>
              <a:rPr lang="en-US" dirty="0" smtClean="0"/>
              <a:t>Decreased tidal volume could reduce the effect of the medication</a:t>
            </a:r>
          </a:p>
          <a:p>
            <a:pPr lvl="3"/>
            <a:endParaRPr lang="en-US" dirty="0" smtClean="0"/>
          </a:p>
          <a:p>
            <a:pPr lvl="3"/>
            <a:r>
              <a:rPr lang="en-US" dirty="0" smtClean="0"/>
              <a:t>Repeated dosing may be required</a:t>
            </a:r>
          </a:p>
          <a:p>
            <a:pPr lvl="3"/>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Acetaminophen (</a:t>
            </a:r>
            <a:r>
              <a:rPr lang="en-US" dirty="0" smtClean="0"/>
              <a:t>Tylenol), </a:t>
            </a:r>
            <a:r>
              <a:rPr lang="en-US" dirty="0" smtClean="0"/>
              <a:t>160mg/5mL oral </a:t>
            </a:r>
            <a:r>
              <a:rPr lang="en-US" dirty="0" smtClean="0"/>
              <a:t>suspension</a:t>
            </a:r>
          </a:p>
          <a:p>
            <a:pPr lvl="2"/>
            <a:r>
              <a:rPr lang="en-US" dirty="0" smtClean="0"/>
              <a:t>A</a:t>
            </a:r>
            <a:r>
              <a:rPr lang="en-US" dirty="0" smtClean="0"/>
              <a:t>ntipyretics</a:t>
            </a:r>
            <a:r>
              <a:rPr lang="en-US" dirty="0" smtClean="0"/>
              <a:t>, </a:t>
            </a:r>
            <a:r>
              <a:rPr lang="en-US" dirty="0" err="1" smtClean="0"/>
              <a:t>nonopioid</a:t>
            </a:r>
            <a:r>
              <a:rPr lang="en-US" dirty="0" smtClean="0"/>
              <a:t> </a:t>
            </a:r>
            <a:r>
              <a:rPr lang="en-US" dirty="0" smtClean="0"/>
              <a:t>analgesics</a:t>
            </a:r>
          </a:p>
          <a:p>
            <a:pPr lvl="2"/>
            <a:r>
              <a:rPr lang="en-US" dirty="0" smtClean="0"/>
              <a:t>PO treatment for fever</a:t>
            </a:r>
          </a:p>
          <a:p>
            <a:pPr lvl="2"/>
            <a:r>
              <a:rPr lang="en-US" dirty="0" smtClean="0"/>
              <a:t>Onset 0.5-1 hour</a:t>
            </a:r>
          </a:p>
          <a:p>
            <a:pPr lvl="2"/>
            <a:r>
              <a:rPr lang="en-US" dirty="0" smtClean="0"/>
              <a:t>Peak 1-5 hours</a:t>
            </a:r>
          </a:p>
          <a:p>
            <a:pPr lvl="2"/>
            <a:r>
              <a:rPr lang="en-US" dirty="0" smtClean="0"/>
              <a:t>Half life varies by age</a:t>
            </a:r>
          </a:p>
          <a:p>
            <a:pPr lvl="2"/>
            <a:r>
              <a:rPr lang="en-US" dirty="0" smtClean="0"/>
              <a:t>If temperature is &gt; 102° </a:t>
            </a:r>
            <a:r>
              <a:rPr lang="en-US" dirty="0" smtClean="0"/>
              <a:t>F</a:t>
            </a:r>
          </a:p>
          <a:p>
            <a:pPr lvl="3"/>
            <a:r>
              <a:rPr lang="en-US" dirty="0" smtClean="0"/>
              <a:t>Facilitate passive cooling by removing excess clothing and </a:t>
            </a:r>
            <a:r>
              <a:rPr lang="en-US" dirty="0" smtClean="0"/>
              <a:t>blankets</a:t>
            </a:r>
          </a:p>
          <a:p>
            <a:pPr lvl="3"/>
            <a:r>
              <a:rPr lang="en-US" dirty="0" smtClean="0"/>
              <a:t>If child has not been given Acetaminophen in the last four (4) hours, administer Acetaminophen at 15 mg/kg</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fr-FR" dirty="0" err="1" smtClean="0"/>
              <a:t>Albuterol</a:t>
            </a:r>
            <a:r>
              <a:rPr lang="fr-FR" dirty="0" smtClean="0"/>
              <a:t> </a:t>
            </a:r>
            <a:r>
              <a:rPr lang="fr-FR" dirty="0" smtClean="0"/>
              <a:t>2.5mg/3mL unit </a:t>
            </a:r>
            <a:r>
              <a:rPr lang="fr-FR" dirty="0" smtClean="0"/>
              <a:t>dose</a:t>
            </a:r>
          </a:p>
          <a:p>
            <a:pPr lvl="2"/>
            <a:r>
              <a:rPr lang="en-US" dirty="0" smtClean="0"/>
              <a:t>Bronchodilators</a:t>
            </a:r>
          </a:p>
          <a:p>
            <a:pPr lvl="2"/>
            <a:r>
              <a:rPr lang="en-US" dirty="0" smtClean="0"/>
              <a:t>Binds to beta2-adrenergic receptors in airway smooth </a:t>
            </a:r>
            <a:r>
              <a:rPr lang="en-US" dirty="0" smtClean="0"/>
              <a:t>muscle</a:t>
            </a:r>
          </a:p>
          <a:p>
            <a:pPr lvl="2"/>
            <a:r>
              <a:rPr lang="en-US" dirty="0" err="1" smtClean="0"/>
              <a:t>Nebulized</a:t>
            </a:r>
            <a:endParaRPr lang="en-US" dirty="0" smtClean="0"/>
          </a:p>
          <a:p>
            <a:pPr lvl="3"/>
            <a:r>
              <a:rPr lang="en-US" dirty="0" smtClean="0"/>
              <a:t>Onset 5-15 minutes</a:t>
            </a:r>
          </a:p>
          <a:p>
            <a:pPr lvl="3"/>
            <a:r>
              <a:rPr lang="en-US" dirty="0" smtClean="0"/>
              <a:t>Peak 1-1.5 hours</a:t>
            </a:r>
          </a:p>
          <a:p>
            <a:pPr lvl="3"/>
            <a:r>
              <a:rPr lang="en-US" dirty="0" smtClean="0"/>
              <a:t>Duration 3-6 hours</a:t>
            </a:r>
            <a:endParaRPr lang="en-US" dirty="0" smtClean="0"/>
          </a:p>
          <a:p>
            <a:pPr lvl="2"/>
            <a:r>
              <a:rPr lang="en-US" dirty="0" smtClean="0"/>
              <a:t>Use </a:t>
            </a:r>
            <a:r>
              <a:rPr lang="en-US" dirty="0" smtClean="0"/>
              <a:t>caution in cardiac </a:t>
            </a:r>
            <a:r>
              <a:rPr lang="en-US" dirty="0" smtClean="0"/>
              <a:t>disease</a:t>
            </a:r>
            <a:endParaRPr lang="en-US" dirty="0" smtClean="0"/>
          </a:p>
          <a:p>
            <a:pPr lvl="2"/>
            <a:r>
              <a:rPr lang="en-US" dirty="0" smtClean="0"/>
              <a:t>Beta blockers may negate therapeutic effect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Ipratropium</a:t>
            </a:r>
            <a:endParaRPr lang="en-US" dirty="0" smtClean="0"/>
          </a:p>
          <a:p>
            <a:pPr lvl="2"/>
            <a:r>
              <a:rPr lang="en-US" dirty="0" smtClean="0"/>
              <a:t>Bronchodilator</a:t>
            </a:r>
          </a:p>
          <a:p>
            <a:pPr lvl="2"/>
            <a:r>
              <a:rPr lang="en-US" dirty="0" smtClean="0"/>
              <a:t>Inhibits </a:t>
            </a:r>
            <a:r>
              <a:rPr lang="en-US" dirty="0" smtClean="0"/>
              <a:t>cholinergic receptors in bronchial smooth </a:t>
            </a:r>
            <a:r>
              <a:rPr lang="en-US" dirty="0" smtClean="0"/>
              <a:t>muscle</a:t>
            </a:r>
          </a:p>
          <a:p>
            <a:pPr lvl="2"/>
            <a:r>
              <a:rPr lang="en-US" dirty="0" err="1" smtClean="0"/>
              <a:t>Nebulized</a:t>
            </a:r>
            <a:endParaRPr lang="en-US" dirty="0" smtClean="0"/>
          </a:p>
          <a:p>
            <a:pPr lvl="3"/>
            <a:r>
              <a:rPr lang="en-US" dirty="0" smtClean="0"/>
              <a:t>Onset 1-3 minutes</a:t>
            </a:r>
          </a:p>
          <a:p>
            <a:pPr lvl="3"/>
            <a:r>
              <a:rPr lang="en-US" dirty="0" smtClean="0"/>
              <a:t>Peak 1-2 hours</a:t>
            </a:r>
          </a:p>
          <a:p>
            <a:pPr lvl="3"/>
            <a:r>
              <a:rPr lang="en-US" dirty="0" smtClean="0"/>
              <a:t>Duration 4-6 hours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Amiodarone</a:t>
            </a:r>
            <a:endParaRPr lang="en-US" dirty="0" smtClean="0"/>
          </a:p>
          <a:p>
            <a:pPr lvl="2"/>
            <a:r>
              <a:rPr lang="en-US" dirty="0" err="1" smtClean="0"/>
              <a:t>Antiarrhythmics</a:t>
            </a:r>
            <a:endParaRPr lang="en-US" dirty="0" smtClean="0"/>
          </a:p>
          <a:p>
            <a:pPr lvl="2"/>
            <a:r>
              <a:rPr lang="en-US" dirty="0" smtClean="0"/>
              <a:t>Prolongs action potential and refractory </a:t>
            </a:r>
            <a:r>
              <a:rPr lang="en-US" dirty="0" smtClean="0"/>
              <a:t>period</a:t>
            </a:r>
          </a:p>
          <a:p>
            <a:pPr lvl="2"/>
            <a:r>
              <a:rPr lang="en-US" dirty="0" smtClean="0"/>
              <a:t>Contraindicated </a:t>
            </a:r>
            <a:r>
              <a:rPr lang="en-US" dirty="0" smtClean="0"/>
              <a:t>in</a:t>
            </a:r>
          </a:p>
          <a:p>
            <a:pPr lvl="3"/>
            <a:r>
              <a:rPr lang="en-US" dirty="0" err="1" smtClean="0"/>
              <a:t>C</a:t>
            </a:r>
            <a:r>
              <a:rPr lang="en-US" dirty="0" err="1" smtClean="0"/>
              <a:t>ardiogenic</a:t>
            </a:r>
            <a:r>
              <a:rPr lang="en-US" dirty="0" smtClean="0"/>
              <a:t> shock </a:t>
            </a:r>
          </a:p>
          <a:p>
            <a:pPr lvl="3"/>
            <a:r>
              <a:rPr lang="en-US" dirty="0" smtClean="0"/>
              <a:t>2</a:t>
            </a:r>
            <a:r>
              <a:rPr lang="en-US" baseline="30000" dirty="0" smtClean="0"/>
              <a:t>nd</a:t>
            </a:r>
            <a:r>
              <a:rPr lang="en-US" dirty="0" smtClean="0"/>
              <a:t> degree AV block</a:t>
            </a:r>
          </a:p>
          <a:p>
            <a:pPr lvl="3"/>
            <a:r>
              <a:rPr lang="en-US" dirty="0" smtClean="0"/>
              <a:t>3</a:t>
            </a:r>
            <a:r>
              <a:rPr lang="en-US" baseline="30000" dirty="0" smtClean="0"/>
              <a:t>rd</a:t>
            </a:r>
            <a:r>
              <a:rPr lang="en-US" dirty="0" smtClean="0"/>
              <a:t> degree </a:t>
            </a:r>
            <a:r>
              <a:rPr lang="en-US" dirty="0" smtClean="0"/>
              <a:t>AV </a:t>
            </a:r>
            <a:r>
              <a:rPr lang="en-US" dirty="0" smtClean="0"/>
              <a:t>block</a:t>
            </a:r>
          </a:p>
          <a:p>
            <a:pPr lvl="2"/>
            <a:r>
              <a:rPr lang="en-US" dirty="0" smtClean="0"/>
              <a:t>Onset 1-30 minutes</a:t>
            </a:r>
            <a:endParaRPr lang="en-US" dirty="0"/>
          </a:p>
          <a:p>
            <a:pPr lvl="2"/>
            <a:r>
              <a:rPr lang="en-US" dirty="0" smtClean="0"/>
              <a:t>Peak 30 minutes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Aspirin</a:t>
            </a:r>
          </a:p>
          <a:p>
            <a:pPr lvl="2"/>
            <a:r>
              <a:rPr lang="en-US" dirty="0" smtClean="0"/>
              <a:t>Analgesics</a:t>
            </a:r>
          </a:p>
          <a:p>
            <a:pPr lvl="2"/>
            <a:r>
              <a:rPr lang="en-US" dirty="0" err="1" smtClean="0"/>
              <a:t>Salicylates</a:t>
            </a:r>
            <a:endParaRPr lang="en-US" dirty="0" smtClean="0"/>
          </a:p>
          <a:p>
            <a:pPr lvl="2"/>
            <a:r>
              <a:rPr lang="en-US" dirty="0" smtClean="0"/>
              <a:t>Well absorbed from the upper small </a:t>
            </a:r>
            <a:r>
              <a:rPr lang="en-US" dirty="0" smtClean="0"/>
              <a:t>intestine</a:t>
            </a:r>
          </a:p>
          <a:p>
            <a:pPr lvl="2"/>
            <a:r>
              <a:rPr lang="en-US" dirty="0" smtClean="0"/>
              <a:t>Contraindicated hypersensitivity </a:t>
            </a:r>
            <a:r>
              <a:rPr lang="en-US" dirty="0" smtClean="0"/>
              <a:t>to aspirin or other </a:t>
            </a:r>
            <a:r>
              <a:rPr lang="en-US" dirty="0" err="1" smtClean="0"/>
              <a:t>salicylates</a:t>
            </a:r>
            <a:endParaRPr lang="en-US" dirty="0" smtClean="0"/>
          </a:p>
          <a:p>
            <a:pPr lvl="2"/>
            <a:r>
              <a:rPr lang="en-US" dirty="0" smtClean="0"/>
              <a:t>Onset 5-30 minutes</a:t>
            </a:r>
          </a:p>
          <a:p>
            <a:pPr lvl="2"/>
            <a:r>
              <a:rPr lang="en-US" dirty="0" smtClean="0"/>
              <a:t>Peak 1-3 hours</a:t>
            </a:r>
          </a:p>
          <a:p>
            <a:pPr lvl="2"/>
            <a:r>
              <a:rPr lang="en-US" dirty="0" smtClean="0"/>
              <a:t>Duration 3-6 hours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a:bodyPr>
          <a:lstStyle/>
          <a:p>
            <a:r>
              <a:rPr lang="en-US" dirty="0" smtClean="0"/>
              <a:t>Pharmacology</a:t>
            </a:r>
          </a:p>
          <a:p>
            <a:pPr lvl="1"/>
            <a:r>
              <a:rPr lang="en-US" dirty="0" smtClean="0"/>
              <a:t>Adenosine</a:t>
            </a:r>
          </a:p>
          <a:p>
            <a:pPr lvl="2"/>
            <a:r>
              <a:rPr lang="en-US" dirty="0" err="1" smtClean="0"/>
              <a:t>Antiarrhythmic</a:t>
            </a:r>
            <a:endParaRPr lang="en-US" dirty="0" smtClean="0"/>
          </a:p>
          <a:p>
            <a:pPr lvl="2"/>
            <a:r>
              <a:rPr lang="en-US" dirty="0" smtClean="0"/>
              <a:t>Conversion of </a:t>
            </a:r>
            <a:r>
              <a:rPr lang="en-US" dirty="0" smtClean="0"/>
              <a:t>SVT/PSVT </a:t>
            </a:r>
            <a:r>
              <a:rPr lang="en-US" dirty="0" smtClean="0"/>
              <a:t>to normal sinus rhythm when </a:t>
            </a:r>
            <a:r>
              <a:rPr lang="en-US" dirty="0" err="1" smtClean="0"/>
              <a:t>vagal</a:t>
            </a:r>
            <a:r>
              <a:rPr lang="en-US" dirty="0" smtClean="0"/>
              <a:t> maneuvers are </a:t>
            </a:r>
            <a:r>
              <a:rPr lang="en-US" dirty="0" smtClean="0"/>
              <a:t>unsuccessful</a:t>
            </a:r>
          </a:p>
          <a:p>
            <a:pPr lvl="2"/>
            <a:r>
              <a:rPr lang="en-US" dirty="0" smtClean="0"/>
              <a:t>Restores normal sinus rhythm by interrupting re-entrant pathways in the AV </a:t>
            </a:r>
            <a:r>
              <a:rPr lang="en-US" dirty="0" smtClean="0"/>
              <a:t>node</a:t>
            </a:r>
          </a:p>
          <a:p>
            <a:pPr lvl="2"/>
            <a:r>
              <a:rPr lang="en-US" dirty="0" smtClean="0"/>
              <a:t>Contraindicated </a:t>
            </a:r>
            <a:r>
              <a:rPr lang="en-US" dirty="0" smtClean="0"/>
              <a:t>in hypersensitivity, 2</a:t>
            </a:r>
            <a:r>
              <a:rPr lang="en-US" baseline="30000" dirty="0" smtClean="0"/>
              <a:t>nd</a:t>
            </a:r>
            <a:r>
              <a:rPr lang="en-US" dirty="0" smtClean="0"/>
              <a:t> </a:t>
            </a:r>
            <a:r>
              <a:rPr lang="en-US" dirty="0" smtClean="0"/>
              <a:t>or </a:t>
            </a:r>
            <a:r>
              <a:rPr lang="en-US" dirty="0" smtClean="0"/>
              <a:t>3</a:t>
            </a:r>
            <a:r>
              <a:rPr lang="en-US" baseline="30000" dirty="0" smtClean="0"/>
              <a:t>rd</a:t>
            </a:r>
            <a:r>
              <a:rPr lang="en-US" dirty="0" smtClean="0"/>
              <a:t> degree </a:t>
            </a:r>
            <a:r>
              <a:rPr lang="en-US" dirty="0" smtClean="0"/>
              <a:t>AV </a:t>
            </a:r>
            <a:r>
              <a:rPr lang="en-US" dirty="0" smtClean="0"/>
              <a:t>block, </a:t>
            </a:r>
            <a:r>
              <a:rPr lang="en-US" dirty="0" smtClean="0"/>
              <a:t>or sick sinus </a:t>
            </a:r>
            <a:r>
              <a:rPr lang="en-US" dirty="0" smtClean="0"/>
              <a:t>syndrome</a:t>
            </a:r>
          </a:p>
          <a:p>
            <a:pPr lvl="2"/>
            <a:r>
              <a:rPr lang="en-US" dirty="0" smtClean="0"/>
              <a:t>Onset immediate</a:t>
            </a:r>
          </a:p>
          <a:p>
            <a:pPr lvl="2"/>
            <a:r>
              <a:rPr lang="en-US" dirty="0" smtClean="0"/>
              <a:t>Peak unknown</a:t>
            </a:r>
          </a:p>
          <a:p>
            <a:pPr lvl="2"/>
            <a:r>
              <a:rPr lang="en-US" dirty="0" smtClean="0"/>
              <a:t>Duration 1-2 minutes</a:t>
            </a:r>
          </a:p>
          <a:p>
            <a:pPr lvl="2"/>
            <a:r>
              <a:rPr lang="en-US" dirty="0" smtClean="0"/>
              <a:t>Adenosine 6 mg </a:t>
            </a:r>
            <a:r>
              <a:rPr lang="en-US" dirty="0" smtClean="0"/>
              <a:t>IVP </a:t>
            </a:r>
            <a:r>
              <a:rPr lang="en-US" dirty="0" smtClean="0"/>
              <a:t>If no conversion in 1 - 2 min then Adenosine 12 mg IVP</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Atropine</a:t>
            </a:r>
          </a:p>
          <a:p>
            <a:pPr lvl="2"/>
            <a:r>
              <a:rPr lang="en-US" dirty="0" err="1" smtClean="0"/>
              <a:t>Antiarrhythmics</a:t>
            </a:r>
            <a:endParaRPr lang="en-US" dirty="0" smtClean="0"/>
          </a:p>
          <a:p>
            <a:pPr lvl="2"/>
            <a:r>
              <a:rPr lang="en-US" dirty="0" smtClean="0"/>
              <a:t>Treatment of sinus </a:t>
            </a:r>
            <a:r>
              <a:rPr lang="en-US" dirty="0" err="1" smtClean="0"/>
              <a:t>bradycardia</a:t>
            </a:r>
            <a:r>
              <a:rPr lang="en-US" dirty="0" smtClean="0"/>
              <a:t> and heart </a:t>
            </a:r>
            <a:r>
              <a:rPr lang="en-US" dirty="0" smtClean="0"/>
              <a:t>block</a:t>
            </a:r>
          </a:p>
          <a:p>
            <a:pPr lvl="2"/>
            <a:r>
              <a:rPr lang="en-US" dirty="0" smtClean="0"/>
              <a:t>Increased heart </a:t>
            </a:r>
            <a:r>
              <a:rPr lang="en-US" dirty="0" smtClean="0"/>
              <a:t>rate</a:t>
            </a:r>
          </a:p>
          <a:p>
            <a:pPr lvl="2"/>
            <a:r>
              <a:rPr lang="en-US" dirty="0" smtClean="0"/>
              <a:t>May </a:t>
            </a:r>
            <a:r>
              <a:rPr lang="en-US" dirty="0" smtClean="0"/>
              <a:t>alter response to </a:t>
            </a:r>
            <a:r>
              <a:rPr lang="en-US" dirty="0" smtClean="0"/>
              <a:t>beta-blocker</a:t>
            </a:r>
          </a:p>
          <a:p>
            <a:pPr lvl="2"/>
            <a:r>
              <a:rPr lang="en-US" dirty="0" smtClean="0"/>
              <a:t>Onset immediate</a:t>
            </a:r>
          </a:p>
          <a:p>
            <a:pPr lvl="2"/>
            <a:r>
              <a:rPr lang="en-US" dirty="0" smtClean="0"/>
              <a:t>Peak 2-4 minutes</a:t>
            </a:r>
          </a:p>
          <a:p>
            <a:pPr lvl="2"/>
            <a:r>
              <a:rPr lang="en-US" dirty="0" smtClean="0"/>
              <a:t>Duration 4-6 hours </a:t>
            </a:r>
          </a:p>
          <a:p>
            <a:pPr lvl="2"/>
            <a:r>
              <a:rPr lang="en-US" dirty="0" smtClean="0"/>
              <a:t>0.5 </a:t>
            </a:r>
            <a:r>
              <a:rPr lang="en-US" dirty="0" smtClean="0"/>
              <a:t>mg </a:t>
            </a:r>
            <a:r>
              <a:rPr lang="en-US" dirty="0" smtClean="0"/>
              <a:t>IV q 3 </a:t>
            </a:r>
            <a:r>
              <a:rPr lang="en-US" dirty="0" smtClean="0"/>
              <a:t>- 5 </a:t>
            </a:r>
            <a:r>
              <a:rPr lang="en-US" dirty="0" smtClean="0"/>
              <a:t>minutes as necessary to max of3 mg</a:t>
            </a:r>
          </a:p>
          <a:p>
            <a:pPr lvl="2"/>
            <a:r>
              <a:rPr lang="en-US" dirty="0" smtClean="0"/>
              <a:t> </a:t>
            </a:r>
            <a:r>
              <a:rPr lang="en-US" dirty="0" smtClean="0"/>
              <a:t>Atropine administration should not delay implementation of external pacing for patients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Dextrose</a:t>
            </a:r>
          </a:p>
          <a:p>
            <a:pPr lvl="2"/>
            <a:r>
              <a:rPr lang="en-US" dirty="0" smtClean="0"/>
              <a:t>Caloric sources</a:t>
            </a:r>
          </a:p>
          <a:p>
            <a:pPr lvl="2"/>
            <a:r>
              <a:rPr lang="en-US" dirty="0" smtClean="0"/>
              <a:t>Prevention and treatment of </a:t>
            </a:r>
            <a:r>
              <a:rPr lang="en-US" dirty="0" smtClean="0"/>
              <a:t>hypoglycemia</a:t>
            </a:r>
          </a:p>
          <a:p>
            <a:pPr lvl="2"/>
            <a:r>
              <a:rPr lang="en-US" dirty="0" smtClean="0"/>
              <a:t>Administered PO or IV</a:t>
            </a:r>
          </a:p>
          <a:p>
            <a:pPr lvl="2"/>
            <a:r>
              <a:rPr lang="en-US" dirty="0" smtClean="0"/>
              <a:t>Onset rapid</a:t>
            </a:r>
          </a:p>
          <a:p>
            <a:pPr lvl="2"/>
            <a:r>
              <a:rPr lang="en-US" dirty="0" smtClean="0"/>
              <a:t>Peak rapid</a:t>
            </a:r>
          </a:p>
          <a:p>
            <a:pPr lvl="2"/>
            <a:r>
              <a:rPr lang="en-US" dirty="0" smtClean="0"/>
              <a:t>Duration brief</a:t>
            </a:r>
          </a:p>
          <a:p>
            <a:pPr lvl="2"/>
            <a:r>
              <a:rPr lang="en-US" dirty="0" smtClean="0"/>
              <a:t>If blood glucose is &lt; 60 </a:t>
            </a:r>
            <a:r>
              <a:rPr lang="en-US" dirty="0" smtClean="0"/>
              <a:t>mg/dl D50 25 </a:t>
            </a:r>
            <a:r>
              <a:rPr lang="en-US" dirty="0" smtClean="0"/>
              <a:t>grams IVP </a:t>
            </a:r>
            <a:endParaRPr lang="en-US" dirty="0" smtClean="0"/>
          </a:p>
          <a:p>
            <a:pPr lvl="2"/>
            <a:r>
              <a:rPr lang="en-US" dirty="0" smtClean="0"/>
              <a:t>M</a:t>
            </a:r>
            <a:r>
              <a:rPr lang="en-US" dirty="0" smtClean="0"/>
              <a:t>ay </a:t>
            </a:r>
            <a:r>
              <a:rPr lang="en-US" dirty="0" smtClean="0"/>
              <a:t>be repeated once </a:t>
            </a:r>
            <a:r>
              <a:rPr lang="en-US" dirty="0" smtClean="0"/>
              <a:t>q</a:t>
            </a:r>
            <a:r>
              <a:rPr lang="en-US" dirty="0" smtClean="0"/>
              <a:t> </a:t>
            </a:r>
            <a:r>
              <a:rPr lang="en-US" dirty="0" smtClean="0"/>
              <a:t>5 </a:t>
            </a:r>
            <a:r>
              <a:rPr lang="en-US" dirty="0" smtClean="0"/>
              <a:t>minutes if patient remains </a:t>
            </a:r>
            <a:r>
              <a:rPr lang="en-US" dirty="0" smtClean="0"/>
              <a:t>hypoglycemic </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normAutofit lnSpcReduction="10000"/>
          </a:bodyPr>
          <a:lstStyle/>
          <a:p>
            <a:r>
              <a:rPr lang="en-US" dirty="0"/>
              <a:t>Brain and cells require proper amounts of glucose to function</a:t>
            </a:r>
          </a:p>
          <a:p>
            <a:pPr lvl="1"/>
            <a:r>
              <a:rPr lang="en-US" dirty="0"/>
              <a:t>Change in glucose levels can cause alteration in behavior</a:t>
            </a:r>
          </a:p>
          <a:p>
            <a:pPr lvl="2"/>
            <a:r>
              <a:rPr lang="en-US" dirty="0"/>
              <a:t>Seen as changes in mental status and consciousness</a:t>
            </a:r>
          </a:p>
          <a:p>
            <a:pPr lvl="2"/>
            <a:endParaRPr lang="en-US" dirty="0"/>
          </a:p>
          <a:p>
            <a:pPr lvl="2"/>
            <a:r>
              <a:rPr lang="en-US" dirty="0"/>
              <a:t>Could exhibit stroke like symptoms</a:t>
            </a:r>
          </a:p>
          <a:p>
            <a:pPr lvl="2"/>
            <a:endParaRPr lang="en-US" dirty="0"/>
          </a:p>
          <a:p>
            <a:pPr lvl="2"/>
            <a:r>
              <a:rPr lang="en-US" dirty="0"/>
              <a:t>Acting abnormally per friends or family </a:t>
            </a:r>
          </a:p>
          <a:p>
            <a:pPr lvl="2"/>
            <a:endParaRPr lang="en-US" dirty="0"/>
          </a:p>
          <a:p>
            <a:pPr lvl="2"/>
            <a:r>
              <a:rPr lang="en-US" dirty="0"/>
              <a:t>Delayed responses or actions</a:t>
            </a:r>
          </a:p>
          <a:p>
            <a:pPr lvl="2"/>
            <a:endParaRPr lang="en-US" dirty="0"/>
          </a:p>
          <a:p>
            <a:pPr lvl="2"/>
            <a:r>
              <a:rPr lang="en-US" dirty="0"/>
              <a:t>Confusion</a:t>
            </a:r>
          </a:p>
          <a:p>
            <a:pPr lvl="2"/>
            <a:endParaRPr lang="en-US" dirty="0"/>
          </a:p>
          <a:p>
            <a:pPr lvl="2"/>
            <a:r>
              <a:rPr lang="en-US" dirty="0"/>
              <a:t>Lack of muscle coordination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Diltiazem</a:t>
            </a:r>
            <a:endParaRPr lang="en-US" dirty="0" smtClean="0"/>
          </a:p>
          <a:p>
            <a:pPr lvl="2"/>
            <a:r>
              <a:rPr lang="en-US" dirty="0" err="1" smtClean="0"/>
              <a:t>Antiarrhythmic</a:t>
            </a:r>
            <a:endParaRPr lang="en-US" dirty="0" smtClean="0"/>
          </a:p>
          <a:p>
            <a:pPr lvl="2"/>
            <a:r>
              <a:rPr lang="en-US" dirty="0" smtClean="0"/>
              <a:t>Calcium </a:t>
            </a:r>
            <a:r>
              <a:rPr lang="en-US" dirty="0" smtClean="0"/>
              <a:t>channel </a:t>
            </a:r>
            <a:r>
              <a:rPr lang="en-US" dirty="0" smtClean="0"/>
              <a:t>blocker</a:t>
            </a:r>
          </a:p>
          <a:p>
            <a:pPr lvl="2"/>
            <a:r>
              <a:rPr lang="en-US" dirty="0" smtClean="0"/>
              <a:t>Inhibits transport of calcium into myocardial </a:t>
            </a:r>
            <a:r>
              <a:rPr lang="en-US" dirty="0" smtClean="0"/>
              <a:t>cells</a:t>
            </a:r>
          </a:p>
          <a:p>
            <a:pPr lvl="2"/>
            <a:r>
              <a:rPr lang="en-US" dirty="0" smtClean="0"/>
              <a:t>Reduction of ventricular rate in </a:t>
            </a:r>
            <a:r>
              <a:rPr lang="en-US" dirty="0" err="1" smtClean="0"/>
              <a:t>atrial</a:t>
            </a:r>
            <a:r>
              <a:rPr lang="en-US" dirty="0" smtClean="0"/>
              <a:t> fibrillation or </a:t>
            </a:r>
            <a:r>
              <a:rPr lang="en-US" dirty="0" smtClean="0"/>
              <a:t>flutter</a:t>
            </a:r>
          </a:p>
          <a:p>
            <a:pPr lvl="2"/>
            <a:r>
              <a:rPr lang="en-US" dirty="0" smtClean="0"/>
              <a:t>If Symptomatic </a:t>
            </a:r>
            <a:r>
              <a:rPr lang="en-US" dirty="0" err="1" smtClean="0"/>
              <a:t>Atrial</a:t>
            </a:r>
            <a:r>
              <a:rPr lang="en-US" dirty="0" smtClean="0"/>
              <a:t> Fibrillation or </a:t>
            </a:r>
            <a:r>
              <a:rPr lang="en-US" dirty="0" err="1" smtClean="0"/>
              <a:t>Atrial</a:t>
            </a:r>
            <a:r>
              <a:rPr lang="en-US" dirty="0" smtClean="0"/>
              <a:t> Flutter consider </a:t>
            </a:r>
            <a:r>
              <a:rPr lang="en-US" dirty="0" err="1" smtClean="0"/>
              <a:t>Diltiazem</a:t>
            </a:r>
            <a:r>
              <a:rPr lang="en-US" dirty="0" smtClean="0"/>
              <a:t> </a:t>
            </a:r>
            <a:r>
              <a:rPr lang="en-US" dirty="0" smtClean="0"/>
              <a:t>0.25mg/kg </a:t>
            </a:r>
            <a:r>
              <a:rPr lang="en-US" dirty="0" smtClean="0"/>
              <a:t>slow IVP </a:t>
            </a:r>
            <a:r>
              <a:rPr lang="en-US" dirty="0" smtClean="0"/>
              <a:t>q 15 at </a:t>
            </a:r>
            <a:r>
              <a:rPr lang="en-US" dirty="0" smtClean="0"/>
              <a:t>0.35 mg/kg slow IVP </a:t>
            </a:r>
            <a:r>
              <a:rPr lang="en-US" dirty="0" smtClean="0"/>
              <a:t>per MCP order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Diphenhydramine</a:t>
            </a:r>
            <a:endParaRPr lang="en-US" dirty="0" smtClean="0"/>
          </a:p>
          <a:p>
            <a:pPr lvl="2"/>
            <a:r>
              <a:rPr lang="en-US" dirty="0" smtClean="0"/>
              <a:t>Antihistamine</a:t>
            </a:r>
          </a:p>
          <a:p>
            <a:pPr lvl="2"/>
            <a:r>
              <a:rPr lang="en-US" dirty="0" smtClean="0"/>
              <a:t>Relief of allergic symptoms caused by histamine </a:t>
            </a:r>
            <a:r>
              <a:rPr lang="en-US" dirty="0" smtClean="0"/>
              <a:t>release</a:t>
            </a:r>
          </a:p>
          <a:p>
            <a:pPr lvl="2"/>
            <a:r>
              <a:rPr lang="en-US" dirty="0" smtClean="0"/>
              <a:t>Antagonizes the effects of histamine at H1-receptor </a:t>
            </a:r>
            <a:r>
              <a:rPr lang="en-US" dirty="0" smtClean="0"/>
              <a:t>sites</a:t>
            </a:r>
          </a:p>
          <a:p>
            <a:pPr lvl="2"/>
            <a:r>
              <a:rPr lang="en-US" dirty="0" smtClean="0"/>
              <a:t>Onset rapid</a:t>
            </a:r>
          </a:p>
          <a:p>
            <a:pPr lvl="2"/>
            <a:r>
              <a:rPr lang="en-US" dirty="0" smtClean="0"/>
              <a:t>Peak unknown</a:t>
            </a:r>
          </a:p>
          <a:p>
            <a:pPr lvl="2"/>
            <a:r>
              <a:rPr lang="en-US" dirty="0" smtClean="0"/>
              <a:t>Duration 4-8 hours</a:t>
            </a:r>
          </a:p>
          <a:p>
            <a:pPr lvl="2"/>
            <a:r>
              <a:rPr lang="en-US" dirty="0" smtClean="0"/>
              <a:t>25 mg IM or slow IV/IO </a:t>
            </a:r>
            <a:r>
              <a:rPr lang="en-US" dirty="0" smtClean="0"/>
              <a:t>q 30 </a:t>
            </a:r>
            <a:r>
              <a:rPr lang="en-US" dirty="0" smtClean="0"/>
              <a:t>minutes if symptoms </a:t>
            </a:r>
            <a:r>
              <a:rPr lang="en-US" dirty="0" smtClean="0"/>
              <a:t>persist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Dopamine</a:t>
            </a:r>
          </a:p>
          <a:p>
            <a:pPr lvl="2"/>
            <a:r>
              <a:rPr lang="en-US" dirty="0" err="1" smtClean="0"/>
              <a:t>I</a:t>
            </a:r>
            <a:r>
              <a:rPr lang="en-US" dirty="0" err="1" smtClean="0"/>
              <a:t>notropic</a:t>
            </a:r>
            <a:r>
              <a:rPr lang="en-US" dirty="0" smtClean="0"/>
              <a:t>, </a:t>
            </a:r>
            <a:r>
              <a:rPr lang="en-US" dirty="0" err="1" smtClean="0"/>
              <a:t>vasopressor</a:t>
            </a:r>
            <a:endParaRPr lang="en-US" dirty="0" smtClean="0"/>
          </a:p>
          <a:p>
            <a:pPr lvl="2"/>
            <a:r>
              <a:rPr lang="en-US" dirty="0" smtClean="0"/>
              <a:t>Adjunct to standard measures to </a:t>
            </a:r>
            <a:r>
              <a:rPr lang="en-US" dirty="0" smtClean="0"/>
              <a:t>improve BP and </a:t>
            </a:r>
            <a:r>
              <a:rPr lang="en-US" dirty="0" smtClean="0"/>
              <a:t>Cardiac </a:t>
            </a:r>
            <a:r>
              <a:rPr lang="en-US" dirty="0" smtClean="0"/>
              <a:t>output</a:t>
            </a:r>
          </a:p>
          <a:p>
            <a:pPr lvl="2"/>
            <a:r>
              <a:rPr lang="en-US" dirty="0" smtClean="0"/>
              <a:t>Larger doses </a:t>
            </a:r>
            <a:r>
              <a:rPr lang="en-US" dirty="0" smtClean="0"/>
              <a:t>2</a:t>
            </a:r>
            <a:r>
              <a:rPr lang="en-US" dirty="0" smtClean="0"/>
              <a:t>– 10 </a:t>
            </a:r>
            <a:r>
              <a:rPr lang="en-US" dirty="0" smtClean="0"/>
              <a:t>mcg/kg/min </a:t>
            </a:r>
            <a:r>
              <a:rPr lang="en-US" dirty="0" smtClean="0"/>
              <a:t>stimulate </a:t>
            </a:r>
            <a:r>
              <a:rPr lang="en-US" dirty="0" err="1" smtClean="0"/>
              <a:t>dopaminergic</a:t>
            </a:r>
            <a:r>
              <a:rPr lang="en-US" dirty="0" smtClean="0"/>
              <a:t> and </a:t>
            </a:r>
            <a:r>
              <a:rPr lang="en-US" dirty="0" smtClean="0"/>
              <a:t>beta1 adrenergic </a:t>
            </a:r>
            <a:r>
              <a:rPr lang="en-US" dirty="0" smtClean="0"/>
              <a:t>receptors, producing cardiac </a:t>
            </a:r>
            <a:r>
              <a:rPr lang="en-US" dirty="0" smtClean="0"/>
              <a:t>stimulation</a:t>
            </a:r>
          </a:p>
          <a:p>
            <a:pPr lvl="2"/>
            <a:r>
              <a:rPr lang="en-US" dirty="0" smtClean="0"/>
              <a:t>Contraindicated </a:t>
            </a:r>
            <a:r>
              <a:rPr lang="en-US" dirty="0" smtClean="0"/>
              <a:t>in </a:t>
            </a:r>
            <a:r>
              <a:rPr lang="en-US" dirty="0" err="1" smtClean="0"/>
              <a:t>tachyarrhythmias</a:t>
            </a:r>
            <a:endParaRPr lang="en-US" dirty="0" smtClean="0"/>
          </a:p>
          <a:p>
            <a:pPr lvl="2"/>
            <a:r>
              <a:rPr lang="en-US" dirty="0" smtClean="0"/>
              <a:t>If hypotension (BP &lt; 90 systolic) and other signs and symptoms of shock persist after administration of second 20 ml/kg normal saline </a:t>
            </a:r>
            <a:r>
              <a:rPr lang="en-US" dirty="0" smtClean="0"/>
              <a:t>bolus</a:t>
            </a:r>
          </a:p>
          <a:p>
            <a:pPr lvl="2"/>
            <a:r>
              <a:rPr lang="en-US" dirty="0" smtClean="0"/>
              <a:t>consider Dopamine IV drip infusion at 5 micrograms/kg/minute per MCP </a:t>
            </a:r>
            <a:r>
              <a:rPr lang="en-US" dirty="0" smtClean="0"/>
              <a:t>order</a:t>
            </a:r>
          </a:p>
          <a:p>
            <a:pPr lvl="2"/>
            <a:r>
              <a:rPr lang="en-US" dirty="0" smtClean="0"/>
              <a:t>Titrate Dopamine drip at 5 - 20 micrograms/kg per minute in an effort to improve perfusion per MCP order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Epinephrine</a:t>
            </a:r>
          </a:p>
          <a:p>
            <a:pPr lvl="2"/>
            <a:r>
              <a:rPr lang="en-US" dirty="0" smtClean="0"/>
              <a:t>Adrenergic</a:t>
            </a:r>
          </a:p>
          <a:p>
            <a:pPr lvl="2"/>
            <a:r>
              <a:rPr lang="en-US" dirty="0" smtClean="0"/>
              <a:t>Affects both </a:t>
            </a:r>
            <a:r>
              <a:rPr lang="en-US" dirty="0" smtClean="0"/>
              <a:t>beta1(cardiac) adrenergic </a:t>
            </a:r>
            <a:r>
              <a:rPr lang="en-US" dirty="0" smtClean="0"/>
              <a:t>receptors and </a:t>
            </a:r>
            <a:r>
              <a:rPr lang="en-US" dirty="0" smtClean="0"/>
              <a:t>beta2 (pulmonary) adrenergic </a:t>
            </a:r>
            <a:r>
              <a:rPr lang="en-US" dirty="0" smtClean="0"/>
              <a:t>receptor </a:t>
            </a:r>
            <a:r>
              <a:rPr lang="en-US" dirty="0" smtClean="0"/>
              <a:t>sites</a:t>
            </a:r>
          </a:p>
          <a:p>
            <a:pPr lvl="2"/>
            <a:r>
              <a:rPr lang="en-US" dirty="0" smtClean="0"/>
              <a:t>Onset rapid</a:t>
            </a:r>
          </a:p>
          <a:p>
            <a:pPr lvl="2"/>
            <a:r>
              <a:rPr lang="en-US" dirty="0" smtClean="0"/>
              <a:t>Peak 20 minutes</a:t>
            </a:r>
          </a:p>
          <a:p>
            <a:pPr lvl="2"/>
            <a:r>
              <a:rPr lang="en-US" dirty="0" smtClean="0"/>
              <a:t>Duration 20-30 minutes</a:t>
            </a:r>
          </a:p>
          <a:p>
            <a:pPr lvl="2"/>
            <a:r>
              <a:rPr lang="en-US" dirty="0" smtClean="0"/>
              <a:t>Cardiac arrest </a:t>
            </a:r>
            <a:r>
              <a:rPr lang="en-US" dirty="0" smtClean="0"/>
              <a:t>Epinephrine 1 mg </a:t>
            </a:r>
            <a:r>
              <a:rPr lang="en-US" dirty="0" smtClean="0"/>
              <a:t>q 3 – 5 until ROSC or termination</a:t>
            </a:r>
          </a:p>
          <a:p>
            <a:pPr lvl="2"/>
            <a:r>
              <a:rPr lang="en-US" dirty="0" smtClean="0"/>
              <a:t>Anaphylaxis  </a:t>
            </a:r>
            <a:r>
              <a:rPr lang="de-DE" dirty="0" smtClean="0"/>
              <a:t>administer Epinephrine, 1:1000 0.3 mg </a:t>
            </a:r>
            <a:r>
              <a:rPr lang="de-DE" dirty="0" smtClean="0"/>
              <a:t>IM, </a:t>
            </a:r>
            <a:r>
              <a:rPr lang="en-US" dirty="0" smtClean="0"/>
              <a:t>If </a:t>
            </a:r>
            <a:r>
              <a:rPr lang="en-US" dirty="0" smtClean="0"/>
              <a:t>&gt; 50 </a:t>
            </a:r>
            <a:r>
              <a:rPr lang="en-US" dirty="0" smtClean="0"/>
              <a:t>per MCP </a:t>
            </a:r>
            <a:r>
              <a:rPr lang="en-US" dirty="0" smtClean="0"/>
              <a:t>order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Fentanyl</a:t>
            </a:r>
            <a:endParaRPr lang="en-US" dirty="0" smtClean="0"/>
          </a:p>
          <a:p>
            <a:pPr lvl="2"/>
            <a:r>
              <a:rPr lang="en-US" dirty="0" err="1" smtClean="0"/>
              <a:t>Opioid</a:t>
            </a:r>
            <a:r>
              <a:rPr lang="en-US" dirty="0" smtClean="0"/>
              <a:t> analgesic</a:t>
            </a:r>
          </a:p>
          <a:p>
            <a:pPr lvl="2"/>
            <a:r>
              <a:rPr lang="en-US" dirty="0" smtClean="0"/>
              <a:t>Schedule </a:t>
            </a:r>
            <a:r>
              <a:rPr lang="en-US" dirty="0" smtClean="0"/>
              <a:t>II</a:t>
            </a:r>
          </a:p>
          <a:p>
            <a:pPr lvl="2"/>
            <a:r>
              <a:rPr lang="en-US" dirty="0" smtClean="0"/>
              <a:t>Binds to opiate receptors in the </a:t>
            </a:r>
            <a:r>
              <a:rPr lang="en-US" dirty="0" smtClean="0"/>
              <a:t>CNS</a:t>
            </a:r>
          </a:p>
          <a:p>
            <a:pPr lvl="2"/>
            <a:r>
              <a:rPr lang="en-US" dirty="0" smtClean="0"/>
              <a:t>Onset 1-2 minutes</a:t>
            </a:r>
          </a:p>
          <a:p>
            <a:pPr lvl="2"/>
            <a:r>
              <a:rPr lang="en-US" dirty="0" smtClean="0"/>
              <a:t>Peak 3-5 minutes</a:t>
            </a:r>
          </a:p>
          <a:p>
            <a:pPr lvl="2"/>
            <a:r>
              <a:rPr lang="en-US" dirty="0" smtClean="0"/>
              <a:t>Duration 0.5-1 hour</a:t>
            </a:r>
          </a:p>
          <a:p>
            <a:pPr lvl="2"/>
            <a:r>
              <a:rPr lang="en-US" dirty="0" smtClean="0"/>
              <a:t>Administer </a:t>
            </a:r>
            <a:r>
              <a:rPr lang="en-US" dirty="0" err="1" smtClean="0"/>
              <a:t>Fentanyl</a:t>
            </a:r>
            <a:r>
              <a:rPr lang="en-US" dirty="0" smtClean="0"/>
              <a:t> </a:t>
            </a:r>
            <a:r>
              <a:rPr lang="en-US" dirty="0" smtClean="0"/>
              <a:t>1 mcg/kg </a:t>
            </a:r>
            <a:r>
              <a:rPr lang="en-US" dirty="0" smtClean="0"/>
              <a:t>up to </a:t>
            </a:r>
            <a:r>
              <a:rPr lang="en-US" dirty="0" smtClean="0"/>
              <a:t>100mcg max </a:t>
            </a:r>
            <a:r>
              <a:rPr lang="en-US" dirty="0" smtClean="0"/>
              <a:t>single </a:t>
            </a:r>
            <a:r>
              <a:rPr lang="en-US" dirty="0" smtClean="0"/>
              <a:t>dose </a:t>
            </a:r>
            <a:r>
              <a:rPr lang="en-US" dirty="0" smtClean="0"/>
              <a:t>slow </a:t>
            </a:r>
            <a:r>
              <a:rPr lang="en-US" dirty="0" smtClean="0"/>
              <a:t>IV</a:t>
            </a:r>
          </a:p>
          <a:p>
            <a:pPr lvl="2"/>
            <a:r>
              <a:rPr lang="en-US" dirty="0" smtClean="0"/>
              <a:t>If no pain relief after </a:t>
            </a:r>
            <a:r>
              <a:rPr lang="en-US" dirty="0" smtClean="0"/>
              <a:t>2 minutes </a:t>
            </a:r>
            <a:r>
              <a:rPr lang="en-US" dirty="0" smtClean="0"/>
              <a:t>may repeat </a:t>
            </a:r>
            <a:r>
              <a:rPr lang="en-US" dirty="0" smtClean="0"/>
              <a:t>per MCP order </a:t>
            </a:r>
            <a:r>
              <a:rPr lang="en-US" dirty="0" smtClean="0"/>
              <a:t>at 1 </a:t>
            </a:r>
            <a:r>
              <a:rPr lang="en-US" dirty="0" smtClean="0"/>
              <a:t>mcg/kg </a:t>
            </a:r>
            <a:r>
              <a:rPr lang="en-US" dirty="0" smtClean="0"/>
              <a:t>to 100 </a:t>
            </a:r>
            <a:r>
              <a:rPr lang="en-US" dirty="0" smtClean="0"/>
              <a:t>mcg </a:t>
            </a:r>
            <a:r>
              <a:rPr lang="en-US" dirty="0" smtClean="0"/>
              <a:t>max per dose</a:t>
            </a:r>
            <a:endParaRPr lang="en-US" dirty="0" smtClean="0"/>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lnSpcReduction="10000"/>
          </a:bodyPr>
          <a:lstStyle/>
          <a:p>
            <a:r>
              <a:rPr lang="en-US" dirty="0" smtClean="0"/>
              <a:t>Pharmacology</a:t>
            </a:r>
          </a:p>
          <a:p>
            <a:pPr lvl="1"/>
            <a:r>
              <a:rPr lang="en-US" dirty="0" err="1" smtClean="0"/>
              <a:t>Lasix</a:t>
            </a:r>
            <a:endParaRPr lang="en-US" dirty="0" smtClean="0"/>
          </a:p>
          <a:p>
            <a:pPr lvl="2"/>
            <a:r>
              <a:rPr lang="en-US" dirty="0" smtClean="0"/>
              <a:t>Diuretic</a:t>
            </a:r>
          </a:p>
          <a:p>
            <a:pPr lvl="2"/>
            <a:r>
              <a:rPr lang="en-US" dirty="0" smtClean="0"/>
              <a:t>Inhibits </a:t>
            </a:r>
            <a:r>
              <a:rPr lang="en-US" dirty="0" smtClean="0"/>
              <a:t>the </a:t>
            </a:r>
            <a:r>
              <a:rPr lang="en-US" dirty="0" err="1" smtClean="0"/>
              <a:t>reabsorption</a:t>
            </a:r>
            <a:r>
              <a:rPr lang="en-US" dirty="0" smtClean="0"/>
              <a:t> of sodium and chloride from the loop of </a:t>
            </a:r>
            <a:r>
              <a:rPr lang="en-US" dirty="0" err="1" smtClean="0"/>
              <a:t>Henle</a:t>
            </a:r>
            <a:r>
              <a:rPr lang="en-US" dirty="0" smtClean="0"/>
              <a:t> and distal renal </a:t>
            </a:r>
            <a:r>
              <a:rPr lang="en-US" dirty="0" smtClean="0"/>
              <a:t>tubule</a:t>
            </a:r>
          </a:p>
          <a:p>
            <a:pPr lvl="2"/>
            <a:r>
              <a:rPr lang="en-US" dirty="0" smtClean="0"/>
              <a:t>Increases </a:t>
            </a:r>
            <a:r>
              <a:rPr lang="en-US" dirty="0" smtClean="0"/>
              <a:t>renal excretion of water, sodium, chloride, magnesium, potassium, and </a:t>
            </a:r>
            <a:r>
              <a:rPr lang="en-US" dirty="0" smtClean="0"/>
              <a:t>calcium</a:t>
            </a:r>
          </a:p>
          <a:p>
            <a:pPr lvl="2"/>
            <a:r>
              <a:rPr lang="en-US" dirty="0" smtClean="0"/>
              <a:t>Onset 5 minutes</a:t>
            </a:r>
          </a:p>
          <a:p>
            <a:pPr lvl="2"/>
            <a:r>
              <a:rPr lang="en-US" dirty="0" smtClean="0"/>
              <a:t>Peak 30 minutes</a:t>
            </a:r>
          </a:p>
          <a:p>
            <a:pPr lvl="2"/>
            <a:r>
              <a:rPr lang="en-US" dirty="0" smtClean="0"/>
              <a:t>Duration 2 hours</a:t>
            </a:r>
          </a:p>
          <a:p>
            <a:pPr lvl="2"/>
            <a:r>
              <a:rPr lang="en-US" dirty="0" smtClean="0"/>
              <a:t>If patient DOES NOT take </a:t>
            </a:r>
            <a:r>
              <a:rPr lang="en-US" dirty="0" err="1" smtClean="0"/>
              <a:t>Lasix</a:t>
            </a:r>
            <a:r>
              <a:rPr lang="en-US" dirty="0" smtClean="0"/>
              <a:t> </a:t>
            </a:r>
            <a:r>
              <a:rPr lang="en-US" dirty="0" smtClean="0"/>
              <a:t>and systolic BP remains &gt; </a:t>
            </a:r>
            <a:r>
              <a:rPr lang="en-US" dirty="0" smtClean="0"/>
              <a:t>100 post Nitro administer 40 </a:t>
            </a:r>
            <a:r>
              <a:rPr lang="en-US" dirty="0" smtClean="0"/>
              <a:t>mg </a:t>
            </a:r>
            <a:r>
              <a:rPr lang="en-US" dirty="0" smtClean="0"/>
              <a:t>IV/IO</a:t>
            </a:r>
          </a:p>
          <a:p>
            <a:pPr lvl="2"/>
            <a:r>
              <a:rPr lang="en-US" dirty="0" smtClean="0"/>
              <a:t>If patient DOES take </a:t>
            </a:r>
            <a:r>
              <a:rPr lang="en-US" dirty="0" err="1" smtClean="0"/>
              <a:t>Lasix</a:t>
            </a:r>
            <a:r>
              <a:rPr lang="en-US" dirty="0" smtClean="0"/>
              <a:t> </a:t>
            </a:r>
            <a:r>
              <a:rPr lang="en-US" dirty="0" smtClean="0"/>
              <a:t>and systolic BP remains &gt; </a:t>
            </a:r>
            <a:r>
              <a:rPr lang="en-US" dirty="0" smtClean="0"/>
              <a:t>100 post Nitro administer 80 </a:t>
            </a:r>
            <a:r>
              <a:rPr lang="en-US" dirty="0" smtClean="0"/>
              <a:t>mg IV/IO</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Glucagon</a:t>
            </a:r>
          </a:p>
          <a:p>
            <a:pPr lvl="2"/>
            <a:r>
              <a:rPr lang="en-US" dirty="0" smtClean="0"/>
              <a:t>Hormone</a:t>
            </a:r>
            <a:endParaRPr lang="en-US" dirty="0"/>
          </a:p>
          <a:p>
            <a:pPr lvl="2"/>
            <a:r>
              <a:rPr lang="en-US" dirty="0" smtClean="0"/>
              <a:t>Acute management of severe hypoglycemia </a:t>
            </a:r>
            <a:r>
              <a:rPr lang="en-US" dirty="0" smtClean="0"/>
              <a:t>if </a:t>
            </a:r>
            <a:r>
              <a:rPr lang="en-US" dirty="0" smtClean="0"/>
              <a:t>administration of glucose is not </a:t>
            </a:r>
            <a:r>
              <a:rPr lang="en-US" dirty="0" smtClean="0"/>
              <a:t>available</a:t>
            </a:r>
          </a:p>
          <a:p>
            <a:pPr lvl="2"/>
            <a:r>
              <a:rPr lang="en-US" dirty="0" smtClean="0"/>
              <a:t>Stimulates hepatic production of glucose from glycogen </a:t>
            </a:r>
            <a:r>
              <a:rPr lang="en-US" dirty="0" smtClean="0"/>
              <a:t>stores</a:t>
            </a:r>
          </a:p>
          <a:p>
            <a:pPr lvl="2"/>
            <a:r>
              <a:rPr lang="en-US" dirty="0" smtClean="0"/>
              <a:t>Onset within 10 minutes</a:t>
            </a:r>
          </a:p>
          <a:p>
            <a:pPr lvl="2"/>
            <a:r>
              <a:rPr lang="en-US" dirty="0" smtClean="0"/>
              <a:t>Peak 30 minutes</a:t>
            </a:r>
          </a:p>
          <a:p>
            <a:pPr lvl="2"/>
            <a:r>
              <a:rPr lang="en-US" dirty="0" smtClean="0"/>
              <a:t>If unable to initiate an </a:t>
            </a:r>
            <a:r>
              <a:rPr lang="en-US" dirty="0" smtClean="0"/>
              <a:t>IV </a:t>
            </a:r>
            <a:r>
              <a:rPr lang="en-US" dirty="0" smtClean="0"/>
              <a:t>and blood glucose is &lt; 60 </a:t>
            </a:r>
            <a:r>
              <a:rPr lang="en-US" dirty="0" smtClean="0"/>
              <a:t>mg/dl </a:t>
            </a:r>
            <a:r>
              <a:rPr lang="en-US" dirty="0" smtClean="0"/>
              <a:t>administer Glucagon 1mg IM (if over 25 kg) or 0.5 mg IM (if &lt; 25 kg)</a:t>
            </a:r>
            <a:endParaRPr lang="en-US" dirty="0" smtClean="0"/>
          </a:p>
          <a:p>
            <a:pPr lvl="2"/>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Haldol</a:t>
            </a:r>
            <a:endParaRPr lang="en-US" dirty="0" smtClean="0"/>
          </a:p>
          <a:p>
            <a:pPr lvl="2"/>
            <a:r>
              <a:rPr lang="en-US" dirty="0" smtClean="0"/>
              <a:t>Antipsychotic</a:t>
            </a:r>
          </a:p>
          <a:p>
            <a:pPr lvl="2"/>
            <a:r>
              <a:rPr lang="en-US" dirty="0" smtClean="0"/>
              <a:t>Acute and chronic psychotic disorders </a:t>
            </a:r>
            <a:r>
              <a:rPr lang="en-US" dirty="0" smtClean="0"/>
              <a:t>including </a:t>
            </a:r>
            <a:r>
              <a:rPr lang="en-US" dirty="0" smtClean="0"/>
              <a:t>schizophrenia, manic states, </a:t>
            </a:r>
            <a:r>
              <a:rPr lang="en-US" dirty="0" smtClean="0"/>
              <a:t>drug induced psychoses</a:t>
            </a:r>
          </a:p>
          <a:p>
            <a:pPr lvl="2"/>
            <a:r>
              <a:rPr lang="en-US" dirty="0" smtClean="0"/>
              <a:t>Alters the effects of dopamine in the </a:t>
            </a:r>
            <a:r>
              <a:rPr lang="en-US" dirty="0" smtClean="0"/>
              <a:t>CNS</a:t>
            </a:r>
          </a:p>
          <a:p>
            <a:pPr lvl="2"/>
            <a:r>
              <a:rPr lang="en-US" dirty="0" smtClean="0"/>
              <a:t>If patient remains </a:t>
            </a:r>
            <a:r>
              <a:rPr lang="en-US" dirty="0" smtClean="0"/>
              <a:t>agitated or aggressive post Versed </a:t>
            </a:r>
            <a:r>
              <a:rPr lang="en-US" dirty="0" smtClean="0"/>
              <a:t>in </a:t>
            </a:r>
            <a:r>
              <a:rPr lang="en-US" dirty="0" smtClean="0"/>
              <a:t>5 minutes </a:t>
            </a:r>
            <a:r>
              <a:rPr lang="en-US" dirty="0" smtClean="0"/>
              <a:t>administer </a:t>
            </a:r>
            <a:r>
              <a:rPr lang="en-US" dirty="0" err="1" smtClean="0"/>
              <a:t>Haldol</a:t>
            </a:r>
            <a:r>
              <a:rPr lang="en-US" dirty="0" smtClean="0"/>
              <a:t> 5 </a:t>
            </a:r>
            <a:r>
              <a:rPr lang="en-US" dirty="0" smtClean="0"/>
              <a:t>mg </a:t>
            </a:r>
            <a:r>
              <a:rPr lang="en-US" dirty="0" smtClean="0"/>
              <a:t>IM</a:t>
            </a:r>
          </a:p>
          <a:p>
            <a:pPr lvl="2"/>
            <a:r>
              <a:rPr lang="en-US" dirty="0" smtClean="0"/>
              <a:t>If </a:t>
            </a:r>
            <a:r>
              <a:rPr lang="en-US" dirty="0" err="1" smtClean="0"/>
              <a:t>dystonic</a:t>
            </a:r>
            <a:r>
              <a:rPr lang="en-US" dirty="0" smtClean="0"/>
              <a:t> reaction (</a:t>
            </a:r>
            <a:r>
              <a:rPr lang="en-US" dirty="0" err="1" smtClean="0"/>
              <a:t>dyskinesia</a:t>
            </a:r>
            <a:r>
              <a:rPr lang="en-US" dirty="0" smtClean="0"/>
              <a:t>) is noted secondary to </a:t>
            </a:r>
            <a:r>
              <a:rPr lang="en-US" dirty="0" err="1" smtClean="0"/>
              <a:t>Haldol</a:t>
            </a:r>
            <a:r>
              <a:rPr lang="en-US" dirty="0" smtClean="0"/>
              <a:t> </a:t>
            </a:r>
            <a:r>
              <a:rPr lang="en-US" dirty="0" smtClean="0"/>
              <a:t>administer </a:t>
            </a:r>
            <a:r>
              <a:rPr lang="en-US" dirty="0" err="1" smtClean="0"/>
              <a:t>d</a:t>
            </a:r>
            <a:r>
              <a:rPr lang="en-US" dirty="0" err="1" smtClean="0"/>
              <a:t>iphenhydramine</a:t>
            </a:r>
            <a:r>
              <a:rPr lang="en-US" dirty="0" smtClean="0"/>
              <a:t> 25 </a:t>
            </a:r>
            <a:r>
              <a:rPr lang="en-US" dirty="0" smtClean="0"/>
              <a:t>mg IV or IM</a:t>
            </a:r>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Labetalol</a:t>
            </a:r>
            <a:endParaRPr lang="en-US" dirty="0" smtClean="0"/>
          </a:p>
          <a:p>
            <a:pPr lvl="2"/>
            <a:r>
              <a:rPr lang="en-US" dirty="0" smtClean="0"/>
              <a:t>Antihypertensive</a:t>
            </a:r>
          </a:p>
          <a:p>
            <a:pPr lvl="2"/>
            <a:r>
              <a:rPr lang="en-US" dirty="0" smtClean="0"/>
              <a:t>Blocks stimulation of beta1 </a:t>
            </a:r>
            <a:r>
              <a:rPr lang="en-US" dirty="0" smtClean="0"/>
              <a:t>and beta2 adrenergic </a:t>
            </a:r>
            <a:r>
              <a:rPr lang="en-US" dirty="0" smtClean="0"/>
              <a:t>receptor </a:t>
            </a:r>
            <a:r>
              <a:rPr lang="en-US" dirty="0" smtClean="0"/>
              <a:t>sites</a:t>
            </a:r>
          </a:p>
          <a:p>
            <a:pPr lvl="2"/>
            <a:r>
              <a:rPr lang="en-US" dirty="0" smtClean="0"/>
              <a:t>Treatment goal reduce MAP by 10 - 15% of initial value</a:t>
            </a:r>
          </a:p>
          <a:p>
            <a:pPr lvl="2"/>
            <a:r>
              <a:rPr lang="en-US" dirty="0" smtClean="0"/>
              <a:t>Measure blood pressure manually every five (5) minutes. If two (2) successive readings have a systolic &gt; 240 or a diastolic &gt;120 mmHg</a:t>
            </a:r>
          </a:p>
          <a:p>
            <a:pPr lvl="2"/>
            <a:r>
              <a:rPr lang="en-US" dirty="0" smtClean="0"/>
              <a:t>Per MCP order</a:t>
            </a:r>
          </a:p>
          <a:p>
            <a:pPr lvl="2"/>
            <a:r>
              <a:rPr lang="en-US" dirty="0" smtClean="0"/>
              <a:t>Initial 10 mg slow IV push over 2 minutes</a:t>
            </a:r>
          </a:p>
          <a:p>
            <a:pPr lvl="2"/>
            <a:r>
              <a:rPr lang="en-US" dirty="0" smtClean="0"/>
              <a:t>Repeat in 10 minutes at 20 mg if BP remains &gt; 180/120 and symptoms </a:t>
            </a:r>
            <a:r>
              <a:rPr lang="en-US" dirty="0" smtClean="0"/>
              <a:t>remain</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lnSpcReduction="10000"/>
          </a:bodyPr>
          <a:lstStyle/>
          <a:p>
            <a:r>
              <a:rPr lang="en-US" dirty="0" smtClean="0"/>
              <a:t>Pharmacology</a:t>
            </a:r>
          </a:p>
          <a:p>
            <a:pPr lvl="1"/>
            <a:r>
              <a:rPr lang="en-US" dirty="0" err="1" smtClean="0"/>
              <a:t>Lidocaine</a:t>
            </a:r>
            <a:endParaRPr lang="en-US" dirty="0" smtClean="0"/>
          </a:p>
          <a:p>
            <a:pPr lvl="2"/>
            <a:r>
              <a:rPr lang="en-US" dirty="0" err="1" smtClean="0"/>
              <a:t>Antiarrhythmics</a:t>
            </a:r>
            <a:endParaRPr lang="en-US" dirty="0" smtClean="0"/>
          </a:p>
          <a:p>
            <a:pPr lvl="2"/>
            <a:endParaRPr lang="en-US" dirty="0" smtClean="0"/>
          </a:p>
          <a:p>
            <a:pPr lvl="2"/>
            <a:r>
              <a:rPr lang="en-US" dirty="0" smtClean="0"/>
              <a:t>Ventricular arrhythmias</a:t>
            </a:r>
          </a:p>
          <a:p>
            <a:pPr lvl="2"/>
            <a:endParaRPr lang="en-US" dirty="0" smtClean="0"/>
          </a:p>
          <a:p>
            <a:pPr lvl="2"/>
            <a:r>
              <a:rPr lang="en-US" dirty="0" smtClean="0"/>
              <a:t>Suppresses </a:t>
            </a:r>
            <a:r>
              <a:rPr lang="en-US" dirty="0" smtClean="0"/>
              <a:t>automaticity and spontaneous depolarization of the ventricles during </a:t>
            </a:r>
            <a:r>
              <a:rPr lang="en-US" dirty="0" smtClean="0"/>
              <a:t>diastole</a:t>
            </a:r>
          </a:p>
          <a:p>
            <a:pPr lvl="2"/>
            <a:endParaRPr lang="en-US" dirty="0" smtClean="0"/>
          </a:p>
          <a:p>
            <a:pPr lvl="2"/>
            <a:r>
              <a:rPr lang="en-US" dirty="0" smtClean="0"/>
              <a:t>VF/VT arrest 1.0 </a:t>
            </a:r>
            <a:r>
              <a:rPr lang="en-US" dirty="0" smtClean="0"/>
              <a:t>– 1.5 mg/kg IV/IO repeated at 0.5 – 0.75 mg/kg IV/IO at 10 </a:t>
            </a:r>
            <a:r>
              <a:rPr lang="en-US" dirty="0" smtClean="0"/>
              <a:t>minute </a:t>
            </a:r>
            <a:r>
              <a:rPr lang="en-US" dirty="0" smtClean="0"/>
              <a:t>intervals to a max dose of 3 </a:t>
            </a:r>
            <a:r>
              <a:rPr lang="en-US" dirty="0" smtClean="0"/>
              <a:t>mg/kg</a:t>
            </a:r>
          </a:p>
          <a:p>
            <a:pPr lvl="2"/>
            <a:endParaRPr lang="en-US" dirty="0" smtClean="0"/>
          </a:p>
          <a:p>
            <a:pPr lvl="2"/>
            <a:r>
              <a:rPr lang="en-US" dirty="0" smtClean="0"/>
              <a:t>Wide complex tachycardia 0.5 </a:t>
            </a:r>
            <a:r>
              <a:rPr lang="en-US" dirty="0" smtClean="0"/>
              <a:t>to 0.75 mg/kg every 5 - 10 minutes with maximum total dose of 3 mg/kg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normAutofit lnSpcReduction="10000"/>
          </a:bodyPr>
          <a:lstStyle/>
          <a:p>
            <a:r>
              <a:rPr lang="en-US" dirty="0"/>
              <a:t>Glucose is regulated by the pancreas</a:t>
            </a:r>
          </a:p>
          <a:p>
            <a:pPr lvl="1"/>
            <a:r>
              <a:rPr lang="en-US" dirty="0"/>
              <a:t>Body attempts to keep blood glucose in a narrow range</a:t>
            </a:r>
          </a:p>
          <a:p>
            <a:pPr lvl="1"/>
            <a:r>
              <a:rPr lang="en-US" dirty="0"/>
              <a:t>This function is performed by the pancreas through the release of hormones</a:t>
            </a:r>
          </a:p>
          <a:p>
            <a:pPr lvl="1"/>
            <a:r>
              <a:rPr lang="en-US" dirty="0"/>
              <a:t>The hormones responsible for blood glucose maintenance are</a:t>
            </a:r>
          </a:p>
          <a:p>
            <a:pPr lvl="2"/>
            <a:r>
              <a:rPr lang="en-US" dirty="0"/>
              <a:t>Insulin</a:t>
            </a:r>
          </a:p>
          <a:p>
            <a:pPr lvl="3"/>
            <a:r>
              <a:rPr lang="en-US" dirty="0"/>
              <a:t>Secreted by beta islet cells of the pancreas</a:t>
            </a:r>
          </a:p>
          <a:p>
            <a:pPr lvl="3"/>
            <a:r>
              <a:rPr lang="en-US" dirty="0"/>
              <a:t>High blood glucose stimulates insulin production</a:t>
            </a:r>
          </a:p>
          <a:p>
            <a:pPr lvl="3"/>
            <a:r>
              <a:rPr lang="en-US" dirty="0"/>
              <a:t>Absorb glucose out of the blood</a:t>
            </a:r>
          </a:p>
          <a:p>
            <a:pPr marL="686117" lvl="3" indent="0">
              <a:buNone/>
            </a:pPr>
            <a:endParaRPr lang="en-US" dirty="0"/>
          </a:p>
          <a:p>
            <a:pPr lvl="2"/>
            <a:r>
              <a:rPr lang="en-US" dirty="0"/>
              <a:t>Glucagon</a:t>
            </a:r>
          </a:p>
          <a:p>
            <a:pPr lvl="3"/>
            <a:r>
              <a:rPr lang="en-US" dirty="0"/>
              <a:t>Secreted by alpha islet cells of the pancreas</a:t>
            </a:r>
          </a:p>
          <a:p>
            <a:pPr lvl="3"/>
            <a:r>
              <a:rPr lang="en-US" dirty="0"/>
              <a:t>Low blood glucose stimulates glucagon secretion</a:t>
            </a:r>
          </a:p>
          <a:p>
            <a:pPr lvl="3"/>
            <a:r>
              <a:rPr lang="en-US" dirty="0"/>
              <a:t>Effects the liver to release its glucose stores into the blood stream</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Magnesium Sulfate</a:t>
            </a:r>
          </a:p>
          <a:p>
            <a:pPr lvl="2"/>
            <a:r>
              <a:rPr lang="en-US" dirty="0" smtClean="0"/>
              <a:t>M</a:t>
            </a:r>
            <a:r>
              <a:rPr lang="en-US" dirty="0" smtClean="0"/>
              <a:t>ineral </a:t>
            </a:r>
            <a:r>
              <a:rPr lang="en-US" dirty="0" smtClean="0"/>
              <a:t>and </a:t>
            </a:r>
            <a:r>
              <a:rPr lang="en-US" dirty="0" smtClean="0"/>
              <a:t>electrolyte</a:t>
            </a:r>
          </a:p>
          <a:p>
            <a:pPr lvl="2"/>
            <a:r>
              <a:rPr lang="en-US" dirty="0" smtClean="0"/>
              <a:t>Treatment for </a:t>
            </a:r>
            <a:r>
              <a:rPr lang="en-US" dirty="0" err="1" smtClean="0"/>
              <a:t>Trosades</a:t>
            </a:r>
            <a:r>
              <a:rPr lang="en-US" dirty="0" smtClean="0"/>
              <a:t> de Pointes</a:t>
            </a:r>
          </a:p>
          <a:p>
            <a:pPr lvl="2"/>
            <a:r>
              <a:rPr lang="en-US" dirty="0" smtClean="0"/>
              <a:t>Magnesium Sulfate 1 gram diluted in 10 ml NS over 5 – 20 </a:t>
            </a:r>
            <a:r>
              <a:rPr lang="en-US" dirty="0" smtClean="0"/>
              <a:t>min</a:t>
            </a:r>
          </a:p>
          <a:p>
            <a:pPr lvl="2"/>
            <a:endParaRPr lang="en-US" dirty="0" smtClean="0"/>
          </a:p>
          <a:p>
            <a:pPr lvl="2"/>
            <a:endParaRPr lang="en-US" dirty="0"/>
          </a:p>
        </p:txBody>
      </p:sp>
      <p:pic>
        <p:nvPicPr>
          <p:cNvPr id="4" name="Picture 3" descr="ecg_hypokalaemia_torsades-1024x672.jpg"/>
          <p:cNvPicPr>
            <a:picLocks noChangeAspect="1"/>
          </p:cNvPicPr>
          <p:nvPr/>
        </p:nvPicPr>
        <p:blipFill>
          <a:blip r:embed="rId2" cstate="print"/>
          <a:stretch>
            <a:fillRect/>
          </a:stretch>
        </p:blipFill>
        <p:spPr>
          <a:xfrm>
            <a:off x="0" y="3733800"/>
            <a:ext cx="12192000" cy="2895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Versed</a:t>
            </a:r>
          </a:p>
          <a:p>
            <a:pPr lvl="2"/>
            <a:r>
              <a:rPr lang="en-US" dirty="0" smtClean="0"/>
              <a:t>Benzodiazepine</a:t>
            </a:r>
          </a:p>
          <a:p>
            <a:pPr lvl="2"/>
            <a:r>
              <a:rPr lang="en-US" dirty="0" smtClean="0"/>
              <a:t>Acts at many levels of the CNS to produce generalized CNS </a:t>
            </a:r>
            <a:r>
              <a:rPr lang="en-US" dirty="0" smtClean="0"/>
              <a:t>depression</a:t>
            </a:r>
          </a:p>
          <a:p>
            <a:pPr lvl="2"/>
            <a:r>
              <a:rPr lang="en-US" dirty="0" smtClean="0"/>
              <a:t>If seizure lasts longer than </a:t>
            </a:r>
            <a:r>
              <a:rPr lang="en-US" dirty="0" smtClean="0"/>
              <a:t>5 </a:t>
            </a:r>
            <a:r>
              <a:rPr lang="en-US" dirty="0" smtClean="0"/>
              <a:t>minutes or </a:t>
            </a:r>
            <a:r>
              <a:rPr lang="en-US" dirty="0" smtClean="0"/>
              <a:t>2 </a:t>
            </a:r>
            <a:r>
              <a:rPr lang="en-US" dirty="0" smtClean="0"/>
              <a:t>or more episodes of seizure activity occur between which the patient does not regain consciousness, </a:t>
            </a:r>
            <a:r>
              <a:rPr lang="en-US" dirty="0" smtClean="0"/>
              <a:t>administer Versed </a:t>
            </a:r>
            <a:r>
              <a:rPr lang="en-US" dirty="0" smtClean="0"/>
              <a:t>2 mg IV/IO/IM or 5 mg </a:t>
            </a:r>
            <a:r>
              <a:rPr lang="en-US" dirty="0" smtClean="0"/>
              <a:t>IN</a:t>
            </a:r>
          </a:p>
          <a:p>
            <a:pPr lvl="2"/>
            <a:r>
              <a:rPr lang="en-US" dirty="0" smtClean="0"/>
              <a:t>&gt; </a:t>
            </a:r>
            <a:r>
              <a:rPr lang="en-US" dirty="0" smtClean="0"/>
              <a:t>55 years </a:t>
            </a:r>
            <a:r>
              <a:rPr lang="en-US" dirty="0" smtClean="0"/>
              <a:t>old administer Versed </a:t>
            </a:r>
            <a:r>
              <a:rPr lang="en-US" dirty="0" smtClean="0"/>
              <a:t>1 mg IV/IO/IM or 5 mg </a:t>
            </a:r>
            <a:r>
              <a:rPr lang="en-US" dirty="0" smtClean="0"/>
              <a:t>IN</a:t>
            </a:r>
          </a:p>
          <a:p>
            <a:pPr lvl="2"/>
            <a:r>
              <a:rPr lang="en-US" dirty="0" smtClean="0"/>
              <a:t>If agitation </a:t>
            </a:r>
            <a:r>
              <a:rPr lang="en-US" dirty="0" smtClean="0"/>
              <a:t>is </a:t>
            </a:r>
            <a:r>
              <a:rPr lang="en-US" dirty="0" smtClean="0"/>
              <a:t>suspected </a:t>
            </a:r>
            <a:r>
              <a:rPr lang="en-US" dirty="0" smtClean="0"/>
              <a:t>administer </a:t>
            </a:r>
            <a:r>
              <a:rPr lang="en-US" dirty="0" smtClean="0"/>
              <a:t>Versed </a:t>
            </a:r>
            <a:r>
              <a:rPr lang="en-US" dirty="0" smtClean="0"/>
              <a:t>5 mg </a:t>
            </a:r>
            <a:r>
              <a:rPr lang="en-US" dirty="0" smtClean="0"/>
              <a:t>IV/IM/IN</a:t>
            </a:r>
          </a:p>
          <a:p>
            <a:pPr lvl="2"/>
            <a:r>
              <a:rPr lang="en-US" dirty="0" smtClean="0"/>
              <a:t>&gt; 55 years </a:t>
            </a:r>
            <a:r>
              <a:rPr lang="en-US" dirty="0" smtClean="0"/>
              <a:t>old administer Versed </a:t>
            </a:r>
            <a:r>
              <a:rPr lang="en-US" dirty="0" smtClean="0"/>
              <a:t>2 mg IV/IM or 5 </a:t>
            </a:r>
            <a:r>
              <a:rPr lang="en-US" dirty="0" smtClean="0"/>
              <a:t>mg IN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Morphine</a:t>
            </a:r>
          </a:p>
          <a:p>
            <a:pPr lvl="2"/>
            <a:r>
              <a:rPr lang="en-US" dirty="0" err="1" smtClean="0"/>
              <a:t>O</a:t>
            </a:r>
            <a:r>
              <a:rPr lang="en-US" dirty="0" err="1" smtClean="0"/>
              <a:t>pioid</a:t>
            </a:r>
            <a:r>
              <a:rPr lang="en-US" dirty="0" smtClean="0"/>
              <a:t> </a:t>
            </a:r>
          </a:p>
          <a:p>
            <a:pPr lvl="2"/>
            <a:r>
              <a:rPr lang="en-US" dirty="0" smtClean="0"/>
              <a:t>Management of moderate to severe chronic </a:t>
            </a:r>
            <a:r>
              <a:rPr lang="en-US" dirty="0" smtClean="0"/>
              <a:t>pain</a:t>
            </a:r>
          </a:p>
          <a:p>
            <a:pPr lvl="2"/>
            <a:r>
              <a:rPr lang="en-US" dirty="0" smtClean="0"/>
              <a:t>Binds to opiate receptors in the CNS. Alters the perception of and response to painful stimuli while producing generalized CNS </a:t>
            </a:r>
            <a:r>
              <a:rPr lang="en-US" dirty="0" smtClean="0"/>
              <a:t>depression</a:t>
            </a:r>
          </a:p>
          <a:p>
            <a:pPr lvl="2"/>
            <a:r>
              <a:rPr lang="en-US" dirty="0" smtClean="0"/>
              <a:t>Administer </a:t>
            </a:r>
            <a:r>
              <a:rPr lang="en-US" dirty="0" smtClean="0"/>
              <a:t>Morphine 2mg </a:t>
            </a:r>
            <a:r>
              <a:rPr lang="en-US" dirty="0" smtClean="0"/>
              <a:t>slow IV </a:t>
            </a:r>
            <a:r>
              <a:rPr lang="en-US" dirty="0" smtClean="0"/>
              <a:t>q 5 as necessary to max total dose 10mg or pain relief</a:t>
            </a:r>
          </a:p>
          <a:p>
            <a:pPr lvl="2"/>
            <a:r>
              <a:rPr lang="en-US" dirty="0" smtClean="0"/>
              <a:t>DO NOT administer Morphine Sulfate to children less than 12 years old without MCP </a:t>
            </a:r>
            <a:r>
              <a:rPr lang="en-US" dirty="0" smtClean="0"/>
              <a:t>order pediatric </a:t>
            </a:r>
            <a:r>
              <a:rPr lang="en-US" dirty="0" smtClean="0"/>
              <a:t>dose of Morphine Sulfate is 0.05 </a:t>
            </a:r>
            <a:r>
              <a:rPr lang="en-US" dirty="0" smtClean="0"/>
              <a:t>mg/kg</a:t>
            </a:r>
          </a:p>
          <a:p>
            <a:pPr lvl="2"/>
            <a:r>
              <a:rPr lang="en-US" dirty="0" smtClean="0"/>
              <a:t>&gt; 55 years old </a:t>
            </a:r>
            <a:r>
              <a:rPr lang="en-US" dirty="0" smtClean="0"/>
              <a:t>administer Morphine 1 </a:t>
            </a:r>
            <a:r>
              <a:rPr lang="en-US" dirty="0" smtClean="0"/>
              <a:t>mg slow </a:t>
            </a:r>
            <a:r>
              <a:rPr lang="en-US" dirty="0" smtClean="0"/>
              <a:t>IV q 5 to max total dose     10mg or </a:t>
            </a:r>
            <a:r>
              <a:rPr lang="en-US" dirty="0" smtClean="0"/>
              <a:t>pain is </a:t>
            </a:r>
            <a:r>
              <a:rPr lang="en-US" dirty="0" smtClean="0"/>
              <a:t>relief</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Naloxone</a:t>
            </a:r>
            <a:endParaRPr lang="en-US" dirty="0" smtClean="0"/>
          </a:p>
          <a:p>
            <a:pPr lvl="2"/>
            <a:r>
              <a:rPr lang="en-US" dirty="0" err="1" smtClean="0"/>
              <a:t>Opioid</a:t>
            </a:r>
            <a:r>
              <a:rPr lang="en-US" dirty="0" smtClean="0"/>
              <a:t> antagonist</a:t>
            </a:r>
          </a:p>
          <a:p>
            <a:pPr lvl="2"/>
            <a:r>
              <a:rPr lang="en-US" dirty="0" smtClean="0"/>
              <a:t>Reversal of CNS depression and respiratory depression because of suspected </a:t>
            </a:r>
            <a:r>
              <a:rPr lang="en-US" dirty="0" err="1" smtClean="0"/>
              <a:t>opioid</a:t>
            </a:r>
            <a:r>
              <a:rPr lang="en-US" dirty="0" smtClean="0"/>
              <a:t> </a:t>
            </a:r>
            <a:r>
              <a:rPr lang="en-US" dirty="0" smtClean="0"/>
              <a:t>overdose</a:t>
            </a:r>
          </a:p>
          <a:p>
            <a:pPr lvl="2"/>
            <a:r>
              <a:rPr lang="en-US" dirty="0" smtClean="0"/>
              <a:t>Competitively blocks the effects of </a:t>
            </a:r>
            <a:r>
              <a:rPr lang="en-US" dirty="0" err="1" smtClean="0"/>
              <a:t>opioids</a:t>
            </a:r>
            <a:endParaRPr lang="en-US" dirty="0" smtClean="0"/>
          </a:p>
          <a:p>
            <a:pPr lvl="2"/>
            <a:r>
              <a:rPr lang="en-US" dirty="0" smtClean="0"/>
              <a:t>Administer </a:t>
            </a:r>
            <a:r>
              <a:rPr lang="en-US" dirty="0" err="1" smtClean="0"/>
              <a:t>Naloxone</a:t>
            </a:r>
            <a:r>
              <a:rPr lang="en-US" dirty="0" smtClean="0"/>
              <a:t> </a:t>
            </a:r>
            <a:r>
              <a:rPr lang="en-US" dirty="0" smtClean="0"/>
              <a:t>up </a:t>
            </a:r>
            <a:r>
              <a:rPr lang="en-US" dirty="0" smtClean="0"/>
              <a:t>to </a:t>
            </a:r>
            <a:r>
              <a:rPr lang="en-US" dirty="0" smtClean="0"/>
              <a:t>2mg </a:t>
            </a:r>
            <a:r>
              <a:rPr lang="en-US" dirty="0" smtClean="0"/>
              <a:t>IV titrated slowly at 0.4 mg/minute to restore the respiratory drive. If patient does not show signs of improvement </a:t>
            </a:r>
            <a:r>
              <a:rPr lang="en-US" dirty="0" smtClean="0"/>
              <a:t>administer </a:t>
            </a:r>
            <a:r>
              <a:rPr lang="en-US" dirty="0" smtClean="0"/>
              <a:t>up to an additional 2 mg IV titrated slowly at 0.4 </a:t>
            </a:r>
            <a:r>
              <a:rPr lang="en-US" dirty="0" smtClean="0"/>
              <a:t>mg/minute</a:t>
            </a:r>
          </a:p>
          <a:p>
            <a:pPr lvl="2"/>
            <a:r>
              <a:rPr lang="en-US" dirty="0" smtClean="0"/>
              <a:t>If unable to obtain IV access, give </a:t>
            </a:r>
            <a:r>
              <a:rPr lang="en-US" dirty="0" err="1" smtClean="0"/>
              <a:t>Naloxone</a:t>
            </a:r>
            <a:r>
              <a:rPr lang="en-US" dirty="0" smtClean="0"/>
              <a:t> </a:t>
            </a:r>
            <a:r>
              <a:rPr lang="en-US" dirty="0" smtClean="0"/>
              <a:t>2mg IN 1mg per nostril</a:t>
            </a:r>
            <a:r>
              <a:rPr lang="en-US" dirty="0" smtClean="0"/>
              <a:t>. If patient does not show signs of </a:t>
            </a:r>
            <a:r>
              <a:rPr lang="en-US" dirty="0" smtClean="0"/>
              <a:t>administer </a:t>
            </a:r>
            <a:r>
              <a:rPr lang="en-US" dirty="0" smtClean="0"/>
              <a:t>an additional 2 mg IN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normAutofit/>
          </a:bodyPr>
          <a:lstStyle/>
          <a:p>
            <a:r>
              <a:rPr lang="en-US" dirty="0" smtClean="0"/>
              <a:t>Pharmacology</a:t>
            </a:r>
          </a:p>
          <a:p>
            <a:pPr lvl="1"/>
            <a:r>
              <a:rPr lang="en-US" dirty="0" smtClean="0"/>
              <a:t>Nitroglycerin </a:t>
            </a:r>
            <a:endParaRPr lang="en-US" dirty="0" smtClean="0"/>
          </a:p>
          <a:p>
            <a:pPr lvl="2"/>
            <a:r>
              <a:rPr lang="en-US" dirty="0" smtClean="0"/>
              <a:t>Nitrate</a:t>
            </a:r>
          </a:p>
          <a:p>
            <a:pPr lvl="2"/>
            <a:r>
              <a:rPr lang="en-US" dirty="0" smtClean="0"/>
              <a:t>Increases coronary blood flow by dilating coronary arteries and improving collateral flow to ischemic </a:t>
            </a:r>
            <a:r>
              <a:rPr lang="en-US" dirty="0" smtClean="0"/>
              <a:t>regions</a:t>
            </a:r>
          </a:p>
          <a:p>
            <a:pPr lvl="2"/>
            <a:r>
              <a:rPr lang="en-US" dirty="0" smtClean="0"/>
              <a:t>If patient has a BP &lt; 90 DO NOT administer </a:t>
            </a:r>
            <a:r>
              <a:rPr lang="en-US" dirty="0" smtClean="0"/>
              <a:t>nitroglycerin</a:t>
            </a:r>
          </a:p>
          <a:p>
            <a:pPr lvl="2"/>
            <a:r>
              <a:rPr lang="en-US" dirty="0" smtClean="0"/>
              <a:t>If 12 lead ECG indicates Inferior Wall AMI </a:t>
            </a:r>
            <a:r>
              <a:rPr lang="en-US" dirty="0" smtClean="0"/>
              <a:t>a </a:t>
            </a:r>
            <a:r>
              <a:rPr lang="en-US" dirty="0" smtClean="0"/>
              <a:t>12 lead ECG should be obtained using right chest leads (V4R at a minimum). If right chest leads show ST Segment elevation, DO NOT administer sublingual </a:t>
            </a:r>
            <a:r>
              <a:rPr lang="en-US" dirty="0" smtClean="0"/>
              <a:t>Nitroglycerin</a:t>
            </a:r>
          </a:p>
          <a:p>
            <a:pPr lvl="2"/>
            <a:r>
              <a:rPr lang="en-US" dirty="0" smtClean="0"/>
              <a:t>If blood pressure is &gt; 90 mm/hg systolic and patient has not taken </a:t>
            </a:r>
            <a:r>
              <a:rPr lang="en-US" dirty="0" smtClean="0"/>
              <a:t>erectile dysfunction medication within 24-72 hours administer </a:t>
            </a:r>
            <a:r>
              <a:rPr lang="en-US" dirty="0" smtClean="0"/>
              <a:t>Nitroglycerin 0.4 mg </a:t>
            </a:r>
            <a:r>
              <a:rPr lang="en-US" dirty="0" smtClean="0"/>
              <a:t>SL q 3 </a:t>
            </a:r>
            <a:r>
              <a:rPr lang="en-US" dirty="0" smtClean="0"/>
              <a:t>- 5 </a:t>
            </a:r>
            <a:r>
              <a:rPr lang="en-US" dirty="0" smtClean="0"/>
              <a:t>to </a:t>
            </a:r>
            <a:r>
              <a:rPr lang="en-US" dirty="0" smtClean="0"/>
              <a:t>a maximum of </a:t>
            </a:r>
            <a:r>
              <a:rPr lang="en-US" dirty="0" smtClean="0"/>
              <a:t>3 </a:t>
            </a:r>
            <a:r>
              <a:rPr lang="en-US" dirty="0" smtClean="0"/>
              <a:t>doses </a:t>
            </a:r>
            <a:r>
              <a:rPr lang="en-US" dirty="0" smtClean="0"/>
              <a:t>or </a:t>
            </a:r>
            <a:r>
              <a:rPr lang="en-US" dirty="0" smtClean="0"/>
              <a:t>pain is </a:t>
            </a:r>
            <a:r>
              <a:rPr lang="en-US" dirty="0" smtClean="0"/>
              <a:t>relief</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err="1" smtClean="0"/>
              <a:t>Zofran</a:t>
            </a:r>
            <a:endParaRPr lang="en-US" dirty="0" smtClean="0"/>
          </a:p>
          <a:p>
            <a:pPr lvl="2"/>
            <a:r>
              <a:rPr lang="en-US" dirty="0" smtClean="0"/>
              <a:t>Antiemetic</a:t>
            </a:r>
          </a:p>
          <a:p>
            <a:pPr lvl="2"/>
            <a:r>
              <a:rPr lang="en-US" dirty="0" smtClean="0"/>
              <a:t>Prevention of nausea and </a:t>
            </a:r>
            <a:r>
              <a:rPr lang="en-US" dirty="0" smtClean="0"/>
              <a:t>vomiting</a:t>
            </a:r>
          </a:p>
          <a:p>
            <a:pPr lvl="2"/>
            <a:r>
              <a:rPr lang="en-US" dirty="0" smtClean="0"/>
              <a:t>Administer </a:t>
            </a:r>
            <a:r>
              <a:rPr lang="en-US" dirty="0" err="1" smtClean="0"/>
              <a:t>Zofran</a:t>
            </a:r>
            <a:r>
              <a:rPr lang="en-US" dirty="0" smtClean="0"/>
              <a:t> </a:t>
            </a:r>
            <a:r>
              <a:rPr lang="en-US" dirty="0" smtClean="0"/>
              <a:t>4 mg ODT Tablet PO dissolved in mouth or 4 mg undiluted IVP over </a:t>
            </a:r>
            <a:r>
              <a:rPr lang="en-US" dirty="0" smtClean="0"/>
              <a:t>4 </a:t>
            </a:r>
            <a:r>
              <a:rPr lang="en-US" dirty="0" smtClean="0"/>
              <a:t>minutes or </a:t>
            </a:r>
            <a:r>
              <a:rPr lang="en-US" dirty="0" smtClean="0"/>
              <a:t>IM</a:t>
            </a:r>
          </a:p>
          <a:p>
            <a:pPr lvl="2"/>
            <a:r>
              <a:rPr lang="en-US" dirty="0" smtClean="0"/>
              <a:t>Administration of </a:t>
            </a:r>
            <a:r>
              <a:rPr lang="en-US" dirty="0" err="1" smtClean="0"/>
              <a:t>Zofran</a:t>
            </a:r>
            <a:r>
              <a:rPr lang="en-US" dirty="0" smtClean="0"/>
              <a:t> is </a:t>
            </a:r>
            <a:r>
              <a:rPr lang="en-US" dirty="0" smtClean="0"/>
              <a:t>contraindicated in preexisting prolonged QT interval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and Medication Delivery</a:t>
            </a:r>
          </a:p>
        </p:txBody>
      </p:sp>
      <p:sp>
        <p:nvSpPr>
          <p:cNvPr id="3" name="Content Placeholder 2"/>
          <p:cNvSpPr>
            <a:spLocks noGrp="1"/>
          </p:cNvSpPr>
          <p:nvPr>
            <p:ph idx="1"/>
          </p:nvPr>
        </p:nvSpPr>
        <p:spPr/>
        <p:txBody>
          <a:bodyPr/>
          <a:lstStyle/>
          <a:p>
            <a:r>
              <a:rPr lang="en-US" dirty="0" smtClean="0"/>
              <a:t>Pharmacology</a:t>
            </a:r>
          </a:p>
          <a:p>
            <a:pPr lvl="1"/>
            <a:r>
              <a:rPr lang="en-US" dirty="0" smtClean="0"/>
              <a:t>Thiamine</a:t>
            </a:r>
          </a:p>
          <a:p>
            <a:pPr lvl="2"/>
            <a:r>
              <a:rPr lang="en-US" dirty="0" smtClean="0"/>
              <a:t>Vitamin</a:t>
            </a:r>
          </a:p>
          <a:p>
            <a:pPr lvl="2"/>
            <a:r>
              <a:rPr lang="en-US" dirty="0" smtClean="0"/>
              <a:t>Prevention of </a:t>
            </a:r>
            <a:r>
              <a:rPr lang="en-US" dirty="0" err="1" smtClean="0"/>
              <a:t>Wernicke’s</a:t>
            </a:r>
            <a:r>
              <a:rPr lang="en-US" dirty="0" smtClean="0"/>
              <a:t> </a:t>
            </a:r>
            <a:r>
              <a:rPr lang="en-US" dirty="0" smtClean="0"/>
              <a:t>encephalopathy</a:t>
            </a:r>
          </a:p>
          <a:p>
            <a:pPr lvl="2"/>
            <a:r>
              <a:rPr lang="en-US" dirty="0" smtClean="0"/>
              <a:t>Required for carbohydrate </a:t>
            </a:r>
            <a:r>
              <a:rPr lang="en-US" dirty="0" smtClean="0"/>
              <a:t>metabolism</a:t>
            </a:r>
          </a:p>
          <a:p>
            <a:pPr lvl="2"/>
            <a:r>
              <a:rPr lang="en-US" dirty="0" smtClean="0"/>
              <a:t>Use </a:t>
            </a:r>
            <a:r>
              <a:rPr lang="en-US" dirty="0" smtClean="0"/>
              <a:t>caution in </a:t>
            </a:r>
            <a:r>
              <a:rPr lang="en-US" dirty="0" err="1" smtClean="0"/>
              <a:t>Wernicke’s</a:t>
            </a:r>
            <a:r>
              <a:rPr lang="en-US" dirty="0" smtClean="0"/>
              <a:t> encephalopathy </a:t>
            </a:r>
            <a:r>
              <a:rPr lang="en-US" dirty="0" smtClean="0"/>
              <a:t>as condition </a:t>
            </a:r>
            <a:r>
              <a:rPr lang="en-US" dirty="0" smtClean="0"/>
              <a:t>may be worsened unless thiamine is administered before </a:t>
            </a:r>
            <a:r>
              <a:rPr lang="en-US" dirty="0" smtClean="0"/>
              <a:t>glucose</a:t>
            </a:r>
          </a:p>
          <a:p>
            <a:pPr lvl="2"/>
            <a:r>
              <a:rPr lang="en-US" dirty="0" smtClean="0"/>
              <a:t>If patient is malnourished, has HIV/AIDS, receives dialysis, is a known alcoholic, or has other grossly impaired nutritional status, </a:t>
            </a:r>
            <a:r>
              <a:rPr lang="en-US" dirty="0" smtClean="0"/>
              <a:t>administer </a:t>
            </a:r>
            <a:r>
              <a:rPr lang="en-US" dirty="0" smtClean="0"/>
              <a:t>Thiamine 100 mg slow IVP over </a:t>
            </a:r>
            <a:r>
              <a:rPr lang="en-US" dirty="0" smtClean="0"/>
              <a:t>1 </a:t>
            </a:r>
            <a:r>
              <a:rPr lang="en-US" dirty="0" smtClean="0"/>
              <a:t>minute, prior to Dextrose administration, or Thiamine 100 mg IM prior to Glucagon administration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Pain scales</a:t>
            </a:r>
          </a:p>
          <a:p>
            <a:pPr lvl="2"/>
            <a:r>
              <a:rPr lang="en-US" dirty="0" smtClean="0"/>
              <a:t>Numeric pain scale</a:t>
            </a:r>
          </a:p>
          <a:p>
            <a:pPr lvl="3"/>
            <a:r>
              <a:rPr lang="en-US" dirty="0" smtClean="0"/>
              <a:t>Standard 0-10 pain rating system</a:t>
            </a:r>
          </a:p>
          <a:p>
            <a:pPr lvl="3"/>
            <a:r>
              <a:rPr lang="en-US" dirty="0" smtClean="0"/>
              <a:t>Proven to be more reliable in acute trauma settings</a:t>
            </a:r>
          </a:p>
          <a:p>
            <a:pPr lvl="3"/>
            <a:r>
              <a:rPr lang="en-US" dirty="0" smtClean="0"/>
              <a:t>Less reliable for patients with chronic pain or chronic pain management</a:t>
            </a:r>
          </a:p>
          <a:p>
            <a:pPr lvl="3"/>
            <a:r>
              <a:rPr lang="en-US" dirty="0" smtClean="0"/>
              <a:t>Less reliable in patients with decrease pain response (i.e.: neuropathy, </a:t>
            </a:r>
            <a:r>
              <a:rPr lang="en-US" dirty="0" err="1" smtClean="0"/>
              <a:t>eldery</a:t>
            </a:r>
            <a:r>
              <a:rPr lang="en-US" dirty="0" smtClean="0"/>
              <a:t>)</a:t>
            </a:r>
            <a:endParaRPr lang="en-US" dirty="0"/>
          </a:p>
          <a:p>
            <a:pPr lvl="2"/>
            <a:r>
              <a:rPr lang="en-US" dirty="0" smtClean="0"/>
              <a:t>Graphic scale</a:t>
            </a:r>
          </a:p>
          <a:p>
            <a:pPr lvl="3"/>
            <a:r>
              <a:rPr lang="en-US" dirty="0" smtClean="0"/>
              <a:t>Commonly used in children</a:t>
            </a:r>
          </a:p>
          <a:p>
            <a:pPr lvl="3"/>
            <a:r>
              <a:rPr lang="en-US" dirty="0" smtClean="0"/>
              <a:t>If child is old enough ask them to point to the picture that best describes them</a:t>
            </a:r>
          </a:p>
          <a:p>
            <a:pPr lvl="3"/>
            <a:endParaRPr lang="en-US" dirty="0" smtClean="0"/>
          </a:p>
        </p:txBody>
      </p:sp>
      <p:pic>
        <p:nvPicPr>
          <p:cNvPr id="4" name="Picture 3" descr="Pain_Scale__Arvin61r58.png"/>
          <p:cNvPicPr>
            <a:picLocks noChangeAspect="1"/>
          </p:cNvPicPr>
          <p:nvPr/>
        </p:nvPicPr>
        <p:blipFill>
          <a:blip r:embed="rId2" cstate="print"/>
          <a:stretch>
            <a:fillRect/>
          </a:stretch>
        </p:blipFill>
        <p:spPr>
          <a:xfrm>
            <a:off x="2362199" y="5181600"/>
            <a:ext cx="7772401" cy="1676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When using a pain scale assessment you must use the same scale for reassessments that was used for primary assessment</a:t>
            </a:r>
          </a:p>
          <a:p>
            <a:pPr lvl="1"/>
            <a:r>
              <a:rPr lang="en-US" dirty="0" smtClean="0"/>
              <a:t>When assessing pain be alert for the various dimensions of pain</a:t>
            </a:r>
          </a:p>
          <a:p>
            <a:pPr lvl="2"/>
            <a:r>
              <a:rPr lang="en-US" dirty="0" smtClean="0"/>
              <a:t>Physiologic</a:t>
            </a:r>
          </a:p>
          <a:p>
            <a:pPr lvl="3"/>
            <a:r>
              <a:rPr lang="en-US" dirty="0" smtClean="0"/>
              <a:t>Acute response to pain</a:t>
            </a:r>
          </a:p>
          <a:p>
            <a:pPr lvl="3"/>
            <a:r>
              <a:rPr lang="en-US" dirty="0" smtClean="0"/>
              <a:t>Somatic pain</a:t>
            </a:r>
          </a:p>
          <a:p>
            <a:pPr lvl="4"/>
            <a:r>
              <a:rPr lang="en-US" dirty="0" smtClean="0"/>
              <a:t>Skin, muscles, connective tissue, bones, joints</a:t>
            </a:r>
          </a:p>
          <a:p>
            <a:pPr lvl="4">
              <a:buNone/>
            </a:pPr>
            <a:endParaRPr lang="en-US" dirty="0" smtClean="0"/>
          </a:p>
          <a:p>
            <a:pPr lvl="3"/>
            <a:r>
              <a:rPr lang="en-US" dirty="0" smtClean="0"/>
              <a:t>Visceral pain</a:t>
            </a:r>
          </a:p>
          <a:p>
            <a:pPr lvl="4"/>
            <a:r>
              <a:rPr lang="en-US" dirty="0" smtClean="0"/>
              <a:t>Organs, gastrointestinal tract</a:t>
            </a:r>
          </a:p>
          <a:p>
            <a:pPr lvl="4">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Dimensions of pain</a:t>
            </a:r>
          </a:p>
          <a:p>
            <a:pPr lvl="2"/>
            <a:r>
              <a:rPr lang="en-US" dirty="0" smtClean="0"/>
              <a:t>Psychological</a:t>
            </a:r>
          </a:p>
          <a:p>
            <a:pPr lvl="3"/>
            <a:r>
              <a:rPr lang="en-US" dirty="0" smtClean="0"/>
              <a:t>How a patient responds to pain</a:t>
            </a:r>
          </a:p>
          <a:p>
            <a:pPr lvl="4"/>
            <a:r>
              <a:rPr lang="en-US" dirty="0" smtClean="0"/>
              <a:t>Some patients may actively work to calm themselves reducing the perception of pain</a:t>
            </a:r>
          </a:p>
          <a:p>
            <a:pPr lvl="4"/>
            <a:r>
              <a:rPr lang="en-US" dirty="0" smtClean="0"/>
              <a:t>Some patients may be unable to calm themselves and require assistance to focus their attentions somewhere else</a:t>
            </a:r>
          </a:p>
          <a:p>
            <a:pPr lvl="4"/>
            <a:endParaRPr lang="en-US" dirty="0" smtClean="0"/>
          </a:p>
          <a:p>
            <a:pPr lvl="3"/>
            <a:r>
              <a:rPr lang="en-US" dirty="0" smtClean="0"/>
              <a:t>Patient could have psychological issues that exacerbate response to pain</a:t>
            </a:r>
          </a:p>
          <a:p>
            <a:pPr lvl="4"/>
            <a:r>
              <a:rPr lang="en-US" dirty="0" smtClean="0"/>
              <a:t>Patients with anxiety or that experience syncope with high stress events</a:t>
            </a:r>
          </a:p>
          <a:p>
            <a:pPr lvl="4"/>
            <a:endParaRPr lang="en-US" dirty="0" smtClean="0"/>
          </a:p>
          <a:p>
            <a:pPr lvl="3"/>
            <a:r>
              <a:rPr lang="en-US" dirty="0" smtClean="0"/>
              <a:t>Being able to calm the patient will have an impact on pain management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and Diabetic Emergencies</a:t>
            </a:r>
          </a:p>
        </p:txBody>
      </p:sp>
      <p:sp>
        <p:nvSpPr>
          <p:cNvPr id="3" name="Content Placeholder 2"/>
          <p:cNvSpPr>
            <a:spLocks noGrp="1"/>
          </p:cNvSpPr>
          <p:nvPr>
            <p:ph idx="1"/>
          </p:nvPr>
        </p:nvSpPr>
        <p:spPr/>
        <p:txBody>
          <a:bodyPr/>
          <a:lstStyle/>
          <a:p>
            <a:r>
              <a:rPr lang="en-US" dirty="0"/>
              <a:t>Diabetes</a:t>
            </a:r>
          </a:p>
          <a:p>
            <a:pPr lvl="1"/>
            <a:r>
              <a:rPr lang="en-US" dirty="0"/>
              <a:t>Disease characterized by nonexistent, minimal, or non-functioning insulin production</a:t>
            </a:r>
          </a:p>
          <a:p>
            <a:pPr lvl="1"/>
            <a:r>
              <a:rPr lang="en-US" dirty="0"/>
              <a:t>Untreated diabetes leads to high blood glucose levels</a:t>
            </a:r>
          </a:p>
          <a:p>
            <a:pPr lvl="1"/>
            <a:r>
              <a:rPr lang="en-US" dirty="0"/>
              <a:t>Two types of diabetes</a:t>
            </a:r>
          </a:p>
          <a:p>
            <a:pPr lvl="2"/>
            <a:r>
              <a:rPr lang="en-US" dirty="0"/>
              <a:t>Insulin dependent (IDDM, Type 1)</a:t>
            </a:r>
          </a:p>
          <a:p>
            <a:pPr lvl="3"/>
            <a:r>
              <a:rPr lang="en-US" dirty="0"/>
              <a:t>Early age of onset</a:t>
            </a:r>
          </a:p>
          <a:p>
            <a:pPr lvl="3"/>
            <a:r>
              <a:rPr lang="en-US" dirty="0"/>
              <a:t>Lack of insulin production</a:t>
            </a:r>
          </a:p>
          <a:p>
            <a:pPr lvl="3"/>
            <a:r>
              <a:rPr lang="en-US" dirty="0"/>
              <a:t>Requires use of insulin injections to maintain glucose levels</a:t>
            </a:r>
          </a:p>
          <a:p>
            <a:pPr lvl="3"/>
            <a:r>
              <a:rPr lang="en-US" dirty="0"/>
              <a:t>Failure to administer insulin results in high glucose levels</a:t>
            </a:r>
          </a:p>
          <a:p>
            <a:pPr lvl="3"/>
            <a:r>
              <a:rPr lang="en-US" dirty="0"/>
              <a:t>Failure to administer insulin in proper amounts could result in high or low glucose levels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Dimensions of pain</a:t>
            </a:r>
          </a:p>
          <a:p>
            <a:pPr lvl="2"/>
            <a:r>
              <a:rPr lang="en-US" dirty="0" smtClean="0"/>
              <a:t>Emotional</a:t>
            </a:r>
          </a:p>
          <a:p>
            <a:pPr lvl="3"/>
            <a:r>
              <a:rPr lang="en-US" dirty="0" smtClean="0"/>
              <a:t>The emotional response to pain can cause variances in the presentation of pain</a:t>
            </a:r>
          </a:p>
          <a:p>
            <a:pPr lvl="3"/>
            <a:endParaRPr lang="en-US" dirty="0" smtClean="0"/>
          </a:p>
          <a:p>
            <a:pPr lvl="3"/>
            <a:r>
              <a:rPr lang="en-US" dirty="0" smtClean="0"/>
              <a:t>Injuries that create any amount of physical pain can also create an emotional response that occurs at time of incident or later</a:t>
            </a:r>
          </a:p>
          <a:p>
            <a:pPr lvl="3"/>
            <a:endParaRPr lang="en-US" dirty="0" smtClean="0"/>
          </a:p>
          <a:p>
            <a:pPr lvl="3"/>
            <a:r>
              <a:rPr lang="en-US" dirty="0" smtClean="0"/>
              <a:t>Pain that is chronic or physically disfiguring injuries can cause greater emotional responses leading to</a:t>
            </a:r>
          </a:p>
          <a:p>
            <a:pPr lvl="4"/>
            <a:r>
              <a:rPr lang="en-US" dirty="0" smtClean="0"/>
              <a:t>Stress</a:t>
            </a:r>
          </a:p>
          <a:p>
            <a:pPr lvl="4"/>
            <a:r>
              <a:rPr lang="en-US" dirty="0" smtClean="0"/>
              <a:t>Anxiety</a:t>
            </a:r>
          </a:p>
          <a:p>
            <a:pPr lvl="4"/>
            <a:r>
              <a:rPr lang="en-US" dirty="0" smtClean="0"/>
              <a:t>Depression</a:t>
            </a:r>
            <a:endParaRPr lang="en-US" dirty="0"/>
          </a:p>
          <a:p>
            <a:pPr lvl="3"/>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Dimensions of pain</a:t>
            </a:r>
          </a:p>
          <a:p>
            <a:pPr lvl="2"/>
            <a:r>
              <a:rPr lang="en-US" dirty="0" smtClean="0"/>
              <a:t>Behavioral</a:t>
            </a:r>
          </a:p>
          <a:p>
            <a:pPr lvl="3"/>
            <a:r>
              <a:rPr lang="en-US" dirty="0" smtClean="0"/>
              <a:t>Mostly observed in chronic pain patients</a:t>
            </a:r>
            <a:endParaRPr lang="en-US" dirty="0"/>
          </a:p>
          <a:p>
            <a:pPr lvl="3"/>
            <a:r>
              <a:rPr lang="en-US" dirty="0" smtClean="0"/>
              <a:t>Interaction between the patient and their environment</a:t>
            </a:r>
          </a:p>
          <a:p>
            <a:pPr lvl="3"/>
            <a:r>
              <a:rPr lang="en-US" dirty="0" smtClean="0"/>
              <a:t>Made up of three dimensions and nine components</a:t>
            </a:r>
          </a:p>
          <a:p>
            <a:pPr lvl="4"/>
            <a:r>
              <a:rPr lang="en-US" dirty="0" smtClean="0"/>
              <a:t>Dimensions</a:t>
            </a:r>
          </a:p>
          <a:p>
            <a:pPr lvl="5"/>
            <a:r>
              <a:rPr lang="en-US" dirty="0" smtClean="0"/>
              <a:t>Withdrawal approach</a:t>
            </a:r>
          </a:p>
          <a:p>
            <a:pPr lvl="5"/>
            <a:r>
              <a:rPr lang="en-US" dirty="0" smtClean="0"/>
              <a:t>High-arousal/Low-arousal</a:t>
            </a:r>
          </a:p>
          <a:p>
            <a:pPr lvl="5"/>
            <a:r>
              <a:rPr lang="en-US" dirty="0" smtClean="0"/>
              <a:t>Visible-audible</a:t>
            </a:r>
          </a:p>
          <a:p>
            <a:pPr lvl="4"/>
            <a:r>
              <a:rPr lang="en-US" dirty="0" smtClean="0"/>
              <a:t>Components</a:t>
            </a:r>
          </a:p>
          <a:p>
            <a:pPr lvl="5"/>
            <a:r>
              <a:rPr lang="en-US" dirty="0" smtClean="0"/>
              <a:t>anxiety, attention seeking, verbal pain complaints, medication use, general verbal complaints, distorted posture and mobility, fatigue, insomnia, and depressive mood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Assessment</a:t>
            </a:r>
          </a:p>
          <a:p>
            <a:pPr lvl="2"/>
            <a:r>
              <a:rPr lang="en-US" dirty="0" smtClean="0"/>
              <a:t>Commonly pain is undertreated by EMS due to an underestimation of the patients needs</a:t>
            </a:r>
          </a:p>
          <a:p>
            <a:pPr lvl="2"/>
            <a:r>
              <a:rPr lang="en-US" dirty="0" smtClean="0"/>
              <a:t>Providers should base their management on a combination of the patient’s</a:t>
            </a:r>
          </a:p>
          <a:p>
            <a:pPr lvl="3"/>
            <a:r>
              <a:rPr lang="en-US" dirty="0" smtClean="0"/>
              <a:t>Presentation</a:t>
            </a:r>
          </a:p>
          <a:p>
            <a:pPr lvl="3"/>
            <a:r>
              <a:rPr lang="en-US" dirty="0" smtClean="0"/>
              <a:t>Pain scale rating</a:t>
            </a:r>
          </a:p>
          <a:p>
            <a:pPr lvl="3"/>
            <a:r>
              <a:rPr lang="en-US" dirty="0" smtClean="0"/>
              <a:t>How well the patient is managing the various dimensions of pain</a:t>
            </a:r>
          </a:p>
          <a:p>
            <a:pPr lvl="3"/>
            <a:r>
              <a:rPr lang="en-US" dirty="0" smtClean="0"/>
              <a:t>How well the provider can mitigate the responses from the dimensions of pain</a:t>
            </a:r>
          </a:p>
          <a:p>
            <a:pPr lvl="3">
              <a:buNone/>
            </a:pPr>
            <a:r>
              <a:rPr lang="en-US" dirty="0" smtClean="0"/>
              <a:t> </a:t>
            </a:r>
          </a:p>
          <a:p>
            <a:pPr lvl="2"/>
            <a:r>
              <a:rPr lang="en-US" dirty="0" smtClean="0"/>
              <a:t>Providers should also use their prior experience to help in the determination of pain management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assessment</a:t>
            </a:r>
          </a:p>
          <a:p>
            <a:pPr lvl="1"/>
            <a:r>
              <a:rPr lang="en-US" dirty="0" smtClean="0"/>
              <a:t>Documentation</a:t>
            </a:r>
          </a:p>
          <a:p>
            <a:pPr lvl="2"/>
            <a:r>
              <a:rPr lang="en-US" dirty="0" smtClean="0"/>
              <a:t>Providers should be sure to thoroughly documents</a:t>
            </a:r>
          </a:p>
          <a:p>
            <a:pPr lvl="3"/>
            <a:r>
              <a:rPr lang="en-US" dirty="0" smtClean="0"/>
              <a:t>Presence of pain</a:t>
            </a:r>
          </a:p>
          <a:p>
            <a:pPr lvl="4"/>
            <a:r>
              <a:rPr lang="en-US" dirty="0" smtClean="0"/>
              <a:t>When, Where, Why</a:t>
            </a:r>
          </a:p>
          <a:p>
            <a:pPr lvl="3"/>
            <a:r>
              <a:rPr lang="en-US" dirty="0" smtClean="0"/>
              <a:t>Intensity of pain</a:t>
            </a:r>
          </a:p>
          <a:p>
            <a:pPr lvl="4"/>
            <a:r>
              <a:rPr lang="en-US" dirty="0" smtClean="0"/>
              <a:t>How bad is the pain</a:t>
            </a:r>
          </a:p>
          <a:p>
            <a:pPr lvl="3"/>
            <a:r>
              <a:rPr lang="en-US" dirty="0" smtClean="0"/>
              <a:t>Treatments for pain</a:t>
            </a:r>
          </a:p>
          <a:p>
            <a:pPr lvl="4"/>
            <a:r>
              <a:rPr lang="en-US" dirty="0" smtClean="0"/>
              <a:t>Any and all treatments administered for pain</a:t>
            </a:r>
          </a:p>
          <a:p>
            <a:pPr lvl="4"/>
            <a:r>
              <a:rPr lang="en-US" dirty="0" smtClean="0"/>
              <a:t>Be sure to include any additional treatments (i.e.: O2, splinting, positioning, etc)</a:t>
            </a:r>
          </a:p>
          <a:p>
            <a:pPr lvl="3"/>
            <a:r>
              <a:rPr lang="en-US" dirty="0" smtClean="0"/>
              <a:t>Change in pain after treatment</a:t>
            </a:r>
          </a:p>
          <a:p>
            <a:pPr lvl="4"/>
            <a:r>
              <a:rPr lang="en-US" dirty="0" smtClean="0"/>
              <a:t>Did the they pain and to what degree</a:t>
            </a:r>
          </a:p>
          <a:p>
            <a:pPr lvl="4"/>
            <a:r>
              <a:rPr lang="en-US" dirty="0" smtClean="0"/>
              <a:t>Any adverse effects to the patient with treatment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management</a:t>
            </a:r>
          </a:p>
          <a:p>
            <a:pPr lvl="1"/>
            <a:r>
              <a:rPr lang="en-US" dirty="0" smtClean="0"/>
              <a:t>Non-pharmacological</a:t>
            </a:r>
          </a:p>
          <a:p>
            <a:pPr lvl="2"/>
            <a:r>
              <a:rPr lang="en-US" dirty="0" smtClean="0"/>
              <a:t>Appropriate wording</a:t>
            </a:r>
          </a:p>
          <a:p>
            <a:pPr lvl="3"/>
            <a:r>
              <a:rPr lang="en-US" dirty="0" smtClean="0"/>
              <a:t>Be sure to speak calmly and effectively to patients</a:t>
            </a:r>
          </a:p>
          <a:p>
            <a:pPr lvl="3"/>
            <a:r>
              <a:rPr lang="en-US" dirty="0" smtClean="0"/>
              <a:t>While it can be easy to become excited or anxious ourselves in the presence of major injury remember you demeanor affects your patients</a:t>
            </a:r>
          </a:p>
          <a:p>
            <a:pPr lvl="2"/>
            <a:r>
              <a:rPr lang="en-US" dirty="0" smtClean="0"/>
              <a:t>Distraction</a:t>
            </a:r>
          </a:p>
          <a:p>
            <a:pPr lvl="3"/>
            <a:r>
              <a:rPr lang="en-US" dirty="0" smtClean="0"/>
              <a:t>Attempt to have the patient focus on other things</a:t>
            </a:r>
          </a:p>
          <a:p>
            <a:pPr lvl="4"/>
            <a:r>
              <a:rPr lang="en-US" dirty="0" smtClean="0"/>
              <a:t>Ask the patient to focus on respiratory rate</a:t>
            </a:r>
          </a:p>
          <a:p>
            <a:pPr lvl="3"/>
            <a:r>
              <a:rPr lang="en-US" dirty="0" smtClean="0"/>
              <a:t>Conversation</a:t>
            </a:r>
          </a:p>
          <a:p>
            <a:pPr lvl="4"/>
            <a:r>
              <a:rPr lang="en-US" dirty="0" smtClean="0"/>
              <a:t>Engage the patient in conversation not related to the injury when possible</a:t>
            </a:r>
          </a:p>
          <a:p>
            <a:pPr lvl="2"/>
            <a:r>
              <a:rPr lang="en-US" dirty="0" smtClean="0"/>
              <a:t>Parents</a:t>
            </a:r>
          </a:p>
          <a:p>
            <a:pPr lvl="3"/>
            <a:r>
              <a:rPr lang="en-US" dirty="0" smtClean="0"/>
              <a:t>If the patient is a child the presence of a parent of care giver may help to calm the patient </a:t>
            </a:r>
          </a:p>
          <a:p>
            <a:pPr lvl="2"/>
            <a:endParaRPr lang="en-US" dirty="0" smtClean="0"/>
          </a:p>
          <a:p>
            <a:pPr lvl="2"/>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management</a:t>
            </a:r>
          </a:p>
          <a:p>
            <a:pPr lvl="1"/>
            <a:r>
              <a:rPr lang="en-US" dirty="0" smtClean="0"/>
              <a:t>Non-pharmacological</a:t>
            </a:r>
          </a:p>
          <a:p>
            <a:pPr lvl="2"/>
            <a:r>
              <a:rPr lang="en-US" dirty="0" smtClean="0"/>
              <a:t>Traditional techniques</a:t>
            </a:r>
          </a:p>
          <a:p>
            <a:pPr lvl="3"/>
            <a:r>
              <a:rPr lang="en-US" dirty="0" smtClean="0"/>
              <a:t>Immobilization</a:t>
            </a:r>
          </a:p>
          <a:p>
            <a:pPr lvl="4"/>
            <a:r>
              <a:rPr lang="en-US" dirty="0" smtClean="0"/>
              <a:t>Remember to immobilize all swollen joints to prevent further bone or soft tissue damage</a:t>
            </a:r>
          </a:p>
          <a:p>
            <a:pPr lvl="3"/>
            <a:r>
              <a:rPr lang="en-US" dirty="0" smtClean="0"/>
              <a:t>Elevation</a:t>
            </a:r>
          </a:p>
          <a:p>
            <a:pPr lvl="3"/>
            <a:endParaRPr lang="en-US" dirty="0" smtClean="0"/>
          </a:p>
          <a:p>
            <a:pPr lvl="3"/>
            <a:r>
              <a:rPr lang="en-US" dirty="0" smtClean="0"/>
              <a:t>Ice</a:t>
            </a:r>
          </a:p>
          <a:p>
            <a:pPr lvl="3"/>
            <a:endParaRPr lang="en-US" dirty="0" smtClean="0"/>
          </a:p>
          <a:p>
            <a:pPr lvl="3"/>
            <a:r>
              <a:rPr lang="en-US" dirty="0" smtClean="0"/>
              <a:t>Padding</a:t>
            </a:r>
          </a:p>
          <a:p>
            <a:pPr lvl="4"/>
            <a:r>
              <a:rPr lang="en-US" dirty="0" smtClean="0"/>
              <a:t>Pad the spaced in any immobilization device</a:t>
            </a:r>
          </a:p>
          <a:p>
            <a:pPr lvl="4"/>
            <a:r>
              <a:rPr lang="en-US" dirty="0" smtClean="0"/>
              <a:t>Pad the injured where it comes into contact with the resting surface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lstStyle/>
          <a:p>
            <a:r>
              <a:rPr lang="en-US" dirty="0" smtClean="0"/>
              <a:t>Pain management</a:t>
            </a:r>
          </a:p>
          <a:p>
            <a:pPr lvl="1"/>
            <a:r>
              <a:rPr lang="en-US" dirty="0" smtClean="0"/>
              <a:t>Pharmacological</a:t>
            </a:r>
          </a:p>
          <a:p>
            <a:pPr lvl="2"/>
            <a:r>
              <a:rPr lang="en-US" dirty="0" smtClean="0"/>
              <a:t>Narcotic pain management</a:t>
            </a:r>
          </a:p>
          <a:p>
            <a:pPr lvl="3"/>
            <a:r>
              <a:rPr lang="en-US" dirty="0" smtClean="0"/>
              <a:t>Morphine</a:t>
            </a:r>
          </a:p>
          <a:p>
            <a:pPr lvl="4"/>
            <a:r>
              <a:rPr lang="en-US" dirty="0" err="1" smtClean="0"/>
              <a:t>Opioid</a:t>
            </a:r>
            <a:r>
              <a:rPr lang="en-US" dirty="0" smtClean="0"/>
              <a:t> Schedule II</a:t>
            </a:r>
          </a:p>
          <a:p>
            <a:pPr lvl="4"/>
            <a:r>
              <a:rPr lang="en-US" dirty="0" smtClean="0"/>
              <a:t>IV use is rapid onset peaking at 20 minutes with a duration of 4-5 hours</a:t>
            </a:r>
          </a:p>
          <a:p>
            <a:pPr lvl="4"/>
            <a:r>
              <a:rPr lang="en-US" dirty="0" smtClean="0"/>
              <a:t>Use caution in head trauma, severe renal disease, decrease hepatic function</a:t>
            </a:r>
          </a:p>
          <a:p>
            <a:pPr lvl="4"/>
            <a:r>
              <a:rPr lang="en-US" dirty="0" smtClean="0"/>
              <a:t>Use caution in patients taking MAOIs within last 14 days</a:t>
            </a:r>
          </a:p>
          <a:p>
            <a:pPr lvl="4"/>
            <a:r>
              <a:rPr lang="en-US" dirty="0" smtClean="0"/>
              <a:t>Administer Morphine 2mg slow IV q 5 to total of 10mg or pain relief, whichever is first</a:t>
            </a:r>
          </a:p>
          <a:p>
            <a:pPr lvl="4"/>
            <a:r>
              <a:rPr lang="en-US" dirty="0" smtClean="0"/>
              <a:t>If systolic BP drops below 90mm/Hg discontinue analgesic administration and administer IV fluid bolus 250mL Normal Saline</a:t>
            </a:r>
          </a:p>
          <a:p>
            <a:pPr lvl="4"/>
            <a:r>
              <a:rPr lang="en-US" dirty="0" smtClean="0"/>
              <a:t>DO NOT administer Morphine to children less than 12 years old without MCP order. Pediatric dose of Morphine is 0.05mg/kg per MCP order</a:t>
            </a:r>
          </a:p>
          <a:p>
            <a:pPr lvl="4"/>
            <a:r>
              <a:rPr lang="en-US" dirty="0" smtClean="0"/>
              <a:t>If patient &gt;55 years old administer Morphine 1mg slow IV q 5 to total of 10mg or pain relief, whichever is first</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normAutofit lnSpcReduction="10000"/>
          </a:bodyPr>
          <a:lstStyle/>
          <a:p>
            <a:r>
              <a:rPr lang="en-US" dirty="0" smtClean="0"/>
              <a:t>Pain management</a:t>
            </a:r>
          </a:p>
          <a:p>
            <a:pPr lvl="1"/>
            <a:r>
              <a:rPr lang="en-US" dirty="0" smtClean="0"/>
              <a:t>Pharmacological</a:t>
            </a:r>
          </a:p>
          <a:p>
            <a:pPr lvl="2"/>
            <a:r>
              <a:rPr lang="en-US" dirty="0" smtClean="0"/>
              <a:t>Narcotic pain management</a:t>
            </a:r>
          </a:p>
          <a:p>
            <a:pPr lvl="3"/>
            <a:r>
              <a:rPr lang="en-US" dirty="0" err="1" smtClean="0"/>
              <a:t>Fentanyl</a:t>
            </a:r>
            <a:endParaRPr lang="en-US" dirty="0" smtClean="0"/>
          </a:p>
          <a:p>
            <a:pPr lvl="4"/>
            <a:r>
              <a:rPr lang="en-US" dirty="0" err="1" smtClean="0"/>
              <a:t>Opioid</a:t>
            </a:r>
            <a:r>
              <a:rPr lang="en-US" dirty="0" smtClean="0"/>
              <a:t> Schedule II</a:t>
            </a:r>
          </a:p>
          <a:p>
            <a:pPr lvl="4"/>
            <a:r>
              <a:rPr lang="en-US" dirty="0" smtClean="0"/>
              <a:t>IV use is onset 1-2 minutes, peaks at 3-5 minutes with a duration of 0.5-1 hour</a:t>
            </a:r>
          </a:p>
          <a:p>
            <a:pPr lvl="4"/>
            <a:r>
              <a:rPr lang="en-US" dirty="0" smtClean="0"/>
              <a:t>Use caution in head trauma, severe renal disease, decrease hepatic function</a:t>
            </a:r>
          </a:p>
          <a:p>
            <a:pPr lvl="4"/>
            <a:r>
              <a:rPr lang="en-US" dirty="0" smtClean="0"/>
              <a:t>Use caution in patients taking MAOIs within last 14 days</a:t>
            </a:r>
          </a:p>
          <a:p>
            <a:pPr lvl="4"/>
            <a:r>
              <a:rPr lang="en-US" dirty="0" smtClean="0"/>
              <a:t>Administer </a:t>
            </a:r>
            <a:r>
              <a:rPr lang="en-US" dirty="0" err="1" smtClean="0"/>
              <a:t>Fentanyl</a:t>
            </a:r>
            <a:r>
              <a:rPr lang="en-US" dirty="0" smtClean="0"/>
              <a:t> 1 mcg/kg slow IV up to 100mcg max single dose</a:t>
            </a:r>
          </a:p>
          <a:p>
            <a:pPr lvl="4"/>
            <a:r>
              <a:rPr lang="en-US" dirty="0" smtClean="0"/>
              <a:t>If no pain relief after 2 minutes, may repeat </a:t>
            </a:r>
            <a:r>
              <a:rPr lang="en-US" dirty="0" err="1" smtClean="0"/>
              <a:t>Fentanyl</a:t>
            </a:r>
            <a:r>
              <a:rPr lang="en-US" dirty="0" smtClean="0"/>
              <a:t> per MCP at 1 mcg/kg up to 100mcg max per dose</a:t>
            </a:r>
          </a:p>
          <a:p>
            <a:pPr lvl="4"/>
            <a:r>
              <a:rPr lang="en-US" dirty="0" smtClean="0"/>
              <a:t>DO NOT administer </a:t>
            </a:r>
            <a:r>
              <a:rPr lang="en-US" dirty="0" err="1" smtClean="0"/>
              <a:t>Fentanyl</a:t>
            </a:r>
            <a:r>
              <a:rPr lang="en-US" dirty="0" smtClean="0"/>
              <a:t> to children less than 12 years old without MCP order. Pediatric dose is 1 mcg/kg max dose of 50mcg per MCP order</a:t>
            </a:r>
          </a:p>
          <a:p>
            <a:pPr lvl="4"/>
            <a:r>
              <a:rPr lang="en-US" dirty="0" smtClean="0"/>
              <a:t>If patient &gt;55 years old administer </a:t>
            </a:r>
            <a:r>
              <a:rPr lang="en-US" dirty="0" err="1" smtClean="0"/>
              <a:t>Fentanyl</a:t>
            </a:r>
            <a:r>
              <a:rPr lang="en-US" dirty="0" smtClean="0"/>
              <a:t> 0.5 mcg/kg up to a max initial dose of 100 mcg. Providers may repeat this dose 1 time as a standing order. Additional doses require MCP order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normAutofit/>
          </a:bodyPr>
          <a:lstStyle/>
          <a:p>
            <a:pPr lvl="1"/>
            <a:r>
              <a:rPr lang="en-US" dirty="0" smtClean="0"/>
              <a:t>Pain management</a:t>
            </a:r>
          </a:p>
          <a:p>
            <a:pPr lvl="2"/>
            <a:r>
              <a:rPr lang="en-US" dirty="0" smtClean="0"/>
              <a:t>Pharmacological</a:t>
            </a:r>
          </a:p>
          <a:p>
            <a:pPr lvl="3"/>
            <a:r>
              <a:rPr lang="en-US" dirty="0" smtClean="0"/>
              <a:t>Narcotic pain management</a:t>
            </a:r>
          </a:p>
          <a:p>
            <a:pPr lvl="4"/>
            <a:r>
              <a:rPr lang="en-US" dirty="0" smtClean="0"/>
              <a:t>It is important to note that when treating with narcotic pain medications the patient may become nauseas and/or vomit</a:t>
            </a:r>
          </a:p>
          <a:p>
            <a:pPr lvl="5"/>
            <a:r>
              <a:rPr lang="en-US" dirty="0" smtClean="0"/>
              <a:t>Consider the administration of </a:t>
            </a:r>
            <a:r>
              <a:rPr lang="en-US" dirty="0" err="1" smtClean="0"/>
              <a:t>Zofran</a:t>
            </a:r>
            <a:r>
              <a:rPr lang="en-US" dirty="0" smtClean="0"/>
              <a:t> 4mg IV/IM slowly over 4 minutes</a:t>
            </a:r>
          </a:p>
          <a:p>
            <a:pPr lvl="5"/>
            <a:r>
              <a:rPr lang="en-US" dirty="0" smtClean="0"/>
              <a:t>Pediatric dose of </a:t>
            </a:r>
            <a:r>
              <a:rPr lang="en-US" dirty="0" err="1" smtClean="0"/>
              <a:t>Zofran</a:t>
            </a:r>
            <a:r>
              <a:rPr lang="en-US" dirty="0" smtClean="0"/>
              <a:t> is 0.15 mg/kg IV to a max of 4mg</a:t>
            </a:r>
          </a:p>
          <a:p>
            <a:pPr lvl="4">
              <a:buNone/>
            </a:pPr>
            <a:endParaRPr lang="en-US" dirty="0" smtClean="0"/>
          </a:p>
          <a:p>
            <a:pPr lvl="4"/>
            <a:r>
              <a:rPr lang="en-US" dirty="0" smtClean="0"/>
              <a:t>Special considerations</a:t>
            </a:r>
          </a:p>
          <a:p>
            <a:pPr lvl="5"/>
            <a:r>
              <a:rPr lang="en-US" dirty="0" smtClean="0"/>
              <a:t>If the patient is on chronic pain medication they may experience a decreased effect from the administration of these medications</a:t>
            </a:r>
          </a:p>
          <a:p>
            <a:pPr lvl="5"/>
            <a:r>
              <a:rPr lang="en-US" dirty="0" smtClean="0"/>
              <a:t>Some patients may request not to be treated with narcotic pain medication due to previous drug issues</a:t>
            </a:r>
            <a:endParaRPr lang="en-US" dirty="0"/>
          </a:p>
          <a:p>
            <a:pPr lvl="5"/>
            <a:r>
              <a:rPr lang="en-US" dirty="0" smtClean="0"/>
              <a:t>Consider additional non-pharmacological pain management techniques to be used in conjunction with pharmacological pain management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a:t>
            </a:r>
          </a:p>
        </p:txBody>
      </p:sp>
      <p:sp>
        <p:nvSpPr>
          <p:cNvPr id="3" name="Content Placeholder 2"/>
          <p:cNvSpPr>
            <a:spLocks noGrp="1"/>
          </p:cNvSpPr>
          <p:nvPr>
            <p:ph idx="1"/>
          </p:nvPr>
        </p:nvSpPr>
        <p:spPr/>
        <p:txBody>
          <a:bodyPr>
            <a:normAutofit lnSpcReduction="10000"/>
          </a:bodyPr>
          <a:lstStyle/>
          <a:p>
            <a:r>
              <a:rPr lang="en-US" dirty="0" smtClean="0"/>
              <a:t>Monitoring and documentation</a:t>
            </a:r>
          </a:p>
          <a:p>
            <a:pPr lvl="1"/>
            <a:r>
              <a:rPr lang="en-US" dirty="0" smtClean="0"/>
              <a:t>Analgesic treatment</a:t>
            </a:r>
          </a:p>
          <a:p>
            <a:pPr lvl="2"/>
            <a:r>
              <a:rPr lang="en-US" dirty="0" smtClean="0"/>
              <a:t>It is important to document the patient’s presentation both before and after analgesic treatments</a:t>
            </a:r>
          </a:p>
          <a:p>
            <a:pPr lvl="2"/>
            <a:r>
              <a:rPr lang="en-US" dirty="0" smtClean="0"/>
              <a:t>Vital signs</a:t>
            </a:r>
          </a:p>
          <a:p>
            <a:pPr lvl="3"/>
            <a:r>
              <a:rPr lang="en-US" dirty="0" smtClean="0"/>
              <a:t>Level of consciousness</a:t>
            </a:r>
          </a:p>
          <a:p>
            <a:pPr lvl="4"/>
            <a:r>
              <a:rPr lang="en-US" dirty="0" smtClean="0"/>
              <a:t>Before and after treatment</a:t>
            </a:r>
          </a:p>
          <a:p>
            <a:pPr lvl="4"/>
            <a:r>
              <a:rPr lang="en-US" dirty="0" smtClean="0"/>
              <a:t>Note any additional measures taken outside of analgesic administration and their effects</a:t>
            </a:r>
          </a:p>
          <a:p>
            <a:pPr lvl="3"/>
            <a:r>
              <a:rPr lang="en-US" dirty="0" smtClean="0"/>
              <a:t>Heart rate, BP, and SpO2</a:t>
            </a:r>
          </a:p>
          <a:p>
            <a:pPr lvl="4"/>
            <a:r>
              <a:rPr lang="en-US" dirty="0" smtClean="0"/>
              <a:t>Baseline vitals are required prior to any analgesic treatments</a:t>
            </a:r>
          </a:p>
          <a:p>
            <a:pPr lvl="4"/>
            <a:r>
              <a:rPr lang="en-US" dirty="0" smtClean="0"/>
              <a:t>Vitals should be reassessed after each intervention and at regular intervals throughout</a:t>
            </a:r>
          </a:p>
          <a:p>
            <a:pPr lvl="2"/>
            <a:r>
              <a:rPr lang="en-US" dirty="0" smtClean="0"/>
              <a:t>Document</a:t>
            </a:r>
          </a:p>
          <a:p>
            <a:pPr lvl="3"/>
            <a:r>
              <a:rPr lang="en-US" dirty="0" smtClean="0"/>
              <a:t>Any change in the patients clinical status positive or negative</a:t>
            </a:r>
          </a:p>
          <a:p>
            <a:pPr lvl="3"/>
            <a:r>
              <a:rPr lang="en-US" dirty="0" smtClean="0"/>
              <a:t>Corrective actions taken for any possible negative effects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5157</TotalTime>
  <Words>6284</Words>
  <Application>Microsoft Office PowerPoint</Application>
  <PresentationFormat>Custom</PresentationFormat>
  <Paragraphs>1203</Paragraphs>
  <Slides>110</Slides>
  <Notes>0</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Medical Design 16x9</vt:lpstr>
      <vt:lpstr>2017  PARAMEDIC REFRESHER COURSE  </vt:lpstr>
      <vt:lpstr>Paramedic Refresher  Module V Medical Emergencies 1</vt:lpstr>
      <vt:lpstr>Module V Objectives</vt:lpstr>
      <vt:lpstr>Module V Objectives Cont.</vt:lpstr>
      <vt:lpstr>Module V Objectives Cont.</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Endocrine and Diabetic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Toxicological and Opioid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Immunological Emergencies</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Pharmacology and Medication Delivery</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lpstr>Pain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Administrator</dc:creator>
  <cp:lastModifiedBy>Training Officer</cp:lastModifiedBy>
  <cp:revision>336</cp:revision>
  <dcterms:created xsi:type="dcterms:W3CDTF">2017-08-14T21:23:42Z</dcterms:created>
  <dcterms:modified xsi:type="dcterms:W3CDTF">2017-11-16T18:55:56Z</dcterms:modified>
</cp:coreProperties>
</file>