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19"/>
  </p:notesMasterIdLst>
  <p:handoutMasterIdLst>
    <p:handoutMasterId r:id="rId20"/>
  </p:handoutMasterIdLst>
  <p:sldIdLst>
    <p:sldId id="344" r:id="rId2"/>
    <p:sldId id="360" r:id="rId3"/>
    <p:sldId id="275" r:id="rId4"/>
    <p:sldId id="339" r:id="rId5"/>
    <p:sldId id="303" r:id="rId6"/>
    <p:sldId id="333" r:id="rId7"/>
    <p:sldId id="345" r:id="rId8"/>
    <p:sldId id="358" r:id="rId9"/>
    <p:sldId id="356" r:id="rId10"/>
    <p:sldId id="357" r:id="rId11"/>
    <p:sldId id="364" r:id="rId12"/>
    <p:sldId id="365" r:id="rId13"/>
    <p:sldId id="359" r:id="rId14"/>
    <p:sldId id="361" r:id="rId15"/>
    <p:sldId id="337" r:id="rId16"/>
    <p:sldId id="366" r:id="rId17"/>
    <p:sldId id="338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186833"/>
    <a:srgbClr val="2EC460"/>
    <a:srgbClr val="009900"/>
    <a:srgbClr val="008000"/>
    <a:srgbClr val="339933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235" autoAdjust="0"/>
    <p:restoredTop sz="94640" autoAdjust="0"/>
  </p:normalViewPr>
  <p:slideViewPr>
    <p:cSldViewPr>
      <p:cViewPr>
        <p:scale>
          <a:sx n="100" d="100"/>
          <a:sy n="100" d="100"/>
        </p:scale>
        <p:origin x="-1824" y="-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B00C23D-70DE-4E5F-89C3-C7844CD558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70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A2B0302-1AD3-49FB-AE9D-D701FAB103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68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CA47436-C26D-4585-B75E-2382B9430CB6}" type="slidenum">
              <a:rPr lang="en-US">
                <a:latin typeface="Arial" panose="020B0604020202020204" pitchFamily="34" charset="0"/>
              </a:rPr>
              <a:pPr eaLnBrk="1" hangingPunct="1"/>
              <a:t>3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984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8615BCFA-2787-45FF-83BF-9301AF0EB4FB}" type="slidenum">
              <a:rPr lang="en-US">
                <a:latin typeface="Arial" panose="020B0604020202020204" pitchFamily="34" charset="0"/>
              </a:rPr>
              <a:pPr eaLnBrk="1" hangingPunct="1"/>
              <a:t>5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1228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518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A0D8A43-D2B2-46D5-925D-C2DAAEA0F518}" type="slidenum">
              <a:rPr lang="en-US">
                <a:latin typeface="Arial" panose="020B0604020202020204" pitchFamily="34" charset="0"/>
              </a:rPr>
              <a:pPr eaLnBrk="1" hangingPunct="1"/>
              <a:t>6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157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9846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94772D-5B41-48A0-8B4F-BC3E1F4DFFB5}" type="slidenum">
              <a:rPr lang="en-US">
                <a:latin typeface="Arial" panose="020B0604020202020204" pitchFamily="34" charset="0"/>
              </a:rPr>
              <a:pPr eaLnBrk="1" hangingPunct="1"/>
              <a:t>15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0034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94772D-5B41-48A0-8B4F-BC3E1F4DFFB5}" type="slidenum">
              <a:rPr lang="en-US">
                <a:latin typeface="Arial" panose="020B0604020202020204" pitchFamily="34" charset="0"/>
              </a:rPr>
              <a:pPr eaLnBrk="1" hangingPunct="1"/>
              <a:t>16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1003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F94772D-5B41-48A0-8B4F-BC3E1F4DFFB5}" type="slidenum">
              <a:rPr lang="en-US">
                <a:latin typeface="Arial" panose="020B0604020202020204" pitchFamily="34" charset="0"/>
              </a:rPr>
              <a:pPr eaLnBrk="1" hangingPunct="1"/>
              <a:t>17</a:t>
            </a:fld>
            <a:endParaRPr lang="en-US">
              <a:latin typeface="Arial" panose="020B0604020202020204" pitchFamily="34" charset="0"/>
            </a:endParaRPr>
          </a:p>
        </p:txBody>
      </p:sp>
      <p:sp>
        <p:nvSpPr>
          <p:cNvPr id="162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5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3FD7C-0C21-4B13-9479-1000954EDE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66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ABE6AA-42F5-4637-B6F0-53295AFE38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0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61A25-20B3-43A6-8BFC-B209C1D795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E13147-243C-4421-BF8C-4EA22B3795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447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9E0303-259E-4314-81E4-415678A9A3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057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371DBC-E518-4D25-8196-87987B4EDB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BB7872-B626-44C6-B9C7-74B45494ED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31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63CF9B-2F8A-4540-92FA-901E7FE720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80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21A598-262D-48EF-A0B2-E8AF52A54B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717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336CC-6099-4931-BC1A-5D624ED9AE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6997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5BC975-EF8B-4992-BF2B-150BE6BB42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848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700"/>
            </a:lvl1pPr>
          </a:lstStyle>
          <a:p>
            <a:fld id="{CCC1A3CC-8764-4153-865D-F230E7DA1E2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12.nysed.gov/specialed/transition/JointAgreement-ACCES-OSE.pdf" TargetMode="External"/><Relationship Id="rId2" Type="http://schemas.openxmlformats.org/officeDocument/2006/relationships/hyperlink" Target="https://www2.ed.gov/policy/speced/guid/rsa/tac/2014/tac-14-03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ces.nysed.gov/vr/do/transition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ACCES-VR in the</a:t>
            </a:r>
            <a:br>
              <a:rPr lang="en-US" dirty="0" smtClean="0"/>
            </a:br>
            <a:r>
              <a:rPr lang="en-US" dirty="0" smtClean="0"/>
              <a:t>Transition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962400"/>
            <a:ext cx="7620000" cy="1143000"/>
          </a:xfrm>
        </p:spPr>
        <p:txBody>
          <a:bodyPr/>
          <a:lstStyle/>
          <a:p>
            <a:pPr algn="r"/>
            <a:r>
              <a:rPr lang="en-US" dirty="0" smtClean="0"/>
              <a:t>Erica M. Molina, Esq. – CAP Director, DRNY</a:t>
            </a:r>
          </a:p>
          <a:p>
            <a:pPr algn="r"/>
            <a:r>
              <a:rPr lang="en-US" dirty="0" smtClean="0"/>
              <a:t>Christina Asbee, Esq. – </a:t>
            </a:r>
            <a:r>
              <a:rPr lang="en-US" dirty="0" err="1" smtClean="0"/>
              <a:t>PAAT</a:t>
            </a:r>
            <a:r>
              <a:rPr lang="en-US" dirty="0" smtClean="0"/>
              <a:t> Attorney, DRNY</a:t>
            </a:r>
          </a:p>
        </p:txBody>
      </p:sp>
    </p:spTree>
    <p:extLst>
      <p:ext uri="{BB962C8B-B14F-4D97-AF65-F5344CB8AC3E}">
        <p14:creationId xmlns:p14="http://schemas.microsoft.com/office/powerpoint/2010/main" val="327172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ACCES-VR Transition Coordinator’s 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Technical </a:t>
            </a:r>
            <a:r>
              <a:rPr lang="en-US" dirty="0"/>
              <a:t>Assistance Circular:</a:t>
            </a:r>
          </a:p>
          <a:p>
            <a:pPr marL="327025" lvl="1" indent="0">
              <a:buNone/>
            </a:pPr>
            <a:r>
              <a:rPr lang="en-US" sz="1600" u="sng" dirty="0">
                <a:hlinkClick r:id="rId2"/>
              </a:rPr>
              <a:t>https://www2.ed.gov/policy/speced/guid/rsa/tac/2014/tac-14-03.pdf</a:t>
            </a:r>
            <a:endParaRPr lang="en-US" sz="1600" dirty="0">
              <a:hlinkClick r:id="rId3"/>
            </a:endParaRPr>
          </a:p>
          <a:p>
            <a:r>
              <a:rPr lang="en-US" dirty="0" smtClean="0"/>
              <a:t>Joint </a:t>
            </a:r>
            <a:r>
              <a:rPr lang="en-US" dirty="0"/>
              <a:t>Agreement:</a:t>
            </a:r>
          </a:p>
          <a:p>
            <a:pPr marL="327025" lvl="1" indent="0">
              <a:buNone/>
            </a:pPr>
            <a:r>
              <a:rPr lang="en-US" sz="1600" dirty="0">
                <a:hlinkClick r:id="rId3"/>
              </a:rPr>
              <a:t>http://www.p12.nysed.gov/specialed/transition/JointAgreement-ACCES-OSE.pdf</a:t>
            </a:r>
            <a:r>
              <a:rPr lang="en-US" sz="1600" dirty="0"/>
              <a:t> </a:t>
            </a:r>
          </a:p>
          <a:p>
            <a:r>
              <a:rPr lang="en-US" dirty="0" smtClean="0"/>
              <a:t>General Responsibilities:</a:t>
            </a:r>
          </a:p>
          <a:p>
            <a:pPr lvl="1"/>
            <a:r>
              <a:rPr lang="en-US" dirty="0" smtClean="0"/>
              <a:t>Outreach</a:t>
            </a:r>
          </a:p>
          <a:p>
            <a:pPr lvl="1"/>
            <a:r>
              <a:rPr lang="en-US" dirty="0" smtClean="0"/>
              <a:t>Facilitation &amp; Coordination</a:t>
            </a:r>
          </a:p>
          <a:p>
            <a:pPr lvl="1"/>
            <a:r>
              <a:rPr lang="en-US" dirty="0" smtClean="0"/>
              <a:t>Assistance in </a:t>
            </a:r>
            <a:r>
              <a:rPr lang="en-US" dirty="0" smtClean="0"/>
              <a:t>student’s preparing </a:t>
            </a:r>
            <a:r>
              <a:rPr lang="en-US" dirty="0" smtClean="0"/>
              <a:t>to receive VR services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3147-243C-4421-BF8C-4EA22B3795EB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93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Transition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 to 10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1"/>
            <a:r>
              <a:rPr lang="en-US" dirty="0" smtClean="0"/>
              <a:t>Begin conversations with student to learn about their future goals.</a:t>
            </a:r>
          </a:p>
          <a:p>
            <a:pPr lvl="1"/>
            <a:r>
              <a:rPr lang="en-US" dirty="0" smtClean="0"/>
              <a:t>What services will the student need to reach his/her future goal?</a:t>
            </a:r>
          </a:p>
          <a:p>
            <a:pPr lvl="2"/>
            <a:r>
              <a:rPr lang="en-US" dirty="0" smtClean="0"/>
              <a:t>Independent living skills</a:t>
            </a:r>
          </a:p>
          <a:p>
            <a:pPr lvl="2"/>
            <a:r>
              <a:rPr lang="en-US" dirty="0" smtClean="0"/>
              <a:t>Vocational training</a:t>
            </a:r>
            <a:endParaRPr lang="en-US" dirty="0"/>
          </a:p>
          <a:p>
            <a:pPr lvl="1"/>
            <a:r>
              <a:rPr lang="en-US" dirty="0" smtClean="0"/>
              <a:t>How can the CSE Team help the student succeed?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3147-243C-4421-BF8C-4EA22B3795EB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960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Transition </a:t>
            </a:r>
            <a:r>
              <a:rPr lang="en-US" dirty="0" smtClean="0"/>
              <a:t>Timeline (</a:t>
            </a:r>
            <a:r>
              <a:rPr lang="en-US" i="1" dirty="0" smtClean="0"/>
              <a:t>cont’d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1"/>
            <a:r>
              <a:rPr lang="en-US" dirty="0" smtClean="0"/>
              <a:t>Include Transition Services in the student’s IEP</a:t>
            </a:r>
          </a:p>
          <a:p>
            <a:pPr lvl="1"/>
            <a:r>
              <a:rPr lang="en-US" dirty="0" smtClean="0"/>
              <a:t>Who is involved in a conversation about transition services?</a:t>
            </a:r>
          </a:p>
          <a:p>
            <a:pPr lvl="1"/>
            <a:r>
              <a:rPr lang="en-US" u="sng" dirty="0" smtClean="0"/>
              <a:t>Example</a:t>
            </a:r>
            <a:r>
              <a:rPr lang="en-US" u="sng" dirty="0" smtClean="0"/>
              <a:t>:</a:t>
            </a:r>
          </a:p>
          <a:p>
            <a:pPr lvl="2"/>
            <a:r>
              <a:rPr lang="en-US" dirty="0"/>
              <a:t>Jay is a 10</a:t>
            </a:r>
            <a:r>
              <a:rPr lang="en-US" baseline="30000" dirty="0"/>
              <a:t>th</a:t>
            </a:r>
            <a:r>
              <a:rPr lang="en-US" dirty="0"/>
              <a:t> grader with </a:t>
            </a:r>
            <a:r>
              <a:rPr lang="en-US" dirty="0" err="1"/>
              <a:t>hypnolepsy</a:t>
            </a:r>
            <a:r>
              <a:rPr lang="en-US" dirty="0"/>
              <a:t> (narcolepsy</a:t>
            </a:r>
            <a:r>
              <a:rPr lang="en-US" dirty="0" smtClean="0"/>
              <a:t>).  His </a:t>
            </a:r>
            <a:r>
              <a:rPr lang="en-US" dirty="0"/>
              <a:t>career goal is Art Teacher</a:t>
            </a:r>
            <a:r>
              <a:rPr lang="en-US" dirty="0" smtClean="0"/>
              <a:t>.  </a:t>
            </a:r>
            <a:r>
              <a:rPr lang="en-US" dirty="0"/>
              <a:t>How can Jay prepare for his future?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3147-243C-4421-BF8C-4EA22B3795EB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2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Transition </a:t>
            </a:r>
            <a:r>
              <a:rPr lang="en-US" dirty="0"/>
              <a:t>Timeline (</a:t>
            </a:r>
            <a:r>
              <a:rPr lang="en-US" i="1" dirty="0"/>
              <a:t>cont’d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r>
              <a:rPr lang="en-US" baseline="30000" dirty="0" smtClean="0"/>
              <a:t>th</a:t>
            </a:r>
            <a:r>
              <a:rPr lang="en-US" dirty="0" smtClean="0"/>
              <a:t> Grade to Graduation</a:t>
            </a:r>
          </a:p>
          <a:p>
            <a:pPr lvl="1"/>
            <a:r>
              <a:rPr lang="en-US" dirty="0" smtClean="0"/>
              <a:t>Frequently review/update Transition Services within the IEP</a:t>
            </a:r>
          </a:p>
          <a:p>
            <a:pPr lvl="2"/>
            <a:r>
              <a:rPr lang="en-US" dirty="0" smtClean="0"/>
              <a:t>Update any assessments to ensure a student’s present needs are recognized. </a:t>
            </a:r>
          </a:p>
          <a:p>
            <a:pPr lvl="1"/>
            <a:r>
              <a:rPr lang="en-US" dirty="0" smtClean="0"/>
              <a:t>Open and regular communication with a student’s transition counselor</a:t>
            </a:r>
          </a:p>
          <a:p>
            <a:pPr lvl="1"/>
            <a:r>
              <a:rPr lang="en-US" dirty="0" smtClean="0"/>
              <a:t>Complete VR applications; keep VR updated</a:t>
            </a:r>
          </a:p>
          <a:p>
            <a:pPr lvl="1"/>
            <a:r>
              <a:rPr lang="en-US" dirty="0" smtClean="0"/>
              <a:t>Ensure VR application is reviewed on schedule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3147-243C-4421-BF8C-4EA22B3795EB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0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Assistive technology access through the transition period. </a:t>
            </a:r>
          </a:p>
          <a:p>
            <a:r>
              <a:rPr lang="en-US" dirty="0" smtClean="0"/>
              <a:t>Transition Coordinators can help a school navigate the outreach and application process. </a:t>
            </a:r>
          </a:p>
          <a:p>
            <a:r>
              <a:rPr lang="en-US" dirty="0" smtClean="0"/>
              <a:t>Continuous conversations between the student, parents, the school’s transition counselor, and CSE team are important.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3147-243C-4421-BF8C-4EA22B3795EB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2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dirty="0"/>
              <a:t>So What is CAP???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 eaLnBrk="1" hangingPunct="1"/>
            <a:r>
              <a:rPr lang="en-US" dirty="0" smtClean="0"/>
              <a:t>The Client Assistance Program (</a:t>
            </a:r>
            <a:r>
              <a:rPr lang="en-US" dirty="0" smtClean="0">
                <a:effectLst/>
              </a:rPr>
              <a:t>CAP) is a federal program exclusively operated by DRNY to assist New Yorkers with disabilities with questions </a:t>
            </a:r>
            <a:r>
              <a:rPr lang="en-US" u="sng" dirty="0" smtClean="0">
                <a:effectLst/>
              </a:rPr>
              <a:t>or</a:t>
            </a:r>
            <a:r>
              <a:rPr lang="en-US" dirty="0" smtClean="0">
                <a:effectLst/>
              </a:rPr>
              <a:t> problems encountered while receiving </a:t>
            </a:r>
            <a:r>
              <a:rPr lang="en-US" u="sng" dirty="0" smtClean="0">
                <a:effectLst/>
              </a:rPr>
              <a:t>or</a:t>
            </a:r>
            <a:r>
              <a:rPr lang="en-US" dirty="0" smtClean="0">
                <a:effectLst/>
              </a:rPr>
              <a:t> applying for vocational rehabilitation (VR) services from state VR agencies.</a:t>
            </a:r>
          </a:p>
          <a:p>
            <a:pPr eaLnBrk="1" hangingPunct="1"/>
            <a:r>
              <a:rPr lang="en-US" dirty="0" smtClean="0"/>
              <a:t>Advocates act as facilitators, negotiators, counsel…</a:t>
            </a:r>
          </a:p>
        </p:txBody>
      </p:sp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E177ED-8126-42B2-B399-588D0CE9F2B4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92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dirty="0"/>
              <a:t>So What is </a:t>
            </a:r>
            <a:r>
              <a:rPr lang="en-US" dirty="0" err="1" smtClean="0"/>
              <a:t>PAAT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 eaLnBrk="1" hangingPunct="1"/>
            <a:r>
              <a:rPr lang="en-US" dirty="0" smtClean="0"/>
              <a:t>Protection &amp; Advocacy for Assistive Technology (PAAT) </a:t>
            </a:r>
            <a:r>
              <a:rPr lang="en-US" dirty="0" smtClean="0">
                <a:effectLst/>
              </a:rPr>
              <a:t>is a federal program exclusively operated by DRNY to assist New Yorkers with disabilities access Assistive Technology. </a:t>
            </a:r>
          </a:p>
          <a:p>
            <a:pPr eaLnBrk="1" hangingPunct="1"/>
            <a:r>
              <a:rPr lang="en-US" dirty="0" smtClean="0">
                <a:effectLst/>
              </a:rPr>
              <a:t>Provide legal assistance and negotiation services for individuals needing AT for:</a:t>
            </a:r>
          </a:p>
          <a:p>
            <a:pPr lvl="2" eaLnBrk="1" hangingPunct="1"/>
            <a:r>
              <a:rPr lang="en-US" dirty="0" smtClean="0"/>
              <a:t>Independent Living</a:t>
            </a:r>
          </a:p>
          <a:p>
            <a:pPr lvl="2" eaLnBrk="1" hangingPunct="1"/>
            <a:r>
              <a:rPr lang="en-US" dirty="0" smtClean="0">
                <a:effectLst/>
              </a:rPr>
              <a:t>Education</a:t>
            </a:r>
          </a:p>
          <a:p>
            <a:pPr lvl="2" eaLnBrk="1" hangingPunct="1"/>
            <a:r>
              <a:rPr lang="en-US" dirty="0" smtClean="0"/>
              <a:t>Employment</a:t>
            </a:r>
            <a:endParaRPr lang="en-US" dirty="0" smtClean="0">
              <a:effectLst/>
            </a:endParaRPr>
          </a:p>
        </p:txBody>
      </p:sp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E177ED-8126-42B2-B399-588D0CE9F2B4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15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dirty="0"/>
              <a:t>How Do I Find DRNY?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900" dirty="0" smtClean="0"/>
              <a:t>Disability Rights New York (DRNY)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sz="2900" dirty="0" smtClean="0"/>
              <a:t>725 Broadway, Suite 450, Albany, NY 12207</a:t>
            </a:r>
          </a:p>
          <a:p>
            <a:pPr marL="0" indent="0" algn="ctr" eaLnBrk="1" hangingPunct="1">
              <a:buNone/>
            </a:pPr>
            <a:endParaRPr lang="en-US" sz="2900" dirty="0" smtClean="0"/>
          </a:p>
          <a:p>
            <a:pPr marL="0" indent="0" algn="ctr" eaLnBrk="1" hangingPunct="1">
              <a:buNone/>
            </a:pPr>
            <a:r>
              <a:rPr lang="en-US" sz="2900" dirty="0" smtClean="0"/>
              <a:t>(518) 432-7861 (voice)</a:t>
            </a:r>
          </a:p>
          <a:p>
            <a:pPr marL="0" indent="0" algn="ctr" eaLnBrk="1" hangingPunct="1">
              <a:buNone/>
            </a:pPr>
            <a:r>
              <a:rPr lang="en-US" sz="2900" dirty="0" smtClean="0"/>
              <a:t>(518) 512-3448 (TTY)</a:t>
            </a:r>
          </a:p>
          <a:p>
            <a:pPr marL="0" indent="0" algn="ctr" eaLnBrk="1" hangingPunct="1">
              <a:buNone/>
            </a:pPr>
            <a:r>
              <a:rPr lang="en-US" sz="2900" dirty="0" smtClean="0"/>
              <a:t>(800) 993-8982 (toll-free voice/TTY)</a:t>
            </a:r>
          </a:p>
          <a:p>
            <a:pPr marL="0" indent="0" algn="ctr" eaLnBrk="1" hangingPunct="1">
              <a:buNone/>
            </a:pPr>
            <a:r>
              <a:rPr lang="en-US" sz="2900" dirty="0" smtClean="0"/>
              <a:t>(518) 427-6561 (fax)</a:t>
            </a:r>
          </a:p>
          <a:p>
            <a:pPr marL="0" indent="0" algn="ctr" eaLnBrk="1" hangingPunct="1">
              <a:buNone/>
            </a:pPr>
            <a:endParaRPr lang="en-US" sz="2900" dirty="0"/>
          </a:p>
          <a:p>
            <a:pPr marL="0" indent="0" algn="ctr" eaLnBrk="1" hangingPunct="1">
              <a:buNone/>
            </a:pPr>
            <a:r>
              <a:rPr lang="en-US" sz="2900" dirty="0" smtClean="0"/>
              <a:t>mail@disabilityrightsny.org</a:t>
            </a:r>
          </a:p>
        </p:txBody>
      </p:sp>
      <p:sp>
        <p:nvSpPr>
          <p:cNvPr id="7782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E177ED-8126-42B2-B399-588D0CE9F2B4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53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“Child find” v. Eligibility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education is an entitlement </a:t>
            </a:r>
          </a:p>
          <a:p>
            <a:pPr lvl="1"/>
            <a:r>
              <a:rPr lang="en-US" dirty="0" smtClean="0"/>
              <a:t>Child find means the school is responsible for actively finding/recognizing students who need special education services. </a:t>
            </a:r>
          </a:p>
          <a:p>
            <a:r>
              <a:rPr lang="en-US" dirty="0" smtClean="0"/>
              <a:t>Vocational Rehabilitation is based on an individual’s eligibility.</a:t>
            </a:r>
          </a:p>
          <a:p>
            <a:pPr lvl="1"/>
            <a:r>
              <a:rPr lang="en-US" dirty="0" smtClean="0"/>
              <a:t>An individual must self-advocate.  </a:t>
            </a:r>
          </a:p>
          <a:p>
            <a:pPr lvl="1"/>
            <a:r>
              <a:rPr lang="en-US" dirty="0" smtClean="0"/>
              <a:t>Must communicate </a:t>
            </a:r>
            <a:r>
              <a:rPr lang="en-US" dirty="0" smtClean="0"/>
              <a:t>assistive technology </a:t>
            </a:r>
            <a:r>
              <a:rPr lang="en-US" dirty="0" smtClean="0"/>
              <a:t>and other service needs.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3147-243C-4421-BF8C-4EA22B3795E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53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ACCES-VR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30725"/>
          </a:xfrm>
        </p:spPr>
        <p:txBody>
          <a:bodyPr/>
          <a:lstStyle/>
          <a:p>
            <a:pPr eaLnBrk="1" hangingPunct="1"/>
            <a:r>
              <a:rPr lang="en-US" sz="3800" dirty="0" smtClean="0"/>
              <a:t>Adult Career &amp; Continuing Education Services – Vocational Rehabilitation </a:t>
            </a:r>
            <a:r>
              <a:rPr lang="en-US" sz="3800" i="1" dirty="0" smtClean="0"/>
              <a:t>(formerly </a:t>
            </a:r>
            <a:r>
              <a:rPr lang="en-US" sz="3800" i="1" dirty="0" err="1" smtClean="0"/>
              <a:t>VESID</a:t>
            </a:r>
            <a:r>
              <a:rPr lang="en-US" sz="3800" i="1" dirty="0" smtClean="0"/>
              <a:t>)</a:t>
            </a:r>
          </a:p>
          <a:p>
            <a:pPr lvl="1" eaLnBrk="1" hangingPunct="1"/>
            <a:r>
              <a:rPr lang="en-US" sz="3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NYSCB for those with blindness</a:t>
            </a:r>
          </a:p>
          <a:p>
            <a:pPr eaLnBrk="1" hangingPunct="1"/>
            <a:r>
              <a:rPr lang="en-US" sz="3800" dirty="0" smtClean="0"/>
              <a:t>The goal of VR is to help individuals with disabilities prepare for, secure, retain, or regain competitive employment.</a:t>
            </a:r>
          </a:p>
        </p:txBody>
      </p:sp>
      <p:sp>
        <p:nvSpPr>
          <p:cNvPr id="1536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AE62AB3-098A-4DB3-B17C-9AAFA2BEB548}" type="slidenum">
              <a:rPr lang="en-US" altLang="en-US"/>
              <a:pPr eaLnBrk="1" hangingPunct="1"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IEP</a:t>
            </a:r>
            <a:r>
              <a:rPr lang="en-US" dirty="0"/>
              <a:t> v. IPE (a big difference!)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Individualized Education Plan (</a:t>
            </a:r>
            <a:r>
              <a:rPr lang="en-US" sz="3600" dirty="0" err="1" smtClean="0"/>
              <a:t>IEP</a:t>
            </a:r>
            <a:r>
              <a:rPr lang="en-US" sz="3600" dirty="0" smtClean="0"/>
              <a:t>)</a:t>
            </a:r>
          </a:p>
          <a:p>
            <a:r>
              <a:rPr lang="en-US" sz="3600" dirty="0" smtClean="0"/>
              <a:t>Individualized Plan for Employment (IPE)</a:t>
            </a:r>
          </a:p>
          <a:p>
            <a:endParaRPr lang="en-US" sz="3600" dirty="0"/>
          </a:p>
          <a:p>
            <a:r>
              <a:rPr lang="en-US" sz="3600" dirty="0" smtClean="0"/>
              <a:t>The </a:t>
            </a:r>
            <a:r>
              <a:rPr lang="en-US" sz="3600" dirty="0" err="1" smtClean="0"/>
              <a:t>IEP</a:t>
            </a:r>
            <a:r>
              <a:rPr lang="en-US" sz="3600" dirty="0" smtClean="0"/>
              <a:t> sets the stage for the IPE.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3147-243C-4421-BF8C-4EA22B3795E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20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Eligibility for VR</a:t>
            </a:r>
            <a:r>
              <a:rPr lang="en-US" sz="3800" dirty="0" smtClean="0">
                <a:latin typeface="Arial" panose="020B0604020202020204" pitchFamily="34" charset="0"/>
              </a:rPr>
              <a:t/>
            </a:r>
            <a:br>
              <a:rPr lang="en-US" sz="3800" dirty="0" smtClean="0">
                <a:latin typeface="Arial" panose="020B0604020202020204" pitchFamily="34" charset="0"/>
              </a:rPr>
            </a:br>
            <a:endParaRPr lang="en-US" sz="3800" dirty="0" smtClean="0">
              <a:latin typeface="Arial" panose="020B0604020202020204" pitchFamily="34" charset="0"/>
            </a:endParaRP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 smtClean="0"/>
              <a:t>Four (4) Criteria: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dirty="0" smtClean="0"/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 smtClean="0"/>
              <a:t>1)	A </a:t>
            </a:r>
            <a:r>
              <a:rPr lang="en-US" sz="2800" b="1" u="sng" dirty="0" smtClean="0"/>
              <a:t>Physical or Mental Impairment</a:t>
            </a:r>
            <a:r>
              <a:rPr lang="en-US" sz="2800" dirty="0" smtClean="0"/>
              <a:t> which is a;</a:t>
            </a:r>
          </a:p>
          <a:p>
            <a:pPr marL="571500" indent="-571500" eaLnBrk="1" hangingPunct="1">
              <a:lnSpc>
                <a:spcPct val="80000"/>
              </a:lnSpc>
            </a:pPr>
            <a:endParaRPr lang="en-US" sz="2000" b="1" u="sng" dirty="0" smtClean="0"/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 smtClean="0"/>
              <a:t>2)	</a:t>
            </a:r>
            <a:r>
              <a:rPr lang="en-US" sz="2800" b="1" u="sng" dirty="0" smtClean="0"/>
              <a:t>Substantial Impediment</a:t>
            </a:r>
            <a:r>
              <a:rPr lang="en-US" sz="2800" dirty="0" smtClean="0"/>
              <a:t> to employment;</a:t>
            </a:r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sz="2000" dirty="0" smtClean="0"/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 smtClean="0"/>
              <a:t>3)	</a:t>
            </a:r>
            <a:r>
              <a:rPr lang="en-US" sz="2800" b="1" u="sng" dirty="0" smtClean="0"/>
              <a:t>Needs</a:t>
            </a:r>
            <a:r>
              <a:rPr lang="en-US" sz="2800" dirty="0" smtClean="0"/>
              <a:t> Vocational Rehabilitation services to “prepare for, secure, retain, or regain employment;” and</a:t>
            </a:r>
          </a:p>
          <a:p>
            <a:pPr marL="571500" indent="-571500" eaLnBrk="1" hangingPunct="1">
              <a:lnSpc>
                <a:spcPct val="80000"/>
              </a:lnSpc>
            </a:pPr>
            <a:endParaRPr lang="en-US" sz="2000" dirty="0" smtClean="0"/>
          </a:p>
          <a:p>
            <a:pPr marL="571500" indent="-571500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sz="2800" dirty="0" smtClean="0"/>
              <a:t>4)	Can </a:t>
            </a:r>
            <a:r>
              <a:rPr lang="en-US" sz="2800" b="1" u="sng" dirty="0" smtClean="0"/>
              <a:t>benefit</a:t>
            </a:r>
            <a:r>
              <a:rPr lang="en-US" sz="2800" b="1" dirty="0" smtClean="0"/>
              <a:t> </a:t>
            </a:r>
            <a:r>
              <a:rPr lang="en-US" sz="2800" dirty="0" smtClean="0"/>
              <a:t>from Vocational Rehabilitation services (this is presumed).</a:t>
            </a:r>
          </a:p>
        </p:txBody>
      </p:sp>
      <p:sp>
        <p:nvSpPr>
          <p:cNvPr id="3789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117E254-BBA9-4D71-98BE-CE019EB227BB}" type="slidenum">
              <a:rPr lang="en-US" altLang="en-US"/>
              <a:pPr eaLnBrk="1" hangingPunct="1"/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Specific VR </a:t>
            </a:r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Assessment to determine VR needs</a:t>
            </a:r>
          </a:p>
          <a:p>
            <a:pPr eaLnBrk="1" hangingPunct="1"/>
            <a:r>
              <a:rPr lang="en-US" dirty="0" smtClean="0"/>
              <a:t>Counseling, guidance, and job placement</a:t>
            </a:r>
          </a:p>
          <a:p>
            <a:pPr eaLnBrk="1" hangingPunct="1"/>
            <a:r>
              <a:rPr lang="en-US" dirty="0" smtClean="0"/>
              <a:t>Assistive technology</a:t>
            </a:r>
          </a:p>
          <a:p>
            <a:pPr eaLnBrk="1" hangingPunct="1"/>
            <a:r>
              <a:rPr lang="en-US" u="sng" dirty="0" smtClean="0"/>
              <a:t>Training</a:t>
            </a:r>
            <a:r>
              <a:rPr lang="en-US" dirty="0" smtClean="0"/>
              <a:t>:</a:t>
            </a:r>
          </a:p>
          <a:p>
            <a:pPr lvl="1" eaLnBrk="1" hangingPunct="1"/>
            <a:r>
              <a:rPr lang="en-US" dirty="0"/>
              <a:t>Tuition for vocational training and other post-secondary </a:t>
            </a:r>
            <a:r>
              <a:rPr lang="en-US" dirty="0" smtClean="0"/>
              <a:t>education, including college!!</a:t>
            </a:r>
            <a:endParaRPr lang="en-US" dirty="0"/>
          </a:p>
          <a:p>
            <a:pPr lvl="1" eaLnBrk="1" hangingPunct="1"/>
            <a:r>
              <a:rPr lang="en-US" dirty="0" smtClean="0"/>
              <a:t>Purchase </a:t>
            </a:r>
            <a:r>
              <a:rPr lang="en-US" dirty="0"/>
              <a:t>of tools, materials, and </a:t>
            </a:r>
            <a:r>
              <a:rPr lang="en-US" dirty="0" smtClean="0"/>
              <a:t>books</a:t>
            </a:r>
          </a:p>
        </p:txBody>
      </p:sp>
      <p:sp>
        <p:nvSpPr>
          <p:cNvPr id="7270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88DE650-9D3D-4708-A3A5-04CBF0342265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Transition, </a:t>
            </a:r>
            <a:r>
              <a:rPr lang="en-US" i="1" dirty="0" smtClean="0"/>
              <a:t>really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coordinated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set of activities for a student,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designed within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 outcome-oriented process, that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promotes movement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from school to post-school activities,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including post-secondary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education, vocational training,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integrated employment […],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continuing and adult education,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adult services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independent living, or community participation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[They] shall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be based upon the individual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student’s needs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[…] and shall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include instruction,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experiences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the development of employment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other post-school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adult living objectives,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when appropriate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acquisition of daily living skills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and functional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vocational evaluation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marL="0" indent="0" algn="r">
              <a:buNone/>
            </a:pP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34 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CFR</a:t>
            </a: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 361.5(b)(55</a:t>
            </a:r>
            <a:r>
              <a:rPr lang="en-US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 (emphasis added)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3147-243C-4421-BF8C-4EA22B3795EB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46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Transition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is a part of the transition process?</a:t>
            </a:r>
          </a:p>
          <a:p>
            <a:pPr lvl="1"/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Parents</a:t>
            </a:r>
          </a:p>
          <a:p>
            <a:pPr lvl="1"/>
            <a:r>
              <a:rPr lang="en-US" dirty="0" smtClean="0"/>
              <a:t>CSE Team</a:t>
            </a:r>
          </a:p>
          <a:p>
            <a:pPr lvl="1"/>
            <a:r>
              <a:rPr lang="en-US" dirty="0" smtClean="0"/>
              <a:t>School’s Transition Counselor</a:t>
            </a:r>
          </a:p>
          <a:p>
            <a:pPr lvl="1"/>
            <a:r>
              <a:rPr lang="en-US" dirty="0" smtClean="0"/>
              <a:t>ACCES-VR’s Regional Transition Coordinator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Independent Living Centers (ILCs)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3147-243C-4421-BF8C-4EA22B3795E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489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ACCES-VR Transition Coordinators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is </a:t>
            </a:r>
            <a:r>
              <a:rPr lang="en-US" dirty="0" smtClean="0"/>
              <a:t>ACCES-VR’s Statewide Transition   &amp; </a:t>
            </a:r>
            <a:r>
              <a:rPr lang="en-US" dirty="0"/>
              <a:t>Youth Services Team?</a:t>
            </a:r>
            <a:endParaRPr lang="en-US" dirty="0" smtClean="0"/>
          </a:p>
          <a:p>
            <a:r>
              <a:rPr lang="en-US" dirty="0" smtClean="0"/>
              <a:t>How can </a:t>
            </a:r>
            <a:r>
              <a:rPr lang="en-US" dirty="0" smtClean="0"/>
              <a:t>this team help </a:t>
            </a:r>
            <a:r>
              <a:rPr lang="en-US" dirty="0" smtClean="0"/>
              <a:t>a student receive transition services? </a:t>
            </a:r>
          </a:p>
          <a:p>
            <a:r>
              <a:rPr lang="en-US" dirty="0" smtClean="0"/>
              <a:t>When can a student, parent, or school district contact a Transition Coordinator?</a:t>
            </a:r>
          </a:p>
          <a:p>
            <a:endParaRPr lang="en-US" dirty="0" smtClean="0"/>
          </a:p>
          <a:p>
            <a:endParaRPr lang="en-US" dirty="0"/>
          </a:p>
          <a:p>
            <a:pPr marL="327025" lvl="1" indent="0" algn="r">
              <a:buNone/>
            </a:pPr>
            <a:r>
              <a:rPr lang="en-US" sz="1600" u="sng" dirty="0">
                <a:hlinkClick r:id="rId2"/>
              </a:rPr>
              <a:t>http://</a:t>
            </a:r>
            <a:r>
              <a:rPr lang="en-US" sz="1600" u="sng" dirty="0" smtClean="0">
                <a:hlinkClick r:id="rId2"/>
              </a:rPr>
              <a:t>www.acces.nysed.gov/vr/do/transition.htm</a:t>
            </a:r>
            <a:r>
              <a:rPr lang="en-US" sz="1600" u="sng" dirty="0" smtClean="0"/>
              <a:t> </a:t>
            </a:r>
            <a:endParaRPr lang="en-US" sz="16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13147-243C-4421-BF8C-4EA22B3795E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614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9">
      <a:dk1>
        <a:srgbClr val="000000"/>
      </a:dk1>
      <a:lt1>
        <a:srgbClr val="FFFFFF"/>
      </a:lt1>
      <a:dk2>
        <a:srgbClr val="003399"/>
      </a:dk2>
      <a:lt2>
        <a:srgbClr val="666699"/>
      </a:lt2>
      <a:accent1>
        <a:srgbClr val="009999"/>
      </a:accent1>
      <a:accent2>
        <a:srgbClr val="4C6D4E"/>
      </a:accent2>
      <a:accent3>
        <a:srgbClr val="FFFFFF"/>
      </a:accent3>
      <a:accent4>
        <a:srgbClr val="000000"/>
      </a:accent4>
      <a:accent5>
        <a:srgbClr val="AACACA"/>
      </a:accent5>
      <a:accent6>
        <a:srgbClr val="446246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2652</TotalTime>
  <Words>786</Words>
  <Application>Microsoft Office PowerPoint</Application>
  <PresentationFormat>On-screen Show (4:3)</PresentationFormat>
  <Paragraphs>128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Edge</vt:lpstr>
      <vt:lpstr>ACCES-VR in the Transition Process</vt:lpstr>
      <vt:lpstr>“Child find” v. Eligibility</vt:lpstr>
      <vt:lpstr>ACCES-VR</vt:lpstr>
      <vt:lpstr>IEP v. IPE (a big difference!)</vt:lpstr>
      <vt:lpstr>Eligibility for VR </vt:lpstr>
      <vt:lpstr>Specific VR Services</vt:lpstr>
      <vt:lpstr>What is Transition, really?</vt:lpstr>
      <vt:lpstr>The Transition Process</vt:lpstr>
      <vt:lpstr>ACCES-VR Transition Coordinators</vt:lpstr>
      <vt:lpstr>ACCES-VR Transition Coordinator’s Role</vt:lpstr>
      <vt:lpstr>The Transition Timeline</vt:lpstr>
      <vt:lpstr>The Transition Timeline (cont’d)</vt:lpstr>
      <vt:lpstr>The Transition Timeline (cont’d)</vt:lpstr>
      <vt:lpstr>Things to Remember</vt:lpstr>
      <vt:lpstr>So What is CAP???</vt:lpstr>
      <vt:lpstr>So What is PAAT???</vt:lpstr>
      <vt:lpstr>How Do I Find DRNY?</vt:lpstr>
    </vt:vector>
  </TitlesOfParts>
  <Company>NDRN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Vocational Rehabilitation 101</dc:title>
  <dc:creator>Erica M. Molina</dc:creator>
  <cp:lastModifiedBy>Erica M. Molina</cp:lastModifiedBy>
  <cp:revision>193</cp:revision>
  <dcterms:created xsi:type="dcterms:W3CDTF">2006-05-23T20:03:23Z</dcterms:created>
  <dcterms:modified xsi:type="dcterms:W3CDTF">2015-03-10T15:29:27Z</dcterms:modified>
</cp:coreProperties>
</file>