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353" r:id="rId5"/>
    <p:sldId id="354" r:id="rId6"/>
    <p:sldId id="356" r:id="rId7"/>
    <p:sldId id="358" r:id="rId8"/>
    <p:sldId id="360" r:id="rId9"/>
    <p:sldId id="373" r:id="rId10"/>
    <p:sldId id="374" r:id="rId11"/>
    <p:sldId id="375" r:id="rId12"/>
    <p:sldId id="376" r:id="rId13"/>
    <p:sldId id="431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432" r:id="rId22"/>
    <p:sldId id="3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1C108A-4AEE-D7B9-5892-89A2F528ABBA}" name="Inspire" initials="Inspire" userId="Inspir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29C"/>
    <a:srgbClr val="1C3851"/>
    <a:srgbClr val="204A67"/>
    <a:srgbClr val="224D6B"/>
    <a:srgbClr val="545250"/>
    <a:srgbClr val="85925A"/>
    <a:srgbClr val="334723"/>
    <a:srgbClr val="51622C"/>
    <a:srgbClr val="E7A693"/>
    <a:srgbClr val="E66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5226" autoAdjust="0"/>
  </p:normalViewPr>
  <p:slideViewPr>
    <p:cSldViewPr snapToGrid="0">
      <p:cViewPr varScale="1">
        <p:scale>
          <a:sx n="68" d="100"/>
          <a:sy n="68" d="100"/>
        </p:scale>
        <p:origin x="12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C3B854-9BC7-48DC-8A56-DBFDDE428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DEFF2-EDF3-481B-9830-270AF04066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DD5F-6A15-4B62-9035-DFE3741A142F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6AB74-8898-4E0C-A41C-CB0D0FACD3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1E6D7-E003-4673-9F29-E23A31AE5E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5F8E-7BA9-4811-86CC-F36B279E4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0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2FC1-FACA-4EA1-9E3D-E317DEA47E18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9021-4777-4007-819B-E02D23044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4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1D337-7833-4516-979C-67BBF84AAC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2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9021-4777-4007-819B-E02D230442A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4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Table 13-313A- changes made include  adding PZSM column, removing conceptual plan, update cross references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Plats are now administratively approved. Made changes to final plat review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9021-4777-4007-819B-E02D230442A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9021-4777-4007-819B-E02D230442A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6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401D-32B1-4B88-A39B-D67A8E46B6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72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Revised minimum </a:t>
            </a:r>
            <a:r>
              <a:rPr lang="en-US" sz="1200" b="1" dirty="0"/>
              <a:t>intersection offset </a:t>
            </a:r>
            <a:r>
              <a:rPr lang="en-US" sz="1200" dirty="0"/>
              <a:t>from 65 to 75 feet where local roads intersect and the design or posted speed is 35 MPH or less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9021-4777-4007-819B-E02D230442A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9021-4777-4007-819B-E02D230442A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48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160E3-4060-6FA9-E0B4-2C2A92DF7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CC699-1B68-B082-57FC-15CE40A50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10ACC-1C70-943C-703F-505C6B1B3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3CA2A-F06D-31BB-AB81-BF69D644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1D337-7833-4516-979C-67BBF84AAC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2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12B14F-8CC6-29A3-953C-813252C0D8FC}"/>
              </a:ext>
            </a:extLst>
          </p:cNvPr>
          <p:cNvSpPr/>
          <p:nvPr userDrawn="1"/>
        </p:nvSpPr>
        <p:spPr>
          <a:xfrm>
            <a:off x="9060873" y="0"/>
            <a:ext cx="3131128" cy="6858000"/>
          </a:xfrm>
          <a:prstGeom prst="rect">
            <a:avLst/>
          </a:prstGeom>
          <a:solidFill>
            <a:srgbClr val="6582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A6AB8-1A22-4B94-B531-20135A62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806" y="2040732"/>
            <a:ext cx="4105072" cy="2776536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3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FD07A5-1554-768C-6EFC-E66459D52BF1}"/>
              </a:ext>
            </a:extLst>
          </p:cNvPr>
          <p:cNvSpPr/>
          <p:nvPr userDrawn="1"/>
        </p:nvSpPr>
        <p:spPr>
          <a:xfrm>
            <a:off x="0" y="0"/>
            <a:ext cx="12192000" cy="1109635"/>
          </a:xfrm>
          <a:prstGeom prst="rect">
            <a:avLst/>
          </a:prstGeom>
          <a:solidFill>
            <a:srgbClr val="6582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0485"/>
            <a:ext cx="10728322" cy="78866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1538654"/>
            <a:ext cx="10643735" cy="4096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round button with a farm and orange&#10;&#10;AI-generated content may be incorrect.">
            <a:extLst>
              <a:ext uri="{FF2B5EF4-FFF2-40B4-BE49-F238E27FC236}">
                <a16:creationId xmlns:a16="http://schemas.microsoft.com/office/drawing/2014/main" id="{5BC8D439-24F8-4C13-8D43-F12A5286A7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3431" y="5587880"/>
            <a:ext cx="1208871" cy="11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9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5E3DF90-BDAB-48CD-8B82-4755E9DF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8C9258-CD4D-4548-8772-8FB275F9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457AE14-A5CA-42ED-B5D5-FE6D1045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9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3312105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2" y="2541600"/>
            <a:ext cx="3304288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9948" y="1840698"/>
            <a:ext cx="3312105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3857" y="2541600"/>
            <a:ext cx="3304287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CBE9708-14E4-4BCB-A359-CC345FB2F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6220" y="1840698"/>
            <a:ext cx="3312105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34B0309-E157-4DD2-AF03-3030A1149E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40274" y="2541600"/>
            <a:ext cx="3304287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EBF02C2-69A8-42BC-B52D-CB6FEE37E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ADB71AC-99F1-486B-8201-51131757B5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9777249-3881-4E7B-BADF-69BB6E7C90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44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D3F068-AC03-4FD0-8144-B8954B67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7B6C63E-66B4-4FDA-AF8E-90866615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449E5A-98CB-4721-94D7-6D73798F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4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1B098D-B430-D284-F965-A7ED7162CDB5}"/>
              </a:ext>
            </a:extLst>
          </p:cNvPr>
          <p:cNvSpPr/>
          <p:nvPr userDrawn="1"/>
        </p:nvSpPr>
        <p:spPr>
          <a:xfrm>
            <a:off x="-2" y="-1"/>
            <a:ext cx="12192001" cy="6858001"/>
          </a:xfrm>
          <a:prstGeom prst="rect">
            <a:avLst/>
          </a:prstGeom>
          <a:solidFill>
            <a:srgbClr val="6582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8A979538-9B7D-2527-76BE-8156F30E5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2457454" y="2461217"/>
            <a:ext cx="6858003" cy="1935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931" y="619200"/>
            <a:ext cx="8922764" cy="147732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929" y="2369128"/>
            <a:ext cx="8922765" cy="3757352"/>
          </a:xfr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81027B-5381-EA5D-8E65-24FDD840F830}"/>
              </a:ext>
            </a:extLst>
          </p:cNvPr>
          <p:cNvSpPr/>
          <p:nvPr userDrawn="1"/>
        </p:nvSpPr>
        <p:spPr>
          <a:xfrm>
            <a:off x="223836" y="2096528"/>
            <a:ext cx="1495425" cy="2514600"/>
          </a:xfrm>
          <a:prstGeom prst="rect">
            <a:avLst/>
          </a:prstGeom>
          <a:solidFill>
            <a:srgbClr val="224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192337-FD66-A29D-AD9B-F88FA9C0F40F}"/>
              </a:ext>
            </a:extLst>
          </p:cNvPr>
          <p:cNvSpPr/>
          <p:nvPr userDrawn="1"/>
        </p:nvSpPr>
        <p:spPr>
          <a:xfrm>
            <a:off x="1200150" y="4429639"/>
            <a:ext cx="661986" cy="362978"/>
          </a:xfrm>
          <a:prstGeom prst="rect">
            <a:avLst/>
          </a:prstGeom>
          <a:solidFill>
            <a:srgbClr val="224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7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FD07A5-1554-768C-6EFC-E66459D52BF1}"/>
              </a:ext>
            </a:extLst>
          </p:cNvPr>
          <p:cNvSpPr/>
          <p:nvPr userDrawn="1"/>
        </p:nvSpPr>
        <p:spPr>
          <a:xfrm>
            <a:off x="0" y="1514"/>
            <a:ext cx="12192000" cy="1109635"/>
          </a:xfrm>
          <a:prstGeom prst="rect">
            <a:avLst/>
          </a:prstGeom>
          <a:solidFill>
            <a:srgbClr val="6582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1999"/>
            <a:ext cx="10728322" cy="78866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1884218"/>
            <a:ext cx="10643735" cy="37507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round button with a farm and orange&#10;&#10;AI-generated content may be incorrect.">
            <a:extLst>
              <a:ext uri="{FF2B5EF4-FFF2-40B4-BE49-F238E27FC236}">
                <a16:creationId xmlns:a16="http://schemas.microsoft.com/office/drawing/2014/main" id="{E45F1117-3F14-8CB6-1140-8D8AD496C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3431" y="5587880"/>
            <a:ext cx="1208871" cy="11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0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FD07A5-1554-768C-6EFC-E66459D52BF1}"/>
              </a:ext>
            </a:extLst>
          </p:cNvPr>
          <p:cNvSpPr/>
          <p:nvPr userDrawn="1"/>
        </p:nvSpPr>
        <p:spPr>
          <a:xfrm>
            <a:off x="0" y="1514"/>
            <a:ext cx="12192000" cy="1109635"/>
          </a:xfrm>
          <a:prstGeom prst="rect">
            <a:avLst/>
          </a:prstGeom>
          <a:solidFill>
            <a:srgbClr val="6582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1999"/>
            <a:ext cx="10728322" cy="78866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1884218"/>
            <a:ext cx="10643735" cy="37507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round button with a farm and orange&#10;&#10;AI-generated content may be incorrect.">
            <a:extLst>
              <a:ext uri="{FF2B5EF4-FFF2-40B4-BE49-F238E27FC236}">
                <a16:creationId xmlns:a16="http://schemas.microsoft.com/office/drawing/2014/main" id="{A404D027-7384-6037-609D-8FF8FE955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96" y="5586366"/>
            <a:ext cx="1208871" cy="11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6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FD07A5-1554-768C-6EFC-E66459D52BF1}"/>
              </a:ext>
            </a:extLst>
          </p:cNvPr>
          <p:cNvSpPr/>
          <p:nvPr userDrawn="1"/>
        </p:nvSpPr>
        <p:spPr>
          <a:xfrm>
            <a:off x="0" y="0"/>
            <a:ext cx="12192000" cy="1109635"/>
          </a:xfrm>
          <a:prstGeom prst="rect">
            <a:avLst/>
          </a:prstGeom>
          <a:solidFill>
            <a:srgbClr val="204A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0485"/>
            <a:ext cx="10728322" cy="78866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1884218"/>
            <a:ext cx="10643735" cy="37507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round button with a farm and orange&#10;&#10;AI-generated content may be incorrect.">
            <a:extLst>
              <a:ext uri="{FF2B5EF4-FFF2-40B4-BE49-F238E27FC236}">
                <a16:creationId xmlns:a16="http://schemas.microsoft.com/office/drawing/2014/main" id="{6A615AB1-7D14-CE70-6330-D21FA0BF0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3431" y="5587880"/>
            <a:ext cx="1208871" cy="11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FD07A5-1554-768C-6EFC-E66459D52BF1}"/>
              </a:ext>
            </a:extLst>
          </p:cNvPr>
          <p:cNvSpPr/>
          <p:nvPr userDrawn="1"/>
        </p:nvSpPr>
        <p:spPr>
          <a:xfrm>
            <a:off x="0" y="0"/>
            <a:ext cx="12192000" cy="1109635"/>
          </a:xfrm>
          <a:prstGeom prst="rect">
            <a:avLst/>
          </a:prstGeom>
          <a:solidFill>
            <a:srgbClr val="1C38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0485"/>
            <a:ext cx="10728322" cy="78866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1884218"/>
            <a:ext cx="10643735" cy="37507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round button with a farm and orange&#10;&#10;AI-generated content may be incorrect.">
            <a:extLst>
              <a:ext uri="{FF2B5EF4-FFF2-40B4-BE49-F238E27FC236}">
                <a16:creationId xmlns:a16="http://schemas.microsoft.com/office/drawing/2014/main" id="{32E4CE18-D8D0-0DC5-DD11-E22FBDCED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3431" y="5587880"/>
            <a:ext cx="1208871" cy="11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4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FD07A5-1554-768C-6EFC-E66459D52BF1}"/>
              </a:ext>
            </a:extLst>
          </p:cNvPr>
          <p:cNvSpPr/>
          <p:nvPr userDrawn="1"/>
        </p:nvSpPr>
        <p:spPr>
          <a:xfrm>
            <a:off x="0" y="0"/>
            <a:ext cx="12192000" cy="1109635"/>
          </a:xfrm>
          <a:prstGeom prst="rect">
            <a:avLst/>
          </a:prstGeom>
          <a:solidFill>
            <a:srgbClr val="6582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0485"/>
            <a:ext cx="10728322" cy="78866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1884218"/>
            <a:ext cx="10643735" cy="37507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round button with a farm and orange&#10;&#10;AI-generated content may be incorrect.">
            <a:extLst>
              <a:ext uri="{FF2B5EF4-FFF2-40B4-BE49-F238E27FC236}">
                <a16:creationId xmlns:a16="http://schemas.microsoft.com/office/drawing/2014/main" id="{F6F0F205-3243-7DB2-494E-65DDDCE85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3431" y="5587880"/>
            <a:ext cx="1208871" cy="11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FD07A5-1554-768C-6EFC-E66459D52BF1}"/>
              </a:ext>
            </a:extLst>
          </p:cNvPr>
          <p:cNvSpPr/>
          <p:nvPr userDrawn="1"/>
        </p:nvSpPr>
        <p:spPr>
          <a:xfrm>
            <a:off x="0" y="0"/>
            <a:ext cx="12192000" cy="1109635"/>
          </a:xfrm>
          <a:prstGeom prst="rect">
            <a:avLst/>
          </a:prstGeom>
          <a:solidFill>
            <a:srgbClr val="6582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0485"/>
            <a:ext cx="10728322" cy="78866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1512278"/>
            <a:ext cx="10643735" cy="41226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round button with a farm and orange&#10;&#10;AI-generated content may be incorrect.">
            <a:extLst>
              <a:ext uri="{FF2B5EF4-FFF2-40B4-BE49-F238E27FC236}">
                <a16:creationId xmlns:a16="http://schemas.microsoft.com/office/drawing/2014/main" id="{441A316F-8DC5-8B63-4B30-9C969B59B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3431" y="5587880"/>
            <a:ext cx="1208871" cy="11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6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FD07A5-1554-768C-6EFC-E66459D52BF1}"/>
              </a:ext>
            </a:extLst>
          </p:cNvPr>
          <p:cNvSpPr/>
          <p:nvPr userDrawn="1"/>
        </p:nvSpPr>
        <p:spPr>
          <a:xfrm>
            <a:off x="0" y="0"/>
            <a:ext cx="12192000" cy="1109635"/>
          </a:xfrm>
          <a:prstGeom prst="rect">
            <a:avLst/>
          </a:prstGeom>
          <a:solidFill>
            <a:srgbClr val="6582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0485"/>
            <a:ext cx="10728322" cy="78866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1512278"/>
            <a:ext cx="10643735" cy="41226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3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065" y="6138000"/>
            <a:ext cx="2130425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Sunday, January 31,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4100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280" y="6138000"/>
            <a:ext cx="118872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91" r:id="rId3"/>
    <p:sldLayoutId id="2147483701" r:id="rId4"/>
    <p:sldLayoutId id="2147483695" r:id="rId5"/>
    <p:sldLayoutId id="2147483697" r:id="rId6"/>
    <p:sldLayoutId id="2147483696" r:id="rId7"/>
    <p:sldLayoutId id="2147483698" r:id="rId8"/>
    <p:sldLayoutId id="2147483700" r:id="rId9"/>
    <p:sldLayoutId id="2147483699" r:id="rId10"/>
    <p:sldLayoutId id="2147483677" r:id="rId11"/>
    <p:sldLayoutId id="2147483694" r:id="rId12"/>
    <p:sldLayoutId id="2147483676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3" pos="461">
          <p15:clr>
            <a:srgbClr val="F26B43"/>
          </p15:clr>
        </p15:guide>
        <p15:guide id="24" pos="1209">
          <p15:clr>
            <a:srgbClr val="F26B43"/>
          </p15:clr>
        </p15:guide>
        <p15:guide id="25" pos="1663">
          <p15:clr>
            <a:srgbClr val="F26B43"/>
          </p15:clr>
        </p15:guide>
        <p15:guide id="26" pos="2865">
          <p15:clr>
            <a:srgbClr val="F26B43"/>
          </p15:clr>
        </p15:guide>
        <p15:guide id="27" pos="4067">
          <p15:clr>
            <a:srgbClr val="F26B43"/>
          </p15:clr>
        </p15:guide>
        <p15:guide id="28" pos="4815">
          <p15:clr>
            <a:srgbClr val="F26B43"/>
          </p15:clr>
        </p15:guide>
        <p15:guide id="29" pos="5269">
          <p15:clr>
            <a:srgbClr val="F26B43"/>
          </p15:clr>
        </p15:guide>
        <p15:guide id="30" pos="6017">
          <p15:clr>
            <a:srgbClr val="F26B43"/>
          </p15:clr>
        </p15:guide>
        <p15:guide id="31" pos="6471">
          <p15:clr>
            <a:srgbClr val="F26B43"/>
          </p15:clr>
        </p15:guide>
        <p15:guide id="32" pos="7219">
          <p15:clr>
            <a:srgbClr val="F26B43"/>
          </p15:clr>
        </p15:guide>
        <p15:guide id="33" orient="horz" pos="459">
          <p15:clr>
            <a:srgbClr val="F26B43"/>
          </p15:clr>
        </p15:guide>
        <p15:guide id="35" orient="horz" pos="1661">
          <p15:clr>
            <a:srgbClr val="F26B43"/>
          </p15:clr>
        </p15:guide>
        <p15:guide id="36" orient="horz" pos="2432">
          <p15:clr>
            <a:srgbClr val="F26B43"/>
          </p15:clr>
        </p15:guide>
        <p15:guide id="37" orient="horz" pos="2886">
          <p15:clr>
            <a:srgbClr val="F26B43"/>
          </p15:clr>
        </p15:guide>
        <p15:guide id="38" orient="horz" pos="3634">
          <p15:clr>
            <a:srgbClr val="F26B43"/>
          </p15:clr>
        </p15:guide>
        <p15:guide id="39" pos="3840">
          <p15:clr>
            <a:srgbClr val="5ACBF0"/>
          </p15:clr>
        </p15:guide>
        <p15:guide id="40" pos="2411">
          <p15:clr>
            <a:srgbClr val="F26B43"/>
          </p15:clr>
        </p15:guide>
        <p15:guide id="41" pos="3613">
          <p15:clr>
            <a:srgbClr val="F26B43"/>
          </p15:clr>
        </p15:guide>
        <p15:guide id="42" orient="horz" pos="1207">
          <p15:clr>
            <a:srgbClr val="F26B43"/>
          </p15:clr>
        </p15:guide>
        <p15:guide id="43" orient="horz" pos="2047">
          <p15:clr>
            <a:srgbClr val="5ACBF0"/>
          </p15:clr>
        </p15:guide>
        <p15:guide id="44" orient="horz" pos="38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.JP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8BC0D1B9-F7BC-42A8-CBBD-913CE6B41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9547"/>
            <a:ext cx="12192000" cy="54584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26866D6-CB13-EE98-CA17-02A7907BA104}"/>
              </a:ext>
            </a:extLst>
          </p:cNvPr>
          <p:cNvSpPr/>
          <p:nvPr/>
        </p:nvSpPr>
        <p:spPr>
          <a:xfrm>
            <a:off x="0" y="0"/>
            <a:ext cx="12192000" cy="2040467"/>
          </a:xfrm>
          <a:prstGeom prst="rect">
            <a:avLst/>
          </a:prstGeom>
          <a:solidFill>
            <a:srgbClr val="224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0">
            <a:extLst>
              <a:ext uri="{FF2B5EF4-FFF2-40B4-BE49-F238E27FC236}">
                <a16:creationId xmlns:a16="http://schemas.microsoft.com/office/drawing/2014/main" id="{7A90D506-3167-67BC-732E-09ACDF3D8DC1}"/>
              </a:ext>
            </a:extLst>
          </p:cNvPr>
          <p:cNvSpPr txBox="1">
            <a:spLocks/>
          </p:cNvSpPr>
          <p:nvPr/>
        </p:nvSpPr>
        <p:spPr>
          <a:xfrm>
            <a:off x="7948233" y="3155797"/>
            <a:ext cx="3884103" cy="492208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6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00"/>
              </a:lnSpc>
            </a:pPr>
            <a:r>
              <a:rPr lang="en-US" sz="2400" b="1" spc="300" dirty="0">
                <a:solidFill>
                  <a:schemeClr val="bg1"/>
                </a:solidFill>
              </a:rPr>
              <a:t>September 11, 2025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6E9C79-288E-0226-2E12-DB8AA773A16B}"/>
              </a:ext>
            </a:extLst>
          </p:cNvPr>
          <p:cNvSpPr/>
          <p:nvPr/>
        </p:nvSpPr>
        <p:spPr>
          <a:xfrm>
            <a:off x="9369557" y="1986628"/>
            <a:ext cx="2335256" cy="457200"/>
          </a:xfrm>
          <a:prstGeom prst="rect">
            <a:avLst/>
          </a:prstGeom>
          <a:solidFill>
            <a:srgbClr val="224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EEA85169-A40A-40DD-9871-5FE5B6A0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790" y="280838"/>
            <a:ext cx="3884103" cy="2143061"/>
          </a:xfrm>
          <a:effectLst/>
        </p:spPr>
        <p:txBody>
          <a:bodyPr>
            <a:noAutofit/>
          </a:bodyPr>
          <a:lstStyle/>
          <a:p>
            <a:pPr>
              <a:lnSpc>
                <a:spcPts val="8100"/>
              </a:lnSpc>
            </a:pPr>
            <a:r>
              <a:rPr lang="en-US" sz="8800" b="1" spc="300" dirty="0">
                <a:solidFill>
                  <a:schemeClr val="bg1"/>
                </a:solidFill>
              </a:rPr>
              <a:t>LDC UPDATE</a:t>
            </a:r>
          </a:p>
        </p:txBody>
      </p:sp>
      <p:pic>
        <p:nvPicPr>
          <p:cNvPr id="8" name="Picture 7" descr="A round logo with a picture of a farm&#10;&#10;AI-generated content may be incorrect.">
            <a:extLst>
              <a:ext uri="{FF2B5EF4-FFF2-40B4-BE49-F238E27FC236}">
                <a16:creationId xmlns:a16="http://schemas.microsoft.com/office/drawing/2014/main" id="{7A6FC4B6-06C3-53B3-4007-B0B7C87588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883" t="25642" r="32204" b="27485"/>
          <a:stretch/>
        </p:blipFill>
        <p:spPr>
          <a:xfrm>
            <a:off x="10648427" y="5418939"/>
            <a:ext cx="1543573" cy="1439061"/>
          </a:xfrm>
          <a:prstGeom prst="rect">
            <a:avLst/>
          </a:prstGeom>
        </p:spPr>
      </p:pic>
      <p:sp>
        <p:nvSpPr>
          <p:cNvPr id="2" name="Title 30">
            <a:extLst>
              <a:ext uri="{FF2B5EF4-FFF2-40B4-BE49-F238E27FC236}">
                <a16:creationId xmlns:a16="http://schemas.microsoft.com/office/drawing/2014/main" id="{88A54B15-722E-1B93-472A-F095DE3569CD}"/>
              </a:ext>
            </a:extLst>
          </p:cNvPr>
          <p:cNvSpPr txBox="1">
            <a:spLocks/>
          </p:cNvSpPr>
          <p:nvPr/>
        </p:nvSpPr>
        <p:spPr>
          <a:xfrm>
            <a:off x="8240056" y="2666968"/>
            <a:ext cx="3315570" cy="492208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6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300" dirty="0">
                <a:solidFill>
                  <a:schemeClr val="bg1"/>
                </a:solidFill>
              </a:rPr>
              <a:t>Planning &amp; Zoning </a:t>
            </a:r>
          </a:p>
          <a:p>
            <a:r>
              <a:rPr lang="en-US" sz="2800" b="1" spc="300" dirty="0">
                <a:solidFill>
                  <a:schemeClr val="bg1"/>
                </a:solidFill>
              </a:rPr>
              <a:t>Special Master</a:t>
            </a:r>
          </a:p>
        </p:txBody>
      </p:sp>
    </p:spTree>
    <p:extLst>
      <p:ext uri="{BB962C8B-B14F-4D97-AF65-F5344CB8AC3E}">
        <p14:creationId xmlns:p14="http://schemas.microsoft.com/office/powerpoint/2010/main" val="369973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7D3A4-029E-46B4-BBF4-5DAF45BB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Major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C47B8-6C72-046E-9770-93C491A22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61" y="1603774"/>
            <a:ext cx="9655277" cy="4946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74199C-5A0D-F305-4E56-E563FAF70CD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rcRect b="11672"/>
          <a:stretch/>
        </p:blipFill>
        <p:spPr>
          <a:xfrm>
            <a:off x="7747000" y="6533596"/>
            <a:ext cx="3176638" cy="156243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421EEA-DE7C-8191-92FF-D8B8361FD237}"/>
              </a:ext>
            </a:extLst>
          </p:cNvPr>
          <p:cNvSpPr txBox="1"/>
          <p:nvPr/>
        </p:nvSpPr>
        <p:spPr>
          <a:xfrm>
            <a:off x="10092836" y="43947"/>
            <a:ext cx="2013116" cy="995422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4723"/>
                </a:solidFill>
                <a:latin typeface="+mj-lt"/>
              </a:rPr>
              <a:t>Art. IV</a:t>
            </a:r>
            <a:endParaRPr lang="en-US" b="1" dirty="0">
              <a:solidFill>
                <a:srgbClr val="334723"/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1E689C-2597-2A20-3C81-960A1E9BAE4B}"/>
              </a:ext>
            </a:extLst>
          </p:cNvPr>
          <p:cNvGrpSpPr/>
          <p:nvPr/>
        </p:nvGrpSpPr>
        <p:grpSpPr>
          <a:xfrm>
            <a:off x="3524434" y="1463876"/>
            <a:ext cx="1038689" cy="440284"/>
            <a:chOff x="3524434" y="1632036"/>
            <a:chExt cx="1038689" cy="44028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BE2C22-C3DE-EE66-3AC5-F5462ECCC15C}"/>
                </a:ext>
              </a:extLst>
            </p:cNvPr>
            <p:cNvSpPr/>
            <p:nvPr/>
          </p:nvSpPr>
          <p:spPr>
            <a:xfrm>
              <a:off x="3524434" y="1632036"/>
              <a:ext cx="949911" cy="4402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469730-8ADB-CE5C-BD68-9D4797261669}"/>
                </a:ext>
              </a:extLst>
            </p:cNvPr>
            <p:cNvSpPr txBox="1"/>
            <p:nvPr/>
          </p:nvSpPr>
          <p:spPr>
            <a:xfrm>
              <a:off x="3613212" y="1652123"/>
              <a:ext cx="949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8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9FD97-8293-3EB3-C9C5-AA77A5CC4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C8D85A-A32C-D6F0-5AA5-38B62953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00AE0-D523-EC85-FD6C-BFF3EE586F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1283740"/>
            <a:ext cx="5097675" cy="3750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Article V. Accessory, Temporary, and Specific Use Standards</a:t>
            </a:r>
          </a:p>
          <a:p>
            <a:pPr marL="0" lvl="1" indent="0">
              <a:buNone/>
              <a:tabLst>
                <a:tab pos="1314450" algn="l"/>
              </a:tabLst>
            </a:pPr>
            <a:r>
              <a:rPr lang="en-US" dirty="0"/>
              <a:t>Division 1.	General</a:t>
            </a:r>
          </a:p>
          <a:p>
            <a:pPr marL="0" lvl="1" indent="0">
              <a:buNone/>
              <a:tabLst>
                <a:tab pos="1314450" algn="l"/>
              </a:tabLst>
            </a:pPr>
            <a:r>
              <a:rPr lang="en-US" dirty="0"/>
              <a:t>Division 2.	Accessory Use &amp; Structures </a:t>
            </a:r>
          </a:p>
          <a:p>
            <a:pPr marL="0" lvl="1" indent="0">
              <a:buNone/>
              <a:tabLst>
                <a:tab pos="1314450" algn="l"/>
              </a:tabLst>
            </a:pPr>
            <a:r>
              <a:rPr lang="en-US" dirty="0"/>
              <a:t>Division 3.	Temporary Uses &amp; Structures </a:t>
            </a:r>
          </a:p>
          <a:p>
            <a:pPr marL="0" lvl="1" indent="0">
              <a:buNone/>
              <a:tabLst>
                <a:tab pos="1314450" algn="l"/>
              </a:tabLst>
            </a:pPr>
            <a:r>
              <a:rPr lang="en-US" dirty="0"/>
              <a:t>Division 4.	Specific Use Standards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E57DF36-CE65-2C5C-5EC9-B95454382B12}"/>
              </a:ext>
            </a:extLst>
          </p:cNvPr>
          <p:cNvSpPr txBox="1">
            <a:spLocks/>
          </p:cNvSpPr>
          <p:nvPr/>
        </p:nvSpPr>
        <p:spPr>
          <a:xfrm>
            <a:off x="6084161" y="1283740"/>
            <a:ext cx="5927874" cy="53187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Major Changes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Revised Accessory Family Cottages section to Accessory Dwelling Units (</a:t>
            </a:r>
            <a:r>
              <a:rPr lang="en-US" sz="1600" b="1" dirty="0"/>
              <a:t>ADUs</a:t>
            </a:r>
            <a:r>
              <a:rPr lang="en-US" sz="1600" dirty="0"/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Revised the following:</a:t>
            </a:r>
          </a:p>
          <a:p>
            <a:pPr marL="519113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dirty="0"/>
              <a:t>RV parks</a:t>
            </a:r>
            <a:r>
              <a:rPr lang="en-US" sz="1600" dirty="0"/>
              <a:t> and accessory structures in RV parks (clarify)</a:t>
            </a:r>
            <a:endParaRPr lang="en-US" sz="1600" b="1" dirty="0"/>
          </a:p>
          <a:p>
            <a:pPr marL="519113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dirty="0"/>
              <a:t>Home Occupations </a:t>
            </a:r>
            <a:r>
              <a:rPr lang="en-US" sz="1600" dirty="0"/>
              <a:t>(consistency with FS)</a:t>
            </a:r>
          </a:p>
          <a:p>
            <a:pPr marL="519113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dirty="0"/>
              <a:t>Alcoholic beverage </a:t>
            </a:r>
            <a:r>
              <a:rPr lang="en-US" sz="1600" dirty="0"/>
              <a:t>(clean up)</a:t>
            </a:r>
          </a:p>
          <a:p>
            <a:pPr marL="519113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dirty="0"/>
              <a:t>Bed &amp; Breakfast </a:t>
            </a:r>
            <a:r>
              <a:rPr lang="en-US" sz="1600" dirty="0"/>
              <a:t>(consistency with Sumter)</a:t>
            </a:r>
          </a:p>
          <a:p>
            <a:pPr marL="519113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Swimming </a:t>
            </a:r>
            <a:r>
              <a:rPr lang="en-US" sz="1600" b="1" dirty="0"/>
              <a:t>pool enclosures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Added standards for:</a:t>
            </a:r>
          </a:p>
          <a:p>
            <a:pPr marL="519113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Accessory </a:t>
            </a:r>
            <a:r>
              <a:rPr lang="en-US" sz="1600" b="1" dirty="0"/>
              <a:t>racetracks</a:t>
            </a:r>
          </a:p>
          <a:p>
            <a:pPr marL="519113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dirty="0"/>
              <a:t>Internet cafes</a:t>
            </a:r>
          </a:p>
          <a:p>
            <a:pPr marL="519113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Existing </a:t>
            </a:r>
            <a:r>
              <a:rPr lang="en-US" sz="1600" b="1" dirty="0"/>
              <a:t>motion picture arcade booths </a:t>
            </a:r>
          </a:p>
          <a:p>
            <a:pPr marL="519113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dirty="0"/>
              <a:t>Yard sales </a:t>
            </a:r>
            <a:r>
              <a:rPr lang="en-US" sz="1600" dirty="0"/>
              <a:t>(3-day in 30-day period)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Allow the use of an </a:t>
            </a:r>
            <a:r>
              <a:rPr lang="en-US" sz="1600" b="1" dirty="0"/>
              <a:t>RV as a temporary dwelling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Added </a:t>
            </a:r>
            <a:r>
              <a:rPr lang="en-US" sz="1600" b="1" dirty="0"/>
              <a:t>animal density </a:t>
            </a:r>
            <a:r>
              <a:rPr lang="en-US" sz="1600" dirty="0"/>
              <a:t>equivalencies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Removed </a:t>
            </a:r>
            <a:r>
              <a:rPr lang="en-US" sz="1600" b="1" dirty="0"/>
              <a:t>animal control provisions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54A28-C464-08CB-0917-8C83ACBF0FE8}"/>
              </a:ext>
            </a:extLst>
          </p:cNvPr>
          <p:cNvSpPr txBox="1"/>
          <p:nvPr/>
        </p:nvSpPr>
        <p:spPr>
          <a:xfrm>
            <a:off x="10173985" y="43947"/>
            <a:ext cx="1850818" cy="995422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3851"/>
                </a:solidFill>
                <a:latin typeface="+mj-lt"/>
              </a:rPr>
              <a:t>Art. V</a:t>
            </a:r>
            <a:endParaRPr lang="en-US" b="1" dirty="0">
              <a:solidFill>
                <a:srgbClr val="1C38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529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CA62B-5CE8-66EB-5815-DCEF8B079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DFC305-1DB9-27FF-77BC-26ED4599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8E961D-6CA2-1C10-4AAE-FBF47F6320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1512278"/>
            <a:ext cx="4911963" cy="214335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Article VI. Access, Circulation, Parking</a:t>
            </a:r>
          </a:p>
          <a:p>
            <a:pPr marL="1260475" lvl="1" indent="-1260475">
              <a:buNone/>
              <a:tabLst>
                <a:tab pos="1260475" algn="l"/>
              </a:tabLst>
            </a:pPr>
            <a:r>
              <a:rPr lang="en-US" dirty="0"/>
              <a:t>Division 1.	Roadway Standards</a:t>
            </a:r>
          </a:p>
          <a:p>
            <a:pPr marL="1260475" lvl="1" indent="-1260475">
              <a:buNone/>
              <a:tabLst>
                <a:tab pos="1260475" algn="l"/>
              </a:tabLst>
            </a:pPr>
            <a:r>
              <a:rPr lang="en-US" dirty="0"/>
              <a:t>Division 2.	On-site Traffic Circulation, Parking and Loading 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78168DA-A2F9-6F0D-DC46-BB522465058B}"/>
              </a:ext>
            </a:extLst>
          </p:cNvPr>
          <p:cNvSpPr txBox="1">
            <a:spLocks/>
          </p:cNvSpPr>
          <p:nvPr/>
        </p:nvSpPr>
        <p:spPr>
          <a:xfrm>
            <a:off x="6096000" y="1512278"/>
            <a:ext cx="5843752" cy="49539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Major Changes</a:t>
            </a:r>
          </a:p>
          <a:p>
            <a:pPr>
              <a:spcBef>
                <a:spcPts val="500"/>
              </a:spcBef>
            </a:pPr>
            <a:r>
              <a:rPr lang="en-US" sz="1600" dirty="0"/>
              <a:t>Require </a:t>
            </a:r>
            <a:r>
              <a:rPr lang="en-US" sz="1600" b="1" dirty="0"/>
              <a:t>traffic impact analysis </a:t>
            </a:r>
            <a:r>
              <a:rPr lang="en-US" sz="1600" dirty="0"/>
              <a:t>for minor development</a:t>
            </a:r>
          </a:p>
          <a:p>
            <a:pPr>
              <a:spcBef>
                <a:spcPts val="500"/>
              </a:spcBef>
            </a:pPr>
            <a:r>
              <a:rPr lang="en-US" sz="1600" dirty="0"/>
              <a:t>Updated references to the County’s </a:t>
            </a:r>
            <a:r>
              <a:rPr lang="en-US" sz="1600" b="1" dirty="0"/>
              <a:t>Engineering Standards Manual </a:t>
            </a:r>
            <a:r>
              <a:rPr lang="en-US" sz="1600" dirty="0"/>
              <a:t>and eliminated references to FDOT’s Green Book</a:t>
            </a:r>
          </a:p>
          <a:p>
            <a:pPr>
              <a:spcBef>
                <a:spcPts val="500"/>
              </a:spcBef>
            </a:pPr>
            <a:r>
              <a:rPr lang="en-US" sz="1600" dirty="0"/>
              <a:t>Clarify that the design requirements apply to </a:t>
            </a:r>
            <a:r>
              <a:rPr lang="en-US" sz="1600" b="1" dirty="0"/>
              <a:t>public streets </a:t>
            </a:r>
            <a:r>
              <a:rPr lang="en-US" sz="1600" dirty="0"/>
              <a:t>only</a:t>
            </a:r>
          </a:p>
          <a:p>
            <a:pPr>
              <a:spcBef>
                <a:spcPts val="500"/>
              </a:spcBef>
            </a:pPr>
            <a:r>
              <a:rPr lang="en-US" sz="1600" dirty="0"/>
              <a:t>Removed </a:t>
            </a:r>
            <a:r>
              <a:rPr lang="en-US" sz="1600" b="1" dirty="0"/>
              <a:t>bike path </a:t>
            </a:r>
            <a:r>
              <a:rPr lang="en-US" sz="1600" dirty="0"/>
              <a:t>requirement</a:t>
            </a:r>
          </a:p>
          <a:p>
            <a:pPr>
              <a:spcBef>
                <a:spcPts val="500"/>
              </a:spcBef>
            </a:pPr>
            <a:r>
              <a:rPr lang="en-US" sz="1600" dirty="0"/>
              <a:t>Added </a:t>
            </a:r>
            <a:r>
              <a:rPr lang="en-US" sz="1600" b="1" dirty="0"/>
              <a:t>sight triangle </a:t>
            </a:r>
            <a:r>
              <a:rPr lang="en-US" sz="1600" dirty="0"/>
              <a:t>(visibility) standards</a:t>
            </a:r>
          </a:p>
          <a:p>
            <a:pPr>
              <a:spcBef>
                <a:spcPts val="500"/>
              </a:spcBef>
            </a:pPr>
            <a:r>
              <a:rPr lang="en-US" sz="1600" dirty="0"/>
              <a:t>Reduced the size of </a:t>
            </a:r>
            <a:r>
              <a:rPr lang="en-US" sz="1600" b="1" dirty="0"/>
              <a:t>grass parking spaces </a:t>
            </a:r>
            <a:r>
              <a:rPr lang="en-US" sz="1600" dirty="0"/>
              <a:t>(12x24 to standard)</a:t>
            </a:r>
          </a:p>
          <a:p>
            <a:pPr>
              <a:spcBef>
                <a:spcPts val="500"/>
              </a:spcBef>
            </a:pPr>
            <a:r>
              <a:rPr lang="en-US" sz="1600" dirty="0"/>
              <a:t>Added minimum standard for </a:t>
            </a:r>
            <a:r>
              <a:rPr lang="en-US" sz="1600" b="1" dirty="0"/>
              <a:t>drive-through lane stacking </a:t>
            </a:r>
            <a:r>
              <a:rPr lang="en-US" sz="1600" dirty="0"/>
              <a:t>(5 spaces)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4016B-89E9-9440-07EC-3AFA55E84422}"/>
              </a:ext>
            </a:extLst>
          </p:cNvPr>
          <p:cNvSpPr txBox="1"/>
          <p:nvPr/>
        </p:nvSpPr>
        <p:spPr>
          <a:xfrm>
            <a:off x="10092836" y="43947"/>
            <a:ext cx="2013116" cy="995422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3851"/>
                </a:solidFill>
                <a:latin typeface="+mj-lt"/>
              </a:rPr>
              <a:t>Art. VI</a:t>
            </a:r>
            <a:endParaRPr lang="en-US" b="1" dirty="0">
              <a:solidFill>
                <a:srgbClr val="1C3851"/>
              </a:solidFill>
              <a:latin typeface="+mj-lt"/>
            </a:endParaRPr>
          </a:p>
        </p:txBody>
      </p:sp>
      <p:pic>
        <p:nvPicPr>
          <p:cNvPr id="9" name="Picture 8" descr="A diagram of a street and a street&#10;&#10;Description automatically generated">
            <a:extLst>
              <a:ext uri="{FF2B5EF4-FFF2-40B4-BE49-F238E27FC236}">
                <a16:creationId xmlns:a16="http://schemas.microsoft.com/office/drawing/2014/main" id="{29311E03-B9B9-74B3-FB59-A8E37B01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8" y="4238436"/>
            <a:ext cx="5433848" cy="21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AFE52-22F9-5C50-2E55-59F3FAB1D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BCADBD-2F6E-12DD-931A-FD4B7677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A5ED8-2340-25F9-B44D-E87F5A633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823" y="1569647"/>
            <a:ext cx="5321867" cy="32861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Article VII. Development, Design, and Utilities</a:t>
            </a:r>
          </a:p>
          <a:p>
            <a:pPr marL="1260475" lvl="1" indent="-1260475">
              <a:buNone/>
              <a:tabLst>
                <a:tab pos="1260475" algn="l"/>
              </a:tabLst>
            </a:pPr>
            <a:r>
              <a:rPr lang="en-US" dirty="0"/>
              <a:t>Division 1.	Subdivision Standards</a:t>
            </a:r>
          </a:p>
          <a:p>
            <a:pPr marL="1260475" lvl="1" indent="-1260475">
              <a:buNone/>
              <a:tabLst>
                <a:tab pos="1260475" algn="l"/>
              </a:tabLst>
            </a:pPr>
            <a:r>
              <a:rPr lang="en-US" dirty="0"/>
              <a:t>Division 2.	Utility Standards</a:t>
            </a:r>
          </a:p>
          <a:p>
            <a:pPr marL="1260475" lvl="1" indent="-1260475">
              <a:buNone/>
              <a:tabLst>
                <a:tab pos="1260475" algn="l"/>
              </a:tabLst>
            </a:pPr>
            <a:r>
              <a:rPr lang="en-US" dirty="0"/>
              <a:t>Division 3.	Drainage and Stormwater Management Standards </a:t>
            </a:r>
          </a:p>
          <a:p>
            <a:pPr marL="1260475" lvl="1" indent="-1260475">
              <a:buNone/>
              <a:tabLst>
                <a:tab pos="1260475" algn="l"/>
              </a:tabLst>
            </a:pPr>
            <a:r>
              <a:rPr lang="en-US" dirty="0"/>
              <a:t>Division 4.	Safety and Nuisance Standards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DC25897-973F-0D56-294B-3F6D512ECD3B}"/>
              </a:ext>
            </a:extLst>
          </p:cNvPr>
          <p:cNvSpPr txBox="1">
            <a:spLocks/>
          </p:cNvSpPr>
          <p:nvPr/>
        </p:nvSpPr>
        <p:spPr>
          <a:xfrm>
            <a:off x="6170501" y="1569647"/>
            <a:ext cx="5562676" cy="41437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Major Changes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Noted that non-platted sites may provide access through </a:t>
            </a:r>
            <a:r>
              <a:rPr lang="en-US" sz="1600" b="1" dirty="0"/>
              <a:t>private easements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Clarified that PUDs, RV parks, and individual RV sites are required to be served by </a:t>
            </a:r>
            <a:r>
              <a:rPr lang="en-US" sz="1600" b="1" dirty="0"/>
              <a:t>central water &amp; sewer systems </a:t>
            </a:r>
            <a:r>
              <a:rPr lang="en-US" sz="1600" dirty="0"/>
              <a:t>if available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Added RV parks to list of development required to provide a </a:t>
            </a:r>
            <a:r>
              <a:rPr lang="en-US" sz="1600" b="1" dirty="0"/>
              <a:t>fire protection system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Provides standards for </a:t>
            </a:r>
            <a:r>
              <a:rPr lang="en-US" sz="1600" b="1" dirty="0"/>
              <a:t>rural fire protection </a:t>
            </a:r>
            <a:r>
              <a:rPr lang="en-US" sz="1600" dirty="0"/>
              <a:t>(areas outside service area of pressurized source)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Added subsection </a:t>
            </a:r>
            <a:r>
              <a:rPr lang="en-US" sz="1600" b="1" dirty="0"/>
              <a:t>prohibiting illicit discharge </a:t>
            </a:r>
            <a:r>
              <a:rPr lang="en-US" sz="1600" dirty="0"/>
              <a:t>into stormwater system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Revised minimum lighting intensity for </a:t>
            </a:r>
            <a:r>
              <a:rPr lang="en-US" sz="1600" b="1" dirty="0"/>
              <a:t>parking areas </a:t>
            </a:r>
            <a:r>
              <a:rPr lang="en-US" sz="1600" dirty="0"/>
              <a:t>from 2 to 1 foot-candle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2B2FF-8C2C-12D0-0DC4-2C2000DBA774}"/>
              </a:ext>
            </a:extLst>
          </p:cNvPr>
          <p:cNvSpPr txBox="1"/>
          <p:nvPr/>
        </p:nvSpPr>
        <p:spPr>
          <a:xfrm>
            <a:off x="10005338" y="43947"/>
            <a:ext cx="2175413" cy="995422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3851"/>
                </a:solidFill>
                <a:latin typeface="+mj-lt"/>
              </a:rPr>
              <a:t>Art. VII</a:t>
            </a:r>
            <a:endParaRPr lang="en-US" b="1" dirty="0">
              <a:solidFill>
                <a:srgbClr val="1C38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4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29B8-E104-F818-D6A1-6995ADFB9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3C09E8-D9D0-3EE7-D8B9-1774179F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46DDA-ED96-97BD-0DE5-B90A24166B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1884218"/>
            <a:ext cx="5321867" cy="3750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Article VIII. Landscaping Standards</a:t>
            </a: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881188" algn="l"/>
              </a:tabLs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13-800.	Tree Protection</a:t>
            </a: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881188" algn="l"/>
              </a:tabLs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13-801.	Landscaping Standards </a:t>
            </a: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881188" algn="l"/>
              </a:tabLs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13-802.	Buffer Standards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7EAF3F-95B3-C1B3-1D47-FC9F4A7D4F3C}"/>
              </a:ext>
            </a:extLst>
          </p:cNvPr>
          <p:cNvSpPr txBox="1">
            <a:spLocks/>
          </p:cNvSpPr>
          <p:nvPr/>
        </p:nvSpPr>
        <p:spPr>
          <a:xfrm>
            <a:off x="6307134" y="1884218"/>
            <a:ext cx="5321867" cy="3750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Major Changes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Moved </a:t>
            </a:r>
            <a:r>
              <a:rPr lang="en-US" b="1" dirty="0"/>
              <a:t>definitions</a:t>
            </a:r>
            <a:r>
              <a:rPr lang="en-US" dirty="0"/>
              <a:t> to Art. II.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New, simplified table of required </a:t>
            </a:r>
            <a:r>
              <a:rPr lang="en-US" b="1" dirty="0"/>
              <a:t>buffers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Added </a:t>
            </a:r>
            <a:r>
              <a:rPr lang="en-US" b="1" dirty="0"/>
              <a:t>buffer type D </a:t>
            </a:r>
            <a:r>
              <a:rPr lang="en-US" dirty="0"/>
              <a:t>(brought in from another chapter)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Simplify the </a:t>
            </a:r>
            <a:r>
              <a:rPr lang="en-US" b="1" dirty="0"/>
              <a:t>right-of-way buffer </a:t>
            </a:r>
            <a:r>
              <a:rPr lang="en-US" dirty="0"/>
              <a:t>table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B32AC-7F85-F27C-4A72-F87BC918A802}"/>
              </a:ext>
            </a:extLst>
          </p:cNvPr>
          <p:cNvSpPr txBox="1"/>
          <p:nvPr/>
        </p:nvSpPr>
        <p:spPr>
          <a:xfrm>
            <a:off x="9843827" y="43947"/>
            <a:ext cx="2337710" cy="995422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3851"/>
                </a:solidFill>
                <a:latin typeface="+mj-lt"/>
              </a:rPr>
              <a:t>Art. VIII</a:t>
            </a:r>
            <a:endParaRPr lang="en-US" b="1" dirty="0">
              <a:solidFill>
                <a:srgbClr val="1C385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FA9CE-8C78-1C92-A73A-9BAE2C50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0236"/>
            <a:ext cx="5884867" cy="24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41475-070B-F5DE-2C2C-6A9107264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91CFCD-22D0-5BB4-18FF-CCA420D5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2DCDDF-FE37-3E42-EBE1-150CEE3CF3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2999" y="1645346"/>
            <a:ext cx="5321867" cy="45927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Article IX. Resource Protection Standards</a:t>
            </a:r>
          </a:p>
          <a:p>
            <a:pPr marL="1944688" lvl="1" indent="-194468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944688" algn="l"/>
              </a:tabLs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13-900.	Wetlands</a:t>
            </a:r>
          </a:p>
          <a:p>
            <a:pPr marL="1944688" lvl="1" indent="-194468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944688" algn="l"/>
              </a:tabLs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13-901.	Surface Water Quality</a:t>
            </a:r>
          </a:p>
          <a:p>
            <a:pPr marL="1944688" lvl="1" indent="-194468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944688" algn="l"/>
              </a:tabLs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13-902.	Groundwater Quantity/Quality</a:t>
            </a:r>
          </a:p>
          <a:p>
            <a:pPr marL="1944688" lvl="1" indent="-194468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944688" algn="l"/>
              </a:tabLs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13-903.	Flora and Fauna</a:t>
            </a:r>
          </a:p>
          <a:p>
            <a:pPr marL="1944688" lvl="1" indent="-194468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944688" algn="l"/>
              </a:tabLs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13-904.	Waste disposal</a:t>
            </a:r>
          </a:p>
          <a:p>
            <a:pPr marL="1944688" lvl="1" indent="-194468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944688" algn="l"/>
              </a:tabLs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13-905. 	Air Quality</a:t>
            </a:r>
          </a:p>
          <a:p>
            <a:pPr marL="1944688" lvl="1" indent="-194468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944688" algn="l"/>
              </a:tabLs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13-906.	Historic Preservation</a:t>
            </a:r>
          </a:p>
          <a:p>
            <a:pPr marL="1944688" lvl="1" indent="-194468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944688" algn="l"/>
              </a:tabLs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13-907.	Soils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6207630-1D3D-6C20-420E-F25136971268}"/>
              </a:ext>
            </a:extLst>
          </p:cNvPr>
          <p:cNvSpPr txBox="1">
            <a:spLocks/>
          </p:cNvSpPr>
          <p:nvPr/>
        </p:nvSpPr>
        <p:spPr>
          <a:xfrm>
            <a:off x="6358776" y="1645346"/>
            <a:ext cx="5321867" cy="4090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Major Changes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Streamlined list of requirements major development need to identify and protect to focus on the </a:t>
            </a:r>
            <a:r>
              <a:rPr lang="en-US" b="1" dirty="0"/>
              <a:t>environmental aspects </a:t>
            </a:r>
            <a:r>
              <a:rPr lang="en-US" dirty="0"/>
              <a:t>that are regulated (listed specifies and jurisdictional wetlands)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Added language on non-conforming uses regarding </a:t>
            </a:r>
            <a:r>
              <a:rPr lang="en-US" b="1" dirty="0"/>
              <a:t>sludge and septage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Added new language to clarify the </a:t>
            </a:r>
            <a:r>
              <a:rPr lang="en-US" b="1" dirty="0"/>
              <a:t>Historic Preservation</a:t>
            </a:r>
            <a:r>
              <a:rPr lang="en-US" dirty="0"/>
              <a:t> requirements &amp; require a letter of clearance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087A2-993D-C959-625E-BF2F9F98B8C4}"/>
              </a:ext>
            </a:extLst>
          </p:cNvPr>
          <p:cNvSpPr txBox="1"/>
          <p:nvPr/>
        </p:nvSpPr>
        <p:spPr>
          <a:xfrm>
            <a:off x="10093963" y="43947"/>
            <a:ext cx="2010862" cy="995422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3851"/>
                </a:solidFill>
                <a:latin typeface="+mj-lt"/>
              </a:rPr>
              <a:t>Art. IX</a:t>
            </a:r>
            <a:endParaRPr lang="en-US" b="1" dirty="0">
              <a:solidFill>
                <a:srgbClr val="1C38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2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4478C-6906-82B5-341A-CA104CC5C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62FFE7-8C50-0B7A-9663-6D715D7B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9254-8187-E710-8B5B-BFB08CE44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210" y="1884218"/>
            <a:ext cx="5321867" cy="3750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Article X. Sign Standards</a:t>
            </a: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13-1000. General</a:t>
            </a: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13-1001. Design Standards</a:t>
            </a: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13-1002. Private signs on public property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81DC349-E64C-C5C4-DEFD-5FEF3107F922}"/>
              </a:ext>
            </a:extLst>
          </p:cNvPr>
          <p:cNvSpPr txBox="1">
            <a:spLocks/>
          </p:cNvSpPr>
          <p:nvPr/>
        </p:nvSpPr>
        <p:spPr>
          <a:xfrm>
            <a:off x="6485810" y="1884218"/>
            <a:ext cx="5321867" cy="4099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Major Changes</a:t>
            </a:r>
          </a:p>
          <a:p>
            <a:pPr>
              <a:spcBef>
                <a:spcPts val="500"/>
              </a:spcBef>
            </a:pPr>
            <a:r>
              <a:rPr lang="en-US" dirty="0"/>
              <a:t>Added cross-reference to sight triangle</a:t>
            </a:r>
          </a:p>
          <a:p>
            <a:pPr>
              <a:spcBef>
                <a:spcPts val="500"/>
              </a:spcBef>
            </a:pPr>
            <a:r>
              <a:rPr lang="en-US" dirty="0"/>
              <a:t>Clarified Billboard regulations are handled by FDOT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68138-EB3F-ADED-BA35-2E855D787FE2}"/>
              </a:ext>
            </a:extLst>
          </p:cNvPr>
          <p:cNvSpPr txBox="1"/>
          <p:nvPr/>
        </p:nvSpPr>
        <p:spPr>
          <a:xfrm>
            <a:off x="10175112" y="43947"/>
            <a:ext cx="1848565" cy="995422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3851"/>
                </a:solidFill>
                <a:latin typeface="+mj-lt"/>
              </a:rPr>
              <a:t>Art. X</a:t>
            </a:r>
            <a:endParaRPr lang="en-US" b="1" dirty="0">
              <a:solidFill>
                <a:srgbClr val="1C3851"/>
              </a:solidFill>
              <a:latin typeface="+mj-lt"/>
            </a:endParaRPr>
          </a:p>
        </p:txBody>
      </p:sp>
      <p:pic>
        <p:nvPicPr>
          <p:cNvPr id="1026" name="Picture 2" descr="Big large billboard outdoor | Premium Vector">
            <a:extLst>
              <a:ext uri="{FF2B5EF4-FFF2-40B4-BE49-F238E27FC236}">
                <a16:creationId xmlns:a16="http://schemas.microsoft.com/office/drawing/2014/main" id="{126FAF0A-D6F0-5DB7-706E-2187CDD3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13" y="4155273"/>
            <a:ext cx="3192459" cy="239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F1647-5B4D-23AF-497C-751CE7AB0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67C812-5DA8-B26D-06D6-518FFFEB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0B6FB4-356B-60EB-E1B0-AA4A7B0796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1884218"/>
            <a:ext cx="5321867" cy="3750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Article XI. Floodplain Management</a:t>
            </a:r>
          </a:p>
          <a:p>
            <a:pPr marL="688975" lvl="1" indent="-688975">
              <a:buNone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Division 1. Administration</a:t>
            </a:r>
          </a:p>
          <a:p>
            <a:pPr marL="688975" lvl="1" indent="-688975">
              <a:buNone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Division 2. Flood Resistant Development 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621C602-0BBF-732A-3A9D-80DCFDAE7769}"/>
              </a:ext>
            </a:extLst>
          </p:cNvPr>
          <p:cNvSpPr txBox="1">
            <a:spLocks/>
          </p:cNvSpPr>
          <p:nvPr/>
        </p:nvSpPr>
        <p:spPr>
          <a:xfrm>
            <a:off x="6307134" y="1884218"/>
            <a:ext cx="5321867" cy="3750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No Changes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77EEB-547B-F11B-97DF-0DE0CC0E3EAA}"/>
              </a:ext>
            </a:extLst>
          </p:cNvPr>
          <p:cNvSpPr txBox="1"/>
          <p:nvPr/>
        </p:nvSpPr>
        <p:spPr>
          <a:xfrm>
            <a:off x="10093963" y="43947"/>
            <a:ext cx="2010862" cy="995422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3851"/>
                </a:solidFill>
                <a:latin typeface="+mj-lt"/>
              </a:rPr>
              <a:t>Art. XI</a:t>
            </a:r>
            <a:endParaRPr lang="en-US" b="1" dirty="0">
              <a:solidFill>
                <a:srgbClr val="1C38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2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DE6B8-4FE1-03AE-4F7D-5AC2B418C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ED3F-D42A-E3DA-0BCB-9F0AE237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NEXT STEPS</a:t>
            </a:r>
          </a:p>
        </p:txBody>
      </p:sp>
      <p:pic>
        <p:nvPicPr>
          <p:cNvPr id="33" name="Graphic 32" descr="Users with solid fill">
            <a:extLst>
              <a:ext uri="{FF2B5EF4-FFF2-40B4-BE49-F238E27FC236}">
                <a16:creationId xmlns:a16="http://schemas.microsoft.com/office/drawing/2014/main" id="{B8382D25-7F7D-C9F4-05B6-C852C17E7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8162" y="3415585"/>
            <a:ext cx="2035676" cy="2035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B8A83B-97DB-D96C-DDFF-45C3A858DE32}"/>
              </a:ext>
            </a:extLst>
          </p:cNvPr>
          <p:cNvSpPr txBox="1"/>
          <p:nvPr/>
        </p:nvSpPr>
        <p:spPr>
          <a:xfrm>
            <a:off x="2715164" y="5430790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B02D8-B260-7122-0332-E10432516DD2}"/>
              </a:ext>
            </a:extLst>
          </p:cNvPr>
          <p:cNvSpPr txBox="1"/>
          <p:nvPr/>
        </p:nvSpPr>
        <p:spPr>
          <a:xfrm>
            <a:off x="1309873" y="1577009"/>
            <a:ext cx="962009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1C3851"/>
                </a:solidFill>
              </a:rPr>
              <a:t>City Council 1</a:t>
            </a:r>
            <a:r>
              <a:rPr lang="en-US" sz="2800" b="1" baseline="30000" dirty="0">
                <a:solidFill>
                  <a:srgbClr val="1C3851"/>
                </a:solidFill>
              </a:rPr>
              <a:t>st</a:t>
            </a:r>
            <a:r>
              <a:rPr lang="en-US" sz="2800" b="1" dirty="0">
                <a:solidFill>
                  <a:srgbClr val="1C3851"/>
                </a:solidFill>
              </a:rPr>
              <a:t> Hearing – Thursday September 18</a:t>
            </a:r>
            <a:r>
              <a:rPr lang="en-US" sz="2800" b="1" baseline="30000" dirty="0">
                <a:solidFill>
                  <a:srgbClr val="1C3851"/>
                </a:solidFill>
              </a:rPr>
              <a:t>th</a:t>
            </a:r>
            <a:r>
              <a:rPr lang="en-US" sz="2800" b="1" dirty="0">
                <a:solidFill>
                  <a:srgbClr val="1C385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1C3851"/>
                </a:solidFill>
              </a:rPr>
              <a:t>City Council 2</a:t>
            </a:r>
            <a:r>
              <a:rPr lang="en-US" sz="2800" b="1" baseline="30000" dirty="0">
                <a:solidFill>
                  <a:srgbClr val="1C3851"/>
                </a:solidFill>
              </a:rPr>
              <a:t>nd</a:t>
            </a:r>
            <a:r>
              <a:rPr lang="en-US" sz="2800" b="1" dirty="0">
                <a:solidFill>
                  <a:srgbClr val="1C3851"/>
                </a:solidFill>
              </a:rPr>
              <a:t> Hearing – Thursday October 16</a:t>
            </a:r>
            <a:r>
              <a:rPr lang="en-US" sz="2800" b="1" baseline="30000" dirty="0">
                <a:solidFill>
                  <a:srgbClr val="1C3851"/>
                </a:solidFill>
              </a:rPr>
              <a:t>th</a:t>
            </a:r>
            <a:r>
              <a:rPr lang="en-US" sz="2800" b="1" dirty="0">
                <a:solidFill>
                  <a:srgbClr val="1C3851"/>
                </a:solidFill>
              </a:rPr>
              <a:t> </a:t>
            </a:r>
          </a:p>
          <a:p>
            <a:endParaRPr lang="en-US" sz="2800" b="1" dirty="0">
              <a:solidFill>
                <a:srgbClr val="334723"/>
              </a:solidFill>
            </a:endParaRPr>
          </a:p>
        </p:txBody>
      </p:sp>
      <p:pic>
        <p:nvPicPr>
          <p:cNvPr id="5" name="Graphic 4" descr="Daily calendar outline">
            <a:extLst>
              <a:ext uri="{FF2B5EF4-FFF2-40B4-BE49-F238E27FC236}">
                <a16:creationId xmlns:a16="http://schemas.microsoft.com/office/drawing/2014/main" id="{E45B09A8-B6E7-8640-5655-A2FFF683A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9580" y="2718189"/>
            <a:ext cx="3840678" cy="384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05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7B238-0F41-FD76-23F8-DE7B9E49D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98E6DD1A-212F-7EC2-247A-7E5A90673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9547"/>
            <a:ext cx="12192000" cy="54584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5CC1FC-5D28-ACC2-7FE4-F42181529296}"/>
              </a:ext>
            </a:extLst>
          </p:cNvPr>
          <p:cNvSpPr/>
          <p:nvPr/>
        </p:nvSpPr>
        <p:spPr>
          <a:xfrm>
            <a:off x="0" y="0"/>
            <a:ext cx="12192000" cy="2040467"/>
          </a:xfrm>
          <a:prstGeom prst="rect">
            <a:avLst/>
          </a:prstGeom>
          <a:solidFill>
            <a:srgbClr val="224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round logo with a picture of a farm&#10;&#10;AI-generated content may be incorrect.">
            <a:extLst>
              <a:ext uri="{FF2B5EF4-FFF2-40B4-BE49-F238E27FC236}">
                <a16:creationId xmlns:a16="http://schemas.microsoft.com/office/drawing/2014/main" id="{89E8D987-7E34-6EAA-B042-5DD6B50523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883" t="25642" r="32204" b="27485"/>
          <a:stretch/>
        </p:blipFill>
        <p:spPr>
          <a:xfrm>
            <a:off x="10648427" y="5418939"/>
            <a:ext cx="1543573" cy="14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5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C66B-EDE3-E561-2D12-1620DADA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970" y="1455945"/>
            <a:ext cx="2924669" cy="11969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75F93C-D169-DAA2-0069-C3DDC22E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3" y="3494841"/>
            <a:ext cx="4305297" cy="512064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000" b="1" spc="0" dirty="0">
                <a:solidFill>
                  <a:schemeClr val="bg1"/>
                </a:solidFill>
                <a:latin typeface="Boucherie Sans" panose="020F0502020204030204" pitchFamily="2" charset="0"/>
              </a:rPr>
              <a:t>LDC Reorganization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81FF30-5EEA-4743-5BE0-F794859560B5}"/>
              </a:ext>
            </a:extLst>
          </p:cNvPr>
          <p:cNvSpPr/>
          <p:nvPr/>
        </p:nvSpPr>
        <p:spPr>
          <a:xfrm>
            <a:off x="3013070" y="2991996"/>
            <a:ext cx="360420" cy="360420"/>
          </a:xfrm>
          <a:prstGeom prst="ellipse">
            <a:avLst/>
          </a:prstGeom>
          <a:solidFill>
            <a:srgbClr val="1C38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6AFC20-F692-D1BB-1F5D-57C2583C3B38}"/>
              </a:ext>
            </a:extLst>
          </p:cNvPr>
          <p:cNvSpPr txBox="1">
            <a:spLocks/>
          </p:cNvSpPr>
          <p:nvPr/>
        </p:nvSpPr>
        <p:spPr>
          <a:xfrm>
            <a:off x="3619493" y="4073508"/>
            <a:ext cx="4305297" cy="51206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he Hand Extrablack" panose="03070A02030502020204" pitchFamily="66" charset="0"/>
              <a:buNone/>
            </a:pPr>
            <a:r>
              <a:rPr lang="en-US" sz="3000" b="1" spc="0" dirty="0">
                <a:solidFill>
                  <a:schemeClr val="bg1"/>
                </a:solidFill>
                <a:latin typeface="Boucherie Sans" panose="020F0502020204030204" pitchFamily="2" charset="0"/>
              </a:rPr>
              <a:t>Major Changes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AAC0D1-B1A3-C906-89D4-546D0067CB55}"/>
              </a:ext>
            </a:extLst>
          </p:cNvPr>
          <p:cNvSpPr txBox="1">
            <a:spLocks/>
          </p:cNvSpPr>
          <p:nvPr/>
        </p:nvSpPr>
        <p:spPr>
          <a:xfrm>
            <a:off x="3619492" y="4652175"/>
            <a:ext cx="4305297" cy="51206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spc="0" dirty="0">
                <a:solidFill>
                  <a:schemeClr val="bg1"/>
                </a:solidFill>
                <a:latin typeface="Boucherie Sans" panose="020F0502020204030204" pitchFamily="2" charset="0"/>
              </a:rPr>
              <a:t>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7399C9-9456-9B3A-65B7-CDDC008A4752}"/>
              </a:ext>
            </a:extLst>
          </p:cNvPr>
          <p:cNvSpPr txBox="1">
            <a:spLocks/>
          </p:cNvSpPr>
          <p:nvPr/>
        </p:nvSpPr>
        <p:spPr>
          <a:xfrm>
            <a:off x="3619492" y="2916174"/>
            <a:ext cx="2650679" cy="51206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lang="en-US" sz="2000" kern="1200" cap="none" spc="20" baseline="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spc="0" dirty="0">
                <a:solidFill>
                  <a:schemeClr val="bg1"/>
                </a:solidFill>
                <a:latin typeface="Boucherie Sans" panose="020F0502020204030204" pitchFamily="2" charset="0"/>
              </a:rPr>
              <a:t>Project Scope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D7F548-F3C0-F30E-0BD1-AF71AEE6793B}"/>
              </a:ext>
            </a:extLst>
          </p:cNvPr>
          <p:cNvSpPr/>
          <p:nvPr/>
        </p:nvSpPr>
        <p:spPr>
          <a:xfrm>
            <a:off x="3013070" y="3570663"/>
            <a:ext cx="360420" cy="360420"/>
          </a:xfrm>
          <a:prstGeom prst="ellipse">
            <a:avLst/>
          </a:prstGeom>
          <a:solidFill>
            <a:srgbClr val="1C38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6E615B-19CD-8E1E-1BDA-557F5402314C}"/>
              </a:ext>
            </a:extLst>
          </p:cNvPr>
          <p:cNvSpPr/>
          <p:nvPr/>
        </p:nvSpPr>
        <p:spPr>
          <a:xfrm>
            <a:off x="3013070" y="4149330"/>
            <a:ext cx="360420" cy="360420"/>
          </a:xfrm>
          <a:prstGeom prst="ellipse">
            <a:avLst/>
          </a:prstGeom>
          <a:solidFill>
            <a:srgbClr val="1C38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C8B848-755E-F1E9-4478-E78C2E05333D}"/>
              </a:ext>
            </a:extLst>
          </p:cNvPr>
          <p:cNvSpPr/>
          <p:nvPr/>
        </p:nvSpPr>
        <p:spPr>
          <a:xfrm>
            <a:off x="3013070" y="4727997"/>
            <a:ext cx="360420" cy="360420"/>
          </a:xfrm>
          <a:prstGeom prst="ellipse">
            <a:avLst/>
          </a:prstGeom>
          <a:solidFill>
            <a:srgbClr val="1C38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0" name="Picture 19" descr="A round logo with a picture of a farm&#10;&#10;AI-generated content may be incorrect.">
            <a:extLst>
              <a:ext uri="{FF2B5EF4-FFF2-40B4-BE49-F238E27FC236}">
                <a16:creationId xmlns:a16="http://schemas.microsoft.com/office/drawing/2014/main" id="{E49666B6-3DF7-0FE7-8ECB-3D9B68EA3E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83" t="25642" r="32204" b="27485"/>
          <a:stretch/>
        </p:blipFill>
        <p:spPr>
          <a:xfrm>
            <a:off x="10648427" y="5418939"/>
            <a:ext cx="1543573" cy="14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2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80F1-7532-8139-D5AA-5A125E36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PROJECT SCOPE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6456E6-F59B-EFC9-2C4C-EEAEEFDF0EC6}"/>
              </a:ext>
            </a:extLst>
          </p:cNvPr>
          <p:cNvSpPr/>
          <p:nvPr/>
        </p:nvSpPr>
        <p:spPr>
          <a:xfrm>
            <a:off x="1670669" y="1725043"/>
            <a:ext cx="2762572" cy="4234857"/>
          </a:xfrm>
          <a:prstGeom prst="rect">
            <a:avLst/>
          </a:prstGeom>
          <a:solidFill>
            <a:srgbClr val="65829C"/>
          </a:solidFill>
          <a:ln>
            <a:solidFill>
              <a:srgbClr val="1C38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17" name="Graphic 16" descr="Research with solid fill">
            <a:extLst>
              <a:ext uri="{FF2B5EF4-FFF2-40B4-BE49-F238E27FC236}">
                <a16:creationId xmlns:a16="http://schemas.microsoft.com/office/drawing/2014/main" id="{D9EEE091-51E6-1FBA-D386-6E151663D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6039" y="3001475"/>
            <a:ext cx="2411964" cy="24119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74E8D2F-32A0-C06D-09C3-7BA19A7A06ED}"/>
              </a:ext>
            </a:extLst>
          </p:cNvPr>
          <p:cNvSpPr/>
          <p:nvPr/>
        </p:nvSpPr>
        <p:spPr>
          <a:xfrm>
            <a:off x="4640411" y="1728736"/>
            <a:ext cx="2762572" cy="4234857"/>
          </a:xfrm>
          <a:prstGeom prst="rect">
            <a:avLst/>
          </a:prstGeom>
          <a:solidFill>
            <a:srgbClr val="65829C"/>
          </a:solidFill>
          <a:ln>
            <a:solidFill>
              <a:srgbClr val="1C38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D23A74-1FDA-14DA-AB3E-3CB454FC96B8}"/>
              </a:ext>
            </a:extLst>
          </p:cNvPr>
          <p:cNvSpPr/>
          <p:nvPr/>
        </p:nvSpPr>
        <p:spPr>
          <a:xfrm>
            <a:off x="7610153" y="1725043"/>
            <a:ext cx="2762572" cy="4234857"/>
          </a:xfrm>
          <a:prstGeom prst="rect">
            <a:avLst/>
          </a:prstGeom>
          <a:solidFill>
            <a:srgbClr val="65829C"/>
          </a:solidFill>
          <a:ln>
            <a:solidFill>
              <a:srgbClr val="1C38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0" name="Graphic 19" descr="Signature with solid fill">
            <a:extLst>
              <a:ext uri="{FF2B5EF4-FFF2-40B4-BE49-F238E27FC236}">
                <a16:creationId xmlns:a16="http://schemas.microsoft.com/office/drawing/2014/main" id="{B9E1AD8B-F910-395E-3C49-B955B02F9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883785" y="3076125"/>
            <a:ext cx="2262664" cy="2262664"/>
          </a:xfrm>
          <a:prstGeom prst="rect">
            <a:avLst/>
          </a:prstGeom>
        </p:spPr>
      </p:pic>
      <p:pic>
        <p:nvPicPr>
          <p:cNvPr id="21" name="Graphic 20" descr="Teacher with solid fill">
            <a:extLst>
              <a:ext uri="{FF2B5EF4-FFF2-40B4-BE49-F238E27FC236}">
                <a16:creationId xmlns:a16="http://schemas.microsoft.com/office/drawing/2014/main" id="{F35F00A3-2627-CB34-7753-8FC919D1B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9547" y="3113469"/>
            <a:ext cx="2187977" cy="218797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7DEAB4D-3CAC-FAAB-4494-79BEBB038F2F}"/>
              </a:ext>
            </a:extLst>
          </p:cNvPr>
          <p:cNvSpPr/>
          <p:nvPr/>
        </p:nvSpPr>
        <p:spPr>
          <a:xfrm>
            <a:off x="2747115" y="5655060"/>
            <a:ext cx="609680" cy="60968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C38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1C3851"/>
                </a:solidFill>
                <a:latin typeface="+mj-lt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F73613-A62A-7CF6-309E-DB4F5DD802EA}"/>
              </a:ext>
            </a:extLst>
          </p:cNvPr>
          <p:cNvSpPr/>
          <p:nvPr/>
        </p:nvSpPr>
        <p:spPr>
          <a:xfrm>
            <a:off x="5728696" y="5641807"/>
            <a:ext cx="609680" cy="60968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C38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1C3851"/>
                </a:solidFill>
                <a:latin typeface="+mj-lt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E7026C-0EB9-1848-D29C-B8C85433CDF8}"/>
              </a:ext>
            </a:extLst>
          </p:cNvPr>
          <p:cNvSpPr/>
          <p:nvPr/>
        </p:nvSpPr>
        <p:spPr>
          <a:xfrm>
            <a:off x="8710277" y="5641807"/>
            <a:ext cx="609680" cy="60968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C38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1C3851"/>
                </a:solidFill>
                <a:latin typeface="+mj-lt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4167A5-8D71-ED66-C430-59CCA7BBA149}"/>
              </a:ext>
            </a:extLst>
          </p:cNvPr>
          <p:cNvSpPr/>
          <p:nvPr/>
        </p:nvSpPr>
        <p:spPr>
          <a:xfrm>
            <a:off x="352425" y="2039368"/>
            <a:ext cx="11525250" cy="78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8C09A8D-0B68-EF1F-7794-7B0D9CCAA49C}"/>
              </a:ext>
            </a:extLst>
          </p:cNvPr>
          <p:cNvSpPr txBox="1">
            <a:spLocks/>
          </p:cNvSpPr>
          <p:nvPr/>
        </p:nvSpPr>
        <p:spPr>
          <a:xfrm>
            <a:off x="1670669" y="2033216"/>
            <a:ext cx="2762572" cy="788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1C3851"/>
                </a:solidFill>
              </a:rPr>
              <a:t>ANALYZE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FF8DA59-8076-822E-8362-42985ADF3BEB}"/>
              </a:ext>
            </a:extLst>
          </p:cNvPr>
          <p:cNvSpPr txBox="1">
            <a:spLocks/>
          </p:cNvSpPr>
          <p:nvPr/>
        </p:nvSpPr>
        <p:spPr>
          <a:xfrm>
            <a:off x="4640411" y="2026765"/>
            <a:ext cx="2762572" cy="788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1C3851"/>
                </a:solidFill>
              </a:rPr>
              <a:t>PROPOSE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ECADD4B-9AC1-69E3-F9E9-37E6F46F20F2}"/>
              </a:ext>
            </a:extLst>
          </p:cNvPr>
          <p:cNvSpPr txBox="1">
            <a:spLocks/>
          </p:cNvSpPr>
          <p:nvPr/>
        </p:nvSpPr>
        <p:spPr>
          <a:xfrm>
            <a:off x="7610153" y="2033216"/>
            <a:ext cx="2762572" cy="788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1C3851"/>
                </a:solidFill>
              </a:rPr>
              <a:t>AMEND</a:t>
            </a:r>
          </a:p>
        </p:txBody>
      </p:sp>
    </p:spTree>
    <p:extLst>
      <p:ext uri="{BB962C8B-B14F-4D97-AF65-F5344CB8AC3E}">
        <p14:creationId xmlns:p14="http://schemas.microsoft.com/office/powerpoint/2010/main" val="55861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EB4C6F9-0D28-646B-F906-E549EE353592}"/>
              </a:ext>
            </a:extLst>
          </p:cNvPr>
          <p:cNvSpPr/>
          <p:nvPr/>
        </p:nvSpPr>
        <p:spPr>
          <a:xfrm>
            <a:off x="7360955" y="2853626"/>
            <a:ext cx="1917700" cy="1282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53E02-9CC9-0C7F-75A5-D27E21A7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PROJECT WEBSITE</a:t>
            </a:r>
          </a:p>
        </p:txBody>
      </p:sp>
      <p:pic>
        <p:nvPicPr>
          <p:cNvPr id="4" name="Graphic 3" descr="Monitor outline">
            <a:extLst>
              <a:ext uri="{FF2B5EF4-FFF2-40B4-BE49-F238E27FC236}">
                <a16:creationId xmlns:a16="http://schemas.microsoft.com/office/drawing/2014/main" id="{0E0F40B1-D90F-BCDA-39C4-58C22A621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54" t="14119" r="7534" b="13557"/>
          <a:stretch/>
        </p:blipFill>
        <p:spPr>
          <a:xfrm>
            <a:off x="1044255" y="2344990"/>
            <a:ext cx="4820518" cy="374151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7E4025E-AD5D-5F72-DDC0-0013A53A0ABB}"/>
              </a:ext>
            </a:extLst>
          </p:cNvPr>
          <p:cNvSpPr/>
          <p:nvPr/>
        </p:nvSpPr>
        <p:spPr>
          <a:xfrm>
            <a:off x="5775767" y="5909446"/>
            <a:ext cx="520471" cy="207701"/>
          </a:xfrm>
          <a:prstGeom prst="ellipse">
            <a:avLst/>
          </a:prstGeom>
          <a:noFill/>
          <a:ln w="38100">
            <a:solidFill>
              <a:srgbClr val="575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aphic 11" descr="Coffee outline">
            <a:extLst>
              <a:ext uri="{FF2B5EF4-FFF2-40B4-BE49-F238E27FC236}">
                <a16:creationId xmlns:a16="http://schemas.microsoft.com/office/drawing/2014/main" id="{68E82F62-C729-3941-93D9-FB1A8BC1A596}"/>
              </a:ext>
            </a:extLst>
          </p:cNvPr>
          <p:cNvGrpSpPr/>
          <p:nvPr/>
        </p:nvGrpSpPr>
        <p:grpSpPr>
          <a:xfrm>
            <a:off x="6536407" y="5191644"/>
            <a:ext cx="671119" cy="857953"/>
            <a:chOff x="5888272" y="4442146"/>
            <a:chExt cx="671119" cy="857953"/>
          </a:xfrm>
          <a:solidFill>
            <a:srgbClr val="57585A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1FFA17-5B92-27FC-4066-DCA7F4BB9A71}"/>
                </a:ext>
              </a:extLst>
            </p:cNvPr>
            <p:cNvSpPr/>
            <p:nvPr/>
          </p:nvSpPr>
          <p:spPr>
            <a:xfrm>
              <a:off x="6010983" y="4507304"/>
              <a:ext cx="52519" cy="174941"/>
            </a:xfrm>
            <a:custGeom>
              <a:avLst/>
              <a:gdLst>
                <a:gd name="connsiteX0" fmla="*/ 18734 w 52519"/>
                <a:gd name="connsiteY0" fmla="*/ 156547 h 174941"/>
                <a:gd name="connsiteX1" fmla="*/ 18078 w 52519"/>
                <a:gd name="connsiteY1" fmla="*/ 170954 h 174941"/>
                <a:gd name="connsiteX2" fmla="*/ 18734 w 52519"/>
                <a:gd name="connsiteY2" fmla="*/ 171610 h 174941"/>
                <a:gd name="connsiteX3" fmla="*/ 33093 w 52519"/>
                <a:gd name="connsiteY3" fmla="*/ 172302 h 174941"/>
                <a:gd name="connsiteX4" fmla="*/ 33786 w 52519"/>
                <a:gd name="connsiteY4" fmla="*/ 171610 h 174941"/>
                <a:gd name="connsiteX5" fmla="*/ 33786 w 52519"/>
                <a:gd name="connsiteY5" fmla="*/ 79423 h 174941"/>
                <a:gd name="connsiteX6" fmla="*/ 20841 w 52519"/>
                <a:gd name="connsiteY6" fmla="*/ 47605 h 174941"/>
                <a:gd name="connsiteX7" fmla="*/ 33786 w 52519"/>
                <a:gd name="connsiteY7" fmla="*/ 18447 h 174941"/>
                <a:gd name="connsiteX8" fmla="*/ 34317 w 52519"/>
                <a:gd name="connsiteY8" fmla="*/ 3390 h 174941"/>
                <a:gd name="connsiteX9" fmla="*/ 19260 w 52519"/>
                <a:gd name="connsiteY9" fmla="*/ 2859 h 174941"/>
                <a:gd name="connsiteX10" fmla="*/ 18734 w 52519"/>
                <a:gd name="connsiteY10" fmla="*/ 3385 h 174941"/>
                <a:gd name="connsiteX11" fmla="*/ 18734 w 52519"/>
                <a:gd name="connsiteY11" fmla="*/ 95571 h 174941"/>
                <a:gd name="connsiteX12" fmla="*/ 18734 w 52519"/>
                <a:gd name="connsiteY12" fmla="*/ 156547 h 17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19" h="174941">
                  <a:moveTo>
                    <a:pt x="18734" y="156547"/>
                  </a:moveTo>
                  <a:cubicBezTo>
                    <a:pt x="14575" y="160344"/>
                    <a:pt x="14281" y="166794"/>
                    <a:pt x="18078" y="170954"/>
                  </a:cubicBezTo>
                  <a:cubicBezTo>
                    <a:pt x="18287" y="171182"/>
                    <a:pt x="18506" y="171401"/>
                    <a:pt x="18734" y="171610"/>
                  </a:cubicBezTo>
                  <a:cubicBezTo>
                    <a:pt x="22508" y="175765"/>
                    <a:pt x="28936" y="176076"/>
                    <a:pt x="33093" y="172302"/>
                  </a:cubicBezTo>
                  <a:cubicBezTo>
                    <a:pt x="33335" y="172083"/>
                    <a:pt x="33566" y="171852"/>
                    <a:pt x="33786" y="171610"/>
                  </a:cubicBezTo>
                  <a:cubicBezTo>
                    <a:pt x="58765" y="145957"/>
                    <a:pt x="58765" y="105075"/>
                    <a:pt x="33786" y="79423"/>
                  </a:cubicBezTo>
                  <a:cubicBezTo>
                    <a:pt x="25330" y="71013"/>
                    <a:pt x="20659" y="59528"/>
                    <a:pt x="20841" y="47605"/>
                  </a:cubicBezTo>
                  <a:cubicBezTo>
                    <a:pt x="20987" y="36525"/>
                    <a:pt x="25665" y="25986"/>
                    <a:pt x="33786" y="18447"/>
                  </a:cubicBezTo>
                  <a:cubicBezTo>
                    <a:pt x="38090" y="14435"/>
                    <a:pt x="38327" y="7695"/>
                    <a:pt x="34317" y="3390"/>
                  </a:cubicBezTo>
                  <a:cubicBezTo>
                    <a:pt x="30305" y="-914"/>
                    <a:pt x="23564" y="-1152"/>
                    <a:pt x="19260" y="2859"/>
                  </a:cubicBezTo>
                  <a:cubicBezTo>
                    <a:pt x="19079" y="3028"/>
                    <a:pt x="18904" y="3203"/>
                    <a:pt x="18734" y="3385"/>
                  </a:cubicBezTo>
                  <a:cubicBezTo>
                    <a:pt x="-6245" y="29037"/>
                    <a:pt x="-6245" y="69919"/>
                    <a:pt x="18734" y="95571"/>
                  </a:cubicBezTo>
                  <a:cubicBezTo>
                    <a:pt x="34895" y="112684"/>
                    <a:pt x="34895" y="139435"/>
                    <a:pt x="18734" y="156547"/>
                  </a:cubicBezTo>
                  <a:close/>
                </a:path>
              </a:pathLst>
            </a:custGeom>
            <a:grpFill/>
            <a:ln w="10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86A8C63-1F94-A3F6-918F-8AF159F5A68B}"/>
                </a:ext>
              </a:extLst>
            </p:cNvPr>
            <p:cNvSpPr/>
            <p:nvPr/>
          </p:nvSpPr>
          <p:spPr>
            <a:xfrm>
              <a:off x="6121359" y="4442146"/>
              <a:ext cx="52519" cy="174941"/>
            </a:xfrm>
            <a:custGeom>
              <a:avLst/>
              <a:gdLst>
                <a:gd name="connsiteX0" fmla="*/ 18734 w 52519"/>
                <a:gd name="connsiteY0" fmla="*/ 156548 h 174941"/>
                <a:gd name="connsiteX1" fmla="*/ 18078 w 52519"/>
                <a:gd name="connsiteY1" fmla="*/ 170954 h 174941"/>
                <a:gd name="connsiteX2" fmla="*/ 18734 w 52519"/>
                <a:gd name="connsiteY2" fmla="*/ 171610 h 174941"/>
                <a:gd name="connsiteX3" fmla="*/ 33093 w 52519"/>
                <a:gd name="connsiteY3" fmla="*/ 172303 h 174941"/>
                <a:gd name="connsiteX4" fmla="*/ 33786 w 52519"/>
                <a:gd name="connsiteY4" fmla="*/ 171610 h 174941"/>
                <a:gd name="connsiteX5" fmla="*/ 33786 w 52519"/>
                <a:gd name="connsiteY5" fmla="*/ 79423 h 174941"/>
                <a:gd name="connsiteX6" fmla="*/ 20841 w 52519"/>
                <a:gd name="connsiteY6" fmla="*/ 47605 h 174941"/>
                <a:gd name="connsiteX7" fmla="*/ 33786 w 52519"/>
                <a:gd name="connsiteY7" fmla="*/ 18447 h 174941"/>
                <a:gd name="connsiteX8" fmla="*/ 34317 w 52519"/>
                <a:gd name="connsiteY8" fmla="*/ 3390 h 174941"/>
                <a:gd name="connsiteX9" fmla="*/ 19260 w 52519"/>
                <a:gd name="connsiteY9" fmla="*/ 2860 h 174941"/>
                <a:gd name="connsiteX10" fmla="*/ 18734 w 52519"/>
                <a:gd name="connsiteY10" fmla="*/ 3385 h 174941"/>
                <a:gd name="connsiteX11" fmla="*/ 18734 w 52519"/>
                <a:gd name="connsiteY11" fmla="*/ 95571 h 174941"/>
                <a:gd name="connsiteX12" fmla="*/ 18734 w 52519"/>
                <a:gd name="connsiteY12" fmla="*/ 156548 h 17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19" h="174941">
                  <a:moveTo>
                    <a:pt x="18734" y="156548"/>
                  </a:moveTo>
                  <a:cubicBezTo>
                    <a:pt x="14575" y="160344"/>
                    <a:pt x="14281" y="166795"/>
                    <a:pt x="18078" y="170954"/>
                  </a:cubicBezTo>
                  <a:cubicBezTo>
                    <a:pt x="18287" y="171182"/>
                    <a:pt x="18506" y="171401"/>
                    <a:pt x="18734" y="171610"/>
                  </a:cubicBezTo>
                  <a:cubicBezTo>
                    <a:pt x="22508" y="175766"/>
                    <a:pt x="28936" y="176076"/>
                    <a:pt x="33093" y="172303"/>
                  </a:cubicBezTo>
                  <a:cubicBezTo>
                    <a:pt x="33335" y="172083"/>
                    <a:pt x="33566" y="171852"/>
                    <a:pt x="33786" y="171610"/>
                  </a:cubicBezTo>
                  <a:cubicBezTo>
                    <a:pt x="58765" y="145957"/>
                    <a:pt x="58765" y="105076"/>
                    <a:pt x="33786" y="79423"/>
                  </a:cubicBezTo>
                  <a:cubicBezTo>
                    <a:pt x="25330" y="71014"/>
                    <a:pt x="20659" y="59529"/>
                    <a:pt x="20841" y="47605"/>
                  </a:cubicBezTo>
                  <a:cubicBezTo>
                    <a:pt x="20987" y="36524"/>
                    <a:pt x="25665" y="25987"/>
                    <a:pt x="33786" y="18447"/>
                  </a:cubicBezTo>
                  <a:cubicBezTo>
                    <a:pt x="38090" y="14435"/>
                    <a:pt x="38327" y="7695"/>
                    <a:pt x="34317" y="3390"/>
                  </a:cubicBezTo>
                  <a:cubicBezTo>
                    <a:pt x="30305" y="-914"/>
                    <a:pt x="23564" y="-1152"/>
                    <a:pt x="19260" y="2860"/>
                  </a:cubicBezTo>
                  <a:cubicBezTo>
                    <a:pt x="19079" y="3029"/>
                    <a:pt x="18904" y="3204"/>
                    <a:pt x="18734" y="3385"/>
                  </a:cubicBezTo>
                  <a:cubicBezTo>
                    <a:pt x="-6245" y="29037"/>
                    <a:pt x="-6245" y="69919"/>
                    <a:pt x="18734" y="95571"/>
                  </a:cubicBezTo>
                  <a:cubicBezTo>
                    <a:pt x="34901" y="112682"/>
                    <a:pt x="34901" y="139437"/>
                    <a:pt x="18734" y="156548"/>
                  </a:cubicBezTo>
                  <a:close/>
                </a:path>
              </a:pathLst>
            </a:custGeom>
            <a:grpFill/>
            <a:ln w="10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7CA84C7-6126-0AA7-E080-032BB9A280D2}"/>
                </a:ext>
              </a:extLst>
            </p:cNvPr>
            <p:cNvSpPr/>
            <p:nvPr/>
          </p:nvSpPr>
          <p:spPr>
            <a:xfrm>
              <a:off x="6239033" y="4507304"/>
              <a:ext cx="52519" cy="174941"/>
            </a:xfrm>
            <a:custGeom>
              <a:avLst/>
              <a:gdLst>
                <a:gd name="connsiteX0" fmla="*/ 18734 w 52519"/>
                <a:gd name="connsiteY0" fmla="*/ 156547 h 174941"/>
                <a:gd name="connsiteX1" fmla="*/ 18078 w 52519"/>
                <a:gd name="connsiteY1" fmla="*/ 170954 h 174941"/>
                <a:gd name="connsiteX2" fmla="*/ 18734 w 52519"/>
                <a:gd name="connsiteY2" fmla="*/ 171610 h 174941"/>
                <a:gd name="connsiteX3" fmla="*/ 33093 w 52519"/>
                <a:gd name="connsiteY3" fmla="*/ 172302 h 174941"/>
                <a:gd name="connsiteX4" fmla="*/ 33786 w 52519"/>
                <a:gd name="connsiteY4" fmla="*/ 171610 h 174941"/>
                <a:gd name="connsiteX5" fmla="*/ 33786 w 52519"/>
                <a:gd name="connsiteY5" fmla="*/ 79423 h 174941"/>
                <a:gd name="connsiteX6" fmla="*/ 20841 w 52519"/>
                <a:gd name="connsiteY6" fmla="*/ 47605 h 174941"/>
                <a:gd name="connsiteX7" fmla="*/ 33786 w 52519"/>
                <a:gd name="connsiteY7" fmla="*/ 18447 h 174941"/>
                <a:gd name="connsiteX8" fmla="*/ 34317 w 52519"/>
                <a:gd name="connsiteY8" fmla="*/ 3390 h 174941"/>
                <a:gd name="connsiteX9" fmla="*/ 19260 w 52519"/>
                <a:gd name="connsiteY9" fmla="*/ 2859 h 174941"/>
                <a:gd name="connsiteX10" fmla="*/ 18734 w 52519"/>
                <a:gd name="connsiteY10" fmla="*/ 3385 h 174941"/>
                <a:gd name="connsiteX11" fmla="*/ 18734 w 52519"/>
                <a:gd name="connsiteY11" fmla="*/ 95571 h 174941"/>
                <a:gd name="connsiteX12" fmla="*/ 18734 w 52519"/>
                <a:gd name="connsiteY12" fmla="*/ 156547 h 17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19" h="174941">
                  <a:moveTo>
                    <a:pt x="18734" y="156547"/>
                  </a:moveTo>
                  <a:cubicBezTo>
                    <a:pt x="14575" y="160344"/>
                    <a:pt x="14281" y="166794"/>
                    <a:pt x="18078" y="170954"/>
                  </a:cubicBezTo>
                  <a:cubicBezTo>
                    <a:pt x="18287" y="171182"/>
                    <a:pt x="18505" y="171401"/>
                    <a:pt x="18734" y="171610"/>
                  </a:cubicBezTo>
                  <a:cubicBezTo>
                    <a:pt x="22508" y="175765"/>
                    <a:pt x="28936" y="176076"/>
                    <a:pt x="33093" y="172302"/>
                  </a:cubicBezTo>
                  <a:cubicBezTo>
                    <a:pt x="33335" y="172083"/>
                    <a:pt x="33566" y="171852"/>
                    <a:pt x="33786" y="171610"/>
                  </a:cubicBezTo>
                  <a:cubicBezTo>
                    <a:pt x="58765" y="145957"/>
                    <a:pt x="58765" y="105075"/>
                    <a:pt x="33786" y="79423"/>
                  </a:cubicBezTo>
                  <a:cubicBezTo>
                    <a:pt x="25330" y="71013"/>
                    <a:pt x="20659" y="59528"/>
                    <a:pt x="20841" y="47605"/>
                  </a:cubicBezTo>
                  <a:cubicBezTo>
                    <a:pt x="20987" y="36525"/>
                    <a:pt x="25665" y="25986"/>
                    <a:pt x="33786" y="18447"/>
                  </a:cubicBezTo>
                  <a:cubicBezTo>
                    <a:pt x="38090" y="14435"/>
                    <a:pt x="38327" y="7695"/>
                    <a:pt x="34317" y="3390"/>
                  </a:cubicBezTo>
                  <a:cubicBezTo>
                    <a:pt x="30305" y="-914"/>
                    <a:pt x="23564" y="-1152"/>
                    <a:pt x="19260" y="2859"/>
                  </a:cubicBezTo>
                  <a:cubicBezTo>
                    <a:pt x="19079" y="3028"/>
                    <a:pt x="18904" y="3203"/>
                    <a:pt x="18734" y="3385"/>
                  </a:cubicBezTo>
                  <a:cubicBezTo>
                    <a:pt x="-6245" y="29037"/>
                    <a:pt x="-6245" y="69919"/>
                    <a:pt x="18734" y="95571"/>
                  </a:cubicBezTo>
                  <a:cubicBezTo>
                    <a:pt x="34895" y="112684"/>
                    <a:pt x="34895" y="139435"/>
                    <a:pt x="18734" y="156547"/>
                  </a:cubicBezTo>
                  <a:close/>
                </a:path>
              </a:pathLst>
            </a:custGeom>
            <a:grpFill/>
            <a:ln w="10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A154B83-8D6B-787C-1EBB-AFBDE2E0D0BB}"/>
                </a:ext>
              </a:extLst>
            </p:cNvPr>
            <p:cNvSpPr/>
            <p:nvPr/>
          </p:nvSpPr>
          <p:spPr>
            <a:xfrm>
              <a:off x="5888272" y="4757124"/>
              <a:ext cx="671119" cy="542976"/>
            </a:xfrm>
            <a:custGeom>
              <a:avLst/>
              <a:gdLst>
                <a:gd name="connsiteX0" fmla="*/ 671119 w 671119"/>
                <a:gd name="connsiteY0" fmla="*/ 233480 h 542976"/>
                <a:gd name="connsiteX1" fmla="*/ 521257 w 671119"/>
                <a:gd name="connsiteY1" fmla="*/ 76397 h 542976"/>
                <a:gd name="connsiteX2" fmla="*/ 521257 w 671119"/>
                <a:gd name="connsiteY2" fmla="*/ 0 h 542976"/>
                <a:gd name="connsiteX3" fmla="*/ 0 w 671119"/>
                <a:gd name="connsiteY3" fmla="*/ 0 h 542976"/>
                <a:gd name="connsiteX4" fmla="*/ 0 w 671119"/>
                <a:gd name="connsiteY4" fmla="*/ 499538 h 542976"/>
                <a:gd name="connsiteX5" fmla="*/ 43438 w 671119"/>
                <a:gd name="connsiteY5" fmla="*/ 542977 h 542976"/>
                <a:gd name="connsiteX6" fmla="*/ 477819 w 671119"/>
                <a:gd name="connsiteY6" fmla="*/ 542977 h 542976"/>
                <a:gd name="connsiteX7" fmla="*/ 521257 w 671119"/>
                <a:gd name="connsiteY7" fmla="*/ 499538 h 542976"/>
                <a:gd name="connsiteX8" fmla="*/ 521257 w 671119"/>
                <a:gd name="connsiteY8" fmla="*/ 390563 h 542976"/>
                <a:gd name="connsiteX9" fmla="*/ 671119 w 671119"/>
                <a:gd name="connsiteY9" fmla="*/ 233480 h 542976"/>
                <a:gd name="connsiteX10" fmla="*/ 499538 w 671119"/>
                <a:gd name="connsiteY10" fmla="*/ 499538 h 542976"/>
                <a:gd name="connsiteX11" fmla="*/ 477819 w 671119"/>
                <a:gd name="connsiteY11" fmla="*/ 521258 h 542976"/>
                <a:gd name="connsiteX12" fmla="*/ 43438 w 671119"/>
                <a:gd name="connsiteY12" fmla="*/ 521258 h 542976"/>
                <a:gd name="connsiteX13" fmla="*/ 21719 w 671119"/>
                <a:gd name="connsiteY13" fmla="*/ 499538 h 542976"/>
                <a:gd name="connsiteX14" fmla="*/ 21719 w 671119"/>
                <a:gd name="connsiteY14" fmla="*/ 21719 h 542976"/>
                <a:gd name="connsiteX15" fmla="*/ 499538 w 671119"/>
                <a:gd name="connsiteY15" fmla="*/ 21719 h 542976"/>
                <a:gd name="connsiteX16" fmla="*/ 521257 w 671119"/>
                <a:gd name="connsiteY16" fmla="*/ 368844 h 542976"/>
                <a:gd name="connsiteX17" fmla="*/ 521257 w 671119"/>
                <a:gd name="connsiteY17" fmla="*/ 98116 h 542976"/>
                <a:gd name="connsiteX18" fmla="*/ 649145 w 671119"/>
                <a:gd name="connsiteY18" fmla="*/ 240957 h 542976"/>
                <a:gd name="connsiteX19" fmla="*/ 521257 w 671119"/>
                <a:gd name="connsiteY19" fmla="*/ 368844 h 54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1119" h="542976">
                  <a:moveTo>
                    <a:pt x="671119" y="233480"/>
                  </a:moveTo>
                  <a:cubicBezTo>
                    <a:pt x="670981" y="149560"/>
                    <a:pt x="605078" y="80481"/>
                    <a:pt x="521257" y="76397"/>
                  </a:cubicBezTo>
                  <a:lnTo>
                    <a:pt x="521257" y="0"/>
                  </a:lnTo>
                  <a:lnTo>
                    <a:pt x="0" y="0"/>
                  </a:lnTo>
                  <a:lnTo>
                    <a:pt x="0" y="499538"/>
                  </a:lnTo>
                  <a:cubicBezTo>
                    <a:pt x="72" y="523499"/>
                    <a:pt x="19478" y="542905"/>
                    <a:pt x="43438" y="542977"/>
                  </a:cubicBezTo>
                  <a:lnTo>
                    <a:pt x="477819" y="542977"/>
                  </a:lnTo>
                  <a:cubicBezTo>
                    <a:pt x="501780" y="542905"/>
                    <a:pt x="521186" y="523499"/>
                    <a:pt x="521257" y="499538"/>
                  </a:cubicBezTo>
                  <a:lnTo>
                    <a:pt x="521257" y="390563"/>
                  </a:lnTo>
                  <a:cubicBezTo>
                    <a:pt x="605078" y="386479"/>
                    <a:pt x="670981" y="317400"/>
                    <a:pt x="671119" y="233480"/>
                  </a:cubicBezTo>
                  <a:close/>
                  <a:moveTo>
                    <a:pt x="499538" y="499538"/>
                  </a:moveTo>
                  <a:cubicBezTo>
                    <a:pt x="499538" y="511534"/>
                    <a:pt x="489815" y="521258"/>
                    <a:pt x="477819" y="521258"/>
                  </a:cubicBezTo>
                  <a:lnTo>
                    <a:pt x="43438" y="521258"/>
                  </a:lnTo>
                  <a:cubicBezTo>
                    <a:pt x="31443" y="521258"/>
                    <a:pt x="21719" y="511534"/>
                    <a:pt x="21719" y="499538"/>
                  </a:cubicBezTo>
                  <a:lnTo>
                    <a:pt x="21719" y="21719"/>
                  </a:lnTo>
                  <a:lnTo>
                    <a:pt x="499538" y="21719"/>
                  </a:lnTo>
                  <a:close/>
                  <a:moveTo>
                    <a:pt x="521257" y="368844"/>
                  </a:moveTo>
                  <a:lnTo>
                    <a:pt x="521257" y="98116"/>
                  </a:lnTo>
                  <a:cubicBezTo>
                    <a:pt x="596017" y="102245"/>
                    <a:pt x="653274" y="166198"/>
                    <a:pt x="649145" y="240957"/>
                  </a:cubicBezTo>
                  <a:cubicBezTo>
                    <a:pt x="645334" y="309947"/>
                    <a:pt x="590248" y="365033"/>
                    <a:pt x="521257" y="368844"/>
                  </a:cubicBezTo>
                  <a:close/>
                </a:path>
              </a:pathLst>
            </a:custGeom>
            <a:grpFill/>
            <a:ln w="10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D0726F-53AC-241D-BBBD-4C47920EB0DD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5727784" y="2809879"/>
            <a:ext cx="1910783" cy="1105572"/>
          </a:xfrm>
          <a:prstGeom prst="line">
            <a:avLst/>
          </a:prstGeom>
          <a:ln w="38100">
            <a:solidFill>
              <a:srgbClr val="5758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F854BD-3360-6C1A-9575-76962BD23A28}"/>
              </a:ext>
            </a:extLst>
          </p:cNvPr>
          <p:cNvCxnSpPr>
            <a:cxnSpLocks/>
          </p:cNvCxnSpPr>
          <p:nvPr/>
        </p:nvCxnSpPr>
        <p:spPr>
          <a:xfrm flipV="1">
            <a:off x="5790735" y="3604114"/>
            <a:ext cx="2826562" cy="465645"/>
          </a:xfrm>
          <a:prstGeom prst="line">
            <a:avLst/>
          </a:prstGeom>
          <a:ln w="38100">
            <a:solidFill>
              <a:srgbClr val="5758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CD0DE41-CFDA-A6F7-3B68-2F2259CEB75E}"/>
              </a:ext>
            </a:extLst>
          </p:cNvPr>
          <p:cNvSpPr/>
          <p:nvPr/>
        </p:nvSpPr>
        <p:spPr>
          <a:xfrm>
            <a:off x="7455024" y="1740113"/>
            <a:ext cx="1253309" cy="1253309"/>
          </a:xfrm>
          <a:prstGeom prst="ellipse">
            <a:avLst/>
          </a:prstGeom>
          <a:noFill/>
          <a:ln w="28575">
            <a:solidFill>
              <a:srgbClr val="575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Document with solid fill">
            <a:extLst>
              <a:ext uri="{FF2B5EF4-FFF2-40B4-BE49-F238E27FC236}">
                <a16:creationId xmlns:a16="http://schemas.microsoft.com/office/drawing/2014/main" id="{7556BE13-90FD-722B-838B-A839F05AF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3167" y="1874714"/>
            <a:ext cx="927701" cy="92770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4B54129-029A-E8EB-91CB-40F4BFAC7534}"/>
              </a:ext>
            </a:extLst>
          </p:cNvPr>
          <p:cNvSpPr/>
          <p:nvPr/>
        </p:nvSpPr>
        <p:spPr>
          <a:xfrm>
            <a:off x="8617298" y="2867006"/>
            <a:ext cx="1253309" cy="1253309"/>
          </a:xfrm>
          <a:prstGeom prst="ellipse">
            <a:avLst/>
          </a:prstGeom>
          <a:noFill/>
          <a:ln w="28575">
            <a:solidFill>
              <a:srgbClr val="575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 descr="Chat with solid fill">
            <a:extLst>
              <a:ext uri="{FF2B5EF4-FFF2-40B4-BE49-F238E27FC236}">
                <a16:creationId xmlns:a16="http://schemas.microsoft.com/office/drawing/2014/main" id="{83018256-AACE-9033-2807-2C31A29F1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4942" y="3004076"/>
            <a:ext cx="1078020" cy="107802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C352D3-F599-3556-AF03-CD4B30305319}"/>
              </a:ext>
            </a:extLst>
          </p:cNvPr>
          <p:cNvCxnSpPr>
            <a:cxnSpLocks/>
          </p:cNvCxnSpPr>
          <p:nvPr/>
        </p:nvCxnSpPr>
        <p:spPr>
          <a:xfrm>
            <a:off x="5775767" y="4276362"/>
            <a:ext cx="1679257" cy="366637"/>
          </a:xfrm>
          <a:prstGeom prst="line">
            <a:avLst/>
          </a:prstGeom>
          <a:ln w="38100">
            <a:solidFill>
              <a:srgbClr val="5758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B403A29-75ED-F83A-D690-9EBED0113E9F}"/>
              </a:ext>
            </a:extLst>
          </p:cNvPr>
          <p:cNvSpPr/>
          <p:nvPr/>
        </p:nvSpPr>
        <p:spPr>
          <a:xfrm>
            <a:off x="7457225" y="4199064"/>
            <a:ext cx="1253309" cy="1253309"/>
          </a:xfrm>
          <a:prstGeom prst="ellipse">
            <a:avLst/>
          </a:prstGeom>
          <a:noFill/>
          <a:ln w="28575">
            <a:solidFill>
              <a:srgbClr val="575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 descr="Daily calendar with solid fill">
            <a:extLst>
              <a:ext uri="{FF2B5EF4-FFF2-40B4-BE49-F238E27FC236}">
                <a16:creationId xmlns:a16="http://schemas.microsoft.com/office/drawing/2014/main" id="{97484BAB-4259-0FE6-9A43-B7B4F77CFF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7669" y="4295903"/>
            <a:ext cx="1059629" cy="10596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4C0DE3-F583-3E47-0153-5A861A481BE1}"/>
              </a:ext>
            </a:extLst>
          </p:cNvPr>
          <p:cNvSpPr/>
          <p:nvPr/>
        </p:nvSpPr>
        <p:spPr>
          <a:xfrm>
            <a:off x="1048590" y="6013296"/>
            <a:ext cx="6316579" cy="845225"/>
          </a:xfrm>
          <a:prstGeom prst="rect">
            <a:avLst/>
          </a:prstGeom>
          <a:solidFill>
            <a:srgbClr val="57585A"/>
          </a:solidFill>
          <a:ln w="52586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E593FC6-1BCE-A172-B266-A6649F5CB0BC}"/>
              </a:ext>
            </a:extLst>
          </p:cNvPr>
          <p:cNvSpPr txBox="1">
            <a:spLocks/>
          </p:cNvSpPr>
          <p:nvPr/>
        </p:nvSpPr>
        <p:spPr>
          <a:xfrm>
            <a:off x="1228725" y="6231523"/>
            <a:ext cx="5935190" cy="422944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300">
                <a:solidFill>
                  <a:schemeClr val="bg1"/>
                </a:solidFill>
                <a:latin typeface="Gotham Book" pitchFamily="50" charset="0"/>
                <a:ea typeface="+mj-ea"/>
                <a:cs typeface="Gotham Book" pitchFamily="50" charset="0"/>
              </a:defRPr>
            </a:lvl1pPr>
          </a:lstStyle>
          <a:p>
            <a:pPr algn="ctr"/>
            <a:r>
              <a:rPr lang="en-US" sz="2800" b="1" spc="0" dirty="0">
                <a:latin typeface="Geometria" panose="020B0503020204020204" pitchFamily="34" charset="0"/>
              </a:rPr>
              <a:t>https://www.inspire-engagement.com/webster-ldc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4C4351B-9458-7928-D471-0DDC83B516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0611" y="2743648"/>
            <a:ext cx="3502586" cy="2251662"/>
          </a:xfrm>
          <a:prstGeom prst="rect">
            <a:avLst/>
          </a:prstGeom>
        </p:spPr>
      </p:pic>
      <p:pic>
        <p:nvPicPr>
          <p:cNvPr id="34" name="Picture 33" descr="A round button with a farm and orange&#10;&#10;AI-generated content may be incorrect.">
            <a:extLst>
              <a:ext uri="{FF2B5EF4-FFF2-40B4-BE49-F238E27FC236}">
                <a16:creationId xmlns:a16="http://schemas.microsoft.com/office/drawing/2014/main" id="{AD505551-4E4F-566B-F91E-0CA2B39688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1052" y="5597739"/>
            <a:ext cx="398470" cy="365760"/>
          </a:xfrm>
          <a:prstGeom prst="rect">
            <a:avLst/>
          </a:prstGeom>
        </p:spPr>
      </p:pic>
      <p:pic>
        <p:nvPicPr>
          <p:cNvPr id="24" name="Picture 2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54E3CC7-B987-0B5D-3DCA-91FC77329B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9491" y="1203036"/>
            <a:ext cx="2031943" cy="20319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7A67E9-6EAE-1491-F0EB-42562A33F4B9}"/>
              </a:ext>
            </a:extLst>
          </p:cNvPr>
          <p:cNvSpPr/>
          <p:nvPr/>
        </p:nvSpPr>
        <p:spPr>
          <a:xfrm>
            <a:off x="10274300" y="5575300"/>
            <a:ext cx="1917700" cy="1282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1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E59DD-3B85-BB80-AB8A-4669A8AE5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EE7290-9450-D097-F992-AE3F21941463}"/>
              </a:ext>
            </a:extLst>
          </p:cNvPr>
          <p:cNvSpPr/>
          <p:nvPr/>
        </p:nvSpPr>
        <p:spPr>
          <a:xfrm>
            <a:off x="10274300" y="5575300"/>
            <a:ext cx="1917700" cy="1282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DD2E92-41E3-67A1-B88D-7256FFFC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LDC REORGANIZATION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98098-2DBA-2BCD-F295-4EFA43D65DC4}"/>
              </a:ext>
            </a:extLst>
          </p:cNvPr>
          <p:cNvSpPr txBox="1"/>
          <p:nvPr/>
        </p:nvSpPr>
        <p:spPr>
          <a:xfrm>
            <a:off x="541323" y="1440747"/>
            <a:ext cx="5022850" cy="34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Current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I. General Provisions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II. Definitions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III. Administration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IV. Zoning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V. General Development Standards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VI. Accessory, Temporary and Specific Use Standards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VII. Floodplain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6A27C-9017-6FF3-E7EF-D73AE05DCFA1}"/>
              </a:ext>
            </a:extLst>
          </p:cNvPr>
          <p:cNvSpPr txBox="1"/>
          <p:nvPr/>
        </p:nvSpPr>
        <p:spPr>
          <a:xfrm>
            <a:off x="5729274" y="1440747"/>
            <a:ext cx="6086504" cy="4759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Proposed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I. General Provisions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spc="15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</a:t>
            </a: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II. Definitions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spc="15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</a:t>
            </a: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III. Administration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spc="15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</a:t>
            </a: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IV. Zoning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spc="15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</a:t>
            </a: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V. Accessory, Temporary and Specific Use Standards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spc="15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</a:t>
            </a: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VI. Access, Circulation, and Parking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spc="15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</a:t>
            </a: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VII. Development Design and Utilities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spc="15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</a:t>
            </a: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VIII. Landscaping Standards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spc="15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</a:t>
            </a: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IX. Resource Protection Standards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spc="15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</a:t>
            </a: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X. Sign Standards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spc="15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Art. </a:t>
            </a:r>
            <a:r>
              <a:rPr lang="en-US" kern="100" spc="15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XI. Floodplain Management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41E96A-533A-7DF1-7C10-6FDA19C3C4C9}"/>
              </a:ext>
            </a:extLst>
          </p:cNvPr>
          <p:cNvCxnSpPr/>
          <p:nvPr/>
        </p:nvCxnSpPr>
        <p:spPr>
          <a:xfrm>
            <a:off x="4669654" y="3596196"/>
            <a:ext cx="1145220" cy="40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3C9579-AC5A-561A-3281-B0420204DCAB}"/>
              </a:ext>
            </a:extLst>
          </p:cNvPr>
          <p:cNvCxnSpPr>
            <a:cxnSpLocks/>
          </p:cNvCxnSpPr>
          <p:nvPr/>
        </p:nvCxnSpPr>
        <p:spPr>
          <a:xfrm>
            <a:off x="4669654" y="3596196"/>
            <a:ext cx="1145220" cy="77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17CEE3-D1CF-BB7C-403F-B9C81F56EA50}"/>
              </a:ext>
            </a:extLst>
          </p:cNvPr>
          <p:cNvCxnSpPr>
            <a:cxnSpLocks/>
          </p:cNvCxnSpPr>
          <p:nvPr/>
        </p:nvCxnSpPr>
        <p:spPr>
          <a:xfrm>
            <a:off x="4669654" y="3596196"/>
            <a:ext cx="1145220" cy="118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A7B1CD-4FBB-59A7-0D3F-AC011262CC10}"/>
              </a:ext>
            </a:extLst>
          </p:cNvPr>
          <p:cNvCxnSpPr>
            <a:cxnSpLocks/>
          </p:cNvCxnSpPr>
          <p:nvPr/>
        </p:nvCxnSpPr>
        <p:spPr>
          <a:xfrm>
            <a:off x="4669654" y="3596196"/>
            <a:ext cx="1145220" cy="156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C43025-34F0-87F8-EA71-9CC3F085E505}"/>
              </a:ext>
            </a:extLst>
          </p:cNvPr>
          <p:cNvCxnSpPr>
            <a:cxnSpLocks/>
          </p:cNvCxnSpPr>
          <p:nvPr/>
        </p:nvCxnSpPr>
        <p:spPr>
          <a:xfrm>
            <a:off x="4669654" y="3596196"/>
            <a:ext cx="1145220" cy="1997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ound logo with a picture of a farm&#10;&#10;AI-generated content may be incorrect.">
            <a:extLst>
              <a:ext uri="{FF2B5EF4-FFF2-40B4-BE49-F238E27FC236}">
                <a16:creationId xmlns:a16="http://schemas.microsoft.com/office/drawing/2014/main" id="{79E7A09F-E832-F6A3-B087-B639ACF0AC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83" t="25642" r="32204" b="27485"/>
          <a:stretch/>
        </p:blipFill>
        <p:spPr>
          <a:xfrm>
            <a:off x="15728" y="5418939"/>
            <a:ext cx="1543573" cy="14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B9C97-8647-536A-D20C-D13C6D03E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B4D814-E4A6-99D8-0006-5F47390A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674C1-0EBD-3C6F-15C4-511216B509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4" y="1884218"/>
            <a:ext cx="5110734" cy="3750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Article I. General Provisions</a:t>
            </a:r>
          </a:p>
          <a:p>
            <a:pPr marL="0" lvl="1" indent="0">
              <a:buNone/>
              <a:tabLst>
                <a:tab pos="1314450" algn="l"/>
              </a:tabLst>
            </a:pPr>
            <a:r>
              <a:rPr lang="en-US" dirty="0"/>
              <a:t>Division 1.	General</a:t>
            </a:r>
          </a:p>
          <a:p>
            <a:pPr marL="0" lvl="1" indent="0">
              <a:buNone/>
              <a:tabLst>
                <a:tab pos="1314450" algn="l"/>
              </a:tabLst>
            </a:pPr>
            <a:r>
              <a:rPr lang="en-US" dirty="0"/>
              <a:t>Division 2.	Abrogation and Severability</a:t>
            </a:r>
          </a:p>
          <a:p>
            <a:pPr marL="0" lvl="1" indent="0">
              <a:buNone/>
              <a:tabLst>
                <a:tab pos="1314450" algn="l"/>
              </a:tabLst>
            </a:pPr>
            <a:r>
              <a:rPr lang="en-US" dirty="0"/>
              <a:t>Division 3.	Vesting</a:t>
            </a:r>
          </a:p>
          <a:p>
            <a:pPr marL="0" lvl="1" indent="0">
              <a:buNone/>
              <a:tabLst>
                <a:tab pos="1314450" algn="l"/>
              </a:tabLst>
            </a:pPr>
            <a:r>
              <a:rPr lang="en-US" dirty="0"/>
              <a:t>Division 4.	Nonconforming Situations</a:t>
            </a:r>
          </a:p>
          <a:p>
            <a:pPr marL="0" lvl="1" indent="0">
              <a:buNone/>
              <a:tabLst>
                <a:tab pos="1314450" algn="l"/>
              </a:tabLst>
            </a:pPr>
            <a:r>
              <a:rPr lang="en-US" dirty="0"/>
              <a:t>Division 5.	Eminent Domain Lots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924D066-7185-B4FA-C97E-5AAAC2A4A0F6}"/>
              </a:ext>
            </a:extLst>
          </p:cNvPr>
          <p:cNvSpPr txBox="1">
            <a:spLocks/>
          </p:cNvSpPr>
          <p:nvPr/>
        </p:nvSpPr>
        <p:spPr>
          <a:xfrm>
            <a:off x="6307134" y="1884218"/>
            <a:ext cx="5321867" cy="3750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Major Changes</a:t>
            </a:r>
          </a:p>
          <a:p>
            <a:r>
              <a:rPr lang="en-US" dirty="0"/>
              <a:t>Change “Director” references to “City Manager or designee” </a:t>
            </a:r>
          </a:p>
          <a:p>
            <a:r>
              <a:rPr lang="en-US" kern="100" dirty="0">
                <a:latin typeface="Geometria" panose="020B0503020204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Cleaned up the non-conforming section to address lots, uses, and structures</a:t>
            </a:r>
          </a:p>
          <a:p>
            <a:r>
              <a:rPr lang="en-US" kern="100" dirty="0">
                <a:latin typeface="Geometria" panose="020B0503020204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Removed </a:t>
            </a:r>
            <a:r>
              <a:rPr lang="en-US" dirty="0"/>
              <a:t>vesting projects if plans are submitted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6B766C-3C03-3A1D-659C-8527E5F1B2DF}"/>
              </a:ext>
            </a:extLst>
          </p:cNvPr>
          <p:cNvSpPr txBox="1"/>
          <p:nvPr/>
        </p:nvSpPr>
        <p:spPr>
          <a:xfrm>
            <a:off x="10283310" y="54457"/>
            <a:ext cx="1632168" cy="995422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3851"/>
                </a:solidFill>
                <a:latin typeface="+mj-lt"/>
              </a:rPr>
              <a:t>Art. I</a:t>
            </a:r>
            <a:endParaRPr lang="en-US" b="1" dirty="0">
              <a:solidFill>
                <a:srgbClr val="1C38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2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AF8D1-EB22-4A2D-AC5E-C0751636C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B95818-5579-F318-1A5D-0D3B1EFE1597}"/>
              </a:ext>
            </a:extLst>
          </p:cNvPr>
          <p:cNvSpPr/>
          <p:nvPr/>
        </p:nvSpPr>
        <p:spPr>
          <a:xfrm>
            <a:off x="4800600" y="1481959"/>
            <a:ext cx="7196027" cy="5215556"/>
          </a:xfrm>
          <a:prstGeom prst="roundRect">
            <a:avLst/>
          </a:prstGeom>
          <a:solidFill>
            <a:srgbClr val="65829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E54365-F80F-8D8C-094D-EBB4EBDB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04CF9-5651-9773-3A16-A286963ECE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5313" y="1490298"/>
            <a:ext cx="3793037" cy="12826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Article II. Definitions</a:t>
            </a: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13-200. Definitions</a:t>
            </a: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Section 13-201. Abbreviations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99ECB-01C9-8968-6251-AFD435AC719E}"/>
              </a:ext>
            </a:extLst>
          </p:cNvPr>
          <p:cNvSpPr txBox="1"/>
          <p:nvPr/>
        </p:nvSpPr>
        <p:spPr>
          <a:xfrm>
            <a:off x="10202161" y="43947"/>
            <a:ext cx="1794466" cy="995422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3851"/>
                </a:solidFill>
                <a:latin typeface="+mj-lt"/>
              </a:rPr>
              <a:t>Art. II</a:t>
            </a:r>
            <a:endParaRPr lang="en-US" b="1" dirty="0">
              <a:solidFill>
                <a:srgbClr val="1C385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6C8DF-4E75-73EC-F1C4-79F425A1B09C}"/>
              </a:ext>
            </a:extLst>
          </p:cNvPr>
          <p:cNvSpPr txBox="1"/>
          <p:nvPr/>
        </p:nvSpPr>
        <p:spPr>
          <a:xfrm>
            <a:off x="4437279" y="1955317"/>
            <a:ext cx="7693355" cy="620580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Accessory dwelling unit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Accessory use or structure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Agricultural classification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Agricultural pole barn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Agritourism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Agritourism operator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Alcoholic beverage establishment </a:t>
            </a:r>
            <a:endParaRPr lang="en-US" sz="1200" kern="100" dirty="0">
              <a:effectLst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Assisted living facility</a:t>
            </a:r>
            <a:endParaRPr lang="en-US" sz="1200" kern="100" dirty="0">
              <a:effectLst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Bona fide agricultural purposes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Bond or irrevocable letter of credit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Business service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Campground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City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City engineer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7000"/>
              </a:lnSpc>
              <a:buClr>
                <a:schemeClr val="tx1"/>
              </a:buClr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Council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County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Dwelling unit – clarified “kitchen”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Family day care home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Farm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Farm operation </a:t>
            </a: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Flag lot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Hardscape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Imperiled Species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Kennel</a:t>
            </a:r>
            <a:endParaRPr lang="en-US" sz="1200" kern="100" dirty="0">
              <a:effectLst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Livestock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Lot front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Maintenance agreement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Mobile vendor </a:t>
            </a: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Nonresidential farm building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Personal services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Planning and Zoning Special Master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Poultry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Protected tree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Recreational vehicle (RV) park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Road setback – clarified measurements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Sign-added temporary displays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Significant tree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Special public assembly events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Townhouse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Understory tree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Undesirable trees </a:t>
            </a:r>
          </a:p>
          <a:p>
            <a:pPr marL="628650" lvl="1" indent="-17145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kern="100" dirty="0">
                <a:ea typeface="Calibri" panose="020F0502020204030204" pitchFamily="34" charset="0"/>
                <a:cs typeface="Segoe UI" panose="020B0502040204020203" pitchFamily="34" charset="0"/>
              </a:rPr>
              <a:t>Unreasonably burdened </a:t>
            </a:r>
          </a:p>
          <a:p>
            <a:pPr marL="800100" lvl="1" indent="-342900">
              <a:lnSpc>
                <a:spcPct val="107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kern="100" dirty="0">
              <a:effectLst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7B591C9-FF55-849E-5A92-7341972953E4}"/>
              </a:ext>
            </a:extLst>
          </p:cNvPr>
          <p:cNvSpPr txBox="1">
            <a:spLocks/>
          </p:cNvSpPr>
          <p:nvPr/>
        </p:nvSpPr>
        <p:spPr>
          <a:xfrm>
            <a:off x="295313" y="3346390"/>
            <a:ext cx="3915942" cy="2720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Major Changes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kern="100" dirty="0">
                <a:ea typeface="Calibri" panose="020F0502020204030204" pitchFamily="34" charset="0"/>
                <a:cs typeface="Segoe UI" panose="020B0502040204020203" pitchFamily="34" charset="0"/>
              </a:rPr>
              <a:t>Deleted terms not used in the LDC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kern="100" dirty="0">
                <a:ea typeface="Calibri" panose="020F0502020204030204" pitchFamily="34" charset="0"/>
                <a:cs typeface="Segoe UI" panose="020B0502040204020203" pitchFamily="34" charset="0"/>
              </a:rPr>
              <a:t>Moved</a:t>
            </a:r>
            <a:r>
              <a:rPr lang="en-US" kern="100" dirty="0">
                <a:cs typeface="Segoe UI" panose="020B0502040204020203" pitchFamily="34" charset="0"/>
              </a:rPr>
              <a:t> standards out of definitions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kern="100" dirty="0">
                <a:cs typeface="Segoe UI" panose="020B0502040204020203" pitchFamily="34" charset="0"/>
              </a:rPr>
              <a:t>Added Abbreviations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kern="100" dirty="0">
                <a:ea typeface="Calibri" panose="020F0502020204030204" pitchFamily="34" charset="0"/>
                <a:cs typeface="Segoe UI" panose="020B0502040204020203" pitchFamily="34" charset="0"/>
              </a:rPr>
              <a:t>Added or updated definitions for: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kern="1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C67E1-640A-7AFB-70D7-3FB7D2CD5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741A9D-F771-FBE9-0C6F-3358F7CB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244F8F-CCA7-05F8-9BBA-90544D18D8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167" y="1438354"/>
            <a:ext cx="4198389" cy="37507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Article III. Administration</a:t>
            </a:r>
          </a:p>
          <a:p>
            <a:pPr marL="1250950" lvl="1" indent="-1250950">
              <a:buNone/>
              <a:tabLst>
                <a:tab pos="1260475" algn="l"/>
              </a:tabLst>
            </a:pPr>
            <a:r>
              <a:rPr lang="en-US" dirty="0"/>
              <a:t>Division 1.	Approving Authorities</a:t>
            </a:r>
          </a:p>
          <a:p>
            <a:pPr marL="1250950" lvl="1" indent="-1250950">
              <a:buNone/>
              <a:tabLst>
                <a:tab pos="1260475" algn="l"/>
              </a:tabLst>
            </a:pPr>
            <a:r>
              <a:rPr lang="en-US" dirty="0"/>
              <a:t>Division 2.	Development Approval Process</a:t>
            </a:r>
          </a:p>
          <a:p>
            <a:pPr marL="1250950" lvl="1" indent="-1250950">
              <a:buNone/>
              <a:tabLst>
                <a:tab pos="1260475" algn="l"/>
              </a:tabLst>
            </a:pPr>
            <a:r>
              <a:rPr lang="en-US" dirty="0"/>
              <a:t>Division 3.	LDC and Zoning Map Amendments</a:t>
            </a:r>
          </a:p>
          <a:p>
            <a:pPr marL="1250950" lvl="1" indent="-1250950">
              <a:buNone/>
              <a:tabLst>
                <a:tab pos="1260475" algn="l"/>
              </a:tabLst>
            </a:pPr>
            <a:r>
              <a:rPr lang="en-US" dirty="0"/>
              <a:t>Division 4.	Use Permits</a:t>
            </a:r>
          </a:p>
          <a:p>
            <a:pPr marL="1250950" lvl="1" indent="-1250950">
              <a:buNone/>
              <a:tabLst>
                <a:tab pos="1260475" algn="l"/>
              </a:tabLst>
            </a:pPr>
            <a:r>
              <a:rPr lang="en-US" dirty="0"/>
              <a:t>Division 5.	Development Permits</a:t>
            </a:r>
          </a:p>
          <a:p>
            <a:pPr marL="1250950" lvl="1" indent="-1250950">
              <a:buNone/>
              <a:tabLst>
                <a:tab pos="1260475" algn="l"/>
              </a:tabLst>
            </a:pPr>
            <a:r>
              <a:rPr lang="en-US" dirty="0"/>
              <a:t>Division 6. Subdivision Procedures</a:t>
            </a:r>
          </a:p>
          <a:p>
            <a:pPr marL="1250950" lvl="1" indent="-1250950">
              <a:buNone/>
              <a:tabLst>
                <a:tab pos="1260475" algn="l"/>
              </a:tabLst>
            </a:pPr>
            <a:r>
              <a:rPr lang="en-US" dirty="0"/>
              <a:t>Division 7. Appeals and Variances</a:t>
            </a:r>
          </a:p>
          <a:p>
            <a:pPr marL="1250950" lvl="1" indent="-1250950">
              <a:buNone/>
              <a:tabLst>
                <a:tab pos="1260475" algn="l"/>
              </a:tabLst>
            </a:pPr>
            <a:r>
              <a:rPr lang="en-US" dirty="0"/>
              <a:t>Division 8. Concurrency Management</a:t>
            </a:r>
          </a:p>
          <a:p>
            <a:pPr marL="1250950" lvl="1" indent="-1250950">
              <a:buNone/>
              <a:tabLst>
                <a:tab pos="1260475" algn="l"/>
              </a:tabLst>
            </a:pP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010B0F1-24F0-3756-FBCD-6B1EB7E96600}"/>
              </a:ext>
            </a:extLst>
          </p:cNvPr>
          <p:cNvSpPr txBox="1">
            <a:spLocks/>
          </p:cNvSpPr>
          <p:nvPr/>
        </p:nvSpPr>
        <p:spPr>
          <a:xfrm>
            <a:off x="5223742" y="1438354"/>
            <a:ext cx="6329347" cy="44366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b="1" dirty="0"/>
              <a:t>Major Changes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Revised list of </a:t>
            </a:r>
            <a:r>
              <a:rPr lang="en-US" sz="1600" b="1" dirty="0"/>
              <a:t>developments that are exempt </a:t>
            </a:r>
            <a:r>
              <a:rPr lang="en-US" sz="1600" dirty="0"/>
              <a:t>from development review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Added </a:t>
            </a:r>
            <a:r>
              <a:rPr lang="en-US" sz="1600" b="1" dirty="0"/>
              <a:t>submittal requirements </a:t>
            </a:r>
            <a:r>
              <a:rPr lang="en-US" sz="1600" dirty="0"/>
              <a:t>for PUD requests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Revised Table 13-313A </a:t>
            </a:r>
            <a:r>
              <a:rPr lang="en-US" sz="1600" b="1" dirty="0"/>
              <a:t>Development Reviews and Approvals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Cleaned up </a:t>
            </a:r>
            <a:r>
              <a:rPr lang="en-US" sz="1600" b="1" dirty="0"/>
              <a:t>review criteria </a:t>
            </a:r>
            <a:r>
              <a:rPr lang="en-US" sz="1600" dirty="0"/>
              <a:t>for various applications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Specified the number of </a:t>
            </a:r>
            <a:r>
              <a:rPr lang="en-US" sz="1600" b="1" dirty="0"/>
              <a:t>extensions</a:t>
            </a:r>
            <a:r>
              <a:rPr lang="en-US" sz="1600" dirty="0"/>
              <a:t> allowed for use permits (two 1-year extensions)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AFC28C"/>
              </a:buClr>
            </a:pPr>
            <a:r>
              <a:rPr lang="en-US" sz="1600" dirty="0"/>
              <a:t>Allow de </a:t>
            </a:r>
            <a:r>
              <a:rPr lang="en-US" sz="1600" b="1" dirty="0"/>
              <a:t>minimis code deviations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Clarified that </a:t>
            </a:r>
            <a:r>
              <a:rPr lang="en-US" sz="1600" b="1" dirty="0"/>
              <a:t>Preliminary Plat </a:t>
            </a:r>
            <a:r>
              <a:rPr lang="en-US" sz="1600" dirty="0"/>
              <a:t>review is optional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Changed </a:t>
            </a:r>
            <a:r>
              <a:rPr lang="en-US" sz="1600" b="1" dirty="0"/>
              <a:t>Final Plat </a:t>
            </a:r>
            <a:r>
              <a:rPr lang="en-US" sz="1600" dirty="0"/>
              <a:t>review process (per statutes)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Added “recreation” to activities subject to </a:t>
            </a:r>
            <a:r>
              <a:rPr lang="en-US" sz="1600" b="1" dirty="0"/>
              <a:t>concurrency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Address FS requirement to establish a process to review special accommodation requests for </a:t>
            </a:r>
            <a:r>
              <a:rPr lang="en-US" sz="1600" b="1" dirty="0"/>
              <a:t>certified recovery residences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1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5BEC4-686A-ADC8-A149-62BEBC649970}"/>
              </a:ext>
            </a:extLst>
          </p:cNvPr>
          <p:cNvSpPr txBox="1"/>
          <p:nvPr/>
        </p:nvSpPr>
        <p:spPr>
          <a:xfrm>
            <a:off x="10121013" y="43947"/>
            <a:ext cx="1956763" cy="995422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3851"/>
                </a:solidFill>
                <a:latin typeface="+mj-lt"/>
              </a:rPr>
              <a:t>Art. III</a:t>
            </a:r>
            <a:endParaRPr lang="en-US" b="1" dirty="0">
              <a:solidFill>
                <a:srgbClr val="1C38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394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DEEC6-D666-479F-ED96-5144F04BA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9311BB-2263-C3DC-ECF1-C7365C9F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Major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14E55F-3DDD-22A3-D99F-F99E93FD1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204662"/>
            <a:ext cx="3865880" cy="375073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Article IV. Zoning</a:t>
            </a:r>
          </a:p>
          <a:p>
            <a:pPr marL="1314450" lvl="1" indent="-1314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14450" algn="l"/>
              </a:tabLst>
            </a:pPr>
            <a:r>
              <a:rPr lang="en-US" dirty="0"/>
              <a:t>Division 1.	Generally</a:t>
            </a:r>
          </a:p>
          <a:p>
            <a:pPr marL="1314450" lvl="1" indent="-1314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14450" algn="l"/>
              </a:tabLst>
            </a:pPr>
            <a:r>
              <a:rPr lang="en-US" dirty="0"/>
              <a:t>Division 2.	Zoning Districts</a:t>
            </a:r>
          </a:p>
          <a:p>
            <a:pPr marL="1314450" lvl="1" indent="-1314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14450" algn="l"/>
              </a:tabLst>
            </a:pPr>
            <a:r>
              <a:rPr lang="en-US" dirty="0"/>
              <a:t>Division 3.	Planned Unit Development District</a:t>
            </a:r>
          </a:p>
          <a:p>
            <a:pPr marL="1314450" lvl="1" indent="-1314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14450" algn="l"/>
              </a:tabLst>
            </a:pPr>
            <a:r>
              <a:rPr lang="en-US" dirty="0"/>
              <a:t>Division 4.	Overlay Zones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FA74D2B-40E6-E2C1-378E-687A55F6658B}"/>
              </a:ext>
            </a:extLst>
          </p:cNvPr>
          <p:cNvSpPr txBox="1">
            <a:spLocks/>
          </p:cNvSpPr>
          <p:nvPr/>
        </p:nvSpPr>
        <p:spPr>
          <a:xfrm>
            <a:off x="4933607" y="1204662"/>
            <a:ext cx="6840273" cy="5653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Major Changes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Revised Future Land Use and Zoning District </a:t>
            </a:r>
            <a:r>
              <a:rPr lang="en-US" sz="1400" b="1" dirty="0"/>
              <a:t>correlation table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Eliminated</a:t>
            </a:r>
            <a:r>
              <a:rPr lang="en-US" sz="1400" dirty="0"/>
              <a:t> AC, R6W &amp; REC districts. REC combined with PIE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Consolidated PUD </a:t>
            </a:r>
            <a:r>
              <a:rPr lang="en-US" sz="1400" dirty="0"/>
              <a:t>districts (WMPUD, RPUD, RVPUD, CP, and IP)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Added</a:t>
            </a:r>
            <a:r>
              <a:rPr lang="en-US" sz="1400" dirty="0"/>
              <a:t> </a:t>
            </a:r>
            <a:r>
              <a:rPr lang="pt-BR" sz="1400" dirty="0"/>
              <a:t>R2C &amp; R2M, RR2.5, RR2.5C, RR5, and RR5C zoning districts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Renamed</a:t>
            </a:r>
            <a:r>
              <a:rPr lang="en-US" sz="1400" dirty="0"/>
              <a:t> suburban residential to urban residential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Clarified </a:t>
            </a:r>
            <a:r>
              <a:rPr lang="en-US" sz="1400" b="1" dirty="0"/>
              <a:t>lineal descent subdivision </a:t>
            </a:r>
            <a:r>
              <a:rPr lang="en-US" sz="1400" dirty="0"/>
              <a:t>standards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Eliminated </a:t>
            </a:r>
            <a:r>
              <a:rPr lang="en-US" sz="1400" b="1" dirty="0"/>
              <a:t>joint ownership provisions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Added </a:t>
            </a:r>
            <a:r>
              <a:rPr lang="en-US" sz="1400" b="1" dirty="0"/>
              <a:t>Conservation Subdivision </a:t>
            </a:r>
            <a:r>
              <a:rPr lang="en-US" sz="1400" dirty="0"/>
              <a:t>standards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Revised R/W Table </a:t>
            </a:r>
            <a:r>
              <a:rPr lang="en-US" sz="1400" dirty="0"/>
              <a:t>and removed measurement from Centerline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Clarified </a:t>
            </a:r>
            <a:r>
              <a:rPr lang="en-US" sz="1400" b="1" dirty="0"/>
              <a:t>lot front </a:t>
            </a:r>
            <a:r>
              <a:rPr lang="en-US" sz="1400" dirty="0"/>
              <a:t>(shortest distance along road)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Consolidated R6M and R6C to have the same lot standard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Added 2 columns to </a:t>
            </a:r>
            <a:r>
              <a:rPr lang="en-US" sz="1400" b="1" dirty="0"/>
              <a:t>table of uses </a:t>
            </a:r>
            <a:r>
              <a:rPr lang="en-US" sz="1400" dirty="0"/>
              <a:t>– cross-reference to standards and NAICS code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Revised setbacks </a:t>
            </a:r>
            <a:r>
              <a:rPr lang="en-US" sz="1400" dirty="0"/>
              <a:t>of RR1 &amp; RR1C to align with Sumter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FC28C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Clarified maximum </a:t>
            </a:r>
            <a:r>
              <a:rPr lang="en-US" sz="1400" b="1" dirty="0"/>
              <a:t>building height </a:t>
            </a:r>
            <a:r>
              <a:rPr lang="en-US" sz="1400" dirty="0"/>
              <a:t>for Neighborhood Commercial District (20’ single use and 35’ vertical mixed use)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FC28C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Allow </a:t>
            </a:r>
            <a:r>
              <a:rPr lang="en-US" sz="1400" b="1" dirty="0"/>
              <a:t>Multifamily</a:t>
            </a:r>
            <a:r>
              <a:rPr lang="en-US" sz="1400" dirty="0"/>
              <a:t> in commercial districts; restrict to 4 units in R2C, R4C, R6C districts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FC28C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Added </a:t>
            </a:r>
            <a:r>
              <a:rPr lang="en-US" sz="1400" b="1" dirty="0"/>
              <a:t>Economic Activity Center </a:t>
            </a:r>
            <a:r>
              <a:rPr lang="en-US" sz="1400" dirty="0"/>
              <a:t>Overlay Zone</a:t>
            </a:r>
            <a:endParaRPr lang="en-US" sz="1400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FC28C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88F27-7259-66D8-F907-2F458B8971C9}"/>
              </a:ext>
            </a:extLst>
          </p:cNvPr>
          <p:cNvSpPr txBox="1"/>
          <p:nvPr/>
        </p:nvSpPr>
        <p:spPr>
          <a:xfrm>
            <a:off x="10092836" y="43947"/>
            <a:ext cx="2013116" cy="995422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C3851"/>
                </a:solidFill>
                <a:latin typeface="+mj-lt"/>
              </a:rPr>
              <a:t>Art. IV</a:t>
            </a:r>
            <a:endParaRPr lang="en-US" b="1" dirty="0">
              <a:solidFill>
                <a:srgbClr val="1C38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4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lobVTI">
  <a:themeElements>
    <a:clrScheme name="Custom 25">
      <a:dk1>
        <a:sysClr val="windowText" lastClr="000000"/>
      </a:dk1>
      <a:lt1>
        <a:sysClr val="window" lastClr="FFFFFF"/>
      </a:lt1>
      <a:dk2>
        <a:srgbClr val="334C63"/>
      </a:dk2>
      <a:lt2>
        <a:srgbClr val="F3E3CB"/>
      </a:lt2>
      <a:accent1>
        <a:srgbClr val="334C63"/>
      </a:accent1>
      <a:accent2>
        <a:srgbClr val="61763D"/>
      </a:accent2>
      <a:accent3>
        <a:srgbClr val="70A9DB"/>
      </a:accent3>
      <a:accent4>
        <a:srgbClr val="AFC28C"/>
      </a:accent4>
      <a:accent5>
        <a:srgbClr val="F3E3CB"/>
      </a:accent5>
      <a:accent6>
        <a:srgbClr val="334C63"/>
      </a:accent6>
      <a:hlink>
        <a:srgbClr val="70A9DB"/>
      </a:hlink>
      <a:folHlink>
        <a:srgbClr val="334C63"/>
      </a:folHlink>
    </a:clrScheme>
    <a:fontScheme name="Custom 24">
      <a:majorFont>
        <a:latin typeface="Boucherie SANS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28B08B8-C3E9-4A9F-B5DD-34D490AC9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60681D-E858-4FCC-ACDF-E8F8408B92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204B39-6EAA-4677-8C8D-C27F01CF8A3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Blob design</Template>
  <TotalTime>1303</TotalTime>
  <Words>1425</Words>
  <Application>Microsoft Office PowerPoint</Application>
  <PresentationFormat>Widescreen</PresentationFormat>
  <Paragraphs>288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Avenir Next LT Pro</vt:lpstr>
      <vt:lpstr>Boucherie Sans</vt:lpstr>
      <vt:lpstr>Boucherie Sans</vt:lpstr>
      <vt:lpstr>Calibri</vt:lpstr>
      <vt:lpstr>Courier New</vt:lpstr>
      <vt:lpstr>Geometria</vt:lpstr>
      <vt:lpstr>Segoe UI</vt:lpstr>
      <vt:lpstr>The Hand Extrablack</vt:lpstr>
      <vt:lpstr>BlobVTI</vt:lpstr>
      <vt:lpstr>LDC UPDATE</vt:lpstr>
      <vt:lpstr>AGENDA</vt:lpstr>
      <vt:lpstr>PROJECT SCOPE</vt:lpstr>
      <vt:lpstr>PROJECT WEBSITE</vt:lpstr>
      <vt:lpstr>LDC REORGANIZATION</vt:lpstr>
      <vt:lpstr>Major Changes</vt:lpstr>
      <vt:lpstr>Major Changes</vt:lpstr>
      <vt:lpstr>Major Changes</vt:lpstr>
      <vt:lpstr>Major Changes</vt:lpstr>
      <vt:lpstr>Major Changes</vt:lpstr>
      <vt:lpstr>Major Changes</vt:lpstr>
      <vt:lpstr>Major Changes</vt:lpstr>
      <vt:lpstr>Major Changes</vt:lpstr>
      <vt:lpstr>Major Changes</vt:lpstr>
      <vt:lpstr>Major Changes</vt:lpstr>
      <vt:lpstr>Major Changes</vt:lpstr>
      <vt:lpstr>Major Changes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Lainie Jones</dc:creator>
  <cp:lastModifiedBy>Amy Flood</cp:lastModifiedBy>
  <cp:revision>48</cp:revision>
  <dcterms:created xsi:type="dcterms:W3CDTF">2023-12-04T19:06:00Z</dcterms:created>
  <dcterms:modified xsi:type="dcterms:W3CDTF">2025-09-12T12:15:35Z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