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3" r:id="rId4"/>
    <p:sldId id="262" r:id="rId5"/>
    <p:sldId id="261" r:id="rId6"/>
    <p:sldId id="273" r:id="rId7"/>
    <p:sldId id="258" r:id="rId8"/>
    <p:sldId id="276" r:id="rId9"/>
    <p:sldId id="275" r:id="rId10"/>
    <p:sldId id="279" r:id="rId11"/>
    <p:sldId id="280" r:id="rId12"/>
    <p:sldId id="290" r:id="rId13"/>
    <p:sldId id="259" r:id="rId14"/>
    <p:sldId id="295" r:id="rId15"/>
    <p:sldId id="265" r:id="rId16"/>
    <p:sldId id="296" r:id="rId17"/>
    <p:sldId id="297" r:id="rId18"/>
    <p:sldId id="291" r:id="rId19"/>
    <p:sldId id="269" r:id="rId20"/>
    <p:sldId id="292" r:id="rId21"/>
    <p:sldId id="293" r:id="rId22"/>
    <p:sldId id="294" r:id="rId23"/>
    <p:sldId id="298" r:id="rId24"/>
    <p:sldId id="299" r:id="rId25"/>
    <p:sldId id="300" r:id="rId26"/>
    <p:sldId id="301" r:id="rId27"/>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78923" autoAdjust="0"/>
  </p:normalViewPr>
  <p:slideViewPr>
    <p:cSldViewPr>
      <p:cViewPr varScale="1">
        <p:scale>
          <a:sx n="87" d="100"/>
          <a:sy n="87" d="100"/>
        </p:scale>
        <p:origin x="920"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8" d="100"/>
          <a:sy n="78" d="100"/>
        </p:scale>
        <p:origin x="4080" y="168"/>
      </p:cViewPr>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22T23:13:54.417"/>
    </inkml:context>
    <inkml:brush xml:id="br0">
      <inkml:brushProperty name="width" value="0.05" units="cm"/>
      <inkml:brushProperty name="height" value="0.05" units="cm"/>
      <inkml:brushProperty name="color" value="#E71224"/>
    </inkml:brush>
  </inkml:definitions>
  <inkml:trace contextRef="#ctx0" brushRef="#br0">908 467 24575,'-86'0'0,"49"0"0,-59 0 0,53 0 0,9 0 0,-13 0 0,4 9 0,4-2 0,-11 16 0,8-3 0,3 5 0,7-4 0,-3 2 0,6 0 0,-5 5 0,2 0 0,4-1 0,0 6 0,6-6 0,-5 5 0,8-2 0,1-3 0,2 3 0,6 0 0,-2 1 0,7 5 0,1 0 0,4 0 0,0 6 0,0 1 0,0 6 0,0 13 0,0-10 0,0 16 0,4-17 0,6 4 0,10 0 0,1-5 0,8 5 0,3 2 0,5-4 0,12 13 0,1-6-599,13 10 599,2 0 0,-26-34 0,2 1-773,-2 3 1,3 0 772,20 10 0,2 0 0,-11-2 0,1-1 0,9-3 0,-1 0 0,-9 1 0,-1-1 0,4-9 0,1-1 0,1 9 0,1 1 0,6-2 0,0-1 0,-4-3 0,-1-1 0,1 0 0,-1-1 0,1-2 0,-1-1 0,4-2 0,-1-1 0,-2 4 0,1-2 0,9-3 0,1-1 0,-7-1 0,0 0 0,12 1 0,0-1 0,-4-9 0,1 0 0,4 6 0,0 0 0,-5-6 0,0-1 0,0 1 0,-2-1 0,-3 0 0,-1-1 0,-4-3 0,-1 0-149,-3 0 1,-3 0 148,27 5 0,0-2 0,-17-5 0,28-5 0,-18-1 0,17-5 0,-29 0 0,13-15 0,-10-9 0,10-11 0,-1-10 0,-1 5 0,4-1 0,-12 3 0,3 5 0,-5-4 0,-2 4 0,9-6 0,-5 1 0,10 3 0,-1-10 0,6 3 0,1-5-349,-38 23 0,0 0 349,-3-3 0,1 0 0,1 3 0,1-1 0,39-28 0,-1-1 0,-6 1 0,-2 1 0,-8-3 272,-6 10-272,5-10 0,-6 5 0,1 0 0,0-5 0,-8 12 1484,-6 5-1484,10-8 315,-10 13-315,10-9 781,-5 1-781,-13 16 287,17-16-287,-9 5 0,8-3 0,-4-2 0,-19 18 0,6-5 0,-7 9 0,3-8 0,-4 8 0,1-3 0,-5 6 0,3-2 0,-7-2 0,1 2 0,-1-2 0,3-1 0,-4 4 0,4-5 0,-9 7 0,8-1 0,-8 0 0,3 4 0,-4-3 0,1 7 0,-5-3 0,6-3 0,-8 6 0,5-10 0,-7 7 0,0-1 0,0-2 0,1 3 0,-4-5 0,-1 5 0,-3-8 0,0 7 0,0-12 0,0 8 0,0-8 0,0 3 0,0-9 0,0 4 0,0-9 0,0 4 0,-4-5 0,-1 0 0,-4 4 0,0-3 0,-3 4 0,-12-27 0,9 26 0,-11-23 0,12 28 0,-3-4 0,-13-18 0,11 23 0,-22-29 0,23 36 0,-15-23 0,11 18 0,-7-8 0,-3 4 0,4 5 0,-9-5 0,10 10 0,-9-5 0,5 6 0,-11-2 0,10 5 0,-21-10 0,19 13 0,-49-13 0,38 13 0,-53-9 0,43 8 0,-22-4 0,26 6 0,-3 0 0,4 0 0,0 0 0,-5-4 0,6 7 0,0-6 0,0 8 0,-6-6 0,-16 6 0,16 0 0,-35 5 0,48 0 0,-56 0 0,34 0 0,-30 0 0,15 0 0,0 0 0,-7 0 0,25 0 0,-2 0 0,-34 0-429,32 0 0,1 0 429,-16 0 0,-14 0 0,13-5-38,-5-1 38,20 0 0,-25-5 0,21 5 0,-11-1 0,6-3 0,-7 3 0,0 0 0,-13-3 0,16 8 0,0-3 0,14 5 0,-11-5 0,-5 4 0,17-4 0,6 5 0,2 0 0,8-4 0,-43 3 0,5-8 0,14 3 0,14 3 0,3 1 0,0-3 0,-19 0 0,29 4 857,-17-4-857,6 1 39,-7 2-39,6-2 0,-5 4 0,12 0 0,-12 0 0,-1 0 0,10 0 0,-8 0 0,-3 0 0,21 0 0,-38 0 0,45 4 0,-25 1 0,18 4 0,-6 1 0,6 4 0,-26 5 0,20 1 0,-21-1 0,26-1 0,-3-7 0,9 2 0,-9-4 0,9 0 0,-4 5 0,11-5 0,-4 4 0,9-4 0,-4 3 0,5-3 0,0 7 0,1-3 0,-1 3 0,-1 5 0,1-3 0,-8 9 0,6-4 0,-6 5 0,1 4 0,8-5 0,-16 27 0,15-23 0,-12 23 0,8-20 0,6-1 0,0 3 0,6-10 0,0-1 0,4-1 0,2-8 0,4 0 0,-1-2 0,1-6 0,3 2 0,-2-3 0,5 0 0,-5 0 0,5 3 0,-2 6 0,3-7 0,0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22T23:14:03.53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22T23:14:07.28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22T23:14:36.8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en-GB" dirty="0"/>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6F6E7D1E-1ACD-4361-B00D-AFDBBD2AA146}" type="datetimeFigureOut">
              <a:rPr lang="en-GB" smtClean="0"/>
              <a:t>23/09/2019</a:t>
            </a:fld>
            <a:endParaRPr lang="en-GB" dirty="0"/>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en-GB" dirty="0"/>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389D53F5-D413-48DB-A7D3-F109DB9DD3EE}" type="slidenum">
              <a:rPr lang="en-GB" smtClean="0"/>
              <a:t>‹#›</a:t>
            </a:fld>
            <a:endParaRPr lang="en-GB" dirty="0"/>
          </a:p>
        </p:txBody>
      </p:sp>
    </p:spTree>
    <p:extLst>
      <p:ext uri="{BB962C8B-B14F-4D97-AF65-F5344CB8AC3E}">
        <p14:creationId xmlns:p14="http://schemas.microsoft.com/office/powerpoint/2010/main" val="296473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Paramedic I’ve been</a:t>
            </a:r>
            <a:r>
              <a:rPr lang="en-GB" baseline="0" dirty="0"/>
              <a:t> in the ambulance service for 20 years, currently working as a Specialist Trauma Paramedic and Critical Care Paramedic with West Midlands Ambulance Service.</a:t>
            </a:r>
          </a:p>
          <a:p>
            <a:endParaRPr lang="en-GB" baseline="0" dirty="0"/>
          </a:p>
          <a:p>
            <a:r>
              <a:rPr lang="en-GB" baseline="0" dirty="0"/>
              <a:t>Whistle stop tour.</a:t>
            </a:r>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1</a:t>
            </a:fld>
            <a:endParaRPr lang="en-GB" dirty="0"/>
          </a:p>
        </p:txBody>
      </p:sp>
    </p:spTree>
    <p:extLst>
      <p:ext uri="{BB962C8B-B14F-4D97-AF65-F5344CB8AC3E}">
        <p14:creationId xmlns:p14="http://schemas.microsoft.com/office/powerpoint/2010/main" val="46297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r>
              <a:rPr lang="en-US" baseline="0" dirty="0"/>
              <a:t> Not all Silver Alerts will be diverted to MTC ; Basically no capacity to accept all elderly trauma in MTC, they can’t cope with current levels.  So the aim is to have a lower threshold for alerting elderly trauma patients who look well with a low MOI into TU.  There is an agreed system that should aim for higher standard level of reception </a:t>
            </a:r>
            <a:r>
              <a:rPr lang="en-US" baseline="0" dirty="0" err="1"/>
              <a:t>i.e</a:t>
            </a:r>
            <a:r>
              <a:rPr lang="en-US" baseline="0" dirty="0"/>
              <a:t> </a:t>
            </a:r>
            <a:r>
              <a:rPr lang="en-US" baseline="0" dirty="0" err="1"/>
              <a:t>Reg</a:t>
            </a:r>
            <a:r>
              <a:rPr lang="en-US" baseline="0" dirty="0"/>
              <a:t>/Cons, reduce time for assessment, higher suspicion for need for early scan.</a:t>
            </a:r>
            <a:endParaRPr lang="en-US" dirty="0"/>
          </a:p>
        </p:txBody>
      </p:sp>
      <p:sp>
        <p:nvSpPr>
          <p:cNvPr id="4" name="Slide Number Placeholder 3"/>
          <p:cNvSpPr>
            <a:spLocks noGrp="1"/>
          </p:cNvSpPr>
          <p:nvPr>
            <p:ph type="sldNum" sz="quarter" idx="10"/>
          </p:nvPr>
        </p:nvSpPr>
        <p:spPr/>
        <p:txBody>
          <a:bodyPr/>
          <a:lstStyle/>
          <a:p>
            <a:fld id="{389D53F5-D413-48DB-A7D3-F109DB9DD3EE}" type="slidenum">
              <a:rPr lang="en-GB" smtClean="0"/>
              <a:t>11</a:t>
            </a:fld>
            <a:endParaRPr lang="en-GB" dirty="0"/>
          </a:p>
        </p:txBody>
      </p:sp>
    </p:spTree>
    <p:extLst>
      <p:ext uri="{BB962C8B-B14F-4D97-AF65-F5344CB8AC3E}">
        <p14:creationId xmlns:p14="http://schemas.microsoft.com/office/powerpoint/2010/main" val="86562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ADDITIONAL NOTES; DO NOT IRRIGATE OPEN # OF LONG BONES/HIND OR MID FOOT AS MAY WASH CONTAMIBATION DEEPER INTO BONE/TISSUE.  </a:t>
            </a:r>
          </a:p>
          <a:p>
            <a:endParaRPr lang="en-GB" dirty="0"/>
          </a:p>
          <a:p>
            <a:r>
              <a:rPr lang="en-GB" dirty="0"/>
              <a:t>REMOVE GROSS CONTAMINATION AND NOTE WHERE/WHAT.  COVER IN SALINE SOAKED DRESSING</a:t>
            </a:r>
          </a:p>
          <a:p>
            <a:endParaRPr lang="en-GB" dirty="0"/>
          </a:p>
          <a:p>
            <a:r>
              <a:rPr lang="en-GB" dirty="0"/>
              <a:t>OPEN # OF HAND/WRIST OR TOES TO TU UNLESS MEETS CRITERIA FOR MTC. . . </a:t>
            </a:r>
          </a:p>
          <a:p>
            <a:endParaRPr lang="en-GB" dirty="0"/>
          </a:p>
          <a:p>
            <a:r>
              <a:rPr lang="en-GB" dirty="0"/>
              <a:t>** AT THIS TIME UHNS/UHCW AND BCH HAVE SIGNED UP.  UHB HAVE AGREED BUT ED NOT ACCEPTING FULLY YET.  CASE BY CASE VIA RTD!</a:t>
            </a:r>
            <a:endParaRPr lang="en-US" dirty="0"/>
          </a:p>
        </p:txBody>
      </p:sp>
      <p:sp>
        <p:nvSpPr>
          <p:cNvPr id="4" name="Slide Number Placeholder 3"/>
          <p:cNvSpPr>
            <a:spLocks noGrp="1"/>
          </p:cNvSpPr>
          <p:nvPr>
            <p:ph type="sldNum" sz="quarter" idx="10"/>
          </p:nvPr>
        </p:nvSpPr>
        <p:spPr/>
        <p:txBody>
          <a:bodyPr/>
          <a:lstStyle/>
          <a:p>
            <a:fld id="{389D53F5-D413-48DB-A7D3-F109DB9DD3EE}" type="slidenum">
              <a:rPr lang="en-GB" smtClean="0"/>
              <a:t>12</a:t>
            </a:fld>
            <a:endParaRPr lang="en-GB" dirty="0"/>
          </a:p>
        </p:txBody>
      </p:sp>
    </p:spTree>
    <p:extLst>
      <p:ext uri="{BB962C8B-B14F-4D97-AF65-F5344CB8AC3E}">
        <p14:creationId xmlns:p14="http://schemas.microsoft.com/office/powerpoint/2010/main" val="328953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13</a:t>
            </a:fld>
            <a:endParaRPr lang="en-GB" dirty="0"/>
          </a:p>
        </p:txBody>
      </p:sp>
    </p:spTree>
    <p:extLst>
      <p:ext uri="{BB962C8B-B14F-4D97-AF65-F5344CB8AC3E}">
        <p14:creationId xmlns:p14="http://schemas.microsoft.com/office/powerpoint/2010/main" val="109037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there are still quite large areas to the west of the region where</a:t>
            </a:r>
            <a:r>
              <a:rPr lang="en-GB" baseline="0" dirty="0"/>
              <a:t> MTC’s can’t be reached within 60 minutes and this is where the Trauma Units in those areas still play an important role in the initial stabilisation of patients. It also highlights the various options we have dependant on day or night MERIT/ECT of either meeting crews en route to hospital and facilitating direct transport or meeting them at the TU in preparation for a secondary </a:t>
            </a:r>
            <a:r>
              <a:rPr lang="en-GB" baseline="0" dirty="0" err="1"/>
              <a:t>hyperacute</a:t>
            </a:r>
            <a:r>
              <a:rPr lang="en-GB" baseline="0" dirty="0"/>
              <a:t> transfer.</a:t>
            </a:r>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15</a:t>
            </a:fld>
            <a:endParaRPr lang="en-GB" dirty="0"/>
          </a:p>
        </p:txBody>
      </p:sp>
    </p:spTree>
    <p:extLst>
      <p:ext uri="{BB962C8B-B14F-4D97-AF65-F5344CB8AC3E}">
        <p14:creationId xmlns:p14="http://schemas.microsoft.com/office/powerpoint/2010/main" val="10646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UHB:  Greater population density.  Served by TU/LEHs.  Shorter run times mean most primary TT1/2 go straight to UHB.  Some late presenters who deteriorate in ED can then become ?hyperacute . . Can be subject to individual interpretation </a:t>
            </a:r>
          </a:p>
        </p:txBody>
      </p:sp>
      <p:sp>
        <p:nvSpPr>
          <p:cNvPr id="4" name="Slide Number Placeholder 3"/>
          <p:cNvSpPr>
            <a:spLocks noGrp="1"/>
          </p:cNvSpPr>
          <p:nvPr>
            <p:ph type="sldNum" sz="quarter" idx="5"/>
          </p:nvPr>
        </p:nvSpPr>
        <p:spPr/>
        <p:txBody>
          <a:bodyPr/>
          <a:lstStyle/>
          <a:p>
            <a:fld id="{389D53F5-D413-48DB-A7D3-F109DB9DD3EE}" type="slidenum">
              <a:rPr lang="en-GB" smtClean="0"/>
              <a:t>16</a:t>
            </a:fld>
            <a:endParaRPr lang="en-GB" dirty="0"/>
          </a:p>
        </p:txBody>
      </p:sp>
    </p:spTree>
    <p:extLst>
      <p:ext uri="{BB962C8B-B14F-4D97-AF65-F5344CB8AC3E}">
        <p14:creationId xmlns:p14="http://schemas.microsoft.com/office/powerpoint/2010/main" val="107604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Aide for Crews; TT1/2 = MTC Direct bypassing</a:t>
            </a:r>
            <a:r>
              <a:rPr lang="en-US" baseline="0" dirty="0"/>
              <a:t> if required</a:t>
            </a:r>
          </a:p>
          <a:p>
            <a:r>
              <a:rPr lang="en-US" dirty="0"/>
              <a:t>	</a:t>
            </a:r>
            <a:r>
              <a:rPr lang="en-US" baseline="0" dirty="0"/>
              <a:t>      TT3/4 = TU or MTC if </a:t>
            </a:r>
            <a:r>
              <a:rPr lang="en-US" baseline="0" dirty="0" err="1"/>
              <a:t>speciality</a:t>
            </a:r>
            <a:r>
              <a:rPr lang="en-US" baseline="0" dirty="0"/>
              <a:t>/crew judgement.</a:t>
            </a:r>
          </a:p>
          <a:p>
            <a:endParaRPr lang="en-US" baseline="0" dirty="0"/>
          </a:p>
          <a:p>
            <a:r>
              <a:rPr lang="en-US" baseline="0" dirty="0"/>
              <a:t>CAN YOU FIND MOST IMPORTANT PHRASE ON TOOL?</a:t>
            </a:r>
            <a:endParaRPr lang="en-US" dirty="0"/>
          </a:p>
        </p:txBody>
      </p:sp>
      <p:sp>
        <p:nvSpPr>
          <p:cNvPr id="4" name="Slide Number Placeholder 3"/>
          <p:cNvSpPr>
            <a:spLocks noGrp="1"/>
          </p:cNvSpPr>
          <p:nvPr>
            <p:ph type="sldNum" sz="quarter" idx="10"/>
          </p:nvPr>
        </p:nvSpPr>
        <p:spPr/>
        <p:txBody>
          <a:bodyPr/>
          <a:lstStyle/>
          <a:p>
            <a:fld id="{389D53F5-D413-48DB-A7D3-F109DB9DD3EE}" type="slidenum">
              <a:rPr lang="en-GB" smtClean="0"/>
              <a:t>18</a:t>
            </a:fld>
            <a:endParaRPr lang="en-GB" dirty="0"/>
          </a:p>
        </p:txBody>
      </p:sp>
    </p:spTree>
    <p:extLst>
      <p:ext uri="{BB962C8B-B14F-4D97-AF65-F5344CB8AC3E}">
        <p14:creationId xmlns:p14="http://schemas.microsoft.com/office/powerpoint/2010/main" val="116975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19</a:t>
            </a:fld>
            <a:endParaRPr lang="en-GB" dirty="0"/>
          </a:p>
        </p:txBody>
      </p:sp>
    </p:spTree>
    <p:extLst>
      <p:ext uri="{BB962C8B-B14F-4D97-AF65-F5344CB8AC3E}">
        <p14:creationId xmlns:p14="http://schemas.microsoft.com/office/powerpoint/2010/main" val="33379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53F5-D413-48DB-A7D3-F109DB9DD3EE}" type="slidenum">
              <a:rPr lang="en-GB" smtClean="0"/>
              <a:t>24</a:t>
            </a:fld>
            <a:endParaRPr lang="en-GB" dirty="0"/>
          </a:p>
        </p:txBody>
      </p:sp>
    </p:spTree>
    <p:extLst>
      <p:ext uri="{BB962C8B-B14F-4D97-AF65-F5344CB8AC3E}">
        <p14:creationId xmlns:p14="http://schemas.microsoft.com/office/powerpoint/2010/main" val="79734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2</a:t>
            </a:fld>
            <a:endParaRPr lang="en-GB" dirty="0"/>
          </a:p>
        </p:txBody>
      </p:sp>
    </p:spTree>
    <p:extLst>
      <p:ext uri="{BB962C8B-B14F-4D97-AF65-F5344CB8AC3E}">
        <p14:creationId xmlns:p14="http://schemas.microsoft.com/office/powerpoint/2010/main" val="331299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Regional</a:t>
            </a:r>
            <a:r>
              <a:rPr lang="en-GB" baseline="0" dirty="0"/>
              <a:t> Trauma Desk manned by critical care paramedics.</a:t>
            </a:r>
          </a:p>
          <a:p>
            <a:endParaRPr lang="en-GB" baseline="0" dirty="0"/>
          </a:p>
          <a:p>
            <a:r>
              <a:rPr lang="en-GB" baseline="0" dirty="0"/>
              <a:t>Various functions:</a:t>
            </a:r>
          </a:p>
          <a:p>
            <a:endParaRPr lang="en-GB" baseline="0" dirty="0"/>
          </a:p>
          <a:p>
            <a:r>
              <a:rPr lang="en-GB" baseline="0" dirty="0"/>
              <a:t>	Aid appropriate dispatch of specialist resources</a:t>
            </a:r>
          </a:p>
          <a:p>
            <a:endParaRPr lang="en-GB" baseline="0" dirty="0"/>
          </a:p>
          <a:p>
            <a:r>
              <a:rPr lang="en-GB" baseline="0" dirty="0"/>
              <a:t>Contact for both prehospital care providers and hospitals within the network for advice. Conference call to Doctor if required</a:t>
            </a:r>
          </a:p>
          <a:p>
            <a:endParaRPr lang="en-GB" baseline="0" dirty="0"/>
          </a:p>
          <a:p>
            <a:r>
              <a:rPr lang="en-GB" sz="1300" dirty="0"/>
              <a:t>Typical scenarios are: </a:t>
            </a:r>
          </a:p>
          <a:p>
            <a:r>
              <a:rPr lang="en-GB" sz="1300" dirty="0"/>
              <a:t> To discuss by pass of TU (LEH) to MTC </a:t>
            </a:r>
          </a:p>
          <a:p>
            <a:r>
              <a:rPr lang="en-GB" sz="1300" dirty="0"/>
              <a:t> To discuss triage decision in patients who are in high risk category (Step 4 on triage tool) </a:t>
            </a:r>
          </a:p>
          <a:p>
            <a:r>
              <a:rPr lang="en-GB" sz="1300" dirty="0"/>
              <a:t> To discuss triage to Birmingham Children’s Hospital </a:t>
            </a:r>
          </a:p>
          <a:p>
            <a:r>
              <a:rPr lang="en-GB" sz="1300" dirty="0"/>
              <a:t> To discuss exceeding 45 minute </a:t>
            </a:r>
            <a:r>
              <a:rPr lang="mr-IN" sz="1300" dirty="0"/>
              <a:t>–</a:t>
            </a:r>
            <a:r>
              <a:rPr lang="en-GB" sz="1300" dirty="0"/>
              <a:t> 1 hour transport time </a:t>
            </a:r>
          </a:p>
          <a:p>
            <a:r>
              <a:rPr lang="en-GB" sz="1300" dirty="0"/>
              <a:t> To request or discuss need for an enhanced care team </a:t>
            </a:r>
          </a:p>
          <a:p>
            <a:r>
              <a:rPr lang="en-GB" sz="1300" dirty="0"/>
              <a:t> For advice on use of new therapies in trauma care (e.g. tourniquet) </a:t>
            </a:r>
          </a:p>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3</a:t>
            </a:fld>
            <a:endParaRPr lang="en-GB" dirty="0"/>
          </a:p>
        </p:txBody>
      </p:sp>
    </p:spTree>
    <p:extLst>
      <p:ext uri="{BB962C8B-B14F-4D97-AF65-F5344CB8AC3E}">
        <p14:creationId xmlns:p14="http://schemas.microsoft.com/office/powerpoint/2010/main" val="216472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4</a:t>
            </a:fld>
            <a:endParaRPr lang="en-GB" dirty="0"/>
          </a:p>
        </p:txBody>
      </p:sp>
    </p:spTree>
    <p:extLst>
      <p:ext uri="{BB962C8B-B14F-4D97-AF65-F5344CB8AC3E}">
        <p14:creationId xmlns:p14="http://schemas.microsoft.com/office/powerpoint/2010/main" val="46240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5</a:t>
            </a:fld>
            <a:endParaRPr lang="en-GB" dirty="0"/>
          </a:p>
        </p:txBody>
      </p:sp>
    </p:spTree>
    <p:extLst>
      <p:ext uri="{BB962C8B-B14F-4D97-AF65-F5344CB8AC3E}">
        <p14:creationId xmlns:p14="http://schemas.microsoft.com/office/powerpoint/2010/main" val="33379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6</a:t>
            </a:fld>
            <a:endParaRPr lang="en-GB" dirty="0"/>
          </a:p>
        </p:txBody>
      </p:sp>
    </p:spTree>
    <p:extLst>
      <p:ext uri="{BB962C8B-B14F-4D97-AF65-F5344CB8AC3E}">
        <p14:creationId xmlns:p14="http://schemas.microsoft.com/office/powerpoint/2010/main" val="424091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D53F5-D413-48DB-A7D3-F109DB9DD3EE}" type="slidenum">
              <a:rPr lang="en-GB" smtClean="0"/>
              <a:t>7</a:t>
            </a:fld>
            <a:endParaRPr lang="en-GB" dirty="0"/>
          </a:p>
        </p:txBody>
      </p:sp>
    </p:spTree>
    <p:extLst>
      <p:ext uri="{BB962C8B-B14F-4D97-AF65-F5344CB8AC3E}">
        <p14:creationId xmlns:p14="http://schemas.microsoft.com/office/powerpoint/2010/main" val="103060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Aide for Crews; TT1/2 = MTC Direct bypassing</a:t>
            </a:r>
            <a:r>
              <a:rPr lang="en-US" baseline="0" dirty="0"/>
              <a:t> if required</a:t>
            </a:r>
          </a:p>
          <a:p>
            <a:r>
              <a:rPr lang="en-US" dirty="0"/>
              <a:t>	</a:t>
            </a:r>
            <a:r>
              <a:rPr lang="en-US" baseline="0" dirty="0"/>
              <a:t>      TT3/4 = TU or MTC if </a:t>
            </a:r>
            <a:r>
              <a:rPr lang="en-US" baseline="0" dirty="0" err="1"/>
              <a:t>speciality</a:t>
            </a:r>
            <a:r>
              <a:rPr lang="en-US" baseline="0" dirty="0"/>
              <a:t>/crew judgement.</a:t>
            </a:r>
          </a:p>
          <a:p>
            <a:endParaRPr lang="en-US" baseline="0" dirty="0"/>
          </a:p>
          <a:p>
            <a:r>
              <a:rPr lang="en-US" baseline="0" dirty="0"/>
              <a:t>CAN YOU FIND MOST IMPORTANT PHRASE ON TOOL?</a:t>
            </a:r>
            <a:endParaRPr lang="en-US" dirty="0"/>
          </a:p>
        </p:txBody>
      </p:sp>
      <p:sp>
        <p:nvSpPr>
          <p:cNvPr id="4" name="Slide Number Placeholder 3"/>
          <p:cNvSpPr>
            <a:spLocks noGrp="1"/>
          </p:cNvSpPr>
          <p:nvPr>
            <p:ph type="sldNum" sz="quarter" idx="10"/>
          </p:nvPr>
        </p:nvSpPr>
        <p:spPr/>
        <p:txBody>
          <a:bodyPr/>
          <a:lstStyle/>
          <a:p>
            <a:fld id="{389D53F5-D413-48DB-A7D3-F109DB9DD3EE}" type="slidenum">
              <a:rPr lang="en-GB" smtClean="0"/>
              <a:t>8</a:t>
            </a:fld>
            <a:endParaRPr lang="en-GB" dirty="0"/>
          </a:p>
        </p:txBody>
      </p:sp>
    </p:spTree>
    <p:extLst>
      <p:ext uri="{BB962C8B-B14F-4D97-AF65-F5344CB8AC3E}">
        <p14:creationId xmlns:p14="http://schemas.microsoft.com/office/powerpoint/2010/main" val="166872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Ability</a:t>
            </a:r>
            <a:r>
              <a:rPr lang="en-US" baseline="0" dirty="0"/>
              <a:t> to bypass nearest ED for specific conditions.  Some MTN agreed protocols exist i.e. Burns (Insert Flowchart)</a:t>
            </a:r>
          </a:p>
          <a:p>
            <a:endParaRPr lang="en-US" baseline="0" dirty="0"/>
          </a:p>
          <a:p>
            <a:r>
              <a:rPr lang="en-US" baseline="0" dirty="0"/>
              <a:t>Others rely on contacting ED direct and pleading the case!</a:t>
            </a:r>
          </a:p>
          <a:p>
            <a:endParaRPr lang="en-US" baseline="0" dirty="0"/>
          </a:p>
          <a:p>
            <a:r>
              <a:rPr lang="en-US" baseline="0" dirty="0"/>
              <a:t>Geographical; UHCW/RSUH, probably already accepting these pts due to catchment area and lack of other hospital options!  UHB;  has it’s own catchment area </a:t>
            </a:r>
            <a:r>
              <a:rPr lang="mr-IN" baseline="0" dirty="0"/>
              <a:t>–</a:t>
            </a:r>
            <a:r>
              <a:rPr lang="en-US" baseline="0" dirty="0"/>
              <a:t> </a:t>
            </a:r>
            <a:r>
              <a:rPr lang="en-US" baseline="0" dirty="0" err="1"/>
              <a:t>Bham</a:t>
            </a:r>
            <a:r>
              <a:rPr lang="en-US" baseline="0" dirty="0"/>
              <a:t> South.  Surrounded by 8 TU/LEH from Alex to GHH.  </a:t>
            </a:r>
            <a:r>
              <a:rPr lang="en-US" baseline="0" dirty="0" err="1"/>
              <a:t>E.g</a:t>
            </a:r>
            <a:r>
              <a:rPr lang="en-US" baseline="0" dirty="0"/>
              <a:t> none have max/</a:t>
            </a:r>
            <a:r>
              <a:rPr lang="en-US" baseline="0" dirty="0" err="1"/>
              <a:t>fac</a:t>
            </a:r>
            <a:r>
              <a:rPr lang="en-US" baseline="0" dirty="0"/>
              <a:t>, mixed vascular.  In current climate of high demand, isolated trauma to specialist areas are very hard to sell direct to ED.  Unless significant/catastrophic in nature general process is nearest ED and secondary transfer under specialist pathway.  Reasoning is simple; 1 less cubicle taken in ED!  </a:t>
            </a:r>
          </a:p>
          <a:p>
            <a:endParaRPr lang="en-US" baseline="0" dirty="0"/>
          </a:p>
          <a:p>
            <a:endParaRPr lang="en-US" baseline="0" dirty="0"/>
          </a:p>
          <a:p>
            <a:r>
              <a:rPr lang="en-US" baseline="0" dirty="0"/>
              <a:t>RTD; effectively can attempt to plead/reason the case for bypass . . .no guarantee of success.</a:t>
            </a:r>
            <a:endParaRPr lang="en-US" dirty="0"/>
          </a:p>
        </p:txBody>
      </p:sp>
      <p:sp>
        <p:nvSpPr>
          <p:cNvPr id="4" name="Slide Number Placeholder 3"/>
          <p:cNvSpPr>
            <a:spLocks noGrp="1"/>
          </p:cNvSpPr>
          <p:nvPr>
            <p:ph type="sldNum" sz="quarter" idx="10"/>
          </p:nvPr>
        </p:nvSpPr>
        <p:spPr/>
        <p:txBody>
          <a:bodyPr/>
          <a:lstStyle/>
          <a:p>
            <a:fld id="{389D53F5-D413-48DB-A7D3-F109DB9DD3EE}" type="slidenum">
              <a:rPr lang="en-GB" smtClean="0"/>
              <a:t>9</a:t>
            </a:fld>
            <a:endParaRPr lang="en-GB" dirty="0"/>
          </a:p>
        </p:txBody>
      </p:sp>
    </p:spTree>
    <p:extLst>
      <p:ext uri="{BB962C8B-B14F-4D97-AF65-F5344CB8AC3E}">
        <p14:creationId xmlns:p14="http://schemas.microsoft.com/office/powerpoint/2010/main" val="208086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29" name="Slide Number Placeholder 28"/>
          <p:cNvSpPr>
            <a:spLocks noGrp="1"/>
          </p:cNvSpPr>
          <p:nvPr>
            <p:ph type="sldNum" sz="quarter" idx="12"/>
          </p:nvPr>
        </p:nvSpPr>
        <p:spPr/>
        <p:txBody>
          <a:bodyPr/>
          <a:lstStyle/>
          <a:p>
            <a:fld id="{238386D4-64C0-4247-A7C9-BEC2D4315351}" type="slidenum">
              <a:rPr lang="en-GB" smtClean="0"/>
              <a:t>‹#›</a:t>
            </a:fld>
            <a:endParaRPr lang="en-GB"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924800" y="6416675"/>
            <a:ext cx="762000" cy="365125"/>
          </a:xfrm>
        </p:spPr>
        <p:txBody>
          <a:bodyPr/>
          <a:lstStyle/>
          <a:p>
            <a:fld id="{238386D4-64C0-4247-A7C9-BEC2D431535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76C6A2-B568-4247-A017-9843C49DD434}"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8386D4-64C0-4247-A7C9-BEC2D4315351}"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76C6A2-B568-4247-A017-9843C49DD434}" type="datetimeFigureOut">
              <a:rPr lang="en-GB" smtClean="0"/>
              <a:t>23/09/2019</a:t>
            </a:fld>
            <a:endParaRPr lang="en-GB"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8386D4-64C0-4247-A7C9-BEC2D431535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300" dirty="0"/>
              <a:t>Regional trauma desk</a:t>
            </a:r>
            <a:br>
              <a:rPr lang="en-GB" sz="3300" dirty="0"/>
            </a:br>
            <a:br>
              <a:rPr lang="en-GB" sz="3300" dirty="0"/>
            </a:br>
            <a:r>
              <a:rPr lang="en-GB" sz="3300" dirty="0"/>
              <a:t>triage and its complexities</a:t>
            </a:r>
            <a:br>
              <a:rPr lang="en-GB" sz="3300" dirty="0"/>
            </a:br>
            <a:endParaRPr lang="en-GB" sz="3000" dirty="0"/>
          </a:p>
        </p:txBody>
      </p:sp>
      <p:sp>
        <p:nvSpPr>
          <p:cNvPr id="3" name="Subtitle 2"/>
          <p:cNvSpPr>
            <a:spLocks noGrp="1"/>
          </p:cNvSpPr>
          <p:nvPr>
            <p:ph type="subTitle" idx="1"/>
          </p:nvPr>
        </p:nvSpPr>
        <p:spPr>
          <a:xfrm>
            <a:off x="1371600" y="4149080"/>
            <a:ext cx="6400800" cy="935218"/>
          </a:xfrm>
        </p:spPr>
        <p:txBody>
          <a:bodyPr>
            <a:normAutofit fontScale="92500" lnSpcReduction="10000"/>
          </a:bodyPr>
          <a:lstStyle/>
          <a:p>
            <a:r>
              <a:rPr lang="en-GB" dirty="0"/>
              <a:t>Ian Lock</a:t>
            </a:r>
          </a:p>
          <a:p>
            <a:r>
              <a:rPr lang="en-GB" dirty="0"/>
              <a:t>Critical Care Paramedic (WMAS)</a:t>
            </a:r>
          </a:p>
        </p:txBody>
      </p:sp>
    </p:spTree>
    <p:extLst>
      <p:ext uri="{BB962C8B-B14F-4D97-AF65-F5344CB8AC3E}">
        <p14:creationId xmlns:p14="http://schemas.microsoft.com/office/powerpoint/2010/main" val="6061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 y="274638"/>
            <a:ext cx="8641080" cy="6034087"/>
          </a:xfrm>
        </p:spPr>
      </p:pic>
    </p:spTree>
    <p:extLst>
      <p:ext uri="{BB962C8B-B14F-4D97-AF65-F5344CB8AC3E}">
        <p14:creationId xmlns:p14="http://schemas.microsoft.com/office/powerpoint/2010/main" val="11588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308725"/>
          </a:xfrm>
        </p:spPr>
      </p:pic>
    </p:spTree>
    <p:extLst>
      <p:ext uri="{BB962C8B-B14F-4D97-AF65-F5344CB8AC3E}">
        <p14:creationId xmlns:p14="http://schemas.microsoft.com/office/powerpoint/2010/main" val="73250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528D-B7CC-6E44-AF28-D8B879AD54AF}"/>
              </a:ext>
            </a:extLst>
          </p:cNvPr>
          <p:cNvSpPr>
            <a:spLocks noGrp="1"/>
          </p:cNvSpPr>
          <p:nvPr>
            <p:ph type="title"/>
          </p:nvPr>
        </p:nvSpPr>
        <p:spPr/>
        <p:txBody>
          <a:bodyPr/>
          <a:lstStyle/>
          <a:p>
            <a:r>
              <a:rPr lang="en-GB" dirty="0"/>
              <a:t>ORTHOPLASTICS</a:t>
            </a:r>
            <a:endParaRPr lang="en-US" dirty="0"/>
          </a:p>
        </p:txBody>
      </p:sp>
      <p:sp>
        <p:nvSpPr>
          <p:cNvPr id="3" name="Content Placeholder 2">
            <a:extLst>
              <a:ext uri="{FF2B5EF4-FFF2-40B4-BE49-F238E27FC236}">
                <a16:creationId xmlns:a16="http://schemas.microsoft.com/office/drawing/2014/main" id="{16230B60-CE57-FB40-916F-8B0474E025D8}"/>
              </a:ext>
            </a:extLst>
          </p:cNvPr>
          <p:cNvSpPr>
            <a:spLocks noGrp="1"/>
          </p:cNvSpPr>
          <p:nvPr>
            <p:ph idx="1"/>
          </p:nvPr>
        </p:nvSpPr>
        <p:spPr/>
        <p:txBody>
          <a:bodyPr/>
          <a:lstStyle/>
          <a:p>
            <a:pPr marL="137160" indent="0">
              <a:buNone/>
            </a:pPr>
            <a:r>
              <a:rPr lang="en-GB" dirty="0"/>
              <a:t>CONSIDERATION FOR DIVERT TO MTC FOR:</a:t>
            </a:r>
          </a:p>
          <a:p>
            <a:r>
              <a:rPr lang="en-GB" dirty="0"/>
              <a:t> OPEN # INJURIES WITH TISSUE DISRUPTION GREATER THAN A CREDIT CARD SIZED AREA OF SKIN</a:t>
            </a:r>
          </a:p>
          <a:p>
            <a:r>
              <a:rPr lang="en-GB" dirty="0"/>
              <a:t>OPEN # WITH BONE PROTRUDING</a:t>
            </a:r>
          </a:p>
          <a:p>
            <a:r>
              <a:rPr lang="en-GB" dirty="0"/>
              <a:t>ABSENCE OF PULSES OR DELAYED CBR DISTAL TO # POST REDUCTION</a:t>
            </a:r>
          </a:p>
          <a:p>
            <a:r>
              <a:rPr lang="en-GB" dirty="0"/>
              <a:t>SEVERE SOFT TISSUE DAMAGE +/- # (OUTSIDE OF DEGLOVING INJ) </a:t>
            </a:r>
          </a:p>
          <a:p>
            <a:endParaRPr lang="en-US" dirty="0"/>
          </a:p>
        </p:txBody>
      </p:sp>
    </p:spTree>
    <p:extLst>
      <p:ext uri="{BB962C8B-B14F-4D97-AF65-F5344CB8AC3E}">
        <p14:creationId xmlns:p14="http://schemas.microsoft.com/office/powerpoint/2010/main" val="177747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40" y="188595"/>
            <a:ext cx="7086600" cy="875184"/>
          </a:xfrm>
        </p:spPr>
        <p:txBody>
          <a:bodyPr/>
          <a:lstStyle/>
          <a:p>
            <a:r>
              <a:rPr lang="en-GB" dirty="0"/>
              <a:t>Triage complexities . . </a:t>
            </a:r>
          </a:p>
        </p:txBody>
      </p:sp>
      <p:sp>
        <p:nvSpPr>
          <p:cNvPr id="3" name="Text Placeholder 2"/>
          <p:cNvSpPr>
            <a:spLocks noGrp="1"/>
          </p:cNvSpPr>
          <p:nvPr>
            <p:ph type="body" idx="1"/>
          </p:nvPr>
        </p:nvSpPr>
        <p:spPr>
          <a:xfrm>
            <a:off x="611505" y="1628775"/>
            <a:ext cx="7715251" cy="3888432"/>
          </a:xfrm>
        </p:spPr>
        <p:txBody>
          <a:bodyPr>
            <a:noAutofit/>
          </a:bodyPr>
          <a:lstStyle/>
          <a:p>
            <a:pPr marL="530352" indent="-457200">
              <a:buFont typeface="Arial" pitchFamily="34" charset="0"/>
              <a:buChar char="•"/>
            </a:pPr>
            <a:r>
              <a:rPr lang="en-GB" sz="3200" dirty="0"/>
              <a:t>Where do I start?!</a:t>
            </a:r>
          </a:p>
        </p:txBody>
      </p:sp>
    </p:spTree>
    <p:extLst>
      <p:ext uri="{BB962C8B-B14F-4D97-AF65-F5344CB8AC3E}">
        <p14:creationId xmlns:p14="http://schemas.microsoft.com/office/powerpoint/2010/main" val="65490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FF4F-A122-FA46-B53B-B88E508A1890}"/>
              </a:ext>
            </a:extLst>
          </p:cNvPr>
          <p:cNvSpPr>
            <a:spLocks noGrp="1"/>
          </p:cNvSpPr>
          <p:nvPr>
            <p:ph type="title"/>
          </p:nvPr>
        </p:nvSpPr>
        <p:spPr/>
        <p:txBody>
          <a:bodyPr/>
          <a:lstStyle/>
          <a:p>
            <a:r>
              <a:rPr lang="en-US" dirty="0"/>
              <a:t>Geography</a:t>
            </a:r>
          </a:p>
        </p:txBody>
      </p:sp>
      <p:sp>
        <p:nvSpPr>
          <p:cNvPr id="3" name="Content Placeholder 2">
            <a:extLst>
              <a:ext uri="{FF2B5EF4-FFF2-40B4-BE49-F238E27FC236}">
                <a16:creationId xmlns:a16="http://schemas.microsoft.com/office/drawing/2014/main" id="{DD30951C-D060-614E-9853-AC0BC39404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023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centre inc TUsv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6946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71AD-0FF9-E142-B6DD-2D41E00AB195}"/>
              </a:ext>
            </a:extLst>
          </p:cNvPr>
          <p:cNvSpPr>
            <a:spLocks noGrp="1"/>
          </p:cNvSpPr>
          <p:nvPr>
            <p:ph type="title"/>
          </p:nvPr>
        </p:nvSpPr>
        <p:spPr>
          <a:xfrm>
            <a:off x="457200" y="274638"/>
            <a:ext cx="8229600" cy="63404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7ED8C7A-5964-4B40-863E-009EB8403DFF}"/>
              </a:ext>
            </a:extLst>
          </p:cNvPr>
          <p:cNvSpPr>
            <a:spLocks noGrp="1"/>
          </p:cNvSpPr>
          <p:nvPr>
            <p:ph idx="1"/>
          </p:nvPr>
        </p:nvSpPr>
        <p:spPr>
          <a:xfrm>
            <a:off x="457200" y="1268730"/>
            <a:ext cx="8229600" cy="5040630"/>
          </a:xfrm>
        </p:spPr>
        <p:txBody>
          <a:bodyPr>
            <a:normAutofit lnSpcReduction="10000"/>
          </a:bodyPr>
          <a:lstStyle/>
          <a:p>
            <a:r>
              <a:rPr lang="en-US" dirty="0"/>
              <a:t>Some TUs are still &gt; 1hr to MTC (RSH/Hereford)</a:t>
            </a:r>
          </a:p>
          <a:p>
            <a:r>
              <a:rPr lang="en-US" dirty="0"/>
              <a:t>BCH still requires 2ndary transfer for HMED.  W/NW of region, HEMS may transfer to Alder Hey</a:t>
            </a:r>
          </a:p>
          <a:p>
            <a:r>
              <a:rPr lang="en-US" dirty="0"/>
              <a:t>Forward planning for pit stopping in TU/RV with ETC.  </a:t>
            </a:r>
          </a:p>
          <a:p>
            <a:r>
              <a:rPr lang="en-US" dirty="0"/>
              <a:t>UHNS/UHCW have a call and send policy for hyperacute transfers</a:t>
            </a:r>
          </a:p>
          <a:p>
            <a:r>
              <a:rPr lang="en-US" dirty="0"/>
              <a:t>UHB have same policy but have differing geographical concerns.</a:t>
            </a:r>
          </a:p>
        </p:txBody>
      </p:sp>
    </p:spTree>
    <p:extLst>
      <p:ext uri="{BB962C8B-B14F-4D97-AF65-F5344CB8AC3E}">
        <p14:creationId xmlns:p14="http://schemas.microsoft.com/office/powerpoint/2010/main" val="389211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862C-300F-2D4C-B23C-C2E21CC2063D}"/>
              </a:ext>
            </a:extLst>
          </p:cNvPr>
          <p:cNvSpPr>
            <a:spLocks noGrp="1"/>
          </p:cNvSpPr>
          <p:nvPr>
            <p:ph type="title"/>
          </p:nvPr>
        </p:nvSpPr>
        <p:spPr/>
        <p:txBody>
          <a:bodyPr/>
          <a:lstStyle/>
          <a:p>
            <a:r>
              <a:rPr lang="en-US" dirty="0"/>
              <a:t>Chinese Whispers</a:t>
            </a:r>
          </a:p>
        </p:txBody>
      </p:sp>
      <p:sp>
        <p:nvSpPr>
          <p:cNvPr id="3" name="Content Placeholder 2">
            <a:extLst>
              <a:ext uri="{FF2B5EF4-FFF2-40B4-BE49-F238E27FC236}">
                <a16:creationId xmlns:a16="http://schemas.microsoft.com/office/drawing/2014/main" id="{7CBC43A3-9EED-7640-ABA7-D3F2F031FDD7}"/>
              </a:ext>
            </a:extLst>
          </p:cNvPr>
          <p:cNvSpPr>
            <a:spLocks noGrp="1"/>
          </p:cNvSpPr>
          <p:nvPr>
            <p:ph idx="1"/>
          </p:nvPr>
        </p:nvSpPr>
        <p:spPr/>
        <p:txBody>
          <a:bodyPr/>
          <a:lstStyle/>
          <a:p>
            <a:r>
              <a:rPr lang="en-US" dirty="0"/>
              <a:t>Your GCS 12 is my GCS14 . . .</a:t>
            </a:r>
          </a:p>
        </p:txBody>
      </p:sp>
    </p:spTree>
    <p:extLst>
      <p:ext uri="{BB962C8B-B14F-4D97-AF65-F5344CB8AC3E}">
        <p14:creationId xmlns:p14="http://schemas.microsoft.com/office/powerpoint/2010/main" val="115015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595"/>
            <a:ext cx="9144000" cy="6120131"/>
          </a:xfr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E937E74-FB3D-5A4E-AF9A-E3B32A13EF5A}"/>
                  </a:ext>
                </a:extLst>
              </p14:cNvPr>
              <p14:cNvContentPartPr/>
              <p14:nvPr/>
            </p14:nvContentPartPr>
            <p14:xfrm>
              <a:off x="1879815" y="654390"/>
              <a:ext cx="2594520" cy="1286640"/>
            </p14:xfrm>
          </p:contentPart>
        </mc:Choice>
        <mc:Fallback xmlns="">
          <p:pic>
            <p:nvPicPr>
              <p:cNvPr id="3" name="Ink 2">
                <a:extLst>
                  <a:ext uri="{FF2B5EF4-FFF2-40B4-BE49-F238E27FC236}">
                    <a16:creationId xmlns:a16="http://schemas.microsoft.com/office/drawing/2014/main" id="{4E937E74-FB3D-5A4E-AF9A-E3B32A13EF5A}"/>
                  </a:ext>
                </a:extLst>
              </p:cNvPr>
              <p:cNvPicPr/>
              <p:nvPr/>
            </p:nvPicPr>
            <p:blipFill>
              <a:blip r:embed="rId5"/>
              <a:stretch>
                <a:fillRect/>
              </a:stretch>
            </p:blipFill>
            <p:spPr>
              <a:xfrm>
                <a:off x="1871175" y="645750"/>
                <a:ext cx="2612160" cy="1304280"/>
              </a:xfrm>
              <a:prstGeom prst="rect">
                <a:avLst/>
              </a:prstGeom>
            </p:spPr>
          </p:pic>
        </mc:Fallback>
      </mc:AlternateContent>
    </p:spTree>
    <p:extLst>
      <p:ext uri="{BB962C8B-B14F-4D97-AF65-F5344CB8AC3E}">
        <p14:creationId xmlns:p14="http://schemas.microsoft.com/office/powerpoint/2010/main" val="173073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8" name="Content Placeholder 7">
            <a:extLst>
              <a:ext uri="{FF2B5EF4-FFF2-40B4-BE49-F238E27FC236}">
                <a16:creationId xmlns:a16="http://schemas.microsoft.com/office/drawing/2014/main" id="{0918A190-4E0C-B34B-89DC-32901242A2B5}"/>
              </a:ext>
            </a:extLst>
          </p:cNvPr>
          <p:cNvSpPr>
            <a:spLocks noGrp="1"/>
          </p:cNvSpPr>
          <p:nvPr>
            <p:ph idx="1"/>
          </p:nvPr>
        </p:nvSpPr>
        <p:spPr/>
        <p:txBody>
          <a:bodyPr/>
          <a:lstStyle/>
          <a:p>
            <a:r>
              <a:rPr lang="en-US" dirty="0"/>
              <a:t>Patient A</a:t>
            </a:r>
          </a:p>
          <a:p>
            <a:endParaRPr lang="en-US" dirty="0"/>
          </a:p>
          <a:p>
            <a:r>
              <a:rPr lang="en-US" dirty="0"/>
              <a:t>A - PT 40yr male @23:00</a:t>
            </a:r>
          </a:p>
          <a:p>
            <a:r>
              <a:rPr lang="en-US" dirty="0"/>
              <a:t>M – Fallen in road ?LOC</a:t>
            </a:r>
          </a:p>
          <a:p>
            <a:r>
              <a:rPr lang="en-US" dirty="0"/>
              <a:t>I – Occipital Head Injury</a:t>
            </a:r>
          </a:p>
          <a:p>
            <a:r>
              <a:rPr lang="en-US" dirty="0"/>
              <a:t>S – GCS 13 E3V4M6, p96, bp140/90, rr12, spo2 96%</a:t>
            </a:r>
          </a:p>
          <a:p>
            <a:r>
              <a:rPr lang="en-US" dirty="0"/>
              <a:t>T- Vomited so reluctant to </a:t>
            </a:r>
            <a:r>
              <a:rPr lang="en-US" dirty="0" err="1"/>
              <a:t>immobilise</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0DE87A8-89E8-8043-A4BB-2991C326E875}"/>
                  </a:ext>
                </a:extLst>
              </p14:cNvPr>
              <p14:cNvContentPartPr/>
              <p14:nvPr/>
            </p14:nvContentPartPr>
            <p14:xfrm>
              <a:off x="2072055" y="2205990"/>
              <a:ext cx="360" cy="360"/>
            </p14:xfrm>
          </p:contentPart>
        </mc:Choice>
        <mc:Fallback xmlns="">
          <p:pic>
            <p:nvPicPr>
              <p:cNvPr id="4" name="Ink 3">
                <a:extLst>
                  <a:ext uri="{FF2B5EF4-FFF2-40B4-BE49-F238E27FC236}">
                    <a16:creationId xmlns:a16="http://schemas.microsoft.com/office/drawing/2014/main" id="{60DE87A8-89E8-8043-A4BB-2991C326E875}"/>
                  </a:ext>
                </a:extLst>
              </p:cNvPr>
              <p:cNvPicPr/>
              <p:nvPr/>
            </p:nvPicPr>
            <p:blipFill>
              <a:blip r:embed="rId4"/>
              <a:stretch>
                <a:fillRect/>
              </a:stretch>
            </p:blipFill>
            <p:spPr>
              <a:xfrm>
                <a:off x="2063055" y="21973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55E5CA5-36B6-0546-8CD4-B77DF8B354FE}"/>
                  </a:ext>
                </a:extLst>
              </p14:cNvPr>
              <p14:cNvContentPartPr/>
              <p14:nvPr/>
            </p14:nvContentPartPr>
            <p14:xfrm>
              <a:off x="1409295" y="2344590"/>
              <a:ext cx="360" cy="360"/>
            </p14:xfrm>
          </p:contentPart>
        </mc:Choice>
        <mc:Fallback xmlns="">
          <p:pic>
            <p:nvPicPr>
              <p:cNvPr id="5" name="Ink 4">
                <a:extLst>
                  <a:ext uri="{FF2B5EF4-FFF2-40B4-BE49-F238E27FC236}">
                    <a16:creationId xmlns:a16="http://schemas.microsoft.com/office/drawing/2014/main" id="{255E5CA5-36B6-0546-8CD4-B77DF8B354FE}"/>
                  </a:ext>
                </a:extLst>
              </p:cNvPr>
              <p:cNvPicPr/>
              <p:nvPr/>
            </p:nvPicPr>
            <p:blipFill>
              <a:blip r:embed="rId4"/>
              <a:stretch>
                <a:fillRect/>
              </a:stretch>
            </p:blipFill>
            <p:spPr>
              <a:xfrm>
                <a:off x="1400655" y="23355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5F1F8E-9697-F441-9BF8-59C573C34D5C}"/>
                  </a:ext>
                </a:extLst>
              </p14:cNvPr>
              <p14:cNvContentPartPr/>
              <p14:nvPr/>
            </p14:nvContentPartPr>
            <p14:xfrm>
              <a:off x="1890615" y="2171790"/>
              <a:ext cx="360" cy="360"/>
            </p14:xfrm>
          </p:contentPart>
        </mc:Choice>
        <mc:Fallback xmlns="">
          <p:pic>
            <p:nvPicPr>
              <p:cNvPr id="6" name="Ink 5">
                <a:extLst>
                  <a:ext uri="{FF2B5EF4-FFF2-40B4-BE49-F238E27FC236}">
                    <a16:creationId xmlns:a16="http://schemas.microsoft.com/office/drawing/2014/main" id="{FA5F1F8E-9697-F441-9BF8-59C573C34D5C}"/>
                  </a:ext>
                </a:extLst>
              </p:cNvPr>
              <p:cNvPicPr/>
              <p:nvPr/>
            </p:nvPicPr>
            <p:blipFill>
              <a:blip r:embed="rId4"/>
              <a:stretch>
                <a:fillRect/>
              </a:stretch>
            </p:blipFill>
            <p:spPr>
              <a:xfrm>
                <a:off x="1881975" y="2163150"/>
                <a:ext cx="18000" cy="18000"/>
              </a:xfrm>
              <a:prstGeom prst="rect">
                <a:avLst/>
              </a:prstGeom>
            </p:spPr>
          </p:pic>
        </mc:Fallback>
      </mc:AlternateContent>
    </p:spTree>
    <p:extLst>
      <p:ext uri="{BB962C8B-B14F-4D97-AF65-F5344CB8AC3E}">
        <p14:creationId xmlns:p14="http://schemas.microsoft.com/office/powerpoint/2010/main" val="15150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05" y="609600"/>
            <a:ext cx="8075295" cy="659160"/>
          </a:xfrm>
        </p:spPr>
        <p:txBody>
          <a:bodyPr/>
          <a:lstStyle/>
          <a:p>
            <a:pPr algn="ctr"/>
            <a:r>
              <a:rPr lang="en-GB" dirty="0"/>
              <a:t>Aims and Objectives</a:t>
            </a:r>
          </a:p>
        </p:txBody>
      </p:sp>
      <p:sp>
        <p:nvSpPr>
          <p:cNvPr id="3" name="Text Placeholder 2"/>
          <p:cNvSpPr>
            <a:spLocks noGrp="1"/>
          </p:cNvSpPr>
          <p:nvPr>
            <p:ph type="body" idx="1"/>
          </p:nvPr>
        </p:nvSpPr>
        <p:spPr>
          <a:xfrm>
            <a:off x="611505" y="1628775"/>
            <a:ext cx="8075295" cy="4824536"/>
          </a:xfrm>
        </p:spPr>
        <p:txBody>
          <a:bodyPr>
            <a:normAutofit/>
          </a:bodyPr>
          <a:lstStyle/>
          <a:p>
            <a:pPr marL="416052" indent="-342900">
              <a:buFont typeface="Arial" pitchFamily="34" charset="0"/>
              <a:buChar char="•"/>
            </a:pPr>
            <a:r>
              <a:rPr lang="en-GB" sz="3200" dirty="0"/>
              <a:t>Reiterate Role of RTD within MTN</a:t>
            </a:r>
          </a:p>
          <a:p>
            <a:pPr marL="416052" indent="-342900">
              <a:buFont typeface="Arial" pitchFamily="34" charset="0"/>
              <a:buChar char="•"/>
            </a:pPr>
            <a:endParaRPr lang="en-GB" sz="3200" dirty="0"/>
          </a:p>
          <a:p>
            <a:pPr marL="416052" indent="-342900">
              <a:buFont typeface="Arial" pitchFamily="34" charset="0"/>
              <a:buChar char="•"/>
            </a:pPr>
            <a:r>
              <a:rPr lang="en-GB" sz="3200" dirty="0"/>
              <a:t>Context; 2012 vs 2019</a:t>
            </a:r>
          </a:p>
          <a:p>
            <a:pPr marL="416052" indent="-342900">
              <a:buFont typeface="Arial" pitchFamily="34" charset="0"/>
              <a:buChar char="•"/>
            </a:pPr>
            <a:endParaRPr lang="en-GB" sz="3200" dirty="0"/>
          </a:p>
          <a:p>
            <a:pPr marL="416052" indent="-342900">
              <a:buFont typeface="Arial" pitchFamily="34" charset="0"/>
              <a:buChar char="•"/>
            </a:pPr>
            <a:r>
              <a:rPr lang="en-GB" sz="3200" dirty="0"/>
              <a:t>Speciality Trauma Pathways</a:t>
            </a:r>
          </a:p>
          <a:p>
            <a:pPr marL="416052" indent="-342900">
              <a:buFont typeface="Arial" pitchFamily="34" charset="0"/>
              <a:buChar char="•"/>
            </a:pPr>
            <a:endParaRPr lang="en-GB" sz="3200" dirty="0"/>
          </a:p>
          <a:p>
            <a:pPr marL="416052" indent="-342900">
              <a:buFont typeface="Arial" pitchFamily="34" charset="0"/>
              <a:buChar char="•"/>
            </a:pPr>
            <a:r>
              <a:rPr lang="en-GB" sz="3200" dirty="0"/>
              <a:t>Difficulties in Remote Pre Hospital Triage</a:t>
            </a:r>
          </a:p>
          <a:p>
            <a:pPr marL="416052" indent="-342900">
              <a:buFont typeface="Arial" pitchFamily="34" charset="0"/>
              <a:buChar char="•"/>
            </a:pPr>
            <a:endParaRPr lang="en-GB" sz="3200" dirty="0"/>
          </a:p>
          <a:p>
            <a:pPr marL="416052" indent="-342900">
              <a:buFont typeface="Arial" pitchFamily="34" charset="0"/>
              <a:buChar char="•"/>
            </a:pPr>
            <a:endParaRPr lang="en-GB" sz="3200" dirty="0"/>
          </a:p>
          <a:p>
            <a:pPr marL="416052" indent="-342900">
              <a:buFont typeface="Arial" pitchFamily="34" charset="0"/>
              <a:buChar char="•"/>
            </a:pPr>
            <a:endParaRPr lang="en-GB" sz="3200" dirty="0"/>
          </a:p>
          <a:p>
            <a:pPr marL="416052" indent="-342900">
              <a:buFont typeface="Arial" pitchFamily="34" charset="0"/>
              <a:buChar char="•"/>
            </a:pPr>
            <a:endParaRPr lang="en-GB" sz="3200" dirty="0"/>
          </a:p>
          <a:p>
            <a:pPr marL="416052" indent="-342900">
              <a:buFont typeface="Arial" pitchFamily="34" charset="0"/>
              <a:buChar char="•"/>
            </a:pPr>
            <a:endParaRPr lang="en-GB" sz="3200" dirty="0"/>
          </a:p>
          <a:p>
            <a:endParaRPr lang="en-GB" sz="3200" dirty="0"/>
          </a:p>
          <a:p>
            <a:pPr marL="416052" indent="-342900">
              <a:buFont typeface="Arial" pitchFamily="34" charset="0"/>
              <a:buChar char="•"/>
            </a:pPr>
            <a:endParaRPr lang="en-GB" dirty="0"/>
          </a:p>
          <a:p>
            <a:pPr marL="416052" indent="-342900">
              <a:buFont typeface="Arial" pitchFamily="34" charset="0"/>
              <a:buChar char="•"/>
            </a:pPr>
            <a:endParaRPr lang="en-GB" dirty="0"/>
          </a:p>
        </p:txBody>
      </p:sp>
    </p:spTree>
    <p:extLst>
      <p:ext uri="{BB962C8B-B14F-4D97-AF65-F5344CB8AC3E}">
        <p14:creationId xmlns:p14="http://schemas.microsoft.com/office/powerpoint/2010/main" val="417645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ADB8-D2C5-A94D-B79D-59B0519E4A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9B7D4F-BF29-EC44-B2DA-A33D3C9B53DA}"/>
              </a:ext>
            </a:extLst>
          </p:cNvPr>
          <p:cNvSpPr>
            <a:spLocks noGrp="1"/>
          </p:cNvSpPr>
          <p:nvPr>
            <p:ph idx="1"/>
          </p:nvPr>
        </p:nvSpPr>
        <p:spPr/>
        <p:txBody>
          <a:bodyPr>
            <a:normAutofit lnSpcReduction="10000"/>
          </a:bodyPr>
          <a:lstStyle/>
          <a:p>
            <a:pPr marL="137160" indent="0">
              <a:buNone/>
            </a:pPr>
            <a:endParaRPr lang="en-US" dirty="0"/>
          </a:p>
          <a:p>
            <a:endParaRPr lang="en-US" dirty="0"/>
          </a:p>
          <a:p>
            <a:r>
              <a:rPr lang="en-US" dirty="0"/>
              <a:t>A – 40yr male, drinking all day.  @23:00</a:t>
            </a:r>
          </a:p>
          <a:p>
            <a:r>
              <a:rPr lang="en-US" dirty="0"/>
              <a:t>M – Was on bar stool outside of pub, fallen asleep after vomiting, fell off stool onto pavement</a:t>
            </a:r>
          </a:p>
          <a:p>
            <a:r>
              <a:rPr lang="en-US" dirty="0"/>
              <a:t>I – Small cut to occiput.  Pt got himself up and sat back on stool</a:t>
            </a:r>
          </a:p>
          <a:p>
            <a:r>
              <a:rPr lang="en-US" dirty="0"/>
              <a:t>S – NAD</a:t>
            </a:r>
          </a:p>
          <a:p>
            <a:r>
              <a:rPr lang="en-US" dirty="0"/>
              <a:t>T – Vomit prior to fall</a:t>
            </a:r>
          </a:p>
        </p:txBody>
      </p:sp>
    </p:spTree>
    <p:extLst>
      <p:ext uri="{BB962C8B-B14F-4D97-AF65-F5344CB8AC3E}">
        <p14:creationId xmlns:p14="http://schemas.microsoft.com/office/powerpoint/2010/main" val="215861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BAD4-DEA2-C146-95D8-958F78CE48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206775-AB4B-4E4B-9868-DE90128EF1D4}"/>
              </a:ext>
            </a:extLst>
          </p:cNvPr>
          <p:cNvSpPr>
            <a:spLocks noGrp="1"/>
          </p:cNvSpPr>
          <p:nvPr>
            <p:ph idx="1"/>
          </p:nvPr>
        </p:nvSpPr>
        <p:spPr/>
        <p:txBody>
          <a:bodyPr/>
          <a:lstStyle/>
          <a:p>
            <a:r>
              <a:rPr lang="en-US" dirty="0"/>
              <a:t>Patient B</a:t>
            </a:r>
          </a:p>
          <a:p>
            <a:r>
              <a:rPr lang="en-US" dirty="0"/>
              <a:t>A - 23yr </a:t>
            </a:r>
            <a:r>
              <a:rPr lang="en-US" dirty="0" err="1"/>
              <a:t>fm</a:t>
            </a:r>
            <a:r>
              <a:rPr lang="en-US" dirty="0"/>
              <a:t> @17:00</a:t>
            </a:r>
          </a:p>
          <a:p>
            <a:r>
              <a:rPr lang="en-US" dirty="0"/>
              <a:t>M – Motorbike vs car</a:t>
            </a:r>
          </a:p>
          <a:p>
            <a:r>
              <a:rPr lang="en-US" dirty="0"/>
              <a:t>I -  ?Pelvic Injury</a:t>
            </a:r>
          </a:p>
          <a:p>
            <a:r>
              <a:rPr lang="en-US" dirty="0"/>
              <a:t>S – </a:t>
            </a:r>
            <a:r>
              <a:rPr lang="en-US" dirty="0" err="1"/>
              <a:t>gcs</a:t>
            </a:r>
            <a:r>
              <a:rPr lang="en-US" dirty="0"/>
              <a:t> 15, p100, bp105/80, rr20, spo2 98%</a:t>
            </a:r>
          </a:p>
          <a:p>
            <a:r>
              <a:rPr lang="en-US" dirty="0"/>
              <a:t>T – </a:t>
            </a:r>
            <a:r>
              <a:rPr lang="en-US" dirty="0" err="1"/>
              <a:t>Immobilised</a:t>
            </a:r>
            <a:r>
              <a:rPr lang="en-US" dirty="0"/>
              <a:t>, Pelvic Binder</a:t>
            </a:r>
          </a:p>
          <a:p>
            <a:endParaRPr lang="en-US" dirty="0"/>
          </a:p>
        </p:txBody>
      </p:sp>
    </p:spTree>
    <p:extLst>
      <p:ext uri="{BB962C8B-B14F-4D97-AF65-F5344CB8AC3E}">
        <p14:creationId xmlns:p14="http://schemas.microsoft.com/office/powerpoint/2010/main" val="35357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1610-26CD-4344-B049-8F72F6E35A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7F54D7-9CA2-8041-8F3B-683D258C5C69}"/>
              </a:ext>
            </a:extLst>
          </p:cNvPr>
          <p:cNvSpPr>
            <a:spLocks noGrp="1"/>
          </p:cNvSpPr>
          <p:nvPr>
            <p:ph idx="1"/>
          </p:nvPr>
        </p:nvSpPr>
        <p:spPr/>
        <p:txBody>
          <a:bodyPr/>
          <a:lstStyle/>
          <a:p>
            <a:r>
              <a:rPr lang="en-US" dirty="0"/>
              <a:t>Patient B</a:t>
            </a:r>
          </a:p>
          <a:p>
            <a:r>
              <a:rPr lang="en-US" dirty="0"/>
              <a:t>A – 23yr </a:t>
            </a:r>
            <a:r>
              <a:rPr lang="en-US" dirty="0" err="1"/>
              <a:t>fm</a:t>
            </a:r>
            <a:r>
              <a:rPr lang="en-US" dirty="0"/>
              <a:t>, @17:00</a:t>
            </a:r>
          </a:p>
          <a:p>
            <a:r>
              <a:rPr lang="en-US" dirty="0"/>
              <a:t>M – Motorcyclist vs car:  Turning into her residential street, hit parked car, fell to Lt side and bike landed on Pt.  PT able to extricate and pick bike up, Pt then walked bike to home address 100m.</a:t>
            </a:r>
          </a:p>
          <a:p>
            <a:r>
              <a:rPr lang="en-US" dirty="0"/>
              <a:t>S – NAD</a:t>
            </a:r>
          </a:p>
          <a:p>
            <a:r>
              <a:rPr lang="en-US" dirty="0"/>
              <a:t>T – Mobile, MSC x 4 prior to ambo arrival</a:t>
            </a:r>
          </a:p>
        </p:txBody>
      </p:sp>
    </p:spTree>
    <p:extLst>
      <p:ext uri="{BB962C8B-B14F-4D97-AF65-F5344CB8AC3E}">
        <p14:creationId xmlns:p14="http://schemas.microsoft.com/office/powerpoint/2010/main" val="1782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BC63-16BA-6544-942E-FC16C963A3BF}"/>
              </a:ext>
            </a:extLst>
          </p:cNvPr>
          <p:cNvSpPr>
            <a:spLocks noGrp="1"/>
          </p:cNvSpPr>
          <p:nvPr>
            <p:ph type="title"/>
          </p:nvPr>
        </p:nvSpPr>
        <p:spPr>
          <a:xfrm>
            <a:off x="457200" y="274638"/>
            <a:ext cx="8229600" cy="63404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0E19C10-B37F-B04D-9EF8-FC1CCEAEA4DB}"/>
              </a:ext>
            </a:extLst>
          </p:cNvPr>
          <p:cNvSpPr>
            <a:spLocks noGrp="1"/>
          </p:cNvSpPr>
          <p:nvPr>
            <p:ph idx="1"/>
          </p:nvPr>
        </p:nvSpPr>
        <p:spPr>
          <a:xfrm>
            <a:off x="457200" y="1628774"/>
            <a:ext cx="8229600" cy="4680585"/>
          </a:xfrm>
        </p:spPr>
        <p:txBody>
          <a:bodyPr>
            <a:normAutofit fontScale="92500" lnSpcReduction="20000"/>
          </a:bodyPr>
          <a:lstStyle/>
          <a:p>
            <a:r>
              <a:rPr lang="en-US" dirty="0"/>
              <a:t>                 Patient C</a:t>
            </a:r>
          </a:p>
          <a:p>
            <a:endParaRPr lang="en-US" dirty="0"/>
          </a:p>
          <a:p>
            <a:r>
              <a:rPr lang="en-US" dirty="0"/>
              <a:t>A - 75yr male, @16:00 </a:t>
            </a:r>
            <a:r>
              <a:rPr lang="en-US" dirty="0" err="1"/>
              <a:t>hrs</a:t>
            </a:r>
            <a:endParaRPr lang="en-US" dirty="0"/>
          </a:p>
          <a:p>
            <a:r>
              <a:rPr lang="en-US" dirty="0"/>
              <a:t>M - RTC, 60mph, skidded  left road and through hedge.  SB and AB worn.  Self Extricated.  Walked to ambo.</a:t>
            </a:r>
          </a:p>
          <a:p>
            <a:r>
              <a:rPr lang="en-US" dirty="0"/>
              <a:t>I – Pale, </a:t>
            </a:r>
            <a:r>
              <a:rPr lang="en-US" dirty="0" err="1"/>
              <a:t>abdo</a:t>
            </a:r>
            <a:r>
              <a:rPr lang="en-US" dirty="0"/>
              <a:t> tenderness ?SB, Chest tenderness, Posterior hip pain.</a:t>
            </a:r>
          </a:p>
          <a:p>
            <a:r>
              <a:rPr lang="en-US" dirty="0"/>
              <a:t>S – GCS 15, radial pulse 100, BP 135/95, rr24, spo2 94% Air.</a:t>
            </a:r>
          </a:p>
          <a:p>
            <a:r>
              <a:rPr lang="en-US" dirty="0"/>
              <a:t>T – Declined </a:t>
            </a:r>
            <a:r>
              <a:rPr lang="en-US" dirty="0" err="1"/>
              <a:t>Immobilisation</a:t>
            </a:r>
            <a:r>
              <a:rPr lang="en-US" dirty="0"/>
              <a:t>.  IV paracetamol.</a:t>
            </a:r>
          </a:p>
          <a:p>
            <a:r>
              <a:rPr lang="en-US" dirty="0"/>
              <a:t>35 mins to TU.  &gt;80mins to MTC.</a:t>
            </a:r>
          </a:p>
        </p:txBody>
      </p:sp>
    </p:spTree>
    <p:extLst>
      <p:ext uri="{BB962C8B-B14F-4D97-AF65-F5344CB8AC3E}">
        <p14:creationId xmlns:p14="http://schemas.microsoft.com/office/powerpoint/2010/main" val="8622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3972-8988-7F46-8548-493B73157CEB}"/>
              </a:ext>
            </a:extLst>
          </p:cNvPr>
          <p:cNvSpPr>
            <a:spLocks noGrp="1"/>
          </p:cNvSpPr>
          <p:nvPr>
            <p:ph type="title"/>
          </p:nvPr>
        </p:nvSpPr>
        <p:spPr>
          <a:xfrm>
            <a:off x="457200" y="-531495"/>
            <a:ext cx="8229600" cy="1143000"/>
          </a:xfrm>
        </p:spPr>
        <p:txBody>
          <a:bodyPr/>
          <a:lstStyle/>
          <a:p>
            <a:endParaRPr lang="en-US" dirty="0"/>
          </a:p>
        </p:txBody>
      </p:sp>
      <p:sp>
        <p:nvSpPr>
          <p:cNvPr id="3" name="Content Placeholder 2">
            <a:extLst>
              <a:ext uri="{FF2B5EF4-FFF2-40B4-BE49-F238E27FC236}">
                <a16:creationId xmlns:a16="http://schemas.microsoft.com/office/drawing/2014/main" id="{4F2C3BBF-494F-5E47-999E-067BF841F68A}"/>
              </a:ext>
            </a:extLst>
          </p:cNvPr>
          <p:cNvSpPr>
            <a:spLocks noGrp="1"/>
          </p:cNvSpPr>
          <p:nvPr>
            <p:ph idx="1"/>
          </p:nvPr>
        </p:nvSpPr>
        <p:spPr>
          <a:xfrm>
            <a:off x="457200" y="908685"/>
            <a:ext cx="8229600" cy="5400675"/>
          </a:xfrm>
        </p:spPr>
        <p:txBody>
          <a:bodyPr>
            <a:normAutofit fontScale="92500" lnSpcReduction="10000"/>
          </a:bodyPr>
          <a:lstStyle/>
          <a:p>
            <a:pPr marL="137160" indent="0">
              <a:buNone/>
            </a:pPr>
            <a:r>
              <a:rPr lang="en-US" dirty="0"/>
              <a:t>A – 75yr male, @16:00 </a:t>
            </a:r>
            <a:r>
              <a:rPr lang="en-US" dirty="0" err="1"/>
              <a:t>hrs</a:t>
            </a:r>
            <a:endParaRPr lang="en-US" dirty="0"/>
          </a:p>
          <a:p>
            <a:pPr marL="137160" indent="0">
              <a:buNone/>
            </a:pPr>
            <a:r>
              <a:rPr lang="en-US" dirty="0"/>
              <a:t>M – 60mph, skidded, left road, through established hedge, Intrusion &gt;30cm into drivers space, significant front end damage.  Self extricated with help from passers by.  Was able to walk onto ambo only with help due to pain in lower back/hip.</a:t>
            </a:r>
          </a:p>
          <a:p>
            <a:pPr marL="137160" indent="0">
              <a:buNone/>
            </a:pPr>
            <a:r>
              <a:rPr lang="en-US" dirty="0"/>
              <a:t>I – Abdo tenderness with some bruising evident ?SB.  Ant chest very tender to touch++</a:t>
            </a:r>
          </a:p>
          <a:p>
            <a:pPr marL="137160" indent="0">
              <a:buNone/>
            </a:pPr>
            <a:r>
              <a:rPr lang="en-US" dirty="0"/>
              <a:t>S – As described</a:t>
            </a:r>
          </a:p>
          <a:p>
            <a:pPr marL="137160" indent="0">
              <a:buNone/>
            </a:pPr>
            <a:r>
              <a:rPr lang="en-US" dirty="0"/>
              <a:t>T – As described</a:t>
            </a:r>
          </a:p>
          <a:p>
            <a:pPr marL="137160" indent="0">
              <a:buNone/>
            </a:pPr>
            <a:r>
              <a:rPr lang="en-US" dirty="0"/>
              <a:t>Subsequent transfer to MTC with significant Sternal/chest </a:t>
            </a:r>
            <a:r>
              <a:rPr lang="en-US" dirty="0" err="1"/>
              <a:t>Inj</a:t>
            </a:r>
            <a:r>
              <a:rPr lang="en-US" dirty="0"/>
              <a:t>/</a:t>
            </a:r>
            <a:r>
              <a:rPr lang="en-US" dirty="0" err="1"/>
              <a:t>PNx</a:t>
            </a:r>
            <a:r>
              <a:rPr lang="en-US" dirty="0"/>
              <a:t>.  Blood in </a:t>
            </a:r>
            <a:r>
              <a:rPr lang="en-US" dirty="0" err="1"/>
              <a:t>abdo</a:t>
            </a:r>
            <a:r>
              <a:rPr lang="en-US" dirty="0"/>
              <a:t> and SI Injury.</a:t>
            </a:r>
          </a:p>
          <a:p>
            <a:pPr marL="137160" indent="0">
              <a:buNone/>
            </a:pPr>
            <a:r>
              <a:rPr lang="en-US" dirty="0"/>
              <a:t>Crew conveyed direct to TU.  No alert.</a:t>
            </a:r>
          </a:p>
          <a:p>
            <a:pPr marL="137160" indent="0">
              <a:buNone/>
            </a:pPr>
            <a:endParaRPr lang="en-US" dirty="0"/>
          </a:p>
        </p:txBody>
      </p:sp>
    </p:spTree>
    <p:extLst>
      <p:ext uri="{BB962C8B-B14F-4D97-AF65-F5344CB8AC3E}">
        <p14:creationId xmlns:p14="http://schemas.microsoft.com/office/powerpoint/2010/main" val="2801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47FE-43B2-6145-9E73-7FB2FD16E9A3}"/>
              </a:ext>
            </a:extLst>
          </p:cNvPr>
          <p:cNvSpPr>
            <a:spLocks noGrp="1"/>
          </p:cNvSpPr>
          <p:nvPr>
            <p:ph type="title"/>
          </p:nvPr>
        </p:nvSpPr>
        <p:spPr/>
        <p:txBody>
          <a:bodyPr/>
          <a:lstStyle/>
          <a:p>
            <a:r>
              <a:rPr lang="en-US" dirty="0"/>
              <a:t>Conclude</a:t>
            </a:r>
          </a:p>
        </p:txBody>
      </p:sp>
      <p:sp>
        <p:nvSpPr>
          <p:cNvPr id="3" name="Content Placeholder 2">
            <a:extLst>
              <a:ext uri="{FF2B5EF4-FFF2-40B4-BE49-F238E27FC236}">
                <a16:creationId xmlns:a16="http://schemas.microsoft.com/office/drawing/2014/main" id="{4FA6651A-0E7F-6149-838D-D336F8B1EB9E}"/>
              </a:ext>
            </a:extLst>
          </p:cNvPr>
          <p:cNvSpPr>
            <a:spLocks noGrp="1"/>
          </p:cNvSpPr>
          <p:nvPr>
            <p:ph idx="1"/>
          </p:nvPr>
        </p:nvSpPr>
        <p:spPr/>
        <p:txBody>
          <a:bodyPr/>
          <a:lstStyle/>
          <a:p>
            <a:r>
              <a:rPr lang="en-US" dirty="0"/>
              <a:t>Remote triage is difficult.  We will make mistakes</a:t>
            </a:r>
          </a:p>
          <a:p>
            <a:r>
              <a:rPr lang="en-US" dirty="0"/>
              <a:t>We don’t do it deliberately to make your ED life difficult!</a:t>
            </a:r>
          </a:p>
          <a:p>
            <a:r>
              <a:rPr lang="en-US" dirty="0"/>
              <a:t>Some Patients present well despite significant MOI</a:t>
            </a:r>
          </a:p>
          <a:p>
            <a:r>
              <a:rPr lang="en-US" dirty="0"/>
              <a:t>If we triaged every significant MOI to an MTC we would break the system!</a:t>
            </a:r>
          </a:p>
          <a:p>
            <a:r>
              <a:rPr lang="en-US" dirty="0"/>
              <a:t>The system does work!</a:t>
            </a:r>
          </a:p>
          <a:p>
            <a:endParaRPr lang="en-US" dirty="0"/>
          </a:p>
          <a:p>
            <a:pPr marL="137160" indent="0">
              <a:buNone/>
            </a:pPr>
            <a:endParaRPr lang="en-US" dirty="0"/>
          </a:p>
        </p:txBody>
      </p:sp>
    </p:spTree>
    <p:extLst>
      <p:ext uri="{BB962C8B-B14F-4D97-AF65-F5344CB8AC3E}">
        <p14:creationId xmlns:p14="http://schemas.microsoft.com/office/powerpoint/2010/main" val="13606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60E8-EC06-2C44-B6FC-0C9019735A37}"/>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A63A71E8-2085-F849-AC69-2BE298CFED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898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Regional Trauma Desk</a:t>
            </a:r>
          </a:p>
        </p:txBody>
      </p:sp>
      <p:sp>
        <p:nvSpPr>
          <p:cNvPr id="7" name="TextBox 6"/>
          <p:cNvSpPr txBox="1"/>
          <p:nvPr/>
        </p:nvSpPr>
        <p:spPr>
          <a:xfrm>
            <a:off x="1331595" y="984647"/>
            <a:ext cx="7560945" cy="5601533"/>
          </a:xfrm>
          <a:prstGeom prst="rect">
            <a:avLst/>
          </a:prstGeom>
          <a:noFill/>
        </p:spPr>
        <p:txBody>
          <a:bodyPr wrap="square" rtlCol="0">
            <a:spAutoFit/>
          </a:bodyPr>
          <a:lstStyle/>
          <a:p>
            <a:endParaRPr lang="en-GB" sz="2000" dirty="0"/>
          </a:p>
          <a:p>
            <a:pPr marL="342900" indent="-342900">
              <a:buFont typeface="Arial" panose="020B0604020202020204" pitchFamily="34" charset="0"/>
              <a:buChar char="•"/>
            </a:pPr>
            <a:r>
              <a:rPr lang="en-GB" sz="2000" dirty="0"/>
              <a:t>Aid appropriate dispatch of specialist resources, Enhanced Care Teams/HEMS</a:t>
            </a:r>
          </a:p>
          <a:p>
            <a:pPr marL="285750" indent="-285750">
              <a:buFont typeface="Arial" pitchFamily="34" charset="0"/>
              <a:buChar char="•"/>
            </a:pPr>
            <a:endParaRPr lang="en-GB" sz="2000" dirty="0"/>
          </a:p>
          <a:p>
            <a:pPr marL="285750" indent="-285750">
              <a:buFont typeface="Arial" pitchFamily="34" charset="0"/>
              <a:buChar char="•"/>
            </a:pPr>
            <a:r>
              <a:rPr lang="en-GB" sz="2000" dirty="0"/>
              <a:t>Receive information and support/advise on transport decision/destination</a:t>
            </a:r>
          </a:p>
          <a:p>
            <a:pPr marL="285750" indent="-285750">
              <a:buFont typeface="Arial" pitchFamily="34" charset="0"/>
              <a:buChar char="•"/>
            </a:pPr>
            <a:endParaRPr lang="en-GB" sz="2000" dirty="0"/>
          </a:p>
          <a:p>
            <a:pPr marL="285750" indent="-285750">
              <a:buFont typeface="Arial" pitchFamily="34" charset="0"/>
              <a:buChar char="•"/>
            </a:pPr>
            <a:r>
              <a:rPr lang="en-GB" sz="2000" dirty="0"/>
              <a:t>Provide clinical advice to crews</a:t>
            </a:r>
          </a:p>
          <a:p>
            <a:pPr marL="285750" indent="-285750">
              <a:buFont typeface="Arial" pitchFamily="34" charset="0"/>
              <a:buChar char="•"/>
            </a:pPr>
            <a:endParaRPr lang="en-GB" sz="2000" dirty="0"/>
          </a:p>
          <a:p>
            <a:pPr marL="285750" indent="-285750">
              <a:buFont typeface="Arial" pitchFamily="34" charset="0"/>
              <a:buChar char="•"/>
            </a:pPr>
            <a:r>
              <a:rPr lang="en-GB" sz="2000" dirty="0"/>
              <a:t>Pass ATMIST alerts from WMAS crews to ED</a:t>
            </a:r>
          </a:p>
          <a:p>
            <a:pPr marL="285750" indent="-285750">
              <a:buFont typeface="Arial" pitchFamily="34" charset="0"/>
              <a:buChar char="•"/>
            </a:pPr>
            <a:endParaRPr lang="en-GB" sz="2000" dirty="0"/>
          </a:p>
          <a:p>
            <a:pPr marL="285750" indent="-285750">
              <a:buFont typeface="Arial" pitchFamily="34" charset="0"/>
              <a:buChar char="•"/>
            </a:pPr>
            <a:r>
              <a:rPr lang="en-GB" sz="2000" dirty="0"/>
              <a:t>Conference calls between ECT/ED</a:t>
            </a:r>
          </a:p>
          <a:p>
            <a:pPr marL="285750" indent="-285750">
              <a:buFont typeface="Arial" pitchFamily="34" charset="0"/>
              <a:buChar char="•"/>
            </a:pPr>
            <a:endParaRPr lang="en-GB" sz="2000" dirty="0"/>
          </a:p>
          <a:p>
            <a:pPr marL="285750" indent="-285750">
              <a:buFont typeface="Arial" pitchFamily="34" charset="0"/>
              <a:buChar char="•"/>
            </a:pPr>
            <a:r>
              <a:rPr lang="en-GB" sz="2000" dirty="0"/>
              <a:t>Facilitate conference calls between TU &amp; MTC</a:t>
            </a:r>
          </a:p>
          <a:p>
            <a:pPr marL="285750" indent="-285750">
              <a:buFont typeface="Arial" pitchFamily="34" charset="0"/>
              <a:buChar char="•"/>
            </a:pPr>
            <a:endParaRPr lang="en-GB" sz="2000" dirty="0"/>
          </a:p>
          <a:p>
            <a:pPr marL="285750" indent="-285750">
              <a:buFont typeface="Arial" pitchFamily="34" charset="0"/>
              <a:buChar char="•"/>
            </a:pPr>
            <a:r>
              <a:rPr lang="en-GB" sz="2000" dirty="0"/>
              <a:t>Organise Hyperacute transfers +/- ECT and act as point of contact for TU-MTC non acute transfers (CCT at UHB)</a:t>
            </a:r>
          </a:p>
          <a:p>
            <a:pPr marL="285750" indent="-285750">
              <a:buFont typeface="Arial" pitchFamily="34" charset="0"/>
              <a:buChar char="•"/>
            </a:pPr>
            <a:endParaRPr lang="en-GB" dirty="0">
              <a:solidFill>
                <a:srgbClr val="FF0000"/>
              </a:solidFill>
            </a:endParaRPr>
          </a:p>
        </p:txBody>
      </p:sp>
    </p:spTree>
    <p:extLst>
      <p:ext uri="{BB962C8B-B14F-4D97-AF65-F5344CB8AC3E}">
        <p14:creationId xmlns:p14="http://schemas.microsoft.com/office/powerpoint/2010/main" val="56673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47"/>
          </a:xfrm>
        </p:spPr>
        <p:txBody>
          <a:bodyPr>
            <a:normAutofit/>
          </a:bodyPr>
          <a:lstStyle/>
          <a:p>
            <a:r>
              <a:rPr lang="en-GB" sz="2800" dirty="0"/>
              <a:t>West Midlands Trauma Network Map</a:t>
            </a:r>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6153" y="1600200"/>
            <a:ext cx="5231694"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79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Context </a:t>
            </a:r>
            <a:br>
              <a:rPr lang="en-GB" dirty="0"/>
            </a:br>
            <a:r>
              <a:rPr lang="en-GB" dirty="0"/>
              <a:t>2012</a:t>
            </a:r>
          </a:p>
        </p:txBody>
      </p:sp>
      <p:sp>
        <p:nvSpPr>
          <p:cNvPr id="3" name="Content Placeholder 2"/>
          <p:cNvSpPr>
            <a:spLocks noGrp="1"/>
          </p:cNvSpPr>
          <p:nvPr>
            <p:ph idx="1"/>
          </p:nvPr>
        </p:nvSpPr>
        <p:spPr>
          <a:xfrm>
            <a:off x="731520" y="548640"/>
            <a:ext cx="7920990" cy="4709160"/>
          </a:xfrm>
        </p:spPr>
        <p:txBody>
          <a:bodyPr>
            <a:normAutofit fontScale="25000" lnSpcReduction="20000"/>
          </a:bodyPr>
          <a:lstStyle/>
          <a:p>
            <a:pPr marL="137160" indent="0">
              <a:buNone/>
            </a:pPr>
            <a:r>
              <a:rPr lang="en-GB" sz="3200" dirty="0"/>
              <a:t>              </a:t>
            </a:r>
          </a:p>
          <a:p>
            <a:pPr marL="137160" indent="0">
              <a:buNone/>
            </a:pPr>
            <a:r>
              <a:rPr lang="en-GB" sz="3200" dirty="0"/>
              <a:t>                       </a:t>
            </a:r>
          </a:p>
          <a:p>
            <a:pPr marL="137160" indent="0">
              <a:buNone/>
            </a:pPr>
            <a:r>
              <a:rPr lang="en-GB" sz="3200" dirty="0"/>
              <a:t>                          </a:t>
            </a:r>
          </a:p>
          <a:p>
            <a:pPr marL="137160" indent="0">
              <a:buNone/>
            </a:pPr>
            <a:endParaRPr lang="en-GB" sz="3200" dirty="0"/>
          </a:p>
          <a:p>
            <a:pPr marL="137160" indent="0">
              <a:buNone/>
            </a:pPr>
            <a:r>
              <a:rPr lang="en-GB" sz="3200" dirty="0"/>
              <a:t>                                                               </a:t>
            </a:r>
          </a:p>
          <a:p>
            <a:pPr marL="137160" indent="0">
              <a:buNone/>
            </a:pPr>
            <a:endParaRPr lang="en-GB" sz="6200" dirty="0"/>
          </a:p>
          <a:p>
            <a:pPr lvl="1"/>
            <a:r>
              <a:rPr lang="en-GB" sz="8000" dirty="0"/>
              <a:t>4 Major Trauma Centres – UHB, UHNS, UHCW, BCH – supported by Trauma Units</a:t>
            </a:r>
          </a:p>
          <a:p>
            <a:pPr lvl="1"/>
            <a:endParaRPr lang="en-GB" sz="8000" dirty="0"/>
          </a:p>
          <a:p>
            <a:pPr lvl="1"/>
            <a:r>
              <a:rPr lang="en-GB" sz="8000" dirty="0"/>
              <a:t>MAA/TAAS; Daytime HEMS/Car based.</a:t>
            </a:r>
          </a:p>
          <a:p>
            <a:pPr lvl="1"/>
            <a:endParaRPr lang="en-GB" sz="8000" dirty="0"/>
          </a:p>
          <a:p>
            <a:pPr lvl="1"/>
            <a:r>
              <a:rPr lang="en-GB" sz="8000" dirty="0"/>
              <a:t>Regional BASICs. </a:t>
            </a:r>
            <a:r>
              <a:rPr lang="en-GB" sz="8000" dirty="0" err="1"/>
              <a:t>unccordinated</a:t>
            </a:r>
            <a:r>
              <a:rPr lang="en-GB" sz="8000" dirty="0"/>
              <a:t> ?unaware of MTN</a:t>
            </a:r>
          </a:p>
          <a:p>
            <a:pPr lvl="1"/>
            <a:endParaRPr lang="en-GB" sz="8000" dirty="0"/>
          </a:p>
          <a:p>
            <a:pPr lvl="1"/>
            <a:r>
              <a:rPr lang="en-GB" sz="8000" dirty="0"/>
              <a:t>2-3000 calls per day</a:t>
            </a:r>
          </a:p>
          <a:p>
            <a:pPr lvl="1"/>
            <a:endParaRPr lang="en-GB" sz="8000" dirty="0"/>
          </a:p>
          <a:p>
            <a:pPr lvl="1"/>
            <a:r>
              <a:rPr lang="en-GB" sz="8000" dirty="0"/>
              <a:t>MERIT only commissioned night time(24hr) ECT service on duty for whole region</a:t>
            </a:r>
          </a:p>
          <a:p>
            <a:pPr lvl="1"/>
            <a:endParaRPr lang="en-GB" sz="8000" dirty="0"/>
          </a:p>
          <a:p>
            <a:pPr lvl="1"/>
            <a:r>
              <a:rPr lang="en-GB" sz="8000" dirty="0"/>
              <a:t>1 x MTTT (Triage tool)</a:t>
            </a:r>
          </a:p>
          <a:p>
            <a:pPr lvl="1"/>
            <a:endParaRPr lang="en-GB" sz="8000" dirty="0"/>
          </a:p>
          <a:p>
            <a:pPr lvl="1"/>
            <a:r>
              <a:rPr lang="en-GB" sz="8000" dirty="0"/>
              <a:t>No strict Despatch protocol for ECT</a:t>
            </a:r>
          </a:p>
          <a:p>
            <a:pPr lvl="1"/>
            <a:endParaRPr lang="en-GB" sz="8000" dirty="0"/>
          </a:p>
          <a:p>
            <a:pPr lvl="1"/>
            <a:r>
              <a:rPr lang="en-GB" sz="8000" dirty="0"/>
              <a:t>Outside of burns, no pathway for specialist trauma</a:t>
            </a:r>
          </a:p>
          <a:p>
            <a:pPr lvl="1"/>
            <a:r>
              <a:rPr lang="en-GB" sz="8000" dirty="0"/>
              <a:t>45min radius to divert to MTC</a:t>
            </a:r>
          </a:p>
          <a:p>
            <a:pPr lvl="1"/>
            <a:endParaRPr lang="en-GB" sz="2800" dirty="0"/>
          </a:p>
        </p:txBody>
      </p:sp>
    </p:spTree>
    <p:extLst>
      <p:ext uri="{BB962C8B-B14F-4D97-AF65-F5344CB8AC3E}">
        <p14:creationId xmlns:p14="http://schemas.microsoft.com/office/powerpoint/2010/main" val="263870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14400"/>
            <a:ext cx="7086600" cy="1828800"/>
          </a:xfrm>
        </p:spPr>
        <p:txBody>
          <a:bodyPr/>
          <a:lstStyle/>
          <a:p>
            <a:pPr algn="ctr"/>
            <a:r>
              <a:rPr lang="en-GB" dirty="0"/>
              <a:t>2019</a:t>
            </a:r>
          </a:p>
        </p:txBody>
      </p:sp>
      <p:sp>
        <p:nvSpPr>
          <p:cNvPr id="3" name="Text Placeholder 2"/>
          <p:cNvSpPr>
            <a:spLocks noGrp="1"/>
          </p:cNvSpPr>
          <p:nvPr>
            <p:ph type="body" idx="1"/>
          </p:nvPr>
        </p:nvSpPr>
        <p:spPr>
          <a:xfrm>
            <a:off x="971550" y="908685"/>
            <a:ext cx="7086600" cy="1509712"/>
          </a:xfrm>
        </p:spPr>
        <p:txBody>
          <a:bodyPr>
            <a:noAutofit/>
          </a:bodyPr>
          <a:lstStyle/>
          <a:p>
            <a:pPr marL="530352" indent="-457200">
              <a:buFont typeface="Arial" panose="020B0604020202020204" pitchFamily="34" charset="0"/>
              <a:buChar char="•"/>
            </a:pPr>
            <a:r>
              <a:rPr lang="en-GB" dirty="0"/>
              <a:t>MTC: UHB/UHNS/UHCW and BCH.  TU Support (Redditch and City now LEH)</a:t>
            </a:r>
          </a:p>
          <a:p>
            <a:pPr marL="530352" indent="-457200">
              <a:buFont typeface="Arial" panose="020B0604020202020204" pitchFamily="34" charset="0"/>
              <a:buChar char="•"/>
            </a:pPr>
            <a:r>
              <a:rPr lang="en-GB" dirty="0"/>
              <a:t>MERIT 24hr commissioned Trauma Service (MAA Day)</a:t>
            </a:r>
          </a:p>
          <a:p>
            <a:pPr marL="530352" indent="-457200">
              <a:buFont typeface="Arial" panose="020B0604020202020204" pitchFamily="34" charset="0"/>
              <a:buChar char="•"/>
            </a:pPr>
            <a:r>
              <a:rPr lang="en-GB" dirty="0"/>
              <a:t>MAA: Daytime HEMS, 2 x CC Car (</a:t>
            </a:r>
            <a:r>
              <a:rPr lang="en-GB" dirty="0" err="1"/>
              <a:t>B’Ham</a:t>
            </a:r>
            <a:r>
              <a:rPr lang="en-GB" dirty="0"/>
              <a:t> and Worcester</a:t>
            </a:r>
          </a:p>
          <a:p>
            <a:pPr marL="530352" indent="-457200">
              <a:buFont typeface="Arial" panose="020B0604020202020204" pitchFamily="34" charset="0"/>
              <a:buChar char="•"/>
            </a:pPr>
            <a:r>
              <a:rPr lang="en-GB" dirty="0"/>
              <a:t>TAAS 24hr Service; Daytime HEMs/Night Car 99%  Medic led.</a:t>
            </a:r>
          </a:p>
          <a:p>
            <a:pPr marL="530352" indent="-457200">
              <a:buFont typeface="Arial" panose="020B0604020202020204" pitchFamily="34" charset="0"/>
              <a:buChar char="•"/>
            </a:pPr>
            <a:r>
              <a:rPr lang="en-GB" dirty="0"/>
              <a:t>Coordinated BASICs </a:t>
            </a:r>
          </a:p>
          <a:p>
            <a:pPr marL="530352" indent="-457200">
              <a:buFont typeface="Arial" panose="020B0604020202020204" pitchFamily="34" charset="0"/>
              <a:buChar char="•"/>
            </a:pPr>
            <a:r>
              <a:rPr lang="en-GB" dirty="0"/>
              <a:t>Updated MTTT</a:t>
            </a:r>
          </a:p>
          <a:p>
            <a:pPr marL="530352" indent="-457200">
              <a:buFont typeface="Arial" panose="020B0604020202020204" pitchFamily="34" charset="0"/>
              <a:buChar char="•"/>
            </a:pPr>
            <a:r>
              <a:rPr lang="en-GB" dirty="0"/>
              <a:t>Specialist pathways in place regionally </a:t>
            </a:r>
          </a:p>
          <a:p>
            <a:pPr marL="530352" indent="-457200">
              <a:buFont typeface="Arial" panose="020B0604020202020204" pitchFamily="34" charset="0"/>
              <a:buChar char="•"/>
            </a:pPr>
            <a:r>
              <a:rPr lang="en-GB" dirty="0"/>
              <a:t>3-4000 calls daily.  4000+ for special occasions!</a:t>
            </a:r>
          </a:p>
          <a:p>
            <a:pPr marL="530352" indent="-457200">
              <a:buFont typeface="Arial" panose="020B0604020202020204" pitchFamily="34" charset="0"/>
              <a:buChar char="•"/>
            </a:pPr>
            <a:r>
              <a:rPr lang="en-GB" dirty="0"/>
              <a:t>1hr + divert for </a:t>
            </a:r>
            <a:r>
              <a:rPr lang="en-GB" dirty="0" err="1"/>
              <a:t>TT+ive</a:t>
            </a:r>
            <a:r>
              <a:rPr lang="en-GB" dirty="0"/>
              <a:t> Patients to MTC.</a:t>
            </a:r>
          </a:p>
          <a:p>
            <a:pPr marL="530352" indent="-457200">
              <a:buFont typeface="Arial" panose="020B0604020202020204" pitchFamily="34" charset="0"/>
              <a:buChar char="•"/>
            </a:pPr>
            <a:r>
              <a:rPr lang="en-GB" dirty="0"/>
              <a:t>CC Desk during the day</a:t>
            </a:r>
          </a:p>
          <a:p>
            <a:pPr marL="530352" indent="-457200">
              <a:buFont typeface="Arial" panose="020B0604020202020204" pitchFamily="34" charset="0"/>
              <a:buChar char="•"/>
            </a:pPr>
            <a:r>
              <a:rPr lang="en-GB" dirty="0"/>
              <a:t>RTD integrated within RCC</a:t>
            </a:r>
          </a:p>
        </p:txBody>
      </p:sp>
    </p:spTree>
    <p:extLst>
      <p:ext uri="{BB962C8B-B14F-4D97-AF65-F5344CB8AC3E}">
        <p14:creationId xmlns:p14="http://schemas.microsoft.com/office/powerpoint/2010/main" val="202990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81787"/>
            <a:ext cx="7715250" cy="875184"/>
          </a:xfrm>
        </p:spPr>
        <p:txBody>
          <a:bodyPr/>
          <a:lstStyle/>
          <a:p>
            <a:pPr algn="ctr"/>
            <a:r>
              <a:rPr lang="en-GB" sz="4400" dirty="0"/>
              <a:t>2019</a:t>
            </a:r>
          </a:p>
        </p:txBody>
      </p:sp>
      <p:sp>
        <p:nvSpPr>
          <p:cNvPr id="3" name="Text Placeholder 2"/>
          <p:cNvSpPr>
            <a:spLocks noGrp="1"/>
          </p:cNvSpPr>
          <p:nvPr>
            <p:ph type="body" idx="1"/>
          </p:nvPr>
        </p:nvSpPr>
        <p:spPr>
          <a:xfrm>
            <a:off x="581025" y="983641"/>
            <a:ext cx="7715250" cy="3240405"/>
          </a:xfrm>
        </p:spPr>
        <p:txBody>
          <a:bodyPr>
            <a:noAutofit/>
          </a:bodyPr>
          <a:lstStyle/>
          <a:p>
            <a:pPr marL="530352" indent="-457200">
              <a:buSzPct val="70000"/>
              <a:buFont typeface="Arial" panose="020B0604020202020204" pitchFamily="34" charset="0"/>
              <a:buChar char="•"/>
            </a:pPr>
            <a:r>
              <a:rPr lang="en-GB" sz="2400" dirty="0"/>
              <a:t>WMAS now has a paramedic on every vehicle.  Many are NQP or have less than 3 </a:t>
            </a:r>
            <a:r>
              <a:rPr lang="en-GB" sz="2400" dirty="0" err="1"/>
              <a:t>yrs</a:t>
            </a:r>
            <a:r>
              <a:rPr lang="en-GB" sz="2400" dirty="0"/>
              <a:t> experience. . . Very little exposure to Major Trauma</a:t>
            </a:r>
          </a:p>
          <a:p>
            <a:pPr marL="530352" indent="-457200">
              <a:buSzPct val="70000"/>
              <a:buFont typeface="Arial" panose="020B0604020202020204" pitchFamily="34" charset="0"/>
              <a:buChar char="•"/>
            </a:pPr>
            <a:endParaRPr lang="en-GB" sz="2400" dirty="0"/>
          </a:p>
          <a:p>
            <a:pPr marL="530352" indent="-457200">
              <a:buSzPct val="70000"/>
              <a:buFont typeface="Arial" panose="020B0604020202020204" pitchFamily="34" charset="0"/>
              <a:buChar char="•"/>
            </a:pPr>
            <a:r>
              <a:rPr lang="en-GB" sz="2400" dirty="0"/>
              <a:t>EPR automatically states to contact RTD for any Pt who triggers the TT . . .regardless of context</a:t>
            </a:r>
          </a:p>
          <a:p>
            <a:pPr marL="530352" indent="-457200">
              <a:buSzPct val="70000"/>
              <a:buFont typeface="Arial" panose="020B0604020202020204" pitchFamily="34" charset="0"/>
              <a:buChar char="•"/>
            </a:pPr>
            <a:endParaRPr lang="en-GB" sz="2400" dirty="0"/>
          </a:p>
          <a:p>
            <a:pPr marL="530352" indent="-457200">
              <a:buSzPct val="70000"/>
              <a:buFont typeface="Arial" panose="020B0604020202020204" pitchFamily="34" charset="0"/>
              <a:buChar char="•"/>
            </a:pPr>
            <a:r>
              <a:rPr lang="en-GB" sz="2400" dirty="0"/>
              <a:t>Unprecedented demand and access to real time Ambulance conveyance means ED can ? Patients coming from out of area, will occasionally use MTTT as a triage tool for ED attendance.</a:t>
            </a:r>
          </a:p>
        </p:txBody>
      </p:sp>
    </p:spTree>
    <p:extLst>
      <p:ext uri="{BB962C8B-B14F-4D97-AF65-F5344CB8AC3E}">
        <p14:creationId xmlns:p14="http://schemas.microsoft.com/office/powerpoint/2010/main" val="24849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595"/>
            <a:ext cx="9144000" cy="6120131"/>
          </a:xfrm>
        </p:spPr>
      </p:pic>
    </p:spTree>
    <p:extLst>
      <p:ext uri="{BB962C8B-B14F-4D97-AF65-F5344CB8AC3E}">
        <p14:creationId xmlns:p14="http://schemas.microsoft.com/office/powerpoint/2010/main" val="123957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Specialist Areas</a:t>
            </a:r>
          </a:p>
        </p:txBody>
      </p:sp>
      <p:sp>
        <p:nvSpPr>
          <p:cNvPr id="3" name="Content Placeholder 2"/>
          <p:cNvSpPr>
            <a:spLocks noGrp="1"/>
          </p:cNvSpPr>
          <p:nvPr>
            <p:ph idx="1"/>
          </p:nvPr>
        </p:nvSpPr>
        <p:spPr/>
        <p:txBody>
          <a:bodyPr/>
          <a:lstStyle/>
          <a:p>
            <a:r>
              <a:rPr lang="en-US" dirty="0"/>
              <a:t>BURNS</a:t>
            </a:r>
          </a:p>
          <a:p>
            <a:r>
              <a:rPr lang="en-US" dirty="0"/>
              <a:t>PLASTICS</a:t>
            </a:r>
          </a:p>
          <a:p>
            <a:r>
              <a:rPr lang="en-US" dirty="0"/>
              <a:t>MAX/FAC</a:t>
            </a:r>
          </a:p>
          <a:p>
            <a:r>
              <a:rPr lang="en-US" dirty="0"/>
              <a:t>HANDS</a:t>
            </a:r>
          </a:p>
          <a:p>
            <a:r>
              <a:rPr lang="en-US" dirty="0"/>
              <a:t>VASCULAR</a:t>
            </a:r>
          </a:p>
          <a:p>
            <a:r>
              <a:rPr lang="en-US" b="1" i="1" dirty="0"/>
              <a:t>SILVER Trauma</a:t>
            </a:r>
          </a:p>
          <a:p>
            <a:r>
              <a:rPr lang="en-GB" b="1" i="1" dirty="0"/>
              <a:t>O</a:t>
            </a:r>
            <a:r>
              <a:rPr lang="en-US" b="1" i="1" dirty="0"/>
              <a:t>RTHOPLASTICS</a:t>
            </a:r>
          </a:p>
        </p:txBody>
      </p:sp>
    </p:spTree>
    <p:extLst>
      <p:ext uri="{BB962C8B-B14F-4D97-AF65-F5344CB8AC3E}">
        <p14:creationId xmlns:p14="http://schemas.microsoft.com/office/powerpoint/2010/main" val="1242803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30222</TotalTime>
  <Words>1541</Words>
  <Application>Microsoft Macintosh PowerPoint</Application>
  <PresentationFormat>On-screen Show (4:3)</PresentationFormat>
  <Paragraphs>208</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Wingdings</vt:lpstr>
      <vt:lpstr>Wingdings 2</vt:lpstr>
      <vt:lpstr>Wingdings 3</vt:lpstr>
      <vt:lpstr>Apex</vt:lpstr>
      <vt:lpstr>Regional trauma desk  triage and its complexities </vt:lpstr>
      <vt:lpstr>Aims and Objectives</vt:lpstr>
      <vt:lpstr>Regional Trauma Desk</vt:lpstr>
      <vt:lpstr>West Midlands Trauma Network Map</vt:lpstr>
      <vt:lpstr>Context  2012</vt:lpstr>
      <vt:lpstr>2019</vt:lpstr>
      <vt:lpstr>2019</vt:lpstr>
      <vt:lpstr>PowerPoint Presentation</vt:lpstr>
      <vt:lpstr>Specialist Areas</vt:lpstr>
      <vt:lpstr>PowerPoint Presentation</vt:lpstr>
      <vt:lpstr>PowerPoint Presentation</vt:lpstr>
      <vt:lpstr>ORTHOPLASTICS</vt:lpstr>
      <vt:lpstr>Triage complexities . . </vt:lpstr>
      <vt:lpstr>Geography</vt:lpstr>
      <vt:lpstr>PowerPoint Presentation</vt:lpstr>
      <vt:lpstr>PowerPoint Presentation</vt:lpstr>
      <vt:lpstr>Chinese Whispers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Conclude</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Care transfer module;  how this will influence my practice</dc:title>
  <dc:creator>Rich</dc:creator>
  <cp:lastModifiedBy>Microsoft Office User</cp:lastModifiedBy>
  <cp:revision>147</cp:revision>
  <cp:lastPrinted>2012-11-15T21:38:07Z</cp:lastPrinted>
  <dcterms:created xsi:type="dcterms:W3CDTF">2011-09-30T12:10:14Z</dcterms:created>
  <dcterms:modified xsi:type="dcterms:W3CDTF">2019-09-23T08:33:11Z</dcterms:modified>
</cp:coreProperties>
</file>