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6" r:id="rId5"/>
    <p:sldId id="267" r:id="rId6"/>
    <p:sldId id="276" r:id="rId7"/>
    <p:sldId id="269" r:id="rId8"/>
    <p:sldId id="270" r:id="rId9"/>
    <p:sldId id="257" r:id="rId10"/>
    <p:sldId id="260" r:id="rId11"/>
    <p:sldId id="261" r:id="rId12"/>
    <p:sldId id="273" r:id="rId13"/>
    <p:sldId id="264" r:id="rId14"/>
    <p:sldId id="277" r:id="rId15"/>
    <p:sldId id="262" r:id="rId16"/>
    <p:sldId id="272" r:id="rId17"/>
    <p:sldId id="268" r:id="rId18"/>
    <p:sldId id="265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D7F03-3D65-4945-B824-2658BF156C6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8769-D746-4FBB-B11B-4BCA7F30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8769-D746-4FBB-B11B-4BCA7F30C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tssumnertime.com/contact-u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tssumnertime.com/life-at-cam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7340-359F-1E25-B4B0-35DE20B6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520658" cy="27429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768E6-8655-43C3-5810-A1BAF7278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DD6933-8622-A489-A4A7-6AF143A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845832"/>
            <a:ext cx="9806152" cy="5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CC16D-883A-F4CE-F91B-8053F4ED0E32}"/>
              </a:ext>
            </a:extLst>
          </p:cNvPr>
          <p:cNvSpPr txBox="1"/>
          <p:nvPr/>
        </p:nvSpPr>
        <p:spPr>
          <a:xfrm>
            <a:off x="1986455" y="51066"/>
            <a:ext cx="867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www.itssumnertime.com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7855A-8302-7C0C-7476-DB47BED05333}"/>
              </a:ext>
            </a:extLst>
          </p:cNvPr>
          <p:cNvSpPr txBox="1"/>
          <p:nvPr/>
        </p:nvSpPr>
        <p:spPr>
          <a:xfrm>
            <a:off x="2280745" y="6099048"/>
            <a:ext cx="8219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Please post any questions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530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8AB9-E972-7499-85E9-1DA0626C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29" y="0"/>
            <a:ext cx="9631461" cy="1344168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</a:rPr>
              <a:t>			</a:t>
            </a:r>
            <a:r>
              <a:rPr lang="en-US" b="1"/>
              <a:t>FIELD TRIP DAYS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**</a:t>
            </a:r>
            <a:r>
              <a:rPr lang="en-US" sz="5500" u="sng">
                <a:solidFill>
                  <a:srgbClr val="FF0000"/>
                </a:solidFill>
              </a:rPr>
              <a:t>9:00</a:t>
            </a:r>
            <a:r>
              <a:rPr lang="en-US" u="sng">
                <a:solidFill>
                  <a:srgbClr val="FF0000"/>
                </a:solidFill>
              </a:rPr>
              <a:t>am </a:t>
            </a:r>
            <a:r>
              <a:rPr lang="en-US" sz="4000" u="sng">
                <a:solidFill>
                  <a:srgbClr val="FF0000"/>
                </a:solidFill>
              </a:rPr>
              <a:t>Bus Departure**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6716-F785-7A07-89F3-E01C854A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60" y="1534450"/>
            <a:ext cx="9144000" cy="5323550"/>
          </a:xfrm>
        </p:spPr>
        <p:txBody>
          <a:bodyPr>
            <a:normAutofit fontScale="55000" lnSpcReduction="20000"/>
          </a:bodyPr>
          <a:lstStyle/>
          <a:p>
            <a:endParaRPr lang="en-US" sz="600" dirty="0"/>
          </a:p>
          <a:p>
            <a:r>
              <a:rPr lang="en-US" sz="4400" b="1" dirty="0"/>
              <a:t>Field Trip Days</a:t>
            </a:r>
          </a:p>
          <a:p>
            <a:pPr lvl="1"/>
            <a:r>
              <a:rPr lang="en-US" sz="4400" b="1" dirty="0"/>
              <a:t>Must wear Camp t-shirt- $15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Every Tuesday Splash Park</a:t>
            </a:r>
          </a:p>
          <a:p>
            <a:pPr lvl="1"/>
            <a:r>
              <a:rPr lang="en-US" sz="4400" b="1" dirty="0"/>
              <a:t>Rain or shine except first and last Tuesday of camp.</a:t>
            </a:r>
          </a:p>
          <a:p>
            <a:endParaRPr lang="en-US" sz="4400" b="1" dirty="0"/>
          </a:p>
          <a:p>
            <a:r>
              <a:rPr lang="en-US" sz="4400" b="1" dirty="0"/>
              <a:t>Kids Combo at movies on Tuesday is $5.50.</a:t>
            </a:r>
          </a:p>
          <a:p>
            <a:pPr lvl="1"/>
            <a:r>
              <a:rPr lang="en-US" sz="4400" b="1" dirty="0"/>
              <a:t>Includes </a:t>
            </a:r>
            <a:r>
              <a:rPr lang="en-US" sz="4400" b="1" dirty="0" err="1"/>
              <a:t>icee</a:t>
            </a:r>
            <a:r>
              <a:rPr lang="en-US" sz="4400" b="1" dirty="0"/>
              <a:t>, popcorn and gummies. </a:t>
            </a:r>
          </a:p>
          <a:p>
            <a:pPr lvl="1"/>
            <a:r>
              <a:rPr lang="en-US" sz="4400" b="1" dirty="0"/>
              <a:t>CASH ONLY. Please give ALL CASH to Mrs. Green.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Please complete ALL WAIVERS for field trips.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group of children sitting at tables&#10;&#10;Description automatically generated">
            <a:extLst>
              <a:ext uri="{FF2B5EF4-FFF2-40B4-BE49-F238E27FC236}">
                <a16:creationId xmlns:a16="http://schemas.microsoft.com/office/drawing/2014/main" id="{5F81FA76-C8A7-9AFC-2772-E9FD9C1F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514"/>
          <a:stretch/>
        </p:blipFill>
        <p:spPr>
          <a:xfrm>
            <a:off x="7743521" y="841309"/>
            <a:ext cx="3691305" cy="1786277"/>
          </a:xfrm>
          <a:prstGeom prst="rect">
            <a:avLst/>
          </a:prstGeom>
        </p:spPr>
      </p:pic>
      <p:pic>
        <p:nvPicPr>
          <p:cNvPr id="4098" name="Picture 2" descr="Photo taken at Regal Janss Marketplace by dutchboy on 2/10/2019">
            <a:extLst>
              <a:ext uri="{FF2B5EF4-FFF2-40B4-BE49-F238E27FC236}">
                <a16:creationId xmlns:a16="http://schemas.microsoft.com/office/drawing/2014/main" id="{44F94818-3EA3-3405-BD81-35153249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3"/>
          <a:stretch/>
        </p:blipFill>
        <p:spPr bwMode="auto">
          <a:xfrm>
            <a:off x="8458772" y="4120055"/>
            <a:ext cx="2797377" cy="22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45D1-B8B5-4ECD-2288-EE1A9C17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48" y="929325"/>
            <a:ext cx="9144000" cy="1344168"/>
          </a:xfrm>
        </p:spPr>
        <p:txBody>
          <a:bodyPr>
            <a:normAutofit fontScale="90000"/>
          </a:bodyPr>
          <a:lstStyle/>
          <a:p>
            <a:r>
              <a:rPr lang="en-US">
                <a:hlinkClick r:id="rId2"/>
              </a:rPr>
              <a:t>http://www.itssumnertime.com/contact-us.html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1DE9-3CF1-C58A-4C0A-3265F8BC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248" y="2273493"/>
            <a:ext cx="9144000" cy="3127248"/>
          </a:xfrm>
        </p:spPr>
        <p:txBody>
          <a:bodyPr/>
          <a:lstStyle/>
          <a:p>
            <a:r>
              <a:rPr lang="en-US"/>
              <a:t>View “Contact Us” page on website. </a:t>
            </a:r>
          </a:p>
          <a:p>
            <a:r>
              <a:rPr lang="en-US" b="1"/>
              <a:t>Click on green button “Print Important Documents!”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2026D-105E-23BB-22DE-3CB200F33910}"/>
              </a:ext>
            </a:extLst>
          </p:cNvPr>
          <p:cNvSpPr txBox="1"/>
          <p:nvPr/>
        </p:nvSpPr>
        <p:spPr>
          <a:xfrm>
            <a:off x="8328037" y="4369689"/>
            <a:ext cx="2503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Please complete all field trip waivers!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DB4EE-4289-A6D5-E809-CB9EF74A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3" r="3387" b="15528"/>
          <a:stretch/>
        </p:blipFill>
        <p:spPr>
          <a:xfrm>
            <a:off x="2141951" y="3718049"/>
            <a:ext cx="5586138" cy="22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5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218C-2B12-E7DF-9617-A1619DE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99" y="86868"/>
            <a:ext cx="10129810" cy="1344168"/>
          </a:xfrm>
        </p:spPr>
        <p:txBody>
          <a:bodyPr/>
          <a:lstStyle/>
          <a:p>
            <a:r>
              <a:rPr lang="en-US"/>
              <a:t>Please Complete Your Field Trip Waiver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3A5A3E-4D15-6795-561C-0EF74E005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347" y="815975"/>
            <a:ext cx="4796605" cy="5954713"/>
          </a:xfrm>
        </p:spPr>
      </p:pic>
    </p:spTree>
    <p:extLst>
      <p:ext uri="{BB962C8B-B14F-4D97-AF65-F5344CB8AC3E}">
        <p14:creationId xmlns:p14="http://schemas.microsoft.com/office/powerpoint/2010/main" val="107150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CE69-4E2B-2956-CDDA-FF83B92D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80"/>
            <a:ext cx="12192000" cy="666521"/>
          </a:xfrm>
        </p:spPr>
        <p:txBody>
          <a:bodyPr>
            <a:noAutofit/>
          </a:bodyPr>
          <a:lstStyle/>
          <a:p>
            <a:pPr algn="ctr"/>
            <a:r>
              <a:rPr lang="en-US" sz="6000"/>
              <a:t> Largo Church Group Me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1F89E-8C20-2BD2-CD2D-B7720C3C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27" y="921043"/>
            <a:ext cx="105248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Me will be the main means of communication.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kumimoji="0" lang="en-US" altLang="en-US" sz="3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POST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write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group chat.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 message or text me.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B8F5B-67B2-AA0B-39EF-E33E065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88" y="2377119"/>
            <a:ext cx="1061294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scan the Group Me that applies.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		2			3			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CBAA3-F8C1-E82D-8315-E9FEF71F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009" y="340026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qr code with people in the center&#10;&#10;AI-generated content may be incorrect.">
            <a:extLst>
              <a:ext uri="{FF2B5EF4-FFF2-40B4-BE49-F238E27FC236}">
                <a16:creationId xmlns:a16="http://schemas.microsoft.com/office/drawing/2014/main" id="{BDAEF26E-1E50-6945-977B-BD5DD80CA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12" y="3514615"/>
            <a:ext cx="2520178" cy="3080217"/>
          </a:xfrm>
          <a:prstGeom prst="rect">
            <a:avLst/>
          </a:prstGeom>
        </p:spPr>
      </p:pic>
      <p:pic>
        <p:nvPicPr>
          <p:cNvPr id="10" name="Picture 9" descr="A qr code with a picture of a pizza&#10;&#10;AI-generated content may be incorrect.">
            <a:extLst>
              <a:ext uri="{FF2B5EF4-FFF2-40B4-BE49-F238E27FC236}">
                <a16:creationId xmlns:a16="http://schemas.microsoft.com/office/drawing/2014/main" id="{9434D3B0-C603-05C4-FE0B-13F191EF0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63" y="3514616"/>
            <a:ext cx="2511165" cy="3104080"/>
          </a:xfrm>
          <a:prstGeom prst="rect">
            <a:avLst/>
          </a:prstGeom>
        </p:spPr>
      </p:pic>
      <p:pic>
        <p:nvPicPr>
          <p:cNvPr id="12" name="Picture 11" descr="A qr code with a cartoon character&#10;&#10;AI-generated content may be incorrect.">
            <a:extLst>
              <a:ext uri="{FF2B5EF4-FFF2-40B4-BE49-F238E27FC236}">
                <a16:creationId xmlns:a16="http://schemas.microsoft.com/office/drawing/2014/main" id="{5E6560F5-E293-CDA0-37AF-09D6BDBB9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7" y="3429000"/>
            <a:ext cx="2605932" cy="3228460"/>
          </a:xfrm>
          <a:prstGeom prst="rect">
            <a:avLst/>
          </a:prstGeom>
        </p:spPr>
      </p:pic>
      <p:pic>
        <p:nvPicPr>
          <p:cNvPr id="14" name="Picture 13" descr="A qr code with a group of cartoon characters&#10;&#10;AI-generated content may be incorrect.">
            <a:extLst>
              <a:ext uri="{FF2B5EF4-FFF2-40B4-BE49-F238E27FC236}">
                <a16:creationId xmlns:a16="http://schemas.microsoft.com/office/drawing/2014/main" id="{F56C7B8F-AD57-39FC-4EEE-42A167587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22" y="3514615"/>
            <a:ext cx="2520178" cy="30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183A-8290-4719-91CB-6F293B65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263" y="854025"/>
            <a:ext cx="9144000" cy="1344168"/>
          </a:xfrm>
        </p:spPr>
        <p:txBody>
          <a:bodyPr/>
          <a:lstStyle/>
          <a:p>
            <a:pPr algn="ctr"/>
            <a:r>
              <a:rPr lang="en-US" sz="8500" dirty="0"/>
              <a:t>1 </a:t>
            </a:r>
            <a:r>
              <a:rPr lang="en-US" dirty="0"/>
              <a:t>Rangers Cash Ap</a:t>
            </a:r>
          </a:p>
        </p:txBody>
      </p:sp>
      <p:pic>
        <p:nvPicPr>
          <p:cNvPr id="15" name="Picture 14" descr="A qr code with a dollar sign&#10;&#10;AI-generated content may be incorrect.">
            <a:extLst>
              <a:ext uri="{FF2B5EF4-FFF2-40B4-BE49-F238E27FC236}">
                <a16:creationId xmlns:a16="http://schemas.microsoft.com/office/drawing/2014/main" id="{3CEC3767-D388-93BC-BA19-C179FA59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0" y="2198193"/>
            <a:ext cx="3765920" cy="40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46" y="-176740"/>
            <a:ext cx="11417365" cy="1344168"/>
          </a:xfrm>
        </p:spPr>
        <p:txBody>
          <a:bodyPr>
            <a:noAutofit/>
          </a:bodyPr>
          <a:lstStyle/>
          <a:p>
            <a:r>
              <a:rPr lang="en-US" sz="5500" dirty="0"/>
              <a:t>      Kathy Sumner   </a:t>
            </a:r>
            <a:r>
              <a:rPr lang="en-US" sz="6600" dirty="0"/>
              <a:t>301-704-8495</a:t>
            </a:r>
            <a:br>
              <a:rPr lang="en-US" sz="6600" dirty="0"/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806839" y="4426887"/>
            <a:ext cx="11273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>
              <a:solidFill>
                <a:srgbClr val="FF0000"/>
              </a:solidFill>
            </a:endParaRPr>
          </a:p>
          <a:p>
            <a:r>
              <a:rPr lang="en-US" sz="2500" b="1" dirty="0">
                <a:solidFill>
                  <a:srgbClr val="FF0000"/>
                </a:solidFill>
              </a:rPr>
              <a:t>Lunch $8 per day. </a:t>
            </a:r>
            <a:r>
              <a:rPr lang="en-US" sz="2500" b="1" dirty="0"/>
              <a:t>If paying for lunch the entire week </a:t>
            </a:r>
            <a:r>
              <a:rPr lang="en-US" sz="2500" b="1" dirty="0">
                <a:solidFill>
                  <a:srgbClr val="FF0000"/>
                </a:solidFill>
              </a:rPr>
              <a:t>($40), </a:t>
            </a:r>
            <a:r>
              <a:rPr lang="en-US" sz="2500" b="1" dirty="0"/>
              <a:t>it can </a:t>
            </a:r>
          </a:p>
          <a:p>
            <a:r>
              <a:rPr lang="en-US" sz="2400" b="1" dirty="0"/>
              <a:t>be included in weekly tuition payment</a:t>
            </a:r>
            <a:r>
              <a:rPr lang="en-US" sz="2500" b="1" dirty="0"/>
              <a:t>. </a:t>
            </a:r>
            <a:r>
              <a:rPr lang="en-US" sz="2500" b="1" dirty="0">
                <a:solidFill>
                  <a:srgbClr val="FF0000"/>
                </a:solidFill>
              </a:rPr>
              <a:t>Ex. 2 Kathy S. wk1 +</a:t>
            </a:r>
            <a:r>
              <a:rPr lang="en-US" sz="2500" b="1" dirty="0" err="1">
                <a:solidFill>
                  <a:srgbClr val="FF0000"/>
                </a:solidFill>
              </a:rPr>
              <a:t>pizza+ac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endParaRPr lang="en-US" sz="2500" b="1" dirty="0"/>
          </a:p>
          <a:p>
            <a:endParaRPr lang="en-US" sz="2500" b="1" dirty="0"/>
          </a:p>
          <a:p>
            <a:r>
              <a:rPr lang="en-US" sz="2500" b="1" dirty="0"/>
              <a:t>If paying for lunch </a:t>
            </a:r>
            <a:r>
              <a:rPr lang="en-US" sz="2500" b="1" dirty="0">
                <a:solidFill>
                  <a:srgbClr val="FF0000"/>
                </a:solidFill>
              </a:rPr>
              <a:t>DAILY</a:t>
            </a:r>
            <a:r>
              <a:rPr lang="en-US" sz="2500" b="1" dirty="0"/>
              <a:t>, please put $8 </a:t>
            </a:r>
            <a:r>
              <a:rPr lang="en-US" sz="2500" b="1" dirty="0">
                <a:solidFill>
                  <a:srgbClr val="FF0000"/>
                </a:solidFill>
              </a:rPr>
              <a:t>cash</a:t>
            </a:r>
            <a:r>
              <a:rPr lang="en-US" sz="2500" b="1" dirty="0"/>
              <a:t> in a Ziploc with your camper’s first name and group #. All cash goes to Mrs. Green.</a:t>
            </a:r>
            <a:endParaRPr lang="en-US" dirty="0"/>
          </a:p>
        </p:txBody>
      </p:sp>
      <p:pic>
        <p:nvPicPr>
          <p:cNvPr id="7" name="Picture 6" descr="A qr code with a dollar sign&#10;&#10;AI-generated content may be incorrect.">
            <a:extLst>
              <a:ext uri="{FF2B5EF4-FFF2-40B4-BE49-F238E27FC236}">
                <a16:creationId xmlns:a16="http://schemas.microsoft.com/office/drawing/2014/main" id="{F7604EB5-CEFA-84A4-3653-E1EBF6C5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4"/>
          <a:stretch/>
        </p:blipFill>
        <p:spPr>
          <a:xfrm>
            <a:off x="855924" y="1975246"/>
            <a:ext cx="3118442" cy="2345469"/>
          </a:xfrm>
          <a:prstGeom prst="rect">
            <a:avLst/>
          </a:prstGeom>
        </p:spPr>
      </p:pic>
      <p:pic>
        <p:nvPicPr>
          <p:cNvPr id="13" name="Content Placeholder 12" descr="A qr code with text&#10;&#10;AI-generated content may be incorrect.">
            <a:extLst>
              <a:ext uri="{FF2B5EF4-FFF2-40B4-BE49-F238E27FC236}">
                <a16:creationId xmlns:a16="http://schemas.microsoft.com/office/drawing/2014/main" id="{B49CBA6C-0325-BDFE-7651-472278B34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14379" r="17462" b="18109"/>
          <a:stretch/>
        </p:blipFill>
        <p:spPr>
          <a:xfrm>
            <a:off x="8397268" y="1869072"/>
            <a:ext cx="2987893" cy="25578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5A83F8-3DDC-F3AF-9AD0-AB78F66E8420}"/>
              </a:ext>
            </a:extLst>
          </p:cNvPr>
          <p:cNvSpPr txBox="1"/>
          <p:nvPr/>
        </p:nvSpPr>
        <p:spPr>
          <a:xfrm>
            <a:off x="4963814" y="1766170"/>
            <a:ext cx="3323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Group #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/>
              <a:t> Rangers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b="1" dirty="0"/>
              <a:t> Rock Stars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/>
              <a:t> Super Heros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b="1" dirty="0"/>
              <a:t> Champions</a:t>
            </a:r>
          </a:p>
        </p:txBody>
      </p:sp>
      <p:pic>
        <p:nvPicPr>
          <p:cNvPr id="4" name="Content Placeholder 12" descr="A qr code with text&#10;&#10;AI-generated content may be incorrect.">
            <a:extLst>
              <a:ext uri="{FF2B5EF4-FFF2-40B4-BE49-F238E27FC236}">
                <a16:creationId xmlns:a16="http://schemas.microsoft.com/office/drawing/2014/main" id="{07D4C21A-C207-3B08-16F4-C2DF6A837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82814" r="22512" b="4887"/>
          <a:stretch/>
        </p:blipFill>
        <p:spPr>
          <a:xfrm>
            <a:off x="8749656" y="1167428"/>
            <a:ext cx="2283118" cy="460956"/>
          </a:xfrm>
          <a:prstGeom prst="rect">
            <a:avLst/>
          </a:prstGeom>
        </p:spPr>
      </p:pic>
      <p:pic>
        <p:nvPicPr>
          <p:cNvPr id="5" name="Picture 4" descr="A qr code with a dollar sign&#10;&#10;AI-generated content may be incorrect.">
            <a:extLst>
              <a:ext uri="{FF2B5EF4-FFF2-40B4-BE49-F238E27FC236}">
                <a16:creationId xmlns:a16="http://schemas.microsoft.com/office/drawing/2014/main" id="{CBF0C4FF-EE31-A390-0D1D-5C8CA6517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440" b="84272"/>
          <a:stretch/>
        </p:blipFill>
        <p:spPr>
          <a:xfrm>
            <a:off x="908246" y="959157"/>
            <a:ext cx="3515558" cy="8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6" y="-176740"/>
            <a:ext cx="10580913" cy="1344168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Kathy Sumner  301-704-8495</a:t>
            </a:r>
            <a:br>
              <a:rPr lang="en-US" sz="6600"/>
            </a:b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979716" y="942340"/>
            <a:ext cx="105809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Examples of how to write in “the description box” of Cash ap or Zelle.</a:t>
            </a:r>
          </a:p>
          <a:p>
            <a:endParaRPr lang="en-US" sz="2500" b="1" dirty="0">
              <a:solidFill>
                <a:srgbClr val="FF0000"/>
              </a:solidFill>
            </a:endParaRPr>
          </a:p>
          <a:p>
            <a:r>
              <a:rPr lang="en-US" sz="2500" b="1" dirty="0">
                <a:solidFill>
                  <a:srgbClr val="FF0000"/>
                </a:solidFill>
              </a:rPr>
              <a:t>2 Kathy S wk1 +pizza 			(Would total $300)</a:t>
            </a:r>
            <a:endParaRPr lang="en-US" sz="2500" b="1" dirty="0"/>
          </a:p>
          <a:p>
            <a:r>
              <a:rPr lang="en-US" sz="2500" b="1" dirty="0">
                <a:solidFill>
                  <a:srgbClr val="FF0000"/>
                </a:solidFill>
              </a:rPr>
              <a:t>4 Kathy S wk1 +ac + pizza 		(Would total $325)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1 Kathy S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 			(Would total $310)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3 Kathy S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ac, pizza		(Would total $350)</a:t>
            </a:r>
          </a:p>
          <a:p>
            <a:endParaRPr lang="en-US" sz="2500" b="1" dirty="0"/>
          </a:p>
          <a:p>
            <a:pPr algn="ctr"/>
            <a:r>
              <a:rPr lang="en-US" sz="3500" b="1" dirty="0"/>
              <a:t>If paying for lunch </a:t>
            </a:r>
            <a:r>
              <a:rPr lang="en-US" sz="3500" b="1" dirty="0">
                <a:solidFill>
                  <a:srgbClr val="FF0000"/>
                </a:solidFill>
              </a:rPr>
              <a:t>DAILY</a:t>
            </a:r>
            <a:r>
              <a:rPr lang="en-US" sz="3500" b="1" dirty="0"/>
              <a:t>, please </a:t>
            </a:r>
            <a:r>
              <a:rPr lang="en-US" sz="3500" b="1" dirty="0">
                <a:solidFill>
                  <a:srgbClr val="FF0000"/>
                </a:solidFill>
              </a:rPr>
              <a:t>DO NOT INCLUDE IN YOUR WEEKLY PAYMENT. </a:t>
            </a:r>
          </a:p>
          <a:p>
            <a:pPr algn="ctr"/>
            <a:r>
              <a:rPr lang="en-US" sz="3500" b="1" dirty="0"/>
              <a:t>Only include pizza for the week in payment.</a:t>
            </a:r>
            <a:endParaRPr lang="en-US" sz="3500" b="1" dirty="0">
              <a:solidFill>
                <a:srgbClr val="FF0000"/>
              </a:solidFill>
            </a:endParaRPr>
          </a:p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611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0731-C423-C14E-35E3-BC7F1B9E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Camp Donations 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3A02-1232-0CB1-C97C-1FB244E1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1" y="859220"/>
            <a:ext cx="9995338" cy="5998780"/>
          </a:xfrm>
        </p:spPr>
        <p:txBody>
          <a:bodyPr>
            <a:normAutofit fontScale="40000" lnSpcReduction="20000"/>
          </a:bodyPr>
          <a:lstStyle/>
          <a:p>
            <a:endParaRPr lang="en-US" sz="3800" dirty="0"/>
          </a:p>
          <a:p>
            <a:r>
              <a:rPr lang="en-US" sz="10800" dirty="0"/>
              <a:t>Case of waters</a:t>
            </a:r>
          </a:p>
          <a:p>
            <a:r>
              <a:rPr lang="en-US" sz="10800" dirty="0"/>
              <a:t>Snacks (No nuts or chocolate please)</a:t>
            </a:r>
          </a:p>
          <a:p>
            <a:r>
              <a:rPr lang="en-US" sz="10800" dirty="0"/>
              <a:t>Construction Paper</a:t>
            </a:r>
          </a:p>
          <a:p>
            <a:r>
              <a:rPr lang="en-US" sz="10800" dirty="0"/>
              <a:t>Disinfectant Wipes</a:t>
            </a:r>
          </a:p>
          <a:p>
            <a:r>
              <a:rPr lang="en-US" sz="10800" dirty="0"/>
              <a:t>Small hand Sanitizers</a:t>
            </a:r>
          </a:p>
          <a:p>
            <a:endParaRPr lang="en-US" sz="10800" dirty="0"/>
          </a:p>
          <a:p>
            <a:pPr marL="0" indent="0" algn="ctr">
              <a:buNone/>
            </a:pPr>
            <a:r>
              <a:rPr lang="en-US" sz="10800" dirty="0"/>
              <a:t>You can leave items at the front. </a:t>
            </a:r>
          </a:p>
          <a:p>
            <a:pPr marL="0" indent="0" algn="ctr">
              <a:buNone/>
            </a:pPr>
            <a:r>
              <a:rPr lang="en-US" sz="108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65278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2340-0058-8B08-E3BE-9F4E600A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You!</a:t>
            </a:r>
            <a:br>
              <a:rPr lang="en-US"/>
            </a:br>
            <a:r>
              <a:rPr lang="en-US"/>
              <a:t>The Sumner Family</a:t>
            </a:r>
          </a:p>
        </p:txBody>
      </p: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76D99DD4-5858-BB5C-0C4C-49DC4FF2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75728" b="-571"/>
          <a:stretch/>
        </p:blipFill>
        <p:spPr>
          <a:xfrm>
            <a:off x="915568" y="3052847"/>
            <a:ext cx="10424324" cy="34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333E6E3-A97F-95F2-8C15-71AA4F596A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20800" y="420974"/>
            <a:ext cx="8950399" cy="64940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 Largo Community Church  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1701 Enterprise Rd. 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Mitchellville, Md 20721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highlight>
                  <a:srgbClr val="FFFFFF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(Camp entrance down by the playground)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8C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Starts: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Monday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June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2025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Ends: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Friday August 22, 2025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Closed: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ay July 4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Hours: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8:00 am-4:00 pm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BC (7am-8am) AC (4pm-5:30pm)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inherit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Rangers:    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3.5-5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Stars: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6+7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 Heros: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8-10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Champions</a:t>
            </a: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11-14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                                    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EDC1-928A-4656-4E1E-C85FFF82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57655"/>
            <a:ext cx="9144000" cy="6579475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Camp Rates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8C00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Weekly Rate: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$260.00 Monday - Friday. 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Weekly Rate includes 3-4 weekly field trips.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Field Trips: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​ Every Tues.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Thurs. field trips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plus </a:t>
            </a:r>
            <a:r>
              <a:rPr lang="en-US" altLang="en-US" sz="2400" dirty="0">
                <a:solidFill>
                  <a:srgbClr val="000000"/>
                </a:solidFill>
                <a:latin typeface="inherit"/>
              </a:rPr>
              <a:t>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Fridays)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Before Care: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7:00 am-8:00 am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After Care: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4:00 pm-5:30 pm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$1.00 per minute late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*Each service provided for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 $25.00 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weekly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additional fee.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inherit"/>
              </a:rPr>
              <a:t>2 or more Siblings: </a:t>
            </a:r>
            <a:r>
              <a:rPr lang="en-US" altLang="en-US" sz="2400" b="1" dirty="0">
                <a:solidFill>
                  <a:srgbClr val="000000"/>
                </a:solidFill>
                <a:latin typeface="inherit"/>
              </a:rPr>
              <a:t>​*</a:t>
            </a:r>
            <a:r>
              <a:rPr lang="en-US" altLang="en-US" sz="2400" dirty="0">
                <a:solidFill>
                  <a:srgbClr val="000000"/>
                </a:solidFill>
                <a:latin typeface="inherit"/>
              </a:rPr>
              <a:t>Before care and after care fee waived.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  <a:cs typeface="Tahoma" panose="020B0604030504040204" pitchFamily="34" charset="0"/>
              </a:rPr>
              <a:t>Daily Drop-Ins Welcome-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inherit"/>
                <a:cs typeface="Tahoma" panose="020B0604030504040204" pitchFamily="34" charset="0"/>
              </a:rPr>
              <a:t>$60.00 per day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2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E0AE-E5A1-FC67-7800-6CE81187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9" y="1086980"/>
            <a:ext cx="9144000" cy="1344168"/>
          </a:xfrm>
        </p:spPr>
        <p:txBody>
          <a:bodyPr/>
          <a:lstStyle/>
          <a:p>
            <a:pPr algn="ctr"/>
            <a:r>
              <a:rPr lang="en-US"/>
              <a:t>Tuesday Splash Park </a:t>
            </a:r>
            <a:r>
              <a:rPr lang="en-US">
                <a:solidFill>
                  <a:srgbClr val="FF0000"/>
                </a:solidFill>
              </a:rPr>
              <a:t>(1:00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-3:00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FD3E-4DAB-6B0C-5BEE-4E6F541D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2017985"/>
            <a:ext cx="10573407" cy="4466897"/>
          </a:xfrm>
        </p:spPr>
        <p:txBody>
          <a:bodyPr>
            <a:normAutofit fontScale="85000" lnSpcReduction="10000"/>
          </a:bodyPr>
          <a:lstStyle/>
          <a:p>
            <a:r>
              <a:rPr lang="en-US" sz="4100" dirty="0"/>
              <a:t>Wear regular bookbag. No drawstring bookbags.</a:t>
            </a:r>
          </a:p>
          <a:p>
            <a:r>
              <a:rPr lang="en-US" sz="4100" dirty="0"/>
              <a:t>Pack plastic bag for wet clothes with camper’s name written on it.</a:t>
            </a:r>
          </a:p>
          <a:p>
            <a:r>
              <a:rPr lang="en-US" sz="4100" dirty="0"/>
              <a:t>Pack towel and swimsuit.</a:t>
            </a:r>
          </a:p>
          <a:p>
            <a:r>
              <a:rPr lang="en-US" sz="4100" dirty="0"/>
              <a:t>If 2 piece, can wear. If 1 piece, please bring.</a:t>
            </a:r>
          </a:p>
          <a:p>
            <a:r>
              <a:rPr lang="en-US" sz="4100" dirty="0"/>
              <a:t>Please bring cold plastic bottled water.</a:t>
            </a:r>
          </a:p>
          <a:p>
            <a:r>
              <a:rPr lang="en-US" sz="4100" dirty="0"/>
              <a:t>Crocs are fine to wear. No open toe shoes please.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B0A-022A-DFC9-7CEA-6EF44C18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40" y="120606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EEC4-8B9A-B1E0-9F02-A974E37D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35" y="1033849"/>
            <a:ext cx="10505930" cy="3127248"/>
          </a:xfrm>
        </p:spPr>
        <p:txBody>
          <a:bodyPr>
            <a:noAutofit/>
          </a:bodyPr>
          <a:lstStyle/>
          <a:p>
            <a:r>
              <a:rPr lang="en-US" sz="3800" dirty="0"/>
              <a:t>Please put sunscreen on daily before you leave home.</a:t>
            </a:r>
          </a:p>
          <a:p>
            <a:r>
              <a:rPr lang="en-US" sz="3800" dirty="0"/>
              <a:t>Please label bookbag, lunch bag, and </a:t>
            </a:r>
            <a:r>
              <a:rPr lang="en-US" sz="3800" b="1" dirty="0"/>
              <a:t>ALL</a:t>
            </a:r>
            <a:r>
              <a:rPr lang="en-US" sz="3800" dirty="0"/>
              <a:t> items with camper’s first and last name.</a:t>
            </a:r>
          </a:p>
          <a:p>
            <a:r>
              <a:rPr lang="en-US" sz="3800" dirty="0"/>
              <a:t>Please keep a change of clothes in a Ziploc bag with camper’s first and last name on it.</a:t>
            </a:r>
          </a:p>
          <a:p>
            <a:r>
              <a:rPr lang="en-US" sz="3800" dirty="0"/>
              <a:t>No open toe shoes. Crocs are fine.</a:t>
            </a:r>
          </a:p>
          <a:p>
            <a:r>
              <a:rPr lang="en-US" sz="3800" dirty="0"/>
              <a:t>No nap time in schedule.</a:t>
            </a:r>
          </a:p>
        </p:txBody>
      </p:sp>
    </p:spTree>
    <p:extLst>
      <p:ext uri="{BB962C8B-B14F-4D97-AF65-F5344CB8AC3E}">
        <p14:creationId xmlns:p14="http://schemas.microsoft.com/office/powerpoint/2010/main" val="353609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49B9-820A-6D42-0FF3-ADEAC04F2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88" y="2435570"/>
            <a:ext cx="9864803" cy="4422429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Your camper may wear their bathing suit under their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clothes 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 piece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3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one piece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your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child may need assistance with using the bathroom,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please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send it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with them.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C5FF-B776-A153-1D69-CBBDF3F6ECB4}"/>
              </a:ext>
            </a:extLst>
          </p:cNvPr>
          <p:cNvSpPr txBox="1"/>
          <p:nvPr/>
        </p:nvSpPr>
        <p:spPr>
          <a:xfrm>
            <a:off x="3940628" y="-32657"/>
            <a:ext cx="729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j-lt"/>
              </a:rPr>
              <a:t>Bathing Suit</a:t>
            </a:r>
          </a:p>
        </p:txBody>
      </p:sp>
      <p:sp>
        <p:nvSpPr>
          <p:cNvPr id="3" name="AutoShape 2" descr="The Children's Place Girls Tie Dye Heart Tankini Swimsuit | Size XL (14)">
            <a:extLst>
              <a:ext uri="{FF2B5EF4-FFF2-40B4-BE49-F238E27FC236}">
                <a16:creationId xmlns:a16="http://schemas.microsoft.com/office/drawing/2014/main" id="{E212B0E2-045D-7372-4FFA-4287A9118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Girls Tie Dye Heart Tankini Swimsuit">
            <a:extLst>
              <a:ext uri="{FF2B5EF4-FFF2-40B4-BE49-F238E27FC236}">
                <a16:creationId xmlns:a16="http://schemas.microsoft.com/office/drawing/2014/main" id="{6942467F-3220-32AA-9B58-7E73BC6E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1" y="723815"/>
            <a:ext cx="2067265" cy="25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iel Swimsuit with Ruffle Sleeve, One Piece, Sizes 4/5 - 10/12">
            <a:extLst>
              <a:ext uri="{FF2B5EF4-FFF2-40B4-BE49-F238E27FC236}">
                <a16:creationId xmlns:a16="http://schemas.microsoft.com/office/drawing/2014/main" id="{40315DE5-2261-F0F9-65EC-7BD989BCD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r="19298"/>
          <a:stretch/>
        </p:blipFill>
        <p:spPr bwMode="auto">
          <a:xfrm>
            <a:off x="9448800" y="4147456"/>
            <a:ext cx="1581752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4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AAE8-D0DE-655F-035D-F8A2B33F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32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E4B3-2D66-AADF-EFC7-0F912B3C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25" y="1143000"/>
            <a:ext cx="9144000" cy="31272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0000" b="1" dirty="0"/>
              <a:t>Daily</a:t>
            </a:r>
          </a:p>
          <a:p>
            <a:r>
              <a:rPr lang="en-US" sz="16000" dirty="0"/>
              <a:t>writing name and letter sounds</a:t>
            </a:r>
          </a:p>
          <a:p>
            <a:r>
              <a:rPr lang="en-US" sz="16000" dirty="0"/>
              <a:t>Read </a:t>
            </a:r>
            <a:r>
              <a:rPr lang="en-US" sz="16000" dirty="0" err="1"/>
              <a:t>alouds</a:t>
            </a:r>
            <a:endParaRPr lang="en-US" sz="16000" dirty="0"/>
          </a:p>
          <a:p>
            <a:r>
              <a:rPr lang="en-US" sz="16000" dirty="0"/>
              <a:t>letter and number recognition</a:t>
            </a:r>
          </a:p>
          <a:p>
            <a:r>
              <a:rPr lang="en-US" sz="16000" dirty="0"/>
              <a:t>seasons, months, days of the weeks</a:t>
            </a:r>
          </a:p>
          <a:p>
            <a:r>
              <a:rPr lang="en-US" sz="16000" dirty="0"/>
              <a:t>shapes, read </a:t>
            </a:r>
            <a:r>
              <a:rPr lang="en-US" sz="16000" dirty="0" err="1"/>
              <a:t>alouds</a:t>
            </a:r>
            <a:endParaRPr lang="en-US" sz="16000" dirty="0"/>
          </a:p>
          <a:p>
            <a:r>
              <a:rPr lang="en-US" sz="16000" dirty="0"/>
              <a:t>weekly themes</a:t>
            </a:r>
          </a:p>
          <a:p>
            <a:r>
              <a:rPr lang="en-US" sz="16000" dirty="0"/>
              <a:t>Social skills and interacting</a:t>
            </a:r>
          </a:p>
        </p:txBody>
      </p:sp>
    </p:spTree>
    <p:extLst>
      <p:ext uri="{BB962C8B-B14F-4D97-AF65-F5344CB8AC3E}">
        <p14:creationId xmlns:p14="http://schemas.microsoft.com/office/powerpoint/2010/main" val="135499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6160-FB2E-BFB8-C59D-784E3AE1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18" y="204111"/>
            <a:ext cx="9144000" cy="1344168"/>
          </a:xfrm>
        </p:spPr>
        <p:txBody>
          <a:bodyPr/>
          <a:lstStyle/>
          <a:p>
            <a:pPr algn="ctr"/>
            <a:r>
              <a:rPr lang="en-US"/>
              <a:t>Rockstars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26F5-87EC-D143-9C46-AA7BF761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279634"/>
            <a:ext cx="10520854" cy="54995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b="1"/>
              <a:t>Weekly</a:t>
            </a:r>
          </a:p>
          <a:p>
            <a:r>
              <a:rPr lang="en-US" sz="9600"/>
              <a:t>Read </a:t>
            </a:r>
            <a:r>
              <a:rPr lang="en-US" sz="9600" err="1"/>
              <a:t>alouds</a:t>
            </a:r>
            <a:r>
              <a:rPr lang="en-US" sz="9600"/>
              <a:t> with critical thinking</a:t>
            </a:r>
          </a:p>
          <a:p>
            <a:r>
              <a:rPr lang="en-US" sz="9600"/>
              <a:t>Reading fluency</a:t>
            </a:r>
          </a:p>
          <a:p>
            <a:r>
              <a:rPr lang="en-US" sz="9600"/>
              <a:t>Reading comprehension and vocabulary</a:t>
            </a:r>
          </a:p>
          <a:p>
            <a:r>
              <a:rPr lang="en-US" sz="9600"/>
              <a:t>Weekly themes</a:t>
            </a:r>
          </a:p>
          <a:p>
            <a:r>
              <a:rPr lang="en-US" sz="9600"/>
              <a:t>Social skills and interacting</a:t>
            </a:r>
          </a:p>
          <a:p>
            <a:r>
              <a:rPr lang="en-US" sz="9600"/>
              <a:t>Real life skits</a:t>
            </a:r>
          </a:p>
          <a:p>
            <a:r>
              <a:rPr lang="en-US" sz="9600"/>
              <a:t>Time, Money, Patterns, 3 Dimensional Shapes</a:t>
            </a:r>
          </a:p>
        </p:txBody>
      </p:sp>
    </p:spTree>
    <p:extLst>
      <p:ext uri="{BB962C8B-B14F-4D97-AF65-F5344CB8AC3E}">
        <p14:creationId xmlns:p14="http://schemas.microsoft.com/office/powerpoint/2010/main" val="1414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A17B-EA14-EAE8-891A-4930A7AD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2"/>
              </a:rPr>
              <a:t>http://www.itssumnertime.com/life-at-camp.html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FA91-D0DE-6DFE-52E6-345E5877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6" y="3218568"/>
            <a:ext cx="9144000" cy="231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    View “Life at Camp” page on website.</a:t>
            </a:r>
          </a:p>
        </p:txBody>
      </p:sp>
      <p:pic>
        <p:nvPicPr>
          <p:cNvPr id="5" name="Picture 4" descr="A white and blue advertisement&#10;&#10;Description automatically generated with medium confidence">
            <a:extLst>
              <a:ext uri="{FF2B5EF4-FFF2-40B4-BE49-F238E27FC236}">
                <a16:creationId xmlns:a16="http://schemas.microsoft.com/office/drawing/2014/main" id="{A4F47823-ACB5-EA26-82F9-0D338EA9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2" y="4036155"/>
            <a:ext cx="5449921" cy="24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599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104</TotalTime>
  <Words>868</Words>
  <Application>Microsoft Office PowerPoint</Application>
  <PresentationFormat>Widescreen</PresentationFormat>
  <Paragraphs>118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Aptos</vt:lpstr>
      <vt:lpstr>Arial</vt:lpstr>
      <vt:lpstr>Avenir Next LT Pro</vt:lpstr>
      <vt:lpstr>Calibri</vt:lpstr>
      <vt:lpstr>inherit</vt:lpstr>
      <vt:lpstr>Tahoma</vt:lpstr>
      <vt:lpstr>PrismaticVTI</vt:lpstr>
      <vt:lpstr>PowerPoint Presentation</vt:lpstr>
      <vt:lpstr>PowerPoint Presentation</vt:lpstr>
      <vt:lpstr>PowerPoint Presentation</vt:lpstr>
      <vt:lpstr>Tuesday Splash Park (1:00pm-3:00pm)</vt:lpstr>
      <vt:lpstr>Rangers</vt:lpstr>
      <vt:lpstr>Your camper may wear their bathing suit under their  clothes if it is a 2 piece.   If it is a one piece and your  child may need assistance with using the bathroom,  please send it with them. </vt:lpstr>
      <vt:lpstr>Rangers Academics</vt:lpstr>
      <vt:lpstr>Rockstars Academics</vt:lpstr>
      <vt:lpstr>http://www.itssumnertime.com/life-at-camp.html</vt:lpstr>
      <vt:lpstr>   FIELD TRIP DAYS  **9:00am Bus Departure**</vt:lpstr>
      <vt:lpstr>http://www.itssumnertime.com/contact-us.html </vt:lpstr>
      <vt:lpstr>Please Complete Your Field Trip Waiver</vt:lpstr>
      <vt:lpstr> Largo Church Group Me</vt:lpstr>
      <vt:lpstr>1 Rangers Cash Ap</vt:lpstr>
      <vt:lpstr>      Kathy Sumner   301-704-8495 </vt:lpstr>
      <vt:lpstr>Kathy Sumner  301-704-8495 </vt:lpstr>
      <vt:lpstr>Camp Donations Accepted</vt:lpstr>
      <vt:lpstr>Thank You! The Sumner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Sumner</dc:creator>
  <cp:lastModifiedBy>Kathy Sumner</cp:lastModifiedBy>
  <cp:revision>10</cp:revision>
  <cp:lastPrinted>2024-06-22T22:20:49Z</cp:lastPrinted>
  <dcterms:created xsi:type="dcterms:W3CDTF">2024-06-08T17:53:09Z</dcterms:created>
  <dcterms:modified xsi:type="dcterms:W3CDTF">2025-05-15T21:32:16Z</dcterms:modified>
</cp:coreProperties>
</file>