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  <p:sldMasterId id="2147483660" r:id="rId2"/>
  </p:sldMasterIdLst>
  <p:notesMasterIdLst>
    <p:notesMasterId r:id="rId33"/>
  </p:notesMasterIdLst>
  <p:sldIdLst>
    <p:sldId id="256" r:id="rId3"/>
    <p:sldId id="289" r:id="rId4"/>
    <p:sldId id="271" r:id="rId5"/>
    <p:sldId id="290" r:id="rId6"/>
    <p:sldId id="274" r:id="rId7"/>
    <p:sldId id="288" r:id="rId8"/>
    <p:sldId id="292" r:id="rId9"/>
    <p:sldId id="281" r:id="rId10"/>
    <p:sldId id="279" r:id="rId11"/>
    <p:sldId id="286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3" r:id="rId20"/>
    <p:sldId id="304" r:id="rId21"/>
    <p:sldId id="305" r:id="rId22"/>
    <p:sldId id="306" r:id="rId23"/>
    <p:sldId id="258" r:id="rId24"/>
    <p:sldId id="261" r:id="rId25"/>
    <p:sldId id="276" r:id="rId26"/>
    <p:sldId id="277" r:id="rId27"/>
    <p:sldId id="280" r:id="rId28"/>
    <p:sldId id="283" r:id="rId29"/>
    <p:sldId id="285" r:id="rId30"/>
    <p:sldId id="273" r:id="rId31"/>
    <p:sldId id="272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Lato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87411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611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GB" dirty="0"/>
              <a:t>National Institute for Health Research (NIHR)</a:t>
            </a:r>
          </a:p>
          <a:p>
            <a:pPr marL="800100" lvl="1" indent="-342900"/>
            <a:r>
              <a:rPr lang="en-GB" dirty="0"/>
              <a:t>Established 2006</a:t>
            </a:r>
          </a:p>
          <a:p>
            <a:pPr marL="800100" lvl="1" indent="-342900"/>
            <a:r>
              <a:rPr lang="en-GB" dirty="0"/>
              <a:t>Research delivery arm of the NHS</a:t>
            </a:r>
          </a:p>
          <a:p>
            <a:pPr marL="800100" lvl="1" indent="-342900"/>
            <a:r>
              <a:rPr lang="en-GB" dirty="0"/>
              <a:t>15 regional Clinical Research Networks (CRNs)</a:t>
            </a:r>
          </a:p>
        </p:txBody>
      </p:sp>
    </p:spTree>
    <p:extLst>
      <p:ext uri="{BB962C8B-B14F-4D97-AF65-F5344CB8AC3E}">
        <p14:creationId xmlns:p14="http://schemas.microsoft.com/office/powerpoint/2010/main" val="248533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dirty="0"/>
              <a:t>*with up to 2 units each of packed red blood cells (PRBC) &amp; lyophilised plasma (</a:t>
            </a:r>
            <a:r>
              <a:rPr lang="en-GB" dirty="0" err="1"/>
              <a:t>LyoPlas</a:t>
            </a:r>
            <a:r>
              <a:rPr lang="en-GB" dirty="0"/>
              <a:t> N-w)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650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Thank you for listening I will now hand over to Prof Costa to talk about WOLLF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9F8D-E321-4637-9E18-3C0AD210F2C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455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NPWT: Median 3 days at pressure 125 mmHg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was a pressing need to evaluate this relatively expensive technology given the increasing use in clinical practice without a strong supporting evidence base. This </a:t>
            </a:r>
            <a:r>
              <a:rPr lang="en-US" dirty="0" err="1"/>
              <a:t>multicentre</a:t>
            </a:r>
            <a:r>
              <a:rPr lang="en-US" dirty="0"/>
              <a:t>, pragmatic RCT was conducted to compare negative pressure wound therapy with standard dres­sings for patients with wounds associated with open fractures of the lower limb.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C81E18E-98D5-4608-A490-AE1DEFAB46D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472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Whole presentation on how we define infections and CDC criteria and photographic assessments.</a:t>
            </a:r>
          </a:p>
          <a:p>
            <a:r>
              <a:rPr lang="en-GB" dirty="0"/>
              <a:t>Julie Bruce is lead this aspect of the work. Will not discuss this in much more detail here.</a:t>
            </a:r>
          </a:p>
          <a:p>
            <a:r>
              <a:rPr lang="en-GB" dirty="0"/>
              <a:t>Resource use led by Ben and Stavros. Again will show main result, but much more to come on this topic.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C81E18E-98D5-4608-A490-AE1DEFAB46DE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40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347461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None/>
              <a:defRPr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None/>
              <a:defRPr sz="2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7618363" y="1245088"/>
            <a:ext cx="1351700" cy="101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t="5" r="8043" b="-142997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5800" y="1394924"/>
            <a:ext cx="7772400" cy="179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ato"/>
              <a:buNone/>
              <a:defRPr sz="4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4950" y="112255"/>
            <a:ext cx="3374036" cy="67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B99C-422E-4720-BD02-8F9A44E0B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AAB8-E9F1-4E55-9E5D-FEC18C75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5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B99C-422E-4720-BD02-8F9A44E0B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AAB8-E9F1-4E55-9E5D-FEC18C75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928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908720"/>
            <a:ext cx="3008313" cy="80201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8722"/>
            <a:ext cx="5111750" cy="521744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00809"/>
            <a:ext cx="3008313" cy="442535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B99C-422E-4720-BD02-8F9A44E0B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AAB8-E9F1-4E55-9E5D-FEC18C75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79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941168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7705" y="1052736"/>
            <a:ext cx="5198368" cy="389877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5517232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B99C-422E-4720-BD02-8F9A44E0B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AAB8-E9F1-4E55-9E5D-FEC18C75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39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B99C-422E-4720-BD02-8F9A44E0B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AAB8-E9F1-4E55-9E5D-FEC18C75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85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B99C-422E-4720-BD02-8F9A44E0B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AAB8-E9F1-4E55-9E5D-FEC18C75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7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/12 Departmental lockup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6" y="2420889"/>
            <a:ext cx="6192688" cy="41044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Text here….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462" y="1556792"/>
            <a:ext cx="6192763" cy="6488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solidFill>
                  <a:srgbClr val="687DBE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Add Title Text Here…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828223" y="4509120"/>
            <a:ext cx="1992025" cy="2016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16339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33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3200"/>
              <a:buFont typeface="Lato"/>
              <a:buNone/>
              <a:defRPr sz="32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28650" y="1594435"/>
            <a:ext cx="7886700" cy="4485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3E72"/>
              </a:buClr>
              <a:buSzPts val="2400"/>
              <a:buFont typeface="Lato"/>
              <a:buChar char="•"/>
              <a:defRPr sz="24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93E72"/>
              </a:buClr>
              <a:buSzPts val="2000"/>
              <a:buFont typeface="Lato"/>
              <a:buChar char="•"/>
              <a:defRPr sz="20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93E72"/>
              </a:buClr>
              <a:buSzPts val="1800"/>
              <a:buFont typeface="Lato"/>
              <a:buChar char="•"/>
              <a:defRPr sz="1800"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93E72"/>
              </a:buClr>
              <a:buSzPts val="1800"/>
              <a:buFont typeface="Lato"/>
              <a:buChar char="•"/>
              <a:defRPr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93E72"/>
              </a:buClr>
              <a:buSzPts val="1800"/>
              <a:buFont typeface="Lato"/>
              <a:buChar char="•"/>
              <a:defRPr>
                <a:solidFill>
                  <a:srgbClr val="193E7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93E7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t="5" r="8043" b="-142997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775" y="6195150"/>
            <a:ext cx="3445008" cy="6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5B7071F-E68C-40DB-81AA-134CF053C9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6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/12 Departmental lockup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6" y="2420889"/>
            <a:ext cx="6192688" cy="410445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Text here….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95462" y="1556792"/>
            <a:ext cx="6192763" cy="6488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>
                <a:solidFill>
                  <a:srgbClr val="687DBE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GB" dirty="0"/>
              <a:t>Add Title Text Here…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828223" y="4509120"/>
            <a:ext cx="1992025" cy="20160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54504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B99C-422E-4720-BD02-8F9A44E0B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AAB8-E9F1-4E55-9E5D-FEC18C75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5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B99C-422E-4720-BD02-8F9A44E0B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AAB8-E9F1-4E55-9E5D-FEC18C75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2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B99C-422E-4720-BD02-8F9A44E0B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AAB8-E9F1-4E55-9E5D-FEC18C75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2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B99C-422E-4720-BD02-8F9A44E0B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AAB8-E9F1-4E55-9E5D-FEC18C75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5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B99C-422E-4720-BD02-8F9A44E0BB3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22/09/2019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AAB8-E9F1-4E55-9E5D-FEC18C755A6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3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8" y="885781"/>
            <a:ext cx="8229600" cy="849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6834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595FB99C-422E-4720-BD02-8F9A44E0BB37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22/09/2019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GB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58BAAB8-E9F1-4E55-9E5D-FEC18C755A69}" type="slidenum">
              <a:rPr lang="en-GB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4" y="6356350"/>
            <a:ext cx="9144004" cy="47902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8" name="oxlogo" descr="Description: The Nuffield Department of Orthopaedics, Rheumatology and Musculoskeletal Sciences is part of the University of Oxford Medical School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96" y="6356352"/>
            <a:ext cx="1601705" cy="49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76345"/>
            <a:ext cx="3294197" cy="85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3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hr.ac.uk/explore-nihr/specialties/injuries-and-emergencies.htm" TargetMode="External"/><Relationship Id="rId3" Type="http://schemas.openxmlformats.org/officeDocument/2006/relationships/hyperlink" Target="https://local.nihr.ac.uk/lcrn/west-midlands/" TargetMode="External"/><Relationship Id="rId7" Type="http://schemas.openxmlformats.org/officeDocument/2006/relationships/hyperlink" Target="mailto:matthew.costa@ndorms.ox.ac.uk" TargetMode="External"/><Relationship Id="rId2" Type="http://schemas.openxmlformats.org/officeDocument/2006/relationships/hyperlink" Target="mailto:studysupport.crnwestmidlands@nihr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usan.harrison@nihr.ac.uk" TargetMode="External"/><Relationship Id="rId11" Type="http://schemas.openxmlformats.org/officeDocument/2006/relationships/hyperlink" Target="http://www.bepartofresearch.co.uk/" TargetMode="External"/><Relationship Id="rId5" Type="http://schemas.openxmlformats.org/officeDocument/2006/relationships/hyperlink" Target="mailto:Elaine.Hardy2@swft.nhs.uk" TargetMode="External"/><Relationship Id="rId10" Type="http://schemas.openxmlformats.org/officeDocument/2006/relationships/hyperlink" Target="https://discover.dc.nihr.ac.uk/portal/home" TargetMode="External"/><Relationship Id="rId4" Type="http://schemas.openxmlformats.org/officeDocument/2006/relationships/hyperlink" Target="mailto:Jonathan.Young3@uhcw.nhs.uk" TargetMode="External"/><Relationship Id="rId9" Type="http://schemas.openxmlformats.org/officeDocument/2006/relationships/hyperlink" Target="https://www.nihr.ac.uk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subTitle" idx="1"/>
          </p:nvPr>
        </p:nvSpPr>
        <p:spPr>
          <a:xfrm>
            <a:off x="1143000" y="347461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dirty="0"/>
              <a:t>Jonathan Young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dirty="0"/>
              <a:t>Elaine Hardy</a:t>
            </a:r>
          </a:p>
        </p:txBody>
      </p:sp>
      <p:sp>
        <p:nvSpPr>
          <p:cNvPr id="86" name="Google Shape;86;p11"/>
          <p:cNvSpPr txBox="1">
            <a:spLocks noGrp="1"/>
          </p:cNvSpPr>
          <p:nvPr>
            <p:ph type="ctrTitle"/>
          </p:nvPr>
        </p:nvSpPr>
        <p:spPr>
          <a:xfrm>
            <a:off x="685800" y="1394924"/>
            <a:ext cx="7772400" cy="179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/>
              <a:t>Trauma Research in the West Midlands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94435"/>
            <a:ext cx="7886700" cy="4467698"/>
          </a:xfrm>
        </p:spPr>
        <p:txBody>
          <a:bodyPr/>
          <a:lstStyle/>
          <a:p>
            <a:r>
              <a:rPr lang="en-GB" dirty="0"/>
              <a:t>Clinical &amp; cost-effectiveness of </a:t>
            </a:r>
            <a:r>
              <a:rPr lang="en-GB" b="1" dirty="0"/>
              <a:t>R</a:t>
            </a:r>
            <a:r>
              <a:rPr lang="en-GB" dirty="0"/>
              <a:t>esuscitative </a:t>
            </a:r>
            <a:r>
              <a:rPr lang="en-GB" b="1" dirty="0"/>
              <a:t>E</a:t>
            </a:r>
            <a:r>
              <a:rPr lang="en-GB" dirty="0"/>
              <a:t>ndovascular </a:t>
            </a:r>
            <a:r>
              <a:rPr lang="en-GB" b="1" dirty="0"/>
              <a:t>B</a:t>
            </a:r>
            <a:r>
              <a:rPr lang="en-GB" dirty="0"/>
              <a:t>alloon </a:t>
            </a:r>
            <a:r>
              <a:rPr lang="en-GB" b="1" dirty="0"/>
              <a:t>O</a:t>
            </a:r>
            <a:r>
              <a:rPr lang="en-GB" dirty="0"/>
              <a:t>cclusion of the </a:t>
            </a:r>
            <a:r>
              <a:rPr lang="en-GB" b="1" dirty="0"/>
              <a:t>A</a:t>
            </a:r>
            <a:r>
              <a:rPr lang="en-GB" dirty="0"/>
              <a:t>orta (REBOA), in addition to standard MTC treatment, for patients with life-threatening torso haemorrhage.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44" y="280646"/>
            <a:ext cx="6515100" cy="1047750"/>
          </a:xfrm>
          <a:prstGeom prst="rect">
            <a:avLst/>
          </a:prstGeom>
        </p:spPr>
      </p:pic>
      <p:sp>
        <p:nvSpPr>
          <p:cNvPr id="4" name="AutoShape 2" descr="Trial Logo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693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3CC6F-28D5-4AB7-88C8-6DD05BFE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9660"/>
            <a:ext cx="7886700" cy="878788"/>
          </a:xfrm>
        </p:spPr>
        <p:txBody>
          <a:bodyPr/>
          <a:lstStyle/>
          <a:p>
            <a:r>
              <a:rPr lang="en-GB" dirty="0"/>
              <a:t>Orthopaedic Trauma &amp; Burns studies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6D3D0-801D-4EB7-9157-10A699A00E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29339A-AAAF-4ECC-B7E8-6FCB0736C6CA}"/>
              </a:ext>
            </a:extLst>
          </p:cNvPr>
          <p:cNvGraphicFramePr>
            <a:graphicFrameLocks noGrp="1"/>
          </p:cNvGraphicFramePr>
          <p:nvPr/>
        </p:nvGraphicFramePr>
        <p:xfrm>
          <a:off x="214489" y="1298222"/>
          <a:ext cx="8760179" cy="4781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2665">
                  <a:extLst>
                    <a:ext uri="{9D8B030D-6E8A-4147-A177-3AD203B41FA5}">
                      <a16:colId xmlns:a16="http://schemas.microsoft.com/office/drawing/2014/main" val="1628395737"/>
                    </a:ext>
                  </a:extLst>
                </a:gridCol>
                <a:gridCol w="944919">
                  <a:extLst>
                    <a:ext uri="{9D8B030D-6E8A-4147-A177-3AD203B41FA5}">
                      <a16:colId xmlns:a16="http://schemas.microsoft.com/office/drawing/2014/main" val="536819404"/>
                    </a:ext>
                  </a:extLst>
                </a:gridCol>
                <a:gridCol w="944919">
                  <a:extLst>
                    <a:ext uri="{9D8B030D-6E8A-4147-A177-3AD203B41FA5}">
                      <a16:colId xmlns:a16="http://schemas.microsoft.com/office/drawing/2014/main" val="332175985"/>
                    </a:ext>
                  </a:extLst>
                </a:gridCol>
                <a:gridCol w="960668">
                  <a:extLst>
                    <a:ext uri="{9D8B030D-6E8A-4147-A177-3AD203B41FA5}">
                      <a16:colId xmlns:a16="http://schemas.microsoft.com/office/drawing/2014/main" val="1944167619"/>
                    </a:ext>
                  </a:extLst>
                </a:gridCol>
                <a:gridCol w="933107">
                  <a:extLst>
                    <a:ext uri="{9D8B030D-6E8A-4147-A177-3AD203B41FA5}">
                      <a16:colId xmlns:a16="http://schemas.microsoft.com/office/drawing/2014/main" val="1745456355"/>
                    </a:ext>
                  </a:extLst>
                </a:gridCol>
                <a:gridCol w="1133901">
                  <a:extLst>
                    <a:ext uri="{9D8B030D-6E8A-4147-A177-3AD203B41FA5}">
                      <a16:colId xmlns:a16="http://schemas.microsoft.com/office/drawing/2014/main" val="3610342368"/>
                    </a:ext>
                  </a:extLst>
                </a:gridCol>
              </a:tblGrid>
              <a:tr h="74628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Short Name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Opened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Closure Date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WM total recruitment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recruiting sites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WM recruitment 2019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4995861"/>
                  </a:ext>
                </a:extLst>
              </a:tr>
              <a:tr h="252979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World Hip Trauma Evaluation (WHiTE Study)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11/1/2012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31/5/2020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3435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UHNM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570244"/>
                  </a:ext>
                </a:extLst>
              </a:tr>
              <a:tr h="2529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UHCW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51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9530858"/>
                  </a:ext>
                </a:extLst>
              </a:tr>
              <a:tr h="2529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SWBH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26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8411846"/>
                  </a:ext>
                </a:extLst>
              </a:tr>
              <a:tr h="2529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UHB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58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363792"/>
                  </a:ext>
                </a:extLst>
              </a:tr>
              <a:tr h="2529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Warwick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63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7601116"/>
                  </a:ext>
                </a:extLst>
              </a:tr>
              <a:tr h="25297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WHiTE Five - Main Study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11/4/2018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30/9/2019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286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UHCW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30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1938167"/>
                  </a:ext>
                </a:extLst>
              </a:tr>
              <a:tr h="2529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UHB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27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2400908"/>
                  </a:ext>
                </a:extLst>
              </a:tr>
              <a:tr h="2529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Warwick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43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7002837"/>
                  </a:ext>
                </a:extLst>
              </a:tr>
              <a:tr h="25297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AIR - Ankle Injury Rehabilitation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9/10/2017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30/9/2019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81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UHCW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81664124"/>
                  </a:ext>
                </a:extLst>
              </a:tr>
              <a:tr h="25297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ADaPT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29/3/2019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1/4/2020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UHB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17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7658663"/>
                  </a:ext>
                </a:extLst>
              </a:tr>
              <a:tr h="25297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SIFTI-2 Neutrophil Function &amp; Sepsis in burns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18/11/2016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31/1/2022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71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UHB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4408348"/>
                  </a:ext>
                </a:extLst>
              </a:tr>
              <a:tr h="25297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ARTISAN Acute rehab after shoulder dislocation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5/11/2018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30/9/2020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UHCW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9448936"/>
                  </a:ext>
                </a:extLst>
              </a:tr>
              <a:tr h="25297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PROFHER-2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28/6/2018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31/5/2021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SWBH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8009329"/>
                  </a:ext>
                </a:extLst>
              </a:tr>
              <a:tr h="25297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SCIENCE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21/5/2019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31/5/2021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UHCW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73936382"/>
                  </a:ext>
                </a:extLst>
              </a:tr>
              <a:tr h="25297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ACTIVE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12/3/2018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28/2/2021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UHNM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7093735"/>
                  </a:ext>
                </a:extLst>
              </a:tr>
              <a:tr h="2403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The Operative Rib Fixation (ORiF) Study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21/08/2019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31/08/2021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QEHB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9261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43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85A16-AA29-41A5-926E-B676821B8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successful trauma studies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EB670-2765-4B75-83CB-B63AABB94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617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 bwMode="auto">
          <a:xfrm>
            <a:off x="1678781" y="1017985"/>
            <a:ext cx="5829300" cy="85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r>
              <a:rPr lang="en-GB" altLang="en-US"/>
              <a:t> </a:t>
            </a: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br>
              <a:rPr lang="en-GB" altLang="en-US"/>
            </a:br>
            <a:endParaRPr lang="en-GB" altLang="en-US" sz="1050"/>
          </a:p>
        </p:txBody>
      </p:sp>
      <p:pic>
        <p:nvPicPr>
          <p:cNvPr id="94212" name="Picture 8" descr="http://www.nets.nihr.ac.uk/__data/assets/image/0019/3268/nihr_colo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93" y="282179"/>
            <a:ext cx="2124075" cy="73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Rectangle 1"/>
          <p:cNvSpPr>
            <a:spLocks noChangeArrowheads="1"/>
          </p:cNvSpPr>
          <p:nvPr/>
        </p:nvSpPr>
        <p:spPr bwMode="auto">
          <a:xfrm>
            <a:off x="2189050" y="3063620"/>
            <a:ext cx="5319031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Funding Acknowledgement:</a:t>
            </a:r>
            <a:b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This project was funded by the National Institute for Health Research [HTA]</a:t>
            </a:r>
            <a:b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b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Department of Health Disclaimer:</a:t>
            </a:r>
            <a:b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views and opinions expressed therein are those of the authors and do not necessarily reflect those of the HTA, NIHR, NHS or the Department of Health.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667" y="4637155"/>
            <a:ext cx="2361601" cy="160926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51A574-FB63-46DD-B008-AAA8B374C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660" y="5289037"/>
            <a:ext cx="1045217" cy="81111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D46942-8D9B-4929-A5C0-D44871B19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526877" y="1412693"/>
            <a:ext cx="6133108" cy="194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52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248572" y="486286"/>
            <a:ext cx="8646851" cy="849584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sz="4000" dirty="0"/>
              <a:t>Background – open fracture of the lower limb</a:t>
            </a:r>
            <a:endParaRPr lang="en-US" sz="4000" dirty="0"/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57198" y="2033326"/>
            <a:ext cx="822960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2A31FB-BAE0-4809-8A08-DF8E3E4A1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76" y="1681090"/>
            <a:ext cx="6950042" cy="49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29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26128" y="411645"/>
            <a:ext cx="7981025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dirty="0"/>
              <a:t>Standard care wound management versus negative pressure wound therapy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39192" y="2448646"/>
            <a:ext cx="7981025" cy="3597047"/>
            <a:chOff x="1012197" y="2029091"/>
            <a:chExt cx="7016187" cy="2788561"/>
          </a:xfrm>
        </p:grpSpPr>
        <p:sp>
          <p:nvSpPr>
            <p:cNvPr id="12" name="Rectangle 11"/>
            <p:cNvSpPr/>
            <p:nvPr/>
          </p:nvSpPr>
          <p:spPr>
            <a:xfrm>
              <a:off x="1012197" y="4509875"/>
              <a:ext cx="33843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●"/>
              </a:pPr>
              <a:endParaRPr lang="en-GB" sz="1400" b="1" dirty="0">
                <a:solidFill>
                  <a:schemeClr val="tx2"/>
                </a:solidFill>
                <a:ea typeface="Times New Roman" panose="02020603050405020304" pitchFamily="18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043608" y="2029091"/>
              <a:ext cx="3246733" cy="2376264"/>
              <a:chOff x="749203" y="1988840"/>
              <a:chExt cx="3246733" cy="2376264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749203" y="2493470"/>
                <a:ext cx="3246733" cy="1871634"/>
                <a:chOff x="544209" y="2502952"/>
                <a:chExt cx="3246733" cy="1871634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4209" y="2502952"/>
                  <a:ext cx="2267909" cy="1871634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59443" y="2720131"/>
                  <a:ext cx="1231499" cy="1542422"/>
                </a:xfrm>
                <a:prstGeom prst="rect">
                  <a:avLst/>
                </a:prstGeom>
              </p:spPr>
            </p:pic>
          </p:grpSp>
          <p:sp>
            <p:nvSpPr>
              <p:cNvPr id="14" name="TextBox 6"/>
              <p:cNvSpPr txBox="1">
                <a:spLocks noChangeArrowheads="1"/>
              </p:cNvSpPr>
              <p:nvPr/>
            </p:nvSpPr>
            <p:spPr bwMode="auto">
              <a:xfrm>
                <a:off x="1691680" y="1988840"/>
                <a:ext cx="1500188" cy="405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8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8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8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8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8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8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8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8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8" charset="-128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pitchFamily="38" charset="-128"/>
                  </a:rPr>
                  <a:t>NPWT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4860032" y="2029091"/>
              <a:ext cx="2520280" cy="2436740"/>
              <a:chOff x="5620904" y="1984204"/>
              <a:chExt cx="2520280" cy="243674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14039" y="2384704"/>
                <a:ext cx="2042337" cy="2036240"/>
              </a:xfrm>
              <a:prstGeom prst="rect">
                <a:avLst/>
              </a:prstGeom>
            </p:spPr>
          </p:pic>
          <p:sp>
            <p:nvSpPr>
              <p:cNvPr id="15" name="TextBox 6"/>
              <p:cNvSpPr txBox="1">
                <a:spLocks noChangeArrowheads="1"/>
              </p:cNvSpPr>
              <p:nvPr/>
            </p:nvSpPr>
            <p:spPr bwMode="auto">
              <a:xfrm>
                <a:off x="5620904" y="1984204"/>
                <a:ext cx="2520280" cy="4056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8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8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8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8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8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8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8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8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8" charset="-128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pitchFamily="38" charset="-128"/>
                  </a:rPr>
                  <a:t>Standard</a:t>
                </a:r>
                <a:r>
                  <a:rPr kumimoji="0" lang="en-GB" sz="2800" b="1" i="0" u="none" strike="noStrike" kern="0" cap="none" spc="0" normalizeH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pitchFamily="38" charset="-128"/>
                  </a:rPr>
                  <a:t> Dressing</a:t>
                </a:r>
                <a:endParaRPr kumimoji="0" lang="en-GB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ＭＳ Ｐゴシック" pitchFamily="38" charset="-128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644008" y="4465831"/>
              <a:ext cx="338437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chemeClr val="tx2"/>
                </a:buClr>
                <a:buSzPct val="100000"/>
                <a:buFont typeface="Calibri" panose="020F0502020204030204" pitchFamily="34" charset="0"/>
                <a:buChar char="●"/>
              </a:pPr>
              <a:endParaRPr lang="en-GB" sz="1400" b="1" dirty="0">
                <a:solidFill>
                  <a:schemeClr val="tx2"/>
                </a:solidFill>
              </a:endParaRPr>
            </a:p>
          </p:txBody>
        </p:sp>
        <p:cxnSp>
          <p:nvCxnSpPr>
            <p:cNvPr id="21" name="Straight Connector 20"/>
            <p:cNvCxnSpPr>
              <a:cxnSpLocks/>
            </p:cNvCxnSpPr>
            <p:nvPr/>
          </p:nvCxnSpPr>
          <p:spPr>
            <a:xfrm>
              <a:off x="4499992" y="2132856"/>
              <a:ext cx="0" cy="2272499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1265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34502" y="736987"/>
            <a:ext cx="6152224" cy="857250"/>
          </a:xfrm>
        </p:spPr>
        <p:txBody>
          <a:bodyPr>
            <a:noAutofit/>
          </a:bodyPr>
          <a:lstStyle/>
          <a:p>
            <a:r>
              <a:rPr lang="en-GB" altLang="en-US" sz="3600" dirty="0"/>
              <a:t>Primary Outcome Measure</a:t>
            </a:r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>
          <a:xfrm>
            <a:off x="1331651" y="2228574"/>
            <a:ext cx="7093258" cy="3258104"/>
          </a:xfrm>
        </p:spPr>
        <p:txBody>
          <a:bodyPr>
            <a:normAutofit lnSpcReduction="10000"/>
          </a:bodyPr>
          <a:lstStyle/>
          <a:p>
            <a:r>
              <a:rPr lang="en-GB" altLang="en-US" sz="2800" dirty="0"/>
              <a:t>Disability Rating Index (DRI)</a:t>
            </a:r>
          </a:p>
          <a:p>
            <a:pPr lvl="1">
              <a:buFontTx/>
              <a:buNone/>
            </a:pPr>
            <a:endParaRPr lang="en-GB" altLang="en-US" sz="1500" dirty="0"/>
          </a:p>
          <a:p>
            <a:pPr lvl="1">
              <a:buFontTx/>
              <a:buNone/>
            </a:pPr>
            <a:r>
              <a:rPr lang="en-GB" altLang="en-US" sz="900" dirty="0"/>
              <a:t>			  	         </a:t>
            </a:r>
            <a:r>
              <a:rPr lang="en-GB" altLang="en-US" sz="1200" dirty="0"/>
              <a:t>Without difficulty 			                            Not at all</a:t>
            </a:r>
          </a:p>
          <a:p>
            <a:pPr lvl="1">
              <a:buFontTx/>
              <a:buNone/>
            </a:pPr>
            <a:r>
              <a:rPr lang="en-GB" altLang="en-US" sz="1500" dirty="0"/>
              <a:t>Dressing </a:t>
            </a:r>
          </a:p>
          <a:p>
            <a:pPr lvl="1">
              <a:buFontTx/>
              <a:buNone/>
            </a:pPr>
            <a:endParaRPr lang="en-GB" altLang="en-US" sz="1500" dirty="0"/>
          </a:p>
          <a:p>
            <a:pPr lvl="1">
              <a:buFontTx/>
              <a:buNone/>
            </a:pPr>
            <a:r>
              <a:rPr lang="en-GB" altLang="en-US" sz="1500" dirty="0"/>
              <a:t>Out-door walks</a:t>
            </a:r>
          </a:p>
          <a:p>
            <a:pPr lvl="1">
              <a:buFontTx/>
              <a:buNone/>
            </a:pPr>
            <a:endParaRPr lang="en-GB" altLang="en-US" sz="1500" dirty="0"/>
          </a:p>
          <a:p>
            <a:pPr lvl="1">
              <a:buFontTx/>
              <a:buNone/>
            </a:pPr>
            <a:r>
              <a:rPr lang="en-GB" altLang="en-US" sz="1500" dirty="0"/>
              <a:t>Climbing stairs</a:t>
            </a:r>
          </a:p>
          <a:p>
            <a:pPr lvl="1">
              <a:buFontTx/>
              <a:buNone/>
            </a:pPr>
            <a:r>
              <a:rPr lang="en-GB" altLang="en-US" sz="900" dirty="0"/>
              <a:t>			   </a:t>
            </a:r>
            <a:r>
              <a:rPr lang="en-GB" altLang="en-US" sz="1800" dirty="0"/>
              <a:t>			</a:t>
            </a:r>
          </a:p>
          <a:p>
            <a:pPr>
              <a:buFontTx/>
              <a:buNone/>
            </a:pPr>
            <a:r>
              <a:rPr lang="en-GB" altLang="en-US" dirty="0"/>
              <a:t> 		</a:t>
            </a:r>
            <a:endParaRPr lang="en-GB" altLang="en-US" sz="5400" dirty="0"/>
          </a:p>
        </p:txBody>
      </p:sp>
      <p:grpSp>
        <p:nvGrpSpPr>
          <p:cNvPr id="8196" name="Group 1"/>
          <p:cNvGrpSpPr>
            <a:grpSpLocks/>
          </p:cNvGrpSpPr>
          <p:nvPr/>
        </p:nvGrpSpPr>
        <p:grpSpPr bwMode="auto">
          <a:xfrm>
            <a:off x="4250531" y="3321845"/>
            <a:ext cx="3301604" cy="222647"/>
            <a:chOff x="4130675" y="4005263"/>
            <a:chExt cx="4402138" cy="296862"/>
          </a:xfrm>
        </p:grpSpPr>
        <p:cxnSp>
          <p:nvCxnSpPr>
            <p:cNvPr id="8206" name="Straight Connector 2"/>
            <p:cNvCxnSpPr>
              <a:cxnSpLocks noChangeShapeType="1"/>
            </p:cNvCxnSpPr>
            <p:nvPr/>
          </p:nvCxnSpPr>
          <p:spPr bwMode="auto">
            <a:xfrm>
              <a:off x="4140200" y="4149725"/>
              <a:ext cx="43926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7" name="Straight Connector 4"/>
            <p:cNvCxnSpPr>
              <a:cxnSpLocks noChangeShapeType="1"/>
            </p:cNvCxnSpPr>
            <p:nvPr/>
          </p:nvCxnSpPr>
          <p:spPr bwMode="auto">
            <a:xfrm>
              <a:off x="8532813" y="4005263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8" name="Straight Connector 7"/>
            <p:cNvCxnSpPr>
              <a:cxnSpLocks noChangeShapeType="1"/>
            </p:cNvCxnSpPr>
            <p:nvPr/>
          </p:nvCxnSpPr>
          <p:spPr bwMode="auto">
            <a:xfrm>
              <a:off x="4130675" y="4013200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197" name="Group 2"/>
          <p:cNvGrpSpPr>
            <a:grpSpLocks/>
          </p:cNvGrpSpPr>
          <p:nvPr/>
        </p:nvGrpSpPr>
        <p:grpSpPr bwMode="auto">
          <a:xfrm>
            <a:off x="4250531" y="3857626"/>
            <a:ext cx="3301604" cy="222647"/>
            <a:chOff x="4130675" y="4860330"/>
            <a:chExt cx="4402138" cy="296862"/>
          </a:xfrm>
        </p:grpSpPr>
        <p:cxnSp>
          <p:nvCxnSpPr>
            <p:cNvPr id="8203" name="Straight Connector 8"/>
            <p:cNvCxnSpPr>
              <a:cxnSpLocks noChangeShapeType="1"/>
            </p:cNvCxnSpPr>
            <p:nvPr/>
          </p:nvCxnSpPr>
          <p:spPr bwMode="auto">
            <a:xfrm>
              <a:off x="4140200" y="5004792"/>
              <a:ext cx="43926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4" name="Straight Connector 9"/>
            <p:cNvCxnSpPr>
              <a:cxnSpLocks noChangeShapeType="1"/>
            </p:cNvCxnSpPr>
            <p:nvPr/>
          </p:nvCxnSpPr>
          <p:spPr bwMode="auto">
            <a:xfrm>
              <a:off x="8532813" y="4860330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5" name="Straight Connector 10"/>
            <p:cNvCxnSpPr>
              <a:cxnSpLocks noChangeShapeType="1"/>
            </p:cNvCxnSpPr>
            <p:nvPr/>
          </p:nvCxnSpPr>
          <p:spPr bwMode="auto">
            <a:xfrm>
              <a:off x="4130675" y="4868267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198" name="Group 3"/>
          <p:cNvGrpSpPr>
            <a:grpSpLocks/>
          </p:cNvGrpSpPr>
          <p:nvPr/>
        </p:nvGrpSpPr>
        <p:grpSpPr bwMode="auto">
          <a:xfrm>
            <a:off x="4250531" y="4446985"/>
            <a:ext cx="3301604" cy="222647"/>
            <a:chOff x="4130675" y="5508402"/>
            <a:chExt cx="4402138" cy="296862"/>
          </a:xfrm>
        </p:grpSpPr>
        <p:cxnSp>
          <p:nvCxnSpPr>
            <p:cNvPr id="8200" name="Straight Connector 11"/>
            <p:cNvCxnSpPr>
              <a:cxnSpLocks noChangeShapeType="1"/>
            </p:cNvCxnSpPr>
            <p:nvPr/>
          </p:nvCxnSpPr>
          <p:spPr bwMode="auto">
            <a:xfrm>
              <a:off x="4140200" y="5652864"/>
              <a:ext cx="43926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1" name="Straight Connector 12"/>
            <p:cNvCxnSpPr>
              <a:cxnSpLocks noChangeShapeType="1"/>
            </p:cNvCxnSpPr>
            <p:nvPr/>
          </p:nvCxnSpPr>
          <p:spPr bwMode="auto">
            <a:xfrm>
              <a:off x="8532813" y="5508402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2" name="Straight Connector 13"/>
            <p:cNvCxnSpPr>
              <a:cxnSpLocks noChangeShapeType="1"/>
            </p:cNvCxnSpPr>
            <p:nvPr/>
          </p:nvCxnSpPr>
          <p:spPr bwMode="auto">
            <a:xfrm>
              <a:off x="4130675" y="5517927"/>
              <a:ext cx="0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16297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" y="1053134"/>
            <a:ext cx="5205288" cy="51975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51546" y="1819758"/>
            <a:ext cx="35283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Both"/>
            </a:pP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Royal London Hospital (RLH)</a:t>
            </a:r>
            <a:endParaRPr lang="en-GB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Both"/>
            </a:pP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Poole Hospital (POH)</a:t>
            </a:r>
            <a:endParaRPr lang="en-GB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Aintree University Hospital (AUH)</a:t>
            </a:r>
            <a:endParaRPr lang="en-GB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Leeds General Infirmary (LGI)</a:t>
            </a:r>
            <a:endParaRPr lang="en-GB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GB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Addenbrookes</a:t>
            </a: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 Hospital, Cambridge (ADH)</a:t>
            </a:r>
            <a:endParaRPr lang="en-GB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University Hospital Southampton (UHS)</a:t>
            </a:r>
            <a:endParaRPr lang="en-GB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Northern General Hospital Sheffield (STH)</a:t>
            </a:r>
            <a:endParaRPr lang="en-GB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Queen Alexandra Hospital (QAH)</a:t>
            </a:r>
            <a:endParaRPr lang="en-GB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Royal Berkshire Hospital (RBH)</a:t>
            </a:r>
            <a:endParaRPr lang="en-GB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Kings College Hospital (KCH)</a:t>
            </a:r>
            <a:endParaRPr lang="en-GB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University Hospital of North Staffordshire (UNS)</a:t>
            </a:r>
            <a:endParaRPr lang="en-GB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Plymouth Hospitals (PLY)</a:t>
            </a:r>
            <a:endParaRPr lang="en-GB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University Hospital Coventry &amp; Warwickshire (UHC)</a:t>
            </a:r>
            <a:endParaRPr lang="en-GB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Norfolk and Norwich University Hospital (NNH)</a:t>
            </a:r>
            <a:endParaRPr lang="en-GB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Queen Elizabeth Hospital, Birmingham (UHB)</a:t>
            </a:r>
            <a:endParaRPr lang="en-GB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Royal Victoria Infirmary (RVI)</a:t>
            </a:r>
            <a:endParaRPr lang="en-GB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Royal Derby Hospital (RDH)</a:t>
            </a:r>
            <a:endParaRPr lang="en-GB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John Radcliffe Hospital (JRH)</a:t>
            </a:r>
            <a:endParaRPr lang="en-GB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GB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Frenchay</a:t>
            </a: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 Hospital (FRH)</a:t>
            </a:r>
            <a:endParaRPr lang="en-GB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Hull Royal Infirmary (HRI)</a:t>
            </a:r>
            <a:endParaRPr lang="en-GB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University Hospital Leicester (UHL)</a:t>
            </a:r>
            <a:endParaRPr lang="en-GB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Nottingham University Hospital (NUH)</a:t>
            </a:r>
            <a:endParaRPr lang="en-GB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Royal Sussex County Hospital, Brighton (RSC)</a:t>
            </a:r>
            <a:endParaRPr lang="en-GB" sz="11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Both"/>
            </a:pPr>
            <a:r>
              <a:rPr lang="en-GB" sz="11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Morriston</a:t>
            </a:r>
            <a:r>
              <a:rPr lang="en-GB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 Hospital Swansea (MHS)</a:t>
            </a:r>
            <a:endParaRPr lang="en-GB" sz="1100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79305" y="728726"/>
            <a:ext cx="4896544" cy="648816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chemeClr val="tx2"/>
                </a:solidFill>
              </a:rPr>
              <a:t>Recruitment (n = 460)</a:t>
            </a:r>
          </a:p>
        </p:txBody>
      </p:sp>
    </p:spTree>
    <p:extLst>
      <p:ext uri="{BB962C8B-B14F-4D97-AF65-F5344CB8AC3E}">
        <p14:creationId xmlns:p14="http://schemas.microsoft.com/office/powerpoint/2010/main" val="391903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19672" y="1136963"/>
            <a:ext cx="4896544" cy="648816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chemeClr val="tx2"/>
                </a:solidFill>
              </a:rPr>
              <a:t>Consent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55576" y="2132856"/>
            <a:ext cx="7632848" cy="38884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1F497D"/>
              </a:buClr>
              <a:buSzPct val="100000"/>
            </a:pPr>
            <a:r>
              <a:rPr lang="en-GB" sz="2400" b="1" dirty="0">
                <a:solidFill>
                  <a:schemeClr val="tx2"/>
                </a:solidFill>
              </a:rPr>
              <a:t>Patients consented pre-operatively </a:t>
            </a:r>
          </a:p>
          <a:p>
            <a:pPr marL="285750" indent="-285750">
              <a:spcBef>
                <a:spcPts val="0"/>
              </a:spcBef>
              <a:buClr>
                <a:srgbClr val="1F497D"/>
              </a:buClr>
              <a:buSzPct val="100000"/>
              <a:buFont typeface="Calibri" panose="020F0502020204030204" pitchFamily="34" charset="0"/>
              <a:buChar char="●"/>
            </a:pPr>
            <a:r>
              <a:rPr lang="en-GB" sz="2400" b="1" dirty="0">
                <a:solidFill>
                  <a:schemeClr val="tx2"/>
                </a:solidFill>
              </a:rPr>
              <a:t>Patients who were able to give informed consent preoperatively were approached and recruited by a member of the research team</a:t>
            </a:r>
          </a:p>
          <a:p>
            <a:pPr marL="285750" indent="-285750">
              <a:spcBef>
                <a:spcPts val="0"/>
              </a:spcBef>
              <a:buClr>
                <a:srgbClr val="1F497D"/>
              </a:buClr>
              <a:buSzPct val="100000"/>
              <a:buFont typeface="Calibri" panose="020F0502020204030204" pitchFamily="34" charset="0"/>
              <a:buChar char="●"/>
            </a:pPr>
            <a:endParaRPr lang="en-GB" sz="2400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Clr>
                <a:srgbClr val="1F497D"/>
              </a:buClr>
              <a:buSzPct val="100000"/>
            </a:pPr>
            <a:r>
              <a:rPr lang="en-GB" sz="2400" b="1" dirty="0">
                <a:solidFill>
                  <a:schemeClr val="tx2"/>
                </a:solidFill>
              </a:rPr>
              <a:t>Patients consented post-operatively</a:t>
            </a:r>
          </a:p>
          <a:p>
            <a:pPr marL="285750" indent="-285750">
              <a:spcBef>
                <a:spcPts val="0"/>
              </a:spcBef>
              <a:buClr>
                <a:srgbClr val="1F497D"/>
              </a:buClr>
              <a:buSzPct val="100000"/>
              <a:buFont typeface="Calibri" panose="020F0502020204030204" pitchFamily="34" charset="0"/>
              <a:buChar char="●"/>
            </a:pPr>
            <a:r>
              <a:rPr lang="en-GB" sz="2400" b="1" dirty="0">
                <a:solidFill>
                  <a:srgbClr val="1F497D"/>
                </a:solidFill>
              </a:rPr>
              <a:t>Patients who were unconscious or lacking ability to process information, were recruited under </a:t>
            </a:r>
            <a:r>
              <a:rPr lang="en-GB" sz="2400" b="1" i="1" dirty="0">
                <a:solidFill>
                  <a:srgbClr val="1F497D"/>
                </a:solidFill>
              </a:rPr>
              <a:t>consultee agreement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46003-3587-E54D-B2CA-E31731086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36481"/>
            <a:ext cx="2361601" cy="16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0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2191" y="55596"/>
            <a:ext cx="2450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53087" y="1661411"/>
            <a:ext cx="6178858" cy="3492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DCFFC-AE30-4E66-AC27-3AD16FF61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225" y="871506"/>
            <a:ext cx="5788241" cy="5781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634E2B-7D1D-4E72-904B-5DF8D61F9461}"/>
              </a:ext>
            </a:extLst>
          </p:cNvPr>
          <p:cNvSpPr txBox="1"/>
          <p:nvPr/>
        </p:nvSpPr>
        <p:spPr>
          <a:xfrm>
            <a:off x="3542191" y="155359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79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6771"/>
            <a:ext cx="7886700" cy="488313"/>
          </a:xfrm>
        </p:spPr>
        <p:txBody>
          <a:bodyPr/>
          <a:lstStyle/>
          <a:p>
            <a:r>
              <a:rPr lang="en-GB" dirty="0"/>
              <a:t>NIHR:15 regional CRNs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13" y="664895"/>
            <a:ext cx="7886701" cy="55761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3197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791"/>
            <a:ext cx="8229600" cy="849584"/>
          </a:xfrm>
        </p:spPr>
        <p:txBody>
          <a:bodyPr>
            <a:normAutofit/>
          </a:bodyPr>
          <a:lstStyle/>
          <a:p>
            <a:pPr algn="l"/>
            <a:r>
              <a:rPr lang="en-GB" sz="4000" dirty="0"/>
              <a:t>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7779"/>
            <a:ext cx="8229600" cy="4359510"/>
          </a:xfrm>
        </p:spPr>
        <p:txBody>
          <a:bodyPr>
            <a:normAutofit fontScale="55000" lnSpcReduction="20000"/>
          </a:bodyPr>
          <a:lstStyle/>
          <a:p>
            <a:r>
              <a:rPr lang="en-GB" sz="5100" dirty="0"/>
              <a:t>Deep SSI</a:t>
            </a:r>
          </a:p>
          <a:p>
            <a:pPr lvl="2"/>
            <a:r>
              <a:rPr lang="en-GB" sz="4400" dirty="0"/>
              <a:t>In total 35 of the 460 participants (7.6%) deep SSI</a:t>
            </a:r>
          </a:p>
          <a:p>
            <a:pPr lvl="2"/>
            <a:r>
              <a:rPr lang="en-GB" sz="4400" dirty="0"/>
              <a:t>16 (7.1%) in NPWT vs 19 (8.1%) in Standard (p = 0.638)</a:t>
            </a:r>
          </a:p>
          <a:p>
            <a:endParaRPr lang="en-GB" sz="4600" dirty="0"/>
          </a:p>
          <a:p>
            <a:r>
              <a:rPr lang="en-GB" sz="5100" dirty="0"/>
              <a:t>Superficial SSI</a:t>
            </a:r>
          </a:p>
          <a:p>
            <a:pPr lvl="2"/>
            <a:r>
              <a:rPr lang="en-GB" sz="4000" dirty="0"/>
              <a:t>In total 68 of the 460 participants (14.8%) had an indication of a superficial SSI</a:t>
            </a:r>
          </a:p>
          <a:p>
            <a:pPr lvl="2"/>
            <a:r>
              <a:rPr lang="en-GB" sz="4000" dirty="0"/>
              <a:t>35 (15.5%) in NPWT vs 33 (14.1%) in Standard (p = 0.675)</a:t>
            </a:r>
          </a:p>
          <a:p>
            <a:pPr marL="685800" lvl="2" indent="0">
              <a:buNone/>
            </a:pPr>
            <a:endParaRPr lang="en-GB" sz="4000" dirty="0"/>
          </a:p>
          <a:p>
            <a:r>
              <a:rPr lang="en-GB" sz="5100" b="1" dirty="0"/>
              <a:t>No evidence of a difference in infection rate</a:t>
            </a:r>
            <a:endParaRPr lang="en-GB" sz="51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0FAF2-B85E-6047-929E-6F8F79214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282" y="148513"/>
            <a:ext cx="2361601" cy="16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18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6176" y="310719"/>
            <a:ext cx="8229600" cy="745724"/>
          </a:xfrm>
        </p:spPr>
        <p:txBody>
          <a:bodyPr>
            <a:normAutofit fontScale="90000"/>
          </a:bodyPr>
          <a:lstStyle/>
          <a:p>
            <a:pPr algn="l"/>
            <a:br>
              <a:rPr lang="en-GB" dirty="0"/>
            </a:br>
            <a:r>
              <a:rPr lang="en-GB" sz="4400" dirty="0"/>
              <a:t>Conclusions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41C30D-E183-43E3-A189-E9B2CEA63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6858"/>
            <a:ext cx="8229600" cy="4519307"/>
          </a:xfrm>
        </p:spPr>
        <p:txBody>
          <a:bodyPr>
            <a:noAutofit/>
          </a:bodyPr>
          <a:lstStyle/>
          <a:p>
            <a:r>
              <a:rPr lang="en-GB" sz="2800" dirty="0"/>
              <a:t>In the context of a national Major Trauma Network, with combined </a:t>
            </a:r>
            <a:r>
              <a:rPr lang="en-GB" sz="2800" dirty="0" err="1"/>
              <a:t>orthoplastic</a:t>
            </a:r>
            <a:r>
              <a:rPr lang="en-GB" sz="2800" dirty="0"/>
              <a:t> care</a:t>
            </a:r>
          </a:p>
          <a:p>
            <a:pPr lvl="1"/>
            <a:r>
              <a:rPr lang="en-GB" sz="2500" dirty="0"/>
              <a:t>Overall infection rate low (7.6%)</a:t>
            </a:r>
          </a:p>
          <a:p>
            <a:pPr marL="342900" lvl="1" indent="0">
              <a:buNone/>
            </a:pPr>
            <a:endParaRPr lang="en-GB" sz="2500" dirty="0"/>
          </a:p>
          <a:p>
            <a:r>
              <a:rPr lang="en-GB" sz="2800" dirty="0"/>
              <a:t>Contrary to current UK and international guidelines: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b="1" dirty="0"/>
              <a:t>This trial provides no evidence that NPWT provides a clinical or cost benefit for patients with an open fracture of the lower limb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AD968-C6FC-9C4D-B847-984D3671F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302" y="0"/>
            <a:ext cx="2038966" cy="138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4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513" y="1629053"/>
            <a:ext cx="5673941" cy="2836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80" y="5237282"/>
            <a:ext cx="3092299" cy="7113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057" y="4293463"/>
            <a:ext cx="2011063" cy="1655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1433" y="106369"/>
            <a:ext cx="24193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91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4086225" y="3196829"/>
            <a:ext cx="11251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b="1"/>
              <a:t>VS</a:t>
            </a:r>
          </a:p>
        </p:txBody>
      </p:sp>
      <p:sp>
        <p:nvSpPr>
          <p:cNvPr id="5124" name="AutoShape 11" descr="data:image/jpeg;base64,/9j/4AAQSkZJRgABAQAAAQABAAD/2wBDAAkGBwgHBgkIBwgKCgkLDRYPDQwMDRsUFRAWIB0iIiAdHx8kKDQsJCYxJx8fLT0tMTU3Ojo6Iys/RD84QzQ5Ojf/2wBDAQoKCg0MDRoPDxo3JR8lNzc3Nzc3Nzc3Nzc3Nzc3Nzc3Nzc3Nzc3Nzc3Nzc3Nzc3Nzc3Nzc3Nzc3Nzc3Nzc3Nzf/wAARCADgAOADASIAAhEBAxEB/8QAGwABAAIDAQEAAAAAAAAAAAAAAAECAwQGBQf/xAA9EAACAgEDAQYDBQQIBwAAAAAAAQIRAwQhMUEFEiJRYXETgZEGQlKhwTKx0fAUFSMzNGLh8SRTcoOSk6L/xAAXAQEBAQEAAAAAAAAAAAAAAAAAAQID/8QAHREBAQEBAQEBAAMAAAAAAAAAAAERAhIhMQNBUf/aAAwDAQACEQMRAD8A+4gAAAAAAAAAAAAAAAAAAAAAAAAAAAAAAAAAAAAAAAAAAAAAAAAGtq9Xi0sbyS3fEVywNkizntT2vqp38JLHG+Erf1NL+na6buWpnXkmkB11izklqdS2nLU5m/8ArZlWu1cONTLnruB1AOcx9p6xc5FL3ijK+1tSqScP/ED3iTncnbOpxptuHyjwaku39bkmseFwvrURbi46xulbaS6tmtk7R0eNtT1OJNcrvHPZM2TNvqcrn5q6S+Rjuv2IxXrRn01OP9dD/W2j6Zb9ov8AgWxdpaTJLuxzJPopJx/ec21LvX19ti3xMkd5wuyel8R1ilatVXmWOY02ryYH/YS26wa2PY0XaWLVSWJ3jzVfcf3l6Pqal1m82N8EElZAAAAAAAAAAAAIYGvrdStLhc2rfEV5s57LOWfI5zl3mzZ7T1H9I1FQfhhtH9WarX0I1EPxKupjcH3q8n5l1FpckytR2Eq2MNJcpFlu/MPe7TEVvxyq5LqLWknsi2z45/cY1X+xM2kufqgjT1c5TnHHDl7W2bGm00cMO7B23vKXmzTxP4mtT/DfQ9SL7rSM2NcoST5W5aMV0STRbZO5fkNruNGcblVbdbxG7ik1wWt7qkyrb2v62RVZbO0uSmW0lOLqcH3ovyaLya87NPV5ahV1b39iyU12mDJHNihki7U4qS+ZkNPsiPd7M0senwo19DbOjgkAAAAAAAAAADQ7U1XwMDin457Kui8zdyTjCDnJ0oq2czqsr1Oollk9nwvJBYxPZK2RdN+5Z3d1sEldWiNJTT36+wV3uHdq2mvPyDT5W0v0CsWSPcrimyleXmbEl3lX8o1rkm+/S9wmLxlXS/0GeSWNvyRVN89PJlNVNdx+3RlRqaSv6S6f3eD000jytBvmk3zVXfqekrqyH9MsZeRMu7J20jDd7srKbqk6+RcTWbZbJOyJZEuKNWWRq771exgzZHu34ei4RfJ6bOTNUruqPK12puMkr8hkyt2k+9VXRgx4fjazDjycZMsIqN83JGpys6fTdPD4WDHj/DFR+iMpCJMMgAAAAAAABFkmHVZ46bBPLLiK482B53bWqa7unhve86/I8uP7NJvdlck55JyyZH4pO9hHflkai9bWKVLi2VT8Tp7+xb5ARFV8ufQmidnxsIrav59wqre3q/I188a8TS25NiW2/Qo900+KAwQbTq00YtavB/LLQcoylF+8bXQw6t1H1AaCP7T29Terbrt1NTs6nik/ORuVYRDTS8vmYcjiubtehlbrZPjoY8nD3jst7RqMtbI1b8UtuaNTJGH4ZSa57z2Rtzq93aXG/JqZbt/X2NssM5qKa2p9F0+Zn+z+CGXt/RXu1Jy+ib/ga+TaNNq21uej9j4LJ9oO9FNxx4JNN+rS/UX8ajvkSAcwAAAAAAABB4fbmoc8scEHtDeXue3OSjByfCVs5LPOWTPKbacpSCyKqS3uSSXBeO6q36+xXrVN/MtvXq+pFSl0XXlEptccGOUul7/vJUrrmvJgZVVXbJu/L1MXeVeRZSXGwFuHv8ylb8UvIupef+45VhWvmg3JO90efqZxcdm/Y9Vxtb7OzyO1ccsVZEm4v14CNzs//Dwrazavoa+i/uYJXsv0M7qtkSKhtVv9DBkp/d/Iyye1NdTBmkt1XHXc3GGPIopN72/Tg0svdSXiltvu+noZ8/DSnFRXVmrOFSe7deVOkdGWHK4JNx7vf8+T3vsHjvW6zIr8OOEd/Vt/oc9kpyqMX1pdDr/sLhUez8+frlytfKKr97ZOvxY6cAHNQAAAAAAIA1O1Mnw9Fka5l4Uc4k0ls/qez25kfcxY1e7bPJTVJX+RNbkVimk3s725KW63jXpexlbVV5ehDcXu+CauMbTVK39DFO2vDt5I2Gtwsa6qxqZWk5ZrbXy2Hxs0KuDfryb3ciklTJS3tIi408erndSwZr42gzZWWThfcmvRx3L/AJB2uWxpg8sPOtuuxjy445sbg91JfzQyxc4929mqaL9g9itx1M3qsqgppYo9I7b+/JqfWb8YcMVjisd247F+FTfzNOHxcGszYNUlHNCTvya6V8qNlvb38xgibbVRpx631NXI3GS8K9kZptOO3Ho/0NaTi34cclfmjfLFYcmVtXLHsuprZZtpq/C92kZc00ls6fsas8jdK00rrj8jrE/FZtqLbuK6R2t+59B+y+L4PYWkVU5R7z922z55h0mTX6vFpcMe9kzSpei6t+SSPqmmxRwafHhxqoY4qMfZKjHaxlABzUAAAAAVnJRTk3SSts57UfaCffcYYlih93JJd6/4Hqds5fh6GfnPwr5nOpfEg1tKMk9vMVYzZZzzyU8s3OVbNlFS6JGPAnivFJuvutmVpcPdnN0KTRK33ZVX5JIuA38hdLdbheTe5IUW6FEohgwdPhblZVdLkXTshy5Gpg1tfVnodi6hY8ksM9u++9F+vl86PO71KmVt3yalSx6v2h7MWpxx1OHurUY1SUnXfj5e5y+DWKfei5U4unGS3iz08knNrvtyf+Z2YnixN38ON+aRqdM5Wlkzxbe9exr5M3tXqjo8X2d02s0WLJj1GXHka8T2km/ZjF9kNOpuWo1WbJfEYxUUdJeXO7rkc2fjekuXSRl7O7L7Q7Wn/wALjcMLfizZLUUvTz+R3uk7C7N0rUsekxymvv5PG/qz0aXkW/yfPiebf15XYXYWl7Hxt47yZ5/t5p8v0XkvQ9ZLYJEnK3W5MAAAAAAAAeR9o21pcVf839GeFCck03G7Oh7fh3tEn+HJFngKMfoZ6b5/FpNTjs2pLhloytO1uuUUcaLJW73v3MtLr2olMo30uvQWqthYlumtg5epW74I70fMZTVu+62G754ITV/wLJoZTRX1Di2htd7bE8jDWKXhfi6FLfHG/kWzKpW37Ixyl3Vbapc+pqRNFPxNU6fV+Qn4rVtPnYrNJy8St8qlx/qIWrjb26lxHufZ7UL+007b578L/NHtnHYMksOWGbG6lB2vX0Z1Wk1OPU4VOHzj1RWK2AAEAAAAAAAAAABqdqYZ59FlxY496bj4VdW7PE/qrXtX8OG/TvqzphQHMLs7tBPfTJ/91Bdm6+v8Ov8A2I6egXT65h9l69waeKDv/OjBl0Ov0+KeTU44KMaqSnf1OuorKKknGSTT5TQWWuM77ukn8is5NTUa3e19De7X0EtNNyx/3UncX+H0ZoR3XebpXu66kxvV4yae+yX5kzm1K0m+L9UYJTh3lHdyk7jFPd70Zk+8lT35VrgYJWWr7zVLa2T33dSlG36mKUUpJypJdPToNltJJy2TonxF+/3t/raKxd2uKXF8BqkqW7V/6CKSt9GgD8PTnh+fmEqe9b7L26Bu3W9c0S+L6k1rFq4Zm02ryaTMsmN3tUo/iRrd58MlbvayaY67S6rHqsanie3VdV7mwcZiy5cEu/hn3ZJ82ezou2lKoatKL/HHj5roalYvOPaBWElOKlGSlF8NPksVkAAAAAAAAAAAAAAABTLjjkxyhOKlGSpp9TmO1ez5aSXeiu9gb2f4fRnVFMuOOWDhOKlGSpphZccR4Yze/T9nqXfiVrmuh6XaHZGTT3k0/eyY1zHrH+J5qTrb1M2txO3CitvLzKu27vfcNWqdrflLclK29yao95bc1dkxu7f0I3XVsL18r2IpX4foLvb08xTSpqvYmvoBWr3tcfQcP0ot02W3mQ1YVG1Unx5CqfhYXFO2K4q78vMJWzoNRn0+WMdM3cn/AHbfhbZ1sL7q73Nb0eT2L2dLAvj6hVka8MX91fxPXOkc+rqQAGQAAAAAAAAAAAAAAAEM8TtfsvvXn0q8XMoLr6o9wgYscRab3bt8r1JV3ue/2p2Us95tNUcvWPSX8GeD4o3GacZLZpqn8zFmOkurLfZ9CKvZbkccsJUqIpS6DetvzDru1aoi0uH9QDSu0mr9dit1e9pPk2MGlzahpYcUm/PhHuaLsjDiSlnSy5P/AJXsi4nrHg6PTZ9ZPu4INrrN7Jfz5cnRdn9lYdJU3/aZfxy6e3kb8YxilGKSS4SWxY1JjF6tQkSAVkAAAAAAAAAAAAAAAAAAAAAQaPaPZ2PWQbSUcyXhnX7zfDA4nUYsumyOGaDhJP73D+ZOJZMrrDCU5PpCNnZygpKpJNeTCgoqopJeiM+Y16eHo+w20p6ubT6wi/3s38XZOjx5fiLG21wpO0vkb1ElxLahIkAq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206104" y="91678"/>
            <a:ext cx="1600200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 sz="1800"/>
          </a:p>
        </p:txBody>
      </p:sp>
      <p:sp>
        <p:nvSpPr>
          <p:cNvPr id="5125" name="AutoShape 13" descr="data:image/jpeg;base64,/9j/4AAQSkZJRgABAQAAAQABAAD/2wBDAAkGBwgHBgkIBwgKCgkLDRYPDQwMDRsUFRAWIB0iIiAdHx8kKDQsJCYxJx8fLT0tMTU3Ojo6Iys/RD84QzQ5Ojf/2wBDAQoKCg0MDRoPDxo3JR8lNzc3Nzc3Nzc3Nzc3Nzc3Nzc3Nzc3Nzc3Nzc3Nzc3Nzc3Nzc3Nzc3Nzc3Nzc3Nzc3Nzf/wAARCADgAOADASIAAhEBAxEB/8QAGwABAAIDAQEAAAAAAAAAAAAAAAECAwQGBQf/xAA9EAACAgEDAQYDBQQIBwAAAAAAAQIRAwQhMUEFEiJRYXETgZEGQlKhwTKx0fAUFSMzNGLh8SRTcoOSk6L/xAAXAQEBAQEAAAAAAAAAAAAAAAAAAQID/8QAHREBAQEBAQEBAAMAAAAAAAAAAAERAhIhMQNBUf/aAAwDAQACEQMRAD8A+4gAAAAAAAAAAAAAAAAAAAAAAAAAAAAAAAAAAAAAAAAAAAAAAAAGtq9Xi0sbyS3fEVywNkizntT2vqp38JLHG+Erf1NL+na6buWpnXkmkB11izklqdS2nLU5m/8ArZlWu1cONTLnruB1AOcx9p6xc5FL3ijK+1tSqScP/ED3iTncnbOpxptuHyjwaku39bkmseFwvrURbi46xulbaS6tmtk7R0eNtT1OJNcrvHPZM2TNvqcrn5q6S+Rjuv2IxXrRn01OP9dD/W2j6Zb9ov8AgWxdpaTJLuxzJPopJx/ec21LvX19ti3xMkd5wuyel8R1ilatVXmWOY02ryYH/YS26wa2PY0XaWLVSWJ3jzVfcf3l6Pqal1m82N8EElZAAAAAAAAAAAAIYGvrdStLhc2rfEV5s57LOWfI5zl3mzZ7T1H9I1FQfhhtH9WarX0I1EPxKupjcH3q8n5l1FpckytR2Eq2MNJcpFlu/MPe7TEVvxyq5LqLWknsi2z45/cY1X+xM2kufqgjT1c5TnHHDl7W2bGm00cMO7B23vKXmzTxP4mtT/DfQ9SL7rSM2NcoST5W5aMV0STRbZO5fkNruNGcblVbdbxG7ik1wWt7qkyrb2v62RVZbO0uSmW0lOLqcH3ovyaLya87NPV5ahV1b39iyU12mDJHNihki7U4qS+ZkNPsiPd7M0senwo19DbOjgkAAAAAAAAAADQ7U1XwMDin457Kui8zdyTjCDnJ0oq2czqsr1Oollk9nwvJBYxPZK2RdN+5Z3d1sEldWiNJTT36+wV3uHdq2mvPyDT5W0v0CsWSPcrimyleXmbEl3lX8o1rkm+/S9wmLxlXS/0GeSWNvyRVN89PJlNVNdx+3RlRqaSv6S6f3eD000jytBvmk3zVXfqekrqyH9MsZeRMu7J20jDd7srKbqk6+RcTWbZbJOyJZEuKNWWRq771exgzZHu34ei4RfJ6bOTNUruqPK12puMkr8hkyt2k+9VXRgx4fjazDjycZMsIqN83JGpys6fTdPD4WDHj/DFR+iMpCJMMgAAAAAAABFkmHVZ46bBPLLiK482B53bWqa7unhve86/I8uP7NJvdlck55JyyZH4pO9hHflkai9bWKVLi2VT8Tp7+xb5ARFV8ufQmidnxsIrav59wqre3q/I188a8TS25NiW2/Qo900+KAwQbTq00YtavB/LLQcoylF+8bXQw6t1H1AaCP7T29Terbrt1NTs6nik/ORuVYRDTS8vmYcjiubtehlbrZPjoY8nD3jst7RqMtbI1b8UtuaNTJGH4ZSa57z2Rtzq93aXG/JqZbt/X2NssM5qKa2p9F0+Zn+z+CGXt/RXu1Jy+ib/ga+TaNNq21uej9j4LJ9oO9FNxx4JNN+rS/UX8ajvkSAcwAAAAAAABB4fbmoc8scEHtDeXue3OSjByfCVs5LPOWTPKbacpSCyKqS3uSSXBeO6q36+xXrVN/MtvXq+pFSl0XXlEptccGOUul7/vJUrrmvJgZVVXbJu/L1MXeVeRZSXGwFuHv8ylb8UvIupef+45VhWvmg3JO90efqZxcdm/Y9Vxtb7OzyO1ccsVZEm4v14CNzs//Dwrazavoa+i/uYJXsv0M7qtkSKhtVv9DBkp/d/Iyye1NdTBmkt1XHXc3GGPIopN72/Tg0svdSXiltvu+noZ8/DSnFRXVmrOFSe7deVOkdGWHK4JNx7vf8+T3vsHjvW6zIr8OOEd/Vt/oc9kpyqMX1pdDr/sLhUez8+frlytfKKr97ZOvxY6cAHNQAAAAAAIA1O1Mnw9Fka5l4Uc4k0ls/qez25kfcxY1e7bPJTVJX+RNbkVimk3s725KW63jXpexlbVV5ehDcXu+CauMbTVK39DFO2vDt5I2Gtwsa6qxqZWk5ZrbXy2Hxs0KuDfryb3ciklTJS3tIi408erndSwZr42gzZWWThfcmvRx3L/AJB2uWxpg8sPOtuuxjy445sbg91JfzQyxc4929mqaL9g9itx1M3qsqgppYo9I7b+/JqfWb8YcMVjisd247F+FTfzNOHxcGszYNUlHNCTvya6V8qNlvb38xgibbVRpx631NXI3GS8K9kZptOO3Ho/0NaTi34cclfmjfLFYcmVtXLHsuprZZtpq/C92kZc00ls6fsas8jdK00rrj8jrE/FZtqLbuK6R2t+59B+y+L4PYWkVU5R7z922z55h0mTX6vFpcMe9kzSpei6t+SSPqmmxRwafHhxqoY4qMfZKjHaxlABzUAAAAAVnJRTk3SSts57UfaCffcYYlih93JJd6/4Hqds5fh6GfnPwr5nOpfEg1tKMk9vMVYzZZzzyU8s3OVbNlFS6JGPAnivFJuvutmVpcPdnN0KTRK33ZVX5JIuA38hdLdbheTe5IUW6FEohgwdPhblZVdLkXTshy5Gpg1tfVnodi6hY8ksM9u++9F+vl86PO71KmVt3yalSx6v2h7MWpxx1OHurUY1SUnXfj5e5y+DWKfei5U4unGS3iz08knNrvtyf+Z2YnixN38ON+aRqdM5Wlkzxbe9exr5M3tXqjo8X2d02s0WLJj1GXHka8T2km/ZjF9kNOpuWo1WbJfEYxUUdJeXO7rkc2fjekuXSRl7O7L7Q7Wn/wALjcMLfizZLUUvTz+R3uk7C7N0rUsekxymvv5PG/qz0aXkW/yfPiebf15XYXYWl7Hxt47yZ5/t5p8v0XkvQ9ZLYJEnK3W5MAAAAAAAAeR9o21pcVf839GeFCck03G7Oh7fh3tEn+HJFngKMfoZ6b5/FpNTjs2pLhloytO1uuUUcaLJW73v3MtLr2olMo30uvQWqthYlumtg5epW74I70fMZTVu+62G754ITV/wLJoZTRX1Di2htd7bE8jDWKXhfi6FLfHG/kWzKpW37Ixyl3Vbapc+pqRNFPxNU6fV+Qn4rVtPnYrNJy8St8qlx/qIWrjb26lxHufZ7UL+007b578L/NHtnHYMksOWGbG6lB2vX0Z1Wk1OPU4VOHzj1RWK2AAEAAAAAAAAAABqdqYZ59FlxY496bj4VdW7PE/qrXtX8OG/TvqzphQHMLs7tBPfTJ/91Bdm6+v8Ov8A2I6egXT65h9l69waeKDv/OjBl0Ov0+KeTU44KMaqSnf1OuorKKknGSTT5TQWWuM77ukn8is5NTUa3e19De7X0EtNNyx/3UncX+H0ZoR3XebpXu66kxvV4yae+yX5kzm1K0m+L9UYJTh3lHdyk7jFPd70Zk+8lT35VrgYJWWr7zVLa2T33dSlG36mKUUpJypJdPToNltJJy2TonxF+/3t/raKxd2uKXF8BqkqW7V/6CKSt9GgD8PTnh+fmEqe9b7L26Bu3W9c0S+L6k1rFq4Zm02ryaTMsmN3tUo/iRrd58MlbvayaY67S6rHqsanie3VdV7mwcZiy5cEu/hn3ZJ82ezou2lKoatKL/HHj5roalYvOPaBWElOKlGSlF8NPksVkAAAAAAAAAAAAAAABTLjjkxyhOKlGSpp9TmO1ez5aSXeiu9gb2f4fRnVFMuOOWDhOKlGSpphZccR4Yze/T9nqXfiVrmuh6XaHZGTT3k0/eyY1zHrH+J5qTrb1M2txO3CitvLzKu27vfcNWqdrflLclK29yao95bc1dkxu7f0I3XVsL18r2IpX4foLvb08xTSpqvYmvoBWr3tcfQcP0ot02W3mQ1YVG1Unx5CqfhYXFO2K4q78vMJWzoNRn0+WMdM3cn/AHbfhbZ1sL7q73Nb0eT2L2dLAvj6hVka8MX91fxPXOkc+rqQAGQAAAAAAAAAAAAAAAEM8TtfsvvXn0q8XMoLr6o9wgYscRab3bt8r1JV3ue/2p2Us95tNUcvWPSX8GeD4o3GacZLZpqn8zFmOkurLfZ9CKvZbkccsJUqIpS6DetvzDru1aoi0uH9QDSu0mr9dit1e9pPk2MGlzahpYcUm/PhHuaLsjDiSlnSy5P/AJXsi4nrHg6PTZ9ZPu4INrrN7Jfz5cnRdn9lYdJU3/aZfxy6e3kb8YxilGKSS4SWxY1JjF6tQkSAVkAAAAAAAAAAAAAAAAAAAAAQaPaPZ2PWQbSUcyXhnX7zfDA4nUYsumyOGaDhJP73D+ZOJZMrrDCU5PpCNnZygpKpJNeTCgoqopJeiM+Y16eHo+w20p6ubT6wi/3s38XZOjx5fiLG21wpO0vkb1ElxLahIkAq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1320404" y="205978"/>
            <a:ext cx="1600200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 sz="1800"/>
          </a:p>
        </p:txBody>
      </p:sp>
      <p:sp>
        <p:nvSpPr>
          <p:cNvPr id="5126" name="AutoShape 15" descr="data:image/jpeg;base64,/9j/4AAQSkZJRgABAQAAAQABAAD/2wCEAAkGBhASEBUTExQWFRQUEhoTFRgUFhQXFBYSFBIVFxMUFhUYGyYeFxsjGRQUHy8gIygpLCwsFh4xNTAqNSYrLCkBCQoKDgwOFA8PFCkcFBwpKSkpKSkpKSkpKSkpLCkpKSkpKSk1LCkpKSksKSwpKSkpKSkpLCkpKSkpLCkpKSkpKf/AABEIAMgAyAMBIgACEQEDEQH/xAAbAAEAAgMBAQAAAAAAAAAAAAAAAgQBAwUGB//EADYQAAIBAgQDBgQEBwEBAAAAAAABEQIhAzFBUQQSYQVxgZGh8CKxwdEGMkLhEyMzUnKS8RQV/8QAFwEBAQEBAAAAAAAAAAAAAAAAAAECA//EABsRAQEBAQADAQAAAAAAAAAAAAABEQIhMVES/9oADAMBAAIRAxEAPwD7iAAAAAAAAAAAAAAAAAAAAAAAAAAAAAAAAAAAAAAAAAAAAAAAAAAAAAAAAAAAAAAAAAAAAAAAAAYbAFXiOOVLhXq9F3mrjOO0o7m19CtThpd7Zi9KsPjansl3eRj/ANde68vaNTRhU37iavhaw+Pf6l5FrDxqasnJyHXMsjRi8mTv89fIs6Md0FbhOLValZqzWzLJtkAAAAAAAAAAAAAAAAAAAAwwDZQ4ripbopssqmvVIlxvFZ00u+r2nTvK1OHt73MWqgsJeWmhLkRN0wYdvqZaQre37eBHmaz29TZXbvK+LTl3N5+REjFdasvPw1IVubKY8rasjKmXvtpHvyIvESmpu8WXT7wRWzC4v+HUmr5J9z3PQ0VSpPHYtdVTam+dUKL6Ke5npux8ScGnWFy/6uDfNZq6ADogAAAAAAAAAAAAAAAAc7tfj3RTC/M58EdA8T252g6sWqHaeVRtTv6mergxV21iRZX6XbsV323U3dtdL3c3zKmHjup2azsqYlrTM2uqh/DpoqVrs2cPP1V//wC3U4i2mvmXeF7Ubu3KWfecGrs6lOVXVS9tFZWXqaMPHxaNnFrOz3mRtg9hRxVLXN1hdxHFWeq5UrZt6XOLg9pppNZxdOEvDcv4PFc9Oqh6/JGpVlTrSbU+U5bw/A01Vy93NsvzWgjjYjySlQleFbSdf+GqVSklDekZ6TcDGO0rS5bznNzL99Dt/hPE/lVKZit+qT+cnm8ZxLbluzWiWtjr/hKtqqqlxFSTURpo/BmufaV6kGEZOqAAAAAAAAAAAAAAAANeNVFLeyb8kfNMeqpUyrty+kb+r0PpmJTKa3UeZ834mUnayTT2hWfm0c+2a14FaSSU3Sv3u2+/oWKcelVJKlVKG5cPp5yQpmWllCajbJ+pDAo5Jbf5naV835HPCrzWG9eV2hLKm2q1ydjVjUprKI0mzT7tSvTiXylqLeea1JLElW6qpTCWUddEVeem7Bovlk1laE9e4t0cTQlaG6Xa0OGs3be3kc7Dxm5acPl0d4XQ2YLpVXxJttJ6O/cRdXni8qz+J5tbLS5W5lH5ptrlEfLUzVXLlzL2+bNWPVGqn073v3FaYxVeVfvtEF3snE/h41Fb1cP8zap1Vs3Lk5qlvJzE7w21CcPPN+B0+Hw3Ezf9KV80td2lfu8TUSvboycjsvtRWw63FSybtK2vkzrHVGQAAAAAAAAAAAAAAAYZ8+7W4evCxa6btNupK0crcr5vyPoR5n8U8FH87llWprXTSp9NGZ6mpXm1jqlykuZ5/SNu4jVicy7tt4LOLRRVTzKFPS7iItoUP/RXTmpXXJ5Jzt3HJmsYeG7wn3xkT5VTec4WllOrdkbF2jS18Sjup+zjxK+I1W23O1KynpYI3YOLzUNzFrRnG76WJcGqaqlOtL8fsFw75VEtJX2Vr523HAqG672sstvh6Gb7b5je6raL69O7oVm+Z607KFLut957/I18TiuqrlWmbnWMvHIvcFg5KI6bb+OhuNtvD8OlCvfJeKvU83ktS7Tg7d1klaHtr1M4WFC63tF+4304cLZZ2S8jTJRTmuvX5eB1OE7SatXfZ6+KOfTkl9/mTVHvrPtGh38LHpqvS0zYec5mrpw+lrFzB7TqWfxejiJLo64K+DxlFWTvs8yxJQAAAAAAAAAAAjXQmod08+4kAPG9ufhiqir+JgU81ES8NZppz8K1k5FOJQvzOpXvTUlKazc69WfSIK3FdmYOJ/Uw6K/8qU/VmbzGfz8fP+ShpRVEqVPK7fp+5LDwcKlzLyd4UZa6T0PW0/hDg1VzLCU9aq3T/q3HobuH/DPC0VVVU4VM1ZzeYys7GfweXjm8XFw6nRhVLDah4llSk2pqvHMlGmZpxOOyw6bLKYzWrXkfQO1MKcGtRPwOx5HheyZSerzTifFC8tRz+D4LdW1jW+rbOtgcOoVrbaW+ty1hcCl7v1ubVhJZ+X7CRagqfeht5emvv5ElTEe9NjMe/AqMKkQtr/WfuZVV7ftb5hJefyKMNb+XUyrmxPQilb3uBGSxg8bWtfM1csfLQlPu3qBfwu0U81Hqi1TWnkcTP3czTU6cm1raRo7gOVh9oVrOHvv6FvC4+h9O80LQMKoSBkAAAAAAAAAAYaK2L2dh1XdN91Z+haAHJ4jsVtzRW09qkmvM0VcHi0KalMLNXtF41O6CYOAvdo2MNeR3MXBVShpNFLG7J1pcdHl55jBQ+QavJOvCrptUoyurrwZFL7GQdQkL0JKBgxIfzgLxsR0t97ATkOpf9IwBol9ulwr57Tv7zI6mHXcK34dbWTg3UdoVLO5VT9sYU1PlpTtqsvFhHX4fiVWpXdfcGOF4VULq7t9YBsbwAAAAAAAAAAAAAAAYdKZSx+zV+j4emn7F4AcDEVVL+NR1eTUPUyjt4uEqk00mnmmpXkc/H7I/sqi7bTly25zzWvmSwVWyM+9hify/6ltE9H0nUhicTTSruJf1jJEGzlky6feljWq7xSqqv8VOu5twOExas6ORX/M1PS1JDUXBnDoqbhKX0yOjhdm0q7+J+EeRaopSsl5FwUcDs3+9+C+rLuHhKlQlC6EwaAAAAAAAAAAAAAAAAAAAAAAAAEK8JVKGk09HdFHE7BwKmm6XZylzVcs7xJ0QBCjCSUJQtlkSgyAAAA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1206104" y="1714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 sz="1800"/>
          </a:p>
        </p:txBody>
      </p:sp>
      <p:sp>
        <p:nvSpPr>
          <p:cNvPr id="5127" name="AutoShape 17" descr="data:image/jpeg;base64,/9j/4AAQSkZJRgABAQAAAQABAAD/2wBDAAkGBwgHBgkIBwgKCgkLDRYPDQwMDRsUFRAWIB0iIiAdHx8kKDQsJCYxJx8fLT0tMTU3Ojo6Iys/RD84QzQ5Ojf/2wBDAQoKCg0MDRoPDxo3JR8lNzc3Nzc3Nzc3Nzc3Nzc3Nzc3Nzc3Nzc3Nzc3Nzc3Nzc3Nzc3Nzc3Nzc3Nzc3Nzc3Nzf/wAARCADhAOEDASIAAhEBAxEB/8QAGwAAAgMBAQEAAAAAAAAAAAAAAAECAwQGBQf/xAA4EAACAgEDAgQEBQMEAQUBAAABAgARAwQSITFBBRMiUQYyYXEjQoGRoRRSsRUzwdHhBxYlQ2Jy/8QAGAEBAQEBAQAAAAAAAAAAAAAAAAECAwT/xAAcEQEBAQADAQEBAAAAAAAAAAAAARECEjEhQQP/2gAMAwEAAhEDEQA/APuMIrhcBwiuFwHCK4XAcIrhcBwiuFwHCK4XAcIrhcBwiuFwHCK4XAcIrhcBwiuFwHCK4XAcIrhcBwiuFwHCK4QCEIQCEIQCRZwotmAH1NSrVanFpcLZc7BUUXyf4nCeMeMajXZdzWuAHhAeB9/eS3DHQa34pxYszYtNi8wjgMxoEzzv/cniByEsMKCvlrgTw2RMh3miK5IHIlotSd5DIQADU59q1j3h8T6oMN2DERd0CeRPY0Pjmj1QVWyDFlP5HP8AzOPbHuW79QPH3hs3EALYrk9xLOVMfQwbF9o5w2j1er0pDYc77f7SbB/Se3ofiLHkbZrMfkt/cpsH/qanKJj3oSvFmx5l3YnV191NyYM0hwhCAQhCAQhCAQhCAQhCAQhCAQhCAQhCAQhCASrPqMenwtlzuERRZLdpZc434m8UbVZsmjxEDHhaj/8Apv8AoSW5Bg8a8WfxHVjIuMriUUFJuh7kTIijcFsFSvtM4ycFsuNg44J6CWBQu1go8rk0TypM4263JhKmTTsGx2cfRl61N+IIVCjoJXpgyqzKd4J4CnkTSuPE6kBQAenHMKii0KbkdQR1lox0B7djDHjKbF54NX1lpCEWSVbdXWEVnGt89L7QZFJYEH9pe6EDkj5usANxIYA8VamUZ8fm4X3YWKMvdTU9LTfEOqx0uoxplrqR6TMZCncWXkHgyvItMCGA44JEs5JY6rReL6XWHaj7X/tfgzdc4NsHaiD/AIm/TeL6zTY1TzEdV4AyDmvvNzkmOuhPG0/xDp2Qf1KNibvXInq4c+POgfC6up7qZdRZCK45QQhCAQhCAQhCAQhCAQhCAQhCB5XxH4jj8L8I1GfIeSu1ADRZj0qfO9EzuFNhlcc31JnS/wDqFmJw6PTswVWcuRV3Q4P06zk2wanFjJwupxD1A1yJy51vjG7ceSysVK0eL7y3TqgDICKriz0lOkznYjZCpBHDJ/zNmPDjemUKVJoX1AmI1i3ToVyIWo2b4HUVNgw+mupLWCZn01qq4s61tNX2qbQgBPl+pQeVu4RD1Yzu/fiSYowNKD/Jjcq60eGBPWOwMYZa4qz9JRHaV9WOqJ5BgCoO4D6cGTG0+pQCh54kXKqdwW1Y0QOoPvARIFiun0iFMCOCWF0RAZAFt7AJog/5jyGmKgWwHpIPUQiN2NjGtovgxZApxlyO/IrkSbWSCK5EFUEepeh6g9ZRQ2AV6X3D7xYTn0zltLnZCfY/8S5k2vT0y/lYdYbAW3A8DiNMbtD49mxEJrh5iE1vAoj7zoNNqsOqx+Zp8gdfcTj9m0EOtqepEF3Yj5mnyvjNflNfxNTkzjtbjnK6fxnXaUgajblSu/B/eezo/GdJqTtDHG9dH4/mbl1HowiDWLHIPeOUEIQgEIQgEIQgEVmOZPE9T/R+H6jU2B5eMsCfftA+c/Emo/1Dx7UB92JUBxgMLqv+5m0SpSYRnYEji+QeZDK2XNmGoz5C+R73En5zLcaOg/GxKyIbBB5WzPPyu11ni7AuXEx/CDJdkj/qb9IhDb8NDkgqx6SvT/gZCpcbCLXj3mtdOrswFjLW5T2MC9Vxty42v0IPcSYwjcCjANR4HcSusiopyDzMf9wXkSWLJW5fMsflJPSEMZAWC5AD2BaNk8kFwwCEixXaQGRclLkKutdpaEVAVskNVAntAalQN61X5gO8ATvJ2kNXS+spOnJ4Rv3kSjiirXQvk8y6NBplIyA2TVEdpHaRQHUArf0kDlITcVujRF/zHw7EAhWsFebBEgmCq9FIDHnjgQI27xSkCyADUDkO5t3vwRHSk2O/UiBEMSAxO2x0kgu9vTXPPtEce5ALDUeh7Rf7bt6SvHRTLokymxQvtzwJUwVhtyelzxNG5fKsEUelmQA3el+CDd1CK6G1KO5F4o8yo4lyHpTX0lxG0Wt/N+sjmPq6ALV7r6QLtJ4hqtCPLxEMnZGFgfaerpPH8ORxj1CeST+a7Fzn9Rkw4gGzZNoHv3mTJqP6jGf6IbiDyrCprtnqdd8fQkdXUMjBlPQg3Hf0nzpNbrcA/ATIjgbvS/E9bwv4tbb5WsTflHsaaWf0lLwsdhCVafPj1GFcuI7kYWCJaJ0ZEIQgE5n461qYvCxo7Pm6k8AdgOTOlufOPi3UJrfH2XcyjAvlAn37zPK/FnrxMLeUnlajEXTgm+09XCmNiwVvmogN0IPaZ8eFSMePMg4HBvtNuHTkEYi6cfKe/wCs4ujRp8NqVXhk7Ef4mrBmdQBXq5tTwQJXh83E4GRSSPlo9Zd54G1cqcUbBHaWIkhZCtmlJ4O7kSWRULncB9DK60/BXaDydpPBjCBirYmAJHqUHrAT4RkAdRTEXwJHHm8tdrjdRr6iNWODLR3MKIH6xsir+Ljv1D1HuIE8Q3MpQgNd0Yi4LhMqhRzRB7TONoc1a1RBIl6vkIHpDUeR7yBhRX4e1z8tdiIlOPINmwpk/YgwXbZDYmCEWCOxiPlOq5GLbhxuBgWhb+Rue9jiRqhjNbTdMJBUcbvKfcOpXpX1lhzLSl13AgcnsYAchUMNm5Rwa95JciMoq/UORJDy3O8emxRAPeVZAQq78RoGgR1gS2IykKo63cWRKIZb6WbMr3LZq1YkCm6CRzbla925BwalRYp3Vk5snkCRd1UKr7iG4AHVpLGVfDYaiOgY8EzPj8xUcPkJy2aJHqB9vtFueLJqBxq+TzsmLGWPHB4EgzJv9Kq1ijXW/pEzPkdGxkc9Sep94F2Q7caDr0PtMY3qNZRjYHIvp6emiD7GZ8+F8q7s2IY2B4dDJjOrCnpweCV6iRx5TtZAKXsbuXE16Xwv4qdBqf6PWN+Hl+TITxc7gGx9PefMWxh02A2eoF8g+87L4T8SbW6E4szXmwHa3PJHadOF/GOU/Xu39IRfpCdWGPxbUjSeGanOXKbMZIYdQe0+YadGzqcrKMmQ8OCfU31nYfHmvbFpsOjxgN5rbsgHzUOk57SYiFGfEhDD0sL5qcud+43xielRWwopG9enPUTWmnAUnGA68gDuP1l2JU2naAO4BEsTC2ByfSt8JtFjmZip2tAMQ6kek3zHasgON+1FWW+kg2PcylQmPIjclh1BEasyF1yEWKIZel9pUV5QoG7YrICNpHb6GLHjx5BywVrqk6SzGxYM2N7YC3WuCR1kAcLg7ScT36R0FwC6IUZBRHFizYksWQMmQldpUUR0Bg6vsseq+GAPP3ErGTKlFfUt0RXSQF5SpUeWxrov+Yxl/FVjuXt+v1jRhkS1oZFJ9JI5EMqlx5ZF71tiOxEBZseTH6sTlj7dAZJThc0V8tupW+shgc+SybiHDHhhJJkx5lRco2vdUR3+8Gp41KMoU+ZxW4dZIagqQucFQfcSvyXUHJgfdtJ4Ijx58WoUrlUbieBIpnTqQfIcjm+T1kcWdw5V+D9RG+DarHCzcHpIeYuQeXmWmHvL4NBVXBLUewIEpcPjJQkMt8EyvBkZD5Zcj1WL9pdmyKq+YbIDbeO0Izsz5spw4k6fz7x5iMSgm2PSr5EpTJvY5A4O6+vBiZjiRSdxYAmjzZmW/AWGFU2Eg87bNVMu99Qd5s7gOh5+sTONQbZX9JumPQ+8jjfeD6G29wTwBKyn5ePpjLdeTXWUkjdtKNu7XJPlBfYBY7CzQg+5U9IquOTGGkjlX9S06839J6Xw3qm0njiKQPL1I2EHt7GeZv8AM9FbT2Jj07t52nyg2+HMCTXXmXwfUOYSvzvoITpsc3AazUZPEvGdRmyIETcExg9wp4/eacGAucrY02MOQOx95PFi2APkABYckdiJq0+FAofE++ms10ozluuniDlKVmxtjYiga/i4KWKkPWVDwaPQy1m2Dy2WkomzyDIkMpTJjQbT8ysf2P3lFeRPNDHCwZQAOev2lYdbJe1IoE1+33qWbdhcpuV9wZkJux9IMcW8luG6XfM0go+YT6R9enP/AJkWx7sah/WrdGonaZPGxTIcechwSNtLVD3le3HjfIv4gQn8pPpIgJMgVV38MD6TVcSzYxNqdyP1F8iVuFKAgq9fKX6/aGA0pfETRNFD2JhESiZFoqVKH1E8R41XJt8rKbsiz0P0kgzN6cisrKaJ96kEC5GXKhKM18DpcBMa/Dy1Yoq0YZi7B8Qbrzff3kvNZP8Adx0VPXrxJKFzksSu4H5k4sfWTFQT0kFSUtr56SWU4spK5TsdTQIHWQZXwoQQCiHp1NR5WR19JpqHBHWBFWy6b/cPoY7dwP8AM0M6MrbTzXN95QrgruCbk6FT2MiAXQBTsydNo7wJMFyelxTg8CpRq8jbjhC+gdfVVy98p2DKMfqAC88XMGoyKfxQLK8FCeR9pmtRJgrMciY0JC+kbut9Zm1IIUKrM+T2B4qWhWYcZAAeEAPfrKHPkZcmTL6bYc3BQC/y0eE456SrM7MCobb3I7iNuAFBXb72blOsyLjxU2dUavS79P1mmVm7zUK2Vs8XwTJYlccb/uJ52hR9ofIGYk0QD/ibsTNexlotyBd1M6uH67YNQN8Aj/mX6LG+o1ODEi/7mRQfY88ykuAppTZbqe9T0PBF/wDltICT890g7VLEr6D5Ke38wk4Tt1jLksSJgUqQUXr1sQfF5TE4jsLepWUek/QiWnLjLBcgI32L7GRx+YFAGTeCfSW/LODZjLu3eYorb1uxKxiUuyI1MLJF8H2Ii2glmdF9Z6ji/wBIPj+Up6gbFVyPaj7TSILkxtt3q12O1bf/ABFnxt6tih1NMG6VLRkDBseUVS1uiH4QKFWZNgApeIEPNOTE3mAghhyOoMdspLKSQD1HWvrFmUvQxPuVVII6sBIWMeNWBYZANrdpQmRcRNWcZI4bmj7yWQbnyc39QeDJuuIl8eQHbwV3dDKmXGDeULTGlKmuIQmOTGxsDIG9QJ7V2kkp9jbVK0CQp6RITtNZCWHBBXtEKw5yqna92tCrgCswRthVlPvweIZcYbc6KAyj1AHrGVTaPMxhXJ5PW/rGFyYtwCLkQkVXUQJDNSt5gvj5r7SWzDkYF9p4IBPWQUYsn4aEKa5NckRNhZGvEV9IJBPX7QE2FkYbbNjrUqUspUNa/lu+RNONkcqb5PDKesqfDsdm2lRRJvn7GQ1g8SzOMmPCSHxlea4IN9ZRtyMjWFf1DaOh4+sz5NSup17goCoUqD7xLny4Vxuim8YIYDniY3a3JkbMrg4g5ITKy+pAOOO8zA4yD73Z3do8lPgY5H9LcoLsiQVgqjcBV39f0lFrMjbRZJXnji/+5l1+iy6hw5bcg42ETY7KydO3pKmrgMzFaDBeO/aWpGYYjhAxsW3E2CnsOxjdAQXbjtQkyEsP2H8yL5Bkttp23QUD+ZCoC+g5AFEXOl+DNL5msyaooQuNdqntZni+G6HL4hq8enwsF62T+UdzPomg0ePQ6VNPhFKv8nuZvjx/WbV/7wkqhOmJrlm5vkgHn6iVhXyLQcDniu8bMALKmge56RWtN5ZH0F0JxaVhmchc2Pcu67uiDJlWQ7gTZs8dI/Sxo9hfXtKiHwkqr7kPI3e3eUWMqNu9dlwLB6Spi+B6Ad0YVyboSwhGpcZ2MORR7RbxtIzrtcA37SoWPywtBgVJ4N2ftEwIZQwNMCGZjFlCKnmfOnAYV0gu8GlbfhoiupH3kUPjsrtYKwFjc3zRs6HAx1OIqC3II6fWQQkWmcBkqlINGIZciFiwOXC1AE9V+ld5RHLgbl8YVzwOOJLcmpALMRtrgHm5La2Ek4CWQtTKT0kWxJqAzYD5bq1X/mEIq2HcuQN5XZ76QUlS2zI3qP5u31k8eofaV1KEHu4HEtdsRp3BIIoMenMIqrzkYFB5vUMD9ILmpqypRroR14k8mIIwKr6gRsANX9IM7kgu2z1CroiFCsNqFRuHbmYvGdcunwlVUjKT6eOJry5f6bTtl1GRFTENxYGhOD1XjA8R1TZiy7Rwu32ktyLI3YMztqC1jcxsmpbnGQ5PmKmrJWuP07zDgyeoN8wno5rOK8Dg1XDi7nONX1PE4XEDdAc3QJP0kOi3s2sDYPcfSVYsqjKq/wC2b28DqY3xnEzFPl/Mb6TSNOLIzCm2oTd0OkT5casqgMzDqbmff7HchPN9TLDlCUCi1fS74gS8w5G3N6NpsMR29qg26tyP6Qf3kCCWL5TVCxzxU9j4e8LXUZxnzhjhU2iH8x95qTUtdF8J+GNpNL/UZ0Vc2YAgd1X2M6ASrFdC5bO0YEIQgcertvZGFj3iYWWG3n7dRIkekE3z0YRh1O0ZuG7sJxbTQ1uViSB1DD/mAOwt/b356RHkkNYHAuLGOCwN31lDakf0nkcj6/SC7juLD1XdE3xEoLc4+p/I3Q/WMWu0VbBeR/1IDdWT5Rsuj9DKycbrkAJxOGqwJaKViasNwVqQR+MgJvGeAR2lAASHTKVYg+nipHHu9TqWArlT/wASbAupxtu9J4b+72idbVceUmyPQwHIgDpkrzMJDLY9LGiJFyr5XKgJkbv7n2Mmh3KhBBYcH1XJofNU9mBoiEIFMtF1AB4I9jKxiOIPYHlk3tIv9pIp5aZAp9iRXI+0Ysb2xuxIUHY/FwFjyWgVj+hEk1OQSgBBNmu8nuO1d+PbQo954PxB4uNPiyYNLY1DGtw6L7wOX+M/Gv6vJk0OnVhjVqck9a7facaBkwtuxMVIN8T38+md2Z2ssTZJ7mZMmkb2k0Q0vjuXEQupTcL5ZZ1Hh3ieHUKvl5VJJ4Abmcjk0h/tlB0mRXDY9ykGwR7xkNrv2LM6sEsgkmzzJJqcZYsSFJ4PE5nQ+MavHsTV4vNQcbx809vHrsGqVsQJG4Ct2PgSYut7ZcakplAPPBr/ABIeaqBwOCBx95X/AE+TJlU4Q7jv6f8AFz1NH4LlzEFwV977yzjalsjJosGTWZE8xeB/M7vwjSeVjAI5qU+GeFJgA45nu4cQVaE6yZGd1agoSUB0hKCEIQOJG7EWWwVPYjiSBD0KFk1XWPeNwBHB4JJhyWYkEgGjXWcW0m8wChX03SAcFKawW60eIltjSuzAixfUQ30VWuRxz3gWBVyKUBBo9O4gMgxWjji+CJGt6mvTuP7xl7LjIpUEDaZQMTjAYAkHrt7fePgqTwy3zUAjo27G36E9RF+e1sbjbKe0AukYNk3E9D7SSMyohK71AveDzECGBKsbuwPeNQwKlW2g9Vri4FYUOBkwEK7ckEfNJbPUaUpk7E9Cf+pJ65LqwsdFPeNSqt+GeSOVMB4sm8Lu+a+o6faPIqswLEmrF9OIqXZa+kHrQnl+Ka98ATHhIIbrfWpC/C8W1xwgadF3H3vtPA/pi53NyT3Jm3Gj5mtrJnoYNGSBxNyMWvFGhsdIHwrd+WdTh8PvtNuLw4dxL1ibXGJ4EG/L/EvxfDiE8qP2nb4/D1H5ZpTRKD0lyH1xmD4bxWLxg/pPR0/gOFKrGv7TqF0qjtLlwKO0uQx4mn8LRapRPSwaNV/KJuXGB0kwAI0xXjxBR0EsHEcIUQhCAQhCBxHFtXFdQIyaBLWCOavmL57obHumB7iSCl1N8uO4nJs15JIF2thxInl13kAkcHtFbDaQ1Xz9ZPI3mHjkqeR7/aMNRZvLpXoWeqjiSYlAQy8Aem+hia2cozWpFAd5Hayp6SQR2PINSCWzhHVqdT7/AMSW/cF8wDcOOJBWR2O0FTXqvpHkOQghlYnqPt7Sibg7fSu6m7dRFQLkI/AItfaVpxj5ur6HgiXWHX1UwvggV+8gFNryLF1VRvkGLGGyMFKDk+0x6nxDBhfyjkG+/lUXUp1GDP4qEVN4X81jg+0slqW4Z8Yx5WdcQZiPlocXK00GXV5RlyIAa6Cex4Z4AmnALAEz28WjVRwJucWb9eFpfCgtcT08OhC1xPTTCB2lq4wJpGTHpgJeuECXbY6hUBjEkFkoQFQhUcIBCEIBCEIBCEIBCEIHNt4Nrnb1DH9G3ciRPges9sfTrvnTwmesXXN/6LrGPqXFVf3SCeB60AhvLI/LT8idPCOsNcyfA9W/Lpjvt6+kB4JrVCbfL9PYtOmhHWG1zZ8F1TXvXHZHNND/AEbWg8HGR/8A1OkhHWG1yz+C+IE8JirveTr/ABF/oPiDf/Zjx/Y3OqhHWG1z+l+G8WNt+ba7k2SZ6uLRJiFKoE1wmkVDFXtJBKk4QFUKjhAUI4QFCOEBQjhAUI4QFCOEBQjhAUI4QCEIQCEIQCEIQCEIQCEIQCEIQCEIQCEIQCEIQCEIQCEIQCEIQCEIQCEIQCEIQP/Z"/>
          <p:cNvSpPr>
            <a:spLocks noChangeAspect="1" noChangeArrowheads="1"/>
          </p:cNvSpPr>
          <p:nvPr/>
        </p:nvSpPr>
        <p:spPr bwMode="auto">
          <a:xfrm>
            <a:off x="1206103" y="371475"/>
            <a:ext cx="10144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 sz="1800"/>
          </a:p>
        </p:txBody>
      </p:sp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2039542" y="2486026"/>
            <a:ext cx="1864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 sz="1800"/>
          </a:p>
        </p:txBody>
      </p:sp>
      <p:sp>
        <p:nvSpPr>
          <p:cNvPr id="5129" name="TextBox 2"/>
          <p:cNvSpPr txBox="1">
            <a:spLocks noChangeArrowheads="1"/>
          </p:cNvSpPr>
          <p:nvPr/>
        </p:nvSpPr>
        <p:spPr bwMode="auto">
          <a:xfrm>
            <a:off x="6084095" y="2511029"/>
            <a:ext cx="1241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 sz="1800"/>
          </a:p>
        </p:txBody>
      </p:sp>
      <p:pic>
        <p:nvPicPr>
          <p:cNvPr id="51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6" y="1863330"/>
            <a:ext cx="2464594" cy="340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360" y="1863329"/>
            <a:ext cx="23717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1" descr="M:\Rehabilitation Trials\FIXDT\Trial Management\Logo\FixDT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001" y="91678"/>
            <a:ext cx="191452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189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81" y="1420115"/>
            <a:ext cx="5573751" cy="41243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2785" y="2821435"/>
            <a:ext cx="32898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500" dirty="0"/>
              <a:t>And…</a:t>
            </a:r>
          </a:p>
        </p:txBody>
      </p:sp>
    </p:spTree>
    <p:extLst>
      <p:ext uri="{BB962C8B-B14F-4D97-AF65-F5344CB8AC3E}">
        <p14:creationId xmlns:p14="http://schemas.microsoft.com/office/powerpoint/2010/main" val="3746325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492" y="1988596"/>
            <a:ext cx="8229600" cy="3156998"/>
          </a:xfrm>
        </p:spPr>
        <p:txBody>
          <a:bodyPr>
            <a:normAutofit fontScale="92500"/>
          </a:bodyPr>
          <a:lstStyle/>
          <a:p>
            <a:r>
              <a:rPr lang="en-GB" sz="2700" dirty="0"/>
              <a:t>Nail fixation was associated with less disability than locking plate fixation in the 12 months following a fracture of the distal tibia</a:t>
            </a:r>
          </a:p>
          <a:p>
            <a:endParaRPr lang="en-GB" sz="2700" dirty="0"/>
          </a:p>
          <a:p>
            <a:r>
              <a:rPr lang="en-GB" sz="2700" dirty="0"/>
              <a:t>The difference was statistically significant and clinically important at 3 months (p&lt;0.001), but became less apparent at 6, and there was little difference at 12 months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564" y="178609"/>
            <a:ext cx="1742243" cy="144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41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2514598"/>
            <a:ext cx="8229600" cy="3156998"/>
          </a:xfrm>
        </p:spPr>
        <p:txBody>
          <a:bodyPr/>
          <a:lstStyle/>
          <a:p>
            <a:r>
              <a:rPr lang="en-GB" dirty="0"/>
              <a:t>The same pattern was noted with the secondary outcomes; health-related quality of life and ankle function</a:t>
            </a:r>
          </a:p>
          <a:p>
            <a:endParaRPr lang="en-GB" dirty="0"/>
          </a:p>
          <a:p>
            <a:r>
              <a:rPr lang="en-GB" dirty="0"/>
              <a:t>The same pattern was noted in patients under 50 years vs those over 50 years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185" y="177569"/>
            <a:ext cx="1941614" cy="16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21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And…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/>
              <a:t>Overall resource use was significantly lower in the nail fixation group</a:t>
            </a:r>
          </a:p>
          <a:p>
            <a:pPr lvl="1"/>
            <a:r>
              <a:rPr lang="en-GB" sz="3200" dirty="0"/>
              <a:t>Mostly driven by lower costs during follow-up c.f. initial treatment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41" y="4466253"/>
            <a:ext cx="2000990" cy="165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23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8" y="3007544"/>
            <a:ext cx="8229600" cy="849584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So, nail fixation is preferred on both clinical and cost-effectiveness grounds</a:t>
            </a:r>
            <a:br>
              <a:rPr lang="en-GB" dirty="0"/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0537A4-E147-FF4C-877C-9BD067993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667" y="4637155"/>
            <a:ext cx="2361601" cy="160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45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612" y="715647"/>
            <a:ext cx="7886700" cy="878788"/>
          </a:xfrm>
        </p:spPr>
        <p:txBody>
          <a:bodyPr/>
          <a:lstStyle/>
          <a:p>
            <a:r>
              <a:rPr lang="en-GB" sz="2800" b="1" dirty="0"/>
              <a:t>Interested to find out more...?</a:t>
            </a:r>
            <a:br>
              <a:rPr lang="en-GB" sz="2800" dirty="0"/>
            </a:br>
            <a:r>
              <a:rPr lang="en-GB" sz="2800" b="1" dirty="0"/>
              <a:t>Need Help...? Got a question...? 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811" y="1155041"/>
            <a:ext cx="7886700" cy="4485090"/>
          </a:xfrm>
        </p:spPr>
        <p:txBody>
          <a:bodyPr/>
          <a:lstStyle/>
          <a:p>
            <a:r>
              <a:rPr lang="en-GB" sz="1100" b="1" dirty="0"/>
              <a:t>CRN West Midlands</a:t>
            </a:r>
            <a:r>
              <a:rPr lang="en-GB" sz="1100" dirty="0"/>
              <a:t>: </a:t>
            </a:r>
          </a:p>
          <a:p>
            <a:pPr fontAlgn="base"/>
            <a:r>
              <a:rPr lang="en-GB" sz="1100" dirty="0"/>
              <a:t>Call 0121 371 8565 or Email </a:t>
            </a:r>
            <a:r>
              <a:rPr lang="en-GB" sz="1100" u="sng" dirty="0">
                <a:hlinkClick r:id="rId2"/>
              </a:rPr>
              <a:t>studysupport.crnwestmidlands@nihr.ac.uk</a:t>
            </a:r>
            <a:r>
              <a:rPr lang="en-GB" sz="1100" dirty="0"/>
              <a:t> </a:t>
            </a:r>
          </a:p>
          <a:p>
            <a:pPr fontAlgn="base"/>
            <a:r>
              <a:rPr lang="en-GB" sz="1100" dirty="0"/>
              <a:t>Visit our website: </a:t>
            </a:r>
            <a:r>
              <a:rPr lang="en-GB" sz="1100" u="sng" dirty="0">
                <a:hlinkClick r:id="rId3"/>
              </a:rPr>
              <a:t>https://local.nihr.ac.uk/lcrn/west-midlands/</a:t>
            </a:r>
            <a:r>
              <a:rPr lang="en-GB" sz="1100" dirty="0"/>
              <a:t> </a:t>
            </a:r>
          </a:p>
          <a:p>
            <a:pPr fontAlgn="base"/>
            <a:r>
              <a:rPr lang="en-GB" sz="1100" dirty="0"/>
              <a:t>Follow us on Twitter: @</a:t>
            </a:r>
            <a:r>
              <a:rPr lang="en-GB" sz="1100" dirty="0" err="1"/>
              <a:t>CRN_WMid</a:t>
            </a:r>
            <a:r>
              <a:rPr lang="en-GB" sz="1100" dirty="0"/>
              <a:t>  </a:t>
            </a:r>
          </a:p>
          <a:p>
            <a:br>
              <a:rPr lang="en-GB" sz="1100" dirty="0"/>
            </a:br>
            <a:r>
              <a:rPr lang="en-GB" sz="1100" b="1" dirty="0"/>
              <a:t>CRNWM Injuries &amp; Emergencies Specialty Research Leads</a:t>
            </a:r>
            <a:r>
              <a:rPr lang="en-GB" sz="1100" dirty="0"/>
              <a:t>:</a:t>
            </a:r>
          </a:p>
          <a:p>
            <a:pPr fontAlgn="base"/>
            <a:r>
              <a:rPr lang="en-GB" sz="1100" dirty="0"/>
              <a:t>Jonathan Young </a:t>
            </a:r>
            <a:r>
              <a:rPr lang="en-GB" sz="1100" u="sng" dirty="0">
                <a:hlinkClick r:id="rId4"/>
              </a:rPr>
              <a:t>Jonathan.Young3@uhcw.nhs.uk</a:t>
            </a:r>
            <a:r>
              <a:rPr lang="en-GB" sz="1100" dirty="0"/>
              <a:t> </a:t>
            </a:r>
          </a:p>
          <a:p>
            <a:pPr fontAlgn="base"/>
            <a:r>
              <a:rPr lang="en-GB" sz="1100" dirty="0"/>
              <a:t>Elaine Hardy </a:t>
            </a:r>
            <a:r>
              <a:rPr lang="en-GB" sz="1100" u="sng" dirty="0">
                <a:hlinkClick r:id="rId5"/>
              </a:rPr>
              <a:t>Elaine.Hardy2@swft.nhs.uk</a:t>
            </a:r>
            <a:r>
              <a:rPr lang="en-GB" sz="1100" dirty="0"/>
              <a:t> </a:t>
            </a:r>
          </a:p>
          <a:p>
            <a:br>
              <a:rPr lang="en-GB" sz="1100" dirty="0"/>
            </a:br>
            <a:r>
              <a:rPr lang="en-GB" sz="1100" b="1" dirty="0"/>
              <a:t>CRNWM Injuries &amp; Emergencies Specialty Research Delivery Manager  </a:t>
            </a:r>
            <a:endParaRPr lang="en-GB" sz="1100" dirty="0"/>
          </a:p>
          <a:p>
            <a:pPr fontAlgn="base"/>
            <a:r>
              <a:rPr lang="en-GB" sz="1100" dirty="0"/>
              <a:t>Susie Harrison </a:t>
            </a:r>
            <a:r>
              <a:rPr lang="en-GB" sz="1100" u="sng" dirty="0">
                <a:hlinkClick r:id="rId6"/>
              </a:rPr>
              <a:t>susan.harrison@nihr.ac.uk</a:t>
            </a:r>
            <a:r>
              <a:rPr lang="en-GB" sz="1100" dirty="0"/>
              <a:t> </a:t>
            </a:r>
          </a:p>
          <a:p>
            <a:br>
              <a:rPr lang="en-GB" sz="1100" dirty="0"/>
            </a:br>
            <a:r>
              <a:rPr lang="en-GB" sz="1100" b="1" dirty="0"/>
              <a:t>CRN Injuries &amp; Emergencies National Specialty Lead </a:t>
            </a:r>
            <a:endParaRPr lang="en-GB" sz="1100" dirty="0"/>
          </a:p>
          <a:p>
            <a:pPr fontAlgn="base"/>
            <a:r>
              <a:rPr lang="en-GB" sz="1100" dirty="0"/>
              <a:t>Professor Matthew Costa </a:t>
            </a:r>
            <a:r>
              <a:rPr lang="en-GB" sz="1100" u="sng" dirty="0">
                <a:hlinkClick r:id="rId7"/>
              </a:rPr>
              <a:t>matthew.costa@ndorms.ox.ac.uk</a:t>
            </a:r>
            <a:r>
              <a:rPr lang="en-GB" sz="1100" dirty="0"/>
              <a:t> </a:t>
            </a:r>
          </a:p>
          <a:p>
            <a:pPr fontAlgn="base"/>
            <a:r>
              <a:rPr lang="en-GB" sz="1100" dirty="0" err="1"/>
              <a:t>Website:</a:t>
            </a:r>
            <a:r>
              <a:rPr lang="en-GB" sz="1100" u="sng" dirty="0" err="1">
                <a:hlinkClick r:id="rId8"/>
              </a:rPr>
              <a:t>https</a:t>
            </a:r>
            <a:r>
              <a:rPr lang="en-GB" sz="1100" u="sng" dirty="0">
                <a:hlinkClick r:id="rId8"/>
              </a:rPr>
              <a:t>://www.nihr.ac.uk/explore-nihr/specialties/injuries-and-emergencies.htm</a:t>
            </a:r>
            <a:r>
              <a:rPr lang="en-GB" sz="1100" b="1" dirty="0"/>
              <a:t> </a:t>
            </a:r>
            <a:endParaRPr lang="en-GB" sz="1100" dirty="0"/>
          </a:p>
          <a:p>
            <a:br>
              <a:rPr lang="en-GB" sz="1100" dirty="0"/>
            </a:br>
            <a:r>
              <a:rPr lang="en-GB" sz="1100" b="1" dirty="0"/>
              <a:t>National Institute for Health Research website </a:t>
            </a:r>
            <a:r>
              <a:rPr lang="en-GB" sz="1100" u="sng" dirty="0">
                <a:hlinkClick r:id="rId9"/>
              </a:rPr>
              <a:t>https://www.nihr.ac.uk/</a:t>
            </a:r>
            <a:r>
              <a:rPr lang="en-GB" sz="1100" dirty="0"/>
              <a:t> </a:t>
            </a:r>
          </a:p>
          <a:p>
            <a:r>
              <a:rPr lang="en-GB" sz="1100" b="1" dirty="0"/>
              <a:t>Discover the latest published research</a:t>
            </a:r>
            <a:r>
              <a:rPr lang="en-GB" sz="1100" dirty="0"/>
              <a:t> </a:t>
            </a:r>
            <a:r>
              <a:rPr lang="en-GB" sz="1100" u="sng" dirty="0">
                <a:hlinkClick r:id="rId10"/>
              </a:rPr>
              <a:t>https://discover.dc.nihr.ac.uk/portal/home</a:t>
            </a:r>
            <a:r>
              <a:rPr lang="en-GB" sz="1100" dirty="0"/>
              <a:t> </a:t>
            </a:r>
          </a:p>
          <a:p>
            <a:r>
              <a:rPr lang="en-GB" sz="1100" b="1" dirty="0"/>
              <a:t>Be Part of Research</a:t>
            </a:r>
            <a:r>
              <a:rPr lang="en-GB" sz="1100" dirty="0"/>
              <a:t> to find Injuries &amp; Emergencies studies in your area </a:t>
            </a:r>
            <a:r>
              <a:rPr lang="en-GB" sz="1100" u="sng" dirty="0">
                <a:hlinkClick r:id="rId11"/>
              </a:rPr>
              <a:t>http://www.bepartofresearch.co.uk/</a:t>
            </a:r>
            <a:r>
              <a:rPr lang="en-GB" sz="1100" dirty="0"/>
              <a:t>  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562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CRN West Midlands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896" y="1376721"/>
            <a:ext cx="7886700" cy="4485090"/>
          </a:xfrm>
        </p:spPr>
        <p:txBody>
          <a:bodyPr/>
          <a:lstStyle/>
          <a:p>
            <a:pPr marL="76200" indent="0">
              <a:buNone/>
            </a:pPr>
            <a:r>
              <a:rPr lang="en-GB" sz="1600" dirty="0"/>
              <a:t>CRN has 6 research Divisions.</a:t>
            </a:r>
          </a:p>
          <a:p>
            <a:pPr marL="76200" indent="0">
              <a:buNone/>
            </a:pPr>
            <a:r>
              <a:rPr lang="en-GB" sz="1600" dirty="0"/>
              <a:t>Injuries &amp; Emergencies is in Division 6.</a:t>
            </a:r>
          </a:p>
          <a:p>
            <a:pPr marL="76200" indent="0">
              <a:buNone/>
            </a:pPr>
            <a:endParaRPr lang="en-GB" sz="1600" dirty="0"/>
          </a:p>
          <a:p>
            <a:pPr marL="76200" indent="0">
              <a:buNone/>
            </a:pPr>
            <a:r>
              <a:rPr lang="en-GB" sz="1600" dirty="0"/>
              <a:t>Division 6 also covers:</a:t>
            </a:r>
          </a:p>
          <a:p>
            <a:pPr marL="76200" indent="0">
              <a:buNone/>
            </a:pPr>
            <a:r>
              <a:rPr lang="en-GB" sz="1600" dirty="0"/>
              <a:t>Anaesthesia/Perioperative Medicine, Surgery, Critical Care, ENT, ID, Microbiology, Ophthalmology, Respiratory, Gastroenterology &amp; Hepatology.</a:t>
            </a:r>
          </a:p>
          <a:p>
            <a:pPr marL="76200" indent="0">
              <a:buNone/>
            </a:pPr>
            <a:endParaRPr lang="en-GB" sz="1600" dirty="0"/>
          </a:p>
          <a:p>
            <a:pPr marL="76200" indent="0">
              <a:buNone/>
            </a:pPr>
            <a:r>
              <a:rPr lang="en-GB" sz="1600" dirty="0"/>
              <a:t>Division 1: Cancer</a:t>
            </a:r>
          </a:p>
          <a:p>
            <a:pPr marL="76200" indent="0">
              <a:buNone/>
            </a:pPr>
            <a:endParaRPr lang="en-GB" sz="1600" dirty="0"/>
          </a:p>
          <a:p>
            <a:pPr marL="76200" indent="0">
              <a:buNone/>
            </a:pPr>
            <a:r>
              <a:rPr lang="en-GB" sz="1600" dirty="0"/>
              <a:t>Division 5: Primary Care</a:t>
            </a:r>
          </a:p>
          <a:p>
            <a:pPr marL="76200" indent="0">
              <a:buNone/>
            </a:pPr>
            <a:endParaRPr lang="en-GB" sz="1600" dirty="0"/>
          </a:p>
          <a:p>
            <a:pPr marL="762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630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Help from your Trust R&amp;D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8" y="3106364"/>
            <a:ext cx="7029009" cy="2832484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 descr="https://lh3.googleusercontent.com/sP-Hx7WlgIlsNfg7vMVwaLWilWiKoLIdcZDXvpfCaxIDwfeE1yStINwtXJim1gySCFN84dzuCjfnu1zAN6tNPcJMoMURGf3EYuQdLJcm5xqPLk0WaqV0iqQ4QTo3t2AuITIc1C2Zn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44" y="1311981"/>
            <a:ext cx="6423998" cy="480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52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07189"/>
            <a:ext cx="7886700" cy="4485090"/>
          </a:xfrm>
        </p:spPr>
        <p:txBody>
          <a:bodyPr/>
          <a:lstStyle/>
          <a:p>
            <a:pPr marL="76200" indent="0">
              <a:buNone/>
            </a:pPr>
            <a:r>
              <a:rPr lang="en-GB" sz="1600" dirty="0"/>
              <a:t>Clinical Research Specialty Lead (CRSL)</a:t>
            </a:r>
          </a:p>
          <a:p>
            <a:pPr marL="76200" indent="0">
              <a:buNone/>
            </a:pPr>
            <a:r>
              <a:rPr lang="en-GB" sz="1600" dirty="0"/>
              <a:t>&amp; Deputy CRSL for I&amp;E in the</a:t>
            </a:r>
          </a:p>
          <a:p>
            <a:pPr marL="76200" indent="0">
              <a:buNone/>
            </a:pPr>
            <a:r>
              <a:rPr lang="en-GB" sz="1600" dirty="0"/>
              <a:t>WM CRN</a:t>
            </a:r>
          </a:p>
          <a:p>
            <a:pPr marL="76200" indent="0">
              <a:buNone/>
            </a:pPr>
            <a:endParaRPr lang="en-GB" sz="1800" dirty="0"/>
          </a:p>
          <a:p>
            <a:pPr marL="76200" indent="0">
              <a:buNone/>
            </a:pPr>
            <a:endParaRPr lang="en-GB" sz="1800" dirty="0"/>
          </a:p>
          <a:p>
            <a:pPr marL="76200" indent="0">
              <a:buNone/>
            </a:pPr>
            <a:endParaRPr lang="en-GB" sz="1800" dirty="0"/>
          </a:p>
          <a:p>
            <a:pPr marL="76200" indent="0">
              <a:buNone/>
            </a:pPr>
            <a:endParaRPr lang="en-GB" sz="1800" dirty="0"/>
          </a:p>
          <a:p>
            <a:pPr marL="76200" indent="0">
              <a:buNone/>
            </a:pPr>
            <a:endParaRPr lang="en-GB" sz="1800" dirty="0"/>
          </a:p>
          <a:p>
            <a:pPr marL="76200" indent="0">
              <a:buNone/>
            </a:pPr>
            <a:r>
              <a:rPr lang="en-GB" sz="1600" dirty="0"/>
              <a:t>Research Delivery Manager: </a:t>
            </a:r>
          </a:p>
          <a:p>
            <a:pPr marL="76200" indent="0">
              <a:buNone/>
            </a:pPr>
            <a:r>
              <a:rPr lang="en-GB" sz="1600" dirty="0"/>
              <a:t>Susie Harrison</a:t>
            </a:r>
          </a:p>
          <a:p>
            <a:pPr marL="76200" indent="0">
              <a:buNone/>
            </a:pPr>
            <a:r>
              <a:rPr lang="en-GB" sz="1600" dirty="0"/>
              <a:t>Research Portfolio Facilitator:</a:t>
            </a:r>
          </a:p>
          <a:p>
            <a:pPr marL="76200" indent="0">
              <a:buNone/>
            </a:pPr>
            <a:r>
              <a:rPr lang="en-GB" sz="1600" dirty="0"/>
              <a:t>Debbie </a:t>
            </a:r>
            <a:r>
              <a:rPr lang="en-GB" sz="1600" dirty="0" err="1"/>
              <a:t>Peplow</a:t>
            </a:r>
            <a:endParaRPr lang="en-GB" sz="1600" dirty="0"/>
          </a:p>
          <a:p>
            <a:pPr marL="76200" indent="0">
              <a:buNone/>
            </a:pPr>
            <a:endParaRPr lang="en-GB" sz="1800" dirty="0"/>
          </a:p>
          <a:p>
            <a:pPr marL="76200" indent="0">
              <a:buNone/>
            </a:pPr>
            <a:endParaRPr lang="en-GB" sz="1800" dirty="0"/>
          </a:p>
          <a:p>
            <a:pPr marL="76200" indent="0">
              <a:buNone/>
            </a:pPr>
            <a:endParaRPr lang="en-GB" dirty="0"/>
          </a:p>
          <a:p>
            <a:pPr marL="7620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 descr="A group of people posing for the camera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" y="2530912"/>
            <a:ext cx="2067135" cy="1389775"/>
          </a:xfrm>
          <a:prstGeom prst="rect">
            <a:avLst/>
          </a:prstGeom>
        </p:spPr>
      </p:pic>
      <p:pic>
        <p:nvPicPr>
          <p:cNvPr id="5" name="Picture 4" descr="rds west midlands geographic area">
            <a:extLst>
              <a:ext uri="{FF2B5EF4-FFF2-40B4-BE49-F238E27FC236}">
                <a16:creationId xmlns:a16="http://schemas.microsoft.com/office/drawing/2014/main" id="{7A10AF04-B8BA-4ED8-A503-2C32B6CE26F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469" y="240949"/>
            <a:ext cx="3911097" cy="4173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093" y="4647847"/>
            <a:ext cx="1350181" cy="1350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2092" y="4647847"/>
            <a:ext cx="1265464" cy="136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98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Trauma Research WM CRN 2019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date this year (April –August 2019):</a:t>
            </a:r>
          </a:p>
          <a:p>
            <a:endParaRPr lang="en-GB" dirty="0"/>
          </a:p>
          <a:p>
            <a:pPr lvl="1"/>
            <a:r>
              <a:rPr lang="en-GB" dirty="0"/>
              <a:t>8 Trusts (</a:t>
            </a:r>
            <a:r>
              <a:rPr lang="en-GB" b="1" dirty="0"/>
              <a:t>10</a:t>
            </a:r>
            <a:r>
              <a:rPr lang="en-GB" dirty="0"/>
              <a:t> sites) have recruited to</a:t>
            </a:r>
          </a:p>
          <a:p>
            <a:pPr lvl="1"/>
            <a:endParaRPr lang="en-GB" dirty="0"/>
          </a:p>
          <a:p>
            <a:pPr lvl="1"/>
            <a:r>
              <a:rPr lang="en-GB" b="1" dirty="0"/>
              <a:t>15</a:t>
            </a:r>
            <a:r>
              <a:rPr lang="en-GB" dirty="0"/>
              <a:t> Trauma Research studies</a:t>
            </a:r>
          </a:p>
          <a:p>
            <a:pPr lvl="1"/>
            <a:endParaRPr lang="en-GB" dirty="0"/>
          </a:p>
          <a:p>
            <a:pPr lvl="1"/>
            <a:r>
              <a:rPr lang="en-GB" b="1" dirty="0"/>
              <a:t>714</a:t>
            </a:r>
            <a:r>
              <a:rPr lang="en-GB" dirty="0"/>
              <a:t> patients so far this year</a:t>
            </a:r>
          </a:p>
          <a:p>
            <a:pPr marL="7620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03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trauma research is </a:t>
            </a:r>
            <a:r>
              <a:rPr lang="en-GB" b="1" dirty="0"/>
              <a:t>currently</a:t>
            </a:r>
            <a:r>
              <a:rPr lang="en-GB" dirty="0"/>
              <a:t> being recruited to in our network?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Pre-hospital &amp; ED studies</a:t>
            </a:r>
          </a:p>
          <a:p>
            <a:endParaRPr lang="en-GB" dirty="0"/>
          </a:p>
          <a:p>
            <a:r>
              <a:rPr lang="en-GB" dirty="0"/>
              <a:t>Trauma studies </a:t>
            </a:r>
          </a:p>
        </p:txBody>
      </p:sp>
    </p:spTree>
    <p:extLst>
      <p:ext uri="{BB962C8B-B14F-4D97-AF65-F5344CB8AC3E}">
        <p14:creationId xmlns:p14="http://schemas.microsoft.com/office/powerpoint/2010/main" val="1914851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05D58-0B8E-4B78-9DAE-D89FD097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Pre-hospital &amp; ED trauma studies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C26B1-04C0-43EE-ADB1-F946D7A6B8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D57078-3782-4541-820F-DA3C3745D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154440"/>
              </p:ext>
            </p:extLst>
          </p:nvPr>
        </p:nvGraphicFramePr>
        <p:xfrm>
          <a:off x="158044" y="1509307"/>
          <a:ext cx="8782756" cy="4485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2570">
                  <a:extLst>
                    <a:ext uri="{9D8B030D-6E8A-4147-A177-3AD203B41FA5}">
                      <a16:colId xmlns:a16="http://schemas.microsoft.com/office/drawing/2014/main" val="767751777"/>
                    </a:ext>
                  </a:extLst>
                </a:gridCol>
                <a:gridCol w="947353">
                  <a:extLst>
                    <a:ext uri="{9D8B030D-6E8A-4147-A177-3AD203B41FA5}">
                      <a16:colId xmlns:a16="http://schemas.microsoft.com/office/drawing/2014/main" val="2415558860"/>
                    </a:ext>
                  </a:extLst>
                </a:gridCol>
                <a:gridCol w="947353">
                  <a:extLst>
                    <a:ext uri="{9D8B030D-6E8A-4147-A177-3AD203B41FA5}">
                      <a16:colId xmlns:a16="http://schemas.microsoft.com/office/drawing/2014/main" val="857423255"/>
                    </a:ext>
                  </a:extLst>
                </a:gridCol>
                <a:gridCol w="963146">
                  <a:extLst>
                    <a:ext uri="{9D8B030D-6E8A-4147-A177-3AD203B41FA5}">
                      <a16:colId xmlns:a16="http://schemas.microsoft.com/office/drawing/2014/main" val="1359354283"/>
                    </a:ext>
                  </a:extLst>
                </a:gridCol>
                <a:gridCol w="935510">
                  <a:extLst>
                    <a:ext uri="{9D8B030D-6E8A-4147-A177-3AD203B41FA5}">
                      <a16:colId xmlns:a16="http://schemas.microsoft.com/office/drawing/2014/main" val="3425803072"/>
                    </a:ext>
                  </a:extLst>
                </a:gridCol>
                <a:gridCol w="1136824">
                  <a:extLst>
                    <a:ext uri="{9D8B030D-6E8A-4147-A177-3AD203B41FA5}">
                      <a16:colId xmlns:a16="http://schemas.microsoft.com/office/drawing/2014/main" val="3986952317"/>
                    </a:ext>
                  </a:extLst>
                </a:gridCol>
              </a:tblGrid>
              <a:tr h="33100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>
                          <a:effectLst/>
                        </a:rPr>
                        <a:t>Significant Ankle Ligament Injury (</a:t>
                      </a:r>
                      <a:r>
                        <a:rPr lang="en-GB" sz="1100" b="1" u="none" strike="noStrike" dirty="0">
                          <a:effectLst/>
                        </a:rPr>
                        <a:t>SALI</a:t>
                      </a:r>
                      <a:r>
                        <a:rPr lang="en-GB" sz="1100" u="none" strike="noStrike" dirty="0"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3/10/2016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31/12/2019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244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UHCW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34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4473699"/>
                  </a:ext>
                </a:extLst>
              </a:tr>
              <a:tr h="33100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Warwick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42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3671787"/>
                  </a:ext>
                </a:extLst>
              </a:tr>
              <a:tr h="34755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 err="1">
                          <a:effectLst/>
                        </a:rPr>
                        <a:t>RePHILL</a:t>
                      </a:r>
                      <a:r>
                        <a:rPr lang="en-GB" sz="1100" u="none" strike="noStrike" dirty="0">
                          <a:effectLst/>
                        </a:rPr>
                        <a:t> Resuscitation with </a:t>
                      </a:r>
                      <a:r>
                        <a:rPr lang="en-GB" sz="1100" u="none" strike="noStrike" dirty="0" err="1">
                          <a:effectLst/>
                        </a:rPr>
                        <a:t>Pre­HospItaL</a:t>
                      </a:r>
                      <a:r>
                        <a:rPr lang="en-GB" sz="1100" u="none" strike="noStrike" dirty="0">
                          <a:effectLst/>
                        </a:rPr>
                        <a:t> </a:t>
                      </a:r>
                      <a:r>
                        <a:rPr lang="en-GB" sz="1100" u="none" strike="noStrike" dirty="0" err="1">
                          <a:effectLst/>
                        </a:rPr>
                        <a:t>bLood</a:t>
                      </a:r>
                      <a:r>
                        <a:rPr lang="en-GB" sz="1100" u="none" strike="noStrike" dirty="0">
                          <a:effectLst/>
                        </a:rPr>
                        <a:t> products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5/12/2016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18/1/2020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146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WMAS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5197033"/>
                  </a:ext>
                </a:extLst>
              </a:tr>
              <a:tr h="347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UHNM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2615553"/>
                  </a:ext>
                </a:extLst>
              </a:tr>
              <a:tr h="347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UHCW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483621"/>
                  </a:ext>
                </a:extLst>
              </a:tr>
              <a:tr h="34755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</a:rPr>
                        <a:t>CRYOSTAT-2</a:t>
                      </a:r>
                      <a:r>
                        <a:rPr lang="en-GB" sz="1100" u="none" strike="noStrike" dirty="0">
                          <a:effectLst/>
                        </a:rPr>
                        <a:t> Early cryoprecipitate in major trauma haemorrhage: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6/7/2017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30/6/2020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87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UHNM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7541570"/>
                  </a:ext>
                </a:extLst>
              </a:tr>
              <a:tr h="347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UHCW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17381318"/>
                  </a:ext>
                </a:extLst>
              </a:tr>
              <a:tr h="347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UHB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13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6723016"/>
                  </a:ext>
                </a:extLst>
              </a:tr>
              <a:tr h="34755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</a:rPr>
                        <a:t>FORCE</a:t>
                      </a:r>
                      <a:r>
                        <a:rPr lang="en-GB" sz="1100" u="none" strike="noStrike" dirty="0">
                          <a:effectLst/>
                        </a:rPr>
                        <a:t> Forearm fracture Recovery in Children Evaluation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16/1/2019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31/12/2019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85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BCH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35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6666131"/>
                  </a:ext>
                </a:extLst>
              </a:tr>
              <a:tr h="347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RWT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21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3937205"/>
                  </a:ext>
                </a:extLst>
              </a:tr>
              <a:tr h="347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UHCW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16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2063971"/>
                  </a:ext>
                </a:extLst>
              </a:tr>
              <a:tr h="34755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100" b="1" u="none" strike="noStrike" dirty="0">
                          <a:effectLst/>
                        </a:rPr>
                        <a:t>UK REBOA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1/10/2017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30/6/2020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UHCW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4699669"/>
                  </a:ext>
                </a:extLst>
              </a:tr>
              <a:tr h="3475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UHB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4495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67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120" y="1688551"/>
            <a:ext cx="7806997" cy="2033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686" y="2264227"/>
            <a:ext cx="7966710" cy="3606291"/>
          </a:xfrm>
        </p:spPr>
        <p:txBody>
          <a:bodyPr/>
          <a:lstStyle/>
          <a:p>
            <a:r>
              <a:rPr lang="en-GB" sz="1800" dirty="0"/>
              <a:t>Does Pre-Hospital Blood Products resuscitation</a:t>
            </a:r>
          </a:p>
          <a:p>
            <a:pPr lvl="1"/>
            <a:r>
              <a:rPr lang="en-GB" sz="1800" dirty="0"/>
              <a:t>improve tissue perfusion and</a:t>
            </a:r>
          </a:p>
          <a:p>
            <a:pPr lvl="1"/>
            <a:r>
              <a:rPr lang="en-GB" sz="1800" dirty="0"/>
              <a:t>reduce mortality</a:t>
            </a:r>
          </a:p>
          <a:p>
            <a:r>
              <a:rPr lang="en-GB" sz="1800" dirty="0"/>
              <a:t>in trauma patients with haemorrhagic shock compared to current standard practice (crystalloid resuscitation)?</a:t>
            </a:r>
          </a:p>
          <a:p>
            <a:endParaRPr lang="en-GB" sz="1800" dirty="0"/>
          </a:p>
        </p:txBody>
      </p:sp>
      <p:pic>
        <p:nvPicPr>
          <p:cNvPr id="6146" name="Picture 2" descr="RePHILL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555554"/>
            <a:ext cx="1689463" cy="151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208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288235"/>
            <a:ext cx="7886700" cy="8787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233" y="1881818"/>
            <a:ext cx="7886700" cy="448509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Early high-dose cryoprecipitate in adult patients with major trauma haemorrhage requiring major haemorrhage protocol (MHP) activation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122" name="Picture 2" descr="https://nhsbtdbe.blob.core.windows.net/umbraco-assets-corp/3736/cryostat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604020"/>
            <a:ext cx="3381375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094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1100</Words>
  <Application>Microsoft Office PowerPoint</Application>
  <PresentationFormat>On-screen Show (4:3)</PresentationFormat>
  <Paragraphs>299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Lato</vt:lpstr>
      <vt:lpstr>Arial</vt:lpstr>
      <vt:lpstr>Calibri</vt:lpstr>
      <vt:lpstr>Office Theme</vt:lpstr>
      <vt:lpstr>1_Office Theme</vt:lpstr>
      <vt:lpstr>Trauma Research in the West Midlands</vt:lpstr>
      <vt:lpstr>NIHR:15 regional CRNs </vt:lpstr>
      <vt:lpstr>CRN West Midlands</vt:lpstr>
      <vt:lpstr>PowerPoint Presentation</vt:lpstr>
      <vt:lpstr>Trauma Research WM CRN 2019</vt:lpstr>
      <vt:lpstr>What trauma research is currently being recruited to in our network? </vt:lpstr>
      <vt:lpstr>Pre-hospital &amp; ED trauma studies</vt:lpstr>
      <vt:lpstr>PowerPoint Presentation</vt:lpstr>
      <vt:lpstr>PowerPoint Presentation</vt:lpstr>
      <vt:lpstr>PowerPoint Presentation</vt:lpstr>
      <vt:lpstr>Orthopaedic Trauma &amp; Burns studies</vt:lpstr>
      <vt:lpstr>Some successful trauma studies</vt:lpstr>
      <vt:lpstr>                 </vt:lpstr>
      <vt:lpstr>Background – open fracture of the lower limb</vt:lpstr>
      <vt:lpstr>PowerPoint Presentation</vt:lpstr>
      <vt:lpstr>Primary Outcome Measure</vt:lpstr>
      <vt:lpstr>PowerPoint Presentation</vt:lpstr>
      <vt:lpstr>PowerPoint Presentation</vt:lpstr>
      <vt:lpstr>PowerPoint Presentation</vt:lpstr>
      <vt:lpstr>Infection</vt:lpstr>
      <vt:lpstr> Conclusions</vt:lpstr>
      <vt:lpstr>PowerPoint Presentation</vt:lpstr>
      <vt:lpstr>PowerPoint Presentation</vt:lpstr>
      <vt:lpstr>PowerPoint Presentation</vt:lpstr>
      <vt:lpstr>PowerPoint Presentation</vt:lpstr>
      <vt:lpstr>Results</vt:lpstr>
      <vt:lpstr>And…</vt:lpstr>
      <vt:lpstr>So, nail fixation is preferred on both clinical and cost-effectiveness grounds </vt:lpstr>
      <vt:lpstr>Interested to find out more...? Need Help...? Got a question...?   </vt:lpstr>
      <vt:lpstr>Help from your Trust R&amp;D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 Research Activity in the West Midlands</dc:title>
  <dc:creator>Hardy Elaine (RJC) Consultant Emergency Department  Swark-FT</dc:creator>
  <cp:lastModifiedBy>elles</cp:lastModifiedBy>
  <cp:revision>103</cp:revision>
  <dcterms:modified xsi:type="dcterms:W3CDTF">2019-09-22T21:39:23Z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146347271</vt:i4>
  </property>
  <property fmtid="{D5CDD505-2E9C-101B-9397-08002B2CF9AE}" pid="3" name="_NewReviewCycle">
    <vt:lpwstr/>
  </property>
  <property fmtid="{D5CDD505-2E9C-101B-9397-08002B2CF9AE}" pid="4" name="_EmailSubject">
    <vt:lpwstr>Talk for Major trauma study day </vt:lpwstr>
  </property>
  <property fmtid="{D5CDD505-2E9C-101B-9397-08002B2CF9AE}" pid="5" name="_AuthorEmail">
    <vt:lpwstr>Jonathan.Young3@uhcw.nhs.uk</vt:lpwstr>
  </property>
  <property fmtid="{D5CDD505-2E9C-101B-9397-08002B2CF9AE}" pid="6" name="_AuthorEmailDisplayName">
    <vt:lpwstr>Young Jonathan (RKB) Consultant</vt:lpwstr>
  </property>
</Properties>
</file>