
<file path=[Content_Types].xml><?xml version="1.0" encoding="utf-8"?>
<Types xmlns="http://schemas.openxmlformats.org/package/2006/content-types">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7.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887" r:id="rId2"/>
  </p:sldMasterIdLst>
  <p:notesMasterIdLst>
    <p:notesMasterId r:id="rId38"/>
  </p:notesMasterIdLst>
  <p:handoutMasterIdLst>
    <p:handoutMasterId r:id="rId39"/>
  </p:handoutMasterIdLst>
  <p:sldIdLst>
    <p:sldId id="256" r:id="rId3"/>
    <p:sldId id="265" r:id="rId4"/>
    <p:sldId id="330" r:id="rId5"/>
    <p:sldId id="322" r:id="rId6"/>
    <p:sldId id="337" r:id="rId7"/>
    <p:sldId id="338" r:id="rId8"/>
    <p:sldId id="339" r:id="rId9"/>
    <p:sldId id="343" r:id="rId10"/>
    <p:sldId id="340" r:id="rId11"/>
    <p:sldId id="351" r:id="rId12"/>
    <p:sldId id="342" r:id="rId13"/>
    <p:sldId id="349" r:id="rId14"/>
    <p:sldId id="335" r:id="rId15"/>
    <p:sldId id="332" r:id="rId16"/>
    <p:sldId id="323" r:id="rId17"/>
    <p:sldId id="259" r:id="rId18"/>
    <p:sldId id="336" r:id="rId19"/>
    <p:sldId id="309" r:id="rId20"/>
    <p:sldId id="327" r:id="rId21"/>
    <p:sldId id="356" r:id="rId22"/>
    <p:sldId id="318" r:id="rId23"/>
    <p:sldId id="307" r:id="rId24"/>
    <p:sldId id="277" r:id="rId25"/>
    <p:sldId id="324" r:id="rId26"/>
    <p:sldId id="313" r:id="rId27"/>
    <p:sldId id="270" r:id="rId28"/>
    <p:sldId id="311" r:id="rId29"/>
    <p:sldId id="294" r:id="rId30"/>
    <p:sldId id="312" r:id="rId31"/>
    <p:sldId id="292" r:id="rId32"/>
    <p:sldId id="274" r:id="rId33"/>
    <p:sldId id="315" r:id="rId34"/>
    <p:sldId id="316" r:id="rId35"/>
    <p:sldId id="354" r:id="rId36"/>
    <p:sldId id="287" r:id="rId3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wn Clerk" initials="T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6433" autoAdjust="0"/>
  </p:normalViewPr>
  <p:slideViewPr>
    <p:cSldViewPr>
      <p:cViewPr varScale="1">
        <p:scale>
          <a:sx n="114" d="100"/>
          <a:sy n="114" d="100"/>
        </p:scale>
        <p:origin x="157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Last Visit</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F973-45DF-9F4B-BB48F0426B88}"/>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F973-45DF-9F4B-BB48F0426B88}"/>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F973-45DF-9F4B-BB48F0426B88}"/>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F973-45DF-9F4B-BB48F0426B88}"/>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F973-45DF-9F4B-BB48F0426B88}"/>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F973-45DF-9F4B-BB48F0426B88}"/>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bestFit"/>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Within Last Year</c:v>
                </c:pt>
                <c:pt idx="1">
                  <c:v>Two Years</c:v>
                </c:pt>
                <c:pt idx="2">
                  <c:v>Five Years</c:v>
                </c:pt>
                <c:pt idx="3">
                  <c:v>More Than Five</c:v>
                </c:pt>
                <c:pt idx="4">
                  <c:v>Never</c:v>
                </c:pt>
                <c:pt idx="5">
                  <c:v>No Response</c:v>
                </c:pt>
              </c:strCache>
            </c:strRef>
          </c:cat>
          <c:val>
            <c:numRef>
              <c:f>Sheet1!$B$2:$B$7</c:f>
              <c:numCache>
                <c:formatCode>General</c:formatCode>
                <c:ptCount val="6"/>
                <c:pt idx="0">
                  <c:v>101</c:v>
                </c:pt>
                <c:pt idx="1">
                  <c:v>21</c:v>
                </c:pt>
                <c:pt idx="2">
                  <c:v>28</c:v>
                </c:pt>
                <c:pt idx="3">
                  <c:v>20</c:v>
                </c:pt>
                <c:pt idx="4">
                  <c:v>16</c:v>
                </c:pt>
                <c:pt idx="5">
                  <c:v>2</c:v>
                </c:pt>
              </c:numCache>
            </c:numRef>
          </c:val>
          <c:extLst>
            <c:ext xmlns:c16="http://schemas.microsoft.com/office/drawing/2014/chart" uri="{C3380CC4-5D6E-409C-BE32-E72D297353CC}">
              <c16:uniqueId val="{00000000-E79D-4DB2-A52F-56619F7755BF}"/>
            </c:ext>
          </c:extLst>
        </c:ser>
        <c:dLbls>
          <c:dLblPos val="bestFit"/>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Budget</a:t>
            </a:r>
            <a:r>
              <a:rPr lang="en-US" baseline="0" dirty="0"/>
              <a:t> Balance Trend 2010-2022    </a:t>
            </a:r>
            <a:endParaRPr lang="en-US" dirty="0"/>
          </a:p>
        </c:rich>
      </c:tx>
      <c:layout>
        <c:manualLayout>
          <c:xMode val="edge"/>
          <c:yMode val="edge"/>
          <c:x val="0.18451337368956047"/>
          <c:y val="2.0168067226890758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0.15832673372475839"/>
          <c:y val="0.14141176470588235"/>
          <c:w val="0.69724363934277001"/>
          <c:h val="0.77494713160854889"/>
        </c:manualLayout>
      </c:layout>
      <c:barChart>
        <c:barDir val="col"/>
        <c:grouping val="clustered"/>
        <c:varyColors val="0"/>
        <c:ser>
          <c:idx val="0"/>
          <c:order val="0"/>
          <c:tx>
            <c:strRef>
              <c:f>Sheet1!$B$1</c:f>
              <c:strCache>
                <c:ptCount val="1"/>
                <c:pt idx="0">
                  <c:v>Beginning Balance</c:v>
                </c:pt>
              </c:strCache>
            </c:strRef>
          </c:tx>
          <c:spPr>
            <a:solidFill>
              <a:schemeClr val="accent2"/>
            </a:solidFill>
            <a:ln>
              <a:noFill/>
            </a:ln>
            <a:effectLst/>
          </c:spPr>
          <c:invertIfNegative val="0"/>
          <c:cat>
            <c:numRef>
              <c:f>Sheet1!$A$2:$A$14</c:f>
              <c:numCache>
                <c:formatCode>General</c:formatCode>
                <c:ptCount val="13"/>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numCache>
            </c:numRef>
          </c:cat>
          <c:val>
            <c:numRef>
              <c:f>Sheet1!$B$2:$B$14</c:f>
              <c:numCache>
                <c:formatCode>"$"#,##0.00_);[Red]\("$"#,##0.00\)</c:formatCode>
                <c:ptCount val="13"/>
                <c:pt idx="0">
                  <c:v>858779.73</c:v>
                </c:pt>
                <c:pt idx="1">
                  <c:v>502598.86</c:v>
                </c:pt>
                <c:pt idx="2">
                  <c:v>541357.04</c:v>
                </c:pt>
                <c:pt idx="3" formatCode="_(&quot;$&quot;* #,##0.00_);_(&quot;$&quot;* \(#,##0.00\);_(&quot;$&quot;* &quot;-&quot;??_);_(@_)">
                  <c:v>550330.34</c:v>
                </c:pt>
                <c:pt idx="4" formatCode="_(&quot;$&quot;* #,##0.00_);_(&quot;$&quot;* \(#,##0.00\);_(&quot;$&quot;* &quot;-&quot;??_);_(@_)">
                  <c:v>524306.05000000005</c:v>
                </c:pt>
                <c:pt idx="5" formatCode="_(&quot;$&quot;* #,##0.00_);_(&quot;$&quot;* \(#,##0.00\);_(&quot;$&quot;* &quot;-&quot;??_);_(@_)">
                  <c:v>908629.44</c:v>
                </c:pt>
                <c:pt idx="6" formatCode="_(&quot;$&quot;* #,##0.00_);_(&quot;$&quot;* \(#,##0.00\);_(&quot;$&quot;* &quot;-&quot;??_);_(@_)">
                  <c:v>1338019.18</c:v>
                </c:pt>
                <c:pt idx="7" formatCode="_(&quot;$&quot;* #,##0.00_);_(&quot;$&quot;* \(#,##0.00\);_(&quot;$&quot;* &quot;-&quot;??_);_(@_)">
                  <c:v>1985058.1</c:v>
                </c:pt>
                <c:pt idx="8" formatCode="_(&quot;$&quot;* #,##0.00_);_(&quot;$&quot;* \(#,##0.00\);_(&quot;$&quot;* &quot;-&quot;??_);_(@_)">
                  <c:v>2350266.56</c:v>
                </c:pt>
                <c:pt idx="9">
                  <c:v>2135195.15</c:v>
                </c:pt>
                <c:pt idx="10">
                  <c:v>1862574.71</c:v>
                </c:pt>
                <c:pt idx="11">
                  <c:v>2253792.36</c:v>
                </c:pt>
                <c:pt idx="12" formatCode="#,##0">
                  <c:v>2266221</c:v>
                </c:pt>
              </c:numCache>
            </c:numRef>
          </c:val>
          <c:extLst>
            <c:ext xmlns:c16="http://schemas.microsoft.com/office/drawing/2014/chart" uri="{C3380CC4-5D6E-409C-BE32-E72D297353CC}">
              <c16:uniqueId val="{00000000-37E3-40AE-8B45-62A3440C36D5}"/>
            </c:ext>
          </c:extLst>
        </c:ser>
        <c:ser>
          <c:idx val="1"/>
          <c:order val="1"/>
          <c:tx>
            <c:strRef>
              <c:f>Sheet1!$C$1</c:f>
              <c:strCache>
                <c:ptCount val="1"/>
                <c:pt idx="0">
                  <c:v>Ending Balance</c:v>
                </c:pt>
              </c:strCache>
            </c:strRef>
          </c:tx>
          <c:spPr>
            <a:solidFill>
              <a:schemeClr val="accent4"/>
            </a:solidFill>
            <a:ln>
              <a:noFill/>
            </a:ln>
            <a:effectLst/>
          </c:spPr>
          <c:invertIfNegative val="0"/>
          <c:cat>
            <c:numRef>
              <c:f>Sheet1!$A$2:$A$14</c:f>
              <c:numCache>
                <c:formatCode>General</c:formatCode>
                <c:ptCount val="13"/>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numCache>
            </c:numRef>
          </c:cat>
          <c:val>
            <c:numRef>
              <c:f>Sheet1!$C$2:$C$14</c:f>
              <c:numCache>
                <c:formatCode>_("$"* #,##0.00_);_("$"* \(#,##0.00\);_("$"* "-"??_);_(@_)</c:formatCode>
                <c:ptCount val="13"/>
                <c:pt idx="0">
                  <c:v>502598.86</c:v>
                </c:pt>
                <c:pt idx="1">
                  <c:v>541357.04</c:v>
                </c:pt>
                <c:pt idx="2">
                  <c:v>550330.34</c:v>
                </c:pt>
                <c:pt idx="3">
                  <c:v>524306.05000000005</c:v>
                </c:pt>
                <c:pt idx="4">
                  <c:v>908629.44</c:v>
                </c:pt>
                <c:pt idx="5">
                  <c:v>1338019.18</c:v>
                </c:pt>
                <c:pt idx="6">
                  <c:v>1985058.1</c:v>
                </c:pt>
                <c:pt idx="7">
                  <c:v>2350266.56</c:v>
                </c:pt>
                <c:pt idx="8">
                  <c:v>2135195.15</c:v>
                </c:pt>
                <c:pt idx="9" formatCode="&quot;$&quot;#,##0.00_);[Red]\(&quot;$&quot;#,##0.00\)">
                  <c:v>1862574.71</c:v>
                </c:pt>
                <c:pt idx="10" formatCode="&quot;$&quot;#,##0.00_);[Red]\(&quot;$&quot;#,##0.00\)">
                  <c:v>2253792.36</c:v>
                </c:pt>
                <c:pt idx="11" formatCode="&quot;$&quot;#,##0.00_);[Red]\(&quot;$&quot;#,##0.00\)">
                  <c:v>2266221.2400000002</c:v>
                </c:pt>
                <c:pt idx="12">
                  <c:v>2074227.32</c:v>
                </c:pt>
              </c:numCache>
            </c:numRef>
          </c:val>
          <c:extLst>
            <c:ext xmlns:c16="http://schemas.microsoft.com/office/drawing/2014/chart" uri="{C3380CC4-5D6E-409C-BE32-E72D297353CC}">
              <c16:uniqueId val="{00000001-37E3-40AE-8B45-62A3440C36D5}"/>
            </c:ext>
          </c:extLst>
        </c:ser>
        <c:dLbls>
          <c:showLegendKey val="0"/>
          <c:showVal val="0"/>
          <c:showCatName val="0"/>
          <c:showSerName val="0"/>
          <c:showPercent val="0"/>
          <c:showBubbleSize val="0"/>
        </c:dLbls>
        <c:gapWidth val="150"/>
        <c:axId val="499795376"/>
        <c:axId val="499792240"/>
      </c:barChart>
      <c:catAx>
        <c:axId val="499795376"/>
        <c:scaling>
          <c:orientation val="minMax"/>
        </c:scaling>
        <c:delete val="0"/>
        <c:axPos val="b"/>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499792240"/>
        <c:crosses val="autoZero"/>
        <c:auto val="1"/>
        <c:lblAlgn val="ctr"/>
        <c:lblOffset val="100"/>
        <c:noMultiLvlLbl val="0"/>
      </c:catAx>
      <c:valAx>
        <c:axId val="499792240"/>
        <c:scaling>
          <c:orientation val="minMax"/>
          <c:max val="2425000"/>
          <c:min val="425000"/>
        </c:scaling>
        <c:delete val="0"/>
        <c:axPos val="l"/>
        <c:majorGridlines>
          <c:spPr>
            <a:ln w="9525" cap="rnd" cmpd="sng" algn="ctr">
              <a:solidFill>
                <a:schemeClr val="tx1">
                  <a:tint val="75000"/>
                  <a:shade val="90000"/>
                </a:schemeClr>
              </a:solidFill>
              <a:prstDash val="solid"/>
              <a:round/>
            </a:ln>
            <a:effectLst/>
          </c:spPr>
        </c:majorGridlines>
        <c:numFmt formatCode="&quot;$&quot;#,##0.00_);[Red]\(&quot;$&quot;#,##0.00\)"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499795376"/>
        <c:crosses val="autoZero"/>
        <c:crossBetween val="between"/>
        <c:minorUnit val="20000"/>
      </c:valAx>
      <c:spPr>
        <a:noFill/>
        <a:ln>
          <a:noFill/>
        </a:ln>
        <a:effectLst/>
      </c:spPr>
    </c:plotArea>
    <c:legend>
      <c:legendPos val="r"/>
      <c:layout>
        <c:manualLayout>
          <c:xMode val="edge"/>
          <c:yMode val="edge"/>
          <c:x val="0.88151378629217747"/>
          <c:y val="0.34451796466618145"/>
          <c:w val="0.10817693535730713"/>
          <c:h val="0.26750162112088932"/>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Disbursements vs.</a:t>
            </a:r>
            <a:r>
              <a:rPr lang="en-US" baseline="0" dirty="0"/>
              <a:t> Receipts 2010-2022  </a:t>
            </a:r>
          </a:p>
          <a:p>
            <a:pPr>
              <a:defRPr/>
            </a:pPr>
            <a:r>
              <a:rPr lang="en-US" baseline="0" dirty="0"/>
              <a:t> </a:t>
            </a:r>
            <a:endParaRPr lang="en-US" dirty="0"/>
          </a:p>
        </c:rich>
      </c:tx>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0.10919590975983494"/>
          <c:y val="0.11087744184648675"/>
          <c:w val="0.64164932508436434"/>
          <c:h val="0.79308889823886508"/>
        </c:manualLayout>
      </c:layout>
      <c:barChart>
        <c:barDir val="bar"/>
        <c:grouping val="clustered"/>
        <c:varyColors val="0"/>
        <c:ser>
          <c:idx val="0"/>
          <c:order val="0"/>
          <c:tx>
            <c:strRef>
              <c:f>Sheet1!$B$1</c:f>
              <c:strCache>
                <c:ptCount val="1"/>
                <c:pt idx="0">
                  <c:v>Receipts</c:v>
                </c:pt>
              </c:strCache>
            </c:strRef>
          </c:tx>
          <c:spPr>
            <a:solidFill>
              <a:schemeClr val="accent2"/>
            </a:solidFill>
            <a:ln>
              <a:noFill/>
            </a:ln>
            <a:effectLst/>
          </c:spPr>
          <c:invertIfNegative val="0"/>
          <c:cat>
            <c:numRef>
              <c:f>Sheet1!$A$4:$A$16</c:f>
              <c:numCache>
                <c:formatCode>General</c:formatCode>
                <c:ptCount val="13"/>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numCache>
            </c:numRef>
          </c:cat>
          <c:val>
            <c:numRef>
              <c:f>Sheet1!$B$4:$B$16</c:f>
              <c:numCache>
                <c:formatCode>_("$"* #,##0.00_);_("$"* \(#,##0.00\);_("$"* "-"??_);_(@_)</c:formatCode>
                <c:ptCount val="13"/>
                <c:pt idx="0">
                  <c:v>1795958.07</c:v>
                </c:pt>
                <c:pt idx="1">
                  <c:v>2020103.87</c:v>
                </c:pt>
                <c:pt idx="2">
                  <c:v>1972499.85</c:v>
                </c:pt>
                <c:pt idx="3" formatCode="&quot;$&quot;#,##0.00_);[Red]\(&quot;$&quot;#,##0.00\)">
                  <c:v>2194204.2000000002</c:v>
                </c:pt>
                <c:pt idx="4">
                  <c:v>2291243.6800000002</c:v>
                </c:pt>
                <c:pt idx="5" formatCode="&quot;$&quot;#,##0.00_);[Red]\(&quot;$&quot;#,##0.00\)">
                  <c:v>2824589.35</c:v>
                </c:pt>
                <c:pt idx="6">
                  <c:v>2835459.71</c:v>
                </c:pt>
                <c:pt idx="7">
                  <c:v>2253800.0699999998</c:v>
                </c:pt>
                <c:pt idx="8">
                  <c:v>1868780.95</c:v>
                </c:pt>
                <c:pt idx="9" formatCode="&quot;$&quot;#,##0.00_);[Red]\(&quot;$&quot;#,##0.00\)">
                  <c:v>3224985.46</c:v>
                </c:pt>
                <c:pt idx="10" formatCode="&quot;$&quot;#,##0.00_);[Red]\(&quot;$&quot;#,##0.00\)">
                  <c:v>2462038.65</c:v>
                </c:pt>
                <c:pt idx="11" formatCode="#,##0.00">
                  <c:v>2655129.86</c:v>
                </c:pt>
                <c:pt idx="12" formatCode="General">
                  <c:v>2271030.88</c:v>
                </c:pt>
              </c:numCache>
            </c:numRef>
          </c:val>
          <c:extLst>
            <c:ext xmlns:c16="http://schemas.microsoft.com/office/drawing/2014/chart" uri="{C3380CC4-5D6E-409C-BE32-E72D297353CC}">
              <c16:uniqueId val="{00000000-B6A6-489C-9F41-11B056B5E403}"/>
            </c:ext>
          </c:extLst>
        </c:ser>
        <c:ser>
          <c:idx val="1"/>
          <c:order val="1"/>
          <c:tx>
            <c:strRef>
              <c:f>Sheet1!$C$1</c:f>
              <c:strCache>
                <c:ptCount val="1"/>
                <c:pt idx="0">
                  <c:v>Disbursements</c:v>
                </c:pt>
              </c:strCache>
            </c:strRef>
          </c:tx>
          <c:spPr>
            <a:solidFill>
              <a:schemeClr val="accent4"/>
            </a:solidFill>
            <a:ln>
              <a:noFill/>
            </a:ln>
            <a:effectLst/>
          </c:spPr>
          <c:invertIfNegative val="0"/>
          <c:cat>
            <c:numRef>
              <c:f>Sheet1!$A$4:$A$16</c:f>
              <c:numCache>
                <c:formatCode>General</c:formatCode>
                <c:ptCount val="13"/>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numCache>
            </c:numRef>
          </c:cat>
          <c:val>
            <c:numRef>
              <c:f>Sheet1!$C$4:$C$16</c:f>
              <c:numCache>
                <c:formatCode>_("$"* #,##0.00_);_("$"* \(#,##0.00\);_("$"* "-"??_);_(@_)</c:formatCode>
                <c:ptCount val="13"/>
                <c:pt idx="0">
                  <c:v>2152138.94</c:v>
                </c:pt>
                <c:pt idx="1">
                  <c:v>1981345.69</c:v>
                </c:pt>
                <c:pt idx="2">
                  <c:v>1963526.55</c:v>
                </c:pt>
                <c:pt idx="3" formatCode="&quot;$&quot;#,##0.00_);[Red]\(&quot;$&quot;#,##0.00\)">
                  <c:v>2220228.4900000002</c:v>
                </c:pt>
                <c:pt idx="4">
                  <c:v>1906920.29</c:v>
                </c:pt>
                <c:pt idx="5" formatCode="&quot;$&quot;#,##0.00_);[Red]\(&quot;$&quot;#,##0.00\)">
                  <c:v>2395267.6800000002</c:v>
                </c:pt>
                <c:pt idx="6">
                  <c:v>2188420.79</c:v>
                </c:pt>
                <c:pt idx="7">
                  <c:v>1888591.61</c:v>
                </c:pt>
                <c:pt idx="8">
                  <c:v>2083852.36</c:v>
                </c:pt>
                <c:pt idx="9" formatCode="&quot;$&quot;#,##0.00_);[Red]\(&quot;$&quot;#,##0.00\)">
                  <c:v>3497605.9</c:v>
                </c:pt>
                <c:pt idx="10" formatCode="&quot;$&quot;#,##0.00_);[Red]\(&quot;$&quot;#,##0.00\)">
                  <c:v>2070821</c:v>
                </c:pt>
                <c:pt idx="11" formatCode="#,##0.00">
                  <c:v>2642700.98</c:v>
                </c:pt>
                <c:pt idx="12" formatCode="General">
                  <c:v>2463024.7999999998</c:v>
                </c:pt>
              </c:numCache>
            </c:numRef>
          </c:val>
          <c:extLst>
            <c:ext xmlns:c16="http://schemas.microsoft.com/office/drawing/2014/chart" uri="{C3380CC4-5D6E-409C-BE32-E72D297353CC}">
              <c16:uniqueId val="{00000001-B6A6-489C-9F41-11B056B5E403}"/>
            </c:ext>
          </c:extLst>
        </c:ser>
        <c:dLbls>
          <c:showLegendKey val="0"/>
          <c:showVal val="0"/>
          <c:showCatName val="0"/>
          <c:showSerName val="0"/>
          <c:showPercent val="0"/>
          <c:showBubbleSize val="0"/>
        </c:dLbls>
        <c:gapWidth val="150"/>
        <c:axId val="499793808"/>
        <c:axId val="499789496"/>
      </c:barChart>
      <c:catAx>
        <c:axId val="499793808"/>
        <c:scaling>
          <c:orientation val="minMax"/>
        </c:scaling>
        <c:delete val="0"/>
        <c:axPos val="l"/>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499789496"/>
        <c:crosses val="autoZero"/>
        <c:auto val="1"/>
        <c:lblAlgn val="ctr"/>
        <c:lblOffset val="100"/>
        <c:noMultiLvlLbl val="0"/>
      </c:catAx>
      <c:valAx>
        <c:axId val="499789496"/>
        <c:scaling>
          <c:orientation val="minMax"/>
          <c:min val="500000"/>
        </c:scaling>
        <c:delete val="0"/>
        <c:axPos val="b"/>
        <c:majorGridlines>
          <c:spPr>
            <a:ln w="9525" cap="rnd" cmpd="sng" algn="ctr">
              <a:solidFill>
                <a:schemeClr val="tx1">
                  <a:tint val="75000"/>
                  <a:shade val="90000"/>
                </a:schemeClr>
              </a:solidFill>
              <a:prstDash val="solid"/>
              <a:round/>
            </a:ln>
            <a:effectLst/>
          </c:spPr>
        </c:majorGridlines>
        <c:numFmt formatCode="&quot;$&quot;#,##0" sourceLinked="0"/>
        <c:majorTickMark val="out"/>
        <c:minorTickMark val="none"/>
        <c:tickLblPos val="nextTo"/>
        <c:spPr>
          <a:noFill/>
          <a:ln w="9525" cap="rnd" cmpd="sng" algn="ctr">
            <a:solidFill>
              <a:schemeClr val="tx1">
                <a:tint val="75000"/>
                <a:shade val="90000"/>
              </a:schemeClr>
            </a:solidFill>
            <a:prstDash val="solid"/>
            <a:round/>
          </a:ln>
          <a:effectLst/>
        </c:spPr>
        <c:txPr>
          <a:bodyPr rot="0" spcFirstLastPara="1" vertOverflow="ellipsis" wrap="square" anchor="ctr" anchorCtr="1"/>
          <a:lstStyle/>
          <a:p>
            <a:pPr>
              <a:defRPr sz="1000" b="0" i="0" u="none" strike="noStrike" kern="1200" baseline="0">
                <a:solidFill>
                  <a:schemeClr val="tx1"/>
                </a:solidFill>
                <a:latin typeface="+mn-lt"/>
                <a:ea typeface="+mn-ea"/>
                <a:cs typeface="+mn-cs"/>
              </a:defRPr>
            </a:pPr>
            <a:endParaRPr lang="en-US"/>
          </a:p>
        </c:txPr>
        <c:crossAx val="499793808"/>
        <c:crosses val="autoZero"/>
        <c:crossBetween val="between"/>
        <c:majorUnit val="500000"/>
        <c:minorUnit val="500000"/>
      </c:valAx>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800" dirty="0"/>
              <a:t>Past</a:t>
            </a:r>
            <a:r>
              <a:rPr lang="en-US" sz="1800" baseline="0" dirty="0"/>
              <a:t> </a:t>
            </a:r>
            <a:r>
              <a:rPr lang="en-US" sz="1800" dirty="0"/>
              <a:t>Township Levy Increases Collected  </a:t>
            </a:r>
          </a:p>
        </c:rich>
      </c:tx>
      <c:layout>
        <c:manualLayout>
          <c:xMode val="edge"/>
          <c:yMode val="edge"/>
          <c:x val="0.11956607495069034"/>
          <c:y val="4.0336134453781515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Levy Collected</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Sheet1!$A$2:$A$13</c:f>
              <c:strCache>
                <c:ptCount val="11"/>
                <c:pt idx="0">
                  <c:v>2023 4%</c:v>
                </c:pt>
                <c:pt idx="1">
                  <c:v>2022 0%</c:v>
                </c:pt>
                <c:pt idx="2">
                  <c:v>2021 2%</c:v>
                </c:pt>
                <c:pt idx="3">
                  <c:v>2020 2%</c:v>
                </c:pt>
                <c:pt idx="4">
                  <c:v>2019 2%</c:v>
                </c:pt>
                <c:pt idx="5">
                  <c:v>2018 2%</c:v>
                </c:pt>
                <c:pt idx="6">
                  <c:v>2017 2%</c:v>
                </c:pt>
                <c:pt idx="7">
                  <c:v>2016 0%</c:v>
                </c:pt>
                <c:pt idx="8">
                  <c:v>2015 3%</c:v>
                </c:pt>
                <c:pt idx="9">
                  <c:v>2014 3%</c:v>
                </c:pt>
                <c:pt idx="10">
                  <c:v>2013 3%</c:v>
                </c:pt>
              </c:strCache>
            </c:strRef>
          </c:cat>
          <c:val>
            <c:numRef>
              <c:f>Sheet1!$B$2:$B$13</c:f>
              <c:numCache>
                <c:formatCode>_("$"* #,##0.00_);_("$"* \(#,##0.00\);_("$"* "-"??_);_(@_)</c:formatCode>
                <c:ptCount val="12"/>
                <c:pt idx="0">
                  <c:v>1349438</c:v>
                </c:pt>
                <c:pt idx="1">
                  <c:v>1297537</c:v>
                </c:pt>
                <c:pt idx="2">
                  <c:v>1297537</c:v>
                </c:pt>
                <c:pt idx="3">
                  <c:v>1272095</c:v>
                </c:pt>
                <c:pt idx="4">
                  <c:v>1247152</c:v>
                </c:pt>
                <c:pt idx="5">
                  <c:v>1222698</c:v>
                </c:pt>
                <c:pt idx="6">
                  <c:v>1198724</c:v>
                </c:pt>
                <c:pt idx="7">
                  <c:v>1175220</c:v>
                </c:pt>
                <c:pt idx="8">
                  <c:v>1175220</c:v>
                </c:pt>
                <c:pt idx="9">
                  <c:v>1140990</c:v>
                </c:pt>
                <c:pt idx="10">
                  <c:v>1107757</c:v>
                </c:pt>
              </c:numCache>
            </c:numRef>
          </c:val>
          <c:extLst>
            <c:ext xmlns:c16="http://schemas.microsoft.com/office/drawing/2014/chart" uri="{C3380CC4-5D6E-409C-BE32-E72D297353CC}">
              <c16:uniqueId val="{00000000-B40F-4055-9CC9-BC6F8EAF6561}"/>
            </c:ext>
          </c:extLst>
        </c:ser>
        <c:dLbls>
          <c:dLblPos val="inEnd"/>
          <c:showLegendKey val="0"/>
          <c:showVal val="1"/>
          <c:showCatName val="0"/>
          <c:showSerName val="0"/>
          <c:showPercent val="0"/>
          <c:showBubbleSize val="0"/>
        </c:dLbls>
        <c:gapWidth val="65"/>
        <c:axId val="450332928"/>
        <c:axId val="450333584"/>
      </c:barChart>
      <c:catAx>
        <c:axId val="450332928"/>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450333584"/>
        <c:crosses val="autoZero"/>
        <c:auto val="1"/>
        <c:lblAlgn val="ctr"/>
        <c:lblOffset val="100"/>
        <c:noMultiLvlLbl val="0"/>
      </c:catAx>
      <c:valAx>
        <c:axId val="450333584"/>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_(&quot;$&quot;* #,##0.00_);_(&quot;$&quot;* \(#,##0.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crossAx val="450332928"/>
        <c:crosses val="autoZero"/>
        <c:crossBetween val="between"/>
        <c:minorUnit val="15000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899883179342466"/>
          <c:y val="0.18990895669291336"/>
          <c:w val="0.52422921123298893"/>
          <c:h val="0.70852854330708659"/>
        </c:manualLayout>
      </c:layout>
      <c:pieChart>
        <c:varyColors val="1"/>
        <c:ser>
          <c:idx val="0"/>
          <c:order val="0"/>
          <c:tx>
            <c:strRef>
              <c:f>Sheet1!$B$1</c:f>
              <c:strCache>
                <c:ptCount val="1"/>
                <c:pt idx="0">
                  <c:v>Facility Rental in Last Five Years</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20AC-43AA-8253-BDB2BEE2F8B5}"/>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C022-45BE-BEB8-C73AC5C54B08}"/>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20AC-43AA-8253-BDB2BEE2F8B5}"/>
              </c:ext>
            </c:extLst>
          </c:dPt>
          <c:dLbls>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clip" horzOverflow="clip"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bestFit"/>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pattFill prst="pct75">
                    <a:fgClr>
                      <a:schemeClr val="dk1">
                        <a:lumMod val="75000"/>
                        <a:lumOff val="25000"/>
                      </a:schemeClr>
                    </a:fgClr>
                    <a:bgClr>
                      <a:schemeClr val="dk1">
                        <a:lumMod val="65000"/>
                        <a:lumOff val="35000"/>
                      </a:schemeClr>
                    </a:bgClr>
                  </a:pattFill>
                  <a:ln>
                    <a:noFill/>
                  </a:ln>
                </c15:spPr>
              </c:ext>
            </c:extLst>
          </c:dLbls>
          <c:cat>
            <c:strRef>
              <c:f>Sheet1!$A$2:$A$4</c:f>
              <c:strCache>
                <c:ptCount val="3"/>
                <c:pt idx="0">
                  <c:v>Yes</c:v>
                </c:pt>
                <c:pt idx="1">
                  <c:v>No</c:v>
                </c:pt>
                <c:pt idx="2">
                  <c:v>No Response</c:v>
                </c:pt>
              </c:strCache>
            </c:strRef>
          </c:cat>
          <c:val>
            <c:numRef>
              <c:f>Sheet1!$B$2:$B$4</c:f>
              <c:numCache>
                <c:formatCode>General</c:formatCode>
                <c:ptCount val="3"/>
                <c:pt idx="0">
                  <c:v>42</c:v>
                </c:pt>
                <c:pt idx="1">
                  <c:v>141</c:v>
                </c:pt>
                <c:pt idx="2">
                  <c:v>5</c:v>
                </c:pt>
              </c:numCache>
            </c:numRef>
          </c:val>
          <c:extLst>
            <c:ext xmlns:c16="http://schemas.microsoft.com/office/drawing/2014/chart" uri="{C3380CC4-5D6E-409C-BE32-E72D297353CC}">
              <c16:uniqueId val="{00000000-C022-45BE-BEB8-C73AC5C54B08}"/>
            </c:ext>
          </c:extLst>
        </c:ser>
        <c:dLbls>
          <c:showLegendKey val="0"/>
          <c:showVal val="0"/>
          <c:showCatName val="0"/>
          <c:showSerName val="0"/>
          <c:showPercent val="0"/>
          <c:showBubbleSize val="0"/>
          <c:showLeaderLines val="0"/>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dirty="0"/>
              <a:t>If yes, what</a:t>
            </a:r>
            <a:r>
              <a:rPr lang="en-US" b="1" baseline="0" dirty="0"/>
              <a:t> attracted you to the facility?</a:t>
            </a:r>
          </a:p>
          <a:p>
            <a:pPr>
              <a:defRPr/>
            </a:pP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Responses</c:v>
                </c:pt>
              </c:strCache>
            </c:strRef>
          </c:tx>
          <c:spPr>
            <a:solidFill>
              <a:schemeClr val="accent1"/>
            </a:solidFill>
            <a:ln>
              <a:noFill/>
            </a:ln>
            <a:effectLst/>
          </c:spPr>
          <c:invertIfNegative val="0"/>
          <c:cat>
            <c:strRef>
              <c:f>Sheet1!$A$2:$A$7</c:f>
              <c:strCache>
                <c:ptCount val="6"/>
                <c:pt idx="0">
                  <c:v>Rental Rate</c:v>
                </c:pt>
                <c:pt idx="1">
                  <c:v>Size</c:v>
                </c:pt>
                <c:pt idx="2">
                  <c:v>Amenities</c:v>
                </c:pt>
                <c:pt idx="3">
                  <c:v>Location</c:v>
                </c:pt>
                <c:pt idx="4">
                  <c:v>Cleanliness</c:v>
                </c:pt>
                <c:pt idx="5">
                  <c:v>Parking</c:v>
                </c:pt>
              </c:strCache>
            </c:strRef>
          </c:cat>
          <c:val>
            <c:numRef>
              <c:f>Sheet1!$B$2:$B$7</c:f>
              <c:numCache>
                <c:formatCode>General</c:formatCode>
                <c:ptCount val="6"/>
                <c:pt idx="0">
                  <c:v>32</c:v>
                </c:pt>
                <c:pt idx="1">
                  <c:v>32</c:v>
                </c:pt>
                <c:pt idx="2">
                  <c:v>33</c:v>
                </c:pt>
                <c:pt idx="3">
                  <c:v>53</c:v>
                </c:pt>
                <c:pt idx="4">
                  <c:v>35</c:v>
                </c:pt>
                <c:pt idx="5">
                  <c:v>43</c:v>
                </c:pt>
              </c:numCache>
            </c:numRef>
          </c:val>
          <c:extLst>
            <c:ext xmlns:c16="http://schemas.microsoft.com/office/drawing/2014/chart" uri="{C3380CC4-5D6E-409C-BE32-E72D297353CC}">
              <c16:uniqueId val="{00000000-C000-4548-B8C9-C88EFCB8EFAE}"/>
            </c:ext>
          </c:extLst>
        </c:ser>
        <c:ser>
          <c:idx val="2"/>
          <c:order val="2"/>
          <c:tx>
            <c:strRef>
              <c:f>Sheet1!$D$1</c:f>
              <c:strCache>
                <c:ptCount val="1"/>
                <c:pt idx="0">
                  <c:v>Column2</c:v>
                </c:pt>
              </c:strCache>
            </c:strRef>
          </c:tx>
          <c:spPr>
            <a:solidFill>
              <a:schemeClr val="accent3"/>
            </a:solidFill>
            <a:ln>
              <a:noFill/>
            </a:ln>
            <a:effectLst/>
          </c:spPr>
          <c:invertIfNegative val="0"/>
          <c:cat>
            <c:strRef>
              <c:f>Sheet1!$A$2:$A$7</c:f>
              <c:strCache>
                <c:ptCount val="6"/>
                <c:pt idx="0">
                  <c:v>Rental Rate</c:v>
                </c:pt>
                <c:pt idx="1">
                  <c:v>Size</c:v>
                </c:pt>
                <c:pt idx="2">
                  <c:v>Amenities</c:v>
                </c:pt>
                <c:pt idx="3">
                  <c:v>Location</c:v>
                </c:pt>
                <c:pt idx="4">
                  <c:v>Cleanliness</c:v>
                </c:pt>
                <c:pt idx="5">
                  <c:v>Parking</c:v>
                </c:pt>
              </c:strCache>
            </c:strRef>
          </c:cat>
          <c:val>
            <c:numRef>
              <c:f>Sheet1!$D$2:$D$7</c:f>
            </c:numRef>
          </c:val>
          <c:extLst>
            <c:ext xmlns:c16="http://schemas.microsoft.com/office/drawing/2014/chart" uri="{C3380CC4-5D6E-409C-BE32-E72D297353CC}">
              <c16:uniqueId val="{00000002-C000-4548-B8C9-C88EFCB8EFAE}"/>
            </c:ext>
          </c:extLst>
        </c:ser>
        <c:ser>
          <c:idx val="3"/>
          <c:order val="3"/>
          <c:tx>
            <c:strRef>
              <c:f>Sheet1!$E$1</c:f>
              <c:strCache>
                <c:ptCount val="1"/>
                <c:pt idx="0">
                  <c:v>Column3</c:v>
                </c:pt>
              </c:strCache>
            </c:strRef>
          </c:tx>
          <c:spPr>
            <a:solidFill>
              <a:schemeClr val="accent4"/>
            </a:solidFill>
            <a:ln>
              <a:noFill/>
            </a:ln>
            <a:effectLst/>
          </c:spPr>
          <c:invertIfNegative val="0"/>
          <c:cat>
            <c:strRef>
              <c:f>Sheet1!$A$2:$A$7</c:f>
              <c:strCache>
                <c:ptCount val="6"/>
                <c:pt idx="0">
                  <c:v>Rental Rate</c:v>
                </c:pt>
                <c:pt idx="1">
                  <c:v>Size</c:v>
                </c:pt>
                <c:pt idx="2">
                  <c:v>Amenities</c:v>
                </c:pt>
                <c:pt idx="3">
                  <c:v>Location</c:v>
                </c:pt>
                <c:pt idx="4">
                  <c:v>Cleanliness</c:v>
                </c:pt>
                <c:pt idx="5">
                  <c:v>Parking</c:v>
                </c:pt>
              </c:strCache>
            </c:strRef>
          </c:cat>
          <c:val>
            <c:numRef>
              <c:f>Sheet1!$E$2:$E$7</c:f>
            </c:numRef>
          </c:val>
          <c:extLst>
            <c:ext xmlns:c16="http://schemas.microsoft.com/office/drawing/2014/chart" uri="{C3380CC4-5D6E-409C-BE32-E72D297353CC}">
              <c16:uniqueId val="{00000003-C000-4548-B8C9-C88EFCB8EFAE}"/>
            </c:ext>
          </c:extLst>
        </c:ser>
        <c:ser>
          <c:idx val="4"/>
          <c:order val="4"/>
          <c:tx>
            <c:strRef>
              <c:f>Sheet1!$F$1</c:f>
              <c:strCache>
                <c:ptCount val="1"/>
                <c:pt idx="0">
                  <c:v>Column4</c:v>
                </c:pt>
              </c:strCache>
            </c:strRef>
          </c:tx>
          <c:spPr>
            <a:solidFill>
              <a:schemeClr val="accent5"/>
            </a:solidFill>
            <a:ln>
              <a:noFill/>
            </a:ln>
            <a:effectLst/>
          </c:spPr>
          <c:invertIfNegative val="0"/>
          <c:cat>
            <c:strRef>
              <c:f>Sheet1!$A$2:$A$7</c:f>
              <c:strCache>
                <c:ptCount val="6"/>
                <c:pt idx="0">
                  <c:v>Rental Rate</c:v>
                </c:pt>
                <c:pt idx="1">
                  <c:v>Size</c:v>
                </c:pt>
                <c:pt idx="2">
                  <c:v>Amenities</c:v>
                </c:pt>
                <c:pt idx="3">
                  <c:v>Location</c:v>
                </c:pt>
                <c:pt idx="4">
                  <c:v>Cleanliness</c:v>
                </c:pt>
                <c:pt idx="5">
                  <c:v>Parking</c:v>
                </c:pt>
              </c:strCache>
            </c:strRef>
          </c:cat>
          <c:val>
            <c:numRef>
              <c:f>Sheet1!$F$2:$F$7</c:f>
            </c:numRef>
          </c:val>
          <c:extLst>
            <c:ext xmlns:c16="http://schemas.microsoft.com/office/drawing/2014/chart" uri="{C3380CC4-5D6E-409C-BE32-E72D297353CC}">
              <c16:uniqueId val="{00000004-C000-4548-B8C9-C88EFCB8EFAE}"/>
            </c:ext>
          </c:extLst>
        </c:ser>
        <c:ser>
          <c:idx val="5"/>
          <c:order val="5"/>
          <c:tx>
            <c:strRef>
              <c:f>Sheet1!$G$1</c:f>
              <c:strCache>
                <c:ptCount val="1"/>
                <c:pt idx="0">
                  <c:v>Column5</c:v>
                </c:pt>
              </c:strCache>
            </c:strRef>
          </c:tx>
          <c:spPr>
            <a:solidFill>
              <a:schemeClr val="accent6"/>
            </a:solidFill>
            <a:ln>
              <a:noFill/>
            </a:ln>
            <a:effectLst/>
          </c:spPr>
          <c:invertIfNegative val="0"/>
          <c:cat>
            <c:strRef>
              <c:f>Sheet1!$A$2:$A$7</c:f>
              <c:strCache>
                <c:ptCount val="6"/>
                <c:pt idx="0">
                  <c:v>Rental Rate</c:v>
                </c:pt>
                <c:pt idx="1">
                  <c:v>Size</c:v>
                </c:pt>
                <c:pt idx="2">
                  <c:v>Amenities</c:v>
                </c:pt>
                <c:pt idx="3">
                  <c:v>Location</c:v>
                </c:pt>
                <c:pt idx="4">
                  <c:v>Cleanliness</c:v>
                </c:pt>
                <c:pt idx="5">
                  <c:v>Parking</c:v>
                </c:pt>
              </c:strCache>
            </c:strRef>
          </c:cat>
          <c:val>
            <c:numRef>
              <c:f>Sheet1!$G$2:$G$7</c:f>
            </c:numRef>
          </c:val>
          <c:extLst>
            <c:ext xmlns:c16="http://schemas.microsoft.com/office/drawing/2014/chart" uri="{C3380CC4-5D6E-409C-BE32-E72D297353CC}">
              <c16:uniqueId val="{00000005-C000-4548-B8C9-C88EFCB8EFAE}"/>
            </c:ext>
          </c:extLst>
        </c:ser>
        <c:dLbls>
          <c:showLegendKey val="0"/>
          <c:showVal val="0"/>
          <c:showCatName val="0"/>
          <c:showSerName val="0"/>
          <c:showPercent val="0"/>
          <c:showBubbleSize val="0"/>
        </c:dLbls>
        <c:gapWidth val="182"/>
        <c:axId val="636288744"/>
        <c:axId val="636285136"/>
        <c:extLst>
          <c:ext xmlns:c15="http://schemas.microsoft.com/office/drawing/2012/chart" uri="{02D57815-91ED-43cb-92C2-25804820EDAC}">
            <c15:filteredBarSeries>
              <c15:ser>
                <c:idx val="1"/>
                <c:order val="1"/>
                <c:tx>
                  <c:strRef>
                    <c:extLst>
                      <c:ext uri="{02D57815-91ED-43cb-92C2-25804820EDAC}">
                        <c15:formulaRef>
                          <c15:sqref>Sheet1!$C$1</c15:sqref>
                        </c15:formulaRef>
                      </c:ext>
                    </c:extLst>
                    <c:strCache>
                      <c:ptCount val="1"/>
                      <c:pt idx="0">
                        <c:v>Column1</c:v>
                      </c:pt>
                    </c:strCache>
                  </c:strRef>
                </c:tx>
                <c:spPr>
                  <a:solidFill>
                    <a:schemeClr val="accent2"/>
                  </a:solidFill>
                  <a:ln>
                    <a:noFill/>
                  </a:ln>
                  <a:effectLst/>
                </c:spPr>
                <c:invertIfNegative val="0"/>
                <c:cat>
                  <c:strRef>
                    <c:extLst>
                      <c:ext uri="{02D57815-91ED-43cb-92C2-25804820EDAC}">
                        <c15:formulaRef>
                          <c15:sqref>Sheet1!$A$2:$A$7</c15:sqref>
                        </c15:formulaRef>
                      </c:ext>
                    </c:extLst>
                    <c:strCache>
                      <c:ptCount val="6"/>
                      <c:pt idx="0">
                        <c:v>Rental Rate</c:v>
                      </c:pt>
                      <c:pt idx="1">
                        <c:v>Size</c:v>
                      </c:pt>
                      <c:pt idx="2">
                        <c:v>Amenities</c:v>
                      </c:pt>
                      <c:pt idx="3">
                        <c:v>Location</c:v>
                      </c:pt>
                      <c:pt idx="4">
                        <c:v>Cleanliness</c:v>
                      </c:pt>
                      <c:pt idx="5">
                        <c:v>Parking</c:v>
                      </c:pt>
                    </c:strCache>
                  </c:strRef>
                </c:cat>
                <c:val>
                  <c:numRef>
                    <c:extLst>
                      <c:ext uri="{02D57815-91ED-43cb-92C2-25804820EDAC}">
                        <c15:formulaRef>
                          <c15:sqref>Sheet1!$C$2:$C$7</c15:sqref>
                        </c15:formulaRef>
                      </c:ext>
                    </c:extLst>
                    <c:numCache>
                      <c:formatCode>General</c:formatCode>
                      <c:ptCount val="6"/>
                      <c:pt idx="0">
                        <c:v>2.4</c:v>
                      </c:pt>
                      <c:pt idx="1">
                        <c:v>4.4000000000000004</c:v>
                      </c:pt>
                      <c:pt idx="2">
                        <c:v>1.8</c:v>
                      </c:pt>
                      <c:pt idx="3">
                        <c:v>2.8</c:v>
                      </c:pt>
                    </c:numCache>
                  </c:numRef>
                </c:val>
                <c:extLst>
                  <c:ext xmlns:c16="http://schemas.microsoft.com/office/drawing/2014/chart" uri="{C3380CC4-5D6E-409C-BE32-E72D297353CC}">
                    <c16:uniqueId val="{00000001-C000-4548-B8C9-C88EFCB8EFAE}"/>
                  </c:ext>
                </c:extLst>
              </c15:ser>
            </c15:filteredBarSeries>
          </c:ext>
        </c:extLst>
      </c:barChart>
      <c:catAx>
        <c:axId val="6362887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36285136"/>
        <c:crosses val="autoZero"/>
        <c:auto val="1"/>
        <c:lblAlgn val="ctr"/>
        <c:lblOffset val="100"/>
        <c:noMultiLvlLbl val="0"/>
      </c:catAx>
      <c:valAx>
        <c:axId val="63628513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362887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dirty="0"/>
              <a:t>Have you hosted an event outside without the use of the Pavilion in the last five years?</a:t>
            </a:r>
          </a:p>
        </c:rich>
      </c:tx>
      <c:layout>
        <c:manualLayout>
          <c:xMode val="edge"/>
          <c:yMode val="edge"/>
          <c:x val="0.16892276763276931"/>
          <c:y val="1.6783216783216783E-2"/>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Have you attended a PMSG function?</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2B1C-4899-AA86-4F38A978BFE3}"/>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2B1C-4899-AA86-4F38A978BFE3}"/>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2B1C-4899-AA86-4F38A978BFE3}"/>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bestFit"/>
            <c:showLegendKey val="0"/>
            <c:showVal val="1"/>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Sheet1!$A$2:$A$4</c:f>
              <c:strCache>
                <c:ptCount val="3"/>
                <c:pt idx="0">
                  <c:v>Yes</c:v>
                </c:pt>
                <c:pt idx="1">
                  <c:v>No</c:v>
                </c:pt>
                <c:pt idx="2">
                  <c:v>No Reponse</c:v>
                </c:pt>
              </c:strCache>
            </c:strRef>
          </c:cat>
          <c:val>
            <c:numRef>
              <c:f>Sheet1!$B$2:$B$4</c:f>
              <c:numCache>
                <c:formatCode>General</c:formatCode>
                <c:ptCount val="3"/>
                <c:pt idx="0">
                  <c:v>26</c:v>
                </c:pt>
                <c:pt idx="1">
                  <c:v>145</c:v>
                </c:pt>
                <c:pt idx="2">
                  <c:v>17</c:v>
                </c:pt>
              </c:numCache>
            </c:numRef>
          </c:val>
          <c:extLst>
            <c:ext xmlns:c16="http://schemas.microsoft.com/office/drawing/2014/chart" uri="{C3380CC4-5D6E-409C-BE32-E72D297353CC}">
              <c16:uniqueId val="{00000000-E2E4-46F4-AF01-F050D1FE3AEA}"/>
            </c:ext>
          </c:extLst>
        </c:ser>
        <c:dLbls>
          <c:dLblPos val="bestFit"/>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197904949381327"/>
          <c:y val="1.3777267508610792E-2"/>
          <c:w val="0.81835692503754953"/>
          <c:h val="0.81717787858844759"/>
        </c:manualLayout>
      </c:layout>
      <c:barChart>
        <c:barDir val="bar"/>
        <c:grouping val="clustered"/>
        <c:varyColors val="0"/>
        <c:ser>
          <c:idx val="0"/>
          <c:order val="0"/>
          <c:tx>
            <c:strRef>
              <c:f>Sheet1!$B$1</c:f>
              <c:strCache>
                <c:ptCount val="1"/>
                <c:pt idx="0">
                  <c:v>Rating #5</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Sheet1!$A$2:$A$11</c:f>
              <c:strCache>
                <c:ptCount val="10"/>
                <c:pt idx="0">
                  <c:v>Pavilion Cleanliness</c:v>
                </c:pt>
                <c:pt idx="1">
                  <c:v>Beach/Grounds Cleanliness</c:v>
                </c:pt>
                <c:pt idx="2">
                  <c:v>Pavilion Kitchen Amenities</c:v>
                </c:pt>
                <c:pt idx="3">
                  <c:v>Parking Availability</c:v>
                </c:pt>
                <c:pt idx="4">
                  <c:v>Outside Appearance</c:v>
                </c:pt>
                <c:pt idx="5">
                  <c:v>Bathroom Facilities</c:v>
                </c:pt>
                <c:pt idx="6">
                  <c:v>Beach Area User Space</c:v>
                </c:pt>
                <c:pt idx="7">
                  <c:v>Picnic Shelter Condition</c:v>
                </c:pt>
                <c:pt idx="8">
                  <c:v>Baseball Field Condition</c:v>
                </c:pt>
                <c:pt idx="9">
                  <c:v>Playground Equipment</c:v>
                </c:pt>
              </c:strCache>
            </c:strRef>
          </c:cat>
          <c:val>
            <c:numRef>
              <c:f>Sheet1!$B$2:$B$11</c:f>
              <c:numCache>
                <c:formatCode>General</c:formatCode>
                <c:ptCount val="10"/>
                <c:pt idx="0">
                  <c:v>59</c:v>
                </c:pt>
                <c:pt idx="1">
                  <c:v>63</c:v>
                </c:pt>
                <c:pt idx="2">
                  <c:v>49</c:v>
                </c:pt>
                <c:pt idx="3">
                  <c:v>93</c:v>
                </c:pt>
                <c:pt idx="4">
                  <c:v>68</c:v>
                </c:pt>
                <c:pt idx="5">
                  <c:v>35</c:v>
                </c:pt>
                <c:pt idx="6">
                  <c:v>53</c:v>
                </c:pt>
                <c:pt idx="7">
                  <c:v>37</c:v>
                </c:pt>
                <c:pt idx="8">
                  <c:v>36</c:v>
                </c:pt>
                <c:pt idx="9">
                  <c:v>33</c:v>
                </c:pt>
              </c:numCache>
            </c:numRef>
          </c:val>
          <c:extLst>
            <c:ext xmlns:c16="http://schemas.microsoft.com/office/drawing/2014/chart" uri="{C3380CC4-5D6E-409C-BE32-E72D297353CC}">
              <c16:uniqueId val="{00000000-8C53-471D-9006-508CB46127AD}"/>
            </c:ext>
          </c:extLst>
        </c:ser>
        <c:ser>
          <c:idx val="1"/>
          <c:order val="1"/>
          <c:tx>
            <c:strRef>
              <c:f>Sheet1!$C$1</c:f>
              <c:strCache>
                <c:ptCount val="1"/>
                <c:pt idx="0">
                  <c:v>Rating #4</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Sheet1!$A$2:$A$11</c:f>
              <c:strCache>
                <c:ptCount val="10"/>
                <c:pt idx="0">
                  <c:v>Pavilion Cleanliness</c:v>
                </c:pt>
                <c:pt idx="1">
                  <c:v>Beach/Grounds Cleanliness</c:v>
                </c:pt>
                <c:pt idx="2">
                  <c:v>Pavilion Kitchen Amenities</c:v>
                </c:pt>
                <c:pt idx="3">
                  <c:v>Parking Availability</c:v>
                </c:pt>
                <c:pt idx="4">
                  <c:v>Outside Appearance</c:v>
                </c:pt>
                <c:pt idx="5">
                  <c:v>Bathroom Facilities</c:v>
                </c:pt>
                <c:pt idx="6">
                  <c:v>Beach Area User Space</c:v>
                </c:pt>
                <c:pt idx="7">
                  <c:v>Picnic Shelter Condition</c:v>
                </c:pt>
                <c:pt idx="8">
                  <c:v>Baseball Field Condition</c:v>
                </c:pt>
                <c:pt idx="9">
                  <c:v>Playground Equipment</c:v>
                </c:pt>
              </c:strCache>
            </c:strRef>
          </c:cat>
          <c:val>
            <c:numRef>
              <c:f>Sheet1!$C$2:$C$11</c:f>
              <c:numCache>
                <c:formatCode>General</c:formatCode>
                <c:ptCount val="10"/>
                <c:pt idx="0">
                  <c:v>30</c:v>
                </c:pt>
                <c:pt idx="1">
                  <c:v>37</c:v>
                </c:pt>
                <c:pt idx="2">
                  <c:v>26</c:v>
                </c:pt>
                <c:pt idx="3">
                  <c:v>20</c:v>
                </c:pt>
                <c:pt idx="4">
                  <c:v>34</c:v>
                </c:pt>
                <c:pt idx="5">
                  <c:v>42</c:v>
                </c:pt>
                <c:pt idx="6">
                  <c:v>39</c:v>
                </c:pt>
                <c:pt idx="7">
                  <c:v>45</c:v>
                </c:pt>
                <c:pt idx="8">
                  <c:v>32</c:v>
                </c:pt>
                <c:pt idx="9">
                  <c:v>30</c:v>
                </c:pt>
              </c:numCache>
            </c:numRef>
          </c:val>
          <c:extLst>
            <c:ext xmlns:c16="http://schemas.microsoft.com/office/drawing/2014/chart" uri="{C3380CC4-5D6E-409C-BE32-E72D297353CC}">
              <c16:uniqueId val="{00000001-8C53-471D-9006-508CB46127AD}"/>
            </c:ext>
          </c:extLst>
        </c:ser>
        <c:ser>
          <c:idx val="2"/>
          <c:order val="2"/>
          <c:tx>
            <c:strRef>
              <c:f>Sheet1!$D$1</c:f>
              <c:strCache>
                <c:ptCount val="1"/>
                <c:pt idx="0">
                  <c:v>Rating #3</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Sheet1!$A$2:$A$11</c:f>
              <c:strCache>
                <c:ptCount val="10"/>
                <c:pt idx="0">
                  <c:v>Pavilion Cleanliness</c:v>
                </c:pt>
                <c:pt idx="1">
                  <c:v>Beach/Grounds Cleanliness</c:v>
                </c:pt>
                <c:pt idx="2">
                  <c:v>Pavilion Kitchen Amenities</c:v>
                </c:pt>
                <c:pt idx="3">
                  <c:v>Parking Availability</c:v>
                </c:pt>
                <c:pt idx="4">
                  <c:v>Outside Appearance</c:v>
                </c:pt>
                <c:pt idx="5">
                  <c:v>Bathroom Facilities</c:v>
                </c:pt>
                <c:pt idx="6">
                  <c:v>Beach Area User Space</c:v>
                </c:pt>
                <c:pt idx="7">
                  <c:v>Picnic Shelter Condition</c:v>
                </c:pt>
                <c:pt idx="8">
                  <c:v>Baseball Field Condition</c:v>
                </c:pt>
                <c:pt idx="9">
                  <c:v>Playground Equipment</c:v>
                </c:pt>
              </c:strCache>
            </c:strRef>
          </c:cat>
          <c:val>
            <c:numRef>
              <c:f>Sheet1!$D$2:$D$11</c:f>
              <c:numCache>
                <c:formatCode>General</c:formatCode>
                <c:ptCount val="10"/>
                <c:pt idx="0">
                  <c:v>18</c:v>
                </c:pt>
                <c:pt idx="1">
                  <c:v>21</c:v>
                </c:pt>
                <c:pt idx="2">
                  <c:v>26</c:v>
                </c:pt>
                <c:pt idx="3">
                  <c:v>10</c:v>
                </c:pt>
                <c:pt idx="4">
                  <c:v>19</c:v>
                </c:pt>
                <c:pt idx="5">
                  <c:v>32</c:v>
                </c:pt>
                <c:pt idx="6">
                  <c:v>19</c:v>
                </c:pt>
                <c:pt idx="7">
                  <c:v>28</c:v>
                </c:pt>
                <c:pt idx="8">
                  <c:v>25</c:v>
                </c:pt>
                <c:pt idx="9">
                  <c:v>30</c:v>
                </c:pt>
              </c:numCache>
            </c:numRef>
          </c:val>
          <c:extLst>
            <c:ext xmlns:c16="http://schemas.microsoft.com/office/drawing/2014/chart" uri="{C3380CC4-5D6E-409C-BE32-E72D297353CC}">
              <c16:uniqueId val="{00000002-8C53-471D-9006-508CB46127AD}"/>
            </c:ext>
          </c:extLst>
        </c:ser>
        <c:ser>
          <c:idx val="3"/>
          <c:order val="3"/>
          <c:tx>
            <c:strRef>
              <c:f>Sheet1!$E$1</c:f>
              <c:strCache>
                <c:ptCount val="1"/>
                <c:pt idx="0">
                  <c:v>Rating #2</c:v>
                </c:pt>
              </c:strCache>
            </c:strRef>
          </c:tx>
          <c:spPr>
            <a:solidFill>
              <a:schemeClr val="accent4">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Sheet1!$A$2:$A$11</c:f>
              <c:strCache>
                <c:ptCount val="10"/>
                <c:pt idx="0">
                  <c:v>Pavilion Cleanliness</c:v>
                </c:pt>
                <c:pt idx="1">
                  <c:v>Beach/Grounds Cleanliness</c:v>
                </c:pt>
                <c:pt idx="2">
                  <c:v>Pavilion Kitchen Amenities</c:v>
                </c:pt>
                <c:pt idx="3">
                  <c:v>Parking Availability</c:v>
                </c:pt>
                <c:pt idx="4">
                  <c:v>Outside Appearance</c:v>
                </c:pt>
                <c:pt idx="5">
                  <c:v>Bathroom Facilities</c:v>
                </c:pt>
                <c:pt idx="6">
                  <c:v>Beach Area User Space</c:v>
                </c:pt>
                <c:pt idx="7">
                  <c:v>Picnic Shelter Condition</c:v>
                </c:pt>
                <c:pt idx="8">
                  <c:v>Baseball Field Condition</c:v>
                </c:pt>
                <c:pt idx="9">
                  <c:v>Playground Equipment</c:v>
                </c:pt>
              </c:strCache>
            </c:strRef>
          </c:cat>
          <c:val>
            <c:numRef>
              <c:f>Sheet1!$E$2:$E$11</c:f>
              <c:numCache>
                <c:formatCode>General</c:formatCode>
                <c:ptCount val="10"/>
                <c:pt idx="0">
                  <c:v>2</c:v>
                </c:pt>
                <c:pt idx="1">
                  <c:v>5</c:v>
                </c:pt>
                <c:pt idx="2">
                  <c:v>3</c:v>
                </c:pt>
                <c:pt idx="3">
                  <c:v>2</c:v>
                </c:pt>
                <c:pt idx="4">
                  <c:v>4</c:v>
                </c:pt>
                <c:pt idx="5">
                  <c:v>8</c:v>
                </c:pt>
                <c:pt idx="6">
                  <c:v>8</c:v>
                </c:pt>
                <c:pt idx="7">
                  <c:v>10</c:v>
                </c:pt>
                <c:pt idx="8">
                  <c:v>2</c:v>
                </c:pt>
                <c:pt idx="9">
                  <c:v>6</c:v>
                </c:pt>
              </c:numCache>
            </c:numRef>
          </c:val>
          <c:extLst>
            <c:ext xmlns:c16="http://schemas.microsoft.com/office/drawing/2014/chart" uri="{C3380CC4-5D6E-409C-BE32-E72D297353CC}">
              <c16:uniqueId val="{00000003-8C53-471D-9006-508CB46127AD}"/>
            </c:ext>
          </c:extLst>
        </c:ser>
        <c:ser>
          <c:idx val="4"/>
          <c:order val="4"/>
          <c:tx>
            <c:strRef>
              <c:f>Sheet1!$F$1</c:f>
              <c:strCache>
                <c:ptCount val="1"/>
                <c:pt idx="0">
                  <c:v>Rating #1</c:v>
                </c:pt>
              </c:strCache>
            </c:strRef>
          </c:tx>
          <c:spPr>
            <a:solidFill>
              <a:schemeClr val="accent5">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Sheet1!$A$2:$A$11</c:f>
              <c:strCache>
                <c:ptCount val="10"/>
                <c:pt idx="0">
                  <c:v>Pavilion Cleanliness</c:v>
                </c:pt>
                <c:pt idx="1">
                  <c:v>Beach/Grounds Cleanliness</c:v>
                </c:pt>
                <c:pt idx="2">
                  <c:v>Pavilion Kitchen Amenities</c:v>
                </c:pt>
                <c:pt idx="3">
                  <c:v>Parking Availability</c:v>
                </c:pt>
                <c:pt idx="4">
                  <c:v>Outside Appearance</c:v>
                </c:pt>
                <c:pt idx="5">
                  <c:v>Bathroom Facilities</c:v>
                </c:pt>
                <c:pt idx="6">
                  <c:v>Beach Area User Space</c:v>
                </c:pt>
                <c:pt idx="7">
                  <c:v>Picnic Shelter Condition</c:v>
                </c:pt>
                <c:pt idx="8">
                  <c:v>Baseball Field Condition</c:v>
                </c:pt>
                <c:pt idx="9">
                  <c:v>Playground Equipment</c:v>
                </c:pt>
              </c:strCache>
            </c:strRef>
          </c:cat>
          <c:val>
            <c:numRef>
              <c:f>Sheet1!$F$2:$F$11</c:f>
              <c:numCache>
                <c:formatCode>General</c:formatCode>
                <c:ptCount val="10"/>
                <c:pt idx="0">
                  <c:v>2</c:v>
                </c:pt>
                <c:pt idx="1">
                  <c:v>1</c:v>
                </c:pt>
                <c:pt idx="2">
                  <c:v>2</c:v>
                </c:pt>
                <c:pt idx="3">
                  <c:v>3</c:v>
                </c:pt>
                <c:pt idx="4">
                  <c:v>3</c:v>
                </c:pt>
                <c:pt idx="5">
                  <c:v>6</c:v>
                </c:pt>
                <c:pt idx="6">
                  <c:v>4</c:v>
                </c:pt>
                <c:pt idx="7">
                  <c:v>4</c:v>
                </c:pt>
                <c:pt idx="8">
                  <c:v>2</c:v>
                </c:pt>
                <c:pt idx="9">
                  <c:v>4</c:v>
                </c:pt>
              </c:numCache>
            </c:numRef>
          </c:val>
          <c:extLst>
            <c:ext xmlns:c16="http://schemas.microsoft.com/office/drawing/2014/chart" uri="{C3380CC4-5D6E-409C-BE32-E72D297353CC}">
              <c16:uniqueId val="{00000004-8C53-471D-9006-508CB46127AD}"/>
            </c:ext>
          </c:extLst>
        </c:ser>
        <c:ser>
          <c:idx val="5"/>
          <c:order val="5"/>
          <c:tx>
            <c:strRef>
              <c:f>Sheet1!$G$1</c:f>
              <c:strCache>
                <c:ptCount val="1"/>
                <c:pt idx="0">
                  <c:v>Column1</c:v>
                </c:pt>
              </c:strCache>
            </c:strRef>
          </c:tx>
          <c:spPr>
            <a:solidFill>
              <a:schemeClr val="accent6">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Sheet1!$A$2:$A$11</c:f>
              <c:strCache>
                <c:ptCount val="10"/>
                <c:pt idx="0">
                  <c:v>Pavilion Cleanliness</c:v>
                </c:pt>
                <c:pt idx="1">
                  <c:v>Beach/Grounds Cleanliness</c:v>
                </c:pt>
                <c:pt idx="2">
                  <c:v>Pavilion Kitchen Amenities</c:v>
                </c:pt>
                <c:pt idx="3">
                  <c:v>Parking Availability</c:v>
                </c:pt>
                <c:pt idx="4">
                  <c:v>Outside Appearance</c:v>
                </c:pt>
                <c:pt idx="5">
                  <c:v>Bathroom Facilities</c:v>
                </c:pt>
                <c:pt idx="6">
                  <c:v>Beach Area User Space</c:v>
                </c:pt>
                <c:pt idx="7">
                  <c:v>Picnic Shelter Condition</c:v>
                </c:pt>
                <c:pt idx="8">
                  <c:v>Baseball Field Condition</c:v>
                </c:pt>
                <c:pt idx="9">
                  <c:v>Playground Equipment</c:v>
                </c:pt>
              </c:strCache>
            </c:strRef>
          </c:cat>
          <c:val>
            <c:numRef>
              <c:f>Sheet1!$G$2:$G$11</c:f>
            </c:numRef>
          </c:val>
          <c:extLst>
            <c:ext xmlns:c16="http://schemas.microsoft.com/office/drawing/2014/chart" uri="{C3380CC4-5D6E-409C-BE32-E72D297353CC}">
              <c16:uniqueId val="{00000005-8C53-471D-9006-508CB46127AD}"/>
            </c:ext>
          </c:extLst>
        </c:ser>
        <c:dLbls>
          <c:dLblPos val="outEnd"/>
          <c:showLegendKey val="0"/>
          <c:showVal val="1"/>
          <c:showCatName val="0"/>
          <c:showSerName val="0"/>
          <c:showPercent val="0"/>
          <c:showBubbleSize val="0"/>
        </c:dLbls>
        <c:gapWidth val="65"/>
        <c:axId val="595596784"/>
        <c:axId val="595594816"/>
      </c:barChart>
      <c:catAx>
        <c:axId val="595596784"/>
        <c:scaling>
          <c:orientation val="minMax"/>
        </c:scaling>
        <c:delete val="0"/>
        <c:axPos val="l"/>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800" b="0" i="0" u="none" strike="noStrike" kern="1200" cap="all" baseline="0">
                <a:solidFill>
                  <a:schemeClr val="dk1">
                    <a:lumMod val="75000"/>
                    <a:lumOff val="25000"/>
                  </a:schemeClr>
                </a:solidFill>
                <a:latin typeface="+mn-lt"/>
                <a:ea typeface="+mn-ea"/>
                <a:cs typeface="+mn-cs"/>
              </a:defRPr>
            </a:pPr>
            <a:endParaRPr lang="en-US"/>
          </a:p>
        </c:txPr>
        <c:crossAx val="595594816"/>
        <c:crosses val="autoZero"/>
        <c:auto val="1"/>
        <c:lblAlgn val="ctr"/>
        <c:lblOffset val="100"/>
        <c:noMultiLvlLbl val="0"/>
      </c:catAx>
      <c:valAx>
        <c:axId val="595594816"/>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crossAx val="595596784"/>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b="1" dirty="0"/>
              <a:t>What other kind of Recreational Opportunities</a:t>
            </a:r>
            <a:r>
              <a:rPr lang="en-US" b="1" baseline="0" dirty="0"/>
              <a:t> would you like to see?</a:t>
            </a: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Responses</c:v>
                </c:pt>
              </c:strCache>
            </c:strRef>
          </c:tx>
          <c:spPr>
            <a:solidFill>
              <a:schemeClr val="accent1"/>
            </a:solidFill>
            <a:ln>
              <a:noFill/>
            </a:ln>
            <a:effectLst/>
          </c:spPr>
          <c:invertIfNegative val="0"/>
          <c:cat>
            <c:strRef>
              <c:f>Sheet1!$A$2:$A$14</c:f>
              <c:strCache>
                <c:ptCount val="13"/>
                <c:pt idx="0">
                  <c:v>New Playground Equipment</c:v>
                </c:pt>
                <c:pt idx="1">
                  <c:v>Fishing Pier Away from Beach</c:v>
                </c:pt>
                <c:pt idx="2">
                  <c:v>Updated Picnic Shelters</c:v>
                </c:pt>
                <c:pt idx="3">
                  <c:v>Day Camping Spots/Private Area</c:v>
                </c:pt>
                <c:pt idx="4">
                  <c:v>Rustic Overnight Camping</c:v>
                </c:pt>
                <c:pt idx="5">
                  <c:v>Basketball Hoops</c:v>
                </c:pt>
                <c:pt idx="6">
                  <c:v>Pickleball Courts</c:v>
                </c:pt>
                <c:pt idx="7">
                  <c:v>Tennis Courts</c:v>
                </c:pt>
                <c:pt idx="8">
                  <c:v>Disc Golf</c:v>
                </c:pt>
                <c:pt idx="9">
                  <c:v>Updated Bathroom Facilities</c:v>
                </c:pt>
                <c:pt idx="10">
                  <c:v>Showers in Bathrooms</c:v>
                </c:pt>
                <c:pt idx="11">
                  <c:v>Dog Washing Station</c:v>
                </c:pt>
                <c:pt idx="12">
                  <c:v>Walking Paths or Area</c:v>
                </c:pt>
              </c:strCache>
            </c:strRef>
          </c:cat>
          <c:val>
            <c:numRef>
              <c:f>Sheet1!$B$2:$B$14</c:f>
              <c:numCache>
                <c:formatCode>General</c:formatCode>
                <c:ptCount val="13"/>
                <c:pt idx="0">
                  <c:v>43</c:v>
                </c:pt>
                <c:pt idx="1">
                  <c:v>97</c:v>
                </c:pt>
                <c:pt idx="2">
                  <c:v>72</c:v>
                </c:pt>
                <c:pt idx="3">
                  <c:v>57</c:v>
                </c:pt>
                <c:pt idx="4">
                  <c:v>57</c:v>
                </c:pt>
                <c:pt idx="5">
                  <c:v>39</c:v>
                </c:pt>
                <c:pt idx="6">
                  <c:v>27</c:v>
                </c:pt>
                <c:pt idx="7">
                  <c:v>12</c:v>
                </c:pt>
                <c:pt idx="8">
                  <c:v>22</c:v>
                </c:pt>
                <c:pt idx="9">
                  <c:v>59</c:v>
                </c:pt>
                <c:pt idx="10">
                  <c:v>47</c:v>
                </c:pt>
                <c:pt idx="11">
                  <c:v>21</c:v>
                </c:pt>
                <c:pt idx="12">
                  <c:v>62</c:v>
                </c:pt>
              </c:numCache>
            </c:numRef>
          </c:val>
          <c:extLst>
            <c:ext xmlns:c16="http://schemas.microsoft.com/office/drawing/2014/chart" uri="{C3380CC4-5D6E-409C-BE32-E72D297353CC}">
              <c16:uniqueId val="{00000000-9454-41B1-AE62-267051C982C9}"/>
            </c:ext>
          </c:extLst>
        </c:ser>
        <c:dLbls>
          <c:showLegendKey val="0"/>
          <c:showVal val="0"/>
          <c:showCatName val="0"/>
          <c:showSerName val="0"/>
          <c:showPercent val="0"/>
          <c:showBubbleSize val="0"/>
        </c:dLbls>
        <c:gapWidth val="182"/>
        <c:axId val="636231760"/>
        <c:axId val="636230120"/>
        <c:extLst/>
      </c:barChart>
      <c:catAx>
        <c:axId val="636231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36230120"/>
        <c:crosses val="autoZero"/>
        <c:auto val="1"/>
        <c:lblAlgn val="ctr"/>
        <c:lblOffset val="100"/>
        <c:noMultiLvlLbl val="0"/>
      </c:catAx>
      <c:valAx>
        <c:axId val="63623012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362317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sz="1800" dirty="0"/>
              <a:t>Would you</a:t>
            </a:r>
            <a:r>
              <a:rPr lang="en-US" sz="1800" baseline="0" dirty="0"/>
              <a:t> support the expansion of the Pavilion to make it a year-round rentable facility that could include a conference room, fitness center, office space etc.?</a:t>
            </a:r>
            <a:endParaRPr lang="en-US" sz="1800" dirty="0"/>
          </a:p>
        </c:rich>
      </c:tx>
      <c:layout>
        <c:manualLayout>
          <c:xMode val="edge"/>
          <c:yMode val="edge"/>
          <c:x val="0.1105009633911368"/>
          <c:y val="4.645161290322581E-2"/>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manualLayout>
          <c:layoutTarget val="inner"/>
          <c:xMode val="edge"/>
          <c:yMode val="edge"/>
          <c:x val="0.17802815832991969"/>
          <c:y val="0.32624191008382014"/>
          <c:w val="0.44690273542396797"/>
          <c:h val="0.59856134112268222"/>
        </c:manualLayout>
      </c:layout>
      <c:pieChart>
        <c:varyColors val="1"/>
        <c:ser>
          <c:idx val="0"/>
          <c:order val="0"/>
          <c:tx>
            <c:strRef>
              <c:f>Sheet1!$B$1</c:f>
              <c:strCache>
                <c:ptCount val="1"/>
                <c:pt idx="0">
                  <c:v>Column1</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9BE5-4786-8A16-62786163888B}"/>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9BE5-4786-8A16-62786163888B}"/>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C0FE-40AB-8765-AC0A10BB5A87}"/>
              </c:ext>
            </c:extLst>
          </c:dPt>
          <c:dLbls>
            <c:dLbl>
              <c:idx val="2"/>
              <c:layout>
                <c:manualLayout>
                  <c:x val="-3.8535645472061657E-3"/>
                  <c:y val="0.2060543561087122"/>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1430635838150289"/>
                      <c:h val="0.14540756921513839"/>
                    </c:manualLayout>
                  </c15:layout>
                </c:ext>
                <c:ext xmlns:c16="http://schemas.microsoft.com/office/drawing/2014/chart" uri="{C3380CC4-5D6E-409C-BE32-E72D297353CC}">
                  <c16:uniqueId val="{00000001-C0FE-40AB-8765-AC0A10BB5A87}"/>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bestFit"/>
            <c:showLegendKey val="0"/>
            <c:showVal val="1"/>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Sheet1!$A$2:$A$4</c:f>
              <c:strCache>
                <c:ptCount val="3"/>
                <c:pt idx="0">
                  <c:v>Yes</c:v>
                </c:pt>
                <c:pt idx="1">
                  <c:v>No</c:v>
                </c:pt>
                <c:pt idx="2">
                  <c:v>No Response</c:v>
                </c:pt>
              </c:strCache>
            </c:strRef>
          </c:cat>
          <c:val>
            <c:numRef>
              <c:f>Sheet1!$B$2:$B$4</c:f>
              <c:numCache>
                <c:formatCode>General</c:formatCode>
                <c:ptCount val="3"/>
                <c:pt idx="0">
                  <c:v>74</c:v>
                </c:pt>
                <c:pt idx="1">
                  <c:v>75</c:v>
                </c:pt>
                <c:pt idx="2">
                  <c:v>39</c:v>
                </c:pt>
              </c:numCache>
            </c:numRef>
          </c:val>
          <c:extLst>
            <c:ext xmlns:c16="http://schemas.microsoft.com/office/drawing/2014/chart" uri="{C3380CC4-5D6E-409C-BE32-E72D297353CC}">
              <c16:uniqueId val="{00000000-C0FE-40AB-8765-AC0A10BB5A87}"/>
            </c:ext>
          </c:extLst>
        </c:ser>
        <c:dLbls>
          <c:dLblPos val="bestFit"/>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Where does our money come from?</c:v>
                </c:pt>
              </c:strCache>
            </c:strRef>
          </c:tx>
          <c:spPr>
            <a:gradFill rotWithShape="1">
              <a:gsLst>
                <a:gs pos="0">
                  <a:schemeClr val="accent1">
                    <a:tint val="96000"/>
                    <a:lumMod val="104000"/>
                  </a:schemeClr>
                </a:gs>
                <a:gs pos="100000">
                  <a:schemeClr val="accent1">
                    <a:shade val="98000"/>
                    <a:lumMod val="94000"/>
                  </a:schemeClr>
                </a:gs>
              </a:gsLst>
              <a:lin ang="5400000" scaled="0"/>
            </a:gradFill>
            <a:ln>
              <a:noFill/>
            </a:ln>
            <a:effectLst>
              <a:outerShdw blurRad="38100" dist="25400" dir="5400000" rotWithShape="0">
                <a:srgbClr val="000000">
                  <a:alpha val="25000"/>
                </a:srgbClr>
              </a:outerShdw>
            </a:effectLst>
          </c:spPr>
          <c:invertIfNegative val="0"/>
          <c:dPt>
            <c:idx val="0"/>
            <c:invertIfNegative val="0"/>
            <c:bubble3D val="0"/>
            <c:extLst>
              <c:ext xmlns:c16="http://schemas.microsoft.com/office/drawing/2014/chart" uri="{C3380CC4-5D6E-409C-BE32-E72D297353CC}">
                <c16:uniqueId val="{00000001-3746-462C-823B-F4DEEE065599}"/>
              </c:ext>
            </c:extLst>
          </c:dPt>
          <c:dPt>
            <c:idx val="1"/>
            <c:invertIfNegative val="0"/>
            <c:bubble3D val="0"/>
            <c:extLst>
              <c:ext xmlns:c16="http://schemas.microsoft.com/office/drawing/2014/chart" uri="{C3380CC4-5D6E-409C-BE32-E72D297353CC}">
                <c16:uniqueId val="{00000003-3746-462C-823B-F4DEEE065599}"/>
              </c:ext>
            </c:extLst>
          </c:dPt>
          <c:dPt>
            <c:idx val="2"/>
            <c:invertIfNegative val="0"/>
            <c:bubble3D val="0"/>
            <c:extLst>
              <c:ext xmlns:c16="http://schemas.microsoft.com/office/drawing/2014/chart" uri="{C3380CC4-5D6E-409C-BE32-E72D297353CC}">
                <c16:uniqueId val="{00000005-3746-462C-823B-F4DEEE065599}"/>
              </c:ext>
            </c:extLst>
          </c:dPt>
          <c:dPt>
            <c:idx val="3"/>
            <c:invertIfNegative val="0"/>
            <c:bubble3D val="0"/>
            <c:extLst>
              <c:ext xmlns:c16="http://schemas.microsoft.com/office/drawing/2014/chart" uri="{C3380CC4-5D6E-409C-BE32-E72D297353CC}">
                <c16:uniqueId val="{00000007-3746-462C-823B-F4DEEE065599}"/>
              </c:ext>
            </c:extLst>
          </c:dPt>
          <c:dPt>
            <c:idx val="4"/>
            <c:invertIfNegative val="0"/>
            <c:bubble3D val="0"/>
            <c:extLst>
              <c:ext xmlns:c16="http://schemas.microsoft.com/office/drawing/2014/chart" uri="{C3380CC4-5D6E-409C-BE32-E72D297353CC}">
                <c16:uniqueId val="{00000009-3746-462C-823B-F4DEEE065599}"/>
              </c:ext>
            </c:extLst>
          </c:dPt>
          <c:dPt>
            <c:idx val="5"/>
            <c:invertIfNegative val="0"/>
            <c:bubble3D val="0"/>
            <c:extLst>
              <c:ext xmlns:c16="http://schemas.microsoft.com/office/drawing/2014/chart" uri="{C3380CC4-5D6E-409C-BE32-E72D297353CC}">
                <c16:uniqueId val="{0000000B-3746-462C-823B-F4DEEE065599}"/>
              </c:ext>
            </c:extLst>
          </c:dPt>
          <c:dPt>
            <c:idx val="6"/>
            <c:invertIfNegative val="0"/>
            <c:bubble3D val="0"/>
            <c:extLst>
              <c:ext xmlns:c16="http://schemas.microsoft.com/office/drawing/2014/chart" uri="{C3380CC4-5D6E-409C-BE32-E72D297353CC}">
                <c16:uniqueId val="{0000000D-3746-462C-823B-F4DEEE065599}"/>
              </c:ext>
            </c:extLst>
          </c:dPt>
          <c:dPt>
            <c:idx val="7"/>
            <c:invertIfNegative val="0"/>
            <c:bubble3D val="0"/>
            <c:extLst>
              <c:ext xmlns:c16="http://schemas.microsoft.com/office/drawing/2014/chart" uri="{C3380CC4-5D6E-409C-BE32-E72D297353CC}">
                <c16:uniqueId val="{0000000F-3746-462C-823B-F4DEEE065599}"/>
              </c:ext>
            </c:extLst>
          </c:dPt>
          <c:dPt>
            <c:idx val="8"/>
            <c:invertIfNegative val="0"/>
            <c:bubble3D val="0"/>
            <c:extLst>
              <c:ext xmlns:c16="http://schemas.microsoft.com/office/drawing/2014/chart" uri="{C3380CC4-5D6E-409C-BE32-E72D297353CC}">
                <c16:uniqueId val="{00000011-3746-462C-823B-F4DEEE065599}"/>
              </c:ext>
            </c:extLst>
          </c:dPt>
          <c:dLbls>
            <c:dLbl>
              <c:idx val="0"/>
              <c:layout>
                <c:manualLayout>
                  <c:x val="-2.48015873015873E-2"/>
                  <c:y val="-5.00768423230861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746-462C-823B-F4DEEE065599}"/>
                </c:ext>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Sheet1!$A$2:$A$8</c:f>
              <c:strCache>
                <c:ptCount val="7"/>
                <c:pt idx="0">
                  <c:v>Property Taxes</c:v>
                </c:pt>
                <c:pt idx="1">
                  <c:v>Intergovernmental Revenue</c:v>
                </c:pt>
                <c:pt idx="2">
                  <c:v>Charges for Services</c:v>
                </c:pt>
                <c:pt idx="3">
                  <c:v>Grants &amp; Mining Effects</c:v>
                </c:pt>
                <c:pt idx="4">
                  <c:v>Misc/Other Financing</c:v>
                </c:pt>
                <c:pt idx="5">
                  <c:v>Fire Services</c:v>
                </c:pt>
                <c:pt idx="6">
                  <c:v>W/WW Revenue</c:v>
                </c:pt>
              </c:strCache>
            </c:strRef>
          </c:cat>
          <c:val>
            <c:numRef>
              <c:f>Sheet1!$B$2:$B$8</c:f>
              <c:numCache>
                <c:formatCode>"$"#,##0.00_);[Red]\("$"#,##0.00\)</c:formatCode>
                <c:ptCount val="7"/>
                <c:pt idx="0">
                  <c:v>978276.74</c:v>
                </c:pt>
                <c:pt idx="1">
                  <c:v>899362.55</c:v>
                </c:pt>
                <c:pt idx="2">
                  <c:v>155066.46</c:v>
                </c:pt>
                <c:pt idx="3">
                  <c:v>133180</c:v>
                </c:pt>
                <c:pt idx="4">
                  <c:v>35380.629999999997</c:v>
                </c:pt>
                <c:pt idx="5">
                  <c:v>54541.52</c:v>
                </c:pt>
                <c:pt idx="6">
                  <c:v>15222.98</c:v>
                </c:pt>
              </c:numCache>
            </c:numRef>
          </c:val>
          <c:extLst>
            <c:ext xmlns:c16="http://schemas.microsoft.com/office/drawing/2014/chart" uri="{C3380CC4-5D6E-409C-BE32-E72D297353CC}">
              <c16:uniqueId val="{00000012-3746-462C-823B-F4DEEE065599}"/>
            </c:ext>
          </c:extLst>
        </c:ser>
        <c:dLbls>
          <c:showLegendKey val="0"/>
          <c:showVal val="0"/>
          <c:showCatName val="0"/>
          <c:showSerName val="0"/>
          <c:showPercent val="0"/>
          <c:showBubbleSize val="0"/>
        </c:dLbls>
        <c:gapWidth val="100"/>
        <c:axId val="499792632"/>
        <c:axId val="499794592"/>
      </c:barChart>
      <c:valAx>
        <c:axId val="499794592"/>
        <c:scaling>
          <c:orientation val="minMax"/>
        </c:scaling>
        <c:delete val="1"/>
        <c:axPos val="b"/>
        <c:majorGridlines>
          <c:spPr>
            <a:ln w="9525" cap="flat" cmpd="sng" algn="ctr">
              <a:solidFill>
                <a:schemeClr val="tx2">
                  <a:lumMod val="15000"/>
                  <a:lumOff val="85000"/>
                </a:schemeClr>
              </a:solidFill>
              <a:round/>
            </a:ln>
            <a:effectLst/>
          </c:spPr>
        </c:majorGridlines>
        <c:numFmt formatCode="&quot;$&quot;#,##0.00_);[Red]\(&quot;$&quot;#,##0.00\)" sourceLinked="1"/>
        <c:majorTickMark val="none"/>
        <c:minorTickMark val="none"/>
        <c:tickLblPos val="nextTo"/>
        <c:crossAx val="499792632"/>
        <c:crosses val="autoZero"/>
        <c:crossBetween val="between"/>
      </c:valAx>
      <c:catAx>
        <c:axId val="499792632"/>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2"/>
                </a:solidFill>
                <a:latin typeface="+mn-lt"/>
                <a:ea typeface="+mn-ea"/>
                <a:cs typeface="+mn-cs"/>
              </a:defRPr>
            </a:pPr>
            <a:endParaRPr lang="en-US"/>
          </a:p>
        </c:txPr>
        <c:crossAx val="499794592"/>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800" dirty="0"/>
              <a:t>Where did we spend our money in 2022?</a:t>
            </a:r>
          </a:p>
          <a:p>
            <a:pPr>
              <a:defRPr/>
            </a:pPr>
            <a:endParaRPr lang="en-US" sz="1800" dirty="0"/>
          </a:p>
        </c:rich>
      </c:tx>
      <c:layout>
        <c:manualLayout>
          <c:xMode val="edge"/>
          <c:yMode val="edge"/>
          <c:x val="0.11498456790123458"/>
          <c:y val="4.0291083406240887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7129629629629636E-2"/>
          <c:y val="0.22419385076865392"/>
          <c:w val="0.82407407407407407"/>
          <c:h val="0.68863610798650166"/>
        </c:manualLayout>
      </c:layout>
      <c:pie3DChart>
        <c:varyColors val="1"/>
        <c:ser>
          <c:idx val="0"/>
          <c:order val="0"/>
          <c:tx>
            <c:strRef>
              <c:f>Sheet1!$B$1</c:f>
              <c:strCache>
                <c:ptCount val="1"/>
                <c:pt idx="0">
                  <c:v>Column2</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0D2E-4D49-96E3-53F87AE36AB3}"/>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0D2E-4D49-96E3-53F87AE36AB3}"/>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0D2E-4D49-96E3-53F87AE36AB3}"/>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0D2E-4D49-96E3-53F87AE36AB3}"/>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9-0D2E-4D49-96E3-53F87AE36AB3}"/>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B-0D2E-4D49-96E3-53F87AE36AB3}"/>
              </c:ext>
            </c:extLst>
          </c:dPt>
          <c:dLbls>
            <c:dLbl>
              <c:idx val="0"/>
              <c:layout>
                <c:manualLayout>
                  <c:x val="-9.0133785360163421E-2"/>
                  <c:y val="0.1003255322251385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D2E-4D49-96E3-53F87AE36AB3}"/>
                </c:ext>
              </c:extLst>
            </c:dLbl>
            <c:dLbl>
              <c:idx val="2"/>
              <c:layout>
                <c:manualLayout>
                  <c:x val="5.5688611840186586E-2"/>
                  <c:y val="7.9373359580052497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D2E-4D49-96E3-53F87AE36AB3}"/>
                </c:ext>
              </c:extLst>
            </c:dLbl>
            <c:dLbl>
              <c:idx val="3"/>
              <c:layout>
                <c:manualLayout>
                  <c:x val="-0.10172803052396229"/>
                  <c:y val="2.2801837270339085E-4"/>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D2E-4D49-96E3-53F87AE36AB3}"/>
                </c:ext>
              </c:extLst>
            </c:dLbl>
            <c:dLbl>
              <c:idx val="4"/>
              <c:layout>
                <c:manualLayout>
                  <c:x val="6.0955818022747153E-2"/>
                  <c:y val="-1.5377478856809566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0D2E-4D49-96E3-53F87AE36AB3}"/>
                </c:ext>
              </c:extLst>
            </c:dLbl>
            <c:dLbl>
              <c:idx val="5"/>
              <c:layout>
                <c:manualLayout>
                  <c:x val="1.2148342568290074E-2"/>
                  <c:y val="7.484197287839020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D2E-4D49-96E3-53F87AE36AB3}"/>
                </c:ext>
              </c:extLst>
            </c:dLbl>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GEN Fund</c:v>
                </c:pt>
                <c:pt idx="1">
                  <c:v>R &amp; B Fund</c:v>
                </c:pt>
                <c:pt idx="2">
                  <c:v>DEBT</c:v>
                </c:pt>
                <c:pt idx="3">
                  <c:v>CAPITAL</c:v>
                </c:pt>
                <c:pt idx="4">
                  <c:v>W/WW</c:v>
                </c:pt>
                <c:pt idx="5">
                  <c:v>FIRE</c:v>
                </c:pt>
              </c:strCache>
            </c:strRef>
          </c:cat>
          <c:val>
            <c:numRef>
              <c:f>Sheet1!$B$2:$B$7</c:f>
              <c:numCache>
                <c:formatCode>General</c:formatCode>
                <c:ptCount val="6"/>
                <c:pt idx="0">
                  <c:v>613744.62</c:v>
                </c:pt>
                <c:pt idx="1">
                  <c:v>1234437.3500000001</c:v>
                </c:pt>
                <c:pt idx="2">
                  <c:v>125979.82</c:v>
                </c:pt>
                <c:pt idx="3">
                  <c:v>307899.8</c:v>
                </c:pt>
                <c:pt idx="4">
                  <c:v>36074.67</c:v>
                </c:pt>
                <c:pt idx="5">
                  <c:v>95342.52</c:v>
                </c:pt>
              </c:numCache>
            </c:numRef>
          </c:val>
          <c:extLst>
            <c:ext xmlns:c16="http://schemas.microsoft.com/office/drawing/2014/chart" uri="{C3380CC4-5D6E-409C-BE32-E72D297353CC}">
              <c16:uniqueId val="{0000000C-0D2E-4D49-96E3-53F87AE36AB3}"/>
            </c:ext>
          </c:extLst>
        </c:ser>
        <c:ser>
          <c:idx val="1"/>
          <c:order val="1"/>
          <c:tx>
            <c:strRef>
              <c:f>Sheet1!$C$1</c:f>
              <c:strCache>
                <c:ptCount val="1"/>
                <c:pt idx="0">
                  <c:v>Column1</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E-0D2E-4D49-96E3-53F87AE36AB3}"/>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0-0D2E-4D49-96E3-53F87AE36AB3}"/>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2-0D2E-4D49-96E3-53F87AE36AB3}"/>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4-0D2E-4D49-96E3-53F87AE36AB3}"/>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6-0D2E-4D49-96E3-53F87AE36AB3}"/>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8-0D2E-4D49-96E3-53F87AE36AB3}"/>
              </c:ext>
            </c:extLst>
          </c:dPt>
          <c:dLbls>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GEN Fund</c:v>
                </c:pt>
                <c:pt idx="1">
                  <c:v>R &amp; B Fund</c:v>
                </c:pt>
                <c:pt idx="2">
                  <c:v>DEBT</c:v>
                </c:pt>
                <c:pt idx="3">
                  <c:v>CAPITAL</c:v>
                </c:pt>
                <c:pt idx="4">
                  <c:v>W/WW</c:v>
                </c:pt>
                <c:pt idx="5">
                  <c:v>FIRE</c:v>
                </c:pt>
              </c:strCache>
            </c:strRef>
          </c:cat>
          <c:val>
            <c:numRef>
              <c:f>Sheet1!$C$2:$C$7</c:f>
              <c:numCache>
                <c:formatCode>General</c:formatCode>
                <c:ptCount val="6"/>
              </c:numCache>
            </c:numRef>
          </c:val>
          <c:extLst>
            <c:ext xmlns:c16="http://schemas.microsoft.com/office/drawing/2014/chart" uri="{C3380CC4-5D6E-409C-BE32-E72D297353CC}">
              <c16:uniqueId val="{00000019-0D2E-4D49-96E3-53F87AE36AB3}"/>
            </c:ext>
          </c:extLst>
        </c:ser>
        <c:dLbls>
          <c:dLblPos val="ctr"/>
          <c:showLegendKey val="0"/>
          <c:showVal val="0"/>
          <c:showCatName val="0"/>
          <c:showSerName val="0"/>
          <c:showPercent val="1"/>
          <c:showBubbleSize val="0"/>
          <c:showLeaderLines val="1"/>
        </c:dLbls>
      </c:pie3DChart>
      <c:spPr>
        <a:noFill/>
        <a:ln>
          <a:noFill/>
        </a:ln>
        <a:effectLst/>
      </c:spPr>
    </c:plotArea>
    <c:legend>
      <c:legendPos val="r"/>
      <c:layout>
        <c:manualLayout>
          <c:xMode val="edge"/>
          <c:yMode val="edge"/>
          <c:x val="0.7595722756877612"/>
          <c:y val="0.18100302566345872"/>
          <c:w val="0.16519757946923302"/>
          <c:h val="0.57332421988918048"/>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0.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2.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2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9.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17-09-12T15:16:44.369" idx="1">
    <p:pos x="10" y="10"/>
    <p:text/>
    <p:extLst>
      <p:ext uri="{C676402C-5697-4E1C-873F-D02D1690AC5C}">
        <p15:threadingInfo xmlns:p15="http://schemas.microsoft.com/office/powerpoint/2012/main" timeZoneBias="30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037840" cy="464820"/>
          </a:xfrm>
          <a:prstGeom prst="rect">
            <a:avLst/>
          </a:prstGeom>
        </p:spPr>
        <p:txBody>
          <a:bodyPr vert="horz" lIns="93809" tIns="46905" rIns="93809" bIns="46905" rtlCol="0"/>
          <a:lstStyle>
            <a:lvl1pPr algn="l">
              <a:defRPr sz="1200"/>
            </a:lvl1pPr>
          </a:lstStyle>
          <a:p>
            <a:endParaRPr lang="en-US" dirty="0"/>
          </a:p>
        </p:txBody>
      </p:sp>
      <p:sp>
        <p:nvSpPr>
          <p:cNvPr id="3" name="Date Placeholder 2"/>
          <p:cNvSpPr>
            <a:spLocks noGrp="1"/>
          </p:cNvSpPr>
          <p:nvPr>
            <p:ph type="dt" sz="quarter" idx="1"/>
          </p:nvPr>
        </p:nvSpPr>
        <p:spPr>
          <a:xfrm>
            <a:off x="3970941" y="1"/>
            <a:ext cx="3037840" cy="464820"/>
          </a:xfrm>
          <a:prstGeom prst="rect">
            <a:avLst/>
          </a:prstGeom>
        </p:spPr>
        <p:txBody>
          <a:bodyPr vert="horz" lIns="93809" tIns="46905" rIns="93809" bIns="46905" rtlCol="0"/>
          <a:lstStyle>
            <a:lvl1pPr algn="r">
              <a:defRPr sz="1200"/>
            </a:lvl1pPr>
          </a:lstStyle>
          <a:p>
            <a:fld id="{8B0CE330-845D-4AAE-80EC-9F94C47C7A90}" type="datetime1">
              <a:rPr lang="en-US" smtClean="0"/>
              <a:t>3/14/2023</a:t>
            </a:fld>
            <a:endParaRPr lang="en-US" dirty="0"/>
          </a:p>
        </p:txBody>
      </p:sp>
      <p:sp>
        <p:nvSpPr>
          <p:cNvPr id="4" name="Footer Placeholder 3"/>
          <p:cNvSpPr>
            <a:spLocks noGrp="1"/>
          </p:cNvSpPr>
          <p:nvPr>
            <p:ph type="ftr" sz="quarter" idx="2"/>
          </p:nvPr>
        </p:nvSpPr>
        <p:spPr>
          <a:xfrm>
            <a:off x="3" y="8829969"/>
            <a:ext cx="3037840" cy="464820"/>
          </a:xfrm>
          <a:prstGeom prst="rect">
            <a:avLst/>
          </a:prstGeom>
        </p:spPr>
        <p:txBody>
          <a:bodyPr vert="horz" lIns="93809" tIns="46905" rIns="93809" bIns="46905" rtlCol="0" anchor="b"/>
          <a:lstStyle>
            <a:lvl1pPr algn="l">
              <a:defRPr sz="1200"/>
            </a:lvl1pPr>
          </a:lstStyle>
          <a:p>
            <a:r>
              <a:rPr lang="en-US" dirty="0"/>
              <a:t>Continuation of Annual Town Meeting 9/6/22</a:t>
            </a:r>
          </a:p>
        </p:txBody>
      </p:sp>
    </p:spTree>
    <p:extLst>
      <p:ext uri="{BB962C8B-B14F-4D97-AF65-F5344CB8AC3E}">
        <p14:creationId xmlns:p14="http://schemas.microsoft.com/office/powerpoint/2010/main" val="1342910756"/>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970941" y="1"/>
            <a:ext cx="3037840" cy="464820"/>
          </a:xfrm>
          <a:prstGeom prst="rect">
            <a:avLst/>
          </a:prstGeom>
        </p:spPr>
        <p:txBody>
          <a:bodyPr vert="horz" lIns="93809" tIns="46905" rIns="93809" bIns="46905" rtlCol="0"/>
          <a:lstStyle>
            <a:lvl1pPr algn="r">
              <a:defRPr sz="1200"/>
            </a:lvl1pPr>
          </a:lstStyle>
          <a:p>
            <a:fld id="{83282F23-B056-4388-9C21-E6E4B547BBAD}" type="datetime1">
              <a:rPr lang="en-US" smtClean="0"/>
              <a:t>3/14/2023</a:t>
            </a:fld>
            <a:endParaRPr lang="en-US" dirty="0"/>
          </a:p>
        </p:txBody>
      </p:sp>
      <p:sp>
        <p:nvSpPr>
          <p:cNvPr id="4" name="Slide Image Placeholder 3"/>
          <p:cNvSpPr>
            <a:spLocks noGrp="1" noRot="1" noChangeAspect="1"/>
          </p:cNvSpPr>
          <p:nvPr>
            <p:ph type="sldImg" idx="2"/>
          </p:nvPr>
        </p:nvSpPr>
        <p:spPr>
          <a:xfrm>
            <a:off x="1179513" y="695325"/>
            <a:ext cx="4651375" cy="3487738"/>
          </a:xfrm>
          <a:prstGeom prst="rect">
            <a:avLst/>
          </a:prstGeom>
          <a:noFill/>
          <a:ln w="12700">
            <a:solidFill>
              <a:prstClr val="black"/>
            </a:solidFill>
          </a:ln>
        </p:spPr>
        <p:txBody>
          <a:bodyPr vert="horz" lIns="93809" tIns="46905" rIns="93809" bIns="46905" rtlCol="0" anchor="ctr"/>
          <a:lstStyle/>
          <a:p>
            <a:endParaRPr lang="en-US" dirty="0"/>
          </a:p>
        </p:txBody>
      </p:sp>
      <p:sp>
        <p:nvSpPr>
          <p:cNvPr id="5" name="Notes Placeholder 4"/>
          <p:cNvSpPr>
            <a:spLocks noGrp="1"/>
          </p:cNvSpPr>
          <p:nvPr>
            <p:ph type="body" sz="quarter" idx="3"/>
          </p:nvPr>
        </p:nvSpPr>
        <p:spPr>
          <a:xfrm>
            <a:off x="701041" y="4415792"/>
            <a:ext cx="5608320" cy="4183380"/>
          </a:xfrm>
          <a:prstGeom prst="rect">
            <a:avLst/>
          </a:prstGeom>
        </p:spPr>
        <p:txBody>
          <a:bodyPr vert="horz" lIns="93809" tIns="46905" rIns="93809" bIns="4690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5"/>
          </p:nvPr>
        </p:nvSpPr>
        <p:spPr>
          <a:xfrm>
            <a:off x="3970941" y="8829969"/>
            <a:ext cx="3037840" cy="464820"/>
          </a:xfrm>
          <a:prstGeom prst="rect">
            <a:avLst/>
          </a:prstGeom>
        </p:spPr>
        <p:txBody>
          <a:bodyPr vert="horz" lIns="93809" tIns="46905" rIns="93809" bIns="46905" rtlCol="0" anchor="b"/>
          <a:lstStyle>
            <a:lvl1pPr algn="r">
              <a:defRPr sz="1200"/>
            </a:lvl1pPr>
          </a:lstStyle>
          <a:p>
            <a:fld id="{02445FE3-4E5F-4BA4-8224-3B681DC55D0A}" type="slidenum">
              <a:rPr lang="en-US" smtClean="0"/>
              <a:pPr/>
              <a:t>‹#›</a:t>
            </a:fld>
            <a:endParaRPr lang="en-US" dirty="0"/>
          </a:p>
        </p:txBody>
      </p:sp>
      <p:sp>
        <p:nvSpPr>
          <p:cNvPr id="2" name="Footer Placeholder 1"/>
          <p:cNvSpPr>
            <a:spLocks noGrp="1"/>
          </p:cNvSpPr>
          <p:nvPr>
            <p:ph type="ftr" sz="quarter" idx="4"/>
          </p:nvPr>
        </p:nvSpPr>
        <p:spPr>
          <a:xfrm>
            <a:off x="1" y="8829677"/>
            <a:ext cx="3038475" cy="466725"/>
          </a:xfrm>
          <a:prstGeom prst="rect">
            <a:avLst/>
          </a:prstGeom>
        </p:spPr>
        <p:txBody>
          <a:bodyPr vert="horz" lIns="91440" tIns="45720" rIns="91440" bIns="45720" rtlCol="0" anchor="b"/>
          <a:lstStyle>
            <a:lvl1pPr algn="l">
              <a:defRPr sz="1200"/>
            </a:lvl1pPr>
          </a:lstStyle>
          <a:p>
            <a:r>
              <a:rPr lang="en-US" dirty="0"/>
              <a:t>Continuation of Annual Town Meeting 9/6/22</a:t>
            </a:r>
          </a:p>
        </p:txBody>
      </p:sp>
      <p:sp>
        <p:nvSpPr>
          <p:cNvPr id="6" name="Header Placeholder 5"/>
          <p:cNvSpPr>
            <a:spLocks noGrp="1"/>
          </p:cNvSpPr>
          <p:nvPr>
            <p:ph type="hdr" sz="quarter"/>
          </p:nvPr>
        </p:nvSpPr>
        <p:spPr>
          <a:xfrm>
            <a:off x="1" y="2"/>
            <a:ext cx="3038475" cy="466725"/>
          </a:xfrm>
          <a:prstGeom prst="rect">
            <a:avLst/>
          </a:prstGeom>
        </p:spPr>
        <p:txBody>
          <a:bodyPr vert="horz" lIns="91440" tIns="45720" rIns="91440" bIns="45720" rtlCol="0"/>
          <a:lstStyle>
            <a:lvl1pPr algn="l">
              <a:defRPr sz="1200"/>
            </a:lvl1pPr>
          </a:lstStyle>
          <a:p>
            <a:endParaRPr lang="en-US" dirty="0"/>
          </a:p>
        </p:txBody>
      </p:sp>
    </p:spTree>
    <p:extLst>
      <p:ext uri="{BB962C8B-B14F-4D97-AF65-F5344CB8AC3E}">
        <p14:creationId xmlns:p14="http://schemas.microsoft.com/office/powerpoint/2010/main" val="4234772799"/>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154333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35324157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7406969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15271150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12224884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22076221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7810253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40027189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14119407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2819531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a:t>Board is trying to upgrade facilities as budget allows</a:t>
            </a:r>
          </a:p>
          <a:p>
            <a:r>
              <a:rPr lang="en-US" sz="1400" dirty="0"/>
              <a:t>LLCC and Fire Department will need major roof repairs in the future</a:t>
            </a:r>
          </a:p>
          <a:p>
            <a:endParaRPr lang="en-US" sz="1400"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2051043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22823319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1051302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7613" y="695325"/>
            <a:ext cx="4651375" cy="3487738"/>
          </a:xfrm>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483553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285580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9600"/>
            <a:ext cx="5608320" cy="4183380"/>
          </a:xfrm>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1650854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904035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Continuation of Annual Town Meeting 9/6/22</a:t>
            </a:r>
          </a:p>
        </p:txBody>
      </p:sp>
    </p:spTree>
    <p:extLst>
      <p:ext uri="{BB962C8B-B14F-4D97-AF65-F5344CB8AC3E}">
        <p14:creationId xmlns:p14="http://schemas.microsoft.com/office/powerpoint/2010/main" val="3153930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itle 3"/>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1284725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Tree>
    <p:extLst>
      <p:ext uri="{BB962C8B-B14F-4D97-AF65-F5344CB8AC3E}">
        <p14:creationId xmlns:p14="http://schemas.microsoft.com/office/powerpoint/2010/main" val="323575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016AEA8-E70E-4EA4-880E-A6B413AEC7A2}" type="slidenum">
              <a:rPr lang="en-US" smtClean="0"/>
              <a:pPr/>
              <a:t>‹#›</a:t>
            </a:fld>
            <a:endParaRPr lang="en-US" dirty="0"/>
          </a:p>
        </p:txBody>
      </p:sp>
    </p:spTree>
    <p:extLst>
      <p:ext uri="{BB962C8B-B14F-4D97-AF65-F5344CB8AC3E}">
        <p14:creationId xmlns:p14="http://schemas.microsoft.com/office/powerpoint/2010/main" val="2997944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5209725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2" name="Date Placeholder 1"/>
          <p:cNvSpPr>
            <a:spLocks noGrp="1"/>
          </p:cNvSpPr>
          <p:nvPr>
            <p:ph type="dt" sz="half" idx="10"/>
          </p:nvPr>
        </p:nvSpPr>
        <p:spPr/>
        <p:txBody>
          <a:bodyPr/>
          <a:lstStyle/>
          <a:p>
            <a:endParaRPr lang="en-US" dirty="0"/>
          </a:p>
        </p:txBody>
      </p:sp>
      <p:sp>
        <p:nvSpPr>
          <p:cNvPr id="9" name="Footer Placeholder 8"/>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4908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7760509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42035301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56273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9717300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31923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077528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60588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86233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671858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4778905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2080220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727032" y="6407944"/>
            <a:ext cx="1920240" cy="365760"/>
          </a:xfrm>
          <a:prstGeom prst="rect">
            <a:avLst/>
          </a:prstGeom>
        </p:spPr>
        <p:txBody>
          <a:bodyPr/>
          <a:lstStyle/>
          <a:p>
            <a:endParaRPr lang="en-US" dirty="0"/>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47272" y="6407944"/>
            <a:ext cx="365760" cy="365125"/>
          </a:xfrm>
          <a:prstGeom prst="rect">
            <a:avLst/>
          </a:prstGeom>
        </p:spPr>
        <p:txBody>
          <a:bodyPr/>
          <a:lstStyle/>
          <a:p>
            <a:fld id="{B016AEA8-E70E-4EA4-880E-A6B413AEC7A2}"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69219170"/>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 id="2147483899" r:id="rId12"/>
    <p:sldLayoutId id="2147483900" r:id="rId13"/>
    <p:sldLayoutId id="2147483901" r:id="rId14"/>
    <p:sldLayoutId id="2147483902" r:id="rId15"/>
    <p:sldLayoutId id="2147483903"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744384" cy="2262781"/>
          </a:xfrm>
        </p:spPr>
        <p:txBody>
          <a:bodyPr>
            <a:noAutofit/>
          </a:bodyPr>
          <a:lstStyle/>
          <a:p>
            <a:r>
              <a:rPr lang="en-US" sz="4800" dirty="0"/>
              <a:t>Welcome to the  Town of White </a:t>
            </a:r>
            <a:br>
              <a:rPr lang="en-US" sz="4800" dirty="0"/>
            </a:br>
            <a:r>
              <a:rPr lang="en-US" sz="4800" dirty="0"/>
              <a:t>Annual Meeting</a:t>
            </a:r>
          </a:p>
        </p:txBody>
      </p:sp>
      <p:sp>
        <p:nvSpPr>
          <p:cNvPr id="3" name="Subtitle 2"/>
          <p:cNvSpPr>
            <a:spLocks noGrp="1"/>
          </p:cNvSpPr>
          <p:nvPr>
            <p:ph type="subTitle" idx="1"/>
          </p:nvPr>
        </p:nvSpPr>
        <p:spPr>
          <a:xfrm>
            <a:off x="1906649" y="4912233"/>
            <a:ext cx="6600451" cy="1126283"/>
          </a:xfrm>
        </p:spPr>
        <p:txBody>
          <a:bodyPr>
            <a:normAutofit fontScale="70000" lnSpcReduction="20000"/>
          </a:bodyPr>
          <a:lstStyle/>
          <a:p>
            <a:r>
              <a:rPr lang="en-US" dirty="0"/>
              <a:t>March 14, 2023</a:t>
            </a:r>
          </a:p>
          <a:p>
            <a:r>
              <a:rPr lang="en-US" dirty="0"/>
              <a:t>Clerk’s &amp; Treasurer’s Report</a:t>
            </a:r>
          </a:p>
          <a:p>
            <a:r>
              <a:rPr lang="en-US" dirty="0"/>
              <a:t>Prepared by: Jodi Knaus, Clerk &amp; Amanda Gross, Treasurer</a:t>
            </a:r>
          </a:p>
          <a:p>
            <a:r>
              <a:rPr lang="en-US" dirty="0"/>
              <a:t>6:00 P.M. Loon Lake Community Center</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1800" y="152400"/>
            <a:ext cx="2286000" cy="166420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C86B5933-3B0A-989C-D201-A392AA4DABD4}"/>
              </a:ext>
            </a:extLst>
          </p:cNvPr>
          <p:cNvGraphicFramePr>
            <a:graphicFrameLocks noGrp="1"/>
          </p:cNvGraphicFramePr>
          <p:nvPr>
            <p:ph idx="1"/>
            <p:extLst>
              <p:ext uri="{D42A27DB-BD31-4B8C-83A1-F6EECF244321}">
                <p14:modId xmlns:p14="http://schemas.microsoft.com/office/powerpoint/2010/main" val="2793112696"/>
              </p:ext>
            </p:extLst>
          </p:nvPr>
        </p:nvGraphicFramePr>
        <p:xfrm>
          <a:off x="1143000" y="1524000"/>
          <a:ext cx="7696200" cy="5181600"/>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2">
            <a:extLst>
              <a:ext uri="{FF2B5EF4-FFF2-40B4-BE49-F238E27FC236}">
                <a16:creationId xmlns:a16="http://schemas.microsoft.com/office/drawing/2014/main" id="{13156A03-7BCA-96AA-44F2-BD72BD0B8494}"/>
              </a:ext>
            </a:extLst>
          </p:cNvPr>
          <p:cNvSpPr>
            <a:spLocks noGrp="1"/>
          </p:cNvSpPr>
          <p:nvPr>
            <p:ph type="title"/>
          </p:nvPr>
        </p:nvSpPr>
        <p:spPr>
          <a:xfrm>
            <a:off x="1371600" y="381000"/>
            <a:ext cx="6589712" cy="9144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Twin Lakes Survey Results continued:</a:t>
            </a:r>
          </a:p>
        </p:txBody>
      </p:sp>
    </p:spTree>
    <p:extLst>
      <p:ext uri="{BB962C8B-B14F-4D97-AF65-F5344CB8AC3E}">
        <p14:creationId xmlns:p14="http://schemas.microsoft.com/office/powerpoint/2010/main" val="4194793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9F12C6D4-427C-CBA1-6C42-4B3FDA7471E4}"/>
              </a:ext>
            </a:extLst>
          </p:cNvPr>
          <p:cNvGraphicFramePr>
            <a:graphicFrameLocks noGrp="1"/>
          </p:cNvGraphicFramePr>
          <p:nvPr>
            <p:ph idx="1"/>
            <p:extLst>
              <p:ext uri="{D42A27DB-BD31-4B8C-83A1-F6EECF244321}">
                <p14:modId xmlns:p14="http://schemas.microsoft.com/office/powerpoint/2010/main" val="1607642144"/>
              </p:ext>
            </p:extLst>
          </p:nvPr>
        </p:nvGraphicFramePr>
        <p:xfrm>
          <a:off x="1379537" y="914400"/>
          <a:ext cx="6591300" cy="4921250"/>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2">
            <a:extLst>
              <a:ext uri="{FF2B5EF4-FFF2-40B4-BE49-F238E27FC236}">
                <a16:creationId xmlns:a16="http://schemas.microsoft.com/office/drawing/2014/main" id="{F1D77A6C-8452-C58B-3B4E-F87ECBC437EA}"/>
              </a:ext>
            </a:extLst>
          </p:cNvPr>
          <p:cNvSpPr>
            <a:spLocks noGrp="1"/>
          </p:cNvSpPr>
          <p:nvPr>
            <p:ph type="title"/>
          </p:nvPr>
        </p:nvSpPr>
        <p:spPr>
          <a:xfrm>
            <a:off x="1371600" y="306222"/>
            <a:ext cx="6589712" cy="608178"/>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Twin Lakes Survey Results continued:</a:t>
            </a:r>
          </a:p>
        </p:txBody>
      </p:sp>
    </p:spTree>
    <p:extLst>
      <p:ext uri="{BB962C8B-B14F-4D97-AF65-F5344CB8AC3E}">
        <p14:creationId xmlns:p14="http://schemas.microsoft.com/office/powerpoint/2010/main" val="4138846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996C38-D2B7-191F-139C-DDB5EF7DC118}"/>
              </a:ext>
            </a:extLst>
          </p:cNvPr>
          <p:cNvSpPr>
            <a:spLocks noGrp="1"/>
          </p:cNvSpPr>
          <p:nvPr>
            <p:ph idx="1"/>
          </p:nvPr>
        </p:nvSpPr>
        <p:spPr>
          <a:xfrm>
            <a:off x="1271761" y="1540188"/>
            <a:ext cx="6591985" cy="4784411"/>
          </a:xfrm>
        </p:spPr>
        <p:txBody>
          <a:bodyPr>
            <a:normAutofit/>
          </a:bodyPr>
          <a:lstStyle/>
          <a:p>
            <a:pPr marL="0" indent="0">
              <a:buNone/>
            </a:pPr>
            <a:r>
              <a:rPr lang="en-US" b="1" dirty="0"/>
              <a:t>Lots of positive written feedback was received but multiple comments were made on the following:</a:t>
            </a:r>
          </a:p>
          <a:p>
            <a:r>
              <a:rPr lang="en-US" dirty="0"/>
              <a:t>Bathrooms are not open enough &amp; need a lot of work </a:t>
            </a:r>
          </a:p>
          <a:p>
            <a:r>
              <a:rPr lang="en-US" dirty="0"/>
              <a:t>Beach area needs improvement &amp; expansion</a:t>
            </a:r>
          </a:p>
          <a:p>
            <a:r>
              <a:rPr lang="en-US" dirty="0"/>
              <a:t>Support for a dock &amp;/or boat launch at either North Twin or South Twin</a:t>
            </a:r>
          </a:p>
          <a:p>
            <a:r>
              <a:rPr lang="en-US" dirty="0"/>
              <a:t>Lots of comments about LLCC vs. Twin Lakes and having two facilities </a:t>
            </a:r>
          </a:p>
          <a:p>
            <a:r>
              <a:rPr lang="en-US" dirty="0"/>
              <a:t>Camping in many different forms</a:t>
            </a:r>
          </a:p>
          <a:p>
            <a:r>
              <a:rPr lang="en-US" dirty="0"/>
              <a:t>Many great ideas were shared - thank you for those who participated!!</a:t>
            </a:r>
          </a:p>
          <a:p>
            <a:pPr marL="0" indent="0">
              <a:buNone/>
            </a:pPr>
            <a:endParaRPr lang="en-US" dirty="0"/>
          </a:p>
          <a:p>
            <a:pPr marL="0" indent="0">
              <a:buNone/>
            </a:pPr>
            <a:endParaRPr lang="en-US" b="1" dirty="0"/>
          </a:p>
        </p:txBody>
      </p:sp>
      <p:sp>
        <p:nvSpPr>
          <p:cNvPr id="4" name="Title 2">
            <a:extLst>
              <a:ext uri="{FF2B5EF4-FFF2-40B4-BE49-F238E27FC236}">
                <a16:creationId xmlns:a16="http://schemas.microsoft.com/office/drawing/2014/main" id="{B6A12120-0648-A547-6255-18CAA3B7B457}"/>
              </a:ext>
            </a:extLst>
          </p:cNvPr>
          <p:cNvSpPr>
            <a:spLocks noGrp="1"/>
          </p:cNvSpPr>
          <p:nvPr>
            <p:ph type="title"/>
          </p:nvPr>
        </p:nvSpPr>
        <p:spPr>
          <a:xfrm>
            <a:off x="1277144" y="381000"/>
            <a:ext cx="6589712"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Twin Lakes Survey Results continued:</a:t>
            </a:r>
          </a:p>
        </p:txBody>
      </p:sp>
    </p:spTree>
    <p:extLst>
      <p:ext uri="{BB962C8B-B14F-4D97-AF65-F5344CB8AC3E}">
        <p14:creationId xmlns:p14="http://schemas.microsoft.com/office/powerpoint/2010/main" val="1208346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1438DD-FA3A-4C70-9D42-78F70060E834}"/>
              </a:ext>
            </a:extLst>
          </p:cNvPr>
          <p:cNvSpPr>
            <a:spLocks noGrp="1"/>
          </p:cNvSpPr>
          <p:nvPr>
            <p:ph idx="1"/>
          </p:nvPr>
        </p:nvSpPr>
        <p:spPr>
          <a:xfrm>
            <a:off x="1295401" y="1752600"/>
            <a:ext cx="7239000" cy="4724400"/>
          </a:xfrm>
        </p:spPr>
        <p:txBody>
          <a:bodyPr>
            <a:normAutofit fontScale="77500" lnSpcReduction="20000"/>
          </a:bodyPr>
          <a:lstStyle/>
          <a:p>
            <a:pPr marL="0" indent="0">
              <a:buNone/>
            </a:pPr>
            <a:r>
              <a:rPr lang="en-US" b="1" dirty="0"/>
              <a:t>Public Works Facility Facilities Management:  </a:t>
            </a:r>
          </a:p>
          <a:p>
            <a:r>
              <a:rPr lang="en-US" dirty="0"/>
              <a:t>Lakehead Construction has replaced four metal doors and frames at a cost of $29,800.00; we will continue to replace all eleven of them at a final cost of $78,800.00.  </a:t>
            </a:r>
          </a:p>
          <a:p>
            <a:r>
              <a:rPr lang="en-US" dirty="0"/>
              <a:t>Due to a few break-in attempts and stolen property, the Board approved a camera security system installation by ARS of Duluth, MN at a cost of $16,870.00 last October.  Video footage can be stored for up to 30 days.  </a:t>
            </a:r>
          </a:p>
          <a:p>
            <a:r>
              <a:rPr lang="en-US" dirty="0"/>
              <a:t>A Culture &amp; Tourism Grant was awarded by IRRRB in the amount of $29,000.00 to purchase an electric message board to replace the manual one in front of the facility.  The double sided sign can be controlled from the Town Office and be used to advertise public safety announcements, events, and facility availability; this will be installed this Spring.</a:t>
            </a:r>
          </a:p>
          <a:p>
            <a:r>
              <a:rPr lang="en-US" dirty="0"/>
              <a:t>The Fire Hall &amp; Public Works buildings were connected with Zito for telephone and internet services – this was a much needed upgrade.  </a:t>
            </a:r>
          </a:p>
          <a:p>
            <a:r>
              <a:rPr lang="en-US" dirty="0"/>
              <a:t>One of the bathrooms was recently remodeled with new fixtures</a:t>
            </a:r>
          </a:p>
          <a:p>
            <a:r>
              <a:rPr lang="en-US" dirty="0"/>
              <a:t>St. Louis County will be vacating the premises by July 1, 2023.  This may affect the road maintenance agreement we have in place with St. Louis County.  We have been meeting with them to discuss the terms of the current agreement.  St. Louis County turned over the ownership of the salt/sand dome to the Township and the Township starting next season will be purchasing our own salt/sand (previously St. Louis County provided it).</a:t>
            </a:r>
          </a:p>
          <a:p>
            <a:endParaRPr lang="en-US" dirty="0"/>
          </a:p>
          <a:p>
            <a:pPr marL="0" indent="0">
              <a:buNone/>
            </a:pPr>
            <a:endParaRPr lang="en-US" dirty="0"/>
          </a:p>
        </p:txBody>
      </p:sp>
      <p:sp>
        <p:nvSpPr>
          <p:cNvPr id="4" name="Title 2">
            <a:extLst>
              <a:ext uri="{FF2B5EF4-FFF2-40B4-BE49-F238E27FC236}">
                <a16:creationId xmlns:a16="http://schemas.microsoft.com/office/drawing/2014/main" id="{05BD5FA8-0140-4B6E-9E64-DA005A9754FC}"/>
              </a:ext>
            </a:extLst>
          </p:cNvPr>
          <p:cNvSpPr>
            <a:spLocks noGrp="1"/>
          </p:cNvSpPr>
          <p:nvPr>
            <p:ph type="title"/>
          </p:nvPr>
        </p:nvSpPr>
        <p:spPr>
          <a:xfrm>
            <a:off x="1371599" y="381000"/>
            <a:ext cx="72390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2871829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86BEB2-0A00-41D5-9AFC-F3ADC71FD1CE}"/>
              </a:ext>
            </a:extLst>
          </p:cNvPr>
          <p:cNvSpPr>
            <a:spLocks noGrp="1"/>
          </p:cNvSpPr>
          <p:nvPr>
            <p:ph idx="1"/>
          </p:nvPr>
        </p:nvSpPr>
        <p:spPr>
          <a:xfrm>
            <a:off x="1371601" y="1676400"/>
            <a:ext cx="7162800" cy="5029200"/>
          </a:xfrm>
        </p:spPr>
        <p:txBody>
          <a:bodyPr>
            <a:normAutofit fontScale="77500" lnSpcReduction="20000"/>
          </a:bodyPr>
          <a:lstStyle/>
          <a:p>
            <a:pPr marL="0" indent="0">
              <a:buNone/>
            </a:pPr>
            <a:r>
              <a:rPr lang="en-US" sz="2600" b="1" dirty="0"/>
              <a:t>Fire Hall Facilities Management:</a:t>
            </a:r>
          </a:p>
          <a:p>
            <a:r>
              <a:rPr lang="en-US" sz="1900" dirty="0"/>
              <a:t>Susie Parkhurst continues to secure grant funding for purchasing equipment and uniforms for the Fire Department ($18,000 to date).  The American Legion, Essentia Health, Great River Energy, Lake Country Power, and Walmart have donated money.  We are very grateful to Susie and these organizations for their contributions!! </a:t>
            </a:r>
          </a:p>
          <a:p>
            <a:r>
              <a:rPr lang="en-US" sz="1900" dirty="0"/>
              <a:t>Dan Mackey was hired to write Fire Department AFG Grants at a cost of $2,100.00; the grants request a new fire truck &amp; equipment.</a:t>
            </a:r>
          </a:p>
          <a:p>
            <a:r>
              <a:rPr lang="en-US" sz="1900" dirty="0"/>
              <a:t>MN DNR awarded the Fire Department a $5,000.00 matching grant (VFA) for helmets, boots, pants, chainsaws, pagers, batteries, and water movement items.</a:t>
            </a:r>
          </a:p>
          <a:p>
            <a:r>
              <a:rPr lang="en-US" sz="1800" dirty="0"/>
              <a:t>Fire Department equipment tracking software was continued for another 3 years at $1,450.00/year. </a:t>
            </a:r>
          </a:p>
          <a:p>
            <a:r>
              <a:rPr lang="en-US" sz="1900" dirty="0"/>
              <a:t>The Tri-City Ambulance Contract increased from $600.00/month to $800.00/month effective January 1, 2023.  The City of Hoyt Lakes is promoting a special taxing district to increase revenue.  </a:t>
            </a:r>
          </a:p>
          <a:p>
            <a:r>
              <a:rPr lang="en-US" sz="1900" dirty="0"/>
              <a:t>The Township pays the Aurora Fire Department $500.00/year and the Embarrass Volunteer Fire Department $2,978.00/year for service contracts; We receive $36,000.00 from St. Louis County for providing services; </a:t>
            </a:r>
          </a:p>
          <a:p>
            <a:r>
              <a:rPr lang="en-US" sz="1900" dirty="0"/>
              <a:t>The Fire Hall roof is leaking and needs repairs.  </a:t>
            </a:r>
          </a:p>
          <a:p>
            <a:endParaRPr lang="en-US" sz="1900" dirty="0"/>
          </a:p>
          <a:p>
            <a:pPr marL="0" indent="0">
              <a:buNone/>
            </a:pPr>
            <a:endParaRPr lang="en-US" dirty="0"/>
          </a:p>
          <a:p>
            <a:pPr marL="0" indent="0">
              <a:buNone/>
            </a:pPr>
            <a:endParaRPr lang="en-US" dirty="0"/>
          </a:p>
          <a:p>
            <a:endParaRPr lang="en-US" dirty="0"/>
          </a:p>
        </p:txBody>
      </p:sp>
      <p:sp>
        <p:nvSpPr>
          <p:cNvPr id="4" name="Title 2">
            <a:extLst>
              <a:ext uri="{FF2B5EF4-FFF2-40B4-BE49-F238E27FC236}">
                <a16:creationId xmlns:a16="http://schemas.microsoft.com/office/drawing/2014/main" id="{CDA9CA88-2FA8-4A03-861F-B2AD34AD9AF8}"/>
              </a:ext>
            </a:extLst>
          </p:cNvPr>
          <p:cNvSpPr>
            <a:spLocks noGrp="1"/>
          </p:cNvSpPr>
          <p:nvPr>
            <p:ph type="title"/>
          </p:nvPr>
        </p:nvSpPr>
        <p:spPr>
          <a:xfrm>
            <a:off x="1371600" y="306222"/>
            <a:ext cx="73152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3496037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20B14F-443C-4B73-AEBF-E9C61927A801}"/>
              </a:ext>
            </a:extLst>
          </p:cNvPr>
          <p:cNvSpPr>
            <a:spLocks noGrp="1"/>
          </p:cNvSpPr>
          <p:nvPr>
            <p:ph idx="1"/>
          </p:nvPr>
        </p:nvSpPr>
        <p:spPr>
          <a:xfrm>
            <a:off x="1371601" y="1905000"/>
            <a:ext cx="7162800" cy="4006222"/>
          </a:xfrm>
        </p:spPr>
        <p:txBody>
          <a:bodyPr>
            <a:normAutofit fontScale="92500" lnSpcReduction="10000"/>
          </a:bodyPr>
          <a:lstStyle/>
          <a:p>
            <a:pPr marL="0" indent="0">
              <a:buNone/>
            </a:pPr>
            <a:r>
              <a:rPr lang="en-US" b="1" dirty="0"/>
              <a:t>City/Town Government Center Facilities Management:</a:t>
            </a:r>
          </a:p>
          <a:p>
            <a:r>
              <a:rPr lang="en-US" dirty="0"/>
              <a:t>A flat screen Smart TV and required technology accessories were purchased using ARPA funding at a cost of up to $3,000.00 for the small conference room.  </a:t>
            </a:r>
          </a:p>
          <a:p>
            <a:r>
              <a:rPr lang="en-US" dirty="0"/>
              <a:t>Internet &amp; telephone service is now provided by CTC; new phones were included as part of the installation.</a:t>
            </a:r>
          </a:p>
          <a:p>
            <a:r>
              <a:rPr lang="en-US" dirty="0"/>
              <a:t>New flooring is on the list for future upgrades.</a:t>
            </a:r>
          </a:p>
          <a:p>
            <a:pPr marL="0" indent="0">
              <a:buNone/>
            </a:pPr>
            <a:r>
              <a:rPr lang="en-US" b="1" dirty="0"/>
              <a:t>Cemetery Upgrades: </a:t>
            </a:r>
          </a:p>
          <a:p>
            <a:r>
              <a:rPr lang="en-US" dirty="0"/>
              <a:t>A electric utility cart was purchased for moving stones and heavy tools at a cost of $4,220.00.</a:t>
            </a:r>
          </a:p>
          <a:p>
            <a:r>
              <a:rPr lang="en-US" dirty="0"/>
              <a:t>An additional columbarium will need to be purchased in the next few years at an estimated cost of $75,000.00 including the concrete base.  </a:t>
            </a:r>
          </a:p>
          <a:p>
            <a:pPr marL="0" indent="0">
              <a:buNone/>
            </a:pPr>
            <a:endParaRPr lang="en-US" dirty="0"/>
          </a:p>
          <a:p>
            <a:endParaRPr lang="en-US" dirty="0"/>
          </a:p>
          <a:p>
            <a:endParaRPr lang="en-US" b="1" dirty="0"/>
          </a:p>
          <a:p>
            <a:endParaRPr lang="en-US" dirty="0"/>
          </a:p>
        </p:txBody>
      </p:sp>
      <p:sp>
        <p:nvSpPr>
          <p:cNvPr id="4" name="Title 1">
            <a:extLst>
              <a:ext uri="{FF2B5EF4-FFF2-40B4-BE49-F238E27FC236}">
                <a16:creationId xmlns:a16="http://schemas.microsoft.com/office/drawing/2014/main" id="{948E29E7-399E-45D5-B1BA-7F87161211C4}"/>
              </a:ext>
            </a:extLst>
          </p:cNvPr>
          <p:cNvSpPr>
            <a:spLocks noGrp="1"/>
          </p:cNvSpPr>
          <p:nvPr>
            <p:ph type="title"/>
          </p:nvPr>
        </p:nvSpPr>
        <p:spPr>
          <a:xfrm>
            <a:off x="1371600" y="381000"/>
            <a:ext cx="6589712"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3736040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447800"/>
            <a:ext cx="7315201" cy="5181600"/>
          </a:xfrm>
        </p:spPr>
        <p:txBody>
          <a:bodyPr>
            <a:noAutofit/>
          </a:bodyPr>
          <a:lstStyle/>
          <a:p>
            <a:pPr marL="0" indent="0">
              <a:buNone/>
            </a:pPr>
            <a:r>
              <a:rPr lang="en-US" b="1" u="sng" dirty="0"/>
              <a:t>Category 2</a:t>
            </a:r>
            <a:r>
              <a:rPr lang="en-US" b="1" dirty="0"/>
              <a:t>:  Organizational Development (personnel, 	policies, training, technology, grants)</a:t>
            </a:r>
          </a:p>
          <a:p>
            <a:pPr marL="0" indent="0">
              <a:buNone/>
            </a:pPr>
            <a:r>
              <a:rPr lang="en-US" sz="1600" b="1" dirty="0"/>
              <a:t>PERSONNEL UPDATE:</a:t>
            </a:r>
            <a:endParaRPr lang="en-US" sz="1600" dirty="0"/>
          </a:p>
          <a:p>
            <a:r>
              <a:rPr lang="en-US" sz="1400" dirty="0"/>
              <a:t>Hailey Lislegard was hired on October 17, 2022 as a Heavy Equipment Operator to replace Adam Heikkila who resigned last July.  </a:t>
            </a:r>
          </a:p>
          <a:p>
            <a:r>
              <a:rPr lang="en-US" sz="1400" dirty="0"/>
              <a:t>Negotiations will begin soon for the Local 49 Operating Engineers contract which expires 12/31/2023 (three year contract). We have nine full-time employees receiving benefits and wages according to the contract. </a:t>
            </a:r>
          </a:p>
          <a:p>
            <a:r>
              <a:rPr lang="en-US" sz="1400" dirty="0"/>
              <a:t>The Fire Department has sixteen members.  Kevin Herzog retired 12/31/22 and we thank him for his service!  In 2022, the Board approved the hiring of EMT’s only for the Fire Department.  The Fire Department is always accepting applications for members (both Firefighters and EMT’s).</a:t>
            </a:r>
          </a:p>
          <a:p>
            <a:r>
              <a:rPr lang="en-US" sz="1400" dirty="0"/>
              <a:t>We have three Elected Officials with an Election each year (Jon Skelton’s term expires this year).  Election Day is Tuesday, November 7, 2023.  Elections are very costly to the Township.  Do the taxpayers want to consider moving to four year terms with an election every other year?  If so, it would have to be placed on a ballot.  </a:t>
            </a:r>
          </a:p>
          <a:p>
            <a:pPr marL="0" indent="0" algn="l">
              <a:buNone/>
            </a:pPr>
            <a:endParaRPr lang="en-US" sz="1400" i="0" dirty="0">
              <a:solidFill>
                <a:srgbClr val="1B1B1B"/>
              </a:solidFill>
              <a:effectLst/>
            </a:endParaRPr>
          </a:p>
          <a:p>
            <a:pPr lvl="1"/>
            <a:endParaRPr lang="en-US" sz="1400" dirty="0"/>
          </a:p>
          <a:p>
            <a:pPr marL="457200" lvl="1" indent="0">
              <a:buNone/>
            </a:pPr>
            <a:endParaRPr lang="en-US" sz="1400" dirty="0"/>
          </a:p>
          <a:p>
            <a:pPr marL="457200" lvl="1" indent="0">
              <a:buNone/>
            </a:pPr>
            <a:endParaRPr lang="en-US" sz="1400" dirty="0"/>
          </a:p>
          <a:p>
            <a:pPr marL="457200" lvl="1" indent="0">
              <a:buNone/>
            </a:pPr>
            <a:endParaRPr lang="en-US" sz="1600" dirty="0"/>
          </a:p>
          <a:p>
            <a:pPr marL="109728" indent="0">
              <a:buNone/>
            </a:pPr>
            <a:endParaRPr lang="en-US" sz="2000" dirty="0"/>
          </a:p>
          <a:p>
            <a:endParaRPr lang="en-US" sz="2000" dirty="0"/>
          </a:p>
          <a:p>
            <a:endParaRPr lang="en-US" sz="3400" dirty="0"/>
          </a:p>
          <a:p>
            <a:endParaRPr lang="en-US" sz="3400" dirty="0"/>
          </a:p>
          <a:p>
            <a:endParaRPr lang="en-US" sz="3400" dirty="0"/>
          </a:p>
          <a:p>
            <a:endParaRPr lang="en-US" sz="3400" dirty="0"/>
          </a:p>
          <a:p>
            <a:pPr>
              <a:buNone/>
            </a:pPr>
            <a:br>
              <a:rPr lang="en-US" sz="3400" dirty="0"/>
            </a:br>
            <a:endParaRPr lang="en-US" sz="3400" dirty="0"/>
          </a:p>
          <a:p>
            <a:endParaRPr lang="en-US" sz="3800" dirty="0"/>
          </a:p>
          <a:p>
            <a:pPr>
              <a:buNone/>
            </a:pPr>
            <a:endParaRPr lang="en-US" dirty="0"/>
          </a:p>
          <a:p>
            <a:pPr>
              <a:buNone/>
            </a:pPr>
            <a:endParaRPr lang="en-US" dirty="0"/>
          </a:p>
        </p:txBody>
      </p:sp>
      <p:sp>
        <p:nvSpPr>
          <p:cNvPr id="6" name="Title 2"/>
          <p:cNvSpPr>
            <a:spLocks noGrp="1"/>
          </p:cNvSpPr>
          <p:nvPr>
            <p:ph type="title"/>
          </p:nvPr>
        </p:nvSpPr>
        <p:spPr>
          <a:xfrm>
            <a:off x="1295400" y="504487"/>
            <a:ext cx="7315201" cy="94456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Town’s Strategic Plan Goals &amp; Objectives for 2022-2025:</a:t>
            </a:r>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4A5977-6528-4ABD-AC3B-CFFEB0AF934A}"/>
              </a:ext>
            </a:extLst>
          </p:cNvPr>
          <p:cNvSpPr>
            <a:spLocks noGrp="1"/>
          </p:cNvSpPr>
          <p:nvPr>
            <p:ph idx="1"/>
          </p:nvPr>
        </p:nvSpPr>
        <p:spPr>
          <a:xfrm>
            <a:off x="990600" y="1676400"/>
            <a:ext cx="7543801" cy="4648200"/>
          </a:xfrm>
        </p:spPr>
        <p:txBody>
          <a:bodyPr>
            <a:normAutofit fontScale="85000" lnSpcReduction="20000"/>
          </a:bodyPr>
          <a:lstStyle/>
          <a:p>
            <a:pPr marL="0" indent="-6858">
              <a:buNone/>
            </a:pPr>
            <a:r>
              <a:rPr lang="en-US" b="1" u="sng" dirty="0"/>
              <a:t>Category 2: </a:t>
            </a:r>
            <a:r>
              <a:rPr lang="en-US" b="1" dirty="0"/>
              <a:t>Organizational Development continued (personnel, policies, contracts, training, grants, technology):</a:t>
            </a:r>
          </a:p>
          <a:p>
            <a:pPr marL="0" indent="-6858">
              <a:buNone/>
            </a:pPr>
            <a:r>
              <a:rPr lang="en-US" b="1" dirty="0"/>
              <a:t>Policies Updates:</a:t>
            </a:r>
          </a:p>
          <a:p>
            <a:pPr marL="336042"/>
            <a:r>
              <a:rPr lang="en-US" dirty="0"/>
              <a:t>Employee Recognition Policy </a:t>
            </a:r>
            <a:r>
              <a:rPr lang="en-US" b="1" dirty="0"/>
              <a:t>-  </a:t>
            </a:r>
            <a:r>
              <a:rPr lang="en-US" dirty="0"/>
              <a:t>Expenditures  in </a:t>
            </a:r>
            <a:r>
              <a:rPr lang="en-US" sz="1800" dirty="0"/>
              <a:t>2022 - $358.00 (5 Sympathy) plants</a:t>
            </a:r>
          </a:p>
          <a:p>
            <a:pPr marL="736092" lvl="1"/>
            <a:r>
              <a:rPr lang="en-US" b="1" dirty="0"/>
              <a:t>Need motion to approve Annual Amount of $1,000.00 for 2023</a:t>
            </a:r>
          </a:p>
          <a:p>
            <a:pPr marL="336042"/>
            <a:r>
              <a:rPr lang="en-US" dirty="0"/>
              <a:t>The Township is currently researching &amp; considering passing a  moratorium ordinance on the sale of THC products within the Township.  The other alternatives are to do nothing and St. Louis County would administer this control or establish a local licensing and zoning ordinance governing THC products.   </a:t>
            </a:r>
          </a:p>
          <a:p>
            <a:pPr marL="0" indent="0">
              <a:buNone/>
            </a:pPr>
            <a:r>
              <a:rPr lang="en-US" b="1" dirty="0"/>
              <a:t>Contracts Updates:</a:t>
            </a:r>
          </a:p>
          <a:p>
            <a:r>
              <a:rPr lang="en-US" dirty="0"/>
              <a:t>The annual Propane Contract expires in April with Como Oil – price is currently $1.829 per gallon.</a:t>
            </a:r>
          </a:p>
          <a:p>
            <a:r>
              <a:rPr lang="en-US" dirty="0"/>
              <a:t>East Mesabi Sanitation Contract expires October 31, 2023.  Garbage bag prices were recently increased to help cover tipping fees. </a:t>
            </a:r>
          </a:p>
          <a:p>
            <a:r>
              <a:rPr lang="en-US" dirty="0"/>
              <a:t>Reminder - This is the last year/season the Township will be plowing private driveways.  </a:t>
            </a:r>
          </a:p>
          <a:p>
            <a:pPr marL="336042"/>
            <a:endParaRPr lang="en-US" sz="2000" dirty="0"/>
          </a:p>
          <a:p>
            <a:endParaRPr lang="en-US" dirty="0"/>
          </a:p>
        </p:txBody>
      </p:sp>
      <p:sp>
        <p:nvSpPr>
          <p:cNvPr id="4" name="Title 2">
            <a:extLst>
              <a:ext uri="{FF2B5EF4-FFF2-40B4-BE49-F238E27FC236}">
                <a16:creationId xmlns:a16="http://schemas.microsoft.com/office/drawing/2014/main" id="{1BB44F85-0E9D-4473-A8F9-070BC60C4284}"/>
              </a:ext>
            </a:extLst>
          </p:cNvPr>
          <p:cNvSpPr>
            <a:spLocks noGrp="1"/>
          </p:cNvSpPr>
          <p:nvPr>
            <p:ph type="title"/>
          </p:nvPr>
        </p:nvSpPr>
        <p:spPr>
          <a:xfrm>
            <a:off x="1371600" y="306222"/>
            <a:ext cx="7239000" cy="128111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13596480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600200"/>
            <a:ext cx="6591985" cy="5105400"/>
          </a:xfrm>
        </p:spPr>
        <p:txBody>
          <a:bodyPr>
            <a:normAutofit fontScale="85000" lnSpcReduction="20000"/>
          </a:bodyPr>
          <a:lstStyle/>
          <a:p>
            <a:pPr marL="0" indent="-6858">
              <a:buNone/>
            </a:pPr>
            <a:r>
              <a:rPr lang="en-US" sz="1600" b="1" u="sng" dirty="0"/>
              <a:t>Category 2: </a:t>
            </a:r>
            <a:r>
              <a:rPr lang="en-US" sz="1600" b="1" dirty="0"/>
              <a:t>Organizational Development continued (personnel, policies, training, grants, technology):</a:t>
            </a:r>
          </a:p>
          <a:p>
            <a:pPr marL="0" indent="-6858">
              <a:buNone/>
            </a:pPr>
            <a:r>
              <a:rPr lang="en-US" sz="1600" b="1" dirty="0"/>
              <a:t>TECHNOLOGY GRANTS &amp; PROJECT UPDATES:  </a:t>
            </a:r>
          </a:p>
          <a:p>
            <a:pPr marL="678942" lvl="1"/>
            <a:r>
              <a:rPr lang="en-US" dirty="0"/>
              <a:t>Resident’s of Wynne Ridge &amp; Rock N Pine Drive received grant funding from IRRRB &amp; St. Louis County to have Mediacom provide fiber internet service to their homes.  The Project will be complete this Spring.</a:t>
            </a:r>
          </a:p>
          <a:p>
            <a:pPr marL="678942" lvl="1"/>
            <a:r>
              <a:rPr lang="en-US" dirty="0"/>
              <a:t>Mediacom will be installing fiber along 375 homes/locations serving areas along the South side of Embarrass Lake, Cedar Island Lake, </a:t>
            </a:r>
            <a:r>
              <a:rPr lang="en-US" dirty="0" err="1"/>
              <a:t>Eshquaguma</a:t>
            </a:r>
            <a:r>
              <a:rPr lang="en-US" dirty="0"/>
              <a:t> Lake, Bass Lake, Lost Lake, and some areas to the West of </a:t>
            </a:r>
            <a:r>
              <a:rPr lang="en-US" dirty="0" err="1"/>
              <a:t>Eshquaguma</a:t>
            </a:r>
            <a:r>
              <a:rPr lang="en-US" dirty="0"/>
              <a:t> Lake.  Consists of 33.4 miles of fiber network coming off existing Mediacom fiber network along Highway 135 and another from </a:t>
            </a:r>
            <a:r>
              <a:rPr lang="en-US" dirty="0" err="1"/>
              <a:t>Hutter</a:t>
            </a:r>
            <a:r>
              <a:rPr lang="en-US" dirty="0"/>
              <a:t> Road.  Completion of construction and turnup is estimated June 2025.</a:t>
            </a:r>
          </a:p>
          <a:p>
            <a:pPr marL="678942" lvl="1"/>
            <a:r>
              <a:rPr lang="en-US" dirty="0"/>
              <a:t>The Township has applied for a Digital Inclusion Grant in the amount of $4,000.00 through the Office of Broadband Development to gather local information about digital inclusion assets, needs, and goals and to form a Digital Equity Plan for the Township.  </a:t>
            </a:r>
          </a:p>
          <a:p>
            <a:pPr marL="678942" lvl="1"/>
            <a:r>
              <a:rPr lang="en-US" dirty="0"/>
              <a:t>The Township will be working on establishing a franchise license for technology companies in the near future which would help provide oversight and control over how, where, and when utility companies install infrastructure on our roads and in ditches.  </a:t>
            </a:r>
          </a:p>
          <a:p>
            <a:pPr marL="678942" lvl="1"/>
            <a:endParaRPr lang="en-US" dirty="0"/>
          </a:p>
        </p:txBody>
      </p:sp>
      <p:sp>
        <p:nvSpPr>
          <p:cNvPr id="4" name="Title 2"/>
          <p:cNvSpPr txBox="1">
            <a:spLocks/>
          </p:cNvSpPr>
          <p:nvPr/>
        </p:nvSpPr>
        <p:spPr>
          <a:xfrm>
            <a:off x="1447800" y="533400"/>
            <a:ext cx="7315200" cy="94456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1994316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C736AA-5298-4BBA-8932-C57A01EDEC34}"/>
              </a:ext>
            </a:extLst>
          </p:cNvPr>
          <p:cNvSpPr>
            <a:spLocks noGrp="1"/>
          </p:cNvSpPr>
          <p:nvPr>
            <p:ph idx="1"/>
          </p:nvPr>
        </p:nvSpPr>
        <p:spPr>
          <a:xfrm>
            <a:off x="1394927" y="1524000"/>
            <a:ext cx="7139473" cy="4387222"/>
          </a:xfrm>
        </p:spPr>
        <p:txBody>
          <a:bodyPr>
            <a:normAutofit fontScale="92500" lnSpcReduction="20000"/>
          </a:bodyPr>
          <a:lstStyle/>
          <a:p>
            <a:r>
              <a:rPr lang="en-US" b="1" dirty="0"/>
              <a:t>OTHER GRANTS &amp; PROJECT UPDATES:</a:t>
            </a:r>
          </a:p>
          <a:p>
            <a:r>
              <a:rPr lang="en-US" dirty="0"/>
              <a:t>The Township applied for FY24 Congressionally Direct Spending Funding for up to $2,873,000 for paving “Palo’s Pathways” (Trigstad Road, Road 41, Road 51, and Lane 49. This is 75% of the total project cost of $3,830,000. </a:t>
            </a:r>
          </a:p>
          <a:p>
            <a:r>
              <a:rPr lang="en-US" dirty="0"/>
              <a:t>We will continue to apply for grant funding through IRRRB, MN DNR, and federal funding as they become available.</a:t>
            </a:r>
          </a:p>
          <a:p>
            <a:r>
              <a:rPr lang="en-US" dirty="0"/>
              <a:t>The East Range Joint Powers Board recently paid for a Comprehensive Housing Needs Analysis for the Four East Range Communities (Aurora, Biwabik, Hoyt Lakes, and Town of White).  The report dated January 9, 2023 stated the following:</a:t>
            </a:r>
          </a:p>
          <a:p>
            <a:pPr lvl="1"/>
            <a:r>
              <a:rPr lang="en-US" dirty="0"/>
              <a:t>Unlike the State as a whole, the East Range is projected to see a population decline between 2022 &amp; 2027.</a:t>
            </a:r>
          </a:p>
          <a:p>
            <a:pPr lvl="1"/>
            <a:r>
              <a:rPr lang="en-US" dirty="0"/>
              <a:t>Household incomes for the East Range are lower than the rest of the County and State.  Median incomes in these communities range from $49,000 to $60,000.   The median household income in St. Louis County is $64,000, about 21% lower than the State of MN.</a:t>
            </a:r>
          </a:p>
        </p:txBody>
      </p:sp>
      <p:sp>
        <p:nvSpPr>
          <p:cNvPr id="4" name="Title 1">
            <a:extLst>
              <a:ext uri="{FF2B5EF4-FFF2-40B4-BE49-F238E27FC236}">
                <a16:creationId xmlns:a16="http://schemas.microsoft.com/office/drawing/2014/main" id="{E873B866-91FD-42A5-82EF-0763AC4ADA89}"/>
              </a:ext>
            </a:extLst>
          </p:cNvPr>
          <p:cNvSpPr txBox="1">
            <a:spLocks/>
          </p:cNvSpPr>
          <p:nvPr/>
        </p:nvSpPr>
        <p:spPr>
          <a:xfrm>
            <a:off x="1394926" y="457200"/>
            <a:ext cx="7291873" cy="10668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3055652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61607" y="457200"/>
            <a:ext cx="7467600"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2023-2025:</a:t>
            </a:r>
            <a:endParaRPr lang="en-US" sz="2800" dirty="0"/>
          </a:p>
        </p:txBody>
      </p:sp>
      <p:sp>
        <p:nvSpPr>
          <p:cNvPr id="2" name="Content Placeholder 1"/>
          <p:cNvSpPr>
            <a:spLocks noGrp="1"/>
          </p:cNvSpPr>
          <p:nvPr>
            <p:ph idx="1"/>
          </p:nvPr>
        </p:nvSpPr>
        <p:spPr>
          <a:xfrm>
            <a:off x="1361607" y="1600200"/>
            <a:ext cx="7477593" cy="4572000"/>
          </a:xfrm>
        </p:spPr>
        <p:txBody>
          <a:bodyPr>
            <a:normAutofit fontScale="92500" lnSpcReduction="20000"/>
          </a:bodyPr>
          <a:lstStyle/>
          <a:p>
            <a:pPr marL="0" indent="0">
              <a:buNone/>
            </a:pPr>
            <a:r>
              <a:rPr lang="en-US" sz="1700" b="1" u="sng" dirty="0"/>
              <a:t>Category 1</a:t>
            </a:r>
            <a:r>
              <a:rPr lang="en-US" sz="1700" b="1" dirty="0"/>
              <a:t>: Facilities Management Strategy: </a:t>
            </a:r>
            <a:r>
              <a:rPr lang="en-US" sz="1700" dirty="0"/>
              <a:t>(maintenance, upgrades, long-range use of all assets and liabilities at each facility) </a:t>
            </a:r>
            <a:r>
              <a:rPr lang="en-US" sz="1700" i="1" dirty="0"/>
              <a:t>(Normal expenditures are not identified in this section such as utilities, supplies, insurance, these are identified in a different section)</a:t>
            </a:r>
          </a:p>
          <a:p>
            <a:pPr marL="0" indent="0">
              <a:buNone/>
            </a:pPr>
            <a:r>
              <a:rPr lang="en-US" sz="1700" b="1" i="1" dirty="0"/>
              <a:t>Loon Lake Community Center:</a:t>
            </a:r>
          </a:p>
          <a:p>
            <a:r>
              <a:rPr lang="en-US" sz="1700" dirty="0"/>
              <a:t>The Board approved a boiler replacement at the January 5, 2023 meeting at a cost of $17,850.00.  </a:t>
            </a:r>
          </a:p>
          <a:p>
            <a:r>
              <a:rPr lang="en-US" sz="1700" dirty="0"/>
              <a:t>The Board wants to generate more revenue and get the community center used more often to offset the upcoming repairs and ongoing maintenance costs.  </a:t>
            </a:r>
          </a:p>
          <a:p>
            <a:r>
              <a:rPr lang="en-US" sz="1700" dirty="0"/>
              <a:t>Before the Township will invest large sums of tax payers money into the facility, the current terms of the quit claim deed need to be updated.  A meeting with the Mesabi East School District will be held in the near future to discuss the restrictions on use for the facility and language which reverts ownership of the building back to the School District in certain circumstances.  </a:t>
            </a:r>
          </a:p>
          <a:p>
            <a:r>
              <a:rPr lang="en-US" sz="1700" dirty="0"/>
              <a:t>Rental rates were slightly increased for 2023 and now there is a multiple day rate &amp; weekly rate.  </a:t>
            </a:r>
          </a:p>
          <a:p>
            <a:endParaRPr lang="en-US" sz="1700" dirty="0"/>
          </a:p>
          <a:p>
            <a:pPr marL="0" indent="0">
              <a:buNone/>
            </a:pPr>
            <a:endParaRPr lang="en-US" sz="1700" dirty="0"/>
          </a:p>
          <a:p>
            <a:pPr marL="0" indent="0">
              <a:buNone/>
            </a:pPr>
            <a:endParaRPr lang="en-US" sz="1700" b="1"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E1FCAD-0553-BCD9-6E76-0FF359D22BB3}"/>
              </a:ext>
            </a:extLst>
          </p:cNvPr>
          <p:cNvSpPr>
            <a:spLocks noGrp="1"/>
          </p:cNvSpPr>
          <p:nvPr>
            <p:ph idx="1"/>
          </p:nvPr>
        </p:nvSpPr>
        <p:spPr>
          <a:xfrm>
            <a:off x="1942415" y="1676400"/>
            <a:ext cx="6591985" cy="4234822"/>
          </a:xfrm>
        </p:spPr>
        <p:txBody>
          <a:bodyPr>
            <a:normAutofit fontScale="85000" lnSpcReduction="20000"/>
          </a:bodyPr>
          <a:lstStyle/>
          <a:p>
            <a:r>
              <a:rPr lang="en-US" b="1" dirty="0"/>
              <a:t>Housing Study Results Continued:</a:t>
            </a:r>
          </a:p>
          <a:p>
            <a:pPr lvl="1"/>
            <a:r>
              <a:rPr lang="en-US" dirty="0"/>
              <a:t>Employment is strong in the region with an unemployment rate of 3.3% </a:t>
            </a:r>
          </a:p>
          <a:p>
            <a:pPr lvl="1"/>
            <a:r>
              <a:rPr lang="en-US" dirty="0"/>
              <a:t>Households that pay more than 30% of their incomes for housing are referred to as “cost burdened”.  169 renter households or 45% are cost burdened on the East Range.</a:t>
            </a:r>
          </a:p>
          <a:p>
            <a:pPr lvl="1"/>
            <a:r>
              <a:rPr lang="en-US" dirty="0"/>
              <a:t>Only a handful of new construction homes are built each year; </a:t>
            </a:r>
          </a:p>
          <a:p>
            <a:pPr lvl="1"/>
            <a:r>
              <a:rPr lang="en-US" dirty="0"/>
              <a:t>The median home value for existing homes range from $68,000 to $97,000 in 2020.  This is 61% to 73% lower than the state as a whole.</a:t>
            </a:r>
          </a:p>
          <a:p>
            <a:pPr lvl="1"/>
            <a:r>
              <a:rPr lang="en-US" dirty="0"/>
              <a:t>About 53% of the homes on the East Range are owned free and clear with no mortgages.  </a:t>
            </a:r>
          </a:p>
          <a:p>
            <a:pPr lvl="1"/>
            <a:r>
              <a:rPr lang="en-US" dirty="0"/>
              <a:t>A significant portion – 59% of the homes on the East Range were built over 60 years ago.</a:t>
            </a:r>
          </a:p>
          <a:p>
            <a:pPr lvl="1"/>
            <a:r>
              <a:rPr lang="en-US" dirty="0"/>
              <a:t>Rental units and senior housing are facing significant challenges in the future due to limited availability and affordability.  </a:t>
            </a:r>
          </a:p>
          <a:p>
            <a:pPr lvl="1"/>
            <a:r>
              <a:rPr lang="en-US" dirty="0"/>
              <a:t>There is a need/demand for new housing, rental housing, and senior housing on the East Range.</a:t>
            </a:r>
          </a:p>
        </p:txBody>
      </p:sp>
      <p:sp>
        <p:nvSpPr>
          <p:cNvPr id="4" name="Title 1">
            <a:extLst>
              <a:ext uri="{FF2B5EF4-FFF2-40B4-BE49-F238E27FC236}">
                <a16:creationId xmlns:a16="http://schemas.microsoft.com/office/drawing/2014/main" id="{7A53D0A2-74DB-48F5-C952-4AAB3FBE092B}"/>
              </a:ext>
            </a:extLst>
          </p:cNvPr>
          <p:cNvSpPr txBox="1">
            <a:spLocks noGrp="1"/>
          </p:cNvSpPr>
          <p:nvPr>
            <p:ph type="title"/>
          </p:nvPr>
        </p:nvSpPr>
        <p:spPr>
          <a:xfrm>
            <a:off x="1371600" y="306222"/>
            <a:ext cx="7162800" cy="128111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a:t>Town’s Strategic Plan Goals &amp; Objectives for 2022-2025:</a:t>
            </a:r>
            <a:endParaRPr lang="en-US" sz="2800" dirty="0"/>
          </a:p>
        </p:txBody>
      </p:sp>
    </p:spTree>
    <p:extLst>
      <p:ext uri="{BB962C8B-B14F-4D97-AF65-F5344CB8AC3E}">
        <p14:creationId xmlns:p14="http://schemas.microsoft.com/office/powerpoint/2010/main" val="20399254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239000" cy="9144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Town’s Strategic Plan Goals &amp; Objectives for 2022-2025:</a:t>
            </a:r>
            <a:endParaRPr lang="en-US" sz="2800" dirty="0"/>
          </a:p>
        </p:txBody>
      </p:sp>
      <p:sp>
        <p:nvSpPr>
          <p:cNvPr id="2" name="Content Placeholder 1"/>
          <p:cNvSpPr>
            <a:spLocks noGrp="1"/>
          </p:cNvSpPr>
          <p:nvPr>
            <p:ph idx="1"/>
          </p:nvPr>
        </p:nvSpPr>
        <p:spPr>
          <a:xfrm>
            <a:off x="914400" y="1600200"/>
            <a:ext cx="7696200" cy="4724400"/>
          </a:xfrm>
        </p:spPr>
        <p:txBody>
          <a:bodyPr>
            <a:normAutofit lnSpcReduction="10000"/>
          </a:bodyPr>
          <a:lstStyle/>
          <a:p>
            <a:pPr marL="393192" lvl="1" indent="0">
              <a:buNone/>
            </a:pPr>
            <a:r>
              <a:rPr lang="en-US" sz="1800" b="1" u="sng" dirty="0"/>
              <a:t>Category 3</a:t>
            </a:r>
            <a:r>
              <a:rPr lang="en-US" sz="1800" b="1" dirty="0"/>
              <a:t>:  Operations/Infrastructure Strategy (roadway improvement schedule, water/wastewater infrastructure &amp; services, and equipment)</a:t>
            </a:r>
          </a:p>
          <a:p>
            <a:pPr marL="393192" lvl="1" indent="0">
              <a:buNone/>
            </a:pPr>
            <a:r>
              <a:rPr lang="en-US" sz="1900" b="1" dirty="0"/>
              <a:t>ROAD Projects for 2023:</a:t>
            </a:r>
          </a:p>
          <a:p>
            <a:pPr marL="736092" lvl="1"/>
            <a:r>
              <a:rPr lang="en-US" sz="1400" dirty="0"/>
              <a:t>St. Louis County will be replacing Bridge #896 on Lane 57 this summer;</a:t>
            </a:r>
          </a:p>
          <a:p>
            <a:pPr marL="736092" lvl="1"/>
            <a:r>
              <a:rPr lang="en-US" sz="1400" dirty="0"/>
              <a:t>Three Single T Curves will be constructed in 2023 off Highway 100 by St. Louis County (Highway 100 at Road 37, Highway 100 at Loop 36, and Highway 100 at Road 45).  These changes will result in a reduction of .30 mile of township road ownership.  </a:t>
            </a:r>
          </a:p>
          <a:p>
            <a:pPr marL="736092" lvl="1"/>
            <a:r>
              <a:rPr lang="en-US" sz="1400" dirty="0"/>
              <a:t>The Township dedicated $19,000 for Road Striping in 2023 contracted through St. Louis County.  </a:t>
            </a:r>
          </a:p>
          <a:p>
            <a:pPr marL="736092" lvl="1"/>
            <a:r>
              <a:rPr lang="en-US" sz="1400" dirty="0"/>
              <a:t>The Township has entered into an agreement with the DNR for clearing the Stepetz Road Gravel Pit Area to conduct a timber sale this Spring/Summer.  Bids will be going out in the next few weeks.   </a:t>
            </a:r>
          </a:p>
          <a:p>
            <a:pPr marL="736092" lvl="1"/>
            <a:r>
              <a:rPr lang="en-US" sz="1400" dirty="0"/>
              <a:t>As of March 1, 2023, the Township is no longer providing snowplowing or mowing services for the City of Biwabik in Voyageur’s Retreat due to the Mediated Settlement Agreement lawsuit.  Michael Couri is here tonight to answer any questions at the end of the slide presentation.  </a:t>
            </a:r>
          </a:p>
          <a:p>
            <a:pPr marL="736092" lvl="1"/>
            <a:endParaRPr lang="en-US" sz="1400" dirty="0"/>
          </a:p>
          <a:p>
            <a:pPr marL="736092" lvl="1"/>
            <a:endParaRPr lang="en-US" sz="1400" dirty="0"/>
          </a:p>
          <a:p>
            <a:pPr marL="0" indent="0">
              <a:buNone/>
            </a:pPr>
            <a:endParaRPr lang="en-US" sz="1600" dirty="0"/>
          </a:p>
          <a:p>
            <a:pPr marL="0" indent="0">
              <a:buNone/>
            </a:pPr>
            <a:endParaRPr lang="en-US" sz="4500" dirty="0"/>
          </a:p>
          <a:p>
            <a:pPr marL="793242" lvl="2" indent="0">
              <a:buNone/>
            </a:pPr>
            <a:endParaRPr lang="en-US" sz="4300" dirty="0"/>
          </a:p>
        </p:txBody>
      </p:sp>
    </p:spTree>
    <p:extLst>
      <p:ext uri="{BB962C8B-B14F-4D97-AF65-F5344CB8AC3E}">
        <p14:creationId xmlns:p14="http://schemas.microsoft.com/office/powerpoint/2010/main" val="34852954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457200"/>
            <a:ext cx="7391401" cy="9760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
        <p:nvSpPr>
          <p:cNvPr id="3" name="Content Placeholder 2"/>
          <p:cNvSpPr>
            <a:spLocks noGrp="1"/>
          </p:cNvSpPr>
          <p:nvPr>
            <p:ph idx="1"/>
          </p:nvPr>
        </p:nvSpPr>
        <p:spPr>
          <a:xfrm>
            <a:off x="990600" y="1524000"/>
            <a:ext cx="7543801" cy="4876800"/>
          </a:xfrm>
        </p:spPr>
        <p:txBody>
          <a:bodyPr>
            <a:normAutofit fontScale="92500" lnSpcReduction="20000"/>
          </a:bodyPr>
          <a:lstStyle/>
          <a:p>
            <a:pPr marL="393192" lvl="1" indent="0">
              <a:buNone/>
            </a:pPr>
            <a:r>
              <a:rPr lang="en-US" sz="1700" b="1" u="sng" dirty="0"/>
              <a:t>Category 3</a:t>
            </a:r>
            <a:r>
              <a:rPr lang="en-US" sz="1700" b="1" dirty="0"/>
              <a:t>:  Operations/Infrastructure Strategy continued: (roadway improvement schedule, water/wastewater infrastructure &amp; services, and equipment):</a:t>
            </a:r>
          </a:p>
          <a:p>
            <a:pPr marL="393192" lvl="1" indent="0">
              <a:buNone/>
            </a:pPr>
            <a:r>
              <a:rPr lang="en-US" sz="1700" b="1" u="sng" dirty="0"/>
              <a:t>Water/Wastewater</a:t>
            </a:r>
            <a:r>
              <a:rPr lang="en-US" sz="1700" b="1" dirty="0"/>
              <a:t>:</a:t>
            </a:r>
          </a:p>
          <a:p>
            <a:pPr marL="736092" lvl="1" indent="-342900"/>
            <a:r>
              <a:rPr lang="en-US" sz="1400" dirty="0"/>
              <a:t>The City of Aurora and Town of White along with the East Range Water Board continue to move the Water Project forward.  </a:t>
            </a:r>
          </a:p>
          <a:p>
            <a:pPr marL="1136142" lvl="2" indent="-342900"/>
            <a:r>
              <a:rPr lang="en-US" dirty="0"/>
              <a:t>A new water plant will be located in Aurora next to the water tower</a:t>
            </a:r>
          </a:p>
          <a:p>
            <a:pPr marL="1136142" lvl="2" indent="-342900"/>
            <a:r>
              <a:rPr lang="en-US" dirty="0"/>
              <a:t>The intake structure/water source will be located at Lake Mine</a:t>
            </a:r>
          </a:p>
          <a:p>
            <a:pPr marL="1136142" lvl="2" indent="-342900"/>
            <a:r>
              <a:rPr lang="en-US" dirty="0"/>
              <a:t>Scenic Acres will be connected to city/town water utilities as part of this Project</a:t>
            </a:r>
          </a:p>
          <a:p>
            <a:pPr marL="1136142" lvl="2" indent="-342900"/>
            <a:r>
              <a:rPr lang="en-US" dirty="0"/>
              <a:t>We are at 100% Final Design; Total Project Cost Estimate is $30 million with inflation; Estimated Township and City contributions up to $5 million (88% City/12% Town) which would be paid back by utility rates.  </a:t>
            </a:r>
          </a:p>
          <a:p>
            <a:pPr marL="1136142" lvl="2" indent="-342900"/>
            <a:r>
              <a:rPr lang="en-US" dirty="0"/>
              <a:t>SEH is the engineering firm and David Drown Associates is the Financial Advisor for the project</a:t>
            </a:r>
          </a:p>
          <a:p>
            <a:pPr marL="1136142" lvl="2" indent="-342900"/>
            <a:r>
              <a:rPr lang="en-US" dirty="0"/>
              <a:t>Bids are planned to be advertised Spring/Summer 2023.  Project timeline is two years.  </a:t>
            </a:r>
          </a:p>
          <a:p>
            <a:pPr marL="1136142" lvl="2" indent="-342900"/>
            <a:r>
              <a:rPr lang="en-US" dirty="0"/>
              <a:t>Community Outreach has been a priority.  Recently, a one page flyer was mailed out with information about the Project and a series of articles were published in the East Range Times.  A community meeting will be held in the near future.  </a:t>
            </a:r>
          </a:p>
        </p:txBody>
      </p:sp>
    </p:spTree>
    <p:extLst>
      <p:ext uri="{BB962C8B-B14F-4D97-AF65-F5344CB8AC3E}">
        <p14:creationId xmlns:p14="http://schemas.microsoft.com/office/powerpoint/2010/main" val="40878759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94714" y="533400"/>
            <a:ext cx="7292086"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
        <p:nvSpPr>
          <p:cNvPr id="2" name="Content Placeholder 1"/>
          <p:cNvSpPr>
            <a:spLocks noGrp="1"/>
          </p:cNvSpPr>
          <p:nvPr>
            <p:ph idx="1"/>
          </p:nvPr>
        </p:nvSpPr>
        <p:spPr>
          <a:xfrm>
            <a:off x="1394714" y="1676400"/>
            <a:ext cx="7292086" cy="4822163"/>
          </a:xfrm>
        </p:spPr>
        <p:txBody>
          <a:bodyPr>
            <a:normAutofit/>
          </a:bodyPr>
          <a:lstStyle/>
          <a:p>
            <a:pPr marL="109728" indent="0">
              <a:buNone/>
            </a:pPr>
            <a:r>
              <a:rPr lang="en-US" sz="1700" b="1" u="sng" dirty="0"/>
              <a:t>Category </a:t>
            </a:r>
            <a:r>
              <a:rPr lang="en-US" sz="1700" b="1" dirty="0"/>
              <a:t>3: Operations/Infrastructure Strategy continued:</a:t>
            </a:r>
          </a:p>
          <a:p>
            <a:pPr marL="109728" indent="0">
              <a:buNone/>
            </a:pPr>
            <a:r>
              <a:rPr lang="en-US" sz="1700" b="1" u="sng" dirty="0"/>
              <a:t>EQUIPMENT</a:t>
            </a:r>
            <a:r>
              <a:rPr lang="en-US" sz="1700" b="1" dirty="0"/>
              <a:t>:</a:t>
            </a:r>
          </a:p>
          <a:p>
            <a:pPr lvl="1"/>
            <a:r>
              <a:rPr lang="en-US" sz="1800" dirty="0"/>
              <a:t>A 2024 Mack Tandem Truck has been ordered at a cost of $300,683.00 financed over three years</a:t>
            </a:r>
          </a:p>
          <a:p>
            <a:pPr lvl="1"/>
            <a:r>
              <a:rPr lang="en-US" sz="1800" dirty="0"/>
              <a:t>We have a projected equipment replacement plan in place through 2027.  </a:t>
            </a:r>
          </a:p>
          <a:p>
            <a:pPr lvl="1"/>
            <a:r>
              <a:rPr lang="en-US" sz="1800" dirty="0"/>
              <a:t>In addition to the replacement schedule in place, Public Works would like to purchase a Lowboy and Skidsteer (ASV) in the near future.</a:t>
            </a:r>
          </a:p>
          <a:p>
            <a:r>
              <a:rPr lang="en-US" sz="2000" dirty="0"/>
              <a:t>Are there any questions before we move to the financial slides of Category 4?  </a:t>
            </a:r>
          </a:p>
          <a:p>
            <a:pPr marL="914400" lvl="2" indent="0">
              <a:buNone/>
            </a:pPr>
            <a:endParaRPr lang="en-US" sz="1800" dirty="0"/>
          </a:p>
          <a:p>
            <a:pPr marL="457200" lvl="1" indent="0">
              <a:buNone/>
            </a:pPr>
            <a:endParaRPr lang="en-US" sz="2200" dirty="0"/>
          </a:p>
          <a:p>
            <a:pPr marL="393192" lvl="1" indent="0">
              <a:buNone/>
            </a:pPr>
            <a:endParaRPr lang="en-US" sz="2400" dirty="0"/>
          </a:p>
          <a:p>
            <a:pPr lvl="1">
              <a:buFont typeface="Wingdings" pitchFamily="2" charset="2"/>
              <a:buChar char="v"/>
            </a:pPr>
            <a:endParaRPr lang="en-US" sz="2400" dirty="0"/>
          </a:p>
          <a:p>
            <a:pPr marL="630936" lvl="2" indent="0">
              <a:buNone/>
            </a:pPr>
            <a:endParaRPr lang="en-US" sz="2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620000" cy="1295400"/>
          </a:xfrm>
        </p:spPr>
        <p:style>
          <a:lnRef idx="2">
            <a:schemeClr val="accent1"/>
          </a:lnRef>
          <a:fillRef idx="1">
            <a:schemeClr val="lt1"/>
          </a:fillRef>
          <a:effectRef idx="0">
            <a:schemeClr val="accent1"/>
          </a:effectRef>
          <a:fontRef idx="minor">
            <a:schemeClr val="dk1"/>
          </a:fontRef>
        </p:style>
        <p:txBody>
          <a:bodyPr anchor="ctr">
            <a:normAutofit fontScale="90000"/>
          </a:bodyPr>
          <a:lstStyle/>
          <a:p>
            <a:r>
              <a:rPr lang="en-US" sz="2800" u="sng" dirty="0"/>
              <a:t>Town’s Strategic Plan Goals &amp;  Objectives:  Category 4 – Financial 2022 Year End Cash Balance Review (rounded)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15014906"/>
              </p:ext>
            </p:extLst>
          </p:nvPr>
        </p:nvGraphicFramePr>
        <p:xfrm>
          <a:off x="1371600" y="1905000"/>
          <a:ext cx="7040880" cy="4562651"/>
        </p:xfrm>
        <a:graphic>
          <a:graphicData uri="http://schemas.openxmlformats.org/drawingml/2006/table">
            <a:tbl>
              <a:tblPr>
                <a:tableStyleId>{5C22544A-7EE6-4342-B048-85BDC9FD1C3A}</a:tableStyleId>
              </a:tblPr>
              <a:tblGrid>
                <a:gridCol w="1751878">
                  <a:extLst>
                    <a:ext uri="{9D8B030D-6E8A-4147-A177-3AD203B41FA5}">
                      <a16:colId xmlns:a16="http://schemas.microsoft.com/office/drawing/2014/main" val="20000"/>
                    </a:ext>
                  </a:extLst>
                </a:gridCol>
                <a:gridCol w="1071148">
                  <a:extLst>
                    <a:ext uri="{9D8B030D-6E8A-4147-A177-3AD203B41FA5}">
                      <a16:colId xmlns:a16="http://schemas.microsoft.com/office/drawing/2014/main" val="20001"/>
                    </a:ext>
                  </a:extLst>
                </a:gridCol>
                <a:gridCol w="1258548">
                  <a:extLst>
                    <a:ext uri="{9D8B030D-6E8A-4147-A177-3AD203B41FA5}">
                      <a16:colId xmlns:a16="http://schemas.microsoft.com/office/drawing/2014/main" val="20002"/>
                    </a:ext>
                  </a:extLst>
                </a:gridCol>
                <a:gridCol w="1474676">
                  <a:extLst>
                    <a:ext uri="{9D8B030D-6E8A-4147-A177-3AD203B41FA5}">
                      <a16:colId xmlns:a16="http://schemas.microsoft.com/office/drawing/2014/main" val="20003"/>
                    </a:ext>
                  </a:extLst>
                </a:gridCol>
                <a:gridCol w="1484630">
                  <a:extLst>
                    <a:ext uri="{9D8B030D-6E8A-4147-A177-3AD203B41FA5}">
                      <a16:colId xmlns:a16="http://schemas.microsoft.com/office/drawing/2014/main" val="20004"/>
                    </a:ext>
                  </a:extLst>
                </a:gridCol>
              </a:tblGrid>
              <a:tr h="478779">
                <a:tc>
                  <a:txBody>
                    <a:bodyPr/>
                    <a:lstStyle/>
                    <a:p>
                      <a:pPr algn="ctr" fontAlgn="b"/>
                      <a:r>
                        <a:rPr lang="en-US" sz="1400" u="none" strike="noStrike" dirty="0">
                          <a:effectLst/>
                        </a:rPr>
                        <a:t>ALL FUNDS</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BEGINNING BALANCE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RECEIVED</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SPENT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ENDING BALANCE</a:t>
                      </a:r>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314144">
                <a:tc>
                  <a:txBody>
                    <a:bodyPr/>
                    <a:lstStyle/>
                    <a:p>
                      <a:pPr algn="l" fontAlgn="b"/>
                      <a:r>
                        <a:rPr lang="en-US" sz="1400" u="none" strike="noStrike" dirty="0">
                          <a:effectLst/>
                        </a:rPr>
                        <a:t>JANUARY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1" i="0" u="none" strike="noStrike" dirty="0">
                          <a:solidFill>
                            <a:srgbClr val="000000"/>
                          </a:solidFill>
                          <a:effectLst/>
                          <a:latin typeface="Calibri" panose="020F0502020204030204" pitchFamily="34" charset="0"/>
                        </a:rPr>
                        <a:t>$2,266,221.00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$33,896.00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$203,315.00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$2,096,802.00</a:t>
                      </a:r>
                    </a:p>
                  </a:txBody>
                  <a:tcPr marL="9525" marR="9525" marT="9525" marB="0" anchor="b"/>
                </a:tc>
                <a:extLst>
                  <a:ext uri="{0D108BD9-81ED-4DB2-BD59-A6C34878D82A}">
                    <a16:rowId xmlns:a16="http://schemas.microsoft.com/office/drawing/2014/main" val="10001"/>
                  </a:ext>
                </a:extLst>
              </a:tr>
              <a:tr h="314144">
                <a:tc>
                  <a:txBody>
                    <a:bodyPr/>
                    <a:lstStyle/>
                    <a:p>
                      <a:pPr algn="l" fontAlgn="b"/>
                      <a:r>
                        <a:rPr lang="en-US" sz="1400" u="none" strike="noStrike" dirty="0">
                          <a:effectLst/>
                        </a:rPr>
                        <a:t>FEBRUARY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$2,096,802.00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$189,873.00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$137,958.00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$2,148,717.00</a:t>
                      </a:r>
                    </a:p>
                  </a:txBody>
                  <a:tcPr marL="9525" marR="9525" marT="9525" marB="0" anchor="b"/>
                </a:tc>
                <a:extLst>
                  <a:ext uri="{0D108BD9-81ED-4DB2-BD59-A6C34878D82A}">
                    <a16:rowId xmlns:a16="http://schemas.microsoft.com/office/drawing/2014/main" val="10002"/>
                  </a:ext>
                </a:extLst>
              </a:tr>
              <a:tr h="314144">
                <a:tc>
                  <a:txBody>
                    <a:bodyPr/>
                    <a:lstStyle/>
                    <a:p>
                      <a:pPr algn="l" fontAlgn="b"/>
                      <a:r>
                        <a:rPr lang="en-US" sz="1400" u="none" strike="noStrike" dirty="0">
                          <a:effectLst/>
                        </a:rPr>
                        <a:t>MARCH</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$2,148,717.00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$19,344.00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$210,017.00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$1,958,044.00</a:t>
                      </a:r>
                    </a:p>
                  </a:txBody>
                  <a:tcPr marL="9525" marR="9525" marT="9525" marB="0" anchor="b"/>
                </a:tc>
                <a:extLst>
                  <a:ext uri="{0D108BD9-81ED-4DB2-BD59-A6C34878D82A}">
                    <a16:rowId xmlns:a16="http://schemas.microsoft.com/office/drawing/2014/main" val="10003"/>
                  </a:ext>
                </a:extLst>
              </a:tr>
              <a:tr h="314144">
                <a:tc>
                  <a:txBody>
                    <a:bodyPr/>
                    <a:lstStyle/>
                    <a:p>
                      <a:pPr algn="l" fontAlgn="b"/>
                      <a:r>
                        <a:rPr lang="en-US" sz="1400" u="none" strike="noStrike" dirty="0">
                          <a:effectLst/>
                        </a:rPr>
                        <a:t>APRIL</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$1,958,044.00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$10,498.00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$245,042.00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$1,723,500.00</a:t>
                      </a:r>
                    </a:p>
                  </a:txBody>
                  <a:tcPr marL="9525" marR="9525" marT="9525" marB="0" anchor="b"/>
                </a:tc>
                <a:extLst>
                  <a:ext uri="{0D108BD9-81ED-4DB2-BD59-A6C34878D82A}">
                    <a16:rowId xmlns:a16="http://schemas.microsoft.com/office/drawing/2014/main" val="10004"/>
                  </a:ext>
                </a:extLst>
              </a:tr>
              <a:tr h="314144">
                <a:tc>
                  <a:txBody>
                    <a:bodyPr/>
                    <a:lstStyle/>
                    <a:p>
                      <a:pPr algn="l" fontAlgn="b"/>
                      <a:r>
                        <a:rPr lang="en-US" sz="1400" u="none" strike="noStrike" dirty="0">
                          <a:effectLst/>
                        </a:rPr>
                        <a:t>MAY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$1,723,500.00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$6,411.00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$152,693.00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$1,577,218.00</a:t>
                      </a:r>
                    </a:p>
                  </a:txBody>
                  <a:tcPr marL="9525" marR="9525" marT="9525" marB="0" anchor="b"/>
                </a:tc>
                <a:extLst>
                  <a:ext uri="{0D108BD9-81ED-4DB2-BD59-A6C34878D82A}">
                    <a16:rowId xmlns:a16="http://schemas.microsoft.com/office/drawing/2014/main" val="10005"/>
                  </a:ext>
                </a:extLst>
              </a:tr>
              <a:tr h="314144">
                <a:tc>
                  <a:txBody>
                    <a:bodyPr/>
                    <a:lstStyle/>
                    <a:p>
                      <a:pPr algn="l" fontAlgn="b"/>
                      <a:r>
                        <a:rPr lang="en-US" sz="1400" u="none" strike="noStrike" dirty="0">
                          <a:effectLst/>
                        </a:rPr>
                        <a:t>JUNE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$1,577,218.00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$12,676.00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$414,537.00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$1,175,357.00</a:t>
                      </a:r>
                    </a:p>
                  </a:txBody>
                  <a:tcPr marL="9525" marR="9525" marT="9525" marB="0" anchor="b"/>
                </a:tc>
                <a:extLst>
                  <a:ext uri="{0D108BD9-81ED-4DB2-BD59-A6C34878D82A}">
                    <a16:rowId xmlns:a16="http://schemas.microsoft.com/office/drawing/2014/main" val="10006"/>
                  </a:ext>
                </a:extLst>
              </a:tr>
              <a:tr h="314144">
                <a:tc>
                  <a:txBody>
                    <a:bodyPr/>
                    <a:lstStyle/>
                    <a:p>
                      <a:pPr algn="l" fontAlgn="b"/>
                      <a:r>
                        <a:rPr lang="en-US" sz="1400" u="none" strike="noStrike" dirty="0">
                          <a:effectLst/>
                        </a:rPr>
                        <a:t>JULY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$1,175,357.00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$787,795.00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$215,095.00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$1,746,057.00</a:t>
                      </a:r>
                    </a:p>
                  </a:txBody>
                  <a:tcPr marL="9525" marR="9525" marT="9525" marB="0" anchor="b"/>
                </a:tc>
                <a:extLst>
                  <a:ext uri="{0D108BD9-81ED-4DB2-BD59-A6C34878D82A}">
                    <a16:rowId xmlns:a16="http://schemas.microsoft.com/office/drawing/2014/main" val="10007"/>
                  </a:ext>
                </a:extLst>
              </a:tr>
              <a:tr h="314144">
                <a:tc>
                  <a:txBody>
                    <a:bodyPr/>
                    <a:lstStyle/>
                    <a:p>
                      <a:pPr algn="l" fontAlgn="b"/>
                      <a:r>
                        <a:rPr lang="en-US" sz="1400" u="none" strike="noStrike" dirty="0">
                          <a:effectLst/>
                        </a:rPr>
                        <a:t>AUGUST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$1,746,057.00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$136,827.00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$157,645.00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$1,725,239.00</a:t>
                      </a:r>
                    </a:p>
                  </a:txBody>
                  <a:tcPr marL="9525" marR="9525" marT="9525" marB="0" anchor="b"/>
                </a:tc>
                <a:extLst>
                  <a:ext uri="{0D108BD9-81ED-4DB2-BD59-A6C34878D82A}">
                    <a16:rowId xmlns:a16="http://schemas.microsoft.com/office/drawing/2014/main" val="10008"/>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SEPTEMBER</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$1,725,239.00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$505,402.00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$119,605.00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$2,111,037.00</a:t>
                      </a:r>
                    </a:p>
                  </a:txBody>
                  <a:tcPr marL="9525" marR="9525" marT="9525" marB="0" anchor="b"/>
                </a:tc>
                <a:extLst>
                  <a:ext uri="{0D108BD9-81ED-4DB2-BD59-A6C34878D82A}">
                    <a16:rowId xmlns:a16="http://schemas.microsoft.com/office/drawing/2014/main" val="10009"/>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OCTOBER</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$2,111,037.00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$19,828.00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$152,459.00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$1,978,406.00</a:t>
                      </a:r>
                    </a:p>
                  </a:txBody>
                  <a:tcPr marL="9525" marR="9525" marT="9525" marB="0" anchor="b"/>
                </a:tc>
                <a:extLst>
                  <a:ext uri="{0D108BD9-81ED-4DB2-BD59-A6C34878D82A}">
                    <a16:rowId xmlns:a16="http://schemas.microsoft.com/office/drawing/2014/main" val="10010"/>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NOVEMBER</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$1,978,406.00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$402,662.00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$184,420.00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$2,196,648.00</a:t>
                      </a:r>
                    </a:p>
                  </a:txBody>
                  <a:tcPr marL="9525" marR="9525" marT="9525" marB="0" anchor="b"/>
                </a:tc>
                <a:extLst>
                  <a:ext uri="{0D108BD9-81ED-4DB2-BD59-A6C34878D82A}">
                    <a16:rowId xmlns:a16="http://schemas.microsoft.com/office/drawing/2014/main" val="10011"/>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DECEMBER</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$2,196,648.00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$147,812.00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$270,234.00</a:t>
                      </a:r>
                    </a:p>
                  </a:txBody>
                  <a:tcPr marL="9525" marR="9525" marT="9525" marB="0" anchor="b"/>
                </a:tc>
                <a:tc>
                  <a:txBody>
                    <a:bodyPr/>
                    <a:lstStyle/>
                    <a:p>
                      <a:pPr algn="ctr" fontAlgn="b"/>
                      <a:r>
                        <a:rPr lang="en-US" sz="1400" b="1" i="0" u="none" strike="noStrike" dirty="0">
                          <a:solidFill>
                            <a:srgbClr val="000000"/>
                          </a:solidFill>
                          <a:effectLst/>
                          <a:latin typeface="Calibri" panose="020F0502020204030204" pitchFamily="34" charset="0"/>
                        </a:rPr>
                        <a:t>$2,074,227.00</a:t>
                      </a:r>
                    </a:p>
                  </a:txBody>
                  <a:tcPr marL="9525" marR="9525" marT="9525" marB="0" anchor="b"/>
                </a:tc>
                <a:extLst>
                  <a:ext uri="{0D108BD9-81ED-4DB2-BD59-A6C34878D82A}">
                    <a16:rowId xmlns:a16="http://schemas.microsoft.com/office/drawing/2014/main" val="10012"/>
                  </a:ext>
                </a:extLst>
              </a:tr>
              <a:tr h="314144">
                <a:tc>
                  <a:txBody>
                    <a:bodyPr/>
                    <a:lstStyle/>
                    <a:p>
                      <a:pPr algn="l" fontAlgn="b"/>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81199413"/>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400800"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Category 4-Fiscal Sustainability </a:t>
            </a:r>
            <a:br>
              <a:rPr lang="en-US" sz="2800" u="sng" dirty="0"/>
            </a:br>
            <a:r>
              <a:rPr lang="en-US" sz="2800" u="sng" dirty="0"/>
              <a:t>2022 Year End Cash Balance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61588690"/>
              </p:ext>
            </p:extLst>
          </p:nvPr>
        </p:nvGraphicFramePr>
        <p:xfrm>
          <a:off x="1066800" y="1676400"/>
          <a:ext cx="7010400" cy="4876801"/>
        </p:xfrm>
        <a:graphic>
          <a:graphicData uri="http://schemas.openxmlformats.org/drawingml/2006/table">
            <a:tbl>
              <a:tblPr>
                <a:tableStyleId>{5C22544A-7EE6-4342-B048-85BDC9FD1C3A}</a:tableStyleId>
              </a:tblPr>
              <a:tblGrid>
                <a:gridCol w="38100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tblGrid>
              <a:tr h="1491940">
                <a:tc>
                  <a:txBody>
                    <a:bodyPr/>
                    <a:lstStyle/>
                    <a:p>
                      <a:pPr algn="l" fontAlgn="b"/>
                      <a:r>
                        <a:rPr lang="en-US" sz="1600" b="1" u="none" strike="noStrike" dirty="0">
                          <a:effectLst/>
                        </a:rPr>
                        <a:t>January 2022 Beginning</a:t>
                      </a:r>
                      <a:r>
                        <a:rPr lang="en-US" sz="1600" b="1" u="none" strike="noStrike" baseline="0" dirty="0">
                          <a:effectLst/>
                        </a:rPr>
                        <a:t> </a:t>
                      </a:r>
                      <a:r>
                        <a:rPr lang="en-US" sz="1600" b="1" u="none" strike="noStrike" dirty="0">
                          <a:effectLst/>
                        </a:rPr>
                        <a:t>CASH BALANCE</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1600" b="1" u="none" strike="noStrike" dirty="0">
                          <a:effectLst/>
                        </a:rPr>
                        <a:t> </a:t>
                      </a:r>
                    </a:p>
                    <a:p>
                      <a:pPr marL="0" marR="0" lvl="0" indent="0" algn="l" defTabSz="457200" rtl="0" eaLnBrk="1" fontAlgn="b" latinLnBrk="0" hangingPunct="1">
                        <a:lnSpc>
                          <a:spcPct val="100000"/>
                        </a:lnSpc>
                        <a:spcBef>
                          <a:spcPts val="0"/>
                        </a:spcBef>
                        <a:spcAft>
                          <a:spcPts val="0"/>
                        </a:spcAft>
                        <a:buClrTx/>
                        <a:buSzTx/>
                        <a:buFontTx/>
                        <a:buNone/>
                        <a:tabLst/>
                        <a:defRPr/>
                      </a:pPr>
                      <a:r>
                        <a:rPr lang="en-US" sz="1600" b="1" i="0" u="none" strike="noStrike" dirty="0">
                          <a:solidFill>
                            <a:srgbClr val="000000"/>
                          </a:solidFill>
                          <a:effectLst/>
                          <a:latin typeface="Calibri" panose="020F0502020204030204" pitchFamily="34" charset="0"/>
                        </a:rPr>
                        <a:t>$</a:t>
                      </a:r>
                      <a:r>
                        <a:rPr lang="en-US" sz="1800" b="1" i="0" u="none" strike="noStrike" dirty="0">
                          <a:solidFill>
                            <a:srgbClr val="000000"/>
                          </a:solidFill>
                          <a:effectLst/>
                          <a:latin typeface="Lucida Console" panose="020B0609040504020204" pitchFamily="49" charset="0"/>
                        </a:rPr>
                        <a:t>2,266,221.00</a:t>
                      </a:r>
                    </a:p>
                    <a:p>
                      <a:pPr marL="0" marR="0" lvl="0" indent="0" algn="l" defTabSz="457200" rtl="0" eaLnBrk="1" fontAlgn="b" latinLnBrk="0" hangingPunct="1">
                        <a:lnSpc>
                          <a:spcPct val="100000"/>
                        </a:lnSpc>
                        <a:spcBef>
                          <a:spcPts val="0"/>
                        </a:spcBef>
                        <a:spcAft>
                          <a:spcPts val="0"/>
                        </a:spcAft>
                        <a:buClrTx/>
                        <a:buSzTx/>
                        <a:buFontTx/>
                        <a:buNone/>
                        <a:tabLst/>
                        <a:defRPr/>
                      </a:pPr>
                      <a:endParaRPr lang="en-US" sz="1600" b="0" i="0" u="none" strike="noStrike" dirty="0">
                        <a:solidFill>
                          <a:srgbClr val="000000"/>
                        </a:solidFill>
                        <a:effectLst/>
                        <a:latin typeface="Lucida Console" panose="020B0609040504020204" pitchFamily="49" charset="0"/>
                      </a:endParaRPr>
                    </a:p>
                    <a:p>
                      <a:pPr algn="l" fontAlgn="b"/>
                      <a:endParaRPr lang="en-US" sz="1600" b="1"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endParaRPr>
                    </a:p>
                  </a:txBody>
                  <a:tcPr marL="9525" marR="9525" marT="9525" marB="0" anchor="b"/>
                </a:tc>
                <a:extLst>
                  <a:ext uri="{0D108BD9-81ED-4DB2-BD59-A6C34878D82A}">
                    <a16:rowId xmlns:a16="http://schemas.microsoft.com/office/drawing/2014/main" val="10000"/>
                  </a:ext>
                </a:extLst>
              </a:tr>
              <a:tr h="389381">
                <a:tc>
                  <a:txBody>
                    <a:bodyPr/>
                    <a:lstStyle/>
                    <a:p>
                      <a:pPr algn="l" fontAlgn="b"/>
                      <a:r>
                        <a:rPr lang="en-US" sz="1600" b="1" i="0" u="none" strike="noStrike" dirty="0">
                          <a:solidFill>
                            <a:srgbClr val="000000"/>
                          </a:solidFill>
                          <a:effectLst/>
                          <a:latin typeface="Calibri" panose="020F0502020204030204" pitchFamily="34" charset="0"/>
                        </a:rPr>
                        <a:t>Total Receipts 2022 </a:t>
                      </a:r>
                    </a:p>
                  </a:txBody>
                  <a:tcPr marL="9525" marR="9525" marT="9525" marB="0" anchor="ctr"/>
                </a:tc>
                <a:tc>
                  <a:txBody>
                    <a:bodyPr/>
                    <a:lstStyle/>
                    <a:p>
                      <a:pPr algn="l" fontAlgn="b"/>
                      <a:r>
                        <a:rPr lang="en-US" sz="1600" b="1" i="0" u="none" strike="noStrike" dirty="0">
                          <a:solidFill>
                            <a:schemeClr val="tx1"/>
                          </a:solidFill>
                          <a:effectLst/>
                          <a:latin typeface="Lucida Sans Unicode" panose="020B0602030504020204" pitchFamily="34" charset="0"/>
                          <a:cs typeface="Lucida Sans Unicode" panose="020B0602030504020204" pitchFamily="34" charset="0"/>
                        </a:rPr>
                        <a:t> </a:t>
                      </a:r>
                      <a:r>
                        <a:rPr lang="en-US" sz="1600" b="0" i="0" u="none" strike="noStrike" dirty="0">
                          <a:solidFill>
                            <a:schemeClr val="tx1"/>
                          </a:solidFill>
                          <a:effectLst/>
                          <a:latin typeface="Lucida Console" panose="020B0609040504020204" pitchFamily="49" charset="0"/>
                          <a:cs typeface="Lucida Sans Unicode" panose="020B0602030504020204" pitchFamily="34" charset="0"/>
                        </a:rPr>
                        <a:t>$2,271,031.00</a:t>
                      </a:r>
                    </a:p>
                  </a:txBody>
                  <a:tcPr marL="9525" marR="9525" marT="9525" marB="0" anchor="b"/>
                </a:tc>
                <a:extLst>
                  <a:ext uri="{0D108BD9-81ED-4DB2-BD59-A6C34878D82A}">
                    <a16:rowId xmlns:a16="http://schemas.microsoft.com/office/drawing/2014/main" val="10001"/>
                  </a:ext>
                </a:extLst>
              </a:tr>
              <a:tr h="389381">
                <a:tc>
                  <a:txBody>
                    <a:bodyPr/>
                    <a:lstStyle/>
                    <a:p>
                      <a:pPr algn="l" fontAlgn="b"/>
                      <a:r>
                        <a:rPr lang="en-US" sz="1600" b="1" i="0" u="none" strike="noStrike" dirty="0">
                          <a:solidFill>
                            <a:srgbClr val="000000"/>
                          </a:solidFill>
                          <a:effectLst/>
                          <a:latin typeface="Calibri" panose="020F0502020204030204" pitchFamily="34" charset="0"/>
                        </a:rPr>
                        <a:t>Total Disbursed 2022  </a:t>
                      </a:r>
                    </a:p>
                  </a:txBody>
                  <a:tcPr marL="9525" marR="9525" marT="9525" marB="0" anchor="ctr"/>
                </a:tc>
                <a:tc>
                  <a:txBody>
                    <a:bodyPr/>
                    <a:lstStyle/>
                    <a:p>
                      <a:pPr algn="l" fontAlgn="b"/>
                      <a:r>
                        <a:rPr lang="en-US" sz="1600" b="0" i="0" u="none" strike="noStrike" dirty="0">
                          <a:solidFill>
                            <a:schemeClr val="tx1"/>
                          </a:solidFill>
                          <a:effectLst/>
                          <a:latin typeface="Lucida Sans Unicode" panose="020B0602030504020204" pitchFamily="34" charset="0"/>
                          <a:cs typeface="Lucida Sans Unicode" panose="020B0602030504020204" pitchFamily="34" charset="0"/>
                        </a:rPr>
                        <a:t> </a:t>
                      </a:r>
                      <a:r>
                        <a:rPr lang="en-US" sz="1600" b="0" i="0" u="none" strike="noStrike" dirty="0">
                          <a:solidFill>
                            <a:schemeClr val="tx1"/>
                          </a:solidFill>
                          <a:effectLst/>
                          <a:latin typeface="Lucida Console" panose="020B0609040504020204" pitchFamily="49" charset="0"/>
                          <a:cs typeface="Lucida Sans Unicode" panose="020B0602030504020204" pitchFamily="34" charset="0"/>
                        </a:rPr>
                        <a:t>$2,463,025.00</a:t>
                      </a:r>
                      <a:endParaRPr lang="en-US" sz="1600" b="0" i="0" u="none" strike="noStrike" dirty="0">
                        <a:solidFill>
                          <a:schemeClr val="tx1"/>
                        </a:solidFill>
                        <a:effectLst/>
                        <a:latin typeface="Lucida Sans Unicode" panose="020B0602030504020204" pitchFamily="34"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2"/>
                  </a:ext>
                </a:extLst>
              </a:tr>
              <a:tr h="389381">
                <a:tc>
                  <a:txBody>
                    <a:bodyPr/>
                    <a:lstStyle/>
                    <a:p>
                      <a:pPr algn="l" fontAlgn="b"/>
                      <a:r>
                        <a:rPr lang="en-US" sz="1600" b="1" i="0" u="none" strike="noStrike" dirty="0">
                          <a:solidFill>
                            <a:srgbClr val="000000"/>
                          </a:solidFill>
                          <a:effectLst/>
                          <a:latin typeface="Calibri" panose="020F0502020204030204" pitchFamily="34" charset="0"/>
                        </a:rPr>
                        <a:t>Ending Cash Balance </a:t>
                      </a:r>
                    </a:p>
                  </a:txBody>
                  <a:tcPr marL="9525" marR="9525" marT="9525" marB="0" anchor="ctr"/>
                </a:tc>
                <a:tc>
                  <a:txBody>
                    <a:bodyPr/>
                    <a:lstStyle/>
                    <a:p>
                      <a:pPr algn="l" fontAlgn="b"/>
                      <a:r>
                        <a:rPr lang="en-US" sz="1600" b="1" i="0" u="none" strike="noStrike" baseline="0" dirty="0">
                          <a:solidFill>
                            <a:srgbClr val="0070C0"/>
                          </a:solidFill>
                          <a:effectLst/>
                          <a:latin typeface="Lucida Sans Unicode" panose="020B0602030504020204" pitchFamily="34" charset="0"/>
                          <a:cs typeface="Lucida Sans Unicode" panose="020B0602030504020204" pitchFamily="34" charset="0"/>
                        </a:rPr>
                        <a:t> </a:t>
                      </a:r>
                      <a:r>
                        <a:rPr lang="en-US" sz="1600" b="0" i="0" u="none" strike="noStrike" baseline="0" dirty="0">
                          <a:solidFill>
                            <a:schemeClr val="tx1"/>
                          </a:solidFill>
                          <a:effectLst/>
                          <a:latin typeface="Lucida Console" panose="020B0609040504020204" pitchFamily="49" charset="0"/>
                          <a:cs typeface="Lucida Sans Unicode" panose="020B0602030504020204" pitchFamily="34" charset="0"/>
                        </a:rPr>
                        <a:t>$2,074,227.00</a:t>
                      </a:r>
                      <a:endParaRPr lang="en-US" sz="1600" b="0" i="0" u="none" strike="noStrike" dirty="0">
                        <a:solidFill>
                          <a:schemeClr val="tx1"/>
                        </a:solidFill>
                        <a:effectLst/>
                        <a:latin typeface="Lucida Console" panose="020B0609040504020204" pitchFamily="49"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3"/>
                  </a:ext>
                </a:extLst>
              </a:tr>
              <a:tr h="389381">
                <a:tc>
                  <a:txBody>
                    <a:bodyPr/>
                    <a:lstStyle/>
                    <a:p>
                      <a:pPr algn="l" fontAlgn="b"/>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endParaRPr lang="en-US" sz="1600" b="0" i="0" u="none" strike="noStrike" dirty="0">
                        <a:solidFill>
                          <a:schemeClr val="tx1"/>
                        </a:solidFill>
                        <a:effectLst/>
                        <a:latin typeface="Lucida Console" panose="020B0609040504020204" pitchFamily="49"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4"/>
                  </a:ext>
                </a:extLst>
              </a:tr>
              <a:tr h="838627">
                <a:tc>
                  <a:txBody>
                    <a:bodyPr/>
                    <a:lstStyle/>
                    <a:p>
                      <a:pPr algn="l" fontAlgn="b"/>
                      <a:endParaRPr lang="en-US" sz="1400" b="0" i="0" u="none" strike="noStrike" dirty="0">
                        <a:solidFill>
                          <a:schemeClr val="tx1"/>
                        </a:solidFill>
                        <a:effectLst/>
                        <a:latin typeface="Calibri" panose="020F0502020204030204" pitchFamily="34" charset="0"/>
                      </a:endParaRPr>
                    </a:p>
                  </a:txBody>
                  <a:tcPr marL="9525" marR="9525" marT="9525" marB="0" anchor="ctr">
                    <a:lnB w="12700" cmpd="sng">
                      <a:noFill/>
                    </a:lnB>
                  </a:tcPr>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494355">
                <a:tc>
                  <a:txBody>
                    <a:bodyPr/>
                    <a:lstStyle/>
                    <a:p>
                      <a:pPr algn="l" fontAlgn="b"/>
                      <a:r>
                        <a:rPr lang="en-US" sz="1800" b="1" i="0" u="none" strike="noStrike" dirty="0">
                          <a:solidFill>
                            <a:schemeClr val="tx1"/>
                          </a:solidFill>
                          <a:effectLst/>
                          <a:latin typeface="Calibri" panose="020F0502020204030204" pitchFamily="34" charset="0"/>
                        </a:rPr>
                        <a:t>Average Monthly</a:t>
                      </a:r>
                      <a:r>
                        <a:rPr lang="en-US" sz="1800" b="1" i="0" u="none" strike="noStrike" baseline="0" dirty="0">
                          <a:solidFill>
                            <a:schemeClr val="tx1"/>
                          </a:solidFill>
                          <a:effectLst/>
                          <a:latin typeface="Calibri" panose="020F0502020204030204" pitchFamily="34" charset="0"/>
                        </a:rPr>
                        <a:t> Disbursed 2022:</a:t>
                      </a:r>
                    </a:p>
                  </a:txBody>
                  <a:tcPr marL="9525" marR="9525"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457200" rtl="0" eaLnBrk="1" fontAlgn="b" latinLnBrk="0" hangingPunct="1"/>
                      <a:r>
                        <a:rPr lang="en-US" sz="1600" b="0"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rPr>
                        <a:t>$205,252.00</a:t>
                      </a:r>
                    </a:p>
                  </a:txBody>
                  <a:tcPr marL="9525" marR="9525" marT="9525" marB="0" anchor="ctr">
                    <a:lnL w="12700" cmpd="sng">
                      <a:noFill/>
                    </a:lnL>
                  </a:tcPr>
                </a:tc>
                <a:extLst>
                  <a:ext uri="{0D108BD9-81ED-4DB2-BD59-A6C34878D82A}">
                    <a16:rowId xmlns:a16="http://schemas.microsoft.com/office/drawing/2014/main" val="10006"/>
                  </a:ext>
                </a:extLst>
              </a:tr>
              <a:tr h="494355">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800" b="1" i="0" u="none" strike="noStrike" baseline="0" dirty="0">
                        <a:solidFill>
                          <a:schemeClr val="tx1"/>
                        </a:solidFill>
                        <a:effectLst/>
                        <a:latin typeface="Calibri" panose="020F0502020204030204" pitchFamily="34"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100" b="1" i="0" u="none" strike="noStrike" dirty="0">
                        <a:solidFill>
                          <a:srgbClr val="000000"/>
                        </a:solidFill>
                        <a:effectLst/>
                        <a:latin typeface="Calibri" panose="020F0502020204030204" pitchFamily="34" charset="0"/>
                      </a:endParaRPr>
                    </a:p>
                  </a:txBody>
                  <a:tcPr marL="9525" marR="9525" marT="9525" marB="0" anchor="ctr">
                    <a:lnL w="12700" cmpd="sng">
                      <a:noFill/>
                    </a:ln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8661666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381000"/>
            <a:ext cx="6553200" cy="838200"/>
          </a:xfrm>
        </p:spPr>
        <p:style>
          <a:lnRef idx="2">
            <a:schemeClr val="accent1"/>
          </a:lnRef>
          <a:fillRef idx="1">
            <a:schemeClr val="lt1"/>
          </a:fillRef>
          <a:effectRef idx="0">
            <a:schemeClr val="accent1"/>
          </a:effectRef>
          <a:fontRef idx="minor">
            <a:schemeClr val="dk1"/>
          </a:fontRef>
        </p:style>
        <p:txBody>
          <a:bodyPr>
            <a:normAutofit/>
          </a:bodyPr>
          <a:lstStyle/>
          <a:p>
            <a:r>
              <a:rPr lang="en-US" sz="2400" u="sng" dirty="0"/>
              <a:t>Category 4-Fiscal Sustainability: </a:t>
            </a:r>
            <a:br>
              <a:rPr lang="en-US" sz="2400" u="sng" dirty="0"/>
            </a:br>
            <a:r>
              <a:rPr lang="en-US" sz="2400" u="sng" dirty="0"/>
              <a:t>2022 Receipts Compared to 2021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57205330"/>
              </p:ext>
            </p:extLst>
          </p:nvPr>
        </p:nvGraphicFramePr>
        <p:xfrm>
          <a:off x="1366933" y="1266769"/>
          <a:ext cx="6553202" cy="5394010"/>
        </p:xfrm>
        <a:graphic>
          <a:graphicData uri="http://schemas.openxmlformats.org/drawingml/2006/table">
            <a:tbl>
              <a:tblPr>
                <a:tableStyleId>{5C22544A-7EE6-4342-B048-85BDC9FD1C3A}</a:tableStyleId>
              </a:tblPr>
              <a:tblGrid>
                <a:gridCol w="3114044">
                  <a:extLst>
                    <a:ext uri="{9D8B030D-6E8A-4147-A177-3AD203B41FA5}">
                      <a16:colId xmlns:a16="http://schemas.microsoft.com/office/drawing/2014/main" val="20000"/>
                    </a:ext>
                  </a:extLst>
                </a:gridCol>
                <a:gridCol w="1719579">
                  <a:extLst>
                    <a:ext uri="{9D8B030D-6E8A-4147-A177-3AD203B41FA5}">
                      <a16:colId xmlns:a16="http://schemas.microsoft.com/office/drawing/2014/main" val="20001"/>
                    </a:ext>
                  </a:extLst>
                </a:gridCol>
                <a:gridCol w="1719579">
                  <a:extLst>
                    <a:ext uri="{9D8B030D-6E8A-4147-A177-3AD203B41FA5}">
                      <a16:colId xmlns:a16="http://schemas.microsoft.com/office/drawing/2014/main" val="20002"/>
                    </a:ext>
                  </a:extLst>
                </a:gridCol>
              </a:tblGrid>
              <a:tr h="149441">
                <a:tc gridSpan="2">
                  <a:txBody>
                    <a:bodyPr/>
                    <a:lstStyle/>
                    <a:p>
                      <a:pPr algn="l" fontAlgn="b"/>
                      <a:r>
                        <a:rPr lang="en-US" sz="1200" b="1" u="none" strike="noStrike" dirty="0">
                          <a:solidFill>
                            <a:schemeClr val="tx1"/>
                          </a:solidFill>
                          <a:effectLst/>
                        </a:rPr>
                        <a:t>Notable Receipts ALL FUNDS (rounded):</a:t>
                      </a:r>
                    </a:p>
                    <a:p>
                      <a:pPr algn="r" fontAlgn="b"/>
                      <a:r>
                        <a:rPr lang="en-US" sz="1200" b="1" i="0" u="none" strike="noStrike" dirty="0">
                          <a:solidFill>
                            <a:srgbClr val="FF0000"/>
                          </a:solidFill>
                          <a:effectLst/>
                          <a:latin typeface="Calibri" panose="020F0502020204030204" pitchFamily="34" charset="0"/>
                        </a:rPr>
                        <a:t>      (Decreases in red)</a:t>
                      </a:r>
                      <a:r>
                        <a:rPr lang="en-US" sz="1200" b="1" i="0" u="none" strike="noStrike" dirty="0">
                          <a:solidFill>
                            <a:schemeClr val="tx1"/>
                          </a:solidFill>
                          <a:effectLst/>
                          <a:latin typeface="Calibri" panose="020F0502020204030204" pitchFamily="34" charset="0"/>
                        </a:rPr>
                        <a:t>                                                                                                               2022 </a:t>
                      </a:r>
                    </a:p>
                  </a:txBody>
                  <a:tcPr marL="5119" marR="5119" marT="5119" marB="0" anchor="b"/>
                </a:tc>
                <a:tc hMerge="1">
                  <a:txBody>
                    <a:bodyPr/>
                    <a:lstStyle/>
                    <a:p>
                      <a:endParaRPr lang="en-US"/>
                    </a:p>
                  </a:txBody>
                  <a:tcPr/>
                </a:tc>
                <a:tc>
                  <a:txBody>
                    <a:bodyPr/>
                    <a:lstStyle/>
                    <a:p>
                      <a:pPr algn="ctr" fontAlgn="b"/>
                      <a:r>
                        <a:rPr lang="en-US" sz="1200" b="1" i="0" u="none" strike="noStrike" dirty="0">
                          <a:solidFill>
                            <a:schemeClr val="tx1"/>
                          </a:solidFill>
                          <a:effectLst/>
                          <a:latin typeface="Calibri" panose="020F0502020204030204" pitchFamily="34" charset="0"/>
                        </a:rPr>
                        <a:t>                          2021 FINAL</a:t>
                      </a:r>
                    </a:p>
                  </a:txBody>
                  <a:tcPr marL="5119" marR="5119" marT="5119" marB="0" anchor="b"/>
                </a:tc>
                <a:extLst>
                  <a:ext uri="{0D108BD9-81ED-4DB2-BD59-A6C34878D82A}">
                    <a16:rowId xmlns:a16="http://schemas.microsoft.com/office/drawing/2014/main" val="10000"/>
                  </a:ext>
                </a:extLst>
              </a:tr>
              <a:tr h="222127">
                <a:tc>
                  <a:txBody>
                    <a:bodyPr/>
                    <a:lstStyle/>
                    <a:p>
                      <a:pPr algn="l" fontAlgn="b"/>
                      <a:r>
                        <a:rPr lang="en-US" sz="1000" u="none" strike="noStrike" dirty="0">
                          <a:effectLst/>
                          <a:latin typeface="+mj-lt"/>
                        </a:rPr>
                        <a:t>Fire Contracts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$36,500.00</a:t>
                      </a:r>
                    </a:p>
                  </a:txBody>
                  <a:tcPr marL="5119" marR="5119" marT="5119" marB="0" anchor="b"/>
                </a:tc>
                <a:tc>
                  <a:txBody>
                    <a:bodyPr/>
                    <a:lstStyle/>
                    <a:p>
                      <a:pPr algn="r"/>
                      <a:r>
                        <a:rPr lang="en-US" sz="1000" dirty="0"/>
                        <a:t>$36,000.00</a:t>
                      </a:r>
                    </a:p>
                  </a:txBody>
                  <a:tcPr marL="5119" marR="5119" marT="5119" marB="0" anchor="b"/>
                </a:tc>
                <a:extLst>
                  <a:ext uri="{0D108BD9-81ED-4DB2-BD59-A6C34878D82A}">
                    <a16:rowId xmlns:a16="http://schemas.microsoft.com/office/drawing/2014/main" val="10001"/>
                  </a:ext>
                </a:extLst>
              </a:tr>
              <a:tr h="222127">
                <a:tc>
                  <a:txBody>
                    <a:bodyPr/>
                    <a:lstStyle/>
                    <a:p>
                      <a:pPr algn="l" fontAlgn="b"/>
                      <a:r>
                        <a:rPr lang="en-US" sz="1000" u="none" strike="noStrike" dirty="0">
                          <a:effectLst/>
                          <a:latin typeface="+mj-lt"/>
                        </a:rPr>
                        <a:t>Tax Apportionment/Property</a:t>
                      </a:r>
                      <a:r>
                        <a:rPr lang="en-US" sz="1000" u="none" strike="noStrike" baseline="0" dirty="0">
                          <a:effectLst/>
                          <a:latin typeface="+mj-lt"/>
                        </a:rPr>
                        <a:t> Tax</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$978,276.00</a:t>
                      </a:r>
                    </a:p>
                  </a:txBody>
                  <a:tcPr marL="5119" marR="5119" marT="5119" marB="0" anchor="b"/>
                </a:tc>
                <a:tc>
                  <a:txBody>
                    <a:bodyPr/>
                    <a:lstStyle/>
                    <a:p>
                      <a:pPr algn="r"/>
                      <a:r>
                        <a:rPr lang="en-US" sz="1000" dirty="0">
                          <a:solidFill>
                            <a:schemeClr val="tx1"/>
                          </a:solidFill>
                        </a:rPr>
                        <a:t>$974,502.00</a:t>
                      </a:r>
                    </a:p>
                  </a:txBody>
                  <a:tcPr marL="5119" marR="5119" marT="5119" marB="0" anchor="b"/>
                </a:tc>
                <a:extLst>
                  <a:ext uri="{0D108BD9-81ED-4DB2-BD59-A6C34878D82A}">
                    <a16:rowId xmlns:a16="http://schemas.microsoft.com/office/drawing/2014/main" val="10002"/>
                  </a:ext>
                </a:extLst>
              </a:tr>
              <a:tr h="222127">
                <a:tc>
                  <a:txBody>
                    <a:bodyPr/>
                    <a:lstStyle/>
                    <a:p>
                      <a:pPr algn="l" fontAlgn="b"/>
                      <a:r>
                        <a:rPr lang="en-US" sz="1000" u="none" strike="noStrike" dirty="0">
                          <a:effectLst/>
                          <a:latin typeface="+mj-lt"/>
                        </a:rPr>
                        <a:t>Town Road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$54,983.00</a:t>
                      </a:r>
                    </a:p>
                  </a:txBody>
                  <a:tcPr marL="5119" marR="5119" marT="5119" marB="0" anchor="b"/>
                </a:tc>
                <a:tc>
                  <a:txBody>
                    <a:bodyPr/>
                    <a:lstStyle/>
                    <a:p>
                      <a:pPr algn="r"/>
                      <a:r>
                        <a:rPr lang="en-US" sz="1000" dirty="0">
                          <a:solidFill>
                            <a:schemeClr val="tx1"/>
                          </a:solidFill>
                        </a:rPr>
                        <a:t>$33,570.00</a:t>
                      </a:r>
                    </a:p>
                  </a:txBody>
                  <a:tcPr marL="5119" marR="5119" marT="5119" marB="0" anchor="b"/>
                </a:tc>
                <a:extLst>
                  <a:ext uri="{0D108BD9-81ED-4DB2-BD59-A6C34878D82A}">
                    <a16:rowId xmlns:a16="http://schemas.microsoft.com/office/drawing/2014/main" val="10003"/>
                  </a:ext>
                </a:extLst>
              </a:tr>
              <a:tr h="222127">
                <a:tc>
                  <a:txBody>
                    <a:bodyPr/>
                    <a:lstStyle/>
                    <a:p>
                      <a:pPr algn="l" fontAlgn="b"/>
                      <a:r>
                        <a:rPr lang="en-US" sz="1000" b="0" i="0" u="none" strike="noStrike" dirty="0">
                          <a:solidFill>
                            <a:srgbClr val="000000"/>
                          </a:solidFill>
                          <a:effectLst/>
                          <a:latin typeface="+mj-lt"/>
                        </a:rPr>
                        <a:t>Taconite Municipal Aid</a:t>
                      </a:r>
                    </a:p>
                  </a:txBody>
                  <a:tcPr marL="5119" marR="5119" marT="5119" marB="0" anchor="b"/>
                </a:tc>
                <a:tc>
                  <a:txBody>
                    <a:bodyPr/>
                    <a:lstStyle/>
                    <a:p>
                      <a:pPr algn="r"/>
                      <a:r>
                        <a:rPr lang="en-US" sz="1000" dirty="0">
                          <a:solidFill>
                            <a:srgbClr val="FF0000"/>
                          </a:solidFill>
                        </a:rPr>
                        <a:t>$94,010.00</a:t>
                      </a:r>
                    </a:p>
                  </a:txBody>
                  <a:tcPr marL="5119" marR="5119" marT="5119" marB="0" anchor="b"/>
                </a:tc>
                <a:tc>
                  <a:txBody>
                    <a:bodyPr/>
                    <a:lstStyle/>
                    <a:p>
                      <a:pPr algn="r"/>
                      <a:r>
                        <a:rPr lang="en-US" sz="1000" dirty="0">
                          <a:solidFill>
                            <a:schemeClr val="tx1"/>
                          </a:solidFill>
                        </a:rPr>
                        <a:t>$94,534.00</a:t>
                      </a:r>
                    </a:p>
                  </a:txBody>
                  <a:tcPr marL="5119" marR="5119" marT="5119" marB="0" anchor="b"/>
                </a:tc>
                <a:extLst>
                  <a:ext uri="{0D108BD9-81ED-4DB2-BD59-A6C34878D82A}">
                    <a16:rowId xmlns:a16="http://schemas.microsoft.com/office/drawing/2014/main" val="10004"/>
                  </a:ext>
                </a:extLst>
              </a:tr>
              <a:tr h="222127">
                <a:tc>
                  <a:txBody>
                    <a:bodyPr/>
                    <a:lstStyle/>
                    <a:p>
                      <a:pPr algn="l" fontAlgn="b"/>
                      <a:r>
                        <a:rPr lang="en-US" sz="1000" u="none" strike="noStrike" dirty="0">
                          <a:effectLst/>
                          <a:latin typeface="+mj-lt"/>
                        </a:rPr>
                        <a:t>Taconite Production Tax</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rgbClr val="FF0000"/>
                          </a:solidFill>
                        </a:rPr>
                        <a:t>$131,686.00</a:t>
                      </a:r>
                    </a:p>
                  </a:txBody>
                  <a:tcPr marL="5119" marR="5119" marT="5119" marB="0" anchor="b"/>
                </a:tc>
                <a:tc>
                  <a:txBody>
                    <a:bodyPr/>
                    <a:lstStyle/>
                    <a:p>
                      <a:pPr algn="r"/>
                      <a:r>
                        <a:rPr lang="en-US" sz="1000" dirty="0">
                          <a:solidFill>
                            <a:schemeClr val="tx1"/>
                          </a:solidFill>
                        </a:rPr>
                        <a:t>$148,889.00</a:t>
                      </a:r>
                    </a:p>
                  </a:txBody>
                  <a:tcPr marL="5119" marR="5119" marT="5119" marB="0" anchor="b"/>
                </a:tc>
                <a:extLst>
                  <a:ext uri="{0D108BD9-81ED-4DB2-BD59-A6C34878D82A}">
                    <a16:rowId xmlns:a16="http://schemas.microsoft.com/office/drawing/2014/main" val="10005"/>
                  </a:ext>
                </a:extLst>
              </a:tr>
              <a:tr h="222127">
                <a:tc>
                  <a:txBody>
                    <a:bodyPr/>
                    <a:lstStyle/>
                    <a:p>
                      <a:pPr algn="l" fontAlgn="b"/>
                      <a:r>
                        <a:rPr lang="en-US" sz="1000" b="0" i="0" u="none" strike="noStrike" dirty="0">
                          <a:solidFill>
                            <a:srgbClr val="000000"/>
                          </a:solidFill>
                          <a:effectLst/>
                          <a:latin typeface="+mj-lt"/>
                          <a:cs typeface="Lucida Sans Unicode" panose="020B0602030504020204" pitchFamily="34" charset="0"/>
                        </a:rPr>
                        <a:t>Annexation</a:t>
                      </a:r>
                      <a:r>
                        <a:rPr lang="en-US" sz="1000" b="0" i="0" u="none" strike="noStrike" baseline="0" dirty="0">
                          <a:solidFill>
                            <a:srgbClr val="000000"/>
                          </a:solidFill>
                          <a:effectLst/>
                          <a:latin typeface="+mj-lt"/>
                          <a:cs typeface="Lucida Sans Unicode" panose="020B0602030504020204" pitchFamily="34" charset="0"/>
                        </a:rPr>
                        <a:t> Payments</a:t>
                      </a:r>
                      <a:endParaRPr lang="en-US" sz="1000" b="0" i="0" u="none" strike="noStrike" dirty="0">
                        <a:solidFill>
                          <a:srgbClr val="000000"/>
                        </a:solidFill>
                        <a:effectLst/>
                        <a:latin typeface="+mj-lt"/>
                        <a:cs typeface="Lucida Sans Unicode" panose="020B0602030504020204" pitchFamily="34" charset="0"/>
                      </a:endParaRPr>
                    </a:p>
                  </a:txBody>
                  <a:tcPr marL="5119" marR="5119" marT="5119" marB="0" anchor="b"/>
                </a:tc>
                <a:tc>
                  <a:txBody>
                    <a:bodyPr/>
                    <a:lstStyle/>
                    <a:p>
                      <a:pPr algn="r"/>
                      <a:r>
                        <a:rPr lang="en-US" sz="1000" dirty="0">
                          <a:solidFill>
                            <a:srgbClr val="FF0000"/>
                          </a:solidFill>
                        </a:rPr>
                        <a:t>0</a:t>
                      </a:r>
                    </a:p>
                  </a:txBody>
                  <a:tcPr marL="5119" marR="5119" marT="5119" marB="0" anchor="b"/>
                </a:tc>
                <a:tc>
                  <a:txBody>
                    <a:bodyPr/>
                    <a:lstStyle/>
                    <a:p>
                      <a:pPr algn="r"/>
                      <a:r>
                        <a:rPr lang="en-US" sz="1000" dirty="0"/>
                        <a:t>$322,879.00</a:t>
                      </a:r>
                    </a:p>
                  </a:txBody>
                  <a:tcPr marL="5119" marR="5119" marT="5119" marB="0" anchor="b"/>
                </a:tc>
                <a:extLst>
                  <a:ext uri="{0D108BD9-81ED-4DB2-BD59-A6C34878D82A}">
                    <a16:rowId xmlns:a16="http://schemas.microsoft.com/office/drawing/2014/main" val="10006"/>
                  </a:ext>
                </a:extLst>
              </a:tr>
              <a:tr h="222127">
                <a:tc>
                  <a:txBody>
                    <a:bodyPr/>
                    <a:lstStyle/>
                    <a:p>
                      <a:pPr algn="l" fontAlgn="b"/>
                      <a:r>
                        <a:rPr lang="en-US" sz="1000" b="0" i="0" u="none" strike="noStrike" dirty="0">
                          <a:solidFill>
                            <a:srgbClr val="000000"/>
                          </a:solidFill>
                          <a:effectLst/>
                          <a:latin typeface="+mj-lt"/>
                        </a:rPr>
                        <a:t>Taconite Homestead Credit</a:t>
                      </a:r>
                    </a:p>
                  </a:txBody>
                  <a:tcPr marL="5119" marR="5119" marT="5119" marB="0" anchor="b"/>
                </a:tc>
                <a:tc>
                  <a:txBody>
                    <a:bodyPr/>
                    <a:lstStyle/>
                    <a:p>
                      <a:pPr algn="r"/>
                      <a:r>
                        <a:rPr lang="en-US" sz="1000" dirty="0">
                          <a:solidFill>
                            <a:srgbClr val="FF0000"/>
                          </a:solidFill>
                        </a:rPr>
                        <a:t>$93,915.00</a:t>
                      </a:r>
                    </a:p>
                  </a:txBody>
                  <a:tcPr marL="5119" marR="5119" marT="5119" marB="0" anchor="b"/>
                </a:tc>
                <a:tc>
                  <a:txBody>
                    <a:bodyPr/>
                    <a:lstStyle/>
                    <a:p>
                      <a:pPr algn="r"/>
                      <a:r>
                        <a:rPr lang="en-US" sz="1000" dirty="0"/>
                        <a:t>$102,321.00</a:t>
                      </a:r>
                    </a:p>
                  </a:txBody>
                  <a:tcPr marL="5119" marR="5119" marT="5119" marB="0" anchor="b"/>
                </a:tc>
                <a:extLst>
                  <a:ext uri="{0D108BD9-81ED-4DB2-BD59-A6C34878D82A}">
                    <a16:rowId xmlns:a16="http://schemas.microsoft.com/office/drawing/2014/main" val="10007"/>
                  </a:ext>
                </a:extLst>
              </a:tr>
              <a:tr h="222127">
                <a:tc>
                  <a:txBody>
                    <a:bodyPr/>
                    <a:lstStyle/>
                    <a:p>
                      <a:pPr algn="l" fontAlgn="b"/>
                      <a:r>
                        <a:rPr lang="en-US" sz="1000" b="0" i="0" u="none" strike="noStrike" dirty="0">
                          <a:solidFill>
                            <a:srgbClr val="000000"/>
                          </a:solidFill>
                          <a:effectLst/>
                          <a:latin typeface="+mj-lt"/>
                        </a:rPr>
                        <a:t>Taconite</a:t>
                      </a:r>
                      <a:r>
                        <a:rPr lang="en-US" sz="1000" b="0" i="0" u="none" strike="noStrike" baseline="0" dirty="0">
                          <a:solidFill>
                            <a:srgbClr val="000000"/>
                          </a:solidFill>
                          <a:effectLst/>
                          <a:latin typeface="+mj-lt"/>
                        </a:rPr>
                        <a:t> Local Aid</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$50,000.00</a:t>
                      </a:r>
                    </a:p>
                  </a:txBody>
                  <a:tcPr marL="5119" marR="5119" marT="5119" marB="0" anchor="b"/>
                </a:tc>
                <a:tc>
                  <a:txBody>
                    <a:bodyPr/>
                    <a:lstStyle/>
                    <a:p>
                      <a:pPr algn="r"/>
                      <a:r>
                        <a:rPr lang="en-US" sz="1000" dirty="0"/>
                        <a:t>$50,000.00</a:t>
                      </a:r>
                    </a:p>
                  </a:txBody>
                  <a:tcPr marL="5119" marR="5119" marT="5119" marB="0" anchor="b"/>
                </a:tc>
                <a:extLst>
                  <a:ext uri="{0D108BD9-81ED-4DB2-BD59-A6C34878D82A}">
                    <a16:rowId xmlns:a16="http://schemas.microsoft.com/office/drawing/2014/main" val="10008"/>
                  </a:ext>
                </a:extLst>
              </a:tr>
              <a:tr h="222127">
                <a:tc>
                  <a:txBody>
                    <a:bodyPr/>
                    <a:lstStyle/>
                    <a:p>
                      <a:pPr algn="l" fontAlgn="b"/>
                      <a:r>
                        <a:rPr lang="en-US" sz="1000" b="0" i="0" u="none" strike="noStrike" dirty="0">
                          <a:solidFill>
                            <a:srgbClr val="000000"/>
                          </a:solidFill>
                          <a:effectLst/>
                          <a:latin typeface="+mj-lt"/>
                        </a:rPr>
                        <a:t>Road Maintenance (SLC)</a:t>
                      </a:r>
                    </a:p>
                  </a:txBody>
                  <a:tcPr marL="5119" marR="5119" marT="5119" marB="0" anchor="b"/>
                </a:tc>
                <a:tc>
                  <a:txBody>
                    <a:bodyPr/>
                    <a:lstStyle/>
                    <a:p>
                      <a:pPr algn="r"/>
                      <a:r>
                        <a:rPr lang="en-US" sz="1000" dirty="0"/>
                        <a:t>$85,000.00</a:t>
                      </a:r>
                    </a:p>
                  </a:txBody>
                  <a:tcPr marL="5119" marR="5119" marT="5119" marB="0" anchor="b"/>
                </a:tc>
                <a:tc>
                  <a:txBody>
                    <a:bodyPr/>
                    <a:lstStyle/>
                    <a:p>
                      <a:pPr algn="r"/>
                      <a:r>
                        <a:rPr lang="en-US" sz="1000" dirty="0"/>
                        <a:t>$85,000.00</a:t>
                      </a:r>
                    </a:p>
                  </a:txBody>
                  <a:tcPr marL="5119" marR="5119" marT="5119" marB="0" anchor="b"/>
                </a:tc>
                <a:extLst>
                  <a:ext uri="{0D108BD9-81ED-4DB2-BD59-A6C34878D82A}">
                    <a16:rowId xmlns:a16="http://schemas.microsoft.com/office/drawing/2014/main" val="10009"/>
                  </a:ext>
                </a:extLst>
              </a:tr>
              <a:tr h="222127">
                <a:tc>
                  <a:txBody>
                    <a:bodyPr/>
                    <a:lstStyle/>
                    <a:p>
                      <a:pPr algn="l" fontAlgn="b"/>
                      <a:r>
                        <a:rPr lang="en-US" sz="1000" b="0" i="0" u="none" strike="noStrike" dirty="0">
                          <a:solidFill>
                            <a:srgbClr val="000000"/>
                          </a:solidFill>
                          <a:effectLst/>
                          <a:latin typeface="+mj-lt"/>
                        </a:rPr>
                        <a:t>Federal PILT</a:t>
                      </a:r>
                    </a:p>
                  </a:txBody>
                  <a:tcPr marL="5119" marR="5119" marT="5119" marB="0" anchor="b"/>
                </a:tc>
                <a:tc>
                  <a:txBody>
                    <a:bodyPr/>
                    <a:lstStyle/>
                    <a:p>
                      <a:pPr algn="r"/>
                      <a:r>
                        <a:rPr lang="en-US" sz="1000" dirty="0"/>
                        <a:t>$4,783.00</a:t>
                      </a:r>
                    </a:p>
                  </a:txBody>
                  <a:tcPr marL="5119" marR="5119" marT="5119" marB="0" anchor="b"/>
                </a:tc>
                <a:tc>
                  <a:txBody>
                    <a:bodyPr/>
                    <a:lstStyle/>
                    <a:p>
                      <a:pPr algn="r"/>
                      <a:r>
                        <a:rPr lang="en-US" sz="1000" dirty="0"/>
                        <a:t>$4,560.00</a:t>
                      </a:r>
                    </a:p>
                  </a:txBody>
                  <a:tcPr marL="5119" marR="5119" marT="5119" marB="0" anchor="b"/>
                </a:tc>
                <a:extLst>
                  <a:ext uri="{0D108BD9-81ED-4DB2-BD59-A6C34878D82A}">
                    <a16:rowId xmlns:a16="http://schemas.microsoft.com/office/drawing/2014/main" val="10010"/>
                  </a:ext>
                </a:extLst>
              </a:tr>
              <a:tr h="222127">
                <a:tc>
                  <a:txBody>
                    <a:bodyPr/>
                    <a:lstStyle/>
                    <a:p>
                      <a:pPr algn="l" fontAlgn="b"/>
                      <a:r>
                        <a:rPr lang="en-US" sz="1000" b="0" i="0" u="none" strike="noStrike" dirty="0">
                          <a:solidFill>
                            <a:srgbClr val="000000"/>
                          </a:solidFill>
                          <a:effectLst/>
                          <a:latin typeface="+mj-lt"/>
                        </a:rPr>
                        <a:t>Mining Effects</a:t>
                      </a:r>
                    </a:p>
                  </a:txBody>
                  <a:tcPr marL="5119" marR="5119" marT="5119" marB="0" anchor="b"/>
                </a:tc>
                <a:tc>
                  <a:txBody>
                    <a:bodyPr/>
                    <a:lstStyle/>
                    <a:p>
                      <a:pPr algn="r"/>
                      <a:r>
                        <a:rPr lang="en-US" sz="1000" dirty="0">
                          <a:solidFill>
                            <a:srgbClr val="FF0000"/>
                          </a:solidFill>
                        </a:rPr>
                        <a:t>$63,930.00</a:t>
                      </a:r>
                    </a:p>
                  </a:txBody>
                  <a:tcPr marL="5119" marR="5119" marT="5119" marB="0" anchor="b"/>
                </a:tc>
                <a:tc>
                  <a:txBody>
                    <a:bodyPr/>
                    <a:lstStyle/>
                    <a:p>
                      <a:pPr algn="r"/>
                      <a:r>
                        <a:rPr lang="en-US" sz="1000" dirty="0">
                          <a:solidFill>
                            <a:schemeClr val="tx1"/>
                          </a:solidFill>
                        </a:rPr>
                        <a:t>$66,335.00</a:t>
                      </a:r>
                    </a:p>
                  </a:txBody>
                  <a:tcPr marL="5119" marR="5119" marT="5119" marB="0" anchor="b"/>
                </a:tc>
                <a:extLst>
                  <a:ext uri="{0D108BD9-81ED-4DB2-BD59-A6C34878D82A}">
                    <a16:rowId xmlns:a16="http://schemas.microsoft.com/office/drawing/2014/main" val="10011"/>
                  </a:ext>
                </a:extLst>
              </a:tr>
              <a:tr h="222127">
                <a:tc>
                  <a:txBody>
                    <a:bodyPr/>
                    <a:lstStyle/>
                    <a:p>
                      <a:pPr algn="l" fontAlgn="b"/>
                      <a:r>
                        <a:rPr lang="en-US" sz="1000" u="none" strike="noStrike" dirty="0">
                          <a:effectLst/>
                          <a:latin typeface="+mj-lt"/>
                        </a:rPr>
                        <a:t>Disparity Reduction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$228,382.00</a:t>
                      </a:r>
                    </a:p>
                  </a:txBody>
                  <a:tcPr marL="5119" marR="5119" marT="5119" marB="0" anchor="b"/>
                </a:tc>
                <a:tc>
                  <a:txBody>
                    <a:bodyPr/>
                    <a:lstStyle/>
                    <a:p>
                      <a:pPr algn="r"/>
                      <a:r>
                        <a:rPr lang="en-US" sz="1000" dirty="0">
                          <a:solidFill>
                            <a:schemeClr val="tx1"/>
                          </a:solidFill>
                        </a:rPr>
                        <a:t>$228,382.00</a:t>
                      </a:r>
                    </a:p>
                  </a:txBody>
                  <a:tcPr marL="5119" marR="5119" marT="5119" marB="0" anchor="b"/>
                </a:tc>
                <a:extLst>
                  <a:ext uri="{0D108BD9-81ED-4DB2-BD59-A6C34878D82A}">
                    <a16:rowId xmlns:a16="http://schemas.microsoft.com/office/drawing/2014/main" val="10013"/>
                  </a:ext>
                </a:extLst>
              </a:tr>
              <a:tr h="222127">
                <a:tc>
                  <a:txBody>
                    <a:bodyPr/>
                    <a:lstStyle/>
                    <a:p>
                      <a:pPr algn="l" fontAlgn="b"/>
                      <a:r>
                        <a:rPr lang="en-US" sz="1000" b="0" i="0" u="none" strike="noStrike" dirty="0">
                          <a:solidFill>
                            <a:srgbClr val="000000"/>
                          </a:solidFill>
                          <a:effectLst/>
                          <a:latin typeface="+mj-lt"/>
                        </a:rPr>
                        <a:t>Snowplowing</a:t>
                      </a:r>
                      <a:r>
                        <a:rPr lang="en-US" sz="1000" b="0" i="0" u="none" strike="noStrike" baseline="0" dirty="0">
                          <a:solidFill>
                            <a:srgbClr val="000000"/>
                          </a:solidFill>
                          <a:effectLst/>
                          <a:latin typeface="+mj-lt"/>
                        </a:rPr>
                        <a:t> Fees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rgbClr val="FF0000"/>
                          </a:solidFill>
                        </a:rPr>
                        <a:t>$15,275.00</a:t>
                      </a:r>
                    </a:p>
                  </a:txBody>
                  <a:tcPr marL="5119" marR="5119" marT="5119" marB="0" anchor="b"/>
                </a:tc>
                <a:tc>
                  <a:txBody>
                    <a:bodyPr/>
                    <a:lstStyle/>
                    <a:p>
                      <a:pPr algn="r"/>
                      <a:r>
                        <a:rPr lang="en-US" sz="1000" dirty="0">
                          <a:solidFill>
                            <a:schemeClr val="tx1"/>
                          </a:solidFill>
                        </a:rPr>
                        <a:t>$16,900.00</a:t>
                      </a:r>
                    </a:p>
                  </a:txBody>
                  <a:tcPr marL="5119" marR="5119" marT="5119" marB="0" anchor="b"/>
                </a:tc>
                <a:extLst>
                  <a:ext uri="{0D108BD9-81ED-4DB2-BD59-A6C34878D82A}">
                    <a16:rowId xmlns:a16="http://schemas.microsoft.com/office/drawing/2014/main" val="10014"/>
                  </a:ext>
                </a:extLst>
              </a:tr>
              <a:tr h="222127">
                <a:tc>
                  <a:txBody>
                    <a:bodyPr/>
                    <a:lstStyle/>
                    <a:p>
                      <a:pPr algn="l" fontAlgn="b"/>
                      <a:r>
                        <a:rPr lang="en-US" sz="1000" b="0" i="0" u="none" strike="noStrike" dirty="0">
                          <a:solidFill>
                            <a:srgbClr val="000000"/>
                          </a:solidFill>
                          <a:effectLst/>
                          <a:latin typeface="+mj-lt"/>
                        </a:rPr>
                        <a:t>Refunds/Reimbursements/Misc.</a:t>
                      </a:r>
                    </a:p>
                  </a:txBody>
                  <a:tcPr marL="5119" marR="5119" marT="5119" marB="0" anchor="b"/>
                </a:tc>
                <a:tc>
                  <a:txBody>
                    <a:bodyPr/>
                    <a:lstStyle/>
                    <a:p>
                      <a:pPr algn="r"/>
                      <a:r>
                        <a:rPr lang="en-US" sz="1000" dirty="0">
                          <a:solidFill>
                            <a:srgbClr val="FF0000"/>
                          </a:solidFill>
                        </a:rPr>
                        <a:t>$34,085.00</a:t>
                      </a:r>
                    </a:p>
                  </a:txBody>
                  <a:tcPr marL="5119" marR="5119" marT="5119" marB="0" anchor="b"/>
                </a:tc>
                <a:tc>
                  <a:txBody>
                    <a:bodyPr/>
                    <a:lstStyle/>
                    <a:p>
                      <a:pPr algn="r"/>
                      <a:r>
                        <a:rPr lang="en-US" sz="1000" dirty="0">
                          <a:solidFill>
                            <a:schemeClr val="tx1"/>
                          </a:solidFill>
                        </a:rPr>
                        <a:t>$60,639.00</a:t>
                      </a:r>
                    </a:p>
                  </a:txBody>
                  <a:tcPr marL="5119" marR="5119" marT="5119" marB="0" anchor="b"/>
                </a:tc>
                <a:extLst>
                  <a:ext uri="{0D108BD9-81ED-4DB2-BD59-A6C34878D82A}">
                    <a16:rowId xmlns:a16="http://schemas.microsoft.com/office/drawing/2014/main" val="10015"/>
                  </a:ext>
                </a:extLst>
              </a:tr>
              <a:tr h="222127">
                <a:tc>
                  <a:txBody>
                    <a:bodyPr/>
                    <a:lstStyle/>
                    <a:p>
                      <a:pPr algn="l" fontAlgn="b"/>
                      <a:r>
                        <a:rPr lang="en-US" sz="1000" b="0" i="0" u="none" strike="noStrike" dirty="0">
                          <a:solidFill>
                            <a:srgbClr val="000000"/>
                          </a:solidFill>
                          <a:effectLst/>
                          <a:latin typeface="+mj-lt"/>
                        </a:rPr>
                        <a:t>Sale</a:t>
                      </a:r>
                      <a:r>
                        <a:rPr lang="en-US" sz="1000" b="0" i="0" u="none" strike="noStrike" baseline="0" dirty="0">
                          <a:solidFill>
                            <a:srgbClr val="000000"/>
                          </a:solidFill>
                          <a:effectLst/>
                          <a:latin typeface="+mj-lt"/>
                        </a:rPr>
                        <a:t> of Garbage Bags &amp; Refuse</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rgbClr val="FF0000"/>
                          </a:solidFill>
                        </a:rPr>
                        <a:t>$27,392.00</a:t>
                      </a:r>
                    </a:p>
                  </a:txBody>
                  <a:tcPr marL="5119" marR="5119" marT="5119" marB="0" anchor="b"/>
                </a:tc>
                <a:tc>
                  <a:txBody>
                    <a:bodyPr/>
                    <a:lstStyle/>
                    <a:p>
                      <a:pPr algn="r"/>
                      <a:r>
                        <a:rPr lang="en-US" sz="1000" dirty="0">
                          <a:solidFill>
                            <a:schemeClr val="tx1"/>
                          </a:solidFill>
                        </a:rPr>
                        <a:t>$29,717.00</a:t>
                      </a:r>
                    </a:p>
                  </a:txBody>
                  <a:tcPr marL="5119" marR="5119" marT="5119" marB="0" anchor="b"/>
                </a:tc>
                <a:extLst>
                  <a:ext uri="{0D108BD9-81ED-4DB2-BD59-A6C34878D82A}">
                    <a16:rowId xmlns:a16="http://schemas.microsoft.com/office/drawing/2014/main" val="10016"/>
                  </a:ext>
                </a:extLst>
              </a:tr>
              <a:tr h="222127">
                <a:tc>
                  <a:txBody>
                    <a:bodyPr/>
                    <a:lstStyle/>
                    <a:p>
                      <a:pPr algn="l" fontAlgn="b"/>
                      <a:r>
                        <a:rPr lang="en-US" sz="1000" u="none" strike="noStrike" dirty="0">
                          <a:effectLst/>
                          <a:latin typeface="+mj-lt"/>
                        </a:rPr>
                        <a:t>Pavilion Rent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$3,425.00</a:t>
                      </a:r>
                    </a:p>
                  </a:txBody>
                  <a:tcPr marL="5119" marR="5119" marT="5119" marB="0" anchor="b"/>
                </a:tc>
                <a:tc>
                  <a:txBody>
                    <a:bodyPr/>
                    <a:lstStyle/>
                    <a:p>
                      <a:pPr algn="r"/>
                      <a:r>
                        <a:rPr lang="en-US" sz="1000" dirty="0">
                          <a:solidFill>
                            <a:schemeClr val="tx1"/>
                          </a:solidFill>
                        </a:rPr>
                        <a:t>$2,350.00</a:t>
                      </a:r>
                    </a:p>
                  </a:txBody>
                  <a:tcPr marL="5119" marR="5119" marT="5119" marB="0" anchor="b"/>
                </a:tc>
                <a:extLst>
                  <a:ext uri="{0D108BD9-81ED-4DB2-BD59-A6C34878D82A}">
                    <a16:rowId xmlns:a16="http://schemas.microsoft.com/office/drawing/2014/main" val="10017"/>
                  </a:ext>
                </a:extLst>
              </a:tr>
              <a:tr h="294813">
                <a:tc>
                  <a:txBody>
                    <a:bodyPr/>
                    <a:lstStyle/>
                    <a:p>
                      <a:pPr algn="l" fontAlgn="b"/>
                      <a:r>
                        <a:rPr lang="en-US" sz="1000" u="none" strike="noStrike" dirty="0">
                          <a:effectLst/>
                          <a:latin typeface="+mj-lt"/>
                        </a:rPr>
                        <a:t>W/WW Fees, Permits,</a:t>
                      </a:r>
                      <a:r>
                        <a:rPr lang="en-US" sz="1000" u="none" strike="noStrike" baseline="0" dirty="0">
                          <a:effectLst/>
                          <a:latin typeface="+mj-lt"/>
                        </a:rPr>
                        <a:t> Connection Fees, Capital Charges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rgbClr val="FF0000"/>
                          </a:solidFill>
                        </a:rPr>
                        <a:t>$10,261.00</a:t>
                      </a:r>
                    </a:p>
                  </a:txBody>
                  <a:tcPr marL="5119" marR="5119" marT="5119" marB="0" anchor="b"/>
                </a:tc>
                <a:tc>
                  <a:txBody>
                    <a:bodyPr/>
                    <a:lstStyle/>
                    <a:p>
                      <a:pPr algn="r"/>
                      <a:r>
                        <a:rPr lang="en-US" sz="1000" dirty="0">
                          <a:solidFill>
                            <a:schemeClr val="tx1"/>
                          </a:solidFill>
                        </a:rPr>
                        <a:t>$10,464.00</a:t>
                      </a:r>
                    </a:p>
                  </a:txBody>
                  <a:tcPr marL="5119" marR="5119" marT="5119" marB="0" anchor="b"/>
                </a:tc>
                <a:extLst>
                  <a:ext uri="{0D108BD9-81ED-4DB2-BD59-A6C34878D82A}">
                    <a16:rowId xmlns:a16="http://schemas.microsoft.com/office/drawing/2014/main" val="10018"/>
                  </a:ext>
                </a:extLst>
              </a:tr>
              <a:tr h="222127">
                <a:tc>
                  <a:txBody>
                    <a:bodyPr/>
                    <a:lstStyle/>
                    <a:p>
                      <a:pPr algn="l" fontAlgn="b"/>
                      <a:r>
                        <a:rPr lang="en-US" sz="1000" u="none" strike="noStrike" dirty="0">
                          <a:effectLst/>
                          <a:latin typeface="+mj-lt"/>
                        </a:rPr>
                        <a:t>LLCC Rent</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$5,270.00</a:t>
                      </a:r>
                    </a:p>
                  </a:txBody>
                  <a:tcPr marL="5119" marR="5119" marT="5119" marB="0" anchor="b"/>
                </a:tc>
                <a:tc>
                  <a:txBody>
                    <a:bodyPr/>
                    <a:lstStyle/>
                    <a:p>
                      <a:pPr algn="r"/>
                      <a:r>
                        <a:rPr lang="en-US" sz="1000" dirty="0">
                          <a:solidFill>
                            <a:schemeClr val="tx1"/>
                          </a:solidFill>
                        </a:rPr>
                        <a:t>$2,545.00</a:t>
                      </a:r>
                    </a:p>
                  </a:txBody>
                  <a:tcPr marL="5119" marR="5119" marT="5119" marB="0" anchor="b"/>
                </a:tc>
                <a:extLst>
                  <a:ext uri="{0D108BD9-81ED-4DB2-BD59-A6C34878D82A}">
                    <a16:rowId xmlns:a16="http://schemas.microsoft.com/office/drawing/2014/main" val="10019"/>
                  </a:ext>
                </a:extLst>
              </a:tr>
              <a:tr h="294813">
                <a:tc>
                  <a:txBody>
                    <a:bodyPr/>
                    <a:lstStyle/>
                    <a:p>
                      <a:pPr algn="l" fontAlgn="b"/>
                      <a:r>
                        <a:rPr lang="en-US" sz="1000" b="0" i="0" u="none" strike="noStrike" dirty="0">
                          <a:solidFill>
                            <a:srgbClr val="000000"/>
                          </a:solidFill>
                          <a:effectLst/>
                          <a:latin typeface="+mj-lt"/>
                        </a:rPr>
                        <a:t>Cemetery Revenues, Lot Sales, Columbarium</a:t>
                      </a:r>
                      <a:r>
                        <a:rPr lang="en-US" sz="1000" b="0" i="0" u="none" strike="noStrike" baseline="0" dirty="0">
                          <a:solidFill>
                            <a:srgbClr val="000000"/>
                          </a:solidFill>
                          <a:effectLst/>
                          <a:latin typeface="+mj-lt"/>
                        </a:rPr>
                        <a:t> Sales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rgbClr val="FF0000"/>
                          </a:solidFill>
                        </a:rPr>
                        <a:t>$8,060.00</a:t>
                      </a:r>
                    </a:p>
                  </a:txBody>
                  <a:tcPr marL="5119" marR="5119" marT="5119" marB="0" anchor="b"/>
                </a:tc>
                <a:tc>
                  <a:txBody>
                    <a:bodyPr/>
                    <a:lstStyle/>
                    <a:p>
                      <a:pPr algn="r"/>
                      <a:r>
                        <a:rPr lang="en-US" sz="1000" dirty="0">
                          <a:solidFill>
                            <a:schemeClr val="tx1"/>
                          </a:solidFill>
                        </a:rPr>
                        <a:t>$10,976.00</a:t>
                      </a:r>
                    </a:p>
                  </a:txBody>
                  <a:tcPr marL="5119" marR="5119" marT="5119" marB="0" anchor="b"/>
                </a:tc>
                <a:extLst>
                  <a:ext uri="{0D108BD9-81ED-4DB2-BD59-A6C34878D82A}">
                    <a16:rowId xmlns:a16="http://schemas.microsoft.com/office/drawing/2014/main" val="10020"/>
                  </a:ext>
                </a:extLst>
              </a:tr>
              <a:tr h="222127">
                <a:tc>
                  <a:txBody>
                    <a:bodyPr/>
                    <a:lstStyle/>
                    <a:p>
                      <a:pPr algn="l" fontAlgn="b"/>
                      <a:r>
                        <a:rPr lang="en-US" sz="1000" b="0" i="0" u="none" strike="noStrike" dirty="0">
                          <a:solidFill>
                            <a:srgbClr val="000000"/>
                          </a:solidFill>
                          <a:effectLst/>
                          <a:latin typeface="+mj-lt"/>
                        </a:rPr>
                        <a:t>COVID Relief/ARPA Funding</a:t>
                      </a:r>
                    </a:p>
                  </a:txBody>
                  <a:tcPr marL="5119" marR="5119" marT="5119" marB="0" anchor="b"/>
                </a:tc>
                <a:tc>
                  <a:txBody>
                    <a:bodyPr/>
                    <a:lstStyle/>
                    <a:p>
                      <a:pPr algn="r"/>
                      <a:r>
                        <a:rPr lang="en-US" sz="1000" dirty="0"/>
                        <a:t>$85,568.00</a:t>
                      </a:r>
                    </a:p>
                  </a:txBody>
                  <a:tcPr marL="5119" marR="5119" marT="5119" marB="0" anchor="b"/>
                </a:tc>
                <a:tc>
                  <a:txBody>
                    <a:bodyPr/>
                    <a:lstStyle/>
                    <a:p>
                      <a:pPr algn="r"/>
                      <a:r>
                        <a:rPr lang="en-US" sz="1000" dirty="0">
                          <a:solidFill>
                            <a:schemeClr val="tx1"/>
                          </a:solidFill>
                        </a:rPr>
                        <a:t>$85,567.00</a:t>
                      </a:r>
                    </a:p>
                  </a:txBody>
                  <a:tcPr marL="5119" marR="5119" marT="5119" marB="0" anchor="b"/>
                </a:tc>
                <a:extLst>
                  <a:ext uri="{0D108BD9-81ED-4DB2-BD59-A6C34878D82A}">
                    <a16:rowId xmlns:a16="http://schemas.microsoft.com/office/drawing/2014/main" val="10021"/>
                  </a:ext>
                </a:extLst>
              </a:tr>
              <a:tr h="222127">
                <a:tc>
                  <a:txBody>
                    <a:bodyPr/>
                    <a:lstStyle/>
                    <a:p>
                      <a:pPr algn="l" fontAlgn="b"/>
                      <a:r>
                        <a:rPr lang="en-US" sz="1000" b="0" i="0" u="none" strike="noStrike" dirty="0">
                          <a:solidFill>
                            <a:srgbClr val="000000"/>
                          </a:solidFill>
                          <a:effectLst/>
                          <a:latin typeface="+mj-lt"/>
                        </a:rPr>
                        <a:t>Propane Reimbursement (SLC)</a:t>
                      </a:r>
                    </a:p>
                  </a:txBody>
                  <a:tcPr marL="5119" marR="5119" marT="5119" marB="0" anchor="b"/>
                </a:tc>
                <a:tc>
                  <a:txBody>
                    <a:bodyPr/>
                    <a:lstStyle/>
                    <a:p>
                      <a:pPr algn="r"/>
                      <a:r>
                        <a:rPr lang="en-US" sz="1000" dirty="0"/>
                        <a:t>$4,500.00</a:t>
                      </a:r>
                    </a:p>
                  </a:txBody>
                  <a:tcPr marL="5119" marR="5119" marT="5119" marB="0" anchor="b"/>
                </a:tc>
                <a:tc>
                  <a:txBody>
                    <a:bodyPr/>
                    <a:lstStyle/>
                    <a:p>
                      <a:pPr algn="r"/>
                      <a:r>
                        <a:rPr lang="en-US" sz="1000" dirty="0">
                          <a:solidFill>
                            <a:schemeClr val="tx1"/>
                          </a:solidFill>
                        </a:rPr>
                        <a:t>$3,151.00</a:t>
                      </a:r>
                    </a:p>
                  </a:txBody>
                  <a:tcPr marL="5119" marR="5119" marT="5119" marB="0" anchor="b"/>
                </a:tc>
                <a:extLst>
                  <a:ext uri="{0D108BD9-81ED-4DB2-BD59-A6C34878D82A}">
                    <a16:rowId xmlns:a16="http://schemas.microsoft.com/office/drawing/2014/main" val="10022"/>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endParaRPr lang="en-US" dirty="0"/>
          </a:p>
          <a:p>
            <a:endParaRPr lang="en-US" dirty="0"/>
          </a:p>
          <a:p>
            <a:pPr marL="109728" indent="0">
              <a:buNone/>
            </a:pPr>
            <a:endParaRPr lang="en-US" dirty="0"/>
          </a:p>
          <a:p>
            <a:endParaRPr lang="en-US" dirty="0"/>
          </a:p>
        </p:txBody>
      </p:sp>
      <p:graphicFrame>
        <p:nvGraphicFramePr>
          <p:cNvPr id="4" name="Chart 3"/>
          <p:cNvGraphicFramePr/>
          <p:nvPr>
            <p:extLst>
              <p:ext uri="{D42A27DB-BD31-4B8C-83A1-F6EECF244321}">
                <p14:modId xmlns:p14="http://schemas.microsoft.com/office/powerpoint/2010/main" val="3102442925"/>
              </p:ext>
            </p:extLst>
          </p:nvPr>
        </p:nvGraphicFramePr>
        <p:xfrm>
          <a:off x="1371600" y="441544"/>
          <a:ext cx="7680960" cy="63402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326227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6689" y="304800"/>
            <a:ext cx="7585023"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Category 4-Fiscal Sustainability continued: </a:t>
            </a:r>
            <a:br>
              <a:rPr lang="en-US" sz="2800" u="sng" dirty="0"/>
            </a:br>
            <a:r>
              <a:rPr lang="en-US" sz="2800" u="sng" dirty="0"/>
              <a:t>2022 Disbursements Comparable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76545881"/>
              </p:ext>
            </p:extLst>
          </p:nvPr>
        </p:nvGraphicFramePr>
        <p:xfrm>
          <a:off x="304800" y="1524000"/>
          <a:ext cx="4571999" cy="5181596"/>
        </p:xfrm>
        <a:graphic>
          <a:graphicData uri="http://schemas.openxmlformats.org/drawingml/2006/table">
            <a:tbl>
              <a:tblPr>
                <a:tableStyleId>{5C22544A-7EE6-4342-B048-85BDC9FD1C3A}</a:tableStyleId>
              </a:tblPr>
              <a:tblGrid>
                <a:gridCol w="2402236">
                  <a:extLst>
                    <a:ext uri="{9D8B030D-6E8A-4147-A177-3AD203B41FA5}">
                      <a16:colId xmlns:a16="http://schemas.microsoft.com/office/drawing/2014/main" val="20000"/>
                    </a:ext>
                  </a:extLst>
                </a:gridCol>
                <a:gridCol w="1053054">
                  <a:extLst>
                    <a:ext uri="{9D8B030D-6E8A-4147-A177-3AD203B41FA5}">
                      <a16:colId xmlns:a16="http://schemas.microsoft.com/office/drawing/2014/main" val="20001"/>
                    </a:ext>
                  </a:extLst>
                </a:gridCol>
                <a:gridCol w="1116709">
                  <a:extLst>
                    <a:ext uri="{9D8B030D-6E8A-4147-A177-3AD203B41FA5}">
                      <a16:colId xmlns:a16="http://schemas.microsoft.com/office/drawing/2014/main" val="20002"/>
                    </a:ext>
                  </a:extLst>
                </a:gridCol>
              </a:tblGrid>
              <a:tr h="403170">
                <a:tc gridSpan="2">
                  <a:txBody>
                    <a:bodyPr/>
                    <a:lstStyle/>
                    <a:p>
                      <a:pPr algn="l" fontAlgn="b"/>
                      <a:r>
                        <a:rPr lang="en-US" sz="1200" b="1" u="none" strike="noStrike" dirty="0">
                          <a:effectLst/>
                        </a:rPr>
                        <a:t>Disbursed ALL FUNDS (rounded to nearest dollar):                                                  2022</a:t>
                      </a:r>
                      <a:endParaRPr lang="en-US" sz="1200" b="1"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tc>
                  <a:txBody>
                    <a:bodyPr/>
                    <a:lstStyle/>
                    <a:p>
                      <a:pPr algn="ctr"/>
                      <a:r>
                        <a:rPr lang="en-US" dirty="0"/>
                        <a:t>2021  </a:t>
                      </a:r>
                    </a:p>
                  </a:txBody>
                  <a:tcPr marL="7893" marR="7893" marT="7893" marB="0" anchor="b"/>
                </a:tc>
                <a:extLst>
                  <a:ext uri="{0D108BD9-81ED-4DB2-BD59-A6C34878D82A}">
                    <a16:rowId xmlns:a16="http://schemas.microsoft.com/office/drawing/2014/main" val="10000"/>
                  </a:ext>
                </a:extLst>
              </a:tr>
              <a:tr h="238469">
                <a:tc>
                  <a:txBody>
                    <a:bodyPr/>
                    <a:lstStyle/>
                    <a:p>
                      <a:pPr algn="l" fontAlgn="b"/>
                      <a:r>
                        <a:rPr lang="en-US" sz="1200" u="none" strike="noStrike" dirty="0">
                          <a:effectLst/>
                        </a:rPr>
                        <a:t>Personnel Costs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en-US" sz="1200" strike="noStrike" dirty="0"/>
                        <a:t>$825,566.00</a:t>
                      </a:r>
                    </a:p>
                  </a:txBody>
                  <a:tcPr marL="7893" marR="7893" marT="7893" marB="0" anchor="ctr"/>
                </a:tc>
                <a:tc>
                  <a:txBody>
                    <a:bodyPr/>
                    <a:lstStyle/>
                    <a:p>
                      <a:pPr algn="r"/>
                      <a:r>
                        <a:rPr lang="en-US" sz="1200" dirty="0"/>
                        <a:t>$971,204.00</a:t>
                      </a:r>
                    </a:p>
                  </a:txBody>
                  <a:tcPr marL="7893" marR="7893" marT="7893" marB="0" anchor="b"/>
                </a:tc>
                <a:extLst>
                  <a:ext uri="{0D108BD9-81ED-4DB2-BD59-A6C34878D82A}">
                    <a16:rowId xmlns:a16="http://schemas.microsoft.com/office/drawing/2014/main" val="10001"/>
                  </a:ext>
                </a:extLst>
              </a:tr>
              <a:tr h="353838">
                <a:tc>
                  <a:txBody>
                    <a:bodyPr/>
                    <a:lstStyle/>
                    <a:p>
                      <a:pPr algn="ctr" fontAlgn="b"/>
                      <a:r>
                        <a:rPr lang="en-US" sz="1050" u="none" strike="noStrike" dirty="0">
                          <a:effectLst/>
                        </a:rPr>
                        <a:t>(wages, benefits, pension</a:t>
                      </a:r>
                      <a:r>
                        <a:rPr lang="en-US" sz="1050" u="none" strike="noStrike" baseline="0" dirty="0">
                          <a:effectLst/>
                        </a:rPr>
                        <a:t>, worker’s comp insurance etc.</a:t>
                      </a:r>
                      <a:r>
                        <a:rPr lang="en-US" sz="1050" u="none" strike="noStrike" dirty="0">
                          <a:effectLst/>
                        </a:rPr>
                        <a:t>)</a:t>
                      </a:r>
                      <a:endParaRPr lang="en-US" sz="1050" b="0" i="0" u="none" strike="noStrike" dirty="0">
                        <a:solidFill>
                          <a:srgbClr val="000000"/>
                        </a:solidFill>
                        <a:effectLst/>
                        <a:latin typeface="Calibri" panose="020F0502020204030204" pitchFamily="34" charset="0"/>
                      </a:endParaRPr>
                    </a:p>
                  </a:txBody>
                  <a:tcPr marL="7893" marR="7893" marT="7893" marB="0" anchor="b"/>
                </a:tc>
                <a:tc gridSpan="2">
                  <a:txBody>
                    <a:bodyPr/>
                    <a:lstStyle/>
                    <a:p>
                      <a:pPr algn="ctr" fontAlgn="b"/>
                      <a:r>
                        <a:rPr lang="en-US" sz="1000" u="none" strike="noStrike" dirty="0">
                          <a:effectLst/>
                        </a:rPr>
                        <a:t>(Board, Office, Public Works, Rec,)</a:t>
                      </a:r>
                      <a:endParaRPr lang="en-US" sz="1000" b="0"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extLst>
                  <a:ext uri="{0D108BD9-81ED-4DB2-BD59-A6C34878D82A}">
                    <a16:rowId xmlns:a16="http://schemas.microsoft.com/office/drawing/2014/main" val="10002"/>
                  </a:ext>
                </a:extLst>
              </a:tr>
              <a:tr h="238469">
                <a:tc>
                  <a:txBody>
                    <a:bodyPr/>
                    <a:lstStyle/>
                    <a:p>
                      <a:pPr algn="l" fontAlgn="b"/>
                      <a:r>
                        <a:rPr lang="en-US" sz="1200" b="0" i="0" u="none" strike="noStrike" dirty="0">
                          <a:solidFill>
                            <a:srgbClr val="000000"/>
                          </a:solidFill>
                          <a:effectLst/>
                          <a:latin typeface="+mn-lt"/>
                        </a:rPr>
                        <a:t>Fire Department Personnel</a:t>
                      </a:r>
                    </a:p>
                  </a:txBody>
                  <a:tcPr marL="7893" marR="7893" marT="7893" marB="0" anchor="b"/>
                </a:tc>
                <a:tc>
                  <a:txBody>
                    <a:bodyPr/>
                    <a:lstStyle/>
                    <a:p>
                      <a:pPr algn="r"/>
                      <a:r>
                        <a:rPr lang="en-US" sz="1200" strike="noStrike" dirty="0"/>
                        <a:t>$26,663.00</a:t>
                      </a:r>
                      <a:r>
                        <a:rPr lang="en-US" sz="1200" strike="sngStrike" dirty="0"/>
                        <a:t> </a:t>
                      </a:r>
                      <a:endParaRPr lang="en-US" sz="1200" dirty="0"/>
                    </a:p>
                  </a:txBody>
                  <a:tcPr marL="7893" marR="7893" marT="7893" marB="0" anchor="b"/>
                </a:tc>
                <a:tc>
                  <a:txBody>
                    <a:bodyPr/>
                    <a:lstStyle/>
                    <a:p>
                      <a:pPr algn="r"/>
                      <a:r>
                        <a:rPr lang="en-US" sz="1200" dirty="0"/>
                        <a:t>$38,581.00 </a:t>
                      </a:r>
                    </a:p>
                  </a:txBody>
                  <a:tcPr marL="7893" marR="7893" marT="7893" marB="0" anchor="b"/>
                </a:tc>
                <a:extLst>
                  <a:ext uri="{0D108BD9-81ED-4DB2-BD59-A6C34878D82A}">
                    <a16:rowId xmlns:a16="http://schemas.microsoft.com/office/drawing/2014/main" val="10003"/>
                  </a:ext>
                </a:extLst>
              </a:tr>
              <a:tr h="403170">
                <a:tc>
                  <a:txBody>
                    <a:bodyPr/>
                    <a:lstStyle/>
                    <a:p>
                      <a:pPr algn="l" fontAlgn="b"/>
                      <a:r>
                        <a:rPr lang="en-US" sz="1200" b="0" i="0" u="none" strike="noStrike" dirty="0">
                          <a:solidFill>
                            <a:srgbClr val="000000"/>
                          </a:solidFill>
                          <a:effectLst/>
                          <a:latin typeface="+mn-lt"/>
                        </a:rPr>
                        <a:t>Fire Department Operating Costs/Station/Equip. </a:t>
                      </a:r>
                    </a:p>
                  </a:txBody>
                  <a:tcPr marL="7893" marR="7893" marT="7893" marB="0" anchor="b"/>
                </a:tc>
                <a:tc>
                  <a:txBody>
                    <a:bodyPr/>
                    <a:lstStyle/>
                    <a:p>
                      <a:pPr algn="r"/>
                      <a:r>
                        <a:rPr lang="en-US" sz="1200" strike="noStrike" dirty="0"/>
                        <a:t>$42,833.00</a:t>
                      </a:r>
                    </a:p>
                  </a:txBody>
                  <a:tcPr marL="7893" marR="7893" marT="7893" marB="0" anchor="b"/>
                </a:tc>
                <a:tc>
                  <a:txBody>
                    <a:bodyPr/>
                    <a:lstStyle/>
                    <a:p>
                      <a:pPr algn="r"/>
                      <a:r>
                        <a:rPr lang="en-US" sz="1200" dirty="0"/>
                        <a:t>$114,460.00</a:t>
                      </a:r>
                    </a:p>
                  </a:txBody>
                  <a:tcPr marL="7893" marR="7893" marT="7893" marB="0" anchor="b"/>
                </a:tc>
                <a:extLst>
                  <a:ext uri="{0D108BD9-81ED-4DB2-BD59-A6C34878D82A}">
                    <a16:rowId xmlns:a16="http://schemas.microsoft.com/office/drawing/2014/main" val="10004"/>
                  </a:ext>
                </a:extLst>
              </a:tr>
              <a:tr h="238469">
                <a:tc>
                  <a:txBody>
                    <a:bodyPr/>
                    <a:lstStyle/>
                    <a:p>
                      <a:pPr algn="l" fontAlgn="b"/>
                      <a:r>
                        <a:rPr lang="en-US" sz="1200" u="none" strike="noStrike" dirty="0">
                          <a:effectLst/>
                        </a:rPr>
                        <a:t>Refuse Contracts</a:t>
                      </a:r>
                      <a:r>
                        <a:rPr lang="en-US" sz="1200" u="none" strike="noStrike" baseline="0" dirty="0">
                          <a:effectLst/>
                        </a:rPr>
                        <a:t> &amp; Sales Tax</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$168,842.00</a:t>
                      </a:r>
                    </a:p>
                  </a:txBody>
                  <a:tcPr marL="7893" marR="7893" marT="7893" marB="0" anchor="b"/>
                </a:tc>
                <a:tc>
                  <a:txBody>
                    <a:bodyPr/>
                    <a:lstStyle/>
                    <a:p>
                      <a:pPr algn="r"/>
                      <a:r>
                        <a:rPr lang="en-US" sz="1200" dirty="0"/>
                        <a:t>$159,562.00</a:t>
                      </a:r>
                    </a:p>
                  </a:txBody>
                  <a:tcPr marL="7893" marR="7893" marT="7893" marB="0" anchor="b"/>
                </a:tc>
                <a:extLst>
                  <a:ext uri="{0D108BD9-81ED-4DB2-BD59-A6C34878D82A}">
                    <a16:rowId xmlns:a16="http://schemas.microsoft.com/office/drawing/2014/main" val="10005"/>
                  </a:ext>
                </a:extLst>
              </a:tr>
              <a:tr h="403170">
                <a:tc>
                  <a:txBody>
                    <a:bodyPr/>
                    <a:lstStyle/>
                    <a:p>
                      <a:pPr algn="l" fontAlgn="b"/>
                      <a:r>
                        <a:rPr lang="en-US" sz="1200" b="0" i="0" u="none" strike="noStrike" dirty="0">
                          <a:solidFill>
                            <a:srgbClr val="000000"/>
                          </a:solidFill>
                          <a:effectLst/>
                          <a:latin typeface="+mn-lt"/>
                        </a:rPr>
                        <a:t>Town Office/Administration (non-employee costs)</a:t>
                      </a:r>
                    </a:p>
                  </a:txBody>
                  <a:tcPr marL="7893" marR="7893" marT="7893" marB="0" anchor="b"/>
                </a:tc>
                <a:tc>
                  <a:txBody>
                    <a:bodyPr/>
                    <a:lstStyle/>
                    <a:p>
                      <a:pPr algn="r"/>
                      <a:r>
                        <a:rPr lang="en-US" sz="1200" strike="noStrike" dirty="0"/>
                        <a:t>$36,483.00</a:t>
                      </a:r>
                    </a:p>
                  </a:txBody>
                  <a:tcPr marL="7893" marR="7893" marT="7893" marB="0" anchor="b"/>
                </a:tc>
                <a:tc>
                  <a:txBody>
                    <a:bodyPr/>
                    <a:lstStyle/>
                    <a:p>
                      <a:pPr algn="r"/>
                      <a:r>
                        <a:rPr lang="en-US" sz="1200" dirty="0"/>
                        <a:t>$33,229.00</a:t>
                      </a:r>
                    </a:p>
                  </a:txBody>
                  <a:tcPr marL="7893" marR="7893" marT="7893" marB="0" anchor="b"/>
                </a:tc>
                <a:extLst>
                  <a:ext uri="{0D108BD9-81ED-4DB2-BD59-A6C34878D82A}">
                    <a16:rowId xmlns:a16="http://schemas.microsoft.com/office/drawing/2014/main" val="10006"/>
                  </a:ext>
                </a:extLst>
              </a:tr>
              <a:tr h="205843">
                <a:tc>
                  <a:txBody>
                    <a:bodyPr/>
                    <a:lstStyle/>
                    <a:p>
                      <a:pPr algn="l" fontAlgn="b"/>
                      <a:r>
                        <a:rPr lang="en-US" sz="1200" u="none" strike="noStrike" dirty="0">
                          <a:effectLst/>
                        </a:rPr>
                        <a:t>Legal Services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$27,745.00</a:t>
                      </a:r>
                    </a:p>
                  </a:txBody>
                  <a:tcPr marL="7893" marR="7893" marT="7893" marB="0" anchor="b"/>
                </a:tc>
                <a:tc>
                  <a:txBody>
                    <a:bodyPr/>
                    <a:lstStyle/>
                    <a:p>
                      <a:pPr algn="r"/>
                      <a:r>
                        <a:rPr lang="en-US" sz="1200" dirty="0"/>
                        <a:t>$50,072.00</a:t>
                      </a:r>
                    </a:p>
                  </a:txBody>
                  <a:tcPr marL="7893" marR="7893" marT="7893" marB="0" anchor="b"/>
                </a:tc>
                <a:extLst>
                  <a:ext uri="{0D108BD9-81ED-4DB2-BD59-A6C34878D82A}">
                    <a16:rowId xmlns:a16="http://schemas.microsoft.com/office/drawing/2014/main" val="10007"/>
                  </a:ext>
                </a:extLst>
              </a:tr>
              <a:tr h="370282">
                <a:tc>
                  <a:txBody>
                    <a:bodyPr/>
                    <a:lstStyle/>
                    <a:p>
                      <a:pPr algn="l" fontAlgn="b"/>
                      <a:r>
                        <a:rPr lang="en-US" sz="1200" b="0" i="0" u="none" strike="noStrike" dirty="0">
                          <a:solidFill>
                            <a:srgbClr val="000000"/>
                          </a:solidFill>
                          <a:effectLst/>
                          <a:latin typeface="+mn-lt"/>
                          <a:cs typeface="Lucida Sans Unicode" panose="020B0602030504020204" pitchFamily="34" charset="0"/>
                        </a:rPr>
                        <a:t>Loon Lake Community</a:t>
                      </a:r>
                      <a:r>
                        <a:rPr lang="en-US" sz="1200" b="0" i="0" u="none" strike="noStrike" baseline="0" dirty="0">
                          <a:solidFill>
                            <a:srgbClr val="000000"/>
                          </a:solidFill>
                          <a:effectLst/>
                          <a:latin typeface="+mn-lt"/>
                          <a:cs typeface="Lucida Sans Unicode" panose="020B0602030504020204" pitchFamily="34" charset="0"/>
                        </a:rPr>
                        <a:t> Center </a:t>
                      </a:r>
                      <a:r>
                        <a:rPr lang="en-US" sz="1000" b="0" i="0" u="none" strike="noStrike" baseline="0" dirty="0">
                          <a:solidFill>
                            <a:srgbClr val="000000"/>
                          </a:solidFill>
                          <a:effectLst/>
                          <a:latin typeface="+mn-lt"/>
                          <a:cs typeface="Lucida Sans Unicode" panose="020B0602030504020204" pitchFamily="34" charset="0"/>
                        </a:rPr>
                        <a:t>(Total Costs)</a:t>
                      </a:r>
                      <a:endParaRPr lang="en-US" sz="1000" b="0" i="0" u="none" strike="noStrike" dirty="0">
                        <a:solidFill>
                          <a:srgbClr val="000000"/>
                        </a:solidFill>
                        <a:effectLst/>
                        <a:latin typeface="+mn-lt"/>
                        <a:cs typeface="Lucida Sans Unicode" panose="020B0602030504020204" pitchFamily="34" charset="0"/>
                      </a:endParaRPr>
                    </a:p>
                  </a:txBody>
                  <a:tcPr marL="7893" marR="7893" marT="7893" marB="0" anchor="b"/>
                </a:tc>
                <a:tc>
                  <a:txBody>
                    <a:bodyPr/>
                    <a:lstStyle/>
                    <a:p>
                      <a:pPr algn="r"/>
                      <a:r>
                        <a:rPr lang="en-US" sz="1200" strike="noStrike" dirty="0"/>
                        <a:t>$63,074.00</a:t>
                      </a:r>
                    </a:p>
                  </a:txBody>
                  <a:tcPr marL="7893" marR="7893" marT="7893" marB="0" anchor="b"/>
                </a:tc>
                <a:tc>
                  <a:txBody>
                    <a:bodyPr/>
                    <a:lstStyle/>
                    <a:p>
                      <a:pPr algn="r"/>
                      <a:r>
                        <a:rPr lang="en-US" sz="1200" dirty="0"/>
                        <a:t>$65,487.00</a:t>
                      </a:r>
                    </a:p>
                  </a:txBody>
                  <a:tcPr marL="7893" marR="7893" marT="7893" marB="0" anchor="b"/>
                </a:tc>
                <a:extLst>
                  <a:ext uri="{0D108BD9-81ED-4DB2-BD59-A6C34878D82A}">
                    <a16:rowId xmlns:a16="http://schemas.microsoft.com/office/drawing/2014/main" val="10008"/>
                  </a:ext>
                </a:extLst>
              </a:tr>
              <a:tr h="228515">
                <a:tc>
                  <a:txBody>
                    <a:bodyPr/>
                    <a:lstStyle/>
                    <a:p>
                      <a:pPr algn="l" fontAlgn="b"/>
                      <a:r>
                        <a:rPr lang="en-US" sz="1200" b="0" i="0" u="none" strike="noStrike" dirty="0">
                          <a:solidFill>
                            <a:srgbClr val="000000"/>
                          </a:solidFill>
                          <a:effectLst/>
                          <a:latin typeface="Calibri" panose="020F0502020204030204" pitchFamily="34" charset="0"/>
                        </a:rPr>
                        <a:t>Twin</a:t>
                      </a:r>
                      <a:r>
                        <a:rPr lang="en-US" sz="1200" b="0" i="0" u="none" strike="noStrike" baseline="0" dirty="0">
                          <a:solidFill>
                            <a:srgbClr val="000000"/>
                          </a:solidFill>
                          <a:effectLst/>
                          <a:latin typeface="Calibri" panose="020F0502020204030204" pitchFamily="34" charset="0"/>
                        </a:rPr>
                        <a:t> Lakes (Total Costs)</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$33,366.00</a:t>
                      </a:r>
                    </a:p>
                  </a:txBody>
                  <a:tcPr marL="7893" marR="7893" marT="7893" marB="0" anchor="b"/>
                </a:tc>
                <a:tc>
                  <a:txBody>
                    <a:bodyPr/>
                    <a:lstStyle/>
                    <a:p>
                      <a:pPr algn="r"/>
                      <a:r>
                        <a:rPr lang="en-US" sz="1200" dirty="0"/>
                        <a:t>$6,494.00</a:t>
                      </a:r>
                    </a:p>
                  </a:txBody>
                  <a:tcPr marL="7893" marR="7893" marT="7893" marB="0" anchor="b"/>
                </a:tc>
                <a:extLst>
                  <a:ext uri="{0D108BD9-81ED-4DB2-BD59-A6C34878D82A}">
                    <a16:rowId xmlns:a16="http://schemas.microsoft.com/office/drawing/2014/main" val="10009"/>
                  </a:ext>
                </a:extLst>
              </a:tr>
              <a:tr h="403170">
                <a:tc>
                  <a:txBody>
                    <a:bodyPr/>
                    <a:lstStyle/>
                    <a:p>
                      <a:pPr algn="l" fontAlgn="b"/>
                      <a:r>
                        <a:rPr lang="en-US" sz="1200" u="none" strike="noStrike" dirty="0">
                          <a:effectLst/>
                        </a:rPr>
                        <a:t> Public Works Department (non-employee)</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$8,195.00</a:t>
                      </a:r>
                    </a:p>
                  </a:txBody>
                  <a:tcPr marL="7893" marR="7893" marT="7893" marB="0" anchor="b"/>
                </a:tc>
                <a:tc>
                  <a:txBody>
                    <a:bodyPr/>
                    <a:lstStyle/>
                    <a:p>
                      <a:pPr algn="r"/>
                      <a:r>
                        <a:rPr lang="en-US" sz="1200" dirty="0"/>
                        <a:t>$5,942.00</a:t>
                      </a:r>
                    </a:p>
                  </a:txBody>
                  <a:tcPr marL="7893" marR="7893" marT="7893" marB="0" anchor="b"/>
                </a:tc>
                <a:extLst>
                  <a:ext uri="{0D108BD9-81ED-4DB2-BD59-A6C34878D82A}">
                    <a16:rowId xmlns:a16="http://schemas.microsoft.com/office/drawing/2014/main" val="10010"/>
                  </a:ext>
                </a:extLst>
              </a:tr>
              <a:tr h="308305">
                <a:tc>
                  <a:txBody>
                    <a:bodyPr/>
                    <a:lstStyle/>
                    <a:p>
                      <a:pPr algn="l" fontAlgn="b"/>
                      <a:r>
                        <a:rPr lang="en-US" sz="1200" b="0" i="0" u="none" strike="noStrike" dirty="0">
                          <a:solidFill>
                            <a:schemeClr val="dk1"/>
                          </a:solidFill>
                          <a:effectLst/>
                          <a:latin typeface="+mn-lt"/>
                        </a:rPr>
                        <a:t>Strategic</a:t>
                      </a:r>
                      <a:r>
                        <a:rPr lang="en-US" sz="1200" b="0" i="0" u="none" strike="noStrike" baseline="0" dirty="0">
                          <a:solidFill>
                            <a:schemeClr val="dk1"/>
                          </a:solidFill>
                          <a:effectLst/>
                          <a:latin typeface="+mn-lt"/>
                        </a:rPr>
                        <a:t> Mgmt Initiatives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$1,099.00</a:t>
                      </a:r>
                    </a:p>
                  </a:txBody>
                  <a:tcPr marL="7893" marR="7893" marT="7893" marB="0" anchor="b"/>
                </a:tc>
                <a:tc>
                  <a:txBody>
                    <a:bodyPr/>
                    <a:lstStyle/>
                    <a:p>
                      <a:pPr algn="r"/>
                      <a:r>
                        <a:rPr lang="en-US" sz="1200" dirty="0"/>
                        <a:t>$638.00</a:t>
                      </a:r>
                    </a:p>
                  </a:txBody>
                  <a:tcPr marL="7893" marR="7893" marT="7893" marB="0" anchor="b"/>
                </a:tc>
                <a:extLst>
                  <a:ext uri="{0D108BD9-81ED-4DB2-BD59-A6C34878D82A}">
                    <a16:rowId xmlns:a16="http://schemas.microsoft.com/office/drawing/2014/main" val="10012"/>
                  </a:ext>
                </a:extLst>
              </a:tr>
              <a:tr h="205843">
                <a:tc>
                  <a:txBody>
                    <a:bodyPr/>
                    <a:lstStyle/>
                    <a:p>
                      <a:pPr algn="l" fontAlgn="b"/>
                      <a:r>
                        <a:rPr lang="en-US" sz="1200" b="0" i="0" u="none" strike="noStrike" dirty="0">
                          <a:solidFill>
                            <a:srgbClr val="000000"/>
                          </a:solidFill>
                          <a:effectLst/>
                          <a:latin typeface="+mn-lt"/>
                        </a:rPr>
                        <a:t>Street Materials </a:t>
                      </a:r>
                      <a:r>
                        <a:rPr lang="en-US" sz="1000" b="0" i="0" u="none" strike="noStrike" dirty="0">
                          <a:solidFill>
                            <a:srgbClr val="000000"/>
                          </a:solidFill>
                          <a:effectLst/>
                          <a:latin typeface="+mn-lt"/>
                        </a:rPr>
                        <a:t>(Paved/Unpaved)</a:t>
                      </a:r>
                    </a:p>
                  </a:txBody>
                  <a:tcPr marL="7893" marR="7893" marT="7893" marB="0" anchor="b"/>
                </a:tc>
                <a:tc>
                  <a:txBody>
                    <a:bodyPr/>
                    <a:lstStyle/>
                    <a:p>
                      <a:pPr algn="r"/>
                      <a:r>
                        <a:rPr lang="en-US" sz="1200" strike="noStrike" dirty="0"/>
                        <a:t>$37,783.00</a:t>
                      </a:r>
                    </a:p>
                  </a:txBody>
                  <a:tcPr marL="7893" marR="7893" marT="7893" marB="0" anchor="b"/>
                </a:tc>
                <a:tc>
                  <a:txBody>
                    <a:bodyPr/>
                    <a:lstStyle/>
                    <a:p>
                      <a:pPr algn="r"/>
                      <a:r>
                        <a:rPr lang="en-US" sz="1200" dirty="0"/>
                        <a:t>$38,032.00</a:t>
                      </a:r>
                    </a:p>
                  </a:txBody>
                  <a:tcPr marL="7893" marR="7893" marT="7893" marB="0" anchor="b"/>
                </a:tc>
                <a:extLst>
                  <a:ext uri="{0D108BD9-81ED-4DB2-BD59-A6C34878D82A}">
                    <a16:rowId xmlns:a16="http://schemas.microsoft.com/office/drawing/2014/main" val="10013"/>
                  </a:ext>
                </a:extLst>
              </a:tr>
              <a:tr h="205843">
                <a:tc>
                  <a:txBody>
                    <a:bodyPr/>
                    <a:lstStyle/>
                    <a:p>
                      <a:pPr algn="l" fontAlgn="b"/>
                      <a:r>
                        <a:rPr lang="en-US" sz="1200" u="none" strike="noStrike" dirty="0">
                          <a:effectLst/>
                        </a:rPr>
                        <a:t>Cemetery</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$8,423.00</a:t>
                      </a:r>
                      <a:r>
                        <a:rPr lang="en-US" sz="1200" strike="sngStrike" dirty="0"/>
                        <a:t>  </a:t>
                      </a:r>
                    </a:p>
                  </a:txBody>
                  <a:tcPr marL="7893" marR="7893" marT="7893" marB="0" anchor="b"/>
                </a:tc>
                <a:tc>
                  <a:txBody>
                    <a:bodyPr/>
                    <a:lstStyle/>
                    <a:p>
                      <a:pPr algn="r"/>
                      <a:r>
                        <a:rPr lang="en-US" sz="1200" dirty="0"/>
                        <a:t>$1,264.00</a:t>
                      </a:r>
                    </a:p>
                  </a:txBody>
                  <a:tcPr marL="7893" marR="7893" marT="7893" marB="0" anchor="b"/>
                </a:tc>
                <a:extLst>
                  <a:ext uri="{0D108BD9-81ED-4DB2-BD59-A6C34878D82A}">
                    <a16:rowId xmlns:a16="http://schemas.microsoft.com/office/drawing/2014/main" val="10014"/>
                  </a:ext>
                </a:extLst>
              </a:tr>
              <a:tr h="244891">
                <a:tc>
                  <a:txBody>
                    <a:bodyPr/>
                    <a:lstStyle/>
                    <a:p>
                      <a:pPr algn="l" fontAlgn="b"/>
                      <a:r>
                        <a:rPr lang="en-US" sz="1200" b="0" i="0" u="none" strike="noStrike" dirty="0">
                          <a:solidFill>
                            <a:srgbClr val="000000"/>
                          </a:solidFill>
                          <a:effectLst/>
                          <a:latin typeface="Calibri" panose="020F0502020204030204" pitchFamily="34" charset="0"/>
                        </a:rPr>
                        <a:t>Shooting Range</a:t>
                      </a:r>
                    </a:p>
                  </a:txBody>
                  <a:tcPr marL="7893" marR="7893" marT="7893" marB="0" anchor="b"/>
                </a:tc>
                <a:tc>
                  <a:txBody>
                    <a:bodyPr/>
                    <a:lstStyle/>
                    <a:p>
                      <a:pPr algn="r"/>
                      <a:r>
                        <a:rPr lang="en-US" sz="1200" strike="noStrike" dirty="0"/>
                        <a:t>$500.00</a:t>
                      </a:r>
                    </a:p>
                  </a:txBody>
                  <a:tcPr marL="7893" marR="7893" marT="7893" marB="0" anchor="b"/>
                </a:tc>
                <a:tc>
                  <a:txBody>
                    <a:bodyPr/>
                    <a:lstStyle/>
                    <a:p>
                      <a:pPr algn="r"/>
                      <a:r>
                        <a:rPr lang="en-US" sz="1200" dirty="0"/>
                        <a:t>$5,000.00</a:t>
                      </a:r>
                    </a:p>
                  </a:txBody>
                  <a:tcPr marL="7893" marR="7893" marT="7893" marB="0" anchor="b"/>
                </a:tc>
                <a:extLst>
                  <a:ext uri="{0D108BD9-81ED-4DB2-BD59-A6C34878D82A}">
                    <a16:rowId xmlns:a16="http://schemas.microsoft.com/office/drawing/2014/main" val="10015"/>
                  </a:ext>
                </a:extLst>
              </a:tr>
              <a:tr h="244891">
                <a:tc>
                  <a:txBody>
                    <a:bodyPr/>
                    <a:lstStyle/>
                    <a:p>
                      <a:pPr algn="l" fontAlgn="b"/>
                      <a:r>
                        <a:rPr lang="en-US" sz="1200" b="0" i="0" u="none" strike="noStrike" dirty="0">
                          <a:solidFill>
                            <a:srgbClr val="000000"/>
                          </a:solidFill>
                          <a:effectLst/>
                          <a:latin typeface="+mn-lt"/>
                        </a:rPr>
                        <a:t>Ice &amp; Snow labor &amp; materials</a:t>
                      </a:r>
                    </a:p>
                  </a:txBody>
                  <a:tcPr marL="7893" marR="7893" marT="7893" marB="0" anchor="b"/>
                </a:tc>
                <a:tc>
                  <a:txBody>
                    <a:bodyPr/>
                    <a:lstStyle/>
                    <a:p>
                      <a:pPr algn="r"/>
                      <a:r>
                        <a:rPr lang="en-US" sz="1200" strike="noStrike" dirty="0"/>
                        <a:t>$130,535.00</a:t>
                      </a:r>
                    </a:p>
                  </a:txBody>
                  <a:tcPr marL="7893" marR="7893" marT="7893" marB="0" anchor="b"/>
                </a:tc>
                <a:tc>
                  <a:txBody>
                    <a:bodyPr/>
                    <a:lstStyle/>
                    <a:p>
                      <a:pPr algn="r"/>
                      <a:r>
                        <a:rPr lang="en-US" sz="1200" dirty="0"/>
                        <a:t>$68,617.00</a:t>
                      </a:r>
                    </a:p>
                  </a:txBody>
                  <a:tcPr marL="7893" marR="7893" marT="7893" marB="0" anchor="b"/>
                </a:tc>
                <a:extLst>
                  <a:ext uri="{0D108BD9-81ED-4DB2-BD59-A6C34878D82A}">
                    <a16:rowId xmlns:a16="http://schemas.microsoft.com/office/drawing/2014/main" val="10016"/>
                  </a:ext>
                </a:extLst>
              </a:tr>
              <a:tr h="240367">
                <a:tc>
                  <a:txBody>
                    <a:bodyPr/>
                    <a:lstStyle/>
                    <a:p>
                      <a:pPr algn="l" fontAlgn="b"/>
                      <a:r>
                        <a:rPr lang="en-US" sz="1200" b="0" i="0" u="none" strike="noStrike" dirty="0">
                          <a:solidFill>
                            <a:srgbClr val="000000"/>
                          </a:solidFill>
                          <a:effectLst/>
                          <a:latin typeface="+mn-lt"/>
                        </a:rPr>
                        <a:t>Road &amp; Bridge Equipment</a:t>
                      </a:r>
                    </a:p>
                  </a:txBody>
                  <a:tcPr marL="7893" marR="7893" marT="7893" marB="0" anchor="b"/>
                </a:tc>
                <a:tc>
                  <a:txBody>
                    <a:bodyPr/>
                    <a:lstStyle/>
                    <a:p>
                      <a:pPr algn="r"/>
                      <a:r>
                        <a:rPr lang="en-US" sz="1200" strike="noStrike" dirty="0"/>
                        <a:t>$122,584.00</a:t>
                      </a:r>
                    </a:p>
                  </a:txBody>
                  <a:tcPr marL="7893" marR="7893" marT="7893" marB="0" anchor="b"/>
                </a:tc>
                <a:tc>
                  <a:txBody>
                    <a:bodyPr/>
                    <a:lstStyle/>
                    <a:p>
                      <a:pPr algn="r"/>
                      <a:r>
                        <a:rPr lang="en-US" sz="1200" dirty="0"/>
                        <a:t>$101,170.00</a:t>
                      </a:r>
                    </a:p>
                  </a:txBody>
                  <a:tcPr marL="7893" marR="7893" marT="7893" marB="0" anchor="b"/>
                </a:tc>
                <a:extLst>
                  <a:ext uri="{0D108BD9-81ED-4DB2-BD59-A6C34878D82A}">
                    <a16:rowId xmlns:a16="http://schemas.microsoft.com/office/drawing/2014/main" val="10017"/>
                  </a:ext>
                </a:extLst>
              </a:tr>
              <a:tr h="244891">
                <a:tc>
                  <a:txBody>
                    <a:bodyPr/>
                    <a:lstStyle/>
                    <a:p>
                      <a:pPr algn="l" fontAlgn="b"/>
                      <a:r>
                        <a:rPr lang="en-US" sz="1200" b="0" i="0" u="none" strike="noStrike" dirty="0">
                          <a:solidFill>
                            <a:srgbClr val="000000"/>
                          </a:solidFill>
                          <a:effectLst/>
                          <a:latin typeface="+mn-lt"/>
                        </a:rPr>
                        <a:t>Storm Drainage</a:t>
                      </a:r>
                    </a:p>
                  </a:txBody>
                  <a:tcPr marL="7893" marR="7893" marT="7893" marB="0" anchor="b"/>
                </a:tc>
                <a:tc>
                  <a:txBody>
                    <a:bodyPr/>
                    <a:lstStyle/>
                    <a:p>
                      <a:pPr algn="r"/>
                      <a:r>
                        <a:rPr lang="en-US" sz="1200" strike="noStrike" dirty="0"/>
                        <a:t>$17,506.00</a:t>
                      </a:r>
                    </a:p>
                  </a:txBody>
                  <a:tcPr marL="7893" marR="7893" marT="7893" marB="0" anchor="b"/>
                </a:tc>
                <a:tc>
                  <a:txBody>
                    <a:bodyPr/>
                    <a:lstStyle/>
                    <a:p>
                      <a:pPr algn="r"/>
                      <a:r>
                        <a:rPr lang="en-US" sz="1200" dirty="0"/>
                        <a:t>$20,921.00</a:t>
                      </a:r>
                    </a:p>
                  </a:txBody>
                  <a:tcPr marL="7893" marR="7893" marT="7893" marB="0" anchor="b"/>
                </a:tc>
                <a:extLst>
                  <a:ext uri="{0D108BD9-81ED-4DB2-BD59-A6C34878D82A}">
                    <a16:rowId xmlns:a16="http://schemas.microsoft.com/office/drawing/2014/main" val="10018"/>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213854028"/>
              </p:ext>
            </p:extLst>
          </p:nvPr>
        </p:nvGraphicFramePr>
        <p:xfrm>
          <a:off x="5029201" y="1524000"/>
          <a:ext cx="3792512" cy="5225882"/>
        </p:xfrm>
        <a:graphic>
          <a:graphicData uri="http://schemas.openxmlformats.org/drawingml/2006/table">
            <a:tbl>
              <a:tblPr>
                <a:tableStyleId>{5C22544A-7EE6-4342-B048-85BDC9FD1C3A}</a:tableStyleId>
              </a:tblPr>
              <a:tblGrid>
                <a:gridCol w="1684964">
                  <a:extLst>
                    <a:ext uri="{9D8B030D-6E8A-4147-A177-3AD203B41FA5}">
                      <a16:colId xmlns:a16="http://schemas.microsoft.com/office/drawing/2014/main" val="20000"/>
                    </a:ext>
                  </a:extLst>
                </a:gridCol>
                <a:gridCol w="1053774">
                  <a:extLst>
                    <a:ext uri="{9D8B030D-6E8A-4147-A177-3AD203B41FA5}">
                      <a16:colId xmlns:a16="http://schemas.microsoft.com/office/drawing/2014/main" val="20001"/>
                    </a:ext>
                  </a:extLst>
                </a:gridCol>
                <a:gridCol w="1053774">
                  <a:extLst>
                    <a:ext uri="{9D8B030D-6E8A-4147-A177-3AD203B41FA5}">
                      <a16:colId xmlns:a16="http://schemas.microsoft.com/office/drawing/2014/main" val="20002"/>
                    </a:ext>
                  </a:extLst>
                </a:gridCol>
              </a:tblGrid>
              <a:tr h="377554">
                <a:tc>
                  <a:txBody>
                    <a:bodyPr/>
                    <a:lstStyle/>
                    <a:p>
                      <a:pPr algn="l" fontAlgn="b"/>
                      <a:r>
                        <a:rPr lang="en-US" sz="1200" u="none" strike="noStrike" dirty="0">
                          <a:effectLst/>
                          <a:latin typeface="+mj-lt"/>
                        </a:rPr>
                        <a:t>Economic Dev (ERJPB)</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$15,000.00</a:t>
                      </a:r>
                    </a:p>
                  </a:txBody>
                  <a:tcPr marL="9525" marR="9525" marT="9525" marB="0" anchor="b"/>
                </a:tc>
                <a:tc>
                  <a:txBody>
                    <a:bodyPr/>
                    <a:lstStyle/>
                    <a:p>
                      <a:pPr algn="r" fontAlgn="b"/>
                      <a:r>
                        <a:rPr lang="en-US" sz="1200" b="0" i="0" u="none" strike="noStrike" dirty="0">
                          <a:solidFill>
                            <a:srgbClr val="000000"/>
                          </a:solidFill>
                          <a:effectLst/>
                          <a:latin typeface="+mj-lt"/>
                        </a:rPr>
                        <a:t>$15,000.00</a:t>
                      </a:r>
                    </a:p>
                  </a:txBody>
                  <a:tcPr marL="9525" marR="9525" marT="9525" marB="0" anchor="b"/>
                </a:tc>
                <a:extLst>
                  <a:ext uri="{0D108BD9-81ED-4DB2-BD59-A6C34878D82A}">
                    <a16:rowId xmlns:a16="http://schemas.microsoft.com/office/drawing/2014/main" val="10000"/>
                  </a:ext>
                </a:extLst>
              </a:tr>
              <a:tr h="427798">
                <a:tc>
                  <a:txBody>
                    <a:bodyPr/>
                    <a:lstStyle/>
                    <a:p>
                      <a:pPr algn="l" fontAlgn="b"/>
                      <a:r>
                        <a:rPr lang="en-US" sz="1200" b="0" i="0" u="none" strike="noStrike" dirty="0">
                          <a:solidFill>
                            <a:srgbClr val="000000"/>
                          </a:solidFill>
                          <a:effectLst/>
                          <a:latin typeface="+mj-lt"/>
                        </a:rPr>
                        <a:t>Buildings &amp; Grounds</a:t>
                      </a:r>
                    </a:p>
                  </a:txBody>
                  <a:tcPr marL="9525" marR="9525" marT="9525" marB="0" anchor="b"/>
                </a:tc>
                <a:tc>
                  <a:txBody>
                    <a:bodyPr/>
                    <a:lstStyle/>
                    <a:p>
                      <a:pPr algn="r" fontAlgn="b"/>
                      <a:r>
                        <a:rPr lang="en-US" sz="1200" b="0" i="0" u="none" strike="noStrike" dirty="0">
                          <a:solidFill>
                            <a:srgbClr val="000000"/>
                          </a:solidFill>
                          <a:effectLst/>
                          <a:latin typeface="+mj-lt"/>
                        </a:rPr>
                        <a:t>$93,630.00</a:t>
                      </a:r>
                    </a:p>
                  </a:txBody>
                  <a:tcPr marL="9525" marR="9525" marT="9525" marB="0" anchor="b"/>
                </a:tc>
                <a:tc>
                  <a:txBody>
                    <a:bodyPr/>
                    <a:lstStyle/>
                    <a:p>
                      <a:pPr algn="r" fontAlgn="b"/>
                      <a:r>
                        <a:rPr lang="en-US" sz="1200" b="0" i="0" u="none" strike="noStrike" dirty="0">
                          <a:solidFill>
                            <a:srgbClr val="000000"/>
                          </a:solidFill>
                          <a:effectLst/>
                          <a:latin typeface="+mj-lt"/>
                        </a:rPr>
                        <a:t>$61,758.00</a:t>
                      </a:r>
                    </a:p>
                  </a:txBody>
                  <a:tcPr marL="9525" marR="9525" marT="9525" marB="0" anchor="b"/>
                </a:tc>
                <a:extLst>
                  <a:ext uri="{0D108BD9-81ED-4DB2-BD59-A6C34878D82A}">
                    <a16:rowId xmlns:a16="http://schemas.microsoft.com/office/drawing/2014/main" val="10001"/>
                  </a:ext>
                </a:extLst>
              </a:tr>
              <a:tr h="377554">
                <a:tc>
                  <a:txBody>
                    <a:bodyPr/>
                    <a:lstStyle/>
                    <a:p>
                      <a:pPr algn="l" fontAlgn="b"/>
                      <a:r>
                        <a:rPr lang="en-US" sz="1200" b="0" i="0" u="none" strike="noStrike" dirty="0">
                          <a:solidFill>
                            <a:srgbClr val="000000"/>
                          </a:solidFill>
                          <a:effectLst/>
                          <a:latin typeface="+mj-lt"/>
                        </a:rPr>
                        <a:t>B &amp; G Capital</a:t>
                      </a:r>
                      <a:r>
                        <a:rPr lang="en-US" sz="1200" b="0" i="0" u="none" strike="noStrike" baseline="0" dirty="0">
                          <a:solidFill>
                            <a:srgbClr val="000000"/>
                          </a:solidFill>
                          <a:effectLst/>
                          <a:latin typeface="+mj-lt"/>
                        </a:rPr>
                        <a:t> Outlay</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$81,236.00</a:t>
                      </a:r>
                    </a:p>
                  </a:txBody>
                  <a:tcPr marL="9525" marR="9525" marT="9525" marB="0" anchor="b"/>
                </a:tc>
                <a:tc>
                  <a:txBody>
                    <a:bodyPr/>
                    <a:lstStyle/>
                    <a:p>
                      <a:pPr algn="r" fontAlgn="b"/>
                      <a:r>
                        <a:rPr lang="en-US" sz="1200" b="0" i="0" u="none" strike="noStrike" dirty="0">
                          <a:solidFill>
                            <a:srgbClr val="000000"/>
                          </a:solidFill>
                          <a:effectLst/>
                          <a:latin typeface="+mj-lt"/>
                        </a:rPr>
                        <a:t>$6,709.00</a:t>
                      </a:r>
                    </a:p>
                  </a:txBody>
                  <a:tcPr marL="9525" marR="9525" marT="9525" marB="0" anchor="b"/>
                </a:tc>
                <a:extLst>
                  <a:ext uri="{0D108BD9-81ED-4DB2-BD59-A6C34878D82A}">
                    <a16:rowId xmlns:a16="http://schemas.microsoft.com/office/drawing/2014/main" val="10002"/>
                  </a:ext>
                </a:extLst>
              </a:tr>
              <a:tr h="377554">
                <a:tc>
                  <a:txBody>
                    <a:bodyPr/>
                    <a:lstStyle/>
                    <a:p>
                      <a:pPr algn="l" fontAlgn="b"/>
                      <a:r>
                        <a:rPr lang="en-US" sz="1200" b="0" i="0" u="none" strike="noStrike" dirty="0">
                          <a:solidFill>
                            <a:srgbClr val="000000"/>
                          </a:solidFill>
                          <a:effectLst/>
                          <a:latin typeface="+mj-lt"/>
                        </a:rPr>
                        <a:t>Street Lighting</a:t>
                      </a:r>
                    </a:p>
                  </a:txBody>
                  <a:tcPr marL="9525" marR="9525" marT="9525" marB="0" anchor="b"/>
                </a:tc>
                <a:tc>
                  <a:txBody>
                    <a:bodyPr/>
                    <a:lstStyle/>
                    <a:p>
                      <a:pPr algn="r" fontAlgn="b"/>
                      <a:r>
                        <a:rPr lang="en-US" sz="1200" b="0" i="0" u="none" strike="noStrike" dirty="0">
                          <a:solidFill>
                            <a:srgbClr val="000000"/>
                          </a:solidFill>
                          <a:effectLst/>
                          <a:latin typeface="+mj-lt"/>
                        </a:rPr>
                        <a:t>$2,858.00</a:t>
                      </a:r>
                    </a:p>
                  </a:txBody>
                  <a:tcPr marL="9525" marR="9525" marT="9525" marB="0" anchor="b"/>
                </a:tc>
                <a:tc>
                  <a:txBody>
                    <a:bodyPr/>
                    <a:lstStyle/>
                    <a:p>
                      <a:pPr algn="r" fontAlgn="b"/>
                      <a:r>
                        <a:rPr lang="en-US" sz="1200" b="0" i="0" u="none" strike="noStrike" dirty="0">
                          <a:solidFill>
                            <a:srgbClr val="000000"/>
                          </a:solidFill>
                          <a:effectLst/>
                          <a:latin typeface="+mj-lt"/>
                        </a:rPr>
                        <a:t>$2,406.00</a:t>
                      </a:r>
                    </a:p>
                  </a:txBody>
                  <a:tcPr marL="9525" marR="9525" marT="9525" marB="0" anchor="b"/>
                </a:tc>
                <a:extLst>
                  <a:ext uri="{0D108BD9-81ED-4DB2-BD59-A6C34878D82A}">
                    <a16:rowId xmlns:a16="http://schemas.microsoft.com/office/drawing/2014/main" val="10003"/>
                  </a:ext>
                </a:extLst>
              </a:tr>
              <a:tr h="367971">
                <a:tc>
                  <a:txBody>
                    <a:bodyPr/>
                    <a:lstStyle/>
                    <a:p>
                      <a:pPr algn="l" fontAlgn="b"/>
                      <a:r>
                        <a:rPr lang="en-US" sz="1000" b="0" i="0" u="none" strike="noStrike" dirty="0">
                          <a:solidFill>
                            <a:srgbClr val="000000"/>
                          </a:solidFill>
                          <a:effectLst/>
                          <a:latin typeface="+mj-lt"/>
                        </a:rPr>
                        <a:t>Debt Service (Equip)</a:t>
                      </a:r>
                    </a:p>
                  </a:txBody>
                  <a:tcPr marL="9525" marR="9525" marT="9525" marB="0" anchor="b"/>
                </a:tc>
                <a:tc>
                  <a:txBody>
                    <a:bodyPr/>
                    <a:lstStyle/>
                    <a:p>
                      <a:pPr algn="r" fontAlgn="b"/>
                      <a:r>
                        <a:rPr lang="en-US" sz="1200" b="0" i="0" u="none" strike="noStrike" dirty="0">
                          <a:solidFill>
                            <a:srgbClr val="000000"/>
                          </a:solidFill>
                          <a:effectLst/>
                          <a:latin typeface="+mj-lt"/>
                        </a:rPr>
                        <a:t>$126,023.00</a:t>
                      </a:r>
                    </a:p>
                  </a:txBody>
                  <a:tcPr marL="9525" marR="9525" marT="9525" marB="0" anchor="b"/>
                </a:tc>
                <a:tc>
                  <a:txBody>
                    <a:bodyPr/>
                    <a:lstStyle/>
                    <a:p>
                      <a:pPr algn="r" fontAlgn="b"/>
                      <a:r>
                        <a:rPr lang="en-US" sz="1200" b="0" i="0" u="none" strike="noStrike" dirty="0">
                          <a:solidFill>
                            <a:srgbClr val="000000"/>
                          </a:solidFill>
                          <a:effectLst/>
                          <a:latin typeface="+mj-lt"/>
                        </a:rPr>
                        <a:t>$125,979.00</a:t>
                      </a:r>
                    </a:p>
                  </a:txBody>
                  <a:tcPr marL="9525" marR="9525" marT="9525" marB="0" anchor="b"/>
                </a:tc>
                <a:extLst>
                  <a:ext uri="{0D108BD9-81ED-4DB2-BD59-A6C34878D82A}">
                    <a16:rowId xmlns:a16="http://schemas.microsoft.com/office/drawing/2014/main" val="10004"/>
                  </a:ext>
                </a:extLst>
              </a:tr>
              <a:tr h="427798">
                <a:tc>
                  <a:txBody>
                    <a:bodyPr/>
                    <a:lstStyle/>
                    <a:p>
                      <a:pPr algn="l" fontAlgn="b"/>
                      <a:r>
                        <a:rPr lang="en-US" sz="1200" b="0" i="0" u="none" strike="noStrike" dirty="0">
                          <a:solidFill>
                            <a:srgbClr val="000000"/>
                          </a:solidFill>
                          <a:effectLst/>
                          <a:latin typeface="+mj-lt"/>
                        </a:rPr>
                        <a:t>Streets-Capital</a:t>
                      </a:r>
                      <a:r>
                        <a:rPr lang="en-US" sz="1200" b="0" i="0" u="none" strike="noStrike" baseline="0" dirty="0">
                          <a:solidFill>
                            <a:srgbClr val="000000"/>
                          </a:solidFill>
                          <a:effectLst/>
                          <a:latin typeface="+mj-lt"/>
                        </a:rPr>
                        <a:t> Projects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$270,600.00</a:t>
                      </a:r>
                    </a:p>
                  </a:txBody>
                  <a:tcPr marL="9525" marR="9525" marT="9525" marB="0" anchor="b"/>
                </a:tc>
                <a:tc>
                  <a:txBody>
                    <a:bodyPr/>
                    <a:lstStyle/>
                    <a:p>
                      <a:pPr algn="r" fontAlgn="b"/>
                      <a:r>
                        <a:rPr lang="en-US" sz="1200" b="0" i="0" u="none" strike="noStrike" dirty="0">
                          <a:solidFill>
                            <a:srgbClr val="000000"/>
                          </a:solidFill>
                          <a:effectLst/>
                          <a:latin typeface="+mj-lt"/>
                        </a:rPr>
                        <a:t>$607,271.00</a:t>
                      </a:r>
                    </a:p>
                  </a:txBody>
                  <a:tcPr marL="9525" marR="9525" marT="9525" marB="0" anchor="b"/>
                </a:tc>
                <a:extLst>
                  <a:ext uri="{0D108BD9-81ED-4DB2-BD59-A6C34878D82A}">
                    <a16:rowId xmlns:a16="http://schemas.microsoft.com/office/drawing/2014/main" val="10005"/>
                  </a:ext>
                </a:extLst>
              </a:tr>
              <a:tr h="244318">
                <a:tc>
                  <a:txBody>
                    <a:bodyPr/>
                    <a:lstStyle/>
                    <a:p>
                      <a:pPr algn="l" fontAlgn="b"/>
                      <a:r>
                        <a:rPr lang="en-US" sz="1200" b="0" i="0" u="none" strike="noStrike" dirty="0">
                          <a:solidFill>
                            <a:srgbClr val="000000"/>
                          </a:solidFill>
                          <a:effectLst/>
                          <a:latin typeface="+mj-lt"/>
                        </a:rPr>
                        <a:t>American Rescue Funds</a:t>
                      </a:r>
                    </a:p>
                  </a:txBody>
                  <a:tcPr marL="9525" marR="9525" marT="9525" marB="0" anchor="b"/>
                </a:tc>
                <a:tc>
                  <a:txBody>
                    <a:bodyPr/>
                    <a:lstStyle/>
                    <a:p>
                      <a:pPr algn="r" fontAlgn="b"/>
                      <a:r>
                        <a:rPr lang="en-US" sz="1200" b="0" i="0" u="none" strike="noStrike" dirty="0">
                          <a:solidFill>
                            <a:srgbClr val="000000"/>
                          </a:solidFill>
                          <a:effectLst/>
                          <a:latin typeface="+mj-lt"/>
                        </a:rPr>
                        <a:t>$49,516.00</a:t>
                      </a:r>
                    </a:p>
                  </a:txBody>
                  <a:tcPr marL="9525" marR="9525" marT="9525" marB="0" anchor="b"/>
                </a:tc>
                <a:tc>
                  <a:txBody>
                    <a:bodyPr/>
                    <a:lstStyle/>
                    <a:p>
                      <a:pPr algn="r" fontAlgn="b"/>
                      <a:r>
                        <a:rPr lang="en-US" sz="1200" b="0" i="0" u="none" strike="noStrike" dirty="0">
                          <a:solidFill>
                            <a:srgbClr val="000000"/>
                          </a:solidFill>
                          <a:effectLst/>
                          <a:latin typeface="+mj-lt"/>
                        </a:rPr>
                        <a:t>$6,431.00</a:t>
                      </a:r>
                    </a:p>
                  </a:txBody>
                  <a:tcPr marL="9525" marR="9525" marT="9525" marB="0" anchor="b"/>
                </a:tc>
                <a:extLst>
                  <a:ext uri="{0D108BD9-81ED-4DB2-BD59-A6C34878D82A}">
                    <a16:rowId xmlns:a16="http://schemas.microsoft.com/office/drawing/2014/main" val="2619499843"/>
                  </a:ext>
                </a:extLst>
              </a:tr>
              <a:tr h="244318">
                <a:tc>
                  <a:txBody>
                    <a:bodyPr/>
                    <a:lstStyle/>
                    <a:p>
                      <a:pPr algn="l" fontAlgn="b"/>
                      <a:r>
                        <a:rPr lang="en-US" sz="1200" u="none" strike="noStrike" dirty="0">
                          <a:effectLst/>
                          <a:latin typeface="+mj-lt"/>
                        </a:rPr>
                        <a:t>W/WW  Expenses </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$36,075.00</a:t>
                      </a:r>
                    </a:p>
                  </a:txBody>
                  <a:tcPr marL="9525" marR="9525" marT="9525" marB="0" anchor="b"/>
                </a:tc>
                <a:tc>
                  <a:txBody>
                    <a:bodyPr/>
                    <a:lstStyle/>
                    <a:p>
                      <a:pPr algn="r" fontAlgn="b"/>
                      <a:r>
                        <a:rPr lang="en-US" sz="1200" b="0" i="0" u="none" strike="noStrike" dirty="0">
                          <a:solidFill>
                            <a:srgbClr val="000000"/>
                          </a:solidFill>
                          <a:effectLst/>
                          <a:latin typeface="+mj-lt"/>
                        </a:rPr>
                        <a:t>$22,764.00</a:t>
                      </a:r>
                    </a:p>
                  </a:txBody>
                  <a:tcPr marL="9525" marR="9525" marT="9525" marB="0" anchor="b"/>
                </a:tc>
                <a:extLst>
                  <a:ext uri="{0D108BD9-81ED-4DB2-BD59-A6C34878D82A}">
                    <a16:rowId xmlns:a16="http://schemas.microsoft.com/office/drawing/2014/main" val="10006"/>
                  </a:ext>
                </a:extLst>
              </a:tr>
              <a:tr h="308329">
                <a:tc>
                  <a:txBody>
                    <a:bodyPr/>
                    <a:lstStyle/>
                    <a:p>
                      <a:pPr algn="l" fontAlgn="b"/>
                      <a:r>
                        <a:rPr lang="en-US" sz="1200" b="0" i="0" u="none" strike="noStrike" dirty="0">
                          <a:solidFill>
                            <a:srgbClr val="000000"/>
                          </a:solidFill>
                          <a:effectLst/>
                          <a:latin typeface="+mj-lt"/>
                        </a:rPr>
                        <a:t>Park Areas/Rec</a:t>
                      </a:r>
                    </a:p>
                  </a:txBody>
                  <a:tcPr marL="9525" marR="9525" marT="9525" marB="0" anchor="b"/>
                </a:tc>
                <a:tc>
                  <a:txBody>
                    <a:bodyPr/>
                    <a:lstStyle/>
                    <a:p>
                      <a:pPr algn="r" fontAlgn="b"/>
                      <a:r>
                        <a:rPr lang="en-US" sz="1200" b="0" i="0" u="none" strike="noStrike" dirty="0">
                          <a:solidFill>
                            <a:srgbClr val="000000"/>
                          </a:solidFill>
                          <a:effectLst/>
                          <a:latin typeface="+mj-lt"/>
                        </a:rPr>
                        <a:t>$11,358.00</a:t>
                      </a:r>
                    </a:p>
                  </a:txBody>
                  <a:tcPr marL="9525" marR="9525" marT="9525" marB="0" anchor="b"/>
                </a:tc>
                <a:tc>
                  <a:txBody>
                    <a:bodyPr/>
                    <a:lstStyle/>
                    <a:p>
                      <a:pPr algn="r" fontAlgn="b"/>
                      <a:r>
                        <a:rPr lang="en-US" sz="1200" b="0" i="0" u="none" strike="noStrike" dirty="0">
                          <a:solidFill>
                            <a:srgbClr val="000000"/>
                          </a:solidFill>
                          <a:effectLst/>
                          <a:latin typeface="+mj-lt"/>
                        </a:rPr>
                        <a:t>$8,922.00</a:t>
                      </a:r>
                    </a:p>
                  </a:txBody>
                  <a:tcPr marL="9525" marR="9525" marT="9525" marB="0" anchor="b"/>
                </a:tc>
                <a:extLst>
                  <a:ext uri="{0D108BD9-81ED-4DB2-BD59-A6C34878D82A}">
                    <a16:rowId xmlns:a16="http://schemas.microsoft.com/office/drawing/2014/main" val="10008"/>
                  </a:ext>
                </a:extLst>
              </a:tr>
              <a:tr h="244318">
                <a:tc>
                  <a:txBody>
                    <a:bodyPr/>
                    <a:lstStyle/>
                    <a:p>
                      <a:pPr algn="l" fontAlgn="b"/>
                      <a:r>
                        <a:rPr lang="en-US" sz="1200" b="0" i="0" u="none" strike="noStrike" dirty="0">
                          <a:solidFill>
                            <a:srgbClr val="000000"/>
                          </a:solidFill>
                          <a:effectLst/>
                          <a:latin typeface="+mj-lt"/>
                        </a:rPr>
                        <a:t>Audit</a:t>
                      </a:r>
                    </a:p>
                  </a:txBody>
                  <a:tcPr marL="9525" marR="9525" marT="9525" marB="0" anchor="b"/>
                </a:tc>
                <a:tc>
                  <a:txBody>
                    <a:bodyPr/>
                    <a:lstStyle/>
                    <a:p>
                      <a:pPr algn="r" fontAlgn="b"/>
                      <a:r>
                        <a:rPr lang="en-US" sz="1200" b="0" i="0" u="none" strike="noStrike" dirty="0">
                          <a:solidFill>
                            <a:srgbClr val="000000"/>
                          </a:solidFill>
                          <a:effectLst/>
                          <a:latin typeface="+mj-lt"/>
                        </a:rPr>
                        <a:t>$17,175.00</a:t>
                      </a:r>
                    </a:p>
                  </a:txBody>
                  <a:tcPr marL="9525" marR="9525" marT="9525" marB="0" anchor="b"/>
                </a:tc>
                <a:tc>
                  <a:txBody>
                    <a:bodyPr/>
                    <a:lstStyle/>
                    <a:p>
                      <a:pPr algn="r" fontAlgn="b"/>
                      <a:r>
                        <a:rPr lang="en-US" sz="1200" b="0" i="0" u="none" strike="noStrike" dirty="0">
                          <a:solidFill>
                            <a:srgbClr val="000000"/>
                          </a:solidFill>
                          <a:effectLst/>
                          <a:latin typeface="+mj-lt"/>
                        </a:rPr>
                        <a:t>$16,550.00</a:t>
                      </a:r>
                    </a:p>
                  </a:txBody>
                  <a:tcPr marL="9525" marR="9525" marT="9525" marB="0" anchor="b"/>
                </a:tc>
                <a:extLst>
                  <a:ext uri="{0D108BD9-81ED-4DB2-BD59-A6C34878D82A}">
                    <a16:rowId xmlns:a16="http://schemas.microsoft.com/office/drawing/2014/main" val="10009"/>
                  </a:ext>
                </a:extLst>
              </a:tr>
              <a:tr h="275980">
                <a:tc>
                  <a:txBody>
                    <a:bodyPr/>
                    <a:lstStyle/>
                    <a:p>
                      <a:pPr algn="l" fontAlgn="b"/>
                      <a:r>
                        <a:rPr lang="en-US" sz="1200" b="0" i="0" u="none" strike="noStrike" dirty="0">
                          <a:solidFill>
                            <a:srgbClr val="000000"/>
                          </a:solidFill>
                          <a:effectLst/>
                          <a:latin typeface="+mj-lt"/>
                        </a:rPr>
                        <a:t>Ambulance</a:t>
                      </a:r>
                    </a:p>
                  </a:txBody>
                  <a:tcPr marL="9525" marR="9525" marT="9525" marB="0" anchor="b"/>
                </a:tc>
                <a:tc>
                  <a:txBody>
                    <a:bodyPr/>
                    <a:lstStyle/>
                    <a:p>
                      <a:pPr algn="r" fontAlgn="b"/>
                      <a:r>
                        <a:rPr lang="en-US" sz="1200" b="0" i="0" u="none" strike="noStrike" dirty="0">
                          <a:solidFill>
                            <a:srgbClr val="000000"/>
                          </a:solidFill>
                          <a:effectLst/>
                          <a:latin typeface="+mj-lt"/>
                        </a:rPr>
                        <a:t>$7,200.00</a:t>
                      </a:r>
                    </a:p>
                  </a:txBody>
                  <a:tcPr marL="9525" marR="9525" marT="9525" marB="0" anchor="b"/>
                </a:tc>
                <a:tc>
                  <a:txBody>
                    <a:bodyPr/>
                    <a:lstStyle/>
                    <a:p>
                      <a:pPr algn="r" fontAlgn="b"/>
                      <a:r>
                        <a:rPr lang="en-US" sz="1200" b="0" i="0" u="none" strike="noStrike" dirty="0">
                          <a:solidFill>
                            <a:srgbClr val="000000"/>
                          </a:solidFill>
                          <a:effectLst/>
                          <a:latin typeface="+mj-lt"/>
                        </a:rPr>
                        <a:t>$4,200.00</a:t>
                      </a:r>
                    </a:p>
                  </a:txBody>
                  <a:tcPr marL="9525" marR="9525" marT="9525" marB="0" anchor="b"/>
                </a:tc>
                <a:extLst>
                  <a:ext uri="{0D108BD9-81ED-4DB2-BD59-A6C34878D82A}">
                    <a16:rowId xmlns:a16="http://schemas.microsoft.com/office/drawing/2014/main" val="10010"/>
                  </a:ext>
                </a:extLst>
              </a:tr>
              <a:tr h="356843">
                <a:tc>
                  <a:txBody>
                    <a:bodyPr/>
                    <a:lstStyle/>
                    <a:p>
                      <a:pPr algn="l" fontAlgn="b"/>
                      <a:r>
                        <a:rPr lang="en-US" sz="1200" b="0" i="0" u="none" strike="noStrike" baseline="0" dirty="0">
                          <a:solidFill>
                            <a:srgbClr val="000000"/>
                          </a:solidFill>
                          <a:effectLst/>
                          <a:latin typeface="+mj-lt"/>
                        </a:rPr>
                        <a:t>Elections (after reimbursements)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$10,947.00</a:t>
                      </a:r>
                    </a:p>
                  </a:txBody>
                  <a:tcPr marL="9525" marR="9525" marT="9525" marB="0" anchor="b"/>
                </a:tc>
                <a:tc>
                  <a:txBody>
                    <a:bodyPr/>
                    <a:lstStyle/>
                    <a:p>
                      <a:pPr algn="r" fontAlgn="b"/>
                      <a:r>
                        <a:rPr lang="en-US" sz="1200" b="0" i="0" u="none" strike="noStrike" dirty="0">
                          <a:solidFill>
                            <a:srgbClr val="000000"/>
                          </a:solidFill>
                          <a:effectLst/>
                          <a:latin typeface="+mj-lt"/>
                        </a:rPr>
                        <a:t>$9,922.00</a:t>
                      </a:r>
                    </a:p>
                  </a:txBody>
                  <a:tcPr marL="9525" marR="9525" marT="9525" marB="0" anchor="b"/>
                </a:tc>
                <a:extLst>
                  <a:ext uri="{0D108BD9-81ED-4DB2-BD59-A6C34878D82A}">
                    <a16:rowId xmlns:a16="http://schemas.microsoft.com/office/drawing/2014/main" val="10011"/>
                  </a:ext>
                </a:extLst>
              </a:tr>
              <a:tr h="523069">
                <a:tc>
                  <a:txBody>
                    <a:bodyPr/>
                    <a:lstStyle/>
                    <a:p>
                      <a:pPr algn="l" fontAlgn="b"/>
                      <a:r>
                        <a:rPr lang="en-US" sz="1200" b="0" i="0" u="none" strike="noStrike" baseline="0" dirty="0">
                          <a:solidFill>
                            <a:srgbClr val="000000"/>
                          </a:solidFill>
                          <a:effectLst/>
                          <a:latin typeface="+mj-lt"/>
                        </a:rPr>
                        <a:t>20% Town Hall cost to City of Aurora </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$2,882.00</a:t>
                      </a:r>
                    </a:p>
                  </a:txBody>
                  <a:tcPr marL="9525" marR="9525" marT="9525" marB="0" anchor="b"/>
                </a:tc>
                <a:tc>
                  <a:txBody>
                    <a:bodyPr/>
                    <a:lstStyle/>
                    <a:p>
                      <a:pPr algn="r" fontAlgn="b"/>
                      <a:r>
                        <a:rPr lang="en-US" sz="1200" b="0" i="0" u="none" strike="noStrike" dirty="0">
                          <a:solidFill>
                            <a:srgbClr val="000000"/>
                          </a:solidFill>
                          <a:effectLst/>
                          <a:latin typeface="+mj-lt"/>
                        </a:rPr>
                        <a:t>$2,415.00</a:t>
                      </a:r>
                    </a:p>
                  </a:txBody>
                  <a:tcPr marL="9525" marR="9525" marT="9525" marB="0" anchor="b"/>
                </a:tc>
                <a:extLst>
                  <a:ext uri="{0D108BD9-81ED-4DB2-BD59-A6C34878D82A}">
                    <a16:rowId xmlns:a16="http://schemas.microsoft.com/office/drawing/2014/main" val="10012"/>
                  </a:ext>
                </a:extLst>
              </a:tr>
              <a:tr h="523069">
                <a:tc>
                  <a:txBody>
                    <a:bodyPr/>
                    <a:lstStyle/>
                    <a:p>
                      <a:pPr algn="l" fontAlgn="b"/>
                      <a:r>
                        <a:rPr lang="en-US" sz="1200" b="0" i="0" u="none" strike="noStrike" dirty="0">
                          <a:solidFill>
                            <a:srgbClr val="000000"/>
                          </a:solidFill>
                          <a:effectLst/>
                          <a:latin typeface="+mj-lt"/>
                        </a:rPr>
                        <a:t>B &amp; G Cleaning Position</a:t>
                      </a:r>
                    </a:p>
                  </a:txBody>
                  <a:tcPr marL="9525" marR="9525" marT="9525" marB="0" anchor="b"/>
                </a:tc>
                <a:tc>
                  <a:txBody>
                    <a:bodyPr/>
                    <a:lstStyle/>
                    <a:p>
                      <a:pPr algn="r" fontAlgn="b"/>
                      <a:r>
                        <a:rPr lang="en-US" sz="1200" b="0" i="0" u="none" strike="noStrike" dirty="0">
                          <a:solidFill>
                            <a:srgbClr val="000000"/>
                          </a:solidFill>
                          <a:effectLst/>
                          <a:latin typeface="+mj-lt"/>
                        </a:rPr>
                        <a:t>$63,199.00</a:t>
                      </a:r>
                    </a:p>
                  </a:txBody>
                  <a:tcPr marL="9525" marR="9525" marT="9525" marB="0" anchor="b"/>
                </a:tc>
                <a:tc>
                  <a:txBody>
                    <a:bodyPr/>
                    <a:lstStyle/>
                    <a:p>
                      <a:pPr algn="r" fontAlgn="b"/>
                      <a:r>
                        <a:rPr lang="en-US" sz="1200" b="0" i="0" u="none" strike="noStrike" dirty="0">
                          <a:solidFill>
                            <a:srgbClr val="000000"/>
                          </a:solidFill>
                          <a:effectLst/>
                          <a:latin typeface="+mj-lt"/>
                        </a:rPr>
                        <a:t>$59,333.00</a:t>
                      </a:r>
                    </a:p>
                  </a:txBody>
                  <a:tcPr marL="9525" marR="9525" marT="9525" marB="0" anchor="b"/>
                </a:tc>
                <a:extLst>
                  <a:ext uri="{0D108BD9-81ED-4DB2-BD59-A6C34878D82A}">
                    <a16:rowId xmlns:a16="http://schemas.microsoft.com/office/drawing/2014/main" val="746524317"/>
                  </a:ext>
                </a:extLst>
              </a:tr>
            </a:tbl>
          </a:graphicData>
        </a:graphic>
      </p:graphicFrame>
    </p:spTree>
    <p:extLst>
      <p:ext uri="{BB962C8B-B14F-4D97-AF65-F5344CB8AC3E}">
        <p14:creationId xmlns:p14="http://schemas.microsoft.com/office/powerpoint/2010/main" val="13965991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452112217"/>
              </p:ext>
            </p:extLst>
          </p:nvPr>
        </p:nvGraphicFramePr>
        <p:xfrm>
          <a:off x="381000" y="457200"/>
          <a:ext cx="8229600" cy="5486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32825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9984E0-BECA-4648-88EB-9B39640F101C}"/>
              </a:ext>
            </a:extLst>
          </p:cNvPr>
          <p:cNvSpPr>
            <a:spLocks noGrp="1"/>
          </p:cNvSpPr>
          <p:nvPr>
            <p:ph idx="1"/>
          </p:nvPr>
        </p:nvSpPr>
        <p:spPr>
          <a:xfrm>
            <a:off x="1143001" y="1752600"/>
            <a:ext cx="7391400" cy="4158622"/>
          </a:xfrm>
        </p:spPr>
        <p:txBody>
          <a:bodyPr>
            <a:normAutofit fontScale="70000" lnSpcReduction="20000"/>
          </a:bodyPr>
          <a:lstStyle/>
          <a:p>
            <a:pPr marL="0" indent="0">
              <a:buNone/>
            </a:pPr>
            <a:r>
              <a:rPr lang="en-US" sz="1800" b="1" i="1" dirty="0"/>
              <a:t>Loon Lake Community Center Facilities Management continued:</a:t>
            </a:r>
          </a:p>
          <a:p>
            <a:r>
              <a:rPr lang="en-US" dirty="0"/>
              <a:t>Major repairs in the future needed are:  </a:t>
            </a:r>
          </a:p>
          <a:p>
            <a:pPr lvl="1"/>
            <a:r>
              <a:rPr lang="en-US" dirty="0">
                <a:latin typeface="Century Gothic" panose="020B0502020202020204" pitchFamily="34" charset="0"/>
              </a:rPr>
              <a:t>Roof repairs and/or roof replacement</a:t>
            </a:r>
          </a:p>
          <a:p>
            <a:pPr lvl="1"/>
            <a:r>
              <a:rPr lang="en-US" dirty="0">
                <a:latin typeface="Century Gothic" panose="020B0502020202020204" pitchFamily="34" charset="0"/>
              </a:rPr>
              <a:t>Heating upgrades - the third boiler will be replaced next year</a:t>
            </a:r>
          </a:p>
          <a:p>
            <a:pPr lvl="1"/>
            <a:r>
              <a:rPr lang="en-US" dirty="0">
                <a:latin typeface="Century Gothic" panose="020B0502020202020204" pitchFamily="34" charset="0"/>
              </a:rPr>
              <a:t>Lighting upgrades to LED &amp; electrical upgrades</a:t>
            </a:r>
          </a:p>
          <a:p>
            <a:pPr lvl="1"/>
            <a:r>
              <a:rPr lang="en-US" dirty="0">
                <a:latin typeface="Century Gothic" panose="020B0502020202020204" pitchFamily="34" charset="0"/>
              </a:rPr>
              <a:t>Windows, doors, and other security measures </a:t>
            </a:r>
          </a:p>
          <a:p>
            <a:r>
              <a:rPr lang="en-US" dirty="0">
                <a:latin typeface="Century Gothic" panose="020B0502020202020204" pitchFamily="34" charset="0"/>
              </a:rPr>
              <a:t>To increase usage, the Board approved the following items using ARPA funding that will be purchased in the near future:  </a:t>
            </a:r>
          </a:p>
          <a:p>
            <a:pPr lvl="1"/>
            <a:r>
              <a:rPr lang="en-US" dirty="0">
                <a:latin typeface="Century Gothic" panose="020B0502020202020204" pitchFamily="34" charset="0"/>
              </a:rPr>
              <a:t>An flat screen Smart TV with cart and required accessories for the kitchen/cafeteria at a cost not to exceed $2,000.00</a:t>
            </a:r>
          </a:p>
          <a:p>
            <a:pPr lvl="1"/>
            <a:r>
              <a:rPr lang="en-US" dirty="0">
                <a:latin typeface="Century Gothic" panose="020B0502020202020204" pitchFamily="34" charset="0"/>
              </a:rPr>
              <a:t>Moveable large conference room tables for use when groups hold public meetings here (like St. Louis County, Township etc.) at a cost of up to $2,000.00</a:t>
            </a:r>
            <a:endParaRPr lang="en-US" dirty="0"/>
          </a:p>
          <a:p>
            <a:pPr lvl="1"/>
            <a:r>
              <a:rPr lang="en-US" dirty="0"/>
              <a:t>Four holy board games at a cost of up to $1,000.00</a:t>
            </a:r>
          </a:p>
          <a:p>
            <a:r>
              <a:rPr lang="en-US" dirty="0">
                <a:latin typeface="Century Gothic" panose="020B0502020202020204" pitchFamily="34" charset="0"/>
              </a:rPr>
              <a:t>The bouncy house purchased last Fall and the gym upgrades have been a huge hit!!  We have a projection screen and speakers to show movies .  We are looking into licensing costs for the movies.</a:t>
            </a:r>
          </a:p>
          <a:p>
            <a:r>
              <a:rPr lang="en-US" dirty="0">
                <a:latin typeface="Century Gothic" panose="020B0502020202020204" pitchFamily="34" charset="0"/>
              </a:rPr>
              <a:t>National Night Out &amp; a Health Fair will be held on Tuesday, August 1, 2023.  Mark your calendars &amp; come join us!  It will be a great event!</a:t>
            </a:r>
          </a:p>
          <a:p>
            <a:pPr lvl="1"/>
            <a:endParaRPr lang="en-US" dirty="0">
              <a:latin typeface="Century Gothic" panose="020B0502020202020204" pitchFamily="34" charset="0"/>
            </a:endParaRPr>
          </a:p>
        </p:txBody>
      </p:sp>
      <p:sp>
        <p:nvSpPr>
          <p:cNvPr id="4" name="Title 2">
            <a:extLst>
              <a:ext uri="{FF2B5EF4-FFF2-40B4-BE49-F238E27FC236}">
                <a16:creationId xmlns:a16="http://schemas.microsoft.com/office/drawing/2014/main" id="{E42D1868-896D-4EF9-98DA-AC9D34F64AED}"/>
              </a:ext>
            </a:extLst>
          </p:cNvPr>
          <p:cNvSpPr>
            <a:spLocks noGrp="1"/>
          </p:cNvSpPr>
          <p:nvPr>
            <p:ph type="title"/>
          </p:nvPr>
        </p:nvSpPr>
        <p:spPr>
          <a:xfrm>
            <a:off x="1362268" y="381000"/>
            <a:ext cx="7248331"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34626090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685800"/>
            <a:ext cx="6347713" cy="609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Investments Breakdown</a:t>
            </a:r>
            <a:r>
              <a:rPr lang="en-US" sz="2800" dirty="0"/>
              <a:t>:</a:t>
            </a:r>
          </a:p>
        </p:txBody>
      </p:sp>
      <p:sp>
        <p:nvSpPr>
          <p:cNvPr id="2" name="Content Placeholder 1"/>
          <p:cNvSpPr>
            <a:spLocks noGrp="1"/>
          </p:cNvSpPr>
          <p:nvPr>
            <p:ph idx="1"/>
          </p:nvPr>
        </p:nvSpPr>
        <p:spPr>
          <a:xfrm>
            <a:off x="2057400" y="1828800"/>
            <a:ext cx="6347714" cy="4212563"/>
          </a:xfrm>
        </p:spPr>
        <p:txBody>
          <a:bodyPr>
            <a:normAutofit fontScale="92500" lnSpcReduction="10000"/>
          </a:bodyPr>
          <a:lstStyle/>
          <a:p>
            <a:pPr marL="0" indent="0">
              <a:buNone/>
            </a:pPr>
            <a:r>
              <a:rPr lang="en-US" b="1" dirty="0"/>
              <a:t>Investments Total 2022:</a:t>
            </a:r>
          </a:p>
          <a:p>
            <a:pPr lvl="1"/>
            <a:r>
              <a:rPr lang="en-US" sz="2000" dirty="0"/>
              <a:t>Severance Savings			$125,146.54</a:t>
            </a:r>
          </a:p>
          <a:p>
            <a:pPr marL="457200" lvl="1" indent="0">
              <a:buNone/>
            </a:pPr>
            <a:r>
              <a:rPr lang="en-US" sz="1800" dirty="0"/>
              <a:t>(This account is reserved for employee severance)</a:t>
            </a:r>
          </a:p>
          <a:p>
            <a:pPr lvl="1"/>
            <a:r>
              <a:rPr lang="en-US" sz="1800" dirty="0"/>
              <a:t>Gilbert Bank CD #6795 @ .55%		$283,456.00</a:t>
            </a:r>
          </a:p>
          <a:p>
            <a:pPr lvl="1"/>
            <a:r>
              <a:rPr lang="en-US" sz="1800" dirty="0"/>
              <a:t>Gilbert Bank Savings 	.35%		$232,759.00</a:t>
            </a:r>
          </a:p>
          <a:p>
            <a:pPr lvl="1"/>
            <a:r>
              <a:rPr lang="en-US" sz="1800" dirty="0"/>
              <a:t>Gilbert Bank CD #6939 @ 3% 	       $192,300.25</a:t>
            </a:r>
            <a:endParaRPr lang="en-US" sz="1200" dirty="0"/>
          </a:p>
          <a:p>
            <a:pPr lvl="1"/>
            <a:r>
              <a:rPr lang="en-US" sz="1800" dirty="0"/>
              <a:t>Gilbert Bank CD #6938 @ 3%		$206,887.97</a:t>
            </a:r>
          </a:p>
          <a:p>
            <a:pPr lvl="1"/>
            <a:r>
              <a:rPr lang="en-US" sz="1800" dirty="0"/>
              <a:t>Fire Dept Grant Money Savings          $11,935.01</a:t>
            </a:r>
          </a:p>
          <a:p>
            <a:pPr lvl="1"/>
            <a:r>
              <a:rPr lang="en-US" sz="1800" dirty="0">
                <a:solidFill>
                  <a:schemeClr val="accent1"/>
                </a:solidFill>
              </a:rPr>
              <a:t>Total 2022 Investments:		               $1,052,484.91</a:t>
            </a:r>
          </a:p>
          <a:p>
            <a:pPr lvl="1"/>
            <a:r>
              <a:rPr lang="en-US" sz="1800" dirty="0">
                <a:solidFill>
                  <a:schemeClr val="accent1"/>
                </a:solidFill>
              </a:rPr>
              <a:t>Total Cash &amp; Investments:		       </a:t>
            </a:r>
            <a:r>
              <a:rPr lang="en-US" sz="1800">
                <a:solidFill>
                  <a:schemeClr val="accent1"/>
                </a:solidFill>
              </a:rPr>
              <a:t>$3,126,712.23</a:t>
            </a:r>
            <a:endParaRPr lang="en-US" sz="1800" dirty="0">
              <a:solidFill>
                <a:schemeClr val="accent1"/>
              </a:solidFill>
            </a:endParaRPr>
          </a:p>
          <a:p>
            <a:pPr lvl="1"/>
            <a:r>
              <a:rPr lang="en-US" sz="1800" dirty="0">
                <a:solidFill>
                  <a:schemeClr val="accent1"/>
                </a:solidFill>
              </a:rPr>
              <a:t>CD 6795 will have an increased interest rate to 4.25%.  </a:t>
            </a:r>
          </a:p>
        </p:txBody>
      </p:sp>
    </p:spTree>
    <p:extLst>
      <p:ext uri="{BB962C8B-B14F-4D97-AF65-F5344CB8AC3E}">
        <p14:creationId xmlns:p14="http://schemas.microsoft.com/office/powerpoint/2010/main" val="42789475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589199" cy="1371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Category 4 - Fiscal Sustainability Continued:  Indebtedness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65237762"/>
              </p:ext>
            </p:extLst>
          </p:nvPr>
        </p:nvGraphicFramePr>
        <p:xfrm>
          <a:off x="152400" y="2209800"/>
          <a:ext cx="8839200" cy="2392680"/>
        </p:xfrm>
        <a:graphic>
          <a:graphicData uri="http://schemas.openxmlformats.org/drawingml/2006/table">
            <a:tbl>
              <a:tblPr firstRow="1" bandRow="1">
                <a:tableStyleId>{5C22544A-7EE6-4342-B048-85BDC9FD1C3A}</a:tableStyleId>
              </a:tblPr>
              <a:tblGrid>
                <a:gridCol w="1767840">
                  <a:extLst>
                    <a:ext uri="{9D8B030D-6E8A-4147-A177-3AD203B41FA5}">
                      <a16:colId xmlns:a16="http://schemas.microsoft.com/office/drawing/2014/main" val="20000"/>
                    </a:ext>
                  </a:extLst>
                </a:gridCol>
                <a:gridCol w="1767840">
                  <a:extLst>
                    <a:ext uri="{9D8B030D-6E8A-4147-A177-3AD203B41FA5}">
                      <a16:colId xmlns:a16="http://schemas.microsoft.com/office/drawing/2014/main" val="20001"/>
                    </a:ext>
                  </a:extLst>
                </a:gridCol>
                <a:gridCol w="1767840">
                  <a:extLst>
                    <a:ext uri="{9D8B030D-6E8A-4147-A177-3AD203B41FA5}">
                      <a16:colId xmlns:a16="http://schemas.microsoft.com/office/drawing/2014/main" val="20002"/>
                    </a:ext>
                  </a:extLst>
                </a:gridCol>
                <a:gridCol w="1767840">
                  <a:extLst>
                    <a:ext uri="{9D8B030D-6E8A-4147-A177-3AD203B41FA5}">
                      <a16:colId xmlns:a16="http://schemas.microsoft.com/office/drawing/2014/main" val="20003"/>
                    </a:ext>
                  </a:extLst>
                </a:gridCol>
                <a:gridCol w="1767840">
                  <a:extLst>
                    <a:ext uri="{9D8B030D-6E8A-4147-A177-3AD203B41FA5}">
                      <a16:colId xmlns:a16="http://schemas.microsoft.com/office/drawing/2014/main" val="20004"/>
                    </a:ext>
                  </a:extLst>
                </a:gridCol>
              </a:tblGrid>
              <a:tr h="0">
                <a:tc>
                  <a:txBody>
                    <a:bodyPr/>
                    <a:lstStyle/>
                    <a:p>
                      <a:pPr algn="ctr"/>
                      <a:r>
                        <a:rPr lang="en-US" dirty="0"/>
                        <a:t>Indebtedness</a:t>
                      </a:r>
                    </a:p>
                  </a:txBody>
                  <a:tcPr anchor="ctr"/>
                </a:tc>
                <a:tc>
                  <a:txBody>
                    <a:bodyPr/>
                    <a:lstStyle/>
                    <a:p>
                      <a:pPr algn="ctr"/>
                      <a:r>
                        <a:rPr lang="en-US" dirty="0"/>
                        <a:t>Maturity Date</a:t>
                      </a:r>
                    </a:p>
                  </a:txBody>
                  <a:tcPr anchor="ctr"/>
                </a:tc>
                <a:tc>
                  <a:txBody>
                    <a:bodyPr/>
                    <a:lstStyle/>
                    <a:p>
                      <a:pPr algn="ctr"/>
                      <a:r>
                        <a:rPr lang="en-US" dirty="0"/>
                        <a:t>01/01/22 Balance</a:t>
                      </a:r>
                    </a:p>
                  </a:txBody>
                  <a:tcPr anchor="ctr"/>
                </a:tc>
                <a:tc>
                  <a:txBody>
                    <a:bodyPr/>
                    <a:lstStyle/>
                    <a:p>
                      <a:pPr algn="ctr"/>
                      <a:r>
                        <a:rPr lang="en-US" dirty="0"/>
                        <a:t>Paid in 2022</a:t>
                      </a:r>
                    </a:p>
                  </a:txBody>
                  <a:tcPr anchor="ctr"/>
                </a:tc>
                <a:tc>
                  <a:txBody>
                    <a:bodyPr/>
                    <a:lstStyle/>
                    <a:p>
                      <a:pPr algn="ctr"/>
                      <a:r>
                        <a:rPr lang="en-US" dirty="0"/>
                        <a:t>Outstanding Debt 12/31/22</a:t>
                      </a:r>
                    </a:p>
                  </a:txBody>
                  <a:tcPr anchor="ctr"/>
                </a:tc>
                <a:extLst>
                  <a:ext uri="{0D108BD9-81ED-4DB2-BD59-A6C34878D82A}">
                    <a16:rowId xmlns:a16="http://schemas.microsoft.com/office/drawing/2014/main" val="10000"/>
                  </a:ext>
                </a:extLst>
              </a:tr>
              <a:tr h="370840">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extLst>
                  <a:ext uri="{0D108BD9-81ED-4DB2-BD59-A6C34878D82A}">
                    <a16:rowId xmlns:a16="http://schemas.microsoft.com/office/drawing/2014/main" val="10001"/>
                  </a:ext>
                </a:extLst>
              </a:tr>
              <a:tr h="370840">
                <a:tc>
                  <a:txBody>
                    <a:bodyPr/>
                    <a:lstStyle/>
                    <a:p>
                      <a:pPr algn="ctr"/>
                      <a:r>
                        <a:rPr lang="en-US" baseline="0" dirty="0"/>
                        <a:t>JD Certificate</a:t>
                      </a:r>
                      <a:endParaRPr lang="en-US" dirty="0"/>
                    </a:p>
                  </a:txBody>
                  <a:tcPr anchor="ctr"/>
                </a:tc>
                <a:tc>
                  <a:txBody>
                    <a:bodyPr/>
                    <a:lstStyle/>
                    <a:p>
                      <a:pPr algn="ctr"/>
                      <a:r>
                        <a:rPr lang="en-US" dirty="0"/>
                        <a:t>08/01/2022</a:t>
                      </a:r>
                    </a:p>
                  </a:txBody>
                  <a:tcPr anchor="ctr"/>
                </a:tc>
                <a:tc>
                  <a:txBody>
                    <a:bodyPr/>
                    <a:lstStyle/>
                    <a:p>
                      <a:pPr algn="ctr"/>
                      <a:r>
                        <a:rPr lang="en-US" dirty="0"/>
                        <a:t>$40,735.54</a:t>
                      </a:r>
                    </a:p>
                  </a:txBody>
                  <a:tcPr anchor="ctr"/>
                </a:tc>
                <a:tc>
                  <a:txBody>
                    <a:bodyPr/>
                    <a:lstStyle/>
                    <a:p>
                      <a:pPr algn="ctr"/>
                      <a:r>
                        <a:rPr lang="en-US" dirty="0"/>
                        <a:t>$40,735.54</a:t>
                      </a:r>
                    </a:p>
                  </a:txBody>
                  <a:tcPr anchor="ctr"/>
                </a:tc>
                <a:tc>
                  <a:txBody>
                    <a:bodyPr/>
                    <a:lstStyle/>
                    <a:p>
                      <a:pPr algn="ctr"/>
                      <a:r>
                        <a:rPr lang="en-US" dirty="0"/>
                        <a:t>$0</a:t>
                      </a:r>
                    </a:p>
                  </a:txBody>
                  <a:tcPr anchor="ctr"/>
                </a:tc>
                <a:extLst>
                  <a:ext uri="{0D108BD9-81ED-4DB2-BD59-A6C34878D82A}">
                    <a16:rowId xmlns:a16="http://schemas.microsoft.com/office/drawing/2014/main" val="10002"/>
                  </a:ext>
                </a:extLst>
              </a:tr>
              <a:tr h="370840">
                <a:tc>
                  <a:txBody>
                    <a:bodyPr/>
                    <a:lstStyle/>
                    <a:p>
                      <a:pPr algn="ctr"/>
                      <a:r>
                        <a:rPr lang="en-US" dirty="0"/>
                        <a:t>2022 Mack Truck</a:t>
                      </a:r>
                    </a:p>
                  </a:txBody>
                  <a:tcPr anchor="ctr"/>
                </a:tc>
                <a:tc>
                  <a:txBody>
                    <a:bodyPr/>
                    <a:lstStyle/>
                    <a:p>
                      <a:pPr algn="ctr"/>
                      <a:r>
                        <a:rPr lang="en-US" dirty="0"/>
                        <a:t>12/23/2023</a:t>
                      </a:r>
                    </a:p>
                  </a:txBody>
                  <a:tcPr anchor="ctr"/>
                </a:tc>
                <a:tc>
                  <a:txBody>
                    <a:bodyPr/>
                    <a:lstStyle/>
                    <a:p>
                      <a:pPr algn="ctr"/>
                      <a:r>
                        <a:rPr lang="en-US" dirty="0"/>
                        <a:t>$244,377.00</a:t>
                      </a:r>
                    </a:p>
                  </a:txBody>
                  <a:tcPr anchor="ctr"/>
                </a:tc>
                <a:tc>
                  <a:txBody>
                    <a:bodyPr/>
                    <a:lstStyle/>
                    <a:p>
                      <a:pPr algn="ctr"/>
                      <a:r>
                        <a:rPr lang="en-US" dirty="0"/>
                        <a:t>$168,219.66</a:t>
                      </a:r>
                    </a:p>
                  </a:txBody>
                  <a:tcPr anchor="ctr"/>
                </a:tc>
                <a:tc>
                  <a:txBody>
                    <a:bodyPr/>
                    <a:lstStyle/>
                    <a:p>
                      <a:pPr algn="ctr"/>
                      <a:r>
                        <a:rPr lang="en-US" dirty="0"/>
                        <a:t>$84,109.83</a:t>
                      </a:r>
                    </a:p>
                  </a:txBody>
                  <a:tcPr anchor="ctr"/>
                </a:tc>
                <a:extLst>
                  <a:ext uri="{0D108BD9-81ED-4DB2-BD59-A6C34878D82A}">
                    <a16:rowId xmlns:a16="http://schemas.microsoft.com/office/drawing/2014/main" val="1005894602"/>
                  </a:ext>
                </a:extLst>
              </a:tr>
              <a:tr h="370840">
                <a:tc>
                  <a:txBody>
                    <a:bodyPr/>
                    <a:lstStyle/>
                    <a:p>
                      <a:pPr algn="ctr"/>
                      <a:r>
                        <a:rPr lang="en-US" dirty="0"/>
                        <a:t>Total</a:t>
                      </a:r>
                    </a:p>
                  </a:txBody>
                  <a:tcPr anchor="ctr"/>
                </a:tc>
                <a:tc>
                  <a:txBody>
                    <a:bodyPr/>
                    <a:lstStyle/>
                    <a:p>
                      <a:pPr algn="ctr"/>
                      <a:endParaRPr lang="en-US" dirty="0"/>
                    </a:p>
                  </a:txBody>
                  <a:tcPr anchor="ctr"/>
                </a:tc>
                <a:tc>
                  <a:txBody>
                    <a:bodyPr/>
                    <a:lstStyle/>
                    <a:p>
                      <a:pPr algn="ctr"/>
                      <a:r>
                        <a:rPr lang="en-US" dirty="0"/>
                        <a:t>$285,112.54</a:t>
                      </a:r>
                    </a:p>
                  </a:txBody>
                  <a:tcPr anchor="ctr"/>
                </a:tc>
                <a:tc>
                  <a:txBody>
                    <a:bodyPr/>
                    <a:lstStyle/>
                    <a:p>
                      <a:pPr algn="ctr"/>
                      <a:r>
                        <a:rPr lang="en-US" dirty="0"/>
                        <a:t>$208,955.20</a:t>
                      </a:r>
                    </a:p>
                  </a:txBody>
                  <a:tcPr anchor="ctr"/>
                </a:tc>
                <a:tc>
                  <a:txBody>
                    <a:bodyPr/>
                    <a:lstStyle/>
                    <a:p>
                      <a:pPr algn="ctr"/>
                      <a:r>
                        <a:rPr lang="en-US" dirty="0"/>
                        <a:t>$84,109.83</a:t>
                      </a:r>
                    </a:p>
                  </a:txBody>
                  <a:tcPr anchor="ctr"/>
                </a:tc>
                <a:extLst>
                  <a:ext uri="{0D108BD9-81ED-4DB2-BD59-A6C34878D82A}">
                    <a16:rowId xmlns:a16="http://schemas.microsoft.com/office/drawing/2014/main" val="10006"/>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42697" y="304800"/>
            <a:ext cx="7391400" cy="12954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800" u="sng" dirty="0"/>
              <a:t>Category 4 – Fiscal Sustainability Continued:</a:t>
            </a:r>
            <a:br>
              <a:rPr lang="en-US" sz="2800" u="sng" dirty="0"/>
            </a:br>
            <a:r>
              <a:rPr lang="en-US" sz="2800" u="sng" dirty="0"/>
              <a:t>Budget Balance Trend (not including investments) 2010-2022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29854467"/>
              </p:ext>
            </p:extLst>
          </p:nvPr>
        </p:nvGraphicFramePr>
        <p:xfrm>
          <a:off x="1181100" y="2133600"/>
          <a:ext cx="7391400" cy="3778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337159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6934200" cy="9144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400" u="sng" dirty="0"/>
              <a:t>Category 4 – Fiscal Sustainability Continued:</a:t>
            </a:r>
            <a:br>
              <a:rPr lang="en-US" sz="2400" u="sng" dirty="0"/>
            </a:br>
            <a:r>
              <a:rPr lang="en-US" sz="2400" u="sng" dirty="0"/>
              <a:t>Disbursements vs. Receipts 2010-2022</a:t>
            </a:r>
            <a:br>
              <a:rPr lang="en-US" sz="2400" u="sng" dirty="0"/>
            </a:br>
            <a:r>
              <a:rPr lang="en-US" sz="2400" u="sng"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2534938"/>
              </p:ext>
            </p:extLst>
          </p:nvPr>
        </p:nvGraphicFramePr>
        <p:xfrm>
          <a:off x="1104900" y="1676400"/>
          <a:ext cx="7429500" cy="4921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777834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a:extLst>
              <a:ext uri="{FF2B5EF4-FFF2-40B4-BE49-F238E27FC236}">
                <a16:creationId xmlns:a16="http://schemas.microsoft.com/office/drawing/2014/main" id="{49AC34F2-6982-75F6-CEE1-93052BE0F135}"/>
              </a:ext>
            </a:extLst>
          </p:cNvPr>
          <p:cNvSpPr>
            <a:spLocks noGrp="1"/>
          </p:cNvSpPr>
          <p:nvPr>
            <p:ph type="title"/>
          </p:nvPr>
        </p:nvSpPr>
        <p:spPr>
          <a:xfrm>
            <a:off x="1371600" y="609600"/>
            <a:ext cx="7010400" cy="6858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800" u="sng" dirty="0"/>
              <a:t>Category 4 -  Past Levy Amounts Collected</a:t>
            </a:r>
          </a:p>
        </p:txBody>
      </p:sp>
      <p:graphicFrame>
        <p:nvGraphicFramePr>
          <p:cNvPr id="19" name="Content Placeholder 18">
            <a:extLst>
              <a:ext uri="{FF2B5EF4-FFF2-40B4-BE49-F238E27FC236}">
                <a16:creationId xmlns:a16="http://schemas.microsoft.com/office/drawing/2014/main" id="{E07E3CB9-CA01-94C7-D12D-3875E3F7CDB6}"/>
              </a:ext>
            </a:extLst>
          </p:cNvPr>
          <p:cNvGraphicFramePr>
            <a:graphicFrameLocks noGrp="1"/>
          </p:cNvGraphicFramePr>
          <p:nvPr>
            <p:ph idx="1"/>
            <p:extLst>
              <p:ext uri="{D42A27DB-BD31-4B8C-83A1-F6EECF244321}">
                <p14:modId xmlns:p14="http://schemas.microsoft.com/office/powerpoint/2010/main" val="3580964192"/>
              </p:ext>
            </p:extLst>
          </p:nvPr>
        </p:nvGraphicFramePr>
        <p:xfrm>
          <a:off x="1446749" y="1828800"/>
          <a:ext cx="6438900" cy="3778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16184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239000" cy="10522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Category 4 -  Levy Certification Due 9/30/23:</a:t>
            </a:r>
          </a:p>
        </p:txBody>
      </p:sp>
      <p:sp>
        <p:nvSpPr>
          <p:cNvPr id="2" name="Content Placeholder 1"/>
          <p:cNvSpPr>
            <a:spLocks noGrp="1"/>
          </p:cNvSpPr>
          <p:nvPr>
            <p:ph idx="1"/>
          </p:nvPr>
        </p:nvSpPr>
        <p:spPr/>
        <p:txBody>
          <a:bodyPr>
            <a:normAutofit fontScale="85000" lnSpcReduction="20000"/>
          </a:bodyPr>
          <a:lstStyle/>
          <a:p>
            <a:r>
              <a:rPr lang="en-US" sz="1900" b="1" dirty="0"/>
              <a:t>Current Levy Amount:  $1,349,438.00</a:t>
            </a:r>
          </a:p>
          <a:p>
            <a:pPr lvl="1"/>
            <a:r>
              <a:rPr lang="en-US" sz="2400" dirty="0">
                <a:effectLst/>
                <a:latin typeface="Calibri" panose="020F0502020204030204" pitchFamily="34" charset="0"/>
                <a:ea typeface="Calibri" panose="020F0502020204030204" pitchFamily="34" charset="0"/>
                <a:cs typeface="Times New Roman" panose="02020603050405020304" pitchFamily="18" charset="0"/>
              </a:rPr>
              <a:t>For 2023, the Township’s levy collected will be a 4% increase from the 2022 levy collected.  </a:t>
            </a:r>
          </a:p>
          <a:p>
            <a:pPr lvl="1"/>
            <a:r>
              <a:rPr lang="en-US" sz="1900" dirty="0">
                <a:effectLst/>
                <a:latin typeface="Calibri" panose="020F0502020204030204" pitchFamily="34" charset="0"/>
                <a:ea typeface="Calibri" panose="020F0502020204030204" pitchFamily="34" charset="0"/>
                <a:cs typeface="Times New Roman" panose="02020603050405020304" pitchFamily="18" charset="0"/>
              </a:rPr>
              <a:t>This will be on the agenda for the September 12, 2023 Continuation of Annual Meeting </a:t>
            </a:r>
          </a:p>
          <a:p>
            <a:r>
              <a:rPr lang="en-US" b="1" dirty="0"/>
              <a:t>Motion to Schedule Continuation of Annual Meeting &amp; Delay Setting Levy Until September 12, 2023</a:t>
            </a:r>
          </a:p>
          <a:p>
            <a:r>
              <a:rPr lang="en-US" b="1" dirty="0"/>
              <a:t>Motion to Accept the Clerk &amp; Treasurer’s Report</a:t>
            </a:r>
          </a:p>
          <a:p>
            <a:r>
              <a:rPr lang="en-US" dirty="0"/>
              <a:t>Proceed to Other Business</a:t>
            </a:r>
          </a:p>
          <a:p>
            <a:pPr lvl="1"/>
            <a:r>
              <a:rPr lang="en-US" dirty="0"/>
              <a:t>Voyageur’s Retreat Lawsuit – Michael Couri</a:t>
            </a:r>
          </a:p>
          <a:p>
            <a:r>
              <a:rPr lang="en-US" sz="2100" b="1" dirty="0">
                <a:effectLst/>
                <a:latin typeface="Calibri" panose="020F0502020204030204" pitchFamily="34" charset="0"/>
                <a:ea typeface="Calibri" panose="020F0502020204030204" pitchFamily="34" charset="0"/>
                <a:cs typeface="Times New Roman" panose="02020603050405020304" pitchFamily="18" charset="0"/>
              </a:rPr>
              <a:t>Motion to keep Annual Meeting Open Until Continuation of Annual Meeting on September 12, 2023</a:t>
            </a:r>
          </a:p>
          <a:p>
            <a:pPr marL="457200" lvl="1" indent="0">
              <a:buNone/>
            </a:pPr>
            <a:r>
              <a:rPr lang="en-US" sz="1800" b="0" i="0" dirty="0">
                <a:solidFill>
                  <a:srgbClr val="202124"/>
                </a:solidFill>
                <a:effectLst/>
                <a:latin typeface="Roboto" panose="02000000000000000000" pitchFamily="2"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en-US" sz="2300" dirty="0"/>
          </a:p>
          <a:p>
            <a:pPr marL="457200" lvl="1" indent="0">
              <a:buNone/>
            </a:pPr>
            <a:endParaRPr lang="en-US" sz="2300" b="1" dirty="0"/>
          </a:p>
          <a:p>
            <a:pPr marL="393192" lvl="1" indent="0">
              <a:buNone/>
            </a:pPr>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3651545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023E73-34D7-4E03-866D-2771F0BE5B85}"/>
              </a:ext>
            </a:extLst>
          </p:cNvPr>
          <p:cNvSpPr>
            <a:spLocks noGrp="1"/>
          </p:cNvSpPr>
          <p:nvPr>
            <p:ph idx="1"/>
          </p:nvPr>
        </p:nvSpPr>
        <p:spPr>
          <a:xfrm>
            <a:off x="1371601" y="1662112"/>
            <a:ext cx="7162800" cy="4249110"/>
          </a:xfrm>
        </p:spPr>
        <p:txBody>
          <a:bodyPr>
            <a:normAutofit fontScale="85000" lnSpcReduction="10000"/>
          </a:bodyPr>
          <a:lstStyle/>
          <a:p>
            <a:pPr marL="0" indent="0">
              <a:buNone/>
            </a:pPr>
            <a:r>
              <a:rPr lang="en-US" b="1" dirty="0"/>
              <a:t>Twin Lakes Recreation Area Facilities Management:</a:t>
            </a:r>
          </a:p>
          <a:p>
            <a:r>
              <a:rPr lang="en-US" dirty="0"/>
              <a:t>In the past few years, the Township has invested funds in the Pavilion kitchen, added additional light poles and upgraded to LED outside lighting,  improved Pavilion security by moving to a fob system for door locks, improved landscaping by planting more trees, built a moveable shed to be used for recreation, and increased the number of picnic tables and benches.    </a:t>
            </a:r>
          </a:p>
          <a:p>
            <a:r>
              <a:rPr lang="en-US" dirty="0"/>
              <a:t>In October, the Board approved Public Works to purchase and install a basketball hoop at Twin Lakes after a resident sent a written request.  </a:t>
            </a:r>
          </a:p>
          <a:p>
            <a:r>
              <a:rPr lang="en-US" dirty="0"/>
              <a:t>Recently, all residents should have received a Twin Lakes Survey.  The Board will be using the results of the survey &amp; written feedback to determine next steps for the Twin Lakes Recreational Facility.  The results will also be used to show community support for such improvements and will help secure grant funding which will be necessary to accomplish the tasks.  </a:t>
            </a:r>
          </a:p>
          <a:p>
            <a:r>
              <a:rPr lang="en-US" dirty="0"/>
              <a:t>On November 3, 2022, the Board received a signed petition with 54 signatures rejecting a campground at Twin Lakes.</a:t>
            </a:r>
          </a:p>
          <a:p>
            <a:endParaRPr lang="en-US" dirty="0"/>
          </a:p>
          <a:p>
            <a:endParaRPr lang="en-US" dirty="0"/>
          </a:p>
          <a:p>
            <a:pPr marL="0" indent="0">
              <a:buNone/>
            </a:pPr>
            <a:endParaRPr lang="en-US" dirty="0"/>
          </a:p>
        </p:txBody>
      </p:sp>
      <p:sp>
        <p:nvSpPr>
          <p:cNvPr id="4" name="Title 2">
            <a:extLst>
              <a:ext uri="{FF2B5EF4-FFF2-40B4-BE49-F238E27FC236}">
                <a16:creationId xmlns:a16="http://schemas.microsoft.com/office/drawing/2014/main" id="{DED80DB6-0640-4902-9217-338D70911F53}"/>
              </a:ext>
            </a:extLst>
          </p:cNvPr>
          <p:cNvSpPr>
            <a:spLocks noGrp="1"/>
          </p:cNvSpPr>
          <p:nvPr>
            <p:ph type="title"/>
          </p:nvPr>
        </p:nvSpPr>
        <p:spPr>
          <a:xfrm>
            <a:off x="1371600" y="381000"/>
            <a:ext cx="73152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2920354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DE4B27BB-4117-BBED-2E10-8062F35A1368}"/>
              </a:ext>
            </a:extLst>
          </p:cNvPr>
          <p:cNvGraphicFramePr>
            <a:graphicFrameLocks noGrp="1"/>
          </p:cNvGraphicFramePr>
          <p:nvPr>
            <p:ph idx="1"/>
            <p:extLst>
              <p:ext uri="{D42A27DB-BD31-4B8C-83A1-F6EECF244321}">
                <p14:modId xmlns:p14="http://schemas.microsoft.com/office/powerpoint/2010/main" val="1461663179"/>
              </p:ext>
            </p:extLst>
          </p:nvPr>
        </p:nvGraphicFramePr>
        <p:xfrm>
          <a:off x="1219200" y="2971800"/>
          <a:ext cx="7134808" cy="3810000"/>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2">
            <a:extLst>
              <a:ext uri="{FF2B5EF4-FFF2-40B4-BE49-F238E27FC236}">
                <a16:creationId xmlns:a16="http://schemas.microsoft.com/office/drawing/2014/main" id="{CC647D92-8E5D-432F-9592-7A23EC92550E}"/>
              </a:ext>
            </a:extLst>
          </p:cNvPr>
          <p:cNvSpPr txBox="1">
            <a:spLocks/>
          </p:cNvSpPr>
          <p:nvPr/>
        </p:nvSpPr>
        <p:spPr>
          <a:xfrm>
            <a:off x="1219200" y="533400"/>
            <a:ext cx="7391400" cy="105229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a:t>Twin Lakes Survey Results 188/613 Surveys Returned (30.67%)</a:t>
            </a:r>
          </a:p>
        </p:txBody>
      </p:sp>
      <p:sp>
        <p:nvSpPr>
          <p:cNvPr id="10" name="Title 2">
            <a:extLst>
              <a:ext uri="{FF2B5EF4-FFF2-40B4-BE49-F238E27FC236}">
                <a16:creationId xmlns:a16="http://schemas.microsoft.com/office/drawing/2014/main" id="{84F23FC4-37E1-5BC3-04CF-8ECE74E6CC65}"/>
              </a:ext>
            </a:extLst>
          </p:cNvPr>
          <p:cNvSpPr>
            <a:spLocks noGrp="1"/>
          </p:cNvSpPr>
          <p:nvPr>
            <p:ph type="title"/>
          </p:nvPr>
        </p:nvSpPr>
        <p:spPr>
          <a:xfrm>
            <a:off x="1219200" y="1669145"/>
            <a:ext cx="7246776" cy="1219200"/>
          </a:xfrm>
        </p:spPr>
        <p:style>
          <a:lnRef idx="2">
            <a:schemeClr val="accent1"/>
          </a:lnRef>
          <a:fillRef idx="1">
            <a:schemeClr val="lt1"/>
          </a:fillRef>
          <a:effectRef idx="0">
            <a:schemeClr val="accent1"/>
          </a:effectRef>
          <a:fontRef idx="minor">
            <a:schemeClr val="dk1"/>
          </a:fontRef>
        </p:style>
        <p:txBody>
          <a:bodyPr>
            <a:noAutofit/>
          </a:bodyPr>
          <a:lstStyle/>
          <a:p>
            <a:r>
              <a:rPr lang="en-US" sz="2000" u="sng" dirty="0"/>
              <a:t>Question:  When is the last time you visited the Twin Lakes Recreational Area (Beach, Boat Landing, Baseball Field)?</a:t>
            </a:r>
            <a:br>
              <a:rPr lang="en-US" sz="2000" u="sng" dirty="0"/>
            </a:br>
            <a:endParaRPr lang="en-US" sz="2000" u="sng" dirty="0"/>
          </a:p>
        </p:txBody>
      </p:sp>
    </p:spTree>
    <p:extLst>
      <p:ext uri="{BB962C8B-B14F-4D97-AF65-F5344CB8AC3E}">
        <p14:creationId xmlns:p14="http://schemas.microsoft.com/office/powerpoint/2010/main" val="2965219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2964CFC0-72A5-3B7A-1AB5-7F4A0D2AE7CE}"/>
              </a:ext>
            </a:extLst>
          </p:cNvPr>
          <p:cNvGraphicFramePr>
            <a:graphicFrameLocks noGrp="1"/>
          </p:cNvGraphicFramePr>
          <p:nvPr>
            <p:ph idx="1"/>
            <p:extLst>
              <p:ext uri="{D42A27DB-BD31-4B8C-83A1-F6EECF244321}">
                <p14:modId xmlns:p14="http://schemas.microsoft.com/office/powerpoint/2010/main" val="4279302334"/>
              </p:ext>
            </p:extLst>
          </p:nvPr>
        </p:nvGraphicFramePr>
        <p:xfrm>
          <a:off x="1471126" y="2514600"/>
          <a:ext cx="7086599" cy="3962400"/>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2">
            <a:extLst>
              <a:ext uri="{FF2B5EF4-FFF2-40B4-BE49-F238E27FC236}">
                <a16:creationId xmlns:a16="http://schemas.microsoft.com/office/drawing/2014/main" id="{70A13129-B87C-B258-389A-9FEB6ADB3176}"/>
              </a:ext>
            </a:extLst>
          </p:cNvPr>
          <p:cNvSpPr>
            <a:spLocks noGrp="1"/>
          </p:cNvSpPr>
          <p:nvPr>
            <p:ph type="title"/>
          </p:nvPr>
        </p:nvSpPr>
        <p:spPr>
          <a:xfrm>
            <a:off x="1435359" y="1669888"/>
            <a:ext cx="7086600" cy="844712"/>
          </a:xfrm>
        </p:spPr>
        <p:style>
          <a:lnRef idx="2">
            <a:schemeClr val="accent1"/>
          </a:lnRef>
          <a:fillRef idx="1">
            <a:schemeClr val="lt1"/>
          </a:fillRef>
          <a:effectRef idx="0">
            <a:schemeClr val="accent1"/>
          </a:effectRef>
          <a:fontRef idx="minor">
            <a:schemeClr val="dk1"/>
          </a:fontRef>
        </p:style>
        <p:txBody>
          <a:bodyPr>
            <a:normAutofit/>
          </a:bodyPr>
          <a:lstStyle/>
          <a:p>
            <a:r>
              <a:rPr lang="en-US" sz="2400" b="1" u="sng" dirty="0"/>
              <a:t>Question:  Have your rented the facility to host an event in the last five years?</a:t>
            </a:r>
          </a:p>
        </p:txBody>
      </p:sp>
      <p:sp>
        <p:nvSpPr>
          <p:cNvPr id="8" name="Title 2">
            <a:extLst>
              <a:ext uri="{FF2B5EF4-FFF2-40B4-BE49-F238E27FC236}">
                <a16:creationId xmlns:a16="http://schemas.microsoft.com/office/drawing/2014/main" id="{0924C255-390C-2E23-FBA5-F24A5B0A3572}"/>
              </a:ext>
            </a:extLst>
          </p:cNvPr>
          <p:cNvSpPr txBox="1">
            <a:spLocks/>
          </p:cNvSpPr>
          <p:nvPr/>
        </p:nvSpPr>
        <p:spPr>
          <a:xfrm>
            <a:off x="1447799" y="381000"/>
            <a:ext cx="7086599" cy="10668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a:t>Twin Lakes Survey Results continued:</a:t>
            </a:r>
          </a:p>
        </p:txBody>
      </p:sp>
    </p:spTree>
    <p:extLst>
      <p:ext uri="{BB962C8B-B14F-4D97-AF65-F5344CB8AC3E}">
        <p14:creationId xmlns:p14="http://schemas.microsoft.com/office/powerpoint/2010/main" val="3827668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CB581FE0-715C-644C-6663-8D0AFF298FE1}"/>
              </a:ext>
            </a:extLst>
          </p:cNvPr>
          <p:cNvGraphicFramePr>
            <a:graphicFrameLocks noGrp="1"/>
          </p:cNvGraphicFramePr>
          <p:nvPr>
            <p:ph idx="1"/>
            <p:extLst>
              <p:ext uri="{D42A27DB-BD31-4B8C-83A1-F6EECF244321}">
                <p14:modId xmlns:p14="http://schemas.microsoft.com/office/powerpoint/2010/main" val="416864102"/>
              </p:ext>
            </p:extLst>
          </p:nvPr>
        </p:nvGraphicFramePr>
        <p:xfrm>
          <a:off x="1447800" y="1662112"/>
          <a:ext cx="7086600" cy="4249738"/>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2">
            <a:extLst>
              <a:ext uri="{FF2B5EF4-FFF2-40B4-BE49-F238E27FC236}">
                <a16:creationId xmlns:a16="http://schemas.microsoft.com/office/drawing/2014/main" id="{C9637916-138D-ADC9-087B-7FD4F824B3B1}"/>
              </a:ext>
            </a:extLst>
          </p:cNvPr>
          <p:cNvSpPr>
            <a:spLocks noGrp="1"/>
          </p:cNvSpPr>
          <p:nvPr>
            <p:ph type="title"/>
          </p:nvPr>
        </p:nvSpPr>
        <p:spPr>
          <a:xfrm>
            <a:off x="1447800" y="381000"/>
            <a:ext cx="6589712"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Twin Lakes Survey Results continued:</a:t>
            </a:r>
          </a:p>
        </p:txBody>
      </p:sp>
    </p:spTree>
    <p:extLst>
      <p:ext uri="{BB962C8B-B14F-4D97-AF65-F5344CB8AC3E}">
        <p14:creationId xmlns:p14="http://schemas.microsoft.com/office/powerpoint/2010/main" val="2218381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4EB4BB7D-49C8-592B-AF5D-229CA877F43C}"/>
              </a:ext>
            </a:extLst>
          </p:cNvPr>
          <p:cNvGraphicFramePr>
            <a:graphicFrameLocks noGrp="1"/>
          </p:cNvGraphicFramePr>
          <p:nvPr>
            <p:ph idx="1"/>
            <p:extLst>
              <p:ext uri="{D42A27DB-BD31-4B8C-83A1-F6EECF244321}">
                <p14:modId xmlns:p14="http://schemas.microsoft.com/office/powerpoint/2010/main" val="3033639329"/>
              </p:ext>
            </p:extLst>
          </p:nvPr>
        </p:nvGraphicFramePr>
        <p:xfrm>
          <a:off x="1371600" y="1371601"/>
          <a:ext cx="7162800" cy="4540250"/>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2">
            <a:extLst>
              <a:ext uri="{FF2B5EF4-FFF2-40B4-BE49-F238E27FC236}">
                <a16:creationId xmlns:a16="http://schemas.microsoft.com/office/drawing/2014/main" id="{E70080E8-DBF3-8AEF-7470-A3A6B11BD590}"/>
              </a:ext>
            </a:extLst>
          </p:cNvPr>
          <p:cNvSpPr>
            <a:spLocks noGrp="1"/>
          </p:cNvSpPr>
          <p:nvPr>
            <p:ph type="title"/>
          </p:nvPr>
        </p:nvSpPr>
        <p:spPr>
          <a:xfrm>
            <a:off x="1371600" y="381000"/>
            <a:ext cx="7162800"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Twin Lakes Survey Results continued:</a:t>
            </a:r>
          </a:p>
        </p:txBody>
      </p:sp>
    </p:spTree>
    <p:extLst>
      <p:ext uri="{BB962C8B-B14F-4D97-AF65-F5344CB8AC3E}">
        <p14:creationId xmlns:p14="http://schemas.microsoft.com/office/powerpoint/2010/main" val="202765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34000">
              <a:schemeClr val="tx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aphicFrame>
        <p:nvGraphicFramePr>
          <p:cNvPr id="9" name="Content Placeholder 8">
            <a:extLst>
              <a:ext uri="{FF2B5EF4-FFF2-40B4-BE49-F238E27FC236}">
                <a16:creationId xmlns:a16="http://schemas.microsoft.com/office/drawing/2014/main" id="{FD71D24C-A1CF-C8D6-FDBD-76A38A6190B2}"/>
              </a:ext>
            </a:extLst>
          </p:cNvPr>
          <p:cNvGraphicFramePr>
            <a:graphicFrameLocks noGrp="1"/>
          </p:cNvGraphicFramePr>
          <p:nvPr>
            <p:ph idx="4294967295"/>
            <p:extLst>
              <p:ext uri="{D42A27DB-BD31-4B8C-83A1-F6EECF244321}">
                <p14:modId xmlns:p14="http://schemas.microsoft.com/office/powerpoint/2010/main" val="2802475374"/>
              </p:ext>
            </p:extLst>
          </p:nvPr>
        </p:nvGraphicFramePr>
        <p:xfrm>
          <a:off x="685800" y="1022350"/>
          <a:ext cx="8153400" cy="5727700"/>
        </p:xfrm>
        <a:graphic>
          <a:graphicData uri="http://schemas.openxmlformats.org/drawingml/2006/chart">
            <c:chart xmlns:c="http://schemas.openxmlformats.org/drawingml/2006/chart" xmlns:r="http://schemas.openxmlformats.org/officeDocument/2006/relationships" r:id="rId2"/>
          </a:graphicData>
        </a:graphic>
      </p:graphicFrame>
      <p:sp>
        <p:nvSpPr>
          <p:cNvPr id="10" name="Title 2">
            <a:extLst>
              <a:ext uri="{FF2B5EF4-FFF2-40B4-BE49-F238E27FC236}">
                <a16:creationId xmlns:a16="http://schemas.microsoft.com/office/drawing/2014/main" id="{A54B2995-3AE5-0754-9EE2-871CE3D9C1DF}"/>
              </a:ext>
            </a:extLst>
          </p:cNvPr>
          <p:cNvSpPr txBox="1">
            <a:spLocks/>
          </p:cNvSpPr>
          <p:nvPr/>
        </p:nvSpPr>
        <p:spPr>
          <a:xfrm>
            <a:off x="1143000" y="107950"/>
            <a:ext cx="7433760" cy="9144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1800" b="1" u="sng" dirty="0"/>
              <a:t>Question:  As either a user or host, please rate the current condition of the facilities &amp; grounds using a scale of 1-5 with five being the best rating:  </a:t>
            </a:r>
          </a:p>
        </p:txBody>
      </p:sp>
    </p:spTree>
    <p:extLst>
      <p:ext uri="{BB962C8B-B14F-4D97-AF65-F5344CB8AC3E}">
        <p14:creationId xmlns:p14="http://schemas.microsoft.com/office/powerpoint/2010/main" val="33743485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38038</TotalTime>
  <Words>4172</Words>
  <Application>Microsoft Office PowerPoint</Application>
  <PresentationFormat>On-screen Show (4:3)</PresentationFormat>
  <Paragraphs>489</Paragraphs>
  <Slides>35</Slides>
  <Notes>18</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35</vt:i4>
      </vt:variant>
    </vt:vector>
  </HeadingPairs>
  <TitlesOfParts>
    <vt:vector size="47" baseType="lpstr">
      <vt:lpstr>Arial</vt:lpstr>
      <vt:lpstr>Calibri</vt:lpstr>
      <vt:lpstr>Century Gothic</vt:lpstr>
      <vt:lpstr>Lucida Console</vt:lpstr>
      <vt:lpstr>Lucida Sans Unicode</vt:lpstr>
      <vt:lpstr>Roboto</vt:lpstr>
      <vt:lpstr>Verdana</vt:lpstr>
      <vt:lpstr>Wingdings</vt:lpstr>
      <vt:lpstr>Wingdings 2</vt:lpstr>
      <vt:lpstr>Wingdings 3</vt:lpstr>
      <vt:lpstr>Concourse</vt:lpstr>
      <vt:lpstr>Wisp</vt:lpstr>
      <vt:lpstr>Welcome to the  Town of White  Annual Meeting</vt:lpstr>
      <vt:lpstr>Town’s Strategic Plan Goals &amp; Objectives for 2023-2025:</vt:lpstr>
      <vt:lpstr>Town’s Strategic Plan Goals &amp; Objectives for 2023-2025:</vt:lpstr>
      <vt:lpstr>Town’s Strategic Plan Goals &amp; Objectives for 2023-2025:</vt:lpstr>
      <vt:lpstr>Question:  When is the last time you visited the Twin Lakes Recreational Area (Beach, Boat Landing, Baseball Field)? </vt:lpstr>
      <vt:lpstr>Question:  Have your rented the facility to host an event in the last five years?</vt:lpstr>
      <vt:lpstr>Twin Lakes Survey Results continued:</vt:lpstr>
      <vt:lpstr>Twin Lakes Survey Results continued:</vt:lpstr>
      <vt:lpstr>PowerPoint Presentation</vt:lpstr>
      <vt:lpstr>Twin Lakes Survey Results continued:</vt:lpstr>
      <vt:lpstr>Twin Lakes Survey Results continued:</vt:lpstr>
      <vt:lpstr>Twin Lakes Survey Results continued:</vt:lpstr>
      <vt:lpstr>Town’s Strategic Plan Goals &amp; Objectives for 2022-2025:</vt:lpstr>
      <vt:lpstr>Town’s Strategic Plan Goals &amp; Objectives for 2022-2025:</vt:lpstr>
      <vt:lpstr>Town’s Strategic Plan Goals &amp; Objectives for 2022-2025:</vt:lpstr>
      <vt:lpstr>Town’s Strategic Plan Goals &amp; Objectives for 2022-2025:</vt:lpstr>
      <vt:lpstr>Town’s Strategic Plan Goals &amp; Objectives for 2022-2025:</vt:lpstr>
      <vt:lpstr>PowerPoint Presentation</vt:lpstr>
      <vt:lpstr>PowerPoint Presentation</vt:lpstr>
      <vt:lpstr>Town’s Strategic Plan Goals &amp; Objectives for 2022-2025:</vt:lpstr>
      <vt:lpstr>Town’s Strategic Plan Goals &amp; Objectives for 2022-2025:</vt:lpstr>
      <vt:lpstr>Town’s Strategic Plan Goals &amp; Objectives for 2022-2025:</vt:lpstr>
      <vt:lpstr>Town’s Strategic Plan Goals &amp; Objectives for 2022-2025:</vt:lpstr>
      <vt:lpstr>Town’s Strategic Plan Goals &amp;  Objectives:  Category 4 – Financial 2022 Year End Cash Balance Review (rounded)</vt:lpstr>
      <vt:lpstr>Category 4-Fiscal Sustainability  2022 Year End Cash Balance </vt:lpstr>
      <vt:lpstr>Category 4-Fiscal Sustainability:  2022 Receipts Compared to 2021 </vt:lpstr>
      <vt:lpstr>PowerPoint Presentation</vt:lpstr>
      <vt:lpstr>Category 4-Fiscal Sustainability continued:  2022 Disbursements Comparable </vt:lpstr>
      <vt:lpstr>PowerPoint Presentation</vt:lpstr>
      <vt:lpstr>Investments Breakdown:</vt:lpstr>
      <vt:lpstr>Category 4 - Fiscal Sustainability Continued:  Indebtedness </vt:lpstr>
      <vt:lpstr>Category 4 – Fiscal Sustainability Continued: Budget Balance Trend (not including investments) 2010-2022  </vt:lpstr>
      <vt:lpstr>Category 4 – Fiscal Sustainability Continued: Disbursements vs. Receipts 2010-2022   </vt:lpstr>
      <vt:lpstr>Category 4 -  Past Levy Amounts Collected</vt:lpstr>
      <vt:lpstr>Category 4 -  Levy Certification Due 9/30/23:</vt:lpstr>
    </vt:vector>
  </TitlesOfParts>
  <Company>Ridgewater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Worker’s Compensation Training</dc:title>
  <dc:creator>Jodi_K</dc:creator>
  <cp:lastModifiedBy>Amanda Gross</cp:lastModifiedBy>
  <cp:revision>1082</cp:revision>
  <cp:lastPrinted>2023-03-14T16:03:41Z</cp:lastPrinted>
  <dcterms:created xsi:type="dcterms:W3CDTF">2009-04-20T21:12:53Z</dcterms:created>
  <dcterms:modified xsi:type="dcterms:W3CDTF">2023-03-14T17:23:54Z</dcterms:modified>
</cp:coreProperties>
</file>