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8" r:id="rId4"/>
    <p:sldId id="258" r:id="rId5"/>
    <p:sldId id="259" r:id="rId6"/>
    <p:sldId id="260" r:id="rId7"/>
    <p:sldId id="261" r:id="rId8"/>
    <p:sldId id="262" r:id="rId9"/>
    <p:sldId id="263" r:id="rId10"/>
    <p:sldId id="264" r:id="rId11"/>
    <p:sldId id="265" r:id="rId12"/>
    <p:sldId id="279" r:id="rId13"/>
    <p:sldId id="267" r:id="rId14"/>
    <p:sldId id="268" r:id="rId15"/>
    <p:sldId id="270" r:id="rId16"/>
    <p:sldId id="269" r:id="rId17"/>
    <p:sldId id="271" r:id="rId18"/>
    <p:sldId id="272" r:id="rId19"/>
    <p:sldId id="280" r:id="rId20"/>
    <p:sldId id="273" r:id="rId21"/>
    <p:sldId id="274" r:id="rId22"/>
    <p:sldId id="275" r:id="rId23"/>
    <p:sldId id="276" r:id="rId24"/>
    <p:sldId id="277" r:id="rId25"/>
    <p:sldId id="26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28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FB6F203-7C86-4E04-87C2-C66982EB41C4}" type="datetimeFigureOut">
              <a:rPr lang="en-CA" smtClean="0"/>
              <a:pPr/>
              <a:t>2016-03-08</a:t>
            </a:fld>
            <a:endParaRPr lang="en-CA"/>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CA"/>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7904CA-2E6A-4590-9729-3E98E26EB6E4}"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B6F203-7C86-4E04-87C2-C66982EB41C4}" type="datetimeFigureOut">
              <a:rPr lang="en-CA" smtClean="0"/>
              <a:pPr/>
              <a:t>2016-03-08</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727904CA-2E6A-4590-9729-3E98E26EB6E4}"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DFB6F203-7C86-4E04-87C2-C66982EB41C4}" type="datetimeFigureOut">
              <a:rPr lang="en-CA" smtClean="0"/>
              <a:pPr/>
              <a:t>2016-03-08</a:t>
            </a:fld>
            <a:endParaRPr lang="en-CA"/>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CA"/>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7904CA-2E6A-4590-9729-3E98E26EB6E4}"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B6F203-7C86-4E04-87C2-C66982EB41C4}" type="datetimeFigureOut">
              <a:rPr lang="en-CA" smtClean="0"/>
              <a:pPr/>
              <a:t>2016-03-08</a:t>
            </a:fld>
            <a:endParaRPr lang="en-CA"/>
          </a:p>
        </p:txBody>
      </p:sp>
      <p:sp>
        <p:nvSpPr>
          <p:cNvPr id="5" name="Footer Placeholder 4"/>
          <p:cNvSpPr>
            <a:spLocks noGrp="1"/>
          </p:cNvSpPr>
          <p:nvPr>
            <p:ph type="ftr" sz="quarter" idx="11"/>
          </p:nvPr>
        </p:nvSpPr>
        <p:spPr/>
        <p:txBody>
          <a:bodyPr/>
          <a:lstStyle>
            <a:extLst/>
          </a:lstStyle>
          <a:p>
            <a:endParaRPr lang="en-CA"/>
          </a:p>
        </p:txBody>
      </p:sp>
      <p:sp>
        <p:nvSpPr>
          <p:cNvPr id="6" name="Slide Number Placeholder 5"/>
          <p:cNvSpPr>
            <a:spLocks noGrp="1"/>
          </p:cNvSpPr>
          <p:nvPr>
            <p:ph type="sldNum" sz="quarter" idx="12"/>
          </p:nvPr>
        </p:nvSpPr>
        <p:spPr/>
        <p:txBody>
          <a:bodyPr/>
          <a:lstStyle>
            <a:extLst/>
          </a:lstStyle>
          <a:p>
            <a:fld id="{727904CA-2E6A-4590-9729-3E98E26EB6E4}"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FB6F203-7C86-4E04-87C2-C66982EB41C4}" type="datetimeFigureOut">
              <a:rPr lang="en-CA" smtClean="0"/>
              <a:pPr/>
              <a:t>2016-03-08</a:t>
            </a:fld>
            <a:endParaRPr lang="en-CA"/>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CA"/>
          </a:p>
        </p:txBody>
      </p:sp>
      <p:sp>
        <p:nvSpPr>
          <p:cNvPr id="6" name="Slide Number Placeholder 5"/>
          <p:cNvSpPr>
            <a:spLocks noGrp="1"/>
          </p:cNvSpPr>
          <p:nvPr>
            <p:ph type="sldNum" sz="quarter" idx="12"/>
          </p:nvPr>
        </p:nvSpPr>
        <p:spPr>
          <a:xfrm>
            <a:off x="6733952" y="6555112"/>
            <a:ext cx="588336" cy="228600"/>
          </a:xfrm>
        </p:spPr>
        <p:txBody>
          <a:bodyPr/>
          <a:lstStyle>
            <a:extLst/>
          </a:lstStyle>
          <a:p>
            <a:fld id="{727904CA-2E6A-4590-9729-3E98E26EB6E4}"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FB6F203-7C86-4E04-87C2-C66982EB41C4}" type="datetimeFigureOut">
              <a:rPr lang="en-CA" smtClean="0"/>
              <a:pPr/>
              <a:t>2016-03-08</a:t>
            </a:fld>
            <a:endParaRPr lang="en-CA"/>
          </a:p>
        </p:txBody>
      </p:sp>
      <p:sp>
        <p:nvSpPr>
          <p:cNvPr id="6" name="Footer Placeholder 5"/>
          <p:cNvSpPr>
            <a:spLocks noGrp="1"/>
          </p:cNvSpPr>
          <p:nvPr>
            <p:ph type="ftr" sz="quarter" idx="11"/>
          </p:nvPr>
        </p:nvSpPr>
        <p:spPr/>
        <p:txBody>
          <a:bodyPr/>
          <a:lstStyle>
            <a:extLst/>
          </a:lstStyle>
          <a:p>
            <a:endParaRPr lang="en-CA"/>
          </a:p>
        </p:txBody>
      </p:sp>
      <p:sp>
        <p:nvSpPr>
          <p:cNvPr id="7" name="Slide Number Placeholder 6"/>
          <p:cNvSpPr>
            <a:spLocks noGrp="1"/>
          </p:cNvSpPr>
          <p:nvPr>
            <p:ph type="sldNum" sz="quarter" idx="12"/>
          </p:nvPr>
        </p:nvSpPr>
        <p:spPr/>
        <p:txBody>
          <a:bodyPr/>
          <a:lstStyle>
            <a:extLst/>
          </a:lstStyle>
          <a:p>
            <a:fld id="{727904CA-2E6A-4590-9729-3E98E26EB6E4}"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FB6F203-7C86-4E04-87C2-C66982EB41C4}" type="datetimeFigureOut">
              <a:rPr lang="en-CA" smtClean="0"/>
              <a:pPr/>
              <a:t>2016-03-08</a:t>
            </a:fld>
            <a:endParaRPr lang="en-CA"/>
          </a:p>
        </p:txBody>
      </p:sp>
      <p:sp>
        <p:nvSpPr>
          <p:cNvPr id="8" name="Footer Placeholder 7"/>
          <p:cNvSpPr>
            <a:spLocks noGrp="1"/>
          </p:cNvSpPr>
          <p:nvPr>
            <p:ph type="ftr" sz="quarter" idx="11"/>
          </p:nvPr>
        </p:nvSpPr>
        <p:spPr/>
        <p:txBody>
          <a:bodyPr/>
          <a:lstStyle>
            <a:extLst/>
          </a:lstStyle>
          <a:p>
            <a:endParaRPr lang="en-CA"/>
          </a:p>
        </p:txBody>
      </p:sp>
      <p:sp>
        <p:nvSpPr>
          <p:cNvPr id="9" name="Slide Number Placeholder 8"/>
          <p:cNvSpPr>
            <a:spLocks noGrp="1"/>
          </p:cNvSpPr>
          <p:nvPr>
            <p:ph type="sldNum" sz="quarter" idx="12"/>
          </p:nvPr>
        </p:nvSpPr>
        <p:spPr/>
        <p:txBody>
          <a:bodyPr/>
          <a:lstStyle>
            <a:extLst/>
          </a:lstStyle>
          <a:p>
            <a:fld id="{727904CA-2E6A-4590-9729-3E98E26EB6E4}"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FB6F203-7C86-4E04-87C2-C66982EB41C4}" type="datetimeFigureOut">
              <a:rPr lang="en-CA" smtClean="0"/>
              <a:pPr/>
              <a:t>2016-03-08</a:t>
            </a:fld>
            <a:endParaRPr lang="en-CA"/>
          </a:p>
        </p:txBody>
      </p:sp>
      <p:sp>
        <p:nvSpPr>
          <p:cNvPr id="4" name="Footer Placeholder 3"/>
          <p:cNvSpPr>
            <a:spLocks noGrp="1"/>
          </p:cNvSpPr>
          <p:nvPr>
            <p:ph type="ftr" sz="quarter" idx="11"/>
          </p:nvPr>
        </p:nvSpPr>
        <p:spPr/>
        <p:txBody>
          <a:bodyPr/>
          <a:lstStyle>
            <a:extLst/>
          </a:lstStyle>
          <a:p>
            <a:endParaRPr lang="en-CA"/>
          </a:p>
        </p:txBody>
      </p:sp>
      <p:sp>
        <p:nvSpPr>
          <p:cNvPr id="5" name="Slide Number Placeholder 4"/>
          <p:cNvSpPr>
            <a:spLocks noGrp="1"/>
          </p:cNvSpPr>
          <p:nvPr>
            <p:ph type="sldNum" sz="quarter" idx="12"/>
          </p:nvPr>
        </p:nvSpPr>
        <p:spPr/>
        <p:txBody>
          <a:bodyPr/>
          <a:lstStyle>
            <a:extLst/>
          </a:lstStyle>
          <a:p>
            <a:fld id="{727904CA-2E6A-4590-9729-3E98E26EB6E4}"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DFB6F203-7C86-4E04-87C2-C66982EB41C4}" type="datetimeFigureOut">
              <a:rPr lang="en-CA" smtClean="0"/>
              <a:pPr/>
              <a:t>2016-03-08</a:t>
            </a:fld>
            <a:endParaRPr lang="en-CA"/>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CA"/>
          </a:p>
        </p:txBody>
      </p:sp>
      <p:sp>
        <p:nvSpPr>
          <p:cNvPr id="4" name="Slide Number Placeholder 3"/>
          <p:cNvSpPr>
            <a:spLocks noGrp="1"/>
          </p:cNvSpPr>
          <p:nvPr>
            <p:ph type="sldNum" sz="quarter" idx="12"/>
          </p:nvPr>
        </p:nvSpPr>
        <p:spPr/>
        <p:txBody>
          <a:bodyPr/>
          <a:lstStyle>
            <a:extLst/>
          </a:lstStyle>
          <a:p>
            <a:fld id="{727904CA-2E6A-4590-9729-3E98E26EB6E4}"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FB6F203-7C86-4E04-87C2-C66982EB41C4}" type="datetimeFigureOut">
              <a:rPr lang="en-CA" smtClean="0"/>
              <a:pPr/>
              <a:t>2016-03-08</a:t>
            </a:fld>
            <a:endParaRPr lang="en-CA"/>
          </a:p>
        </p:txBody>
      </p:sp>
      <p:sp>
        <p:nvSpPr>
          <p:cNvPr id="6" name="Footer Placeholder 5"/>
          <p:cNvSpPr>
            <a:spLocks noGrp="1"/>
          </p:cNvSpPr>
          <p:nvPr>
            <p:ph type="ftr" sz="quarter" idx="11"/>
          </p:nvPr>
        </p:nvSpPr>
        <p:spPr/>
        <p:txBody>
          <a:bodyPr/>
          <a:lstStyle>
            <a:extLst/>
          </a:lstStyle>
          <a:p>
            <a:endParaRPr lang="en-CA"/>
          </a:p>
        </p:txBody>
      </p:sp>
      <p:sp>
        <p:nvSpPr>
          <p:cNvPr id="7" name="Slide Number Placeholder 6"/>
          <p:cNvSpPr>
            <a:spLocks noGrp="1"/>
          </p:cNvSpPr>
          <p:nvPr>
            <p:ph type="sldNum" sz="quarter" idx="12"/>
          </p:nvPr>
        </p:nvSpPr>
        <p:spPr/>
        <p:txBody>
          <a:bodyPr/>
          <a:lstStyle>
            <a:extLst/>
          </a:lstStyle>
          <a:p>
            <a:fld id="{727904CA-2E6A-4590-9729-3E98E26EB6E4}"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DFB6F203-7C86-4E04-87C2-C66982EB41C4}" type="datetimeFigureOut">
              <a:rPr lang="en-CA" smtClean="0"/>
              <a:pPr/>
              <a:t>2016-03-08</a:t>
            </a:fld>
            <a:endParaRPr lang="en-CA"/>
          </a:p>
        </p:txBody>
      </p:sp>
      <p:sp>
        <p:nvSpPr>
          <p:cNvPr id="6" name="Footer Placeholder 5"/>
          <p:cNvSpPr>
            <a:spLocks noGrp="1"/>
          </p:cNvSpPr>
          <p:nvPr>
            <p:ph type="ftr" sz="quarter" idx="11"/>
          </p:nvPr>
        </p:nvSpPr>
        <p:spPr/>
        <p:txBody>
          <a:bodyPr/>
          <a:lstStyle>
            <a:extLst/>
          </a:lstStyle>
          <a:p>
            <a:endParaRPr lang="en-CA"/>
          </a:p>
        </p:txBody>
      </p:sp>
      <p:sp>
        <p:nvSpPr>
          <p:cNvPr id="7" name="Slide Number Placeholder 6"/>
          <p:cNvSpPr>
            <a:spLocks noGrp="1"/>
          </p:cNvSpPr>
          <p:nvPr>
            <p:ph type="sldNum" sz="quarter" idx="12"/>
          </p:nvPr>
        </p:nvSpPr>
        <p:spPr/>
        <p:txBody>
          <a:bodyPr/>
          <a:lstStyle>
            <a:extLst/>
          </a:lstStyle>
          <a:p>
            <a:fld id="{727904CA-2E6A-4590-9729-3E98E26EB6E4}" type="slidenum">
              <a:rPr lang="en-CA" smtClean="0"/>
              <a:pPr/>
              <a:t>‹#›</a:t>
            </a:fld>
            <a:endParaRPr lang="en-CA"/>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FB6F203-7C86-4E04-87C2-C66982EB41C4}" type="datetimeFigureOut">
              <a:rPr lang="en-CA" smtClean="0"/>
              <a:pPr/>
              <a:t>2016-03-08</a:t>
            </a:fld>
            <a:endParaRPr lang="en-CA"/>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CA"/>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7904CA-2E6A-4590-9729-3E98E26EB6E4}"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A Celebration of Sobriety</a:t>
            </a:r>
            <a:endParaRPr lang="en-CA" dirty="0"/>
          </a:p>
        </p:txBody>
      </p:sp>
      <p:sp>
        <p:nvSpPr>
          <p:cNvPr id="3" name="Subtitle 2"/>
          <p:cNvSpPr>
            <a:spLocks noGrp="1"/>
          </p:cNvSpPr>
          <p:nvPr>
            <p:ph type="subTitle" idx="1"/>
          </p:nvPr>
        </p:nvSpPr>
        <p:spPr>
          <a:xfrm>
            <a:off x="3419872" y="4149080"/>
            <a:ext cx="5114778" cy="1101248"/>
          </a:xfrm>
        </p:spPr>
        <p:txBody>
          <a:bodyPr>
            <a:normAutofit lnSpcReduction="10000"/>
          </a:bodyPr>
          <a:lstStyle/>
          <a:p>
            <a:r>
              <a:rPr lang="en-CA" dirty="0" smtClean="0"/>
              <a:t>3 stories about the experience, </a:t>
            </a:r>
          </a:p>
          <a:p>
            <a:r>
              <a:rPr lang="en-CA" dirty="0" smtClean="0"/>
              <a:t>strength and hope of pioneers in </a:t>
            </a:r>
          </a:p>
          <a:p>
            <a:r>
              <a:rPr lang="en-CA" dirty="0" smtClean="0"/>
              <a:t>AA and Al-Anon Family Groups</a:t>
            </a:r>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it Works” – AA Big Book, 4</a:t>
            </a:r>
            <a:r>
              <a:rPr lang="en-CA" baseline="30000" dirty="0" smtClean="0"/>
              <a:t>th</a:t>
            </a:r>
            <a:r>
              <a:rPr lang="en-CA" dirty="0" smtClean="0"/>
              <a:t> edition</a:t>
            </a:r>
            <a:endParaRPr lang="en-CA" dirty="0"/>
          </a:p>
        </p:txBody>
      </p:sp>
      <p:sp>
        <p:nvSpPr>
          <p:cNvPr id="3" name="Content Placeholder 2"/>
          <p:cNvSpPr>
            <a:spLocks noGrp="1"/>
          </p:cNvSpPr>
          <p:nvPr>
            <p:ph idx="1"/>
          </p:nvPr>
        </p:nvSpPr>
        <p:spPr>
          <a:xfrm>
            <a:off x="0" y="1556792"/>
            <a:ext cx="9144000" cy="4752528"/>
          </a:xfrm>
        </p:spPr>
        <p:txBody>
          <a:bodyPr>
            <a:normAutofit fontScale="77500" lnSpcReduction="20000"/>
          </a:bodyPr>
          <a:lstStyle/>
          <a:p>
            <a:pPr>
              <a:buNone/>
            </a:pPr>
            <a:r>
              <a:rPr lang="en-CA" dirty="0" smtClean="0"/>
              <a:t>Many of us exclaimed, “What an order! I can’t go through with it.’’ Do </a:t>
            </a:r>
          </a:p>
          <a:p>
            <a:pPr>
              <a:buNone/>
            </a:pPr>
            <a:r>
              <a:rPr lang="en-CA" dirty="0" smtClean="0"/>
              <a:t>not be discouraged. No one among us has been able to maintain </a:t>
            </a:r>
          </a:p>
          <a:p>
            <a:pPr>
              <a:buNone/>
            </a:pPr>
            <a:r>
              <a:rPr lang="en-CA" dirty="0" smtClean="0"/>
              <a:t>anything like perfect adherence to these principles. We are not saints. </a:t>
            </a:r>
          </a:p>
          <a:p>
            <a:pPr>
              <a:buNone/>
            </a:pPr>
            <a:r>
              <a:rPr lang="en-CA" dirty="0" smtClean="0"/>
              <a:t>The point is, that we are willing to grow along spiritual lines. The </a:t>
            </a:r>
          </a:p>
          <a:p>
            <a:pPr>
              <a:buNone/>
            </a:pPr>
            <a:r>
              <a:rPr lang="en-CA" dirty="0" smtClean="0"/>
              <a:t>principles we have set down are guides to progress. We claim spiritual </a:t>
            </a:r>
          </a:p>
          <a:p>
            <a:pPr>
              <a:buNone/>
            </a:pPr>
            <a:r>
              <a:rPr lang="en-CA" dirty="0" smtClean="0"/>
              <a:t>progress rather than spiritual perfection. </a:t>
            </a:r>
          </a:p>
          <a:p>
            <a:pPr>
              <a:buNone/>
            </a:pPr>
            <a:r>
              <a:rPr lang="en-CA" dirty="0" smtClean="0"/>
              <a:t>Our description of the alcoholic, the chapter to the agnostic, and our </a:t>
            </a:r>
          </a:p>
          <a:p>
            <a:pPr>
              <a:buNone/>
            </a:pPr>
            <a:r>
              <a:rPr lang="en-CA" dirty="0" smtClean="0"/>
              <a:t>personal adventures before and after make clear three pertinent ideas: </a:t>
            </a:r>
          </a:p>
          <a:p>
            <a:pPr>
              <a:buNone/>
            </a:pPr>
            <a:endParaRPr lang="en-CA" dirty="0" smtClean="0"/>
          </a:p>
          <a:p>
            <a:pPr>
              <a:buNone/>
            </a:pPr>
            <a:r>
              <a:rPr lang="en-CA" dirty="0" smtClean="0"/>
              <a:t>(a) That we were alcoholic and could not manage our own lives. </a:t>
            </a:r>
          </a:p>
          <a:p>
            <a:pPr>
              <a:buNone/>
            </a:pPr>
            <a:r>
              <a:rPr lang="en-CA" dirty="0" smtClean="0"/>
              <a:t>(b) That probably no human power could have relieved our alcoholism. </a:t>
            </a:r>
          </a:p>
          <a:p>
            <a:pPr>
              <a:buNone/>
            </a:pPr>
            <a:r>
              <a:rPr lang="en-CA" dirty="0" smtClean="0"/>
              <a:t>(c) That God could and would if He were sought. </a:t>
            </a:r>
          </a:p>
          <a:p>
            <a:pPr>
              <a:buNone/>
            </a:pPr>
            <a:endParaRPr lang="en-CA" dirty="0" smtClean="0"/>
          </a:p>
          <a:p>
            <a:pPr>
              <a:buNone/>
            </a:pPr>
            <a:r>
              <a:rPr lang="en-CA" dirty="0" smtClean="0"/>
              <a:t>(Being convinced, we were at Step Three.) </a:t>
            </a:r>
          </a:p>
          <a:p>
            <a:pPr>
              <a:buNone/>
            </a:pPr>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it Works” – 1930s manuscript</a:t>
            </a:r>
            <a:endParaRPr lang="en-CA" dirty="0"/>
          </a:p>
        </p:txBody>
      </p:sp>
      <p:sp>
        <p:nvSpPr>
          <p:cNvPr id="3" name="Content Placeholder 2"/>
          <p:cNvSpPr>
            <a:spLocks noGrp="1"/>
          </p:cNvSpPr>
          <p:nvPr>
            <p:ph idx="1"/>
          </p:nvPr>
        </p:nvSpPr>
        <p:spPr>
          <a:xfrm>
            <a:off x="-35496" y="1556792"/>
            <a:ext cx="9144000" cy="4752528"/>
          </a:xfrm>
        </p:spPr>
        <p:txBody>
          <a:bodyPr>
            <a:normAutofit fontScale="70000" lnSpcReduction="20000"/>
          </a:bodyPr>
          <a:lstStyle/>
          <a:p>
            <a:pPr>
              <a:buNone/>
            </a:pPr>
            <a:r>
              <a:rPr lang="en-CA" sz="2400" b="1" u="sng" dirty="0" smtClean="0"/>
              <a:t>You may exclaim</a:t>
            </a:r>
            <a:r>
              <a:rPr lang="en-CA" sz="2400" dirty="0" smtClean="0"/>
              <a:t>, “What an order! I can’t go through with it.’’ Do </a:t>
            </a:r>
          </a:p>
          <a:p>
            <a:pPr>
              <a:buNone/>
            </a:pPr>
            <a:r>
              <a:rPr lang="en-CA" sz="2400" dirty="0" smtClean="0"/>
              <a:t>not be discouraged. No one among us has been able to maintain </a:t>
            </a:r>
          </a:p>
          <a:p>
            <a:pPr>
              <a:buNone/>
            </a:pPr>
            <a:r>
              <a:rPr lang="en-CA" sz="2400" dirty="0" smtClean="0"/>
              <a:t>anything like perfect adherence to these principles. We are not saints. </a:t>
            </a:r>
          </a:p>
          <a:p>
            <a:pPr>
              <a:buNone/>
            </a:pPr>
            <a:r>
              <a:rPr lang="en-CA" sz="2400" dirty="0" smtClean="0"/>
              <a:t>The point is, that we are willing to grow along spiritual lines. The </a:t>
            </a:r>
          </a:p>
          <a:p>
            <a:pPr>
              <a:buNone/>
            </a:pPr>
            <a:r>
              <a:rPr lang="en-CA" sz="2400" dirty="0" smtClean="0"/>
              <a:t>principles we have set down are guides to progress. We claim spiritual </a:t>
            </a:r>
          </a:p>
          <a:p>
            <a:pPr>
              <a:buNone/>
            </a:pPr>
            <a:r>
              <a:rPr lang="en-CA" sz="2400" dirty="0" smtClean="0"/>
              <a:t>progress rather than spiritual perfection. </a:t>
            </a:r>
          </a:p>
          <a:p>
            <a:pPr>
              <a:buNone/>
            </a:pPr>
            <a:r>
              <a:rPr lang="en-CA" sz="2400" dirty="0" smtClean="0"/>
              <a:t>Our description of the alcoholic, the chapter to the agnostic, and our personal </a:t>
            </a:r>
          </a:p>
          <a:p>
            <a:pPr>
              <a:buNone/>
            </a:pPr>
            <a:r>
              <a:rPr lang="en-CA" sz="2400" dirty="0" smtClean="0"/>
              <a:t>adventures before and after, </a:t>
            </a:r>
            <a:r>
              <a:rPr lang="en-CA" sz="2400" b="1" u="sng" dirty="0" smtClean="0"/>
              <a:t>have been designed to sell you</a:t>
            </a:r>
            <a:r>
              <a:rPr lang="en-CA" sz="2400" dirty="0" smtClean="0"/>
              <a:t> three pertinent ideas: </a:t>
            </a:r>
          </a:p>
          <a:p>
            <a:pPr>
              <a:buNone/>
            </a:pPr>
            <a:endParaRPr lang="en-CA" sz="2400" dirty="0" smtClean="0"/>
          </a:p>
          <a:p>
            <a:pPr>
              <a:buNone/>
            </a:pPr>
            <a:r>
              <a:rPr lang="en-CA" sz="2400" dirty="0" smtClean="0"/>
              <a:t>(a) That </a:t>
            </a:r>
            <a:r>
              <a:rPr lang="en-CA" sz="2400" b="1" u="sng" dirty="0" smtClean="0"/>
              <a:t>you are</a:t>
            </a:r>
            <a:r>
              <a:rPr lang="en-CA" sz="2400" dirty="0" smtClean="0"/>
              <a:t> alcoholic and could not manage </a:t>
            </a:r>
            <a:r>
              <a:rPr lang="en-CA" sz="2400" b="1" u="sng" dirty="0" smtClean="0"/>
              <a:t>your</a:t>
            </a:r>
            <a:r>
              <a:rPr lang="en-CA" sz="2400" dirty="0" smtClean="0"/>
              <a:t> own </a:t>
            </a:r>
            <a:r>
              <a:rPr lang="en-CA" sz="2400" b="1" u="sng" dirty="0" smtClean="0"/>
              <a:t>life</a:t>
            </a:r>
            <a:r>
              <a:rPr lang="en-CA" sz="2400" dirty="0" smtClean="0"/>
              <a:t>. </a:t>
            </a:r>
          </a:p>
          <a:p>
            <a:pPr>
              <a:buNone/>
            </a:pPr>
            <a:r>
              <a:rPr lang="en-CA" sz="2400" dirty="0" smtClean="0"/>
              <a:t>(b) That probably no human power </a:t>
            </a:r>
            <a:r>
              <a:rPr lang="en-CA" sz="2400" b="1" u="sng" dirty="0" smtClean="0"/>
              <a:t>can relieve your</a:t>
            </a:r>
            <a:r>
              <a:rPr lang="en-CA" sz="2400" dirty="0" smtClean="0"/>
              <a:t> alcoholism. </a:t>
            </a:r>
          </a:p>
          <a:p>
            <a:pPr>
              <a:buNone/>
            </a:pPr>
            <a:r>
              <a:rPr lang="en-CA" sz="2400" dirty="0" smtClean="0"/>
              <a:t>(c) That God </a:t>
            </a:r>
            <a:r>
              <a:rPr lang="en-CA" sz="2400" b="1" u="sng" dirty="0" smtClean="0"/>
              <a:t>can and will.</a:t>
            </a:r>
            <a:r>
              <a:rPr lang="en-CA" sz="2400" dirty="0" smtClean="0"/>
              <a:t> </a:t>
            </a:r>
          </a:p>
          <a:p>
            <a:pPr>
              <a:buNone/>
            </a:pPr>
            <a:endParaRPr lang="en-CA" sz="2400" dirty="0" smtClean="0"/>
          </a:p>
          <a:p>
            <a:pPr>
              <a:buNone/>
            </a:pPr>
            <a:r>
              <a:rPr lang="en-CA" sz="2400" b="1" u="sng" dirty="0" smtClean="0"/>
              <a:t>If you are not convinced on these vital issues, you ought to re-read the book </a:t>
            </a:r>
          </a:p>
          <a:p>
            <a:pPr>
              <a:buNone/>
            </a:pPr>
            <a:r>
              <a:rPr lang="en-CA" sz="2400" b="1" u="sng" dirty="0" smtClean="0"/>
              <a:t>to this point or else throw it away!</a:t>
            </a:r>
            <a:r>
              <a:rPr lang="en-CA" sz="2400" dirty="0" smtClean="0"/>
              <a:t> </a:t>
            </a:r>
          </a:p>
          <a:p>
            <a:pPr algn="r">
              <a:buNone/>
            </a:pPr>
            <a:r>
              <a:rPr lang="en-CA" sz="2200" dirty="0" smtClean="0">
                <a:hlinkClick r:id="rId2" action="ppaction://hlinksldjump"/>
              </a:rPr>
              <a:t>(Discussion)</a:t>
            </a:r>
            <a:endParaRPr lang="en-CA" sz="2200" dirty="0" smtClean="0"/>
          </a:p>
          <a:p>
            <a:pPr>
              <a:buNone/>
            </a:pPr>
            <a:endParaRPr lang="en-CA" sz="2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Tradition 3</a:t>
            </a:r>
            <a:endParaRPr lang="en-CA" dirty="0"/>
          </a:p>
        </p:txBody>
      </p:sp>
      <p:pic>
        <p:nvPicPr>
          <p:cNvPr id="36866" name="Picture 2" descr="http://4hbloggers.global2.vic.edu.au/files/2014/05/Family_Tradition-11fpz76.jpg"/>
          <p:cNvPicPr>
            <a:picLocks noChangeAspect="1" noChangeArrowheads="1"/>
          </p:cNvPicPr>
          <p:nvPr/>
        </p:nvPicPr>
        <p:blipFill>
          <a:blip r:embed="rId2" cstate="print"/>
          <a:srcRect/>
          <a:stretch>
            <a:fillRect/>
          </a:stretch>
        </p:blipFill>
        <p:spPr bwMode="auto">
          <a:xfrm>
            <a:off x="971600" y="1556792"/>
            <a:ext cx="6477000" cy="5124451"/>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416824" cy="1143000"/>
          </a:xfrm>
        </p:spPr>
        <p:txBody>
          <a:bodyPr>
            <a:normAutofit fontScale="90000"/>
          </a:bodyPr>
          <a:lstStyle/>
          <a:p>
            <a:r>
              <a:rPr lang="en-CA" dirty="0" smtClean="0"/>
              <a:t>Tradition 3: the story of Irma L</a:t>
            </a:r>
            <a:endParaRPr lang="en-CA" dirty="0"/>
          </a:p>
        </p:txBody>
      </p:sp>
      <p:sp>
        <p:nvSpPr>
          <p:cNvPr id="3" name="Content Placeholder 2"/>
          <p:cNvSpPr>
            <a:spLocks noGrp="1"/>
          </p:cNvSpPr>
          <p:nvPr>
            <p:ph idx="1"/>
          </p:nvPr>
        </p:nvSpPr>
        <p:spPr/>
        <p:txBody>
          <a:bodyPr/>
          <a:lstStyle/>
          <a:p>
            <a:r>
              <a:rPr lang="en-CA" b="1" dirty="0" smtClean="0"/>
              <a:t>Tradition 3: The only requirement for AA membership is a desire to stop drinking</a:t>
            </a:r>
          </a:p>
          <a:p>
            <a:r>
              <a:rPr lang="en-CA" dirty="0" smtClean="0"/>
              <a:t>Irma </a:t>
            </a:r>
            <a:r>
              <a:rPr lang="en-CA" dirty="0" err="1" smtClean="0"/>
              <a:t>Livoni</a:t>
            </a:r>
            <a:r>
              <a:rPr lang="en-CA" dirty="0" smtClean="0"/>
              <a:t> was one of the first women in Alcoholics Anonymous – a member of the Los Angeles Group of AA up until Dec 8, 1941</a:t>
            </a:r>
          </a:p>
          <a:p>
            <a:r>
              <a:rPr lang="en-CA" dirty="0" smtClean="0"/>
              <a:t>AA was in “mortal danger” of destroying itself, as it did not have the traditions we have now</a:t>
            </a:r>
          </a:p>
          <a:p>
            <a:r>
              <a:rPr lang="en-CA" dirty="0" smtClean="0"/>
              <a:t>Women alcoholics were looked down upon not only by their families and friends, but by the male members of the fellowship</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happened to </a:t>
            </a:r>
            <a:r>
              <a:rPr lang="en-CA" dirty="0" err="1" smtClean="0"/>
              <a:t>irma</a:t>
            </a:r>
            <a:r>
              <a:rPr lang="en-CA" dirty="0" smtClean="0"/>
              <a:t>?</a:t>
            </a:r>
            <a:endParaRPr lang="en-CA" dirty="0"/>
          </a:p>
        </p:txBody>
      </p:sp>
      <p:sp>
        <p:nvSpPr>
          <p:cNvPr id="3" name="Content Placeholder 2"/>
          <p:cNvSpPr>
            <a:spLocks noGrp="1"/>
          </p:cNvSpPr>
          <p:nvPr>
            <p:ph idx="1"/>
          </p:nvPr>
        </p:nvSpPr>
        <p:spPr/>
        <p:txBody>
          <a:bodyPr>
            <a:normAutofit fontScale="92500"/>
          </a:bodyPr>
          <a:lstStyle/>
          <a:p>
            <a:r>
              <a:rPr lang="en-CA" dirty="0" smtClean="0"/>
              <a:t>At that time (1941), bottoms in AA were very low.  People who came in had no home, no job, no car, nothing.  Irma was a low bottom drunk, and one of the few women at meetings</a:t>
            </a:r>
          </a:p>
          <a:p>
            <a:r>
              <a:rPr lang="en-CA" dirty="0" smtClean="0"/>
              <a:t>AA helped Irma get cleaned up, get a job, get a place to live in sobriety, and live a sober life</a:t>
            </a:r>
          </a:p>
          <a:p>
            <a:r>
              <a:rPr lang="en-CA" dirty="0" smtClean="0"/>
              <a:t>Like it has for so many others, Alcoholics Anonymous saved Irma’s life.  And like so many others, Irma needed meetings to stay sober</a:t>
            </a:r>
          </a:p>
          <a:p>
            <a:r>
              <a:rPr lang="en-CA" dirty="0" smtClean="0"/>
              <a:t>A “self-appointed executive” of members from a larger group (Los Angeles Group) wrote a letter to Irma on December 5, 1941:</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476673"/>
          <a:ext cx="8028384" cy="5904655"/>
        </p:xfrm>
        <a:graphic>
          <a:graphicData uri="http://schemas.openxmlformats.org/drawingml/2006/table">
            <a:tbl>
              <a:tblPr/>
              <a:tblGrid>
                <a:gridCol w="4014192"/>
                <a:gridCol w="4014192"/>
              </a:tblGrid>
              <a:tr h="278287">
                <a:tc>
                  <a:txBody>
                    <a:bodyPr/>
                    <a:lstStyle/>
                    <a:p>
                      <a:pPr>
                        <a:lnSpc>
                          <a:spcPct val="115000"/>
                        </a:lnSpc>
                        <a:spcAft>
                          <a:spcPts val="0"/>
                        </a:spcAft>
                      </a:pPr>
                      <a:r>
                        <a:rPr lang="en-CA" sz="900" b="1">
                          <a:latin typeface="Times New Roman"/>
                          <a:ea typeface="Times New Roman"/>
                          <a:cs typeface="Times New Roman"/>
                        </a:rPr>
                        <a:t>ALCOHOLICS ANONYMOUS</a:t>
                      </a:r>
                      <a:endParaRPr lang="en-CA" sz="1100">
                        <a:latin typeface="Calibri"/>
                        <a:ea typeface="Calibri"/>
                        <a:cs typeface="Times New Roman"/>
                      </a:endParaRPr>
                    </a:p>
                  </a:txBody>
                  <a:tcPr marL="9378" marR="9378" marT="9378" marB="9378" anchor="ctr">
                    <a:lnL>
                      <a:noFill/>
                    </a:lnL>
                    <a:lnR>
                      <a:noFill/>
                    </a:lnR>
                    <a:lnT>
                      <a:noFill/>
                    </a:lnT>
                    <a:lnB>
                      <a:noFill/>
                    </a:lnB>
                  </a:tcPr>
                </a:tc>
                <a:tc>
                  <a:txBody>
                    <a:bodyPr/>
                    <a:lstStyle/>
                    <a:p>
                      <a:pPr>
                        <a:lnSpc>
                          <a:spcPct val="115000"/>
                        </a:lnSpc>
                        <a:spcAft>
                          <a:spcPts val="0"/>
                        </a:spcAft>
                      </a:pPr>
                      <a:r>
                        <a:rPr lang="en-CA" sz="900">
                          <a:latin typeface="Times New Roman"/>
                          <a:ea typeface="Times New Roman"/>
                          <a:cs typeface="Times New Roman"/>
                        </a:rPr>
                        <a:t>Post Office Box 607</a:t>
                      </a:r>
                      <a:endParaRPr lang="en-CA" sz="1100">
                        <a:latin typeface="Calibri"/>
                        <a:ea typeface="Calibri"/>
                        <a:cs typeface="Times New Roman"/>
                      </a:endParaRPr>
                    </a:p>
                  </a:txBody>
                  <a:tcPr marL="9378" marR="9378" marT="9378" marB="9378" anchor="ctr">
                    <a:lnL>
                      <a:noFill/>
                    </a:lnL>
                    <a:lnR>
                      <a:noFill/>
                    </a:lnR>
                    <a:lnT>
                      <a:noFill/>
                    </a:lnT>
                    <a:lnB>
                      <a:noFill/>
                    </a:lnB>
                  </a:tcPr>
                </a:tc>
              </a:tr>
              <a:tr h="527001">
                <a:tc>
                  <a:txBody>
                    <a:bodyPr/>
                    <a:lstStyle/>
                    <a:p>
                      <a:pPr>
                        <a:lnSpc>
                          <a:spcPct val="115000"/>
                        </a:lnSpc>
                      </a:pPr>
                      <a:endParaRPr lang="en-CA" sz="1100">
                        <a:latin typeface="Calibri"/>
                        <a:ea typeface="Times New Roman"/>
                      </a:endParaRPr>
                    </a:p>
                  </a:txBody>
                  <a:tcPr marL="9378" marR="9378" marT="9378" marB="9378" anchor="ctr">
                    <a:lnL>
                      <a:noFill/>
                    </a:lnL>
                    <a:lnR>
                      <a:noFill/>
                    </a:lnR>
                    <a:lnT>
                      <a:noFill/>
                    </a:lnT>
                    <a:lnB>
                      <a:noFill/>
                    </a:lnB>
                  </a:tcPr>
                </a:tc>
                <a:tc>
                  <a:txBody>
                    <a:bodyPr/>
                    <a:lstStyle/>
                    <a:p>
                      <a:pPr>
                        <a:lnSpc>
                          <a:spcPct val="115000"/>
                        </a:lnSpc>
                        <a:spcAft>
                          <a:spcPts val="0"/>
                        </a:spcAft>
                      </a:pPr>
                      <a:r>
                        <a:rPr lang="en-CA" sz="900">
                          <a:latin typeface="Times New Roman"/>
                          <a:ea typeface="Times New Roman"/>
                          <a:cs typeface="Times New Roman"/>
                        </a:rPr>
                        <a:t>Hollywood Station,</a:t>
                      </a:r>
                      <a:br>
                        <a:rPr lang="en-CA" sz="900">
                          <a:latin typeface="Times New Roman"/>
                          <a:ea typeface="Times New Roman"/>
                          <a:cs typeface="Times New Roman"/>
                        </a:rPr>
                      </a:br>
                      <a:r>
                        <a:rPr lang="en-CA" sz="900">
                          <a:latin typeface="Times New Roman"/>
                          <a:ea typeface="Times New Roman"/>
                          <a:cs typeface="Times New Roman"/>
                        </a:rPr>
                        <a:t>Hollywood, California</a:t>
                      </a:r>
                      <a:endParaRPr lang="en-CA" sz="1100">
                        <a:latin typeface="Calibri"/>
                        <a:ea typeface="Calibri"/>
                        <a:cs typeface="Times New Roman"/>
                      </a:endParaRPr>
                    </a:p>
                  </a:txBody>
                  <a:tcPr marL="9378" marR="9378" marT="9378" marB="9378" anchor="ctr">
                    <a:lnL>
                      <a:noFill/>
                    </a:lnL>
                    <a:lnR>
                      <a:noFill/>
                    </a:lnR>
                    <a:lnT>
                      <a:noFill/>
                    </a:lnT>
                    <a:lnB>
                      <a:noFill/>
                    </a:lnB>
                  </a:tcPr>
                </a:tc>
              </a:tr>
              <a:tr h="3214384">
                <a:tc gridSpan="2">
                  <a:txBody>
                    <a:bodyPr/>
                    <a:lstStyle/>
                    <a:p>
                      <a:pPr>
                        <a:lnSpc>
                          <a:spcPct val="115000"/>
                        </a:lnSpc>
                        <a:spcAft>
                          <a:spcPts val="0"/>
                        </a:spcAft>
                      </a:pPr>
                      <a:r>
                        <a:rPr lang="en-CA" sz="900" dirty="0">
                          <a:latin typeface="Times New Roman"/>
                          <a:ea typeface="Times New Roman"/>
                          <a:cs typeface="Times New Roman"/>
                        </a:rPr>
                        <a:t>December Fifth, 1941</a:t>
                      </a:r>
                      <a:br>
                        <a:rPr lang="en-CA" sz="900" dirty="0">
                          <a:latin typeface="Times New Roman"/>
                          <a:ea typeface="Times New Roman"/>
                          <a:cs typeface="Times New Roman"/>
                        </a:rPr>
                      </a:br>
                      <a:r>
                        <a:rPr lang="en-CA" sz="900" dirty="0">
                          <a:latin typeface="Times New Roman"/>
                          <a:ea typeface="Times New Roman"/>
                          <a:cs typeface="Times New Roman"/>
                        </a:rPr>
                        <a:t/>
                      </a:r>
                      <a:br>
                        <a:rPr lang="en-CA" sz="900" dirty="0">
                          <a:latin typeface="Times New Roman"/>
                          <a:ea typeface="Times New Roman"/>
                          <a:cs typeface="Times New Roman"/>
                        </a:rPr>
                      </a:br>
                      <a:r>
                        <a:rPr lang="en-CA" sz="900" dirty="0">
                          <a:latin typeface="Times New Roman"/>
                          <a:ea typeface="Times New Roman"/>
                          <a:cs typeface="Times New Roman"/>
                        </a:rPr>
                        <a:t>Irma </a:t>
                      </a:r>
                      <a:r>
                        <a:rPr lang="en-CA" sz="900" dirty="0" err="1">
                          <a:latin typeface="Times New Roman"/>
                          <a:ea typeface="Times New Roman"/>
                          <a:cs typeface="Times New Roman"/>
                        </a:rPr>
                        <a:t>Livoni</a:t>
                      </a:r>
                      <a:r>
                        <a:rPr lang="en-CA" sz="900" dirty="0">
                          <a:latin typeface="Times New Roman"/>
                          <a:ea typeface="Times New Roman"/>
                          <a:cs typeface="Times New Roman"/>
                        </a:rPr>
                        <a:t/>
                      </a:r>
                      <a:br>
                        <a:rPr lang="en-CA" sz="900" dirty="0">
                          <a:latin typeface="Times New Roman"/>
                          <a:ea typeface="Times New Roman"/>
                          <a:cs typeface="Times New Roman"/>
                        </a:rPr>
                      </a:br>
                      <a:r>
                        <a:rPr lang="en-CA" sz="900" dirty="0">
                          <a:latin typeface="Times New Roman"/>
                          <a:ea typeface="Times New Roman"/>
                          <a:cs typeface="Times New Roman"/>
                        </a:rPr>
                        <a:t>939 S. Gramercy Place</a:t>
                      </a:r>
                      <a:br>
                        <a:rPr lang="en-CA" sz="900" dirty="0">
                          <a:latin typeface="Times New Roman"/>
                          <a:ea typeface="Times New Roman"/>
                          <a:cs typeface="Times New Roman"/>
                        </a:rPr>
                      </a:br>
                      <a:r>
                        <a:rPr lang="en-CA" sz="900" dirty="0">
                          <a:latin typeface="Times New Roman"/>
                          <a:ea typeface="Times New Roman"/>
                          <a:cs typeface="Times New Roman"/>
                        </a:rPr>
                        <a:t>Los Angeles, California </a:t>
                      </a:r>
                      <a:endParaRPr lang="en-CA" sz="1100" dirty="0">
                        <a:latin typeface="Calibri"/>
                        <a:ea typeface="Calibri"/>
                        <a:cs typeface="Times New Roman"/>
                      </a:endParaRPr>
                    </a:p>
                    <a:p>
                      <a:pPr>
                        <a:lnSpc>
                          <a:spcPct val="115000"/>
                        </a:lnSpc>
                        <a:spcAft>
                          <a:spcPts val="1000"/>
                        </a:spcAft>
                      </a:pPr>
                      <a:endParaRPr lang="en-CA" sz="900" dirty="0" smtClean="0">
                        <a:latin typeface="Times New Roman"/>
                        <a:ea typeface="Times New Roman"/>
                        <a:cs typeface="Times New Roman"/>
                      </a:endParaRPr>
                    </a:p>
                    <a:p>
                      <a:pPr>
                        <a:lnSpc>
                          <a:spcPct val="115000"/>
                        </a:lnSpc>
                        <a:spcAft>
                          <a:spcPts val="1000"/>
                        </a:spcAft>
                      </a:pPr>
                      <a:r>
                        <a:rPr lang="en-CA" sz="900" dirty="0" smtClean="0">
                          <a:latin typeface="Times New Roman"/>
                          <a:ea typeface="Times New Roman"/>
                          <a:cs typeface="Times New Roman"/>
                        </a:rPr>
                        <a:t>Dear </a:t>
                      </a:r>
                      <a:r>
                        <a:rPr lang="en-CA" sz="900" dirty="0">
                          <a:latin typeface="Times New Roman"/>
                          <a:ea typeface="Times New Roman"/>
                          <a:cs typeface="Times New Roman"/>
                        </a:rPr>
                        <a:t>Mrs. </a:t>
                      </a:r>
                      <a:r>
                        <a:rPr lang="en-CA" sz="900" dirty="0" err="1">
                          <a:latin typeface="Times New Roman"/>
                          <a:ea typeface="Times New Roman"/>
                          <a:cs typeface="Times New Roman"/>
                        </a:rPr>
                        <a:t>Livoni</a:t>
                      </a:r>
                      <a:r>
                        <a:rPr lang="en-CA" sz="900" dirty="0">
                          <a:latin typeface="Times New Roman"/>
                          <a:ea typeface="Times New Roman"/>
                          <a:cs typeface="Times New Roman"/>
                        </a:rPr>
                        <a:t> :</a:t>
                      </a:r>
                      <a:br>
                        <a:rPr lang="en-CA" sz="900" dirty="0">
                          <a:latin typeface="Times New Roman"/>
                          <a:ea typeface="Times New Roman"/>
                          <a:cs typeface="Times New Roman"/>
                        </a:rPr>
                      </a:br>
                      <a:r>
                        <a:rPr lang="en-CA" sz="900" dirty="0">
                          <a:latin typeface="Times New Roman"/>
                          <a:ea typeface="Times New Roman"/>
                          <a:cs typeface="Times New Roman"/>
                        </a:rPr>
                        <a:t>At a meeting of the Executive Committee of  the Los Angeles Group of Alcoholics Anonymous, held Dec. 4th, 1941, it was decided that your attendance at group meetings was no longer desired until certain explanations and plans for the future were made to the satisfaction of this committee. This action has been taken for reasons which should be most apparent to yourself. </a:t>
                      </a:r>
                      <a:endParaRPr lang="en-CA" sz="1100" dirty="0">
                        <a:latin typeface="Calibri"/>
                        <a:ea typeface="Calibri"/>
                        <a:cs typeface="Times New Roman"/>
                      </a:endParaRPr>
                    </a:p>
                    <a:p>
                      <a:pPr>
                        <a:lnSpc>
                          <a:spcPct val="115000"/>
                        </a:lnSpc>
                        <a:spcAft>
                          <a:spcPts val="1000"/>
                        </a:spcAft>
                      </a:pPr>
                      <a:r>
                        <a:rPr lang="en-CA" sz="900" dirty="0">
                          <a:latin typeface="Times New Roman"/>
                          <a:ea typeface="Times New Roman"/>
                          <a:cs typeface="Times New Roman"/>
                        </a:rPr>
                        <a:t>It was decided that, should you so desire, you may appear before members of this committee and state your attitude. This opportunity will be afforded you between now and December 15th, 1941. You may communicate with us at the above address by that date. In case you do not wish to appear, we shall consider the matter closed and that your membership is terminated.</a:t>
                      </a:r>
                      <a:endParaRPr lang="en-CA" sz="1100" dirty="0">
                        <a:latin typeface="Calibri"/>
                        <a:ea typeface="Calibri"/>
                        <a:cs typeface="Times New Roman"/>
                      </a:endParaRPr>
                    </a:p>
                  </a:txBody>
                  <a:tcPr marL="9378" marR="9378" marT="9378" marB="9378" anchor="ctr">
                    <a:lnL>
                      <a:noFill/>
                    </a:lnL>
                    <a:lnR>
                      <a:noFill/>
                    </a:lnR>
                    <a:lnT>
                      <a:noFill/>
                    </a:lnT>
                    <a:lnB>
                      <a:noFill/>
                    </a:lnB>
                  </a:tcPr>
                </a:tc>
                <a:tc hMerge="1">
                  <a:txBody>
                    <a:bodyPr/>
                    <a:lstStyle/>
                    <a:p>
                      <a:endParaRPr lang="en-CA"/>
                    </a:p>
                  </a:txBody>
                  <a:tcPr/>
                </a:tc>
              </a:tr>
              <a:tr h="333557">
                <a:tc gridSpan="2">
                  <a:txBody>
                    <a:bodyPr/>
                    <a:lstStyle/>
                    <a:p>
                      <a:pPr>
                        <a:lnSpc>
                          <a:spcPct val="115000"/>
                        </a:lnSpc>
                      </a:pPr>
                      <a:endParaRPr lang="en-CA" sz="1100">
                        <a:latin typeface="Calibri"/>
                        <a:ea typeface="Times New Roman"/>
                      </a:endParaRPr>
                    </a:p>
                  </a:txBody>
                  <a:tcPr marL="9378" marR="9378" marT="9378" marB="9378" anchor="ctr">
                    <a:lnL>
                      <a:noFill/>
                    </a:lnL>
                    <a:lnR>
                      <a:noFill/>
                    </a:lnR>
                    <a:lnT>
                      <a:noFill/>
                    </a:lnT>
                    <a:lnB>
                      <a:noFill/>
                    </a:lnB>
                  </a:tcPr>
                </a:tc>
                <a:tc hMerge="1">
                  <a:txBody>
                    <a:bodyPr/>
                    <a:lstStyle/>
                    <a:p>
                      <a:endParaRPr lang="en-CA"/>
                    </a:p>
                  </a:txBody>
                  <a:tcPr/>
                </a:tc>
              </a:tr>
              <a:tr h="278287">
                <a:tc>
                  <a:txBody>
                    <a:bodyPr/>
                    <a:lstStyle/>
                    <a:p>
                      <a:pPr>
                        <a:lnSpc>
                          <a:spcPct val="115000"/>
                        </a:lnSpc>
                        <a:spcAft>
                          <a:spcPts val="0"/>
                        </a:spcAft>
                      </a:pPr>
                      <a:r>
                        <a:rPr lang="en-CA" sz="900" b="1">
                          <a:latin typeface="Times New Roman"/>
                          <a:ea typeface="Times New Roman"/>
                          <a:cs typeface="Times New Roman"/>
                        </a:rPr>
                        <a:t>ALCOHOLICS ANONYMOUS,</a:t>
                      </a:r>
                      <a:endParaRPr lang="en-CA" sz="1100">
                        <a:latin typeface="Calibri"/>
                        <a:ea typeface="Calibri"/>
                        <a:cs typeface="Times New Roman"/>
                      </a:endParaRPr>
                    </a:p>
                  </a:txBody>
                  <a:tcPr marL="9378" marR="9378" marT="9378" marB="9378" anchor="ctr">
                    <a:lnL>
                      <a:noFill/>
                    </a:lnL>
                    <a:lnR>
                      <a:noFill/>
                    </a:lnR>
                    <a:lnT>
                      <a:noFill/>
                    </a:lnT>
                    <a:lnB>
                      <a:noFill/>
                    </a:lnB>
                  </a:tcPr>
                </a:tc>
                <a:tc>
                  <a:txBody>
                    <a:bodyPr/>
                    <a:lstStyle/>
                    <a:p>
                      <a:pPr>
                        <a:lnSpc>
                          <a:spcPct val="115000"/>
                        </a:lnSpc>
                        <a:spcAft>
                          <a:spcPts val="0"/>
                        </a:spcAft>
                      </a:pPr>
                      <a:r>
                        <a:rPr lang="en-CA" sz="900">
                          <a:latin typeface="Times New Roman"/>
                          <a:ea typeface="Times New Roman"/>
                          <a:cs typeface="Times New Roman"/>
                        </a:rPr>
                        <a:t>Los Angeles Group</a:t>
                      </a:r>
                      <a:endParaRPr lang="en-CA" sz="1100">
                        <a:latin typeface="Calibri"/>
                        <a:ea typeface="Calibri"/>
                        <a:cs typeface="Times New Roman"/>
                      </a:endParaRPr>
                    </a:p>
                  </a:txBody>
                  <a:tcPr marL="9378" marR="9378" marT="9378" marB="9378" anchor="ctr">
                    <a:lnL>
                      <a:noFill/>
                    </a:lnL>
                    <a:lnR>
                      <a:noFill/>
                    </a:lnR>
                    <a:lnT>
                      <a:noFill/>
                    </a:lnT>
                    <a:lnB>
                      <a:noFill/>
                    </a:lnB>
                  </a:tcPr>
                </a:tc>
              </a:tr>
              <a:tr h="1273139">
                <a:tc>
                  <a:txBody>
                    <a:bodyPr/>
                    <a:lstStyle/>
                    <a:p>
                      <a:pPr>
                        <a:lnSpc>
                          <a:spcPct val="115000"/>
                        </a:lnSpc>
                      </a:pPr>
                      <a:endParaRPr lang="en-CA" sz="1100">
                        <a:latin typeface="Calibri"/>
                        <a:ea typeface="Times New Roman"/>
                      </a:endParaRPr>
                    </a:p>
                  </a:txBody>
                  <a:tcPr marL="9378" marR="9378" marT="9378" marB="9378" anchor="ctr">
                    <a:lnL>
                      <a:noFill/>
                    </a:lnL>
                    <a:lnR>
                      <a:noFill/>
                    </a:lnR>
                    <a:lnT>
                      <a:noFill/>
                    </a:lnT>
                    <a:lnB>
                      <a:noFill/>
                    </a:lnB>
                  </a:tcPr>
                </a:tc>
                <a:tc>
                  <a:txBody>
                    <a:bodyPr/>
                    <a:lstStyle/>
                    <a:p>
                      <a:pPr>
                        <a:lnSpc>
                          <a:spcPct val="115000"/>
                        </a:lnSpc>
                        <a:spcAft>
                          <a:spcPts val="0"/>
                        </a:spcAft>
                      </a:pPr>
                      <a:r>
                        <a:rPr lang="en-CA" sz="900" dirty="0">
                          <a:latin typeface="Times New Roman"/>
                          <a:ea typeface="Times New Roman"/>
                          <a:cs typeface="Times New Roman"/>
                        </a:rPr>
                        <a:t>Mortimer Joseph</a:t>
                      </a:r>
                      <a:br>
                        <a:rPr lang="en-CA" sz="900" dirty="0">
                          <a:latin typeface="Times New Roman"/>
                          <a:ea typeface="Times New Roman"/>
                          <a:cs typeface="Times New Roman"/>
                        </a:rPr>
                      </a:br>
                      <a:r>
                        <a:rPr lang="en-CA" sz="900" dirty="0">
                          <a:latin typeface="Times New Roman"/>
                          <a:ea typeface="Times New Roman"/>
                          <a:cs typeface="Times New Roman"/>
                        </a:rPr>
                        <a:t>Frank Randall</a:t>
                      </a:r>
                      <a:br>
                        <a:rPr lang="en-CA" sz="900" dirty="0">
                          <a:latin typeface="Times New Roman"/>
                          <a:ea typeface="Times New Roman"/>
                          <a:cs typeface="Times New Roman"/>
                        </a:rPr>
                      </a:br>
                      <a:r>
                        <a:rPr lang="en-CA" sz="900" dirty="0">
                          <a:latin typeface="Times New Roman"/>
                          <a:ea typeface="Times New Roman"/>
                          <a:cs typeface="Times New Roman"/>
                        </a:rPr>
                        <a:t>Edmund </a:t>
                      </a:r>
                      <a:r>
                        <a:rPr lang="en-CA" sz="900" dirty="0" err="1">
                          <a:latin typeface="Times New Roman"/>
                          <a:ea typeface="Times New Roman"/>
                          <a:cs typeface="Times New Roman"/>
                        </a:rPr>
                        <a:t>Jussen</a:t>
                      </a:r>
                      <a:r>
                        <a:rPr lang="en-CA" sz="900" dirty="0">
                          <a:latin typeface="Times New Roman"/>
                          <a:ea typeface="Times New Roman"/>
                          <a:cs typeface="Times New Roman"/>
                        </a:rPr>
                        <a:t> </a:t>
                      </a:r>
                      <a:r>
                        <a:rPr lang="en-CA" sz="900" dirty="0" err="1">
                          <a:latin typeface="Times New Roman"/>
                          <a:ea typeface="Times New Roman"/>
                          <a:cs typeface="Times New Roman"/>
                        </a:rPr>
                        <a:t>Jr</a:t>
                      </a:r>
                      <a:r>
                        <a:rPr lang="en-CA" sz="900" dirty="0">
                          <a:latin typeface="Times New Roman"/>
                          <a:ea typeface="Times New Roman"/>
                          <a:cs typeface="Times New Roman"/>
                        </a:rPr>
                        <a:t/>
                      </a:r>
                      <a:br>
                        <a:rPr lang="en-CA" sz="900" dirty="0">
                          <a:latin typeface="Times New Roman"/>
                          <a:ea typeface="Times New Roman"/>
                          <a:cs typeface="Times New Roman"/>
                        </a:rPr>
                      </a:br>
                      <a:r>
                        <a:rPr lang="en-CA" sz="900" dirty="0">
                          <a:latin typeface="Times New Roman"/>
                          <a:ea typeface="Times New Roman"/>
                          <a:cs typeface="Times New Roman"/>
                        </a:rPr>
                        <a:t>Fay D. Loomis</a:t>
                      </a:r>
                      <a:br>
                        <a:rPr lang="en-CA" sz="900" dirty="0">
                          <a:latin typeface="Times New Roman"/>
                          <a:ea typeface="Times New Roman"/>
                          <a:cs typeface="Times New Roman"/>
                        </a:rPr>
                      </a:br>
                      <a:r>
                        <a:rPr lang="en-CA" sz="900" dirty="0">
                          <a:latin typeface="Times New Roman"/>
                          <a:ea typeface="Times New Roman"/>
                          <a:cs typeface="Times New Roman"/>
                        </a:rPr>
                        <a:t>Al </a:t>
                      </a:r>
                      <a:r>
                        <a:rPr lang="en-CA" sz="900" dirty="0" err="1">
                          <a:latin typeface="Times New Roman"/>
                          <a:ea typeface="Times New Roman"/>
                          <a:cs typeface="Times New Roman"/>
                        </a:rPr>
                        <a:t>Marineau</a:t>
                      </a:r>
                      <a:endParaRPr lang="en-CA" sz="1100" dirty="0">
                        <a:latin typeface="Calibri"/>
                        <a:ea typeface="Calibri"/>
                        <a:cs typeface="Times New Roman"/>
                      </a:endParaRPr>
                    </a:p>
                  </a:txBody>
                  <a:tcPr marL="9378" marR="9378" marT="9378" marB="9378" anchor="ctr">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Why did it happen?</a:t>
            </a:r>
            <a:endParaRPr lang="en-CA" dirty="0"/>
          </a:p>
        </p:txBody>
      </p:sp>
      <p:sp>
        <p:nvSpPr>
          <p:cNvPr id="3" name="Content Placeholder 2"/>
          <p:cNvSpPr>
            <a:spLocks noGrp="1"/>
          </p:cNvSpPr>
          <p:nvPr>
            <p:ph idx="1"/>
          </p:nvPr>
        </p:nvSpPr>
        <p:spPr/>
        <p:txBody>
          <a:bodyPr/>
          <a:lstStyle/>
          <a:p>
            <a:r>
              <a:rPr lang="en-CA" dirty="0" smtClean="0"/>
              <a:t>Because AA did not have any guidelines or traditions to protect the fellowship, even the “best intentioned” did as they wished</a:t>
            </a:r>
          </a:p>
          <a:p>
            <a:r>
              <a:rPr lang="en-CA" dirty="0" smtClean="0"/>
              <a:t>At the time Irma received the letter, there was only one meeting in the entire state of California (in 1984 there were 2000 a week in southern California alone...)</a:t>
            </a:r>
          </a:p>
          <a:p>
            <a:r>
              <a:rPr lang="en-CA" dirty="0" smtClean="0"/>
              <a:t>Because there was no other help for a hopeless alcoholic, Irma never came back to another meeting, left AA, and died of alcoholism</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So what did we learn?</a:t>
            </a:r>
            <a:endParaRPr lang="en-CA" dirty="0"/>
          </a:p>
        </p:txBody>
      </p:sp>
      <p:sp>
        <p:nvSpPr>
          <p:cNvPr id="3" name="Content Placeholder 2"/>
          <p:cNvSpPr>
            <a:spLocks noGrp="1"/>
          </p:cNvSpPr>
          <p:nvPr>
            <p:ph idx="1"/>
          </p:nvPr>
        </p:nvSpPr>
        <p:spPr/>
        <p:txBody>
          <a:bodyPr/>
          <a:lstStyle/>
          <a:p>
            <a:r>
              <a:rPr lang="en-CA" dirty="0" smtClean="0"/>
              <a:t>Twelve Steps and Twelve Traditions: Tradition 3, page 141 – “...we would neither punish nor deprive any AA of membership, that we must never compel anyone to pay anything, believe anything, or conform to anything.”</a:t>
            </a:r>
          </a:p>
          <a:p>
            <a:r>
              <a:rPr lang="en-CA" dirty="0" smtClean="0"/>
              <a:t>“...experience has taught us that to take away any alcoholic’s full chance was sometimes to pronounce his death sentence...who dared to be the judge, jury and executioner of his own sick brother?”</a:t>
            </a:r>
          </a:p>
          <a:p>
            <a:r>
              <a:rPr lang="en-CA" dirty="0" smtClean="0"/>
              <a:t>JUDGE, JURY, EXECUTIONER</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Tradition 3 in action</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No one can get kicked out of AA, or denied attendance at meetings if they have a desire to stop drinking</a:t>
            </a:r>
          </a:p>
          <a:p>
            <a:r>
              <a:rPr lang="en-CA" dirty="0" smtClean="0"/>
              <a:t>When dealing with “wet drunks”, it is suggested that they be asked to “settle down” or be taken outside by an experienced member.  They are welcome to come back to the next meeting</a:t>
            </a:r>
          </a:p>
          <a:p>
            <a:r>
              <a:rPr lang="en-CA" dirty="0" smtClean="0"/>
              <a:t>No one is to be shunned for their beliefs, nor forced to conform to anything</a:t>
            </a:r>
          </a:p>
          <a:p>
            <a:r>
              <a:rPr lang="en-CA" dirty="0" smtClean="0"/>
              <a:t>Even if a member gets drunk again, they are still welcome back to any AA meeting</a:t>
            </a:r>
          </a:p>
          <a:p>
            <a:r>
              <a:rPr lang="en-CA" dirty="0" smtClean="0"/>
              <a:t>The story of Irma L is a way to put a “face” on tradition 3, so no one has to suffer the fate that she suffered back in 1941</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Al-anon family groups</a:t>
            </a:r>
            <a:endParaRPr lang="en-CA" dirty="0"/>
          </a:p>
        </p:txBody>
      </p:sp>
      <p:pic>
        <p:nvPicPr>
          <p:cNvPr id="37890" name="Picture 2" descr="http://sd.keepcalm-o-matic.co.uk/i/keep-calm-and-al-anon-.png"/>
          <p:cNvPicPr>
            <a:picLocks noChangeAspect="1" noChangeArrowheads="1"/>
          </p:cNvPicPr>
          <p:nvPr/>
        </p:nvPicPr>
        <p:blipFill>
          <a:blip r:embed="rId2" cstate="print"/>
          <a:srcRect/>
          <a:stretch>
            <a:fillRect/>
          </a:stretch>
        </p:blipFill>
        <p:spPr bwMode="auto">
          <a:xfrm>
            <a:off x="1331640" y="1700808"/>
            <a:ext cx="5467350" cy="638175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What topics will we cover?</a:t>
            </a:r>
            <a:endParaRPr lang="en-CA" dirty="0"/>
          </a:p>
        </p:txBody>
      </p:sp>
      <p:sp>
        <p:nvSpPr>
          <p:cNvPr id="3" name="Content Placeholder 2"/>
          <p:cNvSpPr>
            <a:spLocks noGrp="1"/>
          </p:cNvSpPr>
          <p:nvPr>
            <p:ph idx="1"/>
          </p:nvPr>
        </p:nvSpPr>
        <p:spPr/>
        <p:txBody>
          <a:bodyPr/>
          <a:lstStyle/>
          <a:p>
            <a:pPr marL="514350" indent="-514350">
              <a:buFont typeface="+mj-lt"/>
              <a:buAutoNum type="arabicPeriod"/>
            </a:pPr>
            <a:r>
              <a:rPr lang="en-CA" dirty="0" smtClean="0"/>
              <a:t>“How it </a:t>
            </a:r>
            <a:r>
              <a:rPr lang="en-CA" u="sng" dirty="0" smtClean="0"/>
              <a:t>used</a:t>
            </a:r>
            <a:r>
              <a:rPr lang="en-CA" dirty="0" smtClean="0"/>
              <a:t> to Work”  </a:t>
            </a:r>
            <a:r>
              <a:rPr lang="en-CA" sz="1800" dirty="0" smtClean="0"/>
              <a:t>Taking a look at the 1939 manuscript of the famous introduction to Chapter 5 commonly referred to as </a:t>
            </a:r>
            <a:r>
              <a:rPr lang="en-CA" sz="1800" u="sng" dirty="0" smtClean="0"/>
              <a:t>How It Works</a:t>
            </a:r>
            <a:r>
              <a:rPr lang="en-CA" sz="1800" dirty="0" smtClean="0"/>
              <a:t>.  The first edition version has remained the same and is read in many meetings of Alcoholics Anonymous</a:t>
            </a:r>
          </a:p>
          <a:p>
            <a:pPr marL="514350" indent="-514350">
              <a:buFont typeface="+mj-lt"/>
              <a:buAutoNum type="arabicPeriod"/>
            </a:pPr>
            <a:endParaRPr lang="en-CA" sz="1800" u="sng" dirty="0" smtClean="0"/>
          </a:p>
          <a:p>
            <a:pPr marL="514350" indent="-514350">
              <a:buFont typeface="+mj-lt"/>
              <a:buAutoNum type="arabicPeriod"/>
            </a:pPr>
            <a:r>
              <a:rPr lang="en-CA" dirty="0" smtClean="0"/>
              <a:t>“A tribute to Irma </a:t>
            </a:r>
            <a:r>
              <a:rPr lang="en-CA" dirty="0" err="1" smtClean="0"/>
              <a:t>Livoni</a:t>
            </a:r>
            <a:r>
              <a:rPr lang="en-CA" dirty="0" smtClean="0"/>
              <a:t>”  </a:t>
            </a:r>
            <a:r>
              <a:rPr lang="en-CA" sz="1800" dirty="0" smtClean="0"/>
              <a:t>A victim of harsh membership expectations whose story is believed to be a significant contributor to the formation of Tradition 3</a:t>
            </a:r>
          </a:p>
          <a:p>
            <a:pPr marL="514350" indent="-514350">
              <a:buFont typeface="+mj-lt"/>
              <a:buAutoNum type="arabicPeriod"/>
            </a:pPr>
            <a:endParaRPr lang="en-CA" dirty="0" smtClean="0"/>
          </a:p>
          <a:p>
            <a:pPr marL="514350" indent="-514350">
              <a:buFont typeface="+mj-lt"/>
              <a:buAutoNum type="arabicPeriod"/>
            </a:pPr>
            <a:r>
              <a:rPr lang="en-CA" dirty="0" smtClean="0"/>
              <a:t>Lois Wilson and Family Recovery  </a:t>
            </a:r>
            <a:r>
              <a:rPr lang="en-CA" sz="1800" dirty="0" smtClean="0"/>
              <a:t>How the wives, husbands, children and friends of Alcoholics used the program outlined in the 12 steps achieve serenity, even if their loved ones were not able to stay sober in AA</a:t>
            </a:r>
            <a:endParaRPr lang="en-CA" dirty="0" smtClean="0"/>
          </a:p>
          <a:p>
            <a:pPr marL="514350" indent="-514350">
              <a:buNone/>
            </a:pPr>
            <a:endParaRPr lang="en-CA"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Lois </a:t>
            </a:r>
            <a:r>
              <a:rPr lang="en-CA" dirty="0" err="1" smtClean="0"/>
              <a:t>wilson</a:t>
            </a:r>
            <a:r>
              <a:rPr lang="en-CA" dirty="0" smtClean="0"/>
              <a:t> and al-anon</a:t>
            </a:r>
            <a:endParaRPr lang="en-CA" dirty="0"/>
          </a:p>
        </p:txBody>
      </p:sp>
      <p:sp>
        <p:nvSpPr>
          <p:cNvPr id="3" name="Content Placeholder 2"/>
          <p:cNvSpPr>
            <a:spLocks noGrp="1"/>
          </p:cNvSpPr>
          <p:nvPr>
            <p:ph idx="1"/>
          </p:nvPr>
        </p:nvSpPr>
        <p:spPr/>
        <p:txBody>
          <a:bodyPr/>
          <a:lstStyle/>
          <a:p>
            <a:r>
              <a:rPr lang="en-CA" dirty="0" smtClean="0"/>
              <a:t>Before the book, AA was completely word-of-mouth, and meetings were held in people’s homes.  Drunks would sometimes live there at different stages (drinking, temporarily stopped, or on their way to sobriety)</a:t>
            </a:r>
          </a:p>
          <a:p>
            <a:r>
              <a:rPr lang="en-CA" dirty="0" smtClean="0"/>
              <a:t>Only those who had hit a deep bottom would listen</a:t>
            </a:r>
          </a:p>
          <a:p>
            <a:r>
              <a:rPr lang="en-CA" dirty="0" smtClean="0"/>
              <a:t>Maple syrup in a whisky bottle; drunk men trying to get in through the coal chute and cellar; wedding clothes getting pawned</a:t>
            </a:r>
          </a:p>
          <a:p>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Early </a:t>
            </a:r>
            <a:r>
              <a:rPr lang="en-CA" dirty="0" err="1" smtClean="0"/>
              <a:t>aa</a:t>
            </a:r>
            <a:r>
              <a:rPr lang="en-CA" dirty="0" smtClean="0"/>
              <a:t> meetings</a:t>
            </a:r>
            <a:endParaRPr lang="en-CA" dirty="0"/>
          </a:p>
        </p:txBody>
      </p:sp>
      <p:sp>
        <p:nvSpPr>
          <p:cNvPr id="3" name="Content Placeholder 2"/>
          <p:cNvSpPr>
            <a:spLocks noGrp="1"/>
          </p:cNvSpPr>
          <p:nvPr>
            <p:ph idx="1"/>
          </p:nvPr>
        </p:nvSpPr>
        <p:spPr/>
        <p:txBody>
          <a:bodyPr/>
          <a:lstStyle/>
          <a:p>
            <a:r>
              <a:rPr lang="en-CA" dirty="0" smtClean="0"/>
              <a:t>Families were included in the meetings that we now describe as “open”.  Wives, parents, children and friends were all vitally interested in the process, and they would learn the 12 steps and try to live by them</a:t>
            </a:r>
          </a:p>
          <a:p>
            <a:r>
              <a:rPr lang="en-CA" dirty="0" smtClean="0"/>
              <a:t>Road trips that brought members and their families to the other groups in existence were common and powerful</a:t>
            </a:r>
          </a:p>
          <a:p>
            <a:r>
              <a:rPr lang="en-CA" dirty="0" smtClean="0"/>
              <a:t>“Closed meetings” for just alcoholics would happen sometimes, and the wives starting meeting together too at the same time</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Why did the wives meet?</a:t>
            </a:r>
            <a:endParaRPr lang="en-CA" dirty="0"/>
          </a:p>
        </p:txBody>
      </p:sp>
      <p:sp>
        <p:nvSpPr>
          <p:cNvPr id="3" name="Content Placeholder 2"/>
          <p:cNvSpPr>
            <a:spLocks noGrp="1"/>
          </p:cNvSpPr>
          <p:nvPr>
            <p:ph idx="1"/>
          </p:nvPr>
        </p:nvSpPr>
        <p:spPr/>
        <p:txBody>
          <a:bodyPr>
            <a:normAutofit lnSpcReduction="10000"/>
          </a:bodyPr>
          <a:lstStyle/>
          <a:p>
            <a:r>
              <a:rPr lang="en-CA" dirty="0" smtClean="0"/>
              <a:t>At first, the gatherings didn’t have any particular purpose.  The women played bridge or gossiped about their husbands most of the time.  It was a way to be social and relax (because they knew their husbands wouldn’t be getting into trouble!)</a:t>
            </a:r>
          </a:p>
          <a:p>
            <a:r>
              <a:rPr lang="en-CA" dirty="0" smtClean="0"/>
              <a:t>Lois and Bill experienced conflicts (ex. A shoe throwing incident) even as he was sober and she realized that she needed to live by the Twelve Steps just as much as he did.  Lois felt that Bill was growing spiritually while she was standing still (or going backwards)</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Al-anon was formed</a:t>
            </a:r>
            <a:endParaRPr lang="en-CA" dirty="0"/>
          </a:p>
        </p:txBody>
      </p:sp>
      <p:sp>
        <p:nvSpPr>
          <p:cNvPr id="3" name="Content Placeholder 2"/>
          <p:cNvSpPr>
            <a:spLocks noGrp="1"/>
          </p:cNvSpPr>
          <p:nvPr>
            <p:ph idx="1"/>
          </p:nvPr>
        </p:nvSpPr>
        <p:spPr/>
        <p:txBody>
          <a:bodyPr/>
          <a:lstStyle/>
          <a:p>
            <a:r>
              <a:rPr lang="en-CA" dirty="0" smtClean="0"/>
              <a:t>Others shared Lois’ need for spiritual growth as they felt frustrated in their efforts to become integrated human beings again</a:t>
            </a:r>
          </a:p>
          <a:p>
            <a:r>
              <a:rPr lang="en-CA" dirty="0" smtClean="0"/>
              <a:t>The Al-Anon groups followed the AA program in every principle.  Members tell their own experience, including how they came to find the serenity they needed in Al-Anon, and what the fellowship has done for them.  They seek to help others who have had a similar experience with alcoholics</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Carrying the message</a:t>
            </a:r>
            <a:endParaRPr lang="en-CA" dirty="0"/>
          </a:p>
        </p:txBody>
      </p:sp>
      <p:sp>
        <p:nvSpPr>
          <p:cNvPr id="3" name="Content Placeholder 2"/>
          <p:cNvSpPr>
            <a:spLocks noGrp="1"/>
          </p:cNvSpPr>
          <p:nvPr>
            <p:ph idx="1"/>
          </p:nvPr>
        </p:nvSpPr>
        <p:spPr>
          <a:xfrm>
            <a:off x="457200" y="1609416"/>
            <a:ext cx="7239000" cy="5248584"/>
          </a:xfrm>
        </p:spPr>
        <p:txBody>
          <a:bodyPr>
            <a:normAutofit lnSpcReduction="10000"/>
          </a:bodyPr>
          <a:lstStyle/>
          <a:p>
            <a:r>
              <a:rPr lang="en-CA" dirty="0" smtClean="0"/>
              <a:t>In 1950 Bill suggested that there be a unified Central Office in New York for Al-Anon that could receive inquiries, prepare literature, and inform the public in need so they would know where to turn</a:t>
            </a:r>
          </a:p>
          <a:p>
            <a:r>
              <a:rPr lang="en-CA" dirty="0" smtClean="0"/>
              <a:t>In 1951, 51 groups registered with the Al-Anon Central Office.  By 1967, there were over 3,000 groups.</a:t>
            </a:r>
          </a:p>
          <a:p>
            <a:r>
              <a:rPr lang="en-CA" dirty="0" smtClean="0"/>
              <a:t>Interesting Fact: the numerical potential of Al-Anon is far greater than AA because it composes not just of alcoholics, but the partners, children, parents, relatives and friends.  It is estimated that five people are seriously affected by one alcoholic</a:t>
            </a:r>
            <a:endParaRPr lang="en-C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Discussion Questions</a:t>
            </a:r>
            <a:endParaRPr lang="en-CA" dirty="0"/>
          </a:p>
        </p:txBody>
      </p:sp>
      <p:sp>
        <p:nvSpPr>
          <p:cNvPr id="3" name="Content Placeholder 2"/>
          <p:cNvSpPr>
            <a:spLocks noGrp="1"/>
          </p:cNvSpPr>
          <p:nvPr>
            <p:ph idx="1"/>
          </p:nvPr>
        </p:nvSpPr>
        <p:spPr>
          <a:xfrm>
            <a:off x="457200" y="1609416"/>
            <a:ext cx="7239000" cy="5248584"/>
          </a:xfrm>
        </p:spPr>
        <p:txBody>
          <a:bodyPr/>
          <a:lstStyle/>
          <a:p>
            <a:r>
              <a:rPr lang="en-CA" dirty="0" smtClean="0"/>
              <a:t>What is an example of a change you noticed from the 1930s transcript of How it Works to the one published in the book Alcoholics Anonymous?</a:t>
            </a:r>
            <a:endParaRPr lang="en-US" dirty="0" smtClean="0"/>
          </a:p>
          <a:p>
            <a:r>
              <a:rPr lang="en-US" dirty="0" smtClean="0"/>
              <a:t>What significance do you think changing the </a:t>
            </a:r>
            <a:r>
              <a:rPr lang="en-US" dirty="0" smtClean="0">
                <a:hlinkClick r:id="rId2" action="ppaction://hlinksldjump"/>
              </a:rPr>
              <a:t>last sentence </a:t>
            </a:r>
            <a:r>
              <a:rPr lang="en-US" dirty="0" smtClean="0"/>
              <a:t>has on welcoming newcomers?</a:t>
            </a:r>
          </a:p>
          <a:p>
            <a:r>
              <a:rPr lang="en-US" dirty="0" smtClean="0"/>
              <a:t>How can we use the memory of Irma L to carry a clear message about Tradition 3?</a:t>
            </a:r>
          </a:p>
          <a:p>
            <a:r>
              <a:rPr lang="en-US" dirty="0" smtClean="0"/>
              <a:t>What impact has Al-Anon family groups had on people you know, or yourself?</a:t>
            </a:r>
          </a:p>
          <a:p>
            <a:r>
              <a:rPr lang="en-US" dirty="0" smtClean="0"/>
              <a:t>Comments, Questions or </a:t>
            </a:r>
            <a:r>
              <a:rPr lang="en-US" smtClean="0"/>
              <a:t>other ideas?</a:t>
            </a:r>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A301.jpg"/>
          <p:cNvPicPr>
            <a:picLocks noGrp="1" noChangeAspect="1"/>
          </p:cNvPicPr>
          <p:nvPr>
            <p:ph idx="1"/>
          </p:nvPr>
        </p:nvPicPr>
        <p:blipFill>
          <a:blip r:embed="rId2" cstate="print"/>
          <a:stretch>
            <a:fillRect/>
          </a:stretch>
        </p:blipFill>
        <p:spPr>
          <a:xfrm>
            <a:off x="1475656" y="-64406"/>
            <a:ext cx="5354397" cy="6922406"/>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it Works” – AA Big Book, 4</a:t>
            </a:r>
            <a:r>
              <a:rPr lang="en-CA" baseline="30000" dirty="0" smtClean="0"/>
              <a:t>th</a:t>
            </a:r>
            <a:r>
              <a:rPr lang="en-CA" dirty="0" smtClean="0"/>
              <a:t> edition</a:t>
            </a:r>
            <a:endParaRPr lang="en-CA" dirty="0"/>
          </a:p>
        </p:txBody>
      </p:sp>
      <p:sp>
        <p:nvSpPr>
          <p:cNvPr id="3" name="Content Placeholder 2"/>
          <p:cNvSpPr>
            <a:spLocks noGrp="1"/>
          </p:cNvSpPr>
          <p:nvPr>
            <p:ph idx="1"/>
          </p:nvPr>
        </p:nvSpPr>
        <p:spPr/>
        <p:txBody>
          <a:bodyPr>
            <a:normAutofit fontScale="70000" lnSpcReduction="20000"/>
          </a:bodyPr>
          <a:lstStyle/>
          <a:p>
            <a:pPr>
              <a:buNone/>
            </a:pPr>
            <a:r>
              <a:rPr lang="en-CA" dirty="0" smtClean="0"/>
              <a:t>Rarely </a:t>
            </a:r>
            <a:r>
              <a:rPr lang="en-CA" dirty="0"/>
              <a:t>have </a:t>
            </a:r>
            <a:r>
              <a:rPr lang="en-CA" dirty="0" smtClean="0"/>
              <a:t>we </a:t>
            </a:r>
            <a:r>
              <a:rPr lang="en-CA" dirty="0"/>
              <a:t>seen a person fail who has </a:t>
            </a:r>
            <a:r>
              <a:rPr lang="en-CA" dirty="0" smtClean="0"/>
              <a:t>thoroughly </a:t>
            </a:r>
            <a:r>
              <a:rPr lang="en-CA" dirty="0"/>
              <a:t>followed </a:t>
            </a:r>
            <a:r>
              <a:rPr lang="en-CA" dirty="0" smtClean="0"/>
              <a:t>our</a:t>
            </a:r>
          </a:p>
          <a:p>
            <a:pPr>
              <a:buNone/>
            </a:pPr>
            <a:r>
              <a:rPr lang="en-CA" dirty="0" smtClean="0"/>
              <a:t>path</a:t>
            </a:r>
            <a:r>
              <a:rPr lang="en-CA" dirty="0"/>
              <a:t>. Those who do not </a:t>
            </a:r>
            <a:r>
              <a:rPr lang="en-CA" dirty="0" smtClean="0"/>
              <a:t>recover </a:t>
            </a:r>
            <a:r>
              <a:rPr lang="en-CA" dirty="0"/>
              <a:t>are people who cannot or will </a:t>
            </a:r>
            <a:r>
              <a:rPr lang="en-CA" dirty="0" smtClean="0"/>
              <a:t>not</a:t>
            </a:r>
          </a:p>
          <a:p>
            <a:pPr>
              <a:buNone/>
            </a:pPr>
            <a:r>
              <a:rPr lang="en-CA" dirty="0" smtClean="0"/>
              <a:t>completely give </a:t>
            </a:r>
            <a:r>
              <a:rPr lang="en-CA" dirty="0"/>
              <a:t>themselves to this simple program, usually men </a:t>
            </a:r>
          </a:p>
          <a:p>
            <a:pPr>
              <a:buNone/>
            </a:pPr>
            <a:r>
              <a:rPr lang="en-CA" dirty="0"/>
              <a:t>and women who are constitutionally incapable of </a:t>
            </a:r>
            <a:r>
              <a:rPr lang="en-CA" dirty="0" smtClean="0"/>
              <a:t>being </a:t>
            </a:r>
            <a:r>
              <a:rPr lang="en-CA" dirty="0"/>
              <a:t>honest with </a:t>
            </a:r>
            <a:endParaRPr lang="en-CA" dirty="0" smtClean="0"/>
          </a:p>
          <a:p>
            <a:pPr>
              <a:buNone/>
            </a:pPr>
            <a:r>
              <a:rPr lang="en-CA" dirty="0" smtClean="0"/>
              <a:t>themselves</a:t>
            </a:r>
            <a:r>
              <a:rPr lang="en-CA" dirty="0"/>
              <a:t>. There are such </a:t>
            </a:r>
            <a:r>
              <a:rPr lang="en-CA" dirty="0" smtClean="0"/>
              <a:t>unfortunates</a:t>
            </a:r>
            <a:r>
              <a:rPr lang="en-CA" dirty="0"/>
              <a:t>. They are not at fault; </a:t>
            </a:r>
            <a:endParaRPr lang="en-CA" dirty="0" smtClean="0"/>
          </a:p>
          <a:p>
            <a:pPr>
              <a:buNone/>
            </a:pPr>
            <a:r>
              <a:rPr lang="en-CA" dirty="0" smtClean="0"/>
              <a:t>they seem </a:t>
            </a:r>
            <a:r>
              <a:rPr lang="en-CA" dirty="0"/>
              <a:t>to have been </a:t>
            </a:r>
            <a:r>
              <a:rPr lang="en-CA" dirty="0" smtClean="0"/>
              <a:t>born </a:t>
            </a:r>
            <a:r>
              <a:rPr lang="en-CA" dirty="0"/>
              <a:t>that way. They are naturally incapable </a:t>
            </a:r>
            <a:endParaRPr lang="en-CA" dirty="0" smtClean="0"/>
          </a:p>
          <a:p>
            <a:pPr>
              <a:buNone/>
            </a:pPr>
            <a:r>
              <a:rPr lang="en-CA" dirty="0" smtClean="0"/>
              <a:t>of grasping </a:t>
            </a:r>
            <a:r>
              <a:rPr lang="en-CA" dirty="0"/>
              <a:t>and developing a manner of living which demands </a:t>
            </a:r>
            <a:endParaRPr lang="en-CA" dirty="0" smtClean="0"/>
          </a:p>
          <a:p>
            <a:pPr>
              <a:buNone/>
            </a:pPr>
            <a:r>
              <a:rPr lang="en-CA" dirty="0" smtClean="0"/>
              <a:t>rigorous honesty</a:t>
            </a:r>
            <a:r>
              <a:rPr lang="en-CA" dirty="0"/>
              <a:t>. Their chances are less than average. </a:t>
            </a:r>
            <a:r>
              <a:rPr lang="en-CA" dirty="0" smtClean="0"/>
              <a:t>There </a:t>
            </a:r>
            <a:r>
              <a:rPr lang="en-CA" dirty="0"/>
              <a:t>are </a:t>
            </a:r>
            <a:endParaRPr lang="en-CA" dirty="0" smtClean="0"/>
          </a:p>
          <a:p>
            <a:pPr>
              <a:buNone/>
            </a:pPr>
            <a:r>
              <a:rPr lang="en-CA" dirty="0" smtClean="0"/>
              <a:t>those</a:t>
            </a:r>
            <a:r>
              <a:rPr lang="en-CA" dirty="0"/>
              <a:t>, too, </a:t>
            </a:r>
            <a:r>
              <a:rPr lang="en-CA" dirty="0" smtClean="0"/>
              <a:t>who </a:t>
            </a:r>
            <a:r>
              <a:rPr lang="en-CA" dirty="0"/>
              <a:t>suffer from grave emotional </a:t>
            </a:r>
            <a:r>
              <a:rPr lang="en-CA" dirty="0" smtClean="0"/>
              <a:t>and </a:t>
            </a:r>
            <a:r>
              <a:rPr lang="en-CA" dirty="0"/>
              <a:t>mental disorders, </a:t>
            </a:r>
            <a:endParaRPr lang="en-CA" dirty="0" smtClean="0"/>
          </a:p>
          <a:p>
            <a:pPr>
              <a:buNone/>
            </a:pPr>
            <a:r>
              <a:rPr lang="en-CA" dirty="0" smtClean="0"/>
              <a:t>but </a:t>
            </a:r>
            <a:r>
              <a:rPr lang="en-CA" dirty="0"/>
              <a:t>many </a:t>
            </a:r>
            <a:r>
              <a:rPr lang="en-CA" dirty="0" smtClean="0"/>
              <a:t>of them </a:t>
            </a:r>
            <a:r>
              <a:rPr lang="en-CA" dirty="0"/>
              <a:t>do recover if </a:t>
            </a:r>
            <a:r>
              <a:rPr lang="en-CA" dirty="0" smtClean="0"/>
              <a:t>they </a:t>
            </a:r>
            <a:r>
              <a:rPr lang="en-CA" dirty="0"/>
              <a:t>have the capacity to be </a:t>
            </a:r>
            <a:endParaRPr lang="en-CA" dirty="0" smtClean="0"/>
          </a:p>
          <a:p>
            <a:pPr>
              <a:buNone/>
            </a:pPr>
            <a:r>
              <a:rPr lang="en-CA" dirty="0" smtClean="0"/>
              <a:t>honest</a:t>
            </a:r>
            <a:r>
              <a:rPr lang="en-CA"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it Works” – 1930s manuscript</a:t>
            </a:r>
            <a:endParaRPr lang="en-CA" dirty="0"/>
          </a:p>
        </p:txBody>
      </p:sp>
      <p:sp>
        <p:nvSpPr>
          <p:cNvPr id="3" name="Content Placeholder 2"/>
          <p:cNvSpPr>
            <a:spLocks noGrp="1"/>
          </p:cNvSpPr>
          <p:nvPr>
            <p:ph idx="1"/>
          </p:nvPr>
        </p:nvSpPr>
        <p:spPr/>
        <p:txBody>
          <a:bodyPr>
            <a:normAutofit fontScale="70000" lnSpcReduction="20000"/>
          </a:bodyPr>
          <a:lstStyle/>
          <a:p>
            <a:pPr>
              <a:buNone/>
            </a:pPr>
            <a:r>
              <a:rPr lang="en-CA" dirty="0" smtClean="0"/>
              <a:t>Rarely have we seen a person fail who has thoroughly followed our </a:t>
            </a:r>
          </a:p>
          <a:p>
            <a:pPr>
              <a:buNone/>
            </a:pPr>
            <a:r>
              <a:rPr lang="en-CA" b="1" u="sng" dirty="0" smtClean="0"/>
              <a:t>directions</a:t>
            </a:r>
            <a:r>
              <a:rPr lang="en-CA" dirty="0" smtClean="0"/>
              <a:t>. Those who do not recover are people who cannot or will </a:t>
            </a:r>
          </a:p>
          <a:p>
            <a:pPr>
              <a:buNone/>
            </a:pPr>
            <a:r>
              <a:rPr lang="en-CA" dirty="0"/>
              <a:t>n</a:t>
            </a:r>
            <a:r>
              <a:rPr lang="en-CA" dirty="0" smtClean="0"/>
              <a:t>ot completely give themselves to this simple program, usually men </a:t>
            </a:r>
          </a:p>
          <a:p>
            <a:pPr>
              <a:buNone/>
            </a:pPr>
            <a:r>
              <a:rPr lang="en-CA" dirty="0" smtClean="0"/>
              <a:t>and women who are constitutionally incapable of being honest with </a:t>
            </a:r>
          </a:p>
          <a:p>
            <a:pPr>
              <a:buNone/>
            </a:pPr>
            <a:r>
              <a:rPr lang="en-CA" dirty="0" smtClean="0"/>
              <a:t>themselves. There are such unfortunates. They are not at fault; </a:t>
            </a:r>
          </a:p>
          <a:p>
            <a:pPr>
              <a:buNone/>
            </a:pPr>
            <a:r>
              <a:rPr lang="en-CA" dirty="0" smtClean="0"/>
              <a:t>They seem to have been born that way. They are naturally </a:t>
            </a:r>
          </a:p>
          <a:p>
            <a:pPr>
              <a:buNone/>
            </a:pPr>
            <a:r>
              <a:rPr lang="en-CA" dirty="0" smtClean="0"/>
              <a:t>incapable of grasping and developing a manner of living which </a:t>
            </a:r>
          </a:p>
          <a:p>
            <a:pPr>
              <a:buNone/>
            </a:pPr>
            <a:r>
              <a:rPr lang="en-CA" dirty="0" smtClean="0"/>
              <a:t>demands rigorous honesty. Their chances are less than average. </a:t>
            </a:r>
          </a:p>
          <a:p>
            <a:pPr>
              <a:buNone/>
            </a:pPr>
            <a:r>
              <a:rPr lang="en-CA" dirty="0" smtClean="0"/>
              <a:t>There are those, too, who suffer from grave emotional and mental </a:t>
            </a:r>
          </a:p>
          <a:p>
            <a:pPr>
              <a:buNone/>
            </a:pPr>
            <a:r>
              <a:rPr lang="en-CA" dirty="0" smtClean="0"/>
              <a:t>disorders, but many of them do recover if they have the capacity to </a:t>
            </a:r>
          </a:p>
          <a:p>
            <a:pPr>
              <a:buNone/>
            </a:pPr>
            <a:r>
              <a:rPr lang="en-CA" dirty="0" smtClean="0"/>
              <a:t>be honest. </a:t>
            </a:r>
          </a:p>
          <a:p>
            <a:pPr>
              <a:buNone/>
            </a:pPr>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it Works” – AA Big Book, 4</a:t>
            </a:r>
            <a:r>
              <a:rPr lang="en-CA" baseline="30000" dirty="0" smtClean="0"/>
              <a:t>th</a:t>
            </a:r>
            <a:r>
              <a:rPr lang="en-CA" dirty="0" smtClean="0"/>
              <a:t> edition</a:t>
            </a:r>
            <a:endParaRPr lang="en-CA" dirty="0"/>
          </a:p>
        </p:txBody>
      </p:sp>
      <p:sp>
        <p:nvSpPr>
          <p:cNvPr id="3" name="Content Placeholder 2"/>
          <p:cNvSpPr>
            <a:spLocks noGrp="1"/>
          </p:cNvSpPr>
          <p:nvPr>
            <p:ph idx="1"/>
          </p:nvPr>
        </p:nvSpPr>
        <p:spPr>
          <a:xfrm>
            <a:off x="457200" y="1600200"/>
            <a:ext cx="8229600" cy="5069160"/>
          </a:xfrm>
        </p:spPr>
        <p:txBody>
          <a:bodyPr>
            <a:normAutofit fontScale="40000" lnSpcReduction="20000"/>
          </a:bodyPr>
          <a:lstStyle/>
          <a:p>
            <a:pPr>
              <a:buNone/>
            </a:pPr>
            <a:r>
              <a:rPr lang="en-CA" sz="4600" dirty="0"/>
              <a:t>Our stories disclose in a general way what we used </a:t>
            </a:r>
            <a:r>
              <a:rPr lang="en-CA" sz="4600" dirty="0" smtClean="0"/>
              <a:t>to </a:t>
            </a:r>
            <a:r>
              <a:rPr lang="en-CA" sz="4600" dirty="0"/>
              <a:t>be like, what </a:t>
            </a:r>
            <a:endParaRPr lang="en-CA" sz="4600" dirty="0" smtClean="0"/>
          </a:p>
          <a:p>
            <a:pPr>
              <a:buNone/>
            </a:pPr>
            <a:r>
              <a:rPr lang="en-CA" sz="4600" dirty="0" smtClean="0"/>
              <a:t>happened</a:t>
            </a:r>
            <a:r>
              <a:rPr lang="en-CA" sz="4600" dirty="0"/>
              <a:t>, and what we are like now. </a:t>
            </a:r>
            <a:r>
              <a:rPr lang="en-CA" sz="4600" dirty="0" smtClean="0"/>
              <a:t> If </a:t>
            </a:r>
            <a:r>
              <a:rPr lang="en-CA" sz="4600" dirty="0"/>
              <a:t>you have decided you want </a:t>
            </a:r>
            <a:endParaRPr lang="en-CA" sz="4600" dirty="0" smtClean="0"/>
          </a:p>
          <a:p>
            <a:pPr>
              <a:buNone/>
            </a:pPr>
            <a:r>
              <a:rPr lang="en-CA" sz="4600" dirty="0" smtClean="0"/>
              <a:t>what </a:t>
            </a:r>
            <a:r>
              <a:rPr lang="en-CA" sz="4600" dirty="0"/>
              <a:t>we have and are </a:t>
            </a:r>
            <a:r>
              <a:rPr lang="en-CA" sz="4600" dirty="0" smtClean="0"/>
              <a:t>willing </a:t>
            </a:r>
            <a:r>
              <a:rPr lang="en-CA" sz="4600" dirty="0"/>
              <a:t>to go to any length to get it—then </a:t>
            </a:r>
            <a:r>
              <a:rPr lang="en-CA" sz="4600" dirty="0" smtClean="0"/>
              <a:t>you</a:t>
            </a:r>
          </a:p>
          <a:p>
            <a:pPr>
              <a:buNone/>
            </a:pPr>
            <a:r>
              <a:rPr lang="en-CA" sz="4600" dirty="0" smtClean="0"/>
              <a:t>are ready </a:t>
            </a:r>
            <a:r>
              <a:rPr lang="en-CA" sz="4600" dirty="0"/>
              <a:t>to take certain steps. </a:t>
            </a:r>
            <a:r>
              <a:rPr lang="en-CA" sz="4600" dirty="0" smtClean="0"/>
              <a:t>At </a:t>
            </a:r>
            <a:r>
              <a:rPr lang="en-CA" sz="4600" dirty="0"/>
              <a:t>some of these we balked. We </a:t>
            </a:r>
            <a:endParaRPr lang="en-CA" sz="4600" dirty="0" smtClean="0"/>
          </a:p>
          <a:p>
            <a:pPr>
              <a:buNone/>
            </a:pPr>
            <a:r>
              <a:rPr lang="en-CA" sz="4600" dirty="0" smtClean="0"/>
              <a:t>thought </a:t>
            </a:r>
            <a:r>
              <a:rPr lang="en-CA" sz="4600" dirty="0"/>
              <a:t>we could </a:t>
            </a:r>
            <a:r>
              <a:rPr lang="en-CA" sz="4600" dirty="0" smtClean="0"/>
              <a:t>find </a:t>
            </a:r>
            <a:r>
              <a:rPr lang="en-CA" sz="4600" dirty="0"/>
              <a:t>an easier, softer way. But we could not. With </a:t>
            </a:r>
          </a:p>
          <a:p>
            <a:pPr>
              <a:buNone/>
            </a:pPr>
            <a:r>
              <a:rPr lang="en-CA" sz="4600" dirty="0"/>
              <a:t>all the earnestness at our command, we beg of you to </a:t>
            </a:r>
            <a:r>
              <a:rPr lang="en-CA" sz="4600" dirty="0" smtClean="0"/>
              <a:t>be </a:t>
            </a:r>
            <a:r>
              <a:rPr lang="en-CA" sz="4600" dirty="0"/>
              <a:t>fearless and </a:t>
            </a:r>
            <a:endParaRPr lang="en-CA" sz="4600" dirty="0" smtClean="0"/>
          </a:p>
          <a:p>
            <a:pPr>
              <a:buNone/>
            </a:pPr>
            <a:r>
              <a:rPr lang="en-CA" sz="4600" dirty="0" smtClean="0"/>
              <a:t>thorough </a:t>
            </a:r>
            <a:r>
              <a:rPr lang="en-CA" sz="4600" dirty="0"/>
              <a:t>from the very start. Some of </a:t>
            </a:r>
            <a:r>
              <a:rPr lang="en-CA" sz="4600" dirty="0" smtClean="0"/>
              <a:t>us </a:t>
            </a:r>
            <a:r>
              <a:rPr lang="en-CA" sz="4600" dirty="0"/>
              <a:t>have tried to hold on to our </a:t>
            </a:r>
            <a:endParaRPr lang="en-CA" sz="4600" dirty="0" smtClean="0"/>
          </a:p>
          <a:p>
            <a:pPr>
              <a:buNone/>
            </a:pPr>
            <a:r>
              <a:rPr lang="en-CA" sz="4600" dirty="0" smtClean="0"/>
              <a:t>old </a:t>
            </a:r>
            <a:r>
              <a:rPr lang="en-CA" sz="4600" dirty="0"/>
              <a:t>ideas and the result </a:t>
            </a:r>
            <a:r>
              <a:rPr lang="en-CA" sz="4600" dirty="0" smtClean="0"/>
              <a:t>was </a:t>
            </a:r>
            <a:r>
              <a:rPr lang="en-CA" sz="4600" dirty="0"/>
              <a:t>nil until we let go absolutely. </a:t>
            </a:r>
            <a:r>
              <a:rPr lang="en-CA" sz="4600" dirty="0" smtClean="0"/>
              <a:t>Remember </a:t>
            </a:r>
          </a:p>
          <a:p>
            <a:pPr>
              <a:buNone/>
            </a:pPr>
            <a:r>
              <a:rPr lang="en-CA" sz="4600" dirty="0" smtClean="0"/>
              <a:t>that </a:t>
            </a:r>
            <a:r>
              <a:rPr lang="en-CA" sz="4600" dirty="0"/>
              <a:t>we deal with alcohol—cunning, </a:t>
            </a:r>
            <a:r>
              <a:rPr lang="en-CA" sz="4600" dirty="0" smtClean="0"/>
              <a:t>baf­</a:t>
            </a:r>
            <a:r>
              <a:rPr lang="en-CA" sz="4600" dirty="0"/>
              <a:t>fling, powerful! Without help </a:t>
            </a:r>
            <a:endParaRPr lang="en-CA" sz="4600" dirty="0" smtClean="0"/>
          </a:p>
          <a:p>
            <a:pPr>
              <a:buNone/>
            </a:pPr>
            <a:r>
              <a:rPr lang="en-CA" sz="4600" dirty="0" smtClean="0"/>
              <a:t>it </a:t>
            </a:r>
            <a:r>
              <a:rPr lang="en-CA" sz="4600" dirty="0"/>
              <a:t>is too </a:t>
            </a:r>
            <a:r>
              <a:rPr lang="en-CA" sz="4600" dirty="0" smtClean="0"/>
              <a:t>much </a:t>
            </a:r>
            <a:r>
              <a:rPr lang="en-CA" sz="4600" dirty="0"/>
              <a:t>for us. </a:t>
            </a:r>
            <a:r>
              <a:rPr lang="en-CA" sz="4600" dirty="0" smtClean="0"/>
              <a:t>But </a:t>
            </a:r>
            <a:r>
              <a:rPr lang="en-CA" sz="4600" dirty="0"/>
              <a:t>there is One who has all power—that One is </a:t>
            </a:r>
            <a:endParaRPr lang="en-CA" sz="4600" dirty="0" smtClean="0"/>
          </a:p>
          <a:p>
            <a:pPr>
              <a:buNone/>
            </a:pPr>
            <a:r>
              <a:rPr lang="en-CA" sz="4600" dirty="0" smtClean="0"/>
              <a:t>God</a:t>
            </a:r>
            <a:r>
              <a:rPr lang="en-CA" sz="4600" dirty="0"/>
              <a:t>. </a:t>
            </a:r>
            <a:r>
              <a:rPr lang="en-CA" sz="4600" dirty="0" smtClean="0"/>
              <a:t>May </a:t>
            </a:r>
            <a:r>
              <a:rPr lang="en-CA" sz="4600" dirty="0"/>
              <a:t>you find Him now! </a:t>
            </a:r>
            <a:r>
              <a:rPr lang="en-CA" sz="4600" dirty="0" smtClean="0"/>
              <a:t>Half </a:t>
            </a:r>
            <a:r>
              <a:rPr lang="en-CA" sz="4600" dirty="0"/>
              <a:t>measures availed us nothing. We </a:t>
            </a:r>
            <a:endParaRPr lang="en-CA" sz="4600" dirty="0" smtClean="0"/>
          </a:p>
          <a:p>
            <a:pPr>
              <a:buNone/>
            </a:pPr>
            <a:r>
              <a:rPr lang="en-CA" sz="4600" dirty="0" smtClean="0"/>
              <a:t>stood </a:t>
            </a:r>
            <a:r>
              <a:rPr lang="en-CA" sz="4600" dirty="0"/>
              <a:t>at the </a:t>
            </a:r>
            <a:r>
              <a:rPr lang="en-CA" sz="4600" dirty="0" smtClean="0"/>
              <a:t>turning </a:t>
            </a:r>
            <a:r>
              <a:rPr lang="en-CA" sz="4600" dirty="0"/>
              <a:t>point. We asked His protection and care with </a:t>
            </a:r>
            <a:endParaRPr lang="en-CA" sz="4600" dirty="0" smtClean="0"/>
          </a:p>
          <a:p>
            <a:pPr>
              <a:buNone/>
            </a:pPr>
            <a:r>
              <a:rPr lang="en-CA" sz="4600" dirty="0" smtClean="0"/>
              <a:t>complete abandon.</a:t>
            </a:r>
            <a:endParaRPr lang="en-CA" sz="4600" dirty="0"/>
          </a:p>
          <a:p>
            <a:pPr>
              <a:buNone/>
            </a:pPr>
            <a:endParaRPr lang="en-CA" dirty="0"/>
          </a:p>
          <a:p>
            <a:pPr>
              <a:buNone/>
            </a:pPr>
            <a:endParaRPr lang="en-CA" dirty="0"/>
          </a:p>
          <a:p>
            <a:pPr>
              <a:buNone/>
            </a:pPr>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it Works” – 1930s manuscript</a:t>
            </a:r>
            <a:endParaRPr lang="en-CA" dirty="0"/>
          </a:p>
        </p:txBody>
      </p:sp>
      <p:sp>
        <p:nvSpPr>
          <p:cNvPr id="3" name="Content Placeholder 2"/>
          <p:cNvSpPr>
            <a:spLocks noGrp="1"/>
          </p:cNvSpPr>
          <p:nvPr>
            <p:ph idx="1"/>
          </p:nvPr>
        </p:nvSpPr>
        <p:spPr/>
        <p:txBody>
          <a:bodyPr>
            <a:normAutofit fontScale="62500" lnSpcReduction="20000"/>
          </a:bodyPr>
          <a:lstStyle/>
          <a:p>
            <a:pPr>
              <a:buNone/>
            </a:pPr>
            <a:r>
              <a:rPr lang="en-CA" dirty="0" smtClean="0"/>
              <a:t>Our stories disclose in a general way what we used to be like, what </a:t>
            </a:r>
          </a:p>
          <a:p>
            <a:pPr>
              <a:buNone/>
            </a:pPr>
            <a:r>
              <a:rPr lang="en-CA" dirty="0" smtClean="0"/>
              <a:t>happened, and what we are like now.  If you have decided you want </a:t>
            </a:r>
          </a:p>
          <a:p>
            <a:pPr>
              <a:buNone/>
            </a:pPr>
            <a:r>
              <a:rPr lang="en-CA" dirty="0" smtClean="0"/>
              <a:t>what we have and are willing to go to any length to get it—then you</a:t>
            </a:r>
          </a:p>
          <a:p>
            <a:pPr>
              <a:buNone/>
            </a:pPr>
            <a:r>
              <a:rPr lang="en-CA" dirty="0" smtClean="0"/>
              <a:t>are ready to </a:t>
            </a:r>
            <a:r>
              <a:rPr lang="en-CA" b="1" u="sng" dirty="0" smtClean="0"/>
              <a:t>follow directions</a:t>
            </a:r>
            <a:r>
              <a:rPr lang="en-CA" dirty="0" smtClean="0"/>
              <a:t>. At some of these </a:t>
            </a:r>
            <a:r>
              <a:rPr lang="en-CA" b="1" u="sng" dirty="0" smtClean="0"/>
              <a:t>you may balk</a:t>
            </a:r>
            <a:r>
              <a:rPr lang="en-CA" dirty="0" smtClean="0"/>
              <a:t>. </a:t>
            </a:r>
            <a:r>
              <a:rPr lang="en-CA" b="1" u="sng" dirty="0" smtClean="0"/>
              <a:t>You </a:t>
            </a:r>
          </a:p>
          <a:p>
            <a:pPr>
              <a:buNone/>
            </a:pPr>
            <a:r>
              <a:rPr lang="en-CA" b="1" u="sng" dirty="0" smtClean="0"/>
              <a:t>may think you can find an easier, softer way. We doubt if you can</a:t>
            </a:r>
            <a:r>
              <a:rPr lang="en-CA" dirty="0" smtClean="0"/>
              <a:t>. With </a:t>
            </a:r>
          </a:p>
          <a:p>
            <a:pPr>
              <a:buNone/>
            </a:pPr>
            <a:r>
              <a:rPr lang="en-CA" dirty="0" smtClean="0"/>
              <a:t>all the earnestness at our command, we beg of you to be fearless and </a:t>
            </a:r>
          </a:p>
          <a:p>
            <a:pPr>
              <a:buNone/>
            </a:pPr>
            <a:r>
              <a:rPr lang="en-CA" dirty="0" smtClean="0"/>
              <a:t>thorough from the very start. Some of us have tried to hold on to our </a:t>
            </a:r>
          </a:p>
          <a:p>
            <a:pPr>
              <a:buNone/>
            </a:pPr>
            <a:r>
              <a:rPr lang="en-CA" dirty="0" smtClean="0"/>
              <a:t>old ideas and the result was nil until we let go absolutely. Remember </a:t>
            </a:r>
          </a:p>
          <a:p>
            <a:pPr>
              <a:buNone/>
            </a:pPr>
            <a:r>
              <a:rPr lang="en-CA" dirty="0" smtClean="0"/>
              <a:t>that </a:t>
            </a:r>
            <a:r>
              <a:rPr lang="en-CA" b="1" u="sng" dirty="0" smtClean="0"/>
              <a:t>you</a:t>
            </a:r>
            <a:r>
              <a:rPr lang="en-CA" dirty="0" smtClean="0"/>
              <a:t> are dealing with alcohol—cunning, baffling, powerful! Without help </a:t>
            </a:r>
          </a:p>
          <a:p>
            <a:pPr>
              <a:buNone/>
            </a:pPr>
            <a:r>
              <a:rPr lang="en-CA" dirty="0" smtClean="0"/>
              <a:t>it is too much for </a:t>
            </a:r>
            <a:r>
              <a:rPr lang="en-CA" b="1" u="sng" dirty="0" smtClean="0"/>
              <a:t>you</a:t>
            </a:r>
            <a:r>
              <a:rPr lang="en-CA" dirty="0" smtClean="0"/>
              <a:t>. But there is One who has all power—that One is </a:t>
            </a:r>
          </a:p>
          <a:p>
            <a:pPr>
              <a:buNone/>
            </a:pPr>
            <a:r>
              <a:rPr lang="en-CA" dirty="0" smtClean="0"/>
              <a:t>God. </a:t>
            </a:r>
            <a:r>
              <a:rPr lang="en-CA" b="1" u="sng" dirty="0" smtClean="0"/>
              <a:t>You must</a:t>
            </a:r>
            <a:r>
              <a:rPr lang="en-CA" dirty="0" smtClean="0"/>
              <a:t> find Him now! Half measures </a:t>
            </a:r>
            <a:r>
              <a:rPr lang="en-CA" b="1" u="sng" dirty="0" smtClean="0"/>
              <a:t>avail you</a:t>
            </a:r>
            <a:r>
              <a:rPr lang="en-CA" dirty="0" smtClean="0"/>
              <a:t> nothing. </a:t>
            </a:r>
            <a:r>
              <a:rPr lang="en-CA" b="1" u="sng" dirty="0" smtClean="0"/>
              <a:t>You stand</a:t>
            </a:r>
            <a:r>
              <a:rPr lang="en-CA" dirty="0" smtClean="0"/>
              <a:t> at </a:t>
            </a:r>
          </a:p>
          <a:p>
            <a:pPr>
              <a:buNone/>
            </a:pPr>
            <a:r>
              <a:rPr lang="en-CA" dirty="0" smtClean="0"/>
              <a:t>the turning point. </a:t>
            </a:r>
            <a:r>
              <a:rPr lang="en-CA" b="1" u="sng" dirty="0" smtClean="0"/>
              <a:t>Throw yourself under</a:t>
            </a:r>
            <a:r>
              <a:rPr lang="en-CA" dirty="0" smtClean="0"/>
              <a:t> His protection and care with </a:t>
            </a:r>
          </a:p>
          <a:p>
            <a:pPr>
              <a:buNone/>
            </a:pPr>
            <a:r>
              <a:rPr lang="en-CA" dirty="0" smtClean="0"/>
              <a:t>complete abandon.</a:t>
            </a:r>
          </a:p>
          <a:p>
            <a:pPr>
              <a:buNone/>
            </a:pPr>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it Works” – AA Big Book, 4</a:t>
            </a:r>
            <a:r>
              <a:rPr lang="en-CA" baseline="30000" dirty="0" smtClean="0"/>
              <a:t>th</a:t>
            </a:r>
            <a:r>
              <a:rPr lang="en-CA" dirty="0" smtClean="0"/>
              <a:t> edition</a:t>
            </a:r>
            <a:endParaRPr lang="en-CA" dirty="0"/>
          </a:p>
        </p:txBody>
      </p:sp>
      <p:sp>
        <p:nvSpPr>
          <p:cNvPr id="3" name="Content Placeholder 2"/>
          <p:cNvSpPr>
            <a:spLocks noGrp="1"/>
          </p:cNvSpPr>
          <p:nvPr>
            <p:ph idx="1"/>
          </p:nvPr>
        </p:nvSpPr>
        <p:spPr>
          <a:xfrm>
            <a:off x="0" y="1889448"/>
            <a:ext cx="9144000" cy="4968552"/>
          </a:xfrm>
        </p:spPr>
        <p:txBody>
          <a:bodyPr>
            <a:normAutofit fontScale="25000" lnSpcReduction="20000"/>
          </a:bodyPr>
          <a:lstStyle/>
          <a:p>
            <a:pPr>
              <a:buNone/>
            </a:pPr>
            <a:r>
              <a:rPr lang="en-CA" sz="5600" dirty="0" smtClean="0"/>
              <a:t>Here are the steps we took, which are suggested as a program of recovery: </a:t>
            </a:r>
          </a:p>
          <a:p>
            <a:pPr>
              <a:buNone/>
            </a:pPr>
            <a:r>
              <a:rPr lang="en-CA" sz="5600" dirty="0" smtClean="0"/>
              <a:t>1. We admitted we were powerless over alcohol— that our lives had become unmanageable. </a:t>
            </a:r>
          </a:p>
          <a:p>
            <a:pPr>
              <a:buNone/>
            </a:pPr>
            <a:r>
              <a:rPr lang="en-CA" sz="5600" dirty="0" smtClean="0"/>
              <a:t>2. Came to believe that a Power greater than ourselves could restore us to sanity. </a:t>
            </a:r>
          </a:p>
          <a:p>
            <a:pPr>
              <a:buNone/>
            </a:pPr>
            <a:r>
              <a:rPr lang="en-CA" sz="5600" dirty="0" smtClean="0"/>
              <a:t>3. Made a decision to turn our will and our lives over to the care of God as we understood Him.</a:t>
            </a:r>
          </a:p>
          <a:p>
            <a:pPr>
              <a:buNone/>
            </a:pPr>
            <a:r>
              <a:rPr lang="en-CA" sz="5600" dirty="0" smtClean="0"/>
              <a:t>4. Made a searching and fearless moral inventory of ourselves. </a:t>
            </a:r>
          </a:p>
          <a:p>
            <a:pPr>
              <a:buNone/>
            </a:pPr>
            <a:r>
              <a:rPr lang="en-CA" sz="5600" dirty="0" smtClean="0"/>
              <a:t>5. Admitted to God, to ourselves, and to another human being the exact nature of our wrongs. </a:t>
            </a:r>
          </a:p>
          <a:p>
            <a:pPr>
              <a:buNone/>
            </a:pPr>
            <a:r>
              <a:rPr lang="en-CA" sz="5600" dirty="0" smtClean="0"/>
              <a:t>6. Were entirely ready to have God remove all these defects of character. </a:t>
            </a:r>
          </a:p>
          <a:p>
            <a:pPr>
              <a:buNone/>
            </a:pPr>
            <a:r>
              <a:rPr lang="en-CA" sz="5600" dirty="0" smtClean="0"/>
              <a:t>7. Humbly asked Him to remove our shortcomings. </a:t>
            </a:r>
          </a:p>
          <a:p>
            <a:pPr>
              <a:buNone/>
            </a:pPr>
            <a:r>
              <a:rPr lang="en-CA" sz="5600" dirty="0" smtClean="0"/>
              <a:t>8. Made a list of all persons we had harmed, and became willing to make amends to them all. </a:t>
            </a:r>
          </a:p>
          <a:p>
            <a:pPr>
              <a:buNone/>
            </a:pPr>
            <a:r>
              <a:rPr lang="en-CA" sz="5600" dirty="0" smtClean="0"/>
              <a:t>9. Made direct amends to such people wherever possible, except when to do so would injure </a:t>
            </a:r>
          </a:p>
          <a:p>
            <a:pPr>
              <a:buNone/>
            </a:pPr>
            <a:r>
              <a:rPr lang="en-CA" sz="5600" dirty="0" smtClean="0"/>
              <a:t>them or others. </a:t>
            </a:r>
          </a:p>
          <a:p>
            <a:pPr>
              <a:buNone/>
            </a:pPr>
            <a:r>
              <a:rPr lang="en-CA" sz="5600" dirty="0" smtClean="0"/>
              <a:t>10. Continued to take personal inventory and when we were wrong promptly admitted it. </a:t>
            </a:r>
          </a:p>
          <a:p>
            <a:pPr>
              <a:buNone/>
            </a:pPr>
            <a:r>
              <a:rPr lang="en-CA" sz="5600" dirty="0" smtClean="0"/>
              <a:t>11. Sought through prayer and meditation to improve our conscious contact with God as we </a:t>
            </a:r>
          </a:p>
          <a:p>
            <a:pPr>
              <a:buNone/>
            </a:pPr>
            <a:r>
              <a:rPr lang="en-CA" sz="5600" dirty="0" smtClean="0"/>
              <a:t>understood Him, praying only for knowledge of His will for us and the power to carry that out. </a:t>
            </a:r>
          </a:p>
          <a:p>
            <a:pPr>
              <a:buNone/>
            </a:pPr>
            <a:r>
              <a:rPr lang="en-CA" sz="5600" dirty="0" smtClean="0"/>
              <a:t>12. Having had a spiritual awakening as the result of these steps, we tried to carry this message </a:t>
            </a:r>
          </a:p>
          <a:p>
            <a:pPr>
              <a:buNone/>
            </a:pPr>
            <a:r>
              <a:rPr lang="en-CA" sz="5600" dirty="0" smtClean="0"/>
              <a:t>to alcoholics, and to practice these principles in all our affairs. </a:t>
            </a:r>
          </a:p>
          <a:p>
            <a:pPr>
              <a:buNone/>
            </a:pPr>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it Works” – 1930s manuscript</a:t>
            </a:r>
            <a:endParaRPr lang="en-CA" dirty="0"/>
          </a:p>
        </p:txBody>
      </p:sp>
      <p:sp>
        <p:nvSpPr>
          <p:cNvPr id="3" name="Content Placeholder 2"/>
          <p:cNvSpPr>
            <a:spLocks noGrp="1"/>
          </p:cNvSpPr>
          <p:nvPr>
            <p:ph idx="1"/>
          </p:nvPr>
        </p:nvSpPr>
        <p:spPr>
          <a:xfrm>
            <a:off x="0" y="1556792"/>
            <a:ext cx="8244408" cy="5832648"/>
          </a:xfrm>
        </p:spPr>
        <p:txBody>
          <a:bodyPr>
            <a:normAutofit fontScale="70000" lnSpcReduction="20000"/>
          </a:bodyPr>
          <a:lstStyle/>
          <a:p>
            <a:pPr>
              <a:buNone/>
            </a:pPr>
            <a:r>
              <a:rPr lang="en-CA" sz="2100" b="1" u="sng" dirty="0" smtClean="0"/>
              <a:t>Now we think you can take it!</a:t>
            </a:r>
            <a:r>
              <a:rPr lang="en-CA" sz="2100" dirty="0" smtClean="0"/>
              <a:t>  Here are the steps we took, which are suggested as </a:t>
            </a:r>
          </a:p>
          <a:p>
            <a:pPr>
              <a:buNone/>
            </a:pPr>
            <a:r>
              <a:rPr lang="en-CA" sz="2100" b="1" u="sng" dirty="0" smtClean="0"/>
              <a:t>your</a:t>
            </a:r>
            <a:r>
              <a:rPr lang="en-CA" sz="2100" dirty="0" smtClean="0"/>
              <a:t> program of recovery: </a:t>
            </a:r>
          </a:p>
          <a:p>
            <a:pPr>
              <a:buNone/>
            </a:pPr>
            <a:r>
              <a:rPr lang="en-CA" sz="2100" dirty="0" smtClean="0"/>
              <a:t>1. </a:t>
            </a:r>
            <a:r>
              <a:rPr lang="en-CA" sz="2100" b="1" u="sng" dirty="0" smtClean="0"/>
              <a:t>Admitted</a:t>
            </a:r>
            <a:r>
              <a:rPr lang="en-CA" sz="2100" dirty="0" smtClean="0"/>
              <a:t> we were powerless over alcohol— that our lives had become unmanageable. </a:t>
            </a:r>
          </a:p>
          <a:p>
            <a:pPr>
              <a:buNone/>
            </a:pPr>
            <a:r>
              <a:rPr lang="en-CA" sz="2100" dirty="0" smtClean="0"/>
              <a:t>2. Came to believe that a Power greater than ourselves could restore us to sanity. </a:t>
            </a:r>
          </a:p>
          <a:p>
            <a:pPr>
              <a:buNone/>
            </a:pPr>
            <a:r>
              <a:rPr lang="en-CA" sz="2100" dirty="0" smtClean="0"/>
              <a:t>3. Made a decision to turn our will and our lives over to the care </a:t>
            </a:r>
            <a:r>
              <a:rPr lang="en-CA" sz="2100" b="1" u="sng" dirty="0" smtClean="0"/>
              <a:t>and direction</a:t>
            </a:r>
            <a:r>
              <a:rPr lang="en-CA" sz="2100" dirty="0" smtClean="0"/>
              <a:t> of God as we </a:t>
            </a:r>
          </a:p>
          <a:p>
            <a:pPr>
              <a:buNone/>
            </a:pPr>
            <a:r>
              <a:rPr lang="en-CA" sz="2100" dirty="0" smtClean="0"/>
              <a:t>	understood Him.</a:t>
            </a:r>
          </a:p>
          <a:p>
            <a:pPr>
              <a:buNone/>
            </a:pPr>
            <a:r>
              <a:rPr lang="en-CA" sz="2100" dirty="0" smtClean="0"/>
              <a:t>4. Made a searching and fearless moral inventory of ourselves. </a:t>
            </a:r>
          </a:p>
          <a:p>
            <a:pPr>
              <a:buNone/>
            </a:pPr>
            <a:r>
              <a:rPr lang="en-CA" sz="2100" dirty="0" smtClean="0"/>
              <a:t>5. Admitted to God, to ourselves, and to another human being the exact nature of our wrongs. </a:t>
            </a:r>
          </a:p>
          <a:p>
            <a:pPr>
              <a:buNone/>
            </a:pPr>
            <a:r>
              <a:rPr lang="en-CA" sz="2100" dirty="0" smtClean="0"/>
              <a:t>6. Were entirely ready to have God remove all these defects of character. </a:t>
            </a:r>
          </a:p>
          <a:p>
            <a:pPr>
              <a:buNone/>
            </a:pPr>
            <a:r>
              <a:rPr lang="en-CA" sz="2100" dirty="0" smtClean="0"/>
              <a:t>7. Humbly, </a:t>
            </a:r>
            <a:r>
              <a:rPr lang="en-CA" sz="2100" b="1" u="sng" dirty="0" smtClean="0"/>
              <a:t>on our knees,</a:t>
            </a:r>
            <a:r>
              <a:rPr lang="en-CA" sz="2100" dirty="0" smtClean="0"/>
              <a:t> asked Him to remove our shortcomings – </a:t>
            </a:r>
            <a:r>
              <a:rPr lang="en-CA" sz="2100" b="1" u="sng" dirty="0" smtClean="0"/>
              <a:t>holding nothing back</a:t>
            </a:r>
            <a:r>
              <a:rPr lang="en-CA" sz="2100" dirty="0" smtClean="0"/>
              <a:t>. </a:t>
            </a:r>
          </a:p>
          <a:p>
            <a:pPr>
              <a:buNone/>
            </a:pPr>
            <a:r>
              <a:rPr lang="en-CA" sz="2100" dirty="0" smtClean="0"/>
              <a:t>8. Made a list of all persons we had harmed, and became willing to make amends to them all. </a:t>
            </a:r>
          </a:p>
          <a:p>
            <a:pPr>
              <a:buNone/>
            </a:pPr>
            <a:r>
              <a:rPr lang="en-CA" sz="2100" dirty="0" smtClean="0"/>
              <a:t>9. Made direct amends to such people wherever possible, except when to do so would injure </a:t>
            </a:r>
          </a:p>
          <a:p>
            <a:pPr>
              <a:buNone/>
            </a:pPr>
            <a:r>
              <a:rPr lang="en-CA" sz="2100" dirty="0" smtClean="0"/>
              <a:t>	them or others. </a:t>
            </a:r>
          </a:p>
          <a:p>
            <a:pPr>
              <a:buNone/>
            </a:pPr>
            <a:r>
              <a:rPr lang="en-CA" sz="2100" dirty="0" smtClean="0"/>
              <a:t>10. Continued to take personal inventory and when we were wrong promptly admitted it. </a:t>
            </a:r>
          </a:p>
          <a:p>
            <a:pPr>
              <a:buNone/>
            </a:pPr>
            <a:r>
              <a:rPr lang="en-CA" sz="2100" dirty="0" smtClean="0"/>
              <a:t>11. Sought through prayer and meditation to improve our conscious contact with God as we </a:t>
            </a:r>
          </a:p>
          <a:p>
            <a:pPr>
              <a:buNone/>
            </a:pPr>
            <a:r>
              <a:rPr lang="en-CA" sz="2100" dirty="0" smtClean="0"/>
              <a:t>	understood Him, praying only for knowledge of His will for us and the power to carry that </a:t>
            </a:r>
          </a:p>
          <a:p>
            <a:pPr>
              <a:buNone/>
            </a:pPr>
            <a:r>
              <a:rPr lang="en-CA" sz="2100" dirty="0" smtClean="0"/>
              <a:t>	out. </a:t>
            </a:r>
          </a:p>
          <a:p>
            <a:pPr>
              <a:buNone/>
            </a:pPr>
            <a:r>
              <a:rPr lang="en-CA" sz="2100" dirty="0" smtClean="0"/>
              <a:t>12. Having had a spiritual awakening as the result of </a:t>
            </a:r>
            <a:r>
              <a:rPr lang="en-CA" sz="2100" b="1" u="sng" dirty="0" smtClean="0"/>
              <a:t>this course of action</a:t>
            </a:r>
            <a:r>
              <a:rPr lang="en-CA" sz="2100" dirty="0" smtClean="0"/>
              <a:t>, we tried to carry this message to </a:t>
            </a:r>
            <a:r>
              <a:rPr lang="en-CA" sz="2100" b="1" u="sng" dirty="0" smtClean="0"/>
              <a:t>others, especially</a:t>
            </a:r>
            <a:r>
              <a:rPr lang="en-CA" sz="2100" dirty="0" smtClean="0"/>
              <a:t> alcoholics, and to practice these principles in all our affairs. </a:t>
            </a:r>
          </a:p>
          <a:p>
            <a:pPr>
              <a:buNone/>
            </a:pPr>
            <a:endParaRPr lang="en-CA" sz="1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1605</TotalTime>
  <Words>2580</Words>
  <Application>Microsoft Office PowerPoint</Application>
  <PresentationFormat>On-screen Show (4:3)</PresentationFormat>
  <Paragraphs>191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Opulent</vt:lpstr>
      <vt:lpstr>A Celebration of Sobriety</vt:lpstr>
      <vt:lpstr>What topics will we cover?</vt:lpstr>
      <vt:lpstr>Slide 3</vt:lpstr>
      <vt:lpstr>“How it Works” – AA Big Book, 4th edition</vt:lpstr>
      <vt:lpstr>“How it Works” – 1930s manuscript</vt:lpstr>
      <vt:lpstr>“How it Works” – AA Big Book, 4th edition</vt:lpstr>
      <vt:lpstr>“How it Works” – 1930s manuscript</vt:lpstr>
      <vt:lpstr>“How it Works” – AA Big Book, 4th edition</vt:lpstr>
      <vt:lpstr>“How it Works” – 1930s manuscript</vt:lpstr>
      <vt:lpstr>“How it Works” – AA Big Book, 4th edition</vt:lpstr>
      <vt:lpstr>“How it Works” – 1930s manuscript</vt:lpstr>
      <vt:lpstr>Tradition 3</vt:lpstr>
      <vt:lpstr>Tradition 3: the story of Irma L</vt:lpstr>
      <vt:lpstr>What happened to irma?</vt:lpstr>
      <vt:lpstr>Slide 15</vt:lpstr>
      <vt:lpstr>Why did it happen?</vt:lpstr>
      <vt:lpstr>So what did we learn?</vt:lpstr>
      <vt:lpstr>Tradition 3 in action</vt:lpstr>
      <vt:lpstr>Al-anon family groups</vt:lpstr>
      <vt:lpstr>Lois wilson and al-anon</vt:lpstr>
      <vt:lpstr>Early aa meetings</vt:lpstr>
      <vt:lpstr>Why did the wives meet?</vt:lpstr>
      <vt:lpstr>Al-anon was formed</vt:lpstr>
      <vt:lpstr>Carrying the message</vt:lpstr>
      <vt:lpstr>Discussion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Celebration of Sobriety</dc:title>
  <dc:creator>Scott Purchase</dc:creator>
  <cp:lastModifiedBy>Scott Purchase</cp:lastModifiedBy>
  <cp:revision>41</cp:revision>
  <dcterms:created xsi:type="dcterms:W3CDTF">2015-08-19T02:47:14Z</dcterms:created>
  <dcterms:modified xsi:type="dcterms:W3CDTF">2016-03-08T15:55:42Z</dcterms:modified>
</cp:coreProperties>
</file>