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5"/>
  </p:notesMasterIdLst>
  <p:sldIdLst>
    <p:sldId id="256" r:id="rId5"/>
    <p:sldId id="573" r:id="rId6"/>
    <p:sldId id="264" r:id="rId7"/>
    <p:sldId id="539" r:id="rId8"/>
    <p:sldId id="424" r:id="rId9"/>
    <p:sldId id="407" r:id="rId10"/>
    <p:sldId id="423" r:id="rId11"/>
    <p:sldId id="408" r:id="rId12"/>
    <p:sldId id="409" r:id="rId13"/>
    <p:sldId id="662" r:id="rId14"/>
    <p:sldId id="411" r:id="rId15"/>
    <p:sldId id="671" r:id="rId16"/>
    <p:sldId id="598" r:id="rId17"/>
    <p:sldId id="656" r:id="rId18"/>
    <p:sldId id="633" r:id="rId19"/>
    <p:sldId id="676" r:id="rId20"/>
    <p:sldId id="634" r:id="rId21"/>
    <p:sldId id="628" r:id="rId22"/>
    <p:sldId id="680" r:id="rId23"/>
    <p:sldId id="692" r:id="rId24"/>
    <p:sldId id="693" r:id="rId25"/>
    <p:sldId id="663" r:id="rId26"/>
    <p:sldId id="681" r:id="rId27"/>
    <p:sldId id="602" r:id="rId28"/>
    <p:sldId id="637" r:id="rId29"/>
    <p:sldId id="446" r:id="rId30"/>
    <p:sldId id="667" r:id="rId31"/>
    <p:sldId id="684" r:id="rId32"/>
    <p:sldId id="284" r:id="rId33"/>
    <p:sldId id="287" r:id="rId34"/>
    <p:sldId id="288" r:id="rId35"/>
    <p:sldId id="289" r:id="rId36"/>
    <p:sldId id="642" r:id="rId37"/>
    <p:sldId id="443" r:id="rId38"/>
    <p:sldId id="672" r:id="rId39"/>
    <p:sldId id="673" r:id="rId40"/>
    <p:sldId id="690" r:id="rId41"/>
    <p:sldId id="691" r:id="rId42"/>
    <p:sldId id="694" r:id="rId43"/>
    <p:sldId id="695" r:id="rId44"/>
    <p:sldId id="291" r:id="rId45"/>
    <p:sldId id="307" r:id="rId46"/>
    <p:sldId id="292" r:id="rId47"/>
    <p:sldId id="308" r:id="rId48"/>
    <p:sldId id="532" r:id="rId49"/>
    <p:sldId id="677" r:id="rId50"/>
    <p:sldId id="678" r:id="rId51"/>
    <p:sldId id="457" r:id="rId52"/>
    <p:sldId id="698" r:id="rId53"/>
    <p:sldId id="685" r:id="rId54"/>
    <p:sldId id="686" r:id="rId55"/>
    <p:sldId id="687" r:id="rId56"/>
    <p:sldId id="688" r:id="rId57"/>
    <p:sldId id="649" r:id="rId58"/>
    <p:sldId id="650" r:id="rId59"/>
    <p:sldId id="696" r:id="rId60"/>
    <p:sldId id="697" r:id="rId61"/>
    <p:sldId id="665" r:id="rId62"/>
    <p:sldId id="666" r:id="rId63"/>
    <p:sldId id="293" r:id="rId64"/>
    <p:sldId id="311" r:id="rId65"/>
    <p:sldId id="664" r:id="rId66"/>
    <p:sldId id="610" r:id="rId67"/>
    <p:sldId id="611" r:id="rId68"/>
    <p:sldId id="679" r:id="rId69"/>
    <p:sldId id="674" r:id="rId70"/>
    <p:sldId id="675" r:id="rId71"/>
    <p:sldId id="469" r:id="rId72"/>
    <p:sldId id="468" r:id="rId73"/>
    <p:sldId id="351" r:id="rId7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initials="T" lastIdx="1" clrIdx="0">
    <p:extLst>
      <p:ext uri="{19B8F6BF-5375-455C-9EA6-DF929625EA0E}">
        <p15:presenceInfo xmlns:p15="http://schemas.microsoft.com/office/powerpoint/2012/main" userId="fcde5b7a4fc8e8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6197"/>
  </p:normalViewPr>
  <p:slideViewPr>
    <p:cSldViewPr snapToGrid="0" snapToObjects="1">
      <p:cViewPr varScale="1">
        <p:scale>
          <a:sx n="82" d="100"/>
          <a:sy n="82" d="100"/>
        </p:scale>
        <p:origin x="686" y="77"/>
      </p:cViewPr>
      <p:guideLst/>
    </p:cSldViewPr>
  </p:slideViewPr>
  <p:notesTextViewPr>
    <p:cViewPr>
      <p:scale>
        <a:sx n="3" d="2"/>
        <a:sy n="3" d="2"/>
      </p:scale>
      <p:origin x="0" y="0"/>
    </p:cViewPr>
  </p:notesTextViewPr>
  <p:sorterViewPr>
    <p:cViewPr varScale="1">
      <p:scale>
        <a:sx n="1" d="1"/>
        <a:sy n="1" d="1"/>
      </p:scale>
      <p:origin x="0" y="-57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Knoop" userId="fcde5b7a4fc8e8bd" providerId="LiveId" clId="{683FE6D6-7578-4625-8FA0-8656658128BC}"/>
    <pc:docChg chg="undo redo custSel addSld delSld modSld sldOrd delMainMaster">
      <pc:chgData name="Teresa Knoop" userId="fcde5b7a4fc8e8bd" providerId="LiveId" clId="{683FE6D6-7578-4625-8FA0-8656658128BC}" dt="2023-08-29T15:05:56.552" v="4791" actId="1076"/>
      <pc:docMkLst>
        <pc:docMk/>
      </pc:docMkLst>
      <pc:sldChg chg="modSp mod">
        <pc:chgData name="Teresa Knoop" userId="fcde5b7a4fc8e8bd" providerId="LiveId" clId="{683FE6D6-7578-4625-8FA0-8656658128BC}" dt="2023-08-29T14:40:30.534" v="4638" actId="20577"/>
        <pc:sldMkLst>
          <pc:docMk/>
          <pc:sldMk cId="1287024318" sldId="408"/>
        </pc:sldMkLst>
        <pc:spChg chg="mod">
          <ac:chgData name="Teresa Knoop" userId="fcde5b7a4fc8e8bd" providerId="LiveId" clId="{683FE6D6-7578-4625-8FA0-8656658128BC}" dt="2023-08-29T14:40:30.534" v="4638" actId="20577"/>
          <ac:spMkLst>
            <pc:docMk/>
            <pc:sldMk cId="1287024318" sldId="408"/>
            <ac:spMk id="3" creationId="{00000000-0000-0000-0000-000000000000}"/>
          </ac:spMkLst>
        </pc:spChg>
      </pc:sldChg>
      <pc:sldChg chg="modSp mod">
        <pc:chgData name="Teresa Knoop" userId="fcde5b7a4fc8e8bd" providerId="LiveId" clId="{683FE6D6-7578-4625-8FA0-8656658128BC}" dt="2023-08-29T14:40:49.858" v="4646" actId="20577"/>
        <pc:sldMkLst>
          <pc:docMk/>
          <pc:sldMk cId="3254267530" sldId="424"/>
        </pc:sldMkLst>
        <pc:spChg chg="mod">
          <ac:chgData name="Teresa Knoop" userId="fcde5b7a4fc8e8bd" providerId="LiveId" clId="{683FE6D6-7578-4625-8FA0-8656658128BC}" dt="2023-08-29T14:40:49.858" v="4646" actId="20577"/>
          <ac:spMkLst>
            <pc:docMk/>
            <pc:sldMk cId="3254267530" sldId="424"/>
            <ac:spMk id="3" creationId="{00000000-0000-0000-0000-000000000000}"/>
          </ac:spMkLst>
        </pc:spChg>
      </pc:sldChg>
      <pc:sldChg chg="modSp mod">
        <pc:chgData name="Teresa Knoop" userId="fcde5b7a4fc8e8bd" providerId="LiveId" clId="{683FE6D6-7578-4625-8FA0-8656658128BC}" dt="2023-08-28T21:56:02.215" v="4569" actId="207"/>
        <pc:sldMkLst>
          <pc:docMk/>
          <pc:sldMk cId="2371944101" sldId="443"/>
        </pc:sldMkLst>
        <pc:spChg chg="mod">
          <ac:chgData name="Teresa Knoop" userId="fcde5b7a4fc8e8bd" providerId="LiveId" clId="{683FE6D6-7578-4625-8FA0-8656658128BC}" dt="2023-08-28T21:56:02.215" v="4569" actId="207"/>
          <ac:spMkLst>
            <pc:docMk/>
            <pc:sldMk cId="2371944101" sldId="443"/>
            <ac:spMk id="3" creationId="{00000000-0000-0000-0000-000000000000}"/>
          </ac:spMkLst>
        </pc:spChg>
      </pc:sldChg>
      <pc:sldChg chg="modSp mod">
        <pc:chgData name="Teresa Knoop" userId="fcde5b7a4fc8e8bd" providerId="LiveId" clId="{683FE6D6-7578-4625-8FA0-8656658128BC}" dt="2023-08-28T22:19:59.545" v="4631" actId="27636"/>
        <pc:sldMkLst>
          <pc:docMk/>
          <pc:sldMk cId="4232670033" sldId="446"/>
        </pc:sldMkLst>
        <pc:spChg chg="mod">
          <ac:chgData name="Teresa Knoop" userId="fcde5b7a4fc8e8bd" providerId="LiveId" clId="{683FE6D6-7578-4625-8FA0-8656658128BC}" dt="2023-08-28T22:19:59.545" v="4631" actId="27636"/>
          <ac:spMkLst>
            <pc:docMk/>
            <pc:sldMk cId="4232670033" sldId="446"/>
            <ac:spMk id="3" creationId="{00000000-0000-0000-0000-000000000000}"/>
          </ac:spMkLst>
        </pc:spChg>
      </pc:sldChg>
      <pc:sldChg chg="modSp mod">
        <pc:chgData name="Teresa Knoop" userId="fcde5b7a4fc8e8bd" providerId="LiveId" clId="{683FE6D6-7578-4625-8FA0-8656658128BC}" dt="2023-08-29T14:47:31.050" v="4709" actId="120"/>
        <pc:sldMkLst>
          <pc:docMk/>
          <pc:sldMk cId="3559597711" sldId="457"/>
        </pc:sldMkLst>
        <pc:spChg chg="mod">
          <ac:chgData name="Teresa Knoop" userId="fcde5b7a4fc8e8bd" providerId="LiveId" clId="{683FE6D6-7578-4625-8FA0-8656658128BC}" dt="2023-08-29T14:47:31.050" v="4709" actId="120"/>
          <ac:spMkLst>
            <pc:docMk/>
            <pc:sldMk cId="3559597711" sldId="457"/>
            <ac:spMk id="3" creationId="{00000000-0000-0000-0000-000000000000}"/>
          </ac:spMkLst>
        </pc:spChg>
      </pc:sldChg>
      <pc:sldChg chg="modSp mod">
        <pc:chgData name="Teresa Knoop" userId="fcde5b7a4fc8e8bd" providerId="LiveId" clId="{683FE6D6-7578-4625-8FA0-8656658128BC}" dt="2023-08-29T14:40:41.076" v="4640" actId="20577"/>
        <pc:sldMkLst>
          <pc:docMk/>
          <pc:sldMk cId="1998440642" sldId="539"/>
        </pc:sldMkLst>
        <pc:spChg chg="mod">
          <ac:chgData name="Teresa Knoop" userId="fcde5b7a4fc8e8bd" providerId="LiveId" clId="{683FE6D6-7578-4625-8FA0-8656658128BC}" dt="2023-08-29T14:40:41.076" v="4640" actId="20577"/>
          <ac:spMkLst>
            <pc:docMk/>
            <pc:sldMk cId="1998440642" sldId="539"/>
            <ac:spMk id="7" creationId="{00000000-0000-0000-0000-000000000000}"/>
          </ac:spMkLst>
        </pc:spChg>
      </pc:sldChg>
      <pc:sldChg chg="del">
        <pc:chgData name="Teresa Knoop" userId="fcde5b7a4fc8e8bd" providerId="LiveId" clId="{683FE6D6-7578-4625-8FA0-8656658128BC}" dt="2023-08-27T22:07:17.442" v="4418" actId="47"/>
        <pc:sldMkLst>
          <pc:docMk/>
          <pc:sldMk cId="3838808777" sldId="550"/>
        </pc:sldMkLst>
      </pc:sldChg>
      <pc:sldChg chg="addSp delSp modSp mod">
        <pc:chgData name="Teresa Knoop" userId="fcde5b7a4fc8e8bd" providerId="LiveId" clId="{683FE6D6-7578-4625-8FA0-8656658128BC}" dt="2023-08-27T21:56:47.871" v="4391" actId="14100"/>
        <pc:sldMkLst>
          <pc:docMk/>
          <pc:sldMk cId="4201265751" sldId="602"/>
        </pc:sldMkLst>
        <pc:spChg chg="mod">
          <ac:chgData name="Teresa Knoop" userId="fcde5b7a4fc8e8bd" providerId="LiveId" clId="{683FE6D6-7578-4625-8FA0-8656658128BC}" dt="2023-08-27T21:55:33.794" v="4374" actId="6549"/>
          <ac:spMkLst>
            <pc:docMk/>
            <pc:sldMk cId="4201265751" sldId="602"/>
            <ac:spMk id="2" creationId="{00000000-0000-0000-0000-000000000000}"/>
          </ac:spMkLst>
        </pc:spChg>
        <pc:spChg chg="mod">
          <ac:chgData name="Teresa Knoop" userId="fcde5b7a4fc8e8bd" providerId="LiveId" clId="{683FE6D6-7578-4625-8FA0-8656658128BC}" dt="2023-08-27T21:55:29.596" v="4373" actId="207"/>
          <ac:spMkLst>
            <pc:docMk/>
            <pc:sldMk cId="4201265751" sldId="602"/>
            <ac:spMk id="3" creationId="{00000000-0000-0000-0000-000000000000}"/>
          </ac:spMkLst>
        </pc:spChg>
        <pc:spChg chg="add del">
          <ac:chgData name="Teresa Knoop" userId="fcde5b7a4fc8e8bd" providerId="LiveId" clId="{683FE6D6-7578-4625-8FA0-8656658128BC}" dt="2023-08-27T21:55:49.416" v="4376" actId="22"/>
          <ac:spMkLst>
            <pc:docMk/>
            <pc:sldMk cId="4201265751" sldId="602"/>
            <ac:spMk id="6" creationId="{46486EC2-D352-90EC-F3A2-0765774DAA6C}"/>
          </ac:spMkLst>
        </pc:spChg>
        <pc:spChg chg="add del">
          <ac:chgData name="Teresa Knoop" userId="fcde5b7a4fc8e8bd" providerId="LiveId" clId="{683FE6D6-7578-4625-8FA0-8656658128BC}" dt="2023-08-27T21:55:53.378" v="4380" actId="22"/>
          <ac:spMkLst>
            <pc:docMk/>
            <pc:sldMk cId="4201265751" sldId="602"/>
            <ac:spMk id="8" creationId="{EB15EEEE-2013-2857-9A3E-F9E16939671F}"/>
          </ac:spMkLst>
        </pc:spChg>
        <pc:spChg chg="add mod">
          <ac:chgData name="Teresa Knoop" userId="fcde5b7a4fc8e8bd" providerId="LiveId" clId="{683FE6D6-7578-4625-8FA0-8656658128BC}" dt="2023-08-27T21:56:47.871" v="4391" actId="14100"/>
          <ac:spMkLst>
            <pc:docMk/>
            <pc:sldMk cId="4201265751" sldId="602"/>
            <ac:spMk id="10" creationId="{C9DA0148-C0D6-A020-0CE1-9759D6B1DD83}"/>
          </ac:spMkLst>
        </pc:spChg>
      </pc:sldChg>
      <pc:sldChg chg="del">
        <pc:chgData name="Teresa Knoop" userId="fcde5b7a4fc8e8bd" providerId="LiveId" clId="{683FE6D6-7578-4625-8FA0-8656658128BC}" dt="2023-08-27T22:07:24.153" v="4419" actId="47"/>
        <pc:sldMkLst>
          <pc:docMk/>
          <pc:sldMk cId="354957136" sldId="609"/>
        </pc:sldMkLst>
      </pc:sldChg>
      <pc:sldChg chg="modSp mod">
        <pc:chgData name="Teresa Knoop" userId="fcde5b7a4fc8e8bd" providerId="LiveId" clId="{683FE6D6-7578-4625-8FA0-8656658128BC}" dt="2023-08-28T22:01:12.765" v="4580" actId="207"/>
        <pc:sldMkLst>
          <pc:docMk/>
          <pc:sldMk cId="1268378065" sldId="610"/>
        </pc:sldMkLst>
        <pc:spChg chg="mod">
          <ac:chgData name="Teresa Knoop" userId="fcde5b7a4fc8e8bd" providerId="LiveId" clId="{683FE6D6-7578-4625-8FA0-8656658128BC}" dt="2023-08-28T22:01:12.765" v="4580" actId="207"/>
          <ac:spMkLst>
            <pc:docMk/>
            <pc:sldMk cId="1268378065" sldId="610"/>
            <ac:spMk id="2" creationId="{A691A034-35AF-475D-ADB1-9B719C56697A}"/>
          </ac:spMkLst>
        </pc:spChg>
      </pc:sldChg>
      <pc:sldChg chg="modSp mod">
        <pc:chgData name="Teresa Knoop" userId="fcde5b7a4fc8e8bd" providerId="LiveId" clId="{683FE6D6-7578-4625-8FA0-8656658128BC}" dt="2023-08-28T22:01:44.706" v="4583" actId="207"/>
        <pc:sldMkLst>
          <pc:docMk/>
          <pc:sldMk cId="2561394990" sldId="611"/>
        </pc:sldMkLst>
        <pc:spChg chg="mod">
          <ac:chgData name="Teresa Knoop" userId="fcde5b7a4fc8e8bd" providerId="LiveId" clId="{683FE6D6-7578-4625-8FA0-8656658128BC}" dt="2023-08-28T22:01:32.153" v="4581" actId="207"/>
          <ac:spMkLst>
            <pc:docMk/>
            <pc:sldMk cId="2561394990" sldId="611"/>
            <ac:spMk id="2" creationId="{00000000-0000-0000-0000-000000000000}"/>
          </ac:spMkLst>
        </pc:spChg>
        <pc:spChg chg="mod">
          <ac:chgData name="Teresa Knoop" userId="fcde5b7a4fc8e8bd" providerId="LiveId" clId="{683FE6D6-7578-4625-8FA0-8656658128BC}" dt="2023-08-28T22:01:44.706" v="4583" actId="207"/>
          <ac:spMkLst>
            <pc:docMk/>
            <pc:sldMk cId="2561394990" sldId="611"/>
            <ac:spMk id="3" creationId="{00000000-0000-0000-0000-000000000000}"/>
          </ac:spMkLst>
        </pc:spChg>
      </pc:sldChg>
      <pc:sldChg chg="del">
        <pc:chgData name="Teresa Knoop" userId="fcde5b7a4fc8e8bd" providerId="LiveId" clId="{683FE6D6-7578-4625-8FA0-8656658128BC}" dt="2023-08-27T22:07:05.050" v="4415" actId="47"/>
        <pc:sldMkLst>
          <pc:docMk/>
          <pc:sldMk cId="3535660028" sldId="612"/>
        </pc:sldMkLst>
      </pc:sldChg>
      <pc:sldChg chg="del">
        <pc:chgData name="Teresa Knoop" userId="fcde5b7a4fc8e8bd" providerId="LiveId" clId="{683FE6D6-7578-4625-8FA0-8656658128BC}" dt="2023-08-27T22:07:05.722" v="4416" actId="47"/>
        <pc:sldMkLst>
          <pc:docMk/>
          <pc:sldMk cId="262538721" sldId="613"/>
        </pc:sldMkLst>
      </pc:sldChg>
      <pc:sldChg chg="del">
        <pc:chgData name="Teresa Knoop" userId="fcde5b7a4fc8e8bd" providerId="LiveId" clId="{683FE6D6-7578-4625-8FA0-8656658128BC}" dt="2023-08-27T22:06:36.897" v="4413" actId="47"/>
        <pc:sldMkLst>
          <pc:docMk/>
          <pc:sldMk cId="1695086675" sldId="614"/>
        </pc:sldMkLst>
      </pc:sldChg>
      <pc:sldChg chg="del">
        <pc:chgData name="Teresa Knoop" userId="fcde5b7a4fc8e8bd" providerId="LiveId" clId="{683FE6D6-7578-4625-8FA0-8656658128BC}" dt="2023-08-27T22:06:37.696" v="4414" actId="47"/>
        <pc:sldMkLst>
          <pc:docMk/>
          <pc:sldMk cId="3635807891" sldId="615"/>
        </pc:sldMkLst>
      </pc:sldChg>
      <pc:sldChg chg="del">
        <pc:chgData name="Teresa Knoop" userId="fcde5b7a4fc8e8bd" providerId="LiveId" clId="{683FE6D6-7578-4625-8FA0-8656658128BC}" dt="2023-08-27T22:07:16.567" v="4417" actId="47"/>
        <pc:sldMkLst>
          <pc:docMk/>
          <pc:sldMk cId="887800788" sldId="619"/>
        </pc:sldMkLst>
      </pc:sldChg>
      <pc:sldChg chg="modSp mod">
        <pc:chgData name="Teresa Knoop" userId="fcde5b7a4fc8e8bd" providerId="LiveId" clId="{683FE6D6-7578-4625-8FA0-8656658128BC}" dt="2023-08-28T21:35:58.025" v="4441" actId="1076"/>
        <pc:sldMkLst>
          <pc:docMk/>
          <pc:sldMk cId="940757726" sldId="628"/>
        </pc:sldMkLst>
        <pc:spChg chg="mod">
          <ac:chgData name="Teresa Knoop" userId="fcde5b7a4fc8e8bd" providerId="LiveId" clId="{683FE6D6-7578-4625-8FA0-8656658128BC}" dt="2023-08-28T21:35:58.025" v="4441" actId="1076"/>
          <ac:spMkLst>
            <pc:docMk/>
            <pc:sldMk cId="940757726" sldId="628"/>
            <ac:spMk id="3" creationId="{00000000-0000-0000-0000-000000000000}"/>
          </ac:spMkLst>
        </pc:spChg>
      </pc:sldChg>
      <pc:sldChg chg="modSp mod">
        <pc:chgData name="Teresa Knoop" userId="fcde5b7a4fc8e8bd" providerId="LiveId" clId="{683FE6D6-7578-4625-8FA0-8656658128BC}" dt="2023-08-28T22:18:11.750" v="4620" actId="207"/>
        <pc:sldMkLst>
          <pc:docMk/>
          <pc:sldMk cId="3164832643" sldId="633"/>
        </pc:sldMkLst>
        <pc:spChg chg="mod">
          <ac:chgData name="Teresa Knoop" userId="fcde5b7a4fc8e8bd" providerId="LiveId" clId="{683FE6D6-7578-4625-8FA0-8656658128BC}" dt="2023-08-28T22:18:11.750" v="4620" actId="207"/>
          <ac:spMkLst>
            <pc:docMk/>
            <pc:sldMk cId="3164832643" sldId="633"/>
            <ac:spMk id="3" creationId="{00000000-0000-0000-0000-000000000000}"/>
          </ac:spMkLst>
        </pc:spChg>
      </pc:sldChg>
      <pc:sldChg chg="modSp mod">
        <pc:chgData name="Teresa Knoop" userId="fcde5b7a4fc8e8bd" providerId="LiveId" clId="{683FE6D6-7578-4625-8FA0-8656658128BC}" dt="2023-08-28T21:34:59.450" v="4439" actId="207"/>
        <pc:sldMkLst>
          <pc:docMk/>
          <pc:sldMk cId="208511830" sldId="634"/>
        </pc:sldMkLst>
        <pc:spChg chg="mod">
          <ac:chgData name="Teresa Knoop" userId="fcde5b7a4fc8e8bd" providerId="LiveId" clId="{683FE6D6-7578-4625-8FA0-8656658128BC}" dt="2023-08-28T21:34:59.450" v="4439" actId="207"/>
          <ac:spMkLst>
            <pc:docMk/>
            <pc:sldMk cId="208511830" sldId="634"/>
            <ac:spMk id="3" creationId="{00000000-0000-0000-0000-000000000000}"/>
          </ac:spMkLst>
        </pc:spChg>
      </pc:sldChg>
      <pc:sldChg chg="modSp mod">
        <pc:chgData name="Teresa Knoop" userId="fcde5b7a4fc8e8bd" providerId="LiveId" clId="{683FE6D6-7578-4625-8FA0-8656658128BC}" dt="2023-08-28T22:19:28.268" v="4626" actId="207"/>
        <pc:sldMkLst>
          <pc:docMk/>
          <pc:sldMk cId="1463889059" sldId="637"/>
        </pc:sldMkLst>
        <pc:spChg chg="mod">
          <ac:chgData name="Teresa Knoop" userId="fcde5b7a4fc8e8bd" providerId="LiveId" clId="{683FE6D6-7578-4625-8FA0-8656658128BC}" dt="2023-08-28T22:19:28.268" v="4626" actId="207"/>
          <ac:spMkLst>
            <pc:docMk/>
            <pc:sldMk cId="1463889059" sldId="637"/>
            <ac:spMk id="3" creationId="{00000000-0000-0000-0000-000000000000}"/>
          </ac:spMkLst>
        </pc:spChg>
      </pc:sldChg>
      <pc:sldChg chg="modSp mod">
        <pc:chgData name="Teresa Knoop" userId="fcde5b7a4fc8e8bd" providerId="LiveId" clId="{683FE6D6-7578-4625-8FA0-8656658128BC}" dt="2023-08-27T22:05:43.757" v="4412" actId="6549"/>
        <pc:sldMkLst>
          <pc:docMk/>
          <pc:sldMk cId="1754562329" sldId="642"/>
        </pc:sldMkLst>
        <pc:spChg chg="mod">
          <ac:chgData name="Teresa Knoop" userId="fcde5b7a4fc8e8bd" providerId="LiveId" clId="{683FE6D6-7578-4625-8FA0-8656658128BC}" dt="2023-08-27T22:05:43.757" v="4412" actId="6549"/>
          <ac:spMkLst>
            <pc:docMk/>
            <pc:sldMk cId="1754562329" sldId="642"/>
            <ac:spMk id="3" creationId="{00000000-0000-0000-0000-000000000000}"/>
          </ac:spMkLst>
        </pc:spChg>
      </pc:sldChg>
      <pc:sldChg chg="modSp add del mod">
        <pc:chgData name="Teresa Knoop" userId="fcde5b7a4fc8e8bd" providerId="LiveId" clId="{683FE6D6-7578-4625-8FA0-8656658128BC}" dt="2023-08-27T21:07:00.314" v="2669" actId="14100"/>
        <pc:sldMkLst>
          <pc:docMk/>
          <pc:sldMk cId="392423271" sldId="649"/>
        </pc:sldMkLst>
        <pc:spChg chg="mod">
          <ac:chgData name="Teresa Knoop" userId="fcde5b7a4fc8e8bd" providerId="LiveId" clId="{683FE6D6-7578-4625-8FA0-8656658128BC}" dt="2023-08-27T21:07:00.314" v="2669" actId="14100"/>
          <ac:spMkLst>
            <pc:docMk/>
            <pc:sldMk cId="392423271" sldId="649"/>
            <ac:spMk id="3" creationId="{59260574-CF0F-4597-B030-D7785E846D21}"/>
          </ac:spMkLst>
        </pc:spChg>
        <pc:spChg chg="mod">
          <ac:chgData name="Teresa Knoop" userId="fcde5b7a4fc8e8bd" providerId="LiveId" clId="{683FE6D6-7578-4625-8FA0-8656658128BC}" dt="2023-08-27T20:57:17.150" v="1831" actId="6549"/>
          <ac:spMkLst>
            <pc:docMk/>
            <pc:sldMk cId="392423271" sldId="649"/>
            <ac:spMk id="4" creationId="{1D033441-7C0C-D698-22E2-A80D96DEB993}"/>
          </ac:spMkLst>
        </pc:spChg>
      </pc:sldChg>
      <pc:sldChg chg="modSp mod">
        <pc:chgData name="Teresa Knoop" userId="fcde5b7a4fc8e8bd" providerId="LiveId" clId="{683FE6D6-7578-4625-8FA0-8656658128BC}" dt="2023-08-27T21:06:15.043" v="2667" actId="20577"/>
        <pc:sldMkLst>
          <pc:docMk/>
          <pc:sldMk cId="3220610124" sldId="650"/>
        </pc:sldMkLst>
        <pc:spChg chg="mod">
          <ac:chgData name="Teresa Knoop" userId="fcde5b7a4fc8e8bd" providerId="LiveId" clId="{683FE6D6-7578-4625-8FA0-8656658128BC}" dt="2023-08-27T20:58:35.160" v="2249" actId="6549"/>
          <ac:spMkLst>
            <pc:docMk/>
            <pc:sldMk cId="3220610124" sldId="650"/>
            <ac:spMk id="2" creationId="{00000000-0000-0000-0000-000000000000}"/>
          </ac:spMkLst>
        </pc:spChg>
        <pc:spChg chg="mod">
          <ac:chgData name="Teresa Knoop" userId="fcde5b7a4fc8e8bd" providerId="LiveId" clId="{683FE6D6-7578-4625-8FA0-8656658128BC}" dt="2023-08-27T21:06:15.043" v="2667" actId="20577"/>
          <ac:spMkLst>
            <pc:docMk/>
            <pc:sldMk cId="3220610124" sldId="650"/>
            <ac:spMk id="3" creationId="{00000000-0000-0000-0000-000000000000}"/>
          </ac:spMkLst>
        </pc:spChg>
        <pc:spChg chg="mod">
          <ac:chgData name="Teresa Knoop" userId="fcde5b7a4fc8e8bd" providerId="LiveId" clId="{683FE6D6-7578-4625-8FA0-8656658128BC}" dt="2023-08-27T20:59:25.700" v="2269" actId="20577"/>
          <ac:spMkLst>
            <pc:docMk/>
            <pc:sldMk cId="3220610124" sldId="650"/>
            <ac:spMk id="4" creationId="{368B7EC6-454C-4E4A-9CFA-476EC6CE11EA}"/>
          </ac:spMkLst>
        </pc:spChg>
      </pc:sldChg>
      <pc:sldChg chg="modSp mod ord">
        <pc:chgData name="Teresa Knoop" userId="fcde5b7a4fc8e8bd" providerId="LiveId" clId="{683FE6D6-7578-4625-8FA0-8656658128BC}" dt="2023-08-28T22:04:35.715" v="4587" actId="207"/>
        <pc:sldMkLst>
          <pc:docMk/>
          <pc:sldMk cId="3628203154" sldId="656"/>
        </pc:sldMkLst>
        <pc:spChg chg="mod">
          <ac:chgData name="Teresa Knoop" userId="fcde5b7a4fc8e8bd" providerId="LiveId" clId="{683FE6D6-7578-4625-8FA0-8656658128BC}" dt="2023-08-28T22:04:35.715" v="4587" actId="207"/>
          <ac:spMkLst>
            <pc:docMk/>
            <pc:sldMk cId="3628203154" sldId="656"/>
            <ac:spMk id="3" creationId="{00000000-0000-0000-0000-000000000000}"/>
          </ac:spMkLst>
        </pc:spChg>
      </pc:sldChg>
      <pc:sldChg chg="modSp mod">
        <pc:chgData name="Teresa Knoop" userId="fcde5b7a4fc8e8bd" providerId="LiveId" clId="{683FE6D6-7578-4625-8FA0-8656658128BC}" dt="2023-08-27T22:03:07.878" v="4410" actId="207"/>
        <pc:sldMkLst>
          <pc:docMk/>
          <pc:sldMk cId="1215533596" sldId="663"/>
        </pc:sldMkLst>
        <pc:spChg chg="mod">
          <ac:chgData name="Teresa Knoop" userId="fcde5b7a4fc8e8bd" providerId="LiveId" clId="{683FE6D6-7578-4625-8FA0-8656658128BC}" dt="2023-08-27T22:03:07.878" v="4410" actId="207"/>
          <ac:spMkLst>
            <pc:docMk/>
            <pc:sldMk cId="1215533596" sldId="663"/>
            <ac:spMk id="3" creationId="{00000000-0000-0000-0000-000000000000}"/>
          </ac:spMkLst>
        </pc:spChg>
      </pc:sldChg>
      <pc:sldChg chg="modSp mod">
        <pc:chgData name="Teresa Knoop" userId="fcde5b7a4fc8e8bd" providerId="LiveId" clId="{683FE6D6-7578-4625-8FA0-8656658128BC}" dt="2023-08-28T22:00:14.526" v="4575" actId="207"/>
        <pc:sldMkLst>
          <pc:docMk/>
          <pc:sldMk cId="3979680062" sldId="665"/>
        </pc:sldMkLst>
        <pc:spChg chg="mod">
          <ac:chgData name="Teresa Knoop" userId="fcde5b7a4fc8e8bd" providerId="LiveId" clId="{683FE6D6-7578-4625-8FA0-8656658128BC}" dt="2023-08-28T22:00:14.526" v="4575" actId="207"/>
          <ac:spMkLst>
            <pc:docMk/>
            <pc:sldMk cId="3979680062" sldId="665"/>
            <ac:spMk id="2" creationId="{A691A034-35AF-475D-ADB1-9B719C56697A}"/>
          </ac:spMkLst>
        </pc:spChg>
      </pc:sldChg>
      <pc:sldChg chg="modSp mod">
        <pc:chgData name="Teresa Knoop" userId="fcde5b7a4fc8e8bd" providerId="LiveId" clId="{683FE6D6-7578-4625-8FA0-8656658128BC}" dt="2023-08-28T22:00:38.330" v="4578" actId="207"/>
        <pc:sldMkLst>
          <pc:docMk/>
          <pc:sldMk cId="697965449" sldId="666"/>
        </pc:sldMkLst>
        <pc:spChg chg="mod">
          <ac:chgData name="Teresa Knoop" userId="fcde5b7a4fc8e8bd" providerId="LiveId" clId="{683FE6D6-7578-4625-8FA0-8656658128BC}" dt="2023-08-28T22:00:24.282" v="4576" actId="207"/>
          <ac:spMkLst>
            <pc:docMk/>
            <pc:sldMk cId="697965449" sldId="666"/>
            <ac:spMk id="2" creationId="{00000000-0000-0000-0000-000000000000}"/>
          </ac:spMkLst>
        </pc:spChg>
        <pc:spChg chg="mod">
          <ac:chgData name="Teresa Knoop" userId="fcde5b7a4fc8e8bd" providerId="LiveId" clId="{683FE6D6-7578-4625-8FA0-8656658128BC}" dt="2023-08-28T22:00:38.330" v="4578" actId="207"/>
          <ac:spMkLst>
            <pc:docMk/>
            <pc:sldMk cId="697965449" sldId="666"/>
            <ac:spMk id="3" creationId="{00000000-0000-0000-0000-000000000000}"/>
          </ac:spMkLst>
        </pc:spChg>
      </pc:sldChg>
      <pc:sldChg chg="modSp mod">
        <pc:chgData name="Teresa Knoop" userId="fcde5b7a4fc8e8bd" providerId="LiveId" clId="{683FE6D6-7578-4625-8FA0-8656658128BC}" dt="2023-08-28T21:46:49.081" v="4443" actId="207"/>
        <pc:sldMkLst>
          <pc:docMk/>
          <pc:sldMk cId="2391285843" sldId="667"/>
        </pc:sldMkLst>
        <pc:spChg chg="mod">
          <ac:chgData name="Teresa Knoop" userId="fcde5b7a4fc8e8bd" providerId="LiveId" clId="{683FE6D6-7578-4625-8FA0-8656658128BC}" dt="2023-08-28T21:46:49.081" v="4443" actId="207"/>
          <ac:spMkLst>
            <pc:docMk/>
            <pc:sldMk cId="2391285843" sldId="667"/>
            <ac:spMk id="3" creationId="{00000000-0000-0000-0000-000000000000}"/>
          </ac:spMkLst>
        </pc:spChg>
      </pc:sldChg>
      <pc:sldChg chg="del">
        <pc:chgData name="Teresa Knoop" userId="fcde5b7a4fc8e8bd" providerId="LiveId" clId="{683FE6D6-7578-4625-8FA0-8656658128BC}" dt="2023-08-27T21:01:25.444" v="2309" actId="47"/>
        <pc:sldMkLst>
          <pc:docMk/>
          <pc:sldMk cId="3317407230" sldId="668"/>
        </pc:sldMkLst>
      </pc:sldChg>
      <pc:sldChg chg="del">
        <pc:chgData name="Teresa Knoop" userId="fcde5b7a4fc8e8bd" providerId="LiveId" clId="{683FE6D6-7578-4625-8FA0-8656658128BC}" dt="2023-08-27T21:01:26.400" v="2310" actId="47"/>
        <pc:sldMkLst>
          <pc:docMk/>
          <pc:sldMk cId="2481403286" sldId="669"/>
        </pc:sldMkLst>
      </pc:sldChg>
      <pc:sldChg chg="modSp mod">
        <pc:chgData name="Teresa Knoop" userId="fcde5b7a4fc8e8bd" providerId="LiveId" clId="{683FE6D6-7578-4625-8FA0-8656658128BC}" dt="2023-08-28T21:52:18.475" v="4453" actId="207"/>
        <pc:sldMkLst>
          <pc:docMk/>
          <pc:sldMk cId="227652395" sldId="672"/>
        </pc:sldMkLst>
        <pc:spChg chg="mod">
          <ac:chgData name="Teresa Knoop" userId="fcde5b7a4fc8e8bd" providerId="LiveId" clId="{683FE6D6-7578-4625-8FA0-8656658128BC}" dt="2023-08-28T21:52:18.475" v="4453" actId="207"/>
          <ac:spMkLst>
            <pc:docMk/>
            <pc:sldMk cId="227652395" sldId="672"/>
            <ac:spMk id="2" creationId="{A691A034-35AF-475D-ADB1-9B719C56697A}"/>
          </ac:spMkLst>
        </pc:spChg>
      </pc:sldChg>
      <pc:sldChg chg="modSp mod">
        <pc:chgData name="Teresa Knoop" userId="fcde5b7a4fc8e8bd" providerId="LiveId" clId="{683FE6D6-7578-4625-8FA0-8656658128BC}" dt="2023-08-28T21:56:20.766" v="4570" actId="1076"/>
        <pc:sldMkLst>
          <pc:docMk/>
          <pc:sldMk cId="603711697" sldId="673"/>
        </pc:sldMkLst>
        <pc:spChg chg="mod">
          <ac:chgData name="Teresa Knoop" userId="fcde5b7a4fc8e8bd" providerId="LiveId" clId="{683FE6D6-7578-4625-8FA0-8656658128BC}" dt="2023-08-28T21:56:20.766" v="4570" actId="1076"/>
          <ac:spMkLst>
            <pc:docMk/>
            <pc:sldMk cId="603711697" sldId="673"/>
            <ac:spMk id="3" creationId="{00000000-0000-0000-0000-000000000000}"/>
          </ac:spMkLst>
        </pc:spChg>
      </pc:sldChg>
      <pc:sldChg chg="modSp mod">
        <pc:chgData name="Teresa Knoop" userId="fcde5b7a4fc8e8bd" providerId="LiveId" clId="{683FE6D6-7578-4625-8FA0-8656658128BC}" dt="2023-08-28T22:02:00.967" v="4584" actId="207"/>
        <pc:sldMkLst>
          <pc:docMk/>
          <pc:sldMk cId="3790019222" sldId="674"/>
        </pc:sldMkLst>
        <pc:spChg chg="mod">
          <ac:chgData name="Teresa Knoop" userId="fcde5b7a4fc8e8bd" providerId="LiveId" clId="{683FE6D6-7578-4625-8FA0-8656658128BC}" dt="2023-08-28T22:02:00.967" v="4584" actId="207"/>
          <ac:spMkLst>
            <pc:docMk/>
            <pc:sldMk cId="3790019222" sldId="674"/>
            <ac:spMk id="5" creationId="{62293AFC-367F-4558-9AED-80C82CFAB8BD}"/>
          </ac:spMkLst>
        </pc:spChg>
      </pc:sldChg>
      <pc:sldChg chg="modSp mod">
        <pc:chgData name="Teresa Knoop" userId="fcde5b7a4fc8e8bd" providerId="LiveId" clId="{683FE6D6-7578-4625-8FA0-8656658128BC}" dt="2023-08-28T22:02:25.053" v="4585" actId="207"/>
        <pc:sldMkLst>
          <pc:docMk/>
          <pc:sldMk cId="1916939695" sldId="675"/>
        </pc:sldMkLst>
        <pc:spChg chg="mod">
          <ac:chgData name="Teresa Knoop" userId="fcde5b7a4fc8e8bd" providerId="LiveId" clId="{683FE6D6-7578-4625-8FA0-8656658128BC}" dt="2023-08-28T22:02:25.053" v="4585" actId="207"/>
          <ac:spMkLst>
            <pc:docMk/>
            <pc:sldMk cId="1916939695" sldId="675"/>
            <ac:spMk id="3" creationId="{00000000-0000-0000-0000-000000000000}"/>
          </ac:spMkLst>
        </pc:spChg>
      </pc:sldChg>
      <pc:sldChg chg="modSp mod">
        <pc:chgData name="Teresa Knoop" userId="fcde5b7a4fc8e8bd" providerId="LiveId" clId="{683FE6D6-7578-4625-8FA0-8656658128BC}" dt="2023-08-28T22:16:10.355" v="4616" actId="6549"/>
        <pc:sldMkLst>
          <pc:docMk/>
          <pc:sldMk cId="3330511827" sldId="676"/>
        </pc:sldMkLst>
        <pc:spChg chg="mod">
          <ac:chgData name="Teresa Knoop" userId="fcde5b7a4fc8e8bd" providerId="LiveId" clId="{683FE6D6-7578-4625-8FA0-8656658128BC}" dt="2023-08-28T22:16:10.355" v="4616" actId="6549"/>
          <ac:spMkLst>
            <pc:docMk/>
            <pc:sldMk cId="3330511827" sldId="676"/>
            <ac:spMk id="3" creationId="{00000000-0000-0000-0000-000000000000}"/>
          </ac:spMkLst>
        </pc:spChg>
      </pc:sldChg>
      <pc:sldChg chg="modSp mod">
        <pc:chgData name="Teresa Knoop" userId="fcde5b7a4fc8e8bd" providerId="LiveId" clId="{683FE6D6-7578-4625-8FA0-8656658128BC}" dt="2023-08-28T21:57:22.195" v="4571" actId="207"/>
        <pc:sldMkLst>
          <pc:docMk/>
          <pc:sldMk cId="4227219989" sldId="677"/>
        </pc:sldMkLst>
        <pc:spChg chg="mod">
          <ac:chgData name="Teresa Knoop" userId="fcde5b7a4fc8e8bd" providerId="LiveId" clId="{683FE6D6-7578-4625-8FA0-8656658128BC}" dt="2023-08-28T21:57:22.195" v="4571" actId="207"/>
          <ac:spMkLst>
            <pc:docMk/>
            <pc:sldMk cId="4227219989" sldId="677"/>
            <ac:spMk id="4" creationId="{1D033441-7C0C-D698-22E2-A80D96DEB993}"/>
          </ac:spMkLst>
        </pc:spChg>
      </pc:sldChg>
      <pc:sldChg chg="modSp mod">
        <pc:chgData name="Teresa Knoop" userId="fcde5b7a4fc8e8bd" providerId="LiveId" clId="{683FE6D6-7578-4625-8FA0-8656658128BC}" dt="2023-08-28T21:57:34.618" v="4572" actId="207"/>
        <pc:sldMkLst>
          <pc:docMk/>
          <pc:sldMk cId="2653214039" sldId="678"/>
        </pc:sldMkLst>
        <pc:spChg chg="mod">
          <ac:chgData name="Teresa Knoop" userId="fcde5b7a4fc8e8bd" providerId="LiveId" clId="{683FE6D6-7578-4625-8FA0-8656658128BC}" dt="2023-08-28T21:57:34.618" v="4572" actId="207"/>
          <ac:spMkLst>
            <pc:docMk/>
            <pc:sldMk cId="2653214039" sldId="678"/>
            <ac:spMk id="3" creationId="{00000000-0000-0000-0000-000000000000}"/>
          </ac:spMkLst>
        </pc:spChg>
      </pc:sldChg>
      <pc:sldChg chg="modSp mod ord">
        <pc:chgData name="Teresa Knoop" userId="fcde5b7a4fc8e8bd" providerId="LiveId" clId="{683FE6D6-7578-4625-8FA0-8656658128BC}" dt="2023-08-28T22:17:18.683" v="4619" actId="207"/>
        <pc:sldMkLst>
          <pc:docMk/>
          <pc:sldMk cId="4142265787" sldId="680"/>
        </pc:sldMkLst>
        <pc:spChg chg="mod">
          <ac:chgData name="Teresa Knoop" userId="fcde5b7a4fc8e8bd" providerId="LiveId" clId="{683FE6D6-7578-4625-8FA0-8656658128BC}" dt="2023-08-28T22:17:18.683" v="4619" actId="207"/>
          <ac:spMkLst>
            <pc:docMk/>
            <pc:sldMk cId="4142265787" sldId="680"/>
            <ac:spMk id="3" creationId="{00000000-0000-0000-0000-000000000000}"/>
          </ac:spMkLst>
        </pc:spChg>
      </pc:sldChg>
      <pc:sldChg chg="modSp mod">
        <pc:chgData name="Teresa Knoop" userId="fcde5b7a4fc8e8bd" providerId="LiveId" clId="{683FE6D6-7578-4625-8FA0-8656658128BC}" dt="2023-08-27T21:16:43.142" v="2702" actId="207"/>
        <pc:sldMkLst>
          <pc:docMk/>
          <pc:sldMk cId="3664083249" sldId="681"/>
        </pc:sldMkLst>
        <pc:spChg chg="mod">
          <ac:chgData name="Teresa Knoop" userId="fcde5b7a4fc8e8bd" providerId="LiveId" clId="{683FE6D6-7578-4625-8FA0-8656658128BC}" dt="2023-08-27T19:25:03.930" v="16" actId="6549"/>
          <ac:spMkLst>
            <pc:docMk/>
            <pc:sldMk cId="3664083249" sldId="681"/>
            <ac:spMk id="2" creationId="{00000000-0000-0000-0000-000000000000}"/>
          </ac:spMkLst>
        </pc:spChg>
        <pc:spChg chg="mod">
          <ac:chgData name="Teresa Knoop" userId="fcde5b7a4fc8e8bd" providerId="LiveId" clId="{683FE6D6-7578-4625-8FA0-8656658128BC}" dt="2023-08-27T21:16:43.142" v="2702" actId="207"/>
          <ac:spMkLst>
            <pc:docMk/>
            <pc:sldMk cId="3664083249" sldId="681"/>
            <ac:spMk id="3" creationId="{00000000-0000-0000-0000-000000000000}"/>
          </ac:spMkLst>
        </pc:spChg>
      </pc:sldChg>
      <pc:sldChg chg="del">
        <pc:chgData name="Teresa Knoop" userId="fcde5b7a4fc8e8bd" providerId="LiveId" clId="{683FE6D6-7578-4625-8FA0-8656658128BC}" dt="2023-08-27T21:53:24.065" v="4355" actId="47"/>
        <pc:sldMkLst>
          <pc:docMk/>
          <pc:sldMk cId="1919704489" sldId="682"/>
        </pc:sldMkLst>
      </pc:sldChg>
      <pc:sldChg chg="del">
        <pc:chgData name="Teresa Knoop" userId="fcde5b7a4fc8e8bd" providerId="LiveId" clId="{683FE6D6-7578-4625-8FA0-8656658128BC}" dt="2023-08-27T21:53:31.066" v="4356" actId="47"/>
        <pc:sldMkLst>
          <pc:docMk/>
          <pc:sldMk cId="43962776" sldId="683"/>
        </pc:sldMkLst>
      </pc:sldChg>
      <pc:sldChg chg="modSp mod">
        <pc:chgData name="Teresa Knoop" userId="fcde5b7a4fc8e8bd" providerId="LiveId" clId="{683FE6D6-7578-4625-8FA0-8656658128BC}" dt="2023-08-27T21:51:34.835" v="4348"/>
        <pc:sldMkLst>
          <pc:docMk/>
          <pc:sldMk cId="2628614517" sldId="684"/>
        </pc:sldMkLst>
        <pc:spChg chg="mod">
          <ac:chgData name="Teresa Knoop" userId="fcde5b7a4fc8e8bd" providerId="LiveId" clId="{683FE6D6-7578-4625-8FA0-8656658128BC}" dt="2023-08-27T20:54:35.625" v="1438" actId="1076"/>
          <ac:spMkLst>
            <pc:docMk/>
            <pc:sldMk cId="2628614517" sldId="684"/>
            <ac:spMk id="2" creationId="{00000000-0000-0000-0000-000000000000}"/>
          </ac:spMkLst>
        </pc:spChg>
        <pc:spChg chg="mod">
          <ac:chgData name="Teresa Knoop" userId="fcde5b7a4fc8e8bd" providerId="LiveId" clId="{683FE6D6-7578-4625-8FA0-8656658128BC}" dt="2023-08-27T21:51:34.835" v="4348"/>
          <ac:spMkLst>
            <pc:docMk/>
            <pc:sldMk cId="2628614517" sldId="684"/>
            <ac:spMk id="3" creationId="{00000000-0000-0000-0000-000000000000}"/>
          </ac:spMkLst>
        </pc:spChg>
      </pc:sldChg>
      <pc:sldChg chg="modSp mod">
        <pc:chgData name="Teresa Knoop" userId="fcde5b7a4fc8e8bd" providerId="LiveId" clId="{683FE6D6-7578-4625-8FA0-8656658128BC}" dt="2023-08-28T21:58:14.374" v="4573" actId="207"/>
        <pc:sldMkLst>
          <pc:docMk/>
          <pc:sldMk cId="2932327629" sldId="685"/>
        </pc:sldMkLst>
        <pc:spChg chg="mod">
          <ac:chgData name="Teresa Knoop" userId="fcde5b7a4fc8e8bd" providerId="LiveId" clId="{683FE6D6-7578-4625-8FA0-8656658128BC}" dt="2023-08-28T21:58:14.374" v="4573" actId="207"/>
          <ac:spMkLst>
            <pc:docMk/>
            <pc:sldMk cId="2932327629" sldId="685"/>
            <ac:spMk id="4" creationId="{1D033441-7C0C-D698-22E2-A80D96DEB993}"/>
          </ac:spMkLst>
        </pc:spChg>
      </pc:sldChg>
      <pc:sldChg chg="modSp mod">
        <pc:chgData name="Teresa Knoop" userId="fcde5b7a4fc8e8bd" providerId="LiveId" clId="{683FE6D6-7578-4625-8FA0-8656658128BC}" dt="2023-08-28T22:22:20.855" v="4636" actId="207"/>
        <pc:sldMkLst>
          <pc:docMk/>
          <pc:sldMk cId="1431830905" sldId="686"/>
        </pc:sldMkLst>
        <pc:spChg chg="mod">
          <ac:chgData name="Teresa Knoop" userId="fcde5b7a4fc8e8bd" providerId="LiveId" clId="{683FE6D6-7578-4625-8FA0-8656658128BC}" dt="2023-08-28T22:22:20.855" v="4636" actId="207"/>
          <ac:spMkLst>
            <pc:docMk/>
            <pc:sldMk cId="1431830905" sldId="686"/>
            <ac:spMk id="3" creationId="{00000000-0000-0000-0000-000000000000}"/>
          </ac:spMkLst>
        </pc:spChg>
      </pc:sldChg>
      <pc:sldChg chg="modSp add mod ord">
        <pc:chgData name="Teresa Knoop" userId="fcde5b7a4fc8e8bd" providerId="LiveId" clId="{683FE6D6-7578-4625-8FA0-8656658128BC}" dt="2023-08-29T14:56:21.516" v="4725" actId="20577"/>
        <pc:sldMkLst>
          <pc:docMk/>
          <pc:sldMk cId="560573244" sldId="687"/>
        </pc:sldMkLst>
        <pc:spChg chg="mod">
          <ac:chgData name="Teresa Knoop" userId="fcde5b7a4fc8e8bd" providerId="LiveId" clId="{683FE6D6-7578-4625-8FA0-8656658128BC}" dt="2023-08-29T14:56:21.516" v="4725" actId="20577"/>
          <ac:spMkLst>
            <pc:docMk/>
            <pc:sldMk cId="560573244" sldId="687"/>
            <ac:spMk id="3" creationId="{59260574-CF0F-4597-B030-D7785E846D21}"/>
          </ac:spMkLst>
        </pc:spChg>
        <pc:spChg chg="mod">
          <ac:chgData name="Teresa Knoop" userId="fcde5b7a4fc8e8bd" providerId="LiveId" clId="{683FE6D6-7578-4625-8FA0-8656658128BC}" dt="2023-08-27T19:33:25.272" v="73" actId="6549"/>
          <ac:spMkLst>
            <pc:docMk/>
            <pc:sldMk cId="560573244" sldId="687"/>
            <ac:spMk id="4" creationId="{1D033441-7C0C-D698-22E2-A80D96DEB993}"/>
          </ac:spMkLst>
        </pc:spChg>
      </pc:sldChg>
      <pc:sldChg chg="modSp add mod">
        <pc:chgData name="Teresa Knoop" userId="fcde5b7a4fc8e8bd" providerId="LiveId" clId="{683FE6D6-7578-4625-8FA0-8656658128BC}" dt="2023-08-29T14:56:41.714" v="4742"/>
        <pc:sldMkLst>
          <pc:docMk/>
          <pc:sldMk cId="1822330268" sldId="688"/>
        </pc:sldMkLst>
        <pc:spChg chg="mod">
          <ac:chgData name="Teresa Knoop" userId="fcde5b7a4fc8e8bd" providerId="LiveId" clId="{683FE6D6-7578-4625-8FA0-8656658128BC}" dt="2023-08-27T19:33:49.560" v="103" actId="6549"/>
          <ac:spMkLst>
            <pc:docMk/>
            <pc:sldMk cId="1822330268" sldId="688"/>
            <ac:spMk id="2" creationId="{00000000-0000-0000-0000-000000000000}"/>
          </ac:spMkLst>
        </pc:spChg>
        <pc:spChg chg="mod">
          <ac:chgData name="Teresa Knoop" userId="fcde5b7a4fc8e8bd" providerId="LiveId" clId="{683FE6D6-7578-4625-8FA0-8656658128BC}" dt="2023-08-27T19:38:29.517" v="252" actId="20577"/>
          <ac:spMkLst>
            <pc:docMk/>
            <pc:sldMk cId="1822330268" sldId="688"/>
            <ac:spMk id="3" creationId="{00000000-0000-0000-0000-000000000000}"/>
          </ac:spMkLst>
        </pc:spChg>
        <pc:spChg chg="mod">
          <ac:chgData name="Teresa Knoop" userId="fcde5b7a4fc8e8bd" providerId="LiveId" clId="{683FE6D6-7578-4625-8FA0-8656658128BC}" dt="2023-08-29T14:56:41.714" v="4742"/>
          <ac:spMkLst>
            <pc:docMk/>
            <pc:sldMk cId="1822330268" sldId="688"/>
            <ac:spMk id="4" creationId="{368B7EC6-454C-4E4A-9CFA-476EC6CE11EA}"/>
          </ac:spMkLst>
        </pc:spChg>
      </pc:sldChg>
      <pc:sldChg chg="modSp add del mod">
        <pc:chgData name="Teresa Knoop" userId="fcde5b7a4fc8e8bd" providerId="LiveId" clId="{683FE6D6-7578-4625-8FA0-8656658128BC}" dt="2023-08-28T22:20:08.880" v="4632" actId="47"/>
        <pc:sldMkLst>
          <pc:docMk/>
          <pc:sldMk cId="4215041523" sldId="689"/>
        </pc:sldMkLst>
        <pc:spChg chg="mod">
          <ac:chgData name="Teresa Knoop" userId="fcde5b7a4fc8e8bd" providerId="LiveId" clId="{683FE6D6-7578-4625-8FA0-8656658128BC}" dt="2023-08-28T22:19:48.841" v="4627" actId="21"/>
          <ac:spMkLst>
            <pc:docMk/>
            <pc:sldMk cId="4215041523" sldId="689"/>
            <ac:spMk id="3" creationId="{00000000-0000-0000-0000-000000000000}"/>
          </ac:spMkLst>
        </pc:spChg>
      </pc:sldChg>
      <pc:sldChg chg="modSp add mod ord">
        <pc:chgData name="Teresa Knoop" userId="fcde5b7a4fc8e8bd" providerId="LiveId" clId="{683FE6D6-7578-4625-8FA0-8656658128BC}" dt="2023-08-28T21:51:46.540" v="4451" actId="207"/>
        <pc:sldMkLst>
          <pc:docMk/>
          <pc:sldMk cId="293980998" sldId="690"/>
        </pc:sldMkLst>
        <pc:spChg chg="mod">
          <ac:chgData name="Teresa Knoop" userId="fcde5b7a4fc8e8bd" providerId="LiveId" clId="{683FE6D6-7578-4625-8FA0-8656658128BC}" dt="2023-08-28T21:51:46.540" v="4451" actId="207"/>
          <ac:spMkLst>
            <pc:docMk/>
            <pc:sldMk cId="293980998" sldId="690"/>
            <ac:spMk id="2" creationId="{A691A034-35AF-475D-ADB1-9B719C56697A}"/>
          </ac:spMkLst>
        </pc:spChg>
        <pc:spChg chg="mod">
          <ac:chgData name="Teresa Knoop" userId="fcde5b7a4fc8e8bd" providerId="LiveId" clId="{683FE6D6-7578-4625-8FA0-8656658128BC}" dt="2023-08-27T19:55:01.129" v="764" actId="20577"/>
          <ac:spMkLst>
            <pc:docMk/>
            <pc:sldMk cId="293980998" sldId="690"/>
            <ac:spMk id="3" creationId="{59260574-CF0F-4597-B030-D7785E846D21}"/>
          </ac:spMkLst>
        </pc:spChg>
      </pc:sldChg>
      <pc:sldChg chg="modSp add mod">
        <pc:chgData name="Teresa Knoop" userId="fcde5b7a4fc8e8bd" providerId="LiveId" clId="{683FE6D6-7578-4625-8FA0-8656658128BC}" dt="2023-08-28T21:51:25.135" v="4450" actId="207"/>
        <pc:sldMkLst>
          <pc:docMk/>
          <pc:sldMk cId="4178873587" sldId="691"/>
        </pc:sldMkLst>
        <pc:spChg chg="mod">
          <ac:chgData name="Teresa Knoop" userId="fcde5b7a4fc8e8bd" providerId="LiveId" clId="{683FE6D6-7578-4625-8FA0-8656658128BC}" dt="2023-08-27T20:14:42.598" v="1231" actId="14100"/>
          <ac:spMkLst>
            <pc:docMk/>
            <pc:sldMk cId="4178873587" sldId="691"/>
            <ac:spMk id="2" creationId="{00000000-0000-0000-0000-000000000000}"/>
          </ac:spMkLst>
        </pc:spChg>
        <pc:spChg chg="mod">
          <ac:chgData name="Teresa Knoop" userId="fcde5b7a4fc8e8bd" providerId="LiveId" clId="{683FE6D6-7578-4625-8FA0-8656658128BC}" dt="2023-08-28T21:51:25.135" v="4450" actId="207"/>
          <ac:spMkLst>
            <pc:docMk/>
            <pc:sldMk cId="4178873587" sldId="691"/>
            <ac:spMk id="3" creationId="{00000000-0000-0000-0000-000000000000}"/>
          </ac:spMkLst>
        </pc:spChg>
        <pc:spChg chg="mod">
          <ac:chgData name="Teresa Knoop" userId="fcde5b7a4fc8e8bd" providerId="LiveId" clId="{683FE6D6-7578-4625-8FA0-8656658128BC}" dt="2023-08-27T20:15:01.955" v="1234" actId="14100"/>
          <ac:spMkLst>
            <pc:docMk/>
            <pc:sldMk cId="4178873587" sldId="691"/>
            <ac:spMk id="4" creationId="{368B7EC6-454C-4E4A-9CFA-476EC6CE11EA}"/>
          </ac:spMkLst>
        </pc:spChg>
      </pc:sldChg>
      <pc:sldChg chg="modSp add mod">
        <pc:chgData name="Teresa Knoop" userId="fcde5b7a4fc8e8bd" providerId="LiveId" clId="{683FE6D6-7578-4625-8FA0-8656658128BC}" dt="2023-08-27T20:38:39.234" v="1345" actId="1076"/>
        <pc:sldMkLst>
          <pc:docMk/>
          <pc:sldMk cId="4005785640" sldId="692"/>
        </pc:sldMkLst>
        <pc:spChg chg="mod">
          <ac:chgData name="Teresa Knoop" userId="fcde5b7a4fc8e8bd" providerId="LiveId" clId="{683FE6D6-7578-4625-8FA0-8656658128BC}" dt="2023-08-27T20:38:39.234" v="1345" actId="1076"/>
          <ac:spMkLst>
            <pc:docMk/>
            <pc:sldMk cId="4005785640" sldId="692"/>
            <ac:spMk id="3" creationId="{00000000-0000-0000-0000-000000000000}"/>
          </ac:spMkLst>
        </pc:spChg>
      </pc:sldChg>
      <pc:sldChg chg="modSp add mod">
        <pc:chgData name="Teresa Knoop" userId="fcde5b7a4fc8e8bd" providerId="LiveId" clId="{683FE6D6-7578-4625-8FA0-8656658128BC}" dt="2023-08-28T21:44:21.053" v="4442" actId="207"/>
        <pc:sldMkLst>
          <pc:docMk/>
          <pc:sldMk cId="2050867567" sldId="693"/>
        </pc:sldMkLst>
        <pc:spChg chg="mod">
          <ac:chgData name="Teresa Knoop" userId="fcde5b7a4fc8e8bd" providerId="LiveId" clId="{683FE6D6-7578-4625-8FA0-8656658128BC}" dt="2023-08-28T21:44:21.053" v="4442" actId="207"/>
          <ac:spMkLst>
            <pc:docMk/>
            <pc:sldMk cId="2050867567" sldId="693"/>
            <ac:spMk id="3" creationId="{00000000-0000-0000-0000-000000000000}"/>
          </ac:spMkLst>
        </pc:spChg>
      </pc:sldChg>
      <pc:sldChg chg="modSp add mod ord">
        <pc:chgData name="Teresa Knoop" userId="fcde5b7a4fc8e8bd" providerId="LiveId" clId="{683FE6D6-7578-4625-8FA0-8656658128BC}" dt="2023-08-27T21:37:17.013" v="3833" actId="20577"/>
        <pc:sldMkLst>
          <pc:docMk/>
          <pc:sldMk cId="622006938" sldId="694"/>
        </pc:sldMkLst>
        <pc:spChg chg="mod">
          <ac:chgData name="Teresa Knoop" userId="fcde5b7a4fc8e8bd" providerId="LiveId" clId="{683FE6D6-7578-4625-8FA0-8656658128BC}" dt="2023-08-27T21:22:14.402" v="3099" actId="6549"/>
          <ac:spMkLst>
            <pc:docMk/>
            <pc:sldMk cId="622006938" sldId="694"/>
            <ac:spMk id="2" creationId="{A691A034-35AF-475D-ADB1-9B719C56697A}"/>
          </ac:spMkLst>
        </pc:spChg>
        <pc:spChg chg="mod">
          <ac:chgData name="Teresa Knoop" userId="fcde5b7a4fc8e8bd" providerId="LiveId" clId="{683FE6D6-7578-4625-8FA0-8656658128BC}" dt="2023-08-27T21:37:17.013" v="3833" actId="20577"/>
          <ac:spMkLst>
            <pc:docMk/>
            <pc:sldMk cId="622006938" sldId="694"/>
            <ac:spMk id="3" creationId="{59260574-CF0F-4597-B030-D7785E846D21}"/>
          </ac:spMkLst>
        </pc:spChg>
      </pc:sldChg>
      <pc:sldChg chg="modSp add mod">
        <pc:chgData name="Teresa Knoop" userId="fcde5b7a4fc8e8bd" providerId="LiveId" clId="{683FE6D6-7578-4625-8FA0-8656658128BC}" dt="2023-08-28T22:21:35.624" v="4635" actId="20577"/>
        <pc:sldMkLst>
          <pc:docMk/>
          <pc:sldMk cId="3707108023" sldId="695"/>
        </pc:sldMkLst>
        <pc:spChg chg="mod">
          <ac:chgData name="Teresa Knoop" userId="fcde5b7a4fc8e8bd" providerId="LiveId" clId="{683FE6D6-7578-4625-8FA0-8656658128BC}" dt="2023-08-27T21:36:30.764" v="3799" actId="27636"/>
          <ac:spMkLst>
            <pc:docMk/>
            <pc:sldMk cId="3707108023" sldId="695"/>
            <ac:spMk id="2" creationId="{00000000-0000-0000-0000-000000000000}"/>
          </ac:spMkLst>
        </pc:spChg>
        <pc:spChg chg="mod">
          <ac:chgData name="Teresa Knoop" userId="fcde5b7a4fc8e8bd" providerId="LiveId" clId="{683FE6D6-7578-4625-8FA0-8656658128BC}" dt="2023-08-28T22:21:35.624" v="4635" actId="20577"/>
          <ac:spMkLst>
            <pc:docMk/>
            <pc:sldMk cId="3707108023" sldId="695"/>
            <ac:spMk id="3" creationId="{00000000-0000-0000-0000-000000000000}"/>
          </ac:spMkLst>
        </pc:spChg>
        <pc:spChg chg="mod">
          <ac:chgData name="Teresa Knoop" userId="fcde5b7a4fc8e8bd" providerId="LiveId" clId="{683FE6D6-7578-4625-8FA0-8656658128BC}" dt="2023-08-27T21:37:00.355" v="3817" actId="20577"/>
          <ac:spMkLst>
            <pc:docMk/>
            <pc:sldMk cId="3707108023" sldId="695"/>
            <ac:spMk id="4" creationId="{368B7EC6-454C-4E4A-9CFA-476EC6CE11EA}"/>
          </ac:spMkLst>
        </pc:spChg>
      </pc:sldChg>
      <pc:sldChg chg="modSp add mod ord">
        <pc:chgData name="Teresa Knoop" userId="fcde5b7a4fc8e8bd" providerId="LiveId" clId="{683FE6D6-7578-4625-8FA0-8656658128BC}" dt="2023-08-27T21:41:22.235" v="3882" actId="20577"/>
        <pc:sldMkLst>
          <pc:docMk/>
          <pc:sldMk cId="3685638583" sldId="696"/>
        </pc:sldMkLst>
        <pc:spChg chg="mod">
          <ac:chgData name="Teresa Knoop" userId="fcde5b7a4fc8e8bd" providerId="LiveId" clId="{683FE6D6-7578-4625-8FA0-8656658128BC}" dt="2023-08-27T21:41:09.787" v="3881" actId="20577"/>
          <ac:spMkLst>
            <pc:docMk/>
            <pc:sldMk cId="3685638583" sldId="696"/>
            <ac:spMk id="3" creationId="{59260574-CF0F-4597-B030-D7785E846D21}"/>
          </ac:spMkLst>
        </pc:spChg>
        <pc:spChg chg="mod">
          <ac:chgData name="Teresa Knoop" userId="fcde5b7a4fc8e8bd" providerId="LiveId" clId="{683FE6D6-7578-4625-8FA0-8656658128BC}" dt="2023-08-27T21:41:22.235" v="3882" actId="20577"/>
          <ac:spMkLst>
            <pc:docMk/>
            <pc:sldMk cId="3685638583" sldId="696"/>
            <ac:spMk id="4" creationId="{1D033441-7C0C-D698-22E2-A80D96DEB993}"/>
          </ac:spMkLst>
        </pc:spChg>
      </pc:sldChg>
      <pc:sldChg chg="modSp add mod">
        <pc:chgData name="Teresa Knoop" userId="fcde5b7a4fc8e8bd" providerId="LiveId" clId="{683FE6D6-7578-4625-8FA0-8656658128BC}" dt="2023-08-27T21:48:33.700" v="4335" actId="20577"/>
        <pc:sldMkLst>
          <pc:docMk/>
          <pc:sldMk cId="2010725623" sldId="697"/>
        </pc:sldMkLst>
        <pc:spChg chg="mod">
          <ac:chgData name="Teresa Knoop" userId="fcde5b7a4fc8e8bd" providerId="LiveId" clId="{683FE6D6-7578-4625-8FA0-8656658128BC}" dt="2023-08-27T21:42:04.148" v="4171" actId="6549"/>
          <ac:spMkLst>
            <pc:docMk/>
            <pc:sldMk cId="2010725623" sldId="697"/>
            <ac:spMk id="2" creationId="{00000000-0000-0000-0000-000000000000}"/>
          </ac:spMkLst>
        </pc:spChg>
        <pc:spChg chg="mod">
          <ac:chgData name="Teresa Knoop" userId="fcde5b7a4fc8e8bd" providerId="LiveId" clId="{683FE6D6-7578-4625-8FA0-8656658128BC}" dt="2023-08-27T21:48:33.700" v="4335" actId="20577"/>
          <ac:spMkLst>
            <pc:docMk/>
            <pc:sldMk cId="2010725623" sldId="697"/>
            <ac:spMk id="3" creationId="{00000000-0000-0000-0000-000000000000}"/>
          </ac:spMkLst>
        </pc:spChg>
        <pc:spChg chg="mod">
          <ac:chgData name="Teresa Knoop" userId="fcde5b7a4fc8e8bd" providerId="LiveId" clId="{683FE6D6-7578-4625-8FA0-8656658128BC}" dt="2023-08-27T21:42:23.917" v="4173"/>
          <ac:spMkLst>
            <pc:docMk/>
            <pc:sldMk cId="2010725623" sldId="697"/>
            <ac:spMk id="4" creationId="{368B7EC6-454C-4E4A-9CFA-476EC6CE11EA}"/>
          </ac:spMkLst>
        </pc:spChg>
      </pc:sldChg>
      <pc:sldChg chg="addSp delSp modSp new mod">
        <pc:chgData name="Teresa Knoop" userId="fcde5b7a4fc8e8bd" providerId="LiveId" clId="{683FE6D6-7578-4625-8FA0-8656658128BC}" dt="2023-08-29T15:05:56.552" v="4791" actId="1076"/>
        <pc:sldMkLst>
          <pc:docMk/>
          <pc:sldMk cId="4149113870" sldId="698"/>
        </pc:sldMkLst>
        <pc:spChg chg="add mod">
          <ac:chgData name="Teresa Knoop" userId="fcde5b7a4fc8e8bd" providerId="LiveId" clId="{683FE6D6-7578-4625-8FA0-8656658128BC}" dt="2023-08-29T15:04:54.910" v="4778" actId="14100"/>
          <ac:spMkLst>
            <pc:docMk/>
            <pc:sldMk cId="4149113870" sldId="698"/>
            <ac:spMk id="4" creationId="{6077D11F-771F-36FC-C67F-F6674199C950}"/>
          </ac:spMkLst>
        </pc:spChg>
        <pc:spChg chg="add mod">
          <ac:chgData name="Teresa Knoop" userId="fcde5b7a4fc8e8bd" providerId="LiveId" clId="{683FE6D6-7578-4625-8FA0-8656658128BC}" dt="2023-08-29T15:05:37.619" v="4786" actId="14100"/>
          <ac:spMkLst>
            <pc:docMk/>
            <pc:sldMk cId="4149113870" sldId="698"/>
            <ac:spMk id="6" creationId="{A7BC5F92-06F2-B157-3231-B473821B4062}"/>
          </ac:spMkLst>
        </pc:spChg>
        <pc:spChg chg="add mod">
          <ac:chgData name="Teresa Knoop" userId="fcde5b7a4fc8e8bd" providerId="LiveId" clId="{683FE6D6-7578-4625-8FA0-8656658128BC}" dt="2023-08-29T15:05:16.761" v="4781" actId="1076"/>
          <ac:spMkLst>
            <pc:docMk/>
            <pc:sldMk cId="4149113870" sldId="698"/>
            <ac:spMk id="10" creationId="{F7053ABC-AFDC-B2FE-73DF-6142948DC416}"/>
          </ac:spMkLst>
        </pc:spChg>
        <pc:picChg chg="add del">
          <ac:chgData name="Teresa Knoop" userId="fcde5b7a4fc8e8bd" providerId="LiveId" clId="{683FE6D6-7578-4625-8FA0-8656658128BC}" dt="2023-08-29T15:02:11.641" v="4750"/>
          <ac:picMkLst>
            <pc:docMk/>
            <pc:sldMk cId="4149113870" sldId="698"/>
            <ac:picMk id="2" creationId="{2B5C47AC-C40B-9080-4A2A-022CCB226959}"/>
          </ac:picMkLst>
        </pc:picChg>
        <pc:picChg chg="add mod">
          <ac:chgData name="Teresa Knoop" userId="fcde5b7a4fc8e8bd" providerId="LiveId" clId="{683FE6D6-7578-4625-8FA0-8656658128BC}" dt="2023-08-29T15:05:52.368" v="4790" actId="1076"/>
          <ac:picMkLst>
            <pc:docMk/>
            <pc:sldMk cId="4149113870" sldId="698"/>
            <ac:picMk id="7" creationId="{DAAB11C6-0526-629A-F60D-560609074976}"/>
          </ac:picMkLst>
        </pc:picChg>
        <pc:picChg chg="add mod">
          <ac:chgData name="Teresa Knoop" userId="fcde5b7a4fc8e8bd" providerId="LiveId" clId="{683FE6D6-7578-4625-8FA0-8656658128BC}" dt="2023-08-29T15:05:56.552" v="4791" actId="1076"/>
          <ac:picMkLst>
            <pc:docMk/>
            <pc:sldMk cId="4149113870" sldId="698"/>
            <ac:picMk id="8" creationId="{30DF67C2-7BA5-2028-A9C3-9125802C22E1}"/>
          </ac:picMkLst>
        </pc:picChg>
      </pc:sldChg>
      <pc:sldChg chg="modSp add del mod">
        <pc:chgData name="Teresa Knoop" userId="fcde5b7a4fc8e8bd" providerId="LiveId" clId="{683FE6D6-7578-4625-8FA0-8656658128BC}" dt="2023-08-29T15:03:40.631" v="4761" actId="47"/>
        <pc:sldMkLst>
          <pc:docMk/>
          <pc:sldMk cId="2110113342" sldId="1623"/>
        </pc:sldMkLst>
        <pc:spChg chg="mod">
          <ac:chgData name="Teresa Knoop" userId="fcde5b7a4fc8e8bd" providerId="LiveId" clId="{683FE6D6-7578-4625-8FA0-8656658128BC}" dt="2023-08-29T15:01:13.248" v="4748"/>
          <ac:spMkLst>
            <pc:docMk/>
            <pc:sldMk cId="2110113342" sldId="1623"/>
            <ac:spMk id="2" creationId="{FFDC5D06-73BE-BC47-B6E0-3455C35B0736}"/>
          </ac:spMkLst>
        </pc:spChg>
        <pc:spChg chg="mod">
          <ac:chgData name="Teresa Knoop" userId="fcde5b7a4fc8e8bd" providerId="LiveId" clId="{683FE6D6-7578-4625-8FA0-8656658128BC}" dt="2023-08-29T15:01:13.248" v="4748"/>
          <ac:spMkLst>
            <pc:docMk/>
            <pc:sldMk cId="2110113342" sldId="1623"/>
            <ac:spMk id="3" creationId="{1F1FE91E-5DFC-0846-B962-B8D689096573}"/>
          </ac:spMkLst>
        </pc:spChg>
      </pc:sldChg>
      <pc:sldMasterChg chg="del delSldLayout">
        <pc:chgData name="Teresa Knoop" userId="fcde5b7a4fc8e8bd" providerId="LiveId" clId="{683FE6D6-7578-4625-8FA0-8656658128BC}" dt="2023-08-29T15:03:40.631" v="4761" actId="47"/>
        <pc:sldMasterMkLst>
          <pc:docMk/>
          <pc:sldMasterMk cId="1333326121" sldId="2147483661"/>
        </pc:sldMasterMkLst>
        <pc:sldLayoutChg chg="del">
          <pc:chgData name="Teresa Knoop" userId="fcde5b7a4fc8e8bd" providerId="LiveId" clId="{683FE6D6-7578-4625-8FA0-8656658128BC}" dt="2023-08-29T15:03:40.631" v="4761" actId="47"/>
          <pc:sldLayoutMkLst>
            <pc:docMk/>
            <pc:sldMasterMk cId="1333326121" sldId="2147483661"/>
            <pc:sldLayoutMk cId="75616724" sldId="2147483662"/>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2034743578" sldId="2147483663"/>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1847924667" sldId="2147483664"/>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501923019" sldId="2147483665"/>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399358506" sldId="2147483666"/>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4033611733" sldId="2147483667"/>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1360669804" sldId="2147483668"/>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2893688617" sldId="2147483669"/>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1682717201" sldId="2147483670"/>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3613184617" sldId="2147483671"/>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2378207085" sldId="2147483672"/>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2240286569" sldId="2147483673"/>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1924863041" sldId="2147483674"/>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1926246520" sldId="2147483675"/>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709216349" sldId="2147483676"/>
          </pc:sldLayoutMkLst>
        </pc:sldLayoutChg>
        <pc:sldLayoutChg chg="del">
          <pc:chgData name="Teresa Knoop" userId="fcde5b7a4fc8e8bd" providerId="LiveId" clId="{683FE6D6-7578-4625-8FA0-8656658128BC}" dt="2023-08-29T15:03:40.631" v="4761" actId="47"/>
          <pc:sldLayoutMkLst>
            <pc:docMk/>
            <pc:sldMasterMk cId="1333326121" sldId="2147483661"/>
            <pc:sldLayoutMk cId="156286163"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DF145812-9F7B-4230-8EEC-FE14ACF8AE06}" type="datetimeFigureOut">
              <a:rPr lang="en-US" smtClean="0"/>
              <a:t>8/29/2023</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122206A2-FB6F-4CAB-BFA9-D4F9D198503B}" type="slidenum">
              <a:rPr lang="en-US" smtClean="0"/>
              <a:t>‹#›</a:t>
            </a:fld>
            <a:endParaRPr lang="en-US" dirty="0"/>
          </a:p>
        </p:txBody>
      </p:sp>
    </p:spTree>
    <p:extLst>
      <p:ext uri="{BB962C8B-B14F-4D97-AF65-F5344CB8AC3E}">
        <p14:creationId xmlns:p14="http://schemas.microsoft.com/office/powerpoint/2010/main" val="238825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p:cNvSpPr>
            <a:spLocks noGrp="1"/>
          </p:cNvSpPr>
          <p:nvPr>
            <p:ph type="ctrTitle"/>
          </p:nvPr>
        </p:nvSpPr>
        <p:spPr>
          <a:xfrm>
            <a:off x="1524000" y="4482352"/>
            <a:ext cx="9144000" cy="1298687"/>
          </a:xfrm>
        </p:spPr>
        <p:txBody>
          <a:bodyPr anchor="b">
            <a:normAutofit/>
          </a:bodyPr>
          <a:lstStyle>
            <a:lvl1pPr algn="ctr">
              <a:defRPr sz="4000">
                <a:solidFill>
                  <a:srgbClr val="002060"/>
                </a:solidFill>
                <a:latin typeface="League Spartan" charset="0"/>
                <a:ea typeface="League Spartan" charset="0"/>
                <a:cs typeface="League Spartan" charset="0"/>
              </a:defRPr>
            </a:lvl1pPr>
          </a:lstStyle>
          <a:p>
            <a:r>
              <a:rPr lang="en-US" dirty="0"/>
              <a:t>Click to edit Master title style</a:t>
            </a:r>
          </a:p>
        </p:txBody>
      </p:sp>
      <p:sp>
        <p:nvSpPr>
          <p:cNvPr id="3" name="Subtitle 2"/>
          <p:cNvSpPr>
            <a:spLocks noGrp="1"/>
          </p:cNvSpPr>
          <p:nvPr>
            <p:ph type="subTitle" idx="1"/>
          </p:nvPr>
        </p:nvSpPr>
        <p:spPr>
          <a:xfrm>
            <a:off x="1524000" y="5874292"/>
            <a:ext cx="9144000" cy="617948"/>
          </a:xfrm>
        </p:spPr>
        <p:txBody>
          <a:bodyPr/>
          <a:lstStyle>
            <a:lvl1pPr marL="0" indent="0" algn="ctr">
              <a:buNone/>
              <a:defRPr sz="2400" b="0" i="0">
                <a:solidFill>
                  <a:schemeClr val="accent2"/>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423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E71D6-2640-794B-A805-A926918A6160}"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6751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E71D6-2640-794B-A805-A926918A6160}"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6518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E71D6-2640-794B-A805-A926918A6160}"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4038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290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E71D6-2640-794B-A805-A926918A6160}"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9651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38"/>
            <a:ext cx="12192000" cy="6858000"/>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1850" y="6356350"/>
            <a:ext cx="1593850" cy="365125"/>
          </a:xfrm>
        </p:spPr>
        <p:txBody>
          <a:bodyPr/>
          <a:lstStyle/>
          <a:p>
            <a:fld id="{D29E71D6-2640-794B-A805-A926918A6160}" type="datetimeFigureOut">
              <a:rPr lang="en-US" smtClean="0"/>
              <a:t>8/29/2023</a:t>
            </a:fld>
            <a:endParaRPr lang="en-US" dirty="0"/>
          </a:p>
        </p:txBody>
      </p:sp>
      <p:sp>
        <p:nvSpPr>
          <p:cNvPr id="5" name="Footer Placeholder 4"/>
          <p:cNvSpPr>
            <a:spLocks noGrp="1"/>
          </p:cNvSpPr>
          <p:nvPr>
            <p:ph type="ftr" sz="quarter" idx="11"/>
          </p:nvPr>
        </p:nvSpPr>
        <p:spPr>
          <a:xfrm>
            <a:off x="2635250" y="6356350"/>
            <a:ext cx="4114800" cy="365125"/>
          </a:xfrm>
        </p:spPr>
        <p:txBody>
          <a:bodyPr/>
          <a:lstStyle/>
          <a:p>
            <a:endParaRPr lang="en-US" dirty="0"/>
          </a:p>
        </p:txBody>
      </p:sp>
    </p:spTree>
    <p:extLst>
      <p:ext uri="{BB962C8B-B14F-4D97-AF65-F5344CB8AC3E}">
        <p14:creationId xmlns:p14="http://schemas.microsoft.com/office/powerpoint/2010/main" val="118964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E71D6-2640-794B-A805-A926918A6160}"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2520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E71D6-2640-794B-A805-A926918A6160}" type="datetimeFigureOut">
              <a:rPr lang="en-US" smtClean="0"/>
              <a:t>8/29/2023</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5049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E71D6-2640-794B-A805-A926918A6160}" type="datetimeFigureOut">
              <a:rPr lang="en-US" smtClean="0"/>
              <a:t>8/29/2023</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336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E71D6-2640-794B-A805-A926918A6160}" type="datetimeFigureOut">
              <a:rPr lang="en-US" smtClean="0"/>
              <a:t>8/29/2023</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0252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E71D6-2640-794B-A805-A926918A6160}"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4489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476500" y="6356350"/>
            <a:ext cx="2146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E71D6-2640-794B-A805-A926918A6160}" type="datetimeFigureOut">
              <a:rPr lang="en-US" smtClean="0"/>
              <a:t>8/29/2023</a:t>
            </a:fld>
            <a:endParaRPr lang="en-US" dirty="0"/>
          </a:p>
        </p:txBody>
      </p:sp>
      <p:sp>
        <p:nvSpPr>
          <p:cNvPr id="5" name="Footer Placeholder 4"/>
          <p:cNvSpPr>
            <a:spLocks noGrp="1"/>
          </p:cNvSpPr>
          <p:nvPr>
            <p:ph type="ftr" sz="quarter" idx="3"/>
          </p:nvPr>
        </p:nvSpPr>
        <p:spPr>
          <a:xfrm>
            <a:off x="4775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000" kern="1200">
          <a:solidFill>
            <a:srgbClr val="002060"/>
          </a:solidFill>
          <a:latin typeface="League Spartan" charset="0"/>
          <a:ea typeface="League Spartan" charset="0"/>
          <a:cs typeface="League Spartan"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b="0" i="0" kern="1200">
          <a:solidFill>
            <a:schemeClr val="accent2"/>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ons.org/genomics-taxonomy"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mycancergenome.org/content/molecular-medicine/overview-of-targeted-therapies-for-cancer/" TargetMode="External"/><Relationship Id="rId2" Type="http://schemas.openxmlformats.org/officeDocument/2006/relationships/hyperlink" Target="http://www.cancer.gov/dictionary"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ama-assn.org/about/united-states-adopted-names/united-states-adopted-names-naming-guidelines"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ama-assn.org/about/united-states-adopted-names/united-states-adopted-names-naming-guidelines"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www.jaypirca.com/"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jaypirca.com/"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www.vanflyta.com/"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vanflyta.com/"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www.akeega.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akeega.com/"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www.ama-assn.org/about/united-states-adopted-names/united-states-adopted-names-naming-guidelines"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www.ama-assn.org/about/united-states-adopted-names/united-states-adopted-names-naming-guidelines"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www.ama-assn.org/about/united-states-adopted-names/united-states-adopted-names-naming-guidelines"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www.ama-assn.org/about/united-states-adopted-names/united-states-adopted-names-naming-guidelines"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www.zynyz.com/"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www.zynyz.com/"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cancer.gov/about-cancer/treatment/types/immunotherapy"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www.epkinly.com/"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www.epkinly.com/"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www.columvi.com/"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www.columvi.com/"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www.talvey.com/"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www.talvey.com/"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elrexfio.com/"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www.elrexfio.com/"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kimmtrak.com/"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hyperlink" Target="http://www.kimtrak.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hyperlink" Target="https://www.ama-assn.org/about/united-states-adopted-names/united-states-adopted-names-naming-guidelines"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https://www.fda.gov/vaccines-blood-biologics/cellular-gene-therapy-products/adstiladrin"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www.fda.gov/vaccines-blood-biologics/cellular-gene-therapy-products/adstiladrin"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hyperlink" Target="http://www.orserdu.com/" TargetMode="Externa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www.orserdu.com/"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hyperlink" Target="https://www.fda.gov/drugs/biosimilars/biosimilar-product-information" TargetMode="External"/><Relationship Id="rId3" Type="http://schemas.openxmlformats.org/officeDocument/2006/relationships/hyperlink" Target="http://www.cancer.gov/cancertopics/understandingcancer/targetedtherapies" TargetMode="External"/><Relationship Id="rId7" Type="http://schemas.openxmlformats.org/officeDocument/2006/relationships/hyperlink" Target="https://www.ons.org/genomics-taxonomy" TargetMode="External"/><Relationship Id="rId2" Type="http://schemas.openxmlformats.org/officeDocument/2006/relationships/hyperlink" Target="https://www.ama-assn.org/about/united-states-adopted-names/united-states-adopted-names-naming-guidelines" TargetMode="External"/><Relationship Id="rId1" Type="http://schemas.openxmlformats.org/officeDocument/2006/relationships/slideLayout" Target="../slideLayouts/slideLayout3.xml"/><Relationship Id="rId6" Type="http://schemas.openxmlformats.org/officeDocument/2006/relationships/hyperlink" Target="http://www.mycancergenome.org/" TargetMode="External"/><Relationship Id="rId5" Type="http://schemas.openxmlformats.org/officeDocument/2006/relationships/hyperlink" Target="http://www.fda.gov/Drugs/InformationOnDrugs/ApprovedDrugs/ucm279174.htm" TargetMode="External"/><Relationship Id="rId4" Type="http://schemas.openxmlformats.org/officeDocument/2006/relationships/hyperlink" Target="http://www.cancer.gov/dictionary"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fda.gov/drugs/biosimilars/biosimilar-product-information"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0" y="1261421"/>
            <a:ext cx="10528069" cy="4331590"/>
          </a:xfrm>
          <a:noFill/>
        </p:spPr>
        <p:txBody>
          <a:bodyPr anchor="b">
            <a:normAutofit fontScale="90000"/>
          </a:bodyPr>
          <a:lstStyle/>
          <a:p>
            <a:pPr algn="l"/>
            <a:br>
              <a:rPr lang="en-US" sz="2900" dirty="0">
                <a:latin typeface="+mn-lt"/>
              </a:rPr>
            </a:br>
            <a:br>
              <a:rPr lang="en-US" sz="2900" dirty="0">
                <a:latin typeface="+mn-lt"/>
              </a:rPr>
            </a:br>
            <a:br>
              <a:rPr lang="en-US" sz="2900" dirty="0">
                <a:latin typeface="+mn-lt"/>
              </a:rPr>
            </a:br>
            <a:br>
              <a:rPr lang="en-US" sz="2900" dirty="0">
                <a:latin typeface="+mn-lt"/>
              </a:rPr>
            </a:br>
            <a:br>
              <a:rPr lang="en-US" sz="2900" dirty="0">
                <a:latin typeface="+mn-lt"/>
              </a:rPr>
            </a:br>
            <a:r>
              <a:rPr lang="en-US" sz="2900" dirty="0">
                <a:latin typeface="+mn-lt"/>
              </a:rPr>
              <a:t>                </a:t>
            </a:r>
            <a:r>
              <a:rPr lang="en-US" sz="5300" b="1" dirty="0">
                <a:solidFill>
                  <a:schemeClr val="tx1"/>
                </a:solidFill>
                <a:latin typeface="+mn-lt"/>
              </a:rPr>
              <a:t>Pharmacology Update 2023</a:t>
            </a:r>
            <a:br>
              <a:rPr lang="en-US" sz="2900" dirty="0">
                <a:latin typeface="+mn-lt"/>
              </a:rPr>
            </a:br>
            <a:br>
              <a:rPr lang="en-US" sz="2900" dirty="0">
                <a:latin typeface="+mn-lt"/>
              </a:rPr>
            </a:br>
            <a:br>
              <a:rPr lang="en-US" sz="2900" dirty="0">
                <a:latin typeface="+mn-lt"/>
              </a:rPr>
            </a:br>
            <a:br>
              <a:rPr lang="en-US" sz="2900" dirty="0">
                <a:latin typeface="+mn-lt"/>
              </a:rPr>
            </a:br>
            <a:r>
              <a:rPr lang="en-US" sz="2200" b="1" dirty="0">
                <a:solidFill>
                  <a:schemeClr val="tx1"/>
                </a:solidFill>
                <a:latin typeface="+mn-lt"/>
              </a:rPr>
              <a:t>Teresa Knoop, MSN, RN, AOCN®</a:t>
            </a:r>
            <a:br>
              <a:rPr lang="en-US" sz="2200" b="1" dirty="0">
                <a:solidFill>
                  <a:schemeClr val="tx1"/>
                </a:solidFill>
                <a:latin typeface="+mn-lt"/>
              </a:rPr>
            </a:br>
            <a:r>
              <a:rPr lang="en-US" sz="2200" b="1" dirty="0">
                <a:solidFill>
                  <a:schemeClr val="tx1"/>
                </a:solidFill>
                <a:latin typeface="+mn-lt"/>
              </a:rPr>
              <a:t>Nurse Consultant</a:t>
            </a:r>
            <a:br>
              <a:rPr lang="en-US" sz="2200" b="1" dirty="0">
                <a:solidFill>
                  <a:schemeClr val="tx1"/>
                </a:solidFill>
                <a:latin typeface="+mn-lt"/>
              </a:rPr>
            </a:br>
            <a:br>
              <a:rPr lang="en-US" sz="2200" b="1" dirty="0">
                <a:solidFill>
                  <a:schemeClr val="tx1"/>
                </a:solidFill>
                <a:latin typeface="+mn-lt"/>
              </a:rPr>
            </a:br>
            <a:br>
              <a:rPr lang="en-US" sz="2200" b="1" dirty="0">
                <a:solidFill>
                  <a:schemeClr val="tx1"/>
                </a:solidFill>
                <a:latin typeface="+mn-lt"/>
              </a:rPr>
            </a:br>
            <a:endParaRPr lang="en-US" sz="2200" b="1" dirty="0">
              <a:solidFill>
                <a:schemeClr val="tx1"/>
              </a:solidFill>
              <a:latin typeface="+mn-lt"/>
            </a:endParaRPr>
          </a:p>
        </p:txBody>
      </p:sp>
    </p:spTree>
    <p:extLst>
      <p:ext uri="{BB962C8B-B14F-4D97-AF65-F5344CB8AC3E}">
        <p14:creationId xmlns:p14="http://schemas.microsoft.com/office/powerpoint/2010/main" val="71988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mn-lt"/>
              </a:rPr>
              <a:t>Trends</a:t>
            </a:r>
          </a:p>
        </p:txBody>
      </p:sp>
      <p:sp>
        <p:nvSpPr>
          <p:cNvPr id="3" name="Content Placeholder 2"/>
          <p:cNvSpPr>
            <a:spLocks noGrp="1"/>
          </p:cNvSpPr>
          <p:nvPr>
            <p:ph idx="1"/>
          </p:nvPr>
        </p:nvSpPr>
        <p:spPr>
          <a:xfrm>
            <a:off x="431800" y="1581384"/>
            <a:ext cx="10972800" cy="3441341"/>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Adenoviral vector-based gene therapy</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First in class drug approved for high risk Bacillus Calmette-Guerin (BCG) unresponsive non-muscle invasive bladder cancer </a:t>
            </a: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60149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mn-lt"/>
              </a:rPr>
              <a:t>Trends</a:t>
            </a:r>
          </a:p>
        </p:txBody>
      </p:sp>
      <p:sp>
        <p:nvSpPr>
          <p:cNvPr id="3" name="Content Placeholder 2"/>
          <p:cNvSpPr>
            <a:spLocks noGrp="1"/>
          </p:cNvSpPr>
          <p:nvPr>
            <p:ph idx="1"/>
          </p:nvPr>
        </p:nvSpPr>
        <p:spPr>
          <a:xfrm>
            <a:off x="838200" y="2150534"/>
            <a:ext cx="10566400" cy="3861364"/>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Tumor Agnostic Drugs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defRPr/>
            </a:pPr>
            <a:r>
              <a:rPr lang="en-US" altLang="en-US" sz="2000" b="1" dirty="0">
                <a:latin typeface="+mn-lt"/>
                <a:ea typeface="Constantia" pitchFamily="18" charset="0"/>
                <a:cs typeface="Constantia" pitchFamily="18" charset="0"/>
                <a:sym typeface="Constantia" pitchFamily="18" charset="0"/>
              </a:rPr>
              <a:t>Drugs designed to treat Biomarkers; not tumor histology specific</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841013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mn-lt"/>
              </a:rPr>
              <a:t>Trends</a:t>
            </a:r>
          </a:p>
        </p:txBody>
      </p:sp>
      <p:sp>
        <p:nvSpPr>
          <p:cNvPr id="3" name="Content Placeholder 2"/>
          <p:cNvSpPr>
            <a:spLocks noGrp="1"/>
          </p:cNvSpPr>
          <p:nvPr>
            <p:ph idx="1"/>
          </p:nvPr>
        </p:nvSpPr>
        <p:spPr>
          <a:xfrm>
            <a:off x="838200" y="2150534"/>
            <a:ext cx="10566400" cy="3861364"/>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Bispecific Immunomodulatory Drugs</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669061"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Fusion Proteins</a:t>
            </a:r>
          </a:p>
          <a:p>
            <a:pPr marL="2669061"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669061"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Monoclonal Antibodies</a:t>
            </a:r>
          </a:p>
          <a:p>
            <a:pPr marL="1754672" lvl="3" indent="0" defTabSz="1206470">
              <a:lnSpc>
                <a:spcPct val="80000"/>
              </a:lnSpc>
              <a:spcBef>
                <a:spcPts val="533"/>
              </a:spcBef>
              <a:buClr>
                <a:srgbClr val="0F6FC6"/>
              </a:buClr>
              <a:buSzPct val="85000"/>
              <a:buNone/>
              <a:defRPr/>
            </a:pPr>
            <a:r>
              <a:rPr lang="en-US" altLang="en-US" sz="2000" b="1" dirty="0">
                <a:latin typeface="+mn-lt"/>
                <a:ea typeface="Constantia" pitchFamily="18" charset="0"/>
                <a:cs typeface="Constantia" pitchFamily="18" charset="0"/>
                <a:sym typeface="Constantia" pitchFamily="18" charset="0"/>
              </a:rPr>
              <a:t>	</a:t>
            </a:r>
          </a:p>
          <a:p>
            <a:pPr marL="1754672" lvl="3" indent="0" defTabSz="1206470">
              <a:lnSpc>
                <a:spcPct val="80000"/>
              </a:lnSpc>
              <a:spcBef>
                <a:spcPts val="533"/>
              </a:spcBef>
              <a:buClr>
                <a:srgbClr val="0F6FC6"/>
              </a:buClr>
              <a:buSzPct val="85000"/>
              <a:buNone/>
              <a:defRPr/>
            </a:pPr>
            <a:r>
              <a:rPr lang="en-US" altLang="en-US" sz="2000" b="1" dirty="0">
                <a:latin typeface="+mn-lt"/>
                <a:ea typeface="Constantia" pitchFamily="18" charset="0"/>
                <a:cs typeface="Constantia" pitchFamily="18" charset="0"/>
                <a:sym typeface="Constantia" pitchFamily="18" charset="0"/>
              </a:rPr>
              <a:t>    	</a:t>
            </a:r>
          </a:p>
          <a:p>
            <a:pPr marL="1754672" lvl="3" indent="0" defTabSz="1206470">
              <a:lnSpc>
                <a:spcPct val="80000"/>
              </a:lnSpc>
              <a:spcBef>
                <a:spcPts val="533"/>
              </a:spcBef>
              <a:buClr>
                <a:srgbClr val="0F6FC6"/>
              </a:buClr>
              <a:buSzPct val="85000"/>
              <a:buNone/>
              <a:defRPr/>
            </a:pPr>
            <a:r>
              <a:rPr lang="en-US" altLang="en-US" sz="2000" b="1" dirty="0">
                <a:latin typeface="+mn-lt"/>
                <a:ea typeface="Constantia" pitchFamily="18" charset="0"/>
                <a:cs typeface="Constantia" pitchFamily="18" charset="0"/>
                <a:sym typeface="Constantia" pitchFamily="18" charset="0"/>
              </a:rPr>
              <a:t>                              </a:t>
            </a: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59540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9" y="34925"/>
            <a:ext cx="10397067" cy="964141"/>
          </a:xfrm>
        </p:spPr>
        <p:txBody>
          <a:bodyPr>
            <a:noAutofit/>
          </a:bodyPr>
          <a:lstStyle/>
          <a:p>
            <a:pPr algn="ctr"/>
            <a:r>
              <a:rPr lang="en-US" sz="3600" b="1" dirty="0">
                <a:latin typeface="+mn-lt"/>
              </a:rPr>
              <a:t>Trends</a:t>
            </a:r>
          </a:p>
        </p:txBody>
      </p:sp>
      <p:sp>
        <p:nvSpPr>
          <p:cNvPr id="3" name="Content Placeholder 2"/>
          <p:cNvSpPr>
            <a:spLocks noGrp="1"/>
          </p:cNvSpPr>
          <p:nvPr>
            <p:ph idx="1"/>
          </p:nvPr>
        </p:nvSpPr>
        <p:spPr>
          <a:xfrm>
            <a:off x="160867" y="1149584"/>
            <a:ext cx="11438466" cy="5556581"/>
          </a:xfrm>
        </p:spPr>
        <p:txBody>
          <a:bodyPr>
            <a:no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Genomic Taxonomy: Use of appropriate terminology to ensure patient safety and quality</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A shift from use of “mutation”  to “variant”</a:t>
            </a:r>
          </a:p>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76"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Use of the term “mutation” can cause confusion and medical errors</a:t>
            </a:r>
          </a:p>
          <a:p>
            <a:pPr marL="2516676"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76"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DNA sequencing technology has evolved rapidly and can detect multiple types of genomic variations which  can be:</a:t>
            </a:r>
          </a:p>
          <a:p>
            <a:pPr marL="2973876"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ea typeface="Constantia" pitchFamily="18" charset="0"/>
                <a:cs typeface="Constantia" pitchFamily="18" charset="0"/>
                <a:sym typeface="Constantia" pitchFamily="18" charset="0"/>
              </a:rPr>
              <a:t>Benign </a:t>
            </a:r>
          </a:p>
          <a:p>
            <a:pPr marL="2973876"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ea typeface="Constantia" pitchFamily="18" charset="0"/>
                <a:cs typeface="Constantia" pitchFamily="18" charset="0"/>
                <a:sym typeface="Constantia" pitchFamily="18" charset="0"/>
              </a:rPr>
              <a:t>Likely benign</a:t>
            </a:r>
          </a:p>
          <a:p>
            <a:pPr marL="2973876"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ea typeface="Constantia" pitchFamily="18" charset="0"/>
                <a:cs typeface="Constantia" pitchFamily="18" charset="0"/>
                <a:sym typeface="Constantia" pitchFamily="18" charset="0"/>
              </a:rPr>
              <a:t>Of uncertain significance</a:t>
            </a:r>
          </a:p>
          <a:p>
            <a:pPr marL="2973876"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ea typeface="Constantia" pitchFamily="18" charset="0"/>
                <a:cs typeface="Constantia" pitchFamily="18" charset="0"/>
                <a:sym typeface="Constantia" pitchFamily="18" charset="0"/>
              </a:rPr>
              <a:t>Likely pathogenic</a:t>
            </a:r>
          </a:p>
          <a:p>
            <a:pPr marL="2973876"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ea typeface="Constantia" pitchFamily="18" charset="0"/>
                <a:cs typeface="Constantia" pitchFamily="18" charset="0"/>
                <a:sym typeface="Constantia" pitchFamily="18" charset="0"/>
              </a:rPr>
              <a:t>Pathogenic (disease causing)</a:t>
            </a:r>
          </a:p>
          <a:p>
            <a:pPr marL="2973876" lvl="5"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A shift to “Biomarkers and Biomarker Testing” rather than terms such as molecular, tumor or genomic profiling</a:t>
            </a:r>
            <a:endParaRPr lang="en-US" sz="2000" dirty="0">
              <a:latin typeface="+mn-lt"/>
            </a:endParaRPr>
          </a:p>
        </p:txBody>
      </p:sp>
      <p:sp>
        <p:nvSpPr>
          <p:cNvPr id="4" name="TextBox 3"/>
          <p:cNvSpPr txBox="1"/>
          <p:nvPr/>
        </p:nvSpPr>
        <p:spPr>
          <a:xfrm>
            <a:off x="0" y="6445581"/>
            <a:ext cx="4255652" cy="488788"/>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dirty="0">
                <a:sym typeface="Helvetica" charset="0"/>
                <a:hlinkClick r:id="rId2"/>
              </a:rPr>
              <a:t>https://www.ons.org/genomics-taxonomy</a:t>
            </a:r>
            <a:endParaRPr lang="en-US" altLang="en-US" sz="1333" dirty="0">
              <a:sym typeface="Helvetica" charset="0"/>
            </a:endParaRPr>
          </a:p>
          <a:p>
            <a:pPr marL="1145087" lvl="3" defTabSz="1206470">
              <a:lnSpc>
                <a:spcPct val="80000"/>
              </a:lnSpc>
              <a:spcBef>
                <a:spcPts val="533"/>
              </a:spcBef>
              <a:buClr>
                <a:srgbClr val="0F6FC6"/>
              </a:buClr>
              <a:buSzPct val="85000"/>
              <a:defRPr/>
            </a:pPr>
            <a:endParaRPr lang="en-US" altLang="en-US" sz="1333" dirty="0">
              <a:sym typeface="Helvetica" charset="0"/>
            </a:endParaRPr>
          </a:p>
        </p:txBody>
      </p:sp>
    </p:spTree>
    <p:extLst>
      <p:ext uri="{BB962C8B-B14F-4D97-AF65-F5344CB8AC3E}">
        <p14:creationId xmlns:p14="http://schemas.microsoft.com/office/powerpoint/2010/main" val="50892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0"/>
            <a:ext cx="8957733" cy="898761"/>
          </a:xfrm>
        </p:spPr>
        <p:txBody>
          <a:bodyPr>
            <a:noAutofit/>
          </a:bodyPr>
          <a:lstStyle/>
          <a:p>
            <a:br>
              <a:rPr lang="en-US" sz="3600" dirty="0">
                <a:latin typeface="+mn-lt"/>
              </a:rPr>
            </a:br>
            <a:br>
              <a:rPr lang="en-US" sz="3600" dirty="0">
                <a:latin typeface="+mn-lt"/>
              </a:rPr>
            </a:br>
            <a:r>
              <a:rPr lang="en-US" sz="3600" b="1" dirty="0">
                <a:latin typeface="+mn-lt"/>
              </a:rPr>
              <a:t>Progress in Cancer Therapy 2023</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478773" y="1036028"/>
            <a:ext cx="11234453" cy="4785944"/>
          </a:xfrm>
        </p:spPr>
        <p:txBody>
          <a:bodyPr>
            <a:noAutofit/>
          </a:bodyPr>
          <a:lstStyle/>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Non-Small Cell Lung Cancer (NSCLC)</a:t>
            </a:r>
          </a:p>
          <a:p>
            <a:pPr marL="1145088" lvl="3" indent="0" defTabSz="1206470">
              <a:lnSpc>
                <a:spcPct val="80000"/>
              </a:lnSpc>
              <a:spcBef>
                <a:spcPts val="533"/>
              </a:spcBef>
              <a:buClr>
                <a:srgbClr val="0F6FC6"/>
              </a:buClr>
              <a:buSzPct val="85000"/>
              <a:buNone/>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defRPr/>
            </a:pPr>
            <a:r>
              <a:rPr lang="en-US" sz="2000" b="1" i="1" dirty="0">
                <a:solidFill>
                  <a:srgbClr val="00B0F0"/>
                </a:solidFill>
                <a:latin typeface="+mn-lt"/>
              </a:rPr>
              <a:t>pembrolizumab Keytruda® </a:t>
            </a:r>
            <a:r>
              <a:rPr lang="en-US" sz="2000" b="1" i="1" dirty="0">
                <a:latin typeface="+mn-lt"/>
              </a:rPr>
              <a:t>Merck:  adjuvant treatment following resection and platinum-based chemotherapy for stage IB (T2a ≥4 cm), II, or IIIA non-small cell lung cancer (NSCLC) </a:t>
            </a:r>
            <a:r>
              <a:rPr lang="en-US" sz="2000" b="1" i="1" dirty="0">
                <a:solidFill>
                  <a:srgbClr val="FF0000"/>
                </a:solidFill>
                <a:latin typeface="+mn-lt"/>
              </a:rPr>
              <a:t>(2023)</a:t>
            </a:r>
          </a:p>
          <a:p>
            <a:pPr marL="1405432" lvl="3" indent="-260344" defTabSz="1206470">
              <a:lnSpc>
                <a:spcPct val="80000"/>
              </a:lnSpc>
              <a:spcBef>
                <a:spcPts val="533"/>
              </a:spcBef>
              <a:buClr>
                <a:srgbClr val="0F6FC6"/>
              </a:buClr>
              <a:buSzPct val="85000"/>
              <a:defRPr/>
            </a:pPr>
            <a:endParaRPr lang="en-US" sz="2000" b="1" i="1" dirty="0">
              <a:latin typeface="+mn-lt"/>
            </a:endParaRPr>
          </a:p>
          <a:p>
            <a:pPr marL="1405432" lvl="3" indent="-260344" defTabSz="1206470">
              <a:lnSpc>
                <a:spcPct val="80000"/>
              </a:lnSpc>
              <a:spcBef>
                <a:spcPts val="533"/>
              </a:spcBef>
              <a:buClr>
                <a:srgbClr val="0F6FC6"/>
              </a:buClr>
              <a:buSzPct val="85000"/>
              <a:defRPr/>
            </a:pPr>
            <a:r>
              <a:rPr lang="en-US" sz="2000" b="1" i="1" dirty="0">
                <a:solidFill>
                  <a:srgbClr val="00B0F0"/>
                </a:solidFill>
                <a:latin typeface="+mn-lt"/>
              </a:rPr>
              <a:t>pralsetinib Gavreto® </a:t>
            </a:r>
            <a:r>
              <a:rPr lang="en-US" sz="2000" b="1" i="1" dirty="0">
                <a:latin typeface="+mn-lt"/>
              </a:rPr>
              <a:t>Genentech, Inc: adult patients with metastatic rearranged during transfection (RET) fusion-positive non-small cell lung cancer (NSCLC) </a:t>
            </a:r>
            <a:r>
              <a:rPr lang="en-US" sz="2000" b="1" i="1" dirty="0">
                <a:solidFill>
                  <a:srgbClr val="FF0000"/>
                </a:solidFill>
                <a:latin typeface="+mn-lt"/>
              </a:rPr>
              <a:t>(2023)</a:t>
            </a:r>
          </a:p>
          <a:p>
            <a:pPr marL="1405432" lvl="3" indent="-260344" defTabSz="1206470">
              <a:lnSpc>
                <a:spcPct val="80000"/>
              </a:lnSpc>
              <a:spcBef>
                <a:spcPts val="533"/>
              </a:spcBef>
              <a:buClr>
                <a:srgbClr val="0F6FC6"/>
              </a:buClr>
              <a:buSzPct val="85000"/>
              <a:defRPr/>
            </a:pPr>
            <a:endParaRPr lang="en-US" sz="2000" b="1" dirty="0">
              <a:latin typeface="+mn-lt"/>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C0C0C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62820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42847"/>
            <a:ext cx="10401300" cy="927271"/>
          </a:xfrm>
        </p:spPr>
        <p:txBody>
          <a:bodyPr>
            <a:noAutofit/>
          </a:bodyPr>
          <a:lstStyle/>
          <a:p>
            <a:pPr algn="ctr"/>
            <a:r>
              <a:rPr lang="en-US" sz="3600" b="1" dirty="0">
                <a:solidFill>
                  <a:schemeClr val="tx1"/>
                </a:solidFill>
                <a:latin typeface="+mn-lt"/>
              </a:rPr>
              <a:t>Of Note 2022: Non-Small Cell Lung Cancer</a:t>
            </a:r>
          </a:p>
        </p:txBody>
      </p:sp>
      <p:sp>
        <p:nvSpPr>
          <p:cNvPr id="3" name="Content Placeholder 2"/>
          <p:cNvSpPr>
            <a:spLocks noGrp="1"/>
          </p:cNvSpPr>
          <p:nvPr>
            <p:ph idx="1"/>
          </p:nvPr>
        </p:nvSpPr>
        <p:spPr>
          <a:xfrm>
            <a:off x="321734" y="1485900"/>
            <a:ext cx="11082866" cy="4660901"/>
          </a:xfrm>
        </p:spPr>
        <p:txBody>
          <a:bodyPr>
            <a:normAutofit/>
          </a:bodyPr>
          <a:lstStyle/>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Increasing biomarker specific drug approvals for advanced/metastatic NSCLC:</a:t>
            </a: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sz="2000" b="1" i="1" dirty="0">
                <a:latin typeface="+mn-lt"/>
              </a:rPr>
              <a:t>(MET) exon 14 skipping</a:t>
            </a: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sz="2000" b="1" i="1" dirty="0"/>
              <a:t>HER2 Mutant</a:t>
            </a: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sz="2000" b="1" i="1" dirty="0">
                <a:latin typeface="+mn-lt"/>
              </a:rPr>
              <a:t>rearranged during transfection (RET) gene fusion</a:t>
            </a: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KRAS G12C¬-mutated</a:t>
            </a:r>
            <a:endParaRPr lang="en-US" sz="2000" b="1" i="1" dirty="0">
              <a:latin typeface="+mn-lt"/>
            </a:endParaRPr>
          </a:p>
          <a:p>
            <a:pPr marL="2973853" lvl="5"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First drug approved for HER2-mutant NSCLC </a:t>
            </a: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sz="2000" b="1" dirty="0">
                <a:solidFill>
                  <a:srgbClr val="FF0000"/>
                </a:solidFill>
                <a:latin typeface="+mn-lt"/>
              </a:rPr>
              <a:t>fam-trastuzumab deruxtecan-nxki Enhertu® </a:t>
            </a:r>
            <a:r>
              <a:rPr lang="en-US" sz="2000" b="1" dirty="0">
                <a:latin typeface="+mn-lt"/>
              </a:rPr>
              <a:t>Daiichi Sankyo, Inc.: adult patients with unresectable or metastatic non-small cell lung cancer (NSCLC) whose tumors have activating human epidermal growth factor receptor 2 HER2 (ERBB2) mutations, as detected by an FDA-approved test, and who have received a prior systemic therapy. This is the first drug approved for HER2-mutant NSCLC </a:t>
            </a:r>
            <a:r>
              <a:rPr lang="en-US" sz="2000" b="1" dirty="0">
                <a:solidFill>
                  <a:srgbClr val="FF0000"/>
                </a:solidFill>
                <a:latin typeface="+mn-lt"/>
              </a:rPr>
              <a:t>(2022)</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059464" lvl="4" indent="0" defTabSz="1206470">
              <a:lnSpc>
                <a:spcPct val="80000"/>
              </a:lnSpc>
              <a:spcBef>
                <a:spcPts val="533"/>
              </a:spcBef>
              <a:buClr>
                <a:srgbClr val="0F6FC6"/>
              </a:buClr>
              <a:buSzPct val="85000"/>
              <a:buNone/>
              <a:defRPr/>
            </a:pPr>
            <a:endParaRPr lang="en-US" altLang="en-US" sz="2000" b="1" dirty="0">
              <a:latin typeface="+mn-lt"/>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16483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0"/>
            <a:ext cx="8957733" cy="898761"/>
          </a:xfrm>
        </p:spPr>
        <p:txBody>
          <a:bodyPr>
            <a:noAutofit/>
          </a:bodyPr>
          <a:lstStyle/>
          <a:p>
            <a:br>
              <a:rPr lang="en-US" sz="3600" dirty="0">
                <a:latin typeface="+mn-lt"/>
              </a:rPr>
            </a:br>
            <a:br>
              <a:rPr lang="en-US" sz="3600" dirty="0">
                <a:latin typeface="+mn-lt"/>
              </a:rPr>
            </a:br>
            <a:r>
              <a:rPr lang="en-US" sz="3600" b="1" dirty="0">
                <a:latin typeface="+mn-lt"/>
              </a:rPr>
              <a:t>Progress in Cancer Therapy 2023</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419100" y="1099154"/>
            <a:ext cx="10815353" cy="4463446"/>
          </a:xfrm>
        </p:spPr>
        <p:txBody>
          <a:bodyPr>
            <a:noAutofit/>
          </a:bodyPr>
          <a:lstStyle/>
          <a:p>
            <a:pPr marL="1297484"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Breast</a:t>
            </a: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elacestrant Orserdu™ </a:t>
            </a:r>
            <a:r>
              <a:rPr lang="en-US" altLang="en-US" sz="2000" b="1" dirty="0">
                <a:latin typeface="+mn-lt"/>
                <a:ea typeface="Constantia" pitchFamily="18" charset="0"/>
                <a:cs typeface="Constantia" pitchFamily="18" charset="0"/>
                <a:sym typeface="Constantia" pitchFamily="18" charset="0"/>
              </a:rPr>
              <a:t>Stemline Therapeutics, Inc.: postmenopausal women or adult men with ER-positive, HER2-negative, ESR1-mutated advanced or metastatic breast cancer with disease progression following at least one line of endocrine therapy </a:t>
            </a:r>
            <a:r>
              <a:rPr lang="en-US" altLang="en-US" sz="2000" b="1" dirty="0">
                <a:solidFill>
                  <a:srgbClr val="FF0000"/>
                </a:solidFill>
                <a:latin typeface="+mn-lt"/>
                <a:ea typeface="Constantia" pitchFamily="18" charset="0"/>
                <a:cs typeface="Constantia" pitchFamily="18" charset="0"/>
                <a:sym typeface="Constantia" pitchFamily="18" charset="0"/>
              </a:rPr>
              <a:t>(2023</a:t>
            </a:r>
            <a:r>
              <a:rPr lang="en-US" altLang="en-US" sz="2000" b="1" dirty="0">
                <a:latin typeface="+mn-lt"/>
                <a:ea typeface="Constantia" pitchFamily="18" charset="0"/>
                <a:cs typeface="Constantia" pitchFamily="18" charset="0"/>
                <a:sym typeface="Constantia" pitchFamily="18" charset="0"/>
              </a:rPr>
              <a:t>) </a:t>
            </a: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abemaciclib Verzenio® </a:t>
            </a:r>
            <a:r>
              <a:rPr lang="en-US" altLang="en-US" sz="2000" b="1" i="1" dirty="0">
                <a:latin typeface="+mn-lt"/>
                <a:ea typeface="Constantia" pitchFamily="18" charset="0"/>
                <a:cs typeface="Constantia" pitchFamily="18" charset="0"/>
                <a:sym typeface="Constantia" pitchFamily="18" charset="0"/>
              </a:rPr>
              <a:t>Eli Lilly and Company with </a:t>
            </a:r>
            <a:r>
              <a:rPr lang="en-US" altLang="en-US" sz="2000" b="1" i="1" dirty="0">
                <a:solidFill>
                  <a:srgbClr val="00B0F0"/>
                </a:solidFill>
                <a:latin typeface="+mn-lt"/>
                <a:ea typeface="Constantia" pitchFamily="18" charset="0"/>
                <a:cs typeface="Constantia" pitchFamily="18" charset="0"/>
                <a:sym typeface="Constantia" pitchFamily="18" charset="0"/>
              </a:rPr>
              <a:t>endocrine therapy (tamoxifen or an aromatase inhibitor)</a:t>
            </a:r>
            <a:r>
              <a:rPr lang="en-US" altLang="en-US" sz="2000" b="1" i="1" dirty="0">
                <a:latin typeface="+mn-lt"/>
                <a:ea typeface="Constantia" pitchFamily="18" charset="0"/>
                <a:cs typeface="Constantia" pitchFamily="18" charset="0"/>
                <a:sym typeface="Constantia" pitchFamily="18" charset="0"/>
              </a:rPr>
              <a:t>: adjuvant treatment of adult patients with hormone receptor (HR)-positive, human epidermal growth factor receptor 2 (HER2)-negative, node-positive, early breast cancer at high risk of recurrence </a:t>
            </a:r>
            <a:r>
              <a:rPr lang="en-US" altLang="en-US" sz="2000" b="1" i="1" dirty="0">
                <a:solidFill>
                  <a:srgbClr val="FF0000"/>
                </a:solidFill>
                <a:latin typeface="+mn-lt"/>
                <a:ea typeface="Constantia" pitchFamily="18" charset="0"/>
                <a:cs typeface="Constantia" pitchFamily="18" charset="0"/>
                <a:sym typeface="Constantia" pitchFamily="18" charset="0"/>
              </a:rPr>
              <a:t>(2023)</a:t>
            </a: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FF0000"/>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sacituzumab govitecan-hziy Trodelvy® </a:t>
            </a:r>
            <a:r>
              <a:rPr lang="en-US" altLang="en-US" sz="2000" b="1" i="1" dirty="0">
                <a:latin typeface="+mn-lt"/>
                <a:ea typeface="Constantia" pitchFamily="18" charset="0"/>
                <a:cs typeface="Constantia" pitchFamily="18" charset="0"/>
                <a:sym typeface="Constantia" pitchFamily="18" charset="0"/>
              </a:rPr>
              <a:t>Gilead Sciences, Inc.: unresectable locally advanced or metastatic hormone receptor (HR)-positive, human epidermal growth factor receptor 2 (HER2)-negative (IHC 0, IHC 1+ or IHC 2+/ISH-) breast cancer who have received endocrine-based therapy and at least two additional systemic therapies in the metastatic setting</a:t>
            </a:r>
            <a:r>
              <a:rPr lang="en-US" altLang="en-US" sz="2000" b="1" i="1" dirty="0">
                <a:solidFill>
                  <a:srgbClr val="FF0000"/>
                </a:solidFill>
                <a:latin typeface="+mn-lt"/>
                <a:ea typeface="Constantia" pitchFamily="18" charset="0"/>
                <a:cs typeface="Constantia" pitchFamily="18" charset="0"/>
                <a:sym typeface="Constantia" pitchFamily="18" charset="0"/>
              </a:rPr>
              <a:t> (2023)</a:t>
            </a: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33051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847"/>
            <a:ext cx="10515600" cy="1325563"/>
          </a:xfrm>
        </p:spPr>
        <p:txBody>
          <a:bodyPr>
            <a:noAutofit/>
          </a:bodyPr>
          <a:lstStyle/>
          <a:p>
            <a:pPr algn="ctr"/>
            <a:r>
              <a:rPr lang="en-US" sz="3600" b="1" dirty="0">
                <a:solidFill>
                  <a:schemeClr val="tx1"/>
                </a:solidFill>
                <a:latin typeface="+mn-lt"/>
              </a:rPr>
              <a:t>Of Note 2022: Breast Cancer</a:t>
            </a:r>
          </a:p>
        </p:txBody>
      </p:sp>
      <p:sp>
        <p:nvSpPr>
          <p:cNvPr id="3" name="Content Placeholder 2"/>
          <p:cNvSpPr>
            <a:spLocks noGrp="1"/>
          </p:cNvSpPr>
          <p:nvPr>
            <p:ph idx="1"/>
          </p:nvPr>
        </p:nvSpPr>
        <p:spPr>
          <a:xfrm>
            <a:off x="0" y="1660421"/>
            <a:ext cx="10515600" cy="4046589"/>
          </a:xfrm>
        </p:spPr>
        <p:txBody>
          <a:bodyPr>
            <a:normAutofit/>
          </a:bodyPr>
          <a:lstStyle/>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fam-trastuzumab deruxtecan-nxki Enhertu® </a:t>
            </a:r>
            <a:r>
              <a:rPr lang="en-US" altLang="en-US" sz="2000" b="1" dirty="0">
                <a:latin typeface="+mn-lt"/>
                <a:ea typeface="Constantia" pitchFamily="18" charset="0"/>
                <a:cs typeface="Constantia" pitchFamily="18" charset="0"/>
                <a:sym typeface="Constantia" pitchFamily="18" charset="0"/>
              </a:rPr>
              <a:t>received 2 approvals with 1 being:</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adult patients with unresectable or metastatic HER2-low (IHC 1+ or IHC 2+/ISH‑) breast cancer who have received a prior chemotherapy in the metastatic setting or developed disease recurrence during or within six months of completing adjuvant chemotherapy </a:t>
            </a:r>
          </a:p>
          <a:p>
            <a:pPr marL="2973853" lvl="5"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ea typeface="Constantia" pitchFamily="18" charset="0"/>
              <a:cs typeface="Constantia" pitchFamily="18" charset="0"/>
              <a:sym typeface="Constantia" pitchFamily="18" charset="0"/>
            </a:endParaRP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Offers a new option for HER2-low metastatic/recurrent breast cancer</a:t>
            </a:r>
          </a:p>
          <a:p>
            <a:pPr marL="2973853" lvl="5"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solidFill>
                <a:srgbClr val="7030A0"/>
              </a:solidFill>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08511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0"/>
            <a:ext cx="8957733" cy="898761"/>
          </a:xfrm>
        </p:spPr>
        <p:txBody>
          <a:bodyPr>
            <a:noAutofit/>
          </a:bodyPr>
          <a:lstStyle/>
          <a:p>
            <a:br>
              <a:rPr lang="en-US" sz="3600" dirty="0">
                <a:latin typeface="+mn-lt"/>
              </a:rPr>
            </a:br>
            <a:br>
              <a:rPr lang="en-US" sz="3600" dirty="0">
                <a:latin typeface="+mn-lt"/>
              </a:rPr>
            </a:br>
            <a:r>
              <a:rPr lang="en-US" sz="3600" b="1" dirty="0">
                <a:latin typeface="+mn-lt"/>
              </a:rPr>
              <a:t>Progress in Cancer Therapy 2023</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335902" y="930585"/>
            <a:ext cx="11208398" cy="5025368"/>
          </a:xfrm>
        </p:spPr>
        <p:txBody>
          <a:bodyPr>
            <a:noAutofit/>
          </a:bodyPr>
          <a:lstStyle/>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297484"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Urothelial Carcinoma</a:t>
            </a:r>
          </a:p>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754684"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enfortumab vedotin-ejfv Padcev® </a:t>
            </a:r>
            <a:r>
              <a:rPr lang="en-US" altLang="en-US" sz="2000" b="1" i="1" dirty="0">
                <a:latin typeface="+mn-lt"/>
                <a:ea typeface="Constantia" pitchFamily="18" charset="0"/>
                <a:cs typeface="Constantia" pitchFamily="18" charset="0"/>
                <a:sym typeface="Constantia" pitchFamily="18" charset="0"/>
              </a:rPr>
              <a:t>Astellas Pharma with pembrolizumab Keytruda® Merck:  patients with locally advanced or metastatic urothelial carcinoma who are ineligible for cisplatin-containing chemotherapy </a:t>
            </a:r>
            <a:r>
              <a:rPr lang="en-US" altLang="en-US" sz="2000" b="1" i="1" dirty="0">
                <a:solidFill>
                  <a:srgbClr val="FF0000"/>
                </a:solidFill>
                <a:latin typeface="+mn-lt"/>
                <a:ea typeface="Constantia" pitchFamily="18" charset="0"/>
                <a:cs typeface="Constantia" pitchFamily="18" charset="0"/>
                <a:sym typeface="Constantia" pitchFamily="18" charset="0"/>
              </a:rPr>
              <a:t>(2023)</a:t>
            </a:r>
          </a:p>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7030A0"/>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C0C0C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7030A0"/>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940757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213902"/>
            <a:ext cx="8957733" cy="666004"/>
          </a:xfrm>
        </p:spPr>
        <p:txBody>
          <a:bodyPr>
            <a:noAutofit/>
          </a:bodyPr>
          <a:lstStyle/>
          <a:p>
            <a:br>
              <a:rPr lang="en-US" sz="3600" dirty="0">
                <a:latin typeface="+mn-lt"/>
              </a:rPr>
            </a:br>
            <a:br>
              <a:rPr lang="en-US" sz="3600" dirty="0">
                <a:latin typeface="+mn-lt"/>
              </a:rPr>
            </a:br>
            <a:r>
              <a:rPr lang="en-US" sz="3600" b="1" dirty="0">
                <a:latin typeface="+mn-lt"/>
              </a:rPr>
              <a:t>Of Note 2022: Bladder Cancer</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228600" y="1037603"/>
            <a:ext cx="11467143" cy="4888004"/>
          </a:xfrm>
        </p:spPr>
        <p:txBody>
          <a:bodyPr>
            <a:noAutofit/>
          </a:bodyPr>
          <a:lstStyle/>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Non-Muscle Invasive Bladder Cancer</a:t>
            </a: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nadofaragene firadenovec-vncg Adstiladrin® </a:t>
            </a:r>
            <a:r>
              <a:rPr lang="en-US" altLang="en-US" sz="2000" b="1" dirty="0">
                <a:latin typeface="+mn-lt"/>
                <a:ea typeface="Constantia" pitchFamily="18" charset="0"/>
                <a:cs typeface="Constantia" pitchFamily="18" charset="0"/>
                <a:sym typeface="Constantia" pitchFamily="18" charset="0"/>
              </a:rPr>
              <a:t>Ferring Pharmaceuticals: adult patients with high-risk Bacillus Calmette-Guérin (BCG) unresponsive non-muscle invasive bladder cancer (NMIBC) with carcinoma in situ (CIS) with or without papillary tumors </a:t>
            </a:r>
            <a:r>
              <a:rPr lang="en-US" altLang="en-US" sz="2000" b="1" dirty="0">
                <a:solidFill>
                  <a:srgbClr val="FF0000"/>
                </a:solidFill>
                <a:latin typeface="+mn-lt"/>
                <a:ea typeface="Constantia" pitchFamily="18" charset="0"/>
                <a:cs typeface="Constantia" pitchFamily="18" charset="0"/>
                <a:sym typeface="Constantia" pitchFamily="18" charset="0"/>
              </a:rPr>
              <a:t>(2022)</a:t>
            </a: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mn-lt"/>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414226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0FAD33-1739-42FD-A819-35815779EE8E}"/>
              </a:ext>
            </a:extLst>
          </p:cNvPr>
          <p:cNvSpPr>
            <a:spLocks noGrp="1"/>
          </p:cNvSpPr>
          <p:nvPr>
            <p:ph type="title"/>
          </p:nvPr>
        </p:nvSpPr>
        <p:spPr>
          <a:xfrm>
            <a:off x="965200" y="1520889"/>
            <a:ext cx="5130800" cy="4037803"/>
          </a:xfrm>
        </p:spPr>
        <p:txBody>
          <a:bodyPr vert="horz" lIns="91440" tIns="45720" rIns="91440" bIns="45720" rtlCol="0" anchor="ctr">
            <a:normAutofit/>
          </a:bodyPr>
          <a:lstStyle/>
          <a:p>
            <a:pPr algn="r"/>
            <a:r>
              <a:rPr lang="en-US" sz="4800" b="1" kern="1200" dirty="0">
                <a:solidFill>
                  <a:schemeClr val="tx1"/>
                </a:solidFill>
                <a:latin typeface="+mn-lt"/>
                <a:ea typeface="+mj-ea"/>
                <a:cs typeface="+mj-cs"/>
              </a:rPr>
              <a:t>Disclosures</a:t>
            </a:r>
          </a:p>
        </p:txBody>
      </p:sp>
      <p:sp>
        <p:nvSpPr>
          <p:cNvPr id="3" name="Text Placeholder 2">
            <a:extLst>
              <a:ext uri="{FF2B5EF4-FFF2-40B4-BE49-F238E27FC236}">
                <a16:creationId xmlns:a16="http://schemas.microsoft.com/office/drawing/2014/main" id="{B4D9FBEF-0881-4D50-905F-F5266C152777}"/>
              </a:ext>
            </a:extLst>
          </p:cNvPr>
          <p:cNvSpPr>
            <a:spLocks noGrp="1"/>
          </p:cNvSpPr>
          <p:nvPr>
            <p:ph type="body" idx="1"/>
          </p:nvPr>
        </p:nvSpPr>
        <p:spPr>
          <a:xfrm>
            <a:off x="7912367" y="2202024"/>
            <a:ext cx="3187652" cy="2166776"/>
          </a:xfrm>
        </p:spPr>
        <p:txBody>
          <a:bodyPr vert="horz" lIns="91440" tIns="45720" rIns="91440" bIns="45720" rtlCol="0" anchor="ctr">
            <a:normAutofit/>
          </a:bodyPr>
          <a:lstStyle/>
          <a:p>
            <a:r>
              <a:rPr lang="en-US" sz="1400" b="1" kern="1200" dirty="0">
                <a:solidFill>
                  <a:schemeClr val="tx1"/>
                </a:solidFill>
                <a:latin typeface="+mn-lt"/>
                <a:ea typeface="+mn-ea"/>
                <a:cs typeface="+mn-cs"/>
              </a:rPr>
              <a:t>Speaker Honoraria: ION division AmerisourceBergen, Physicians’ Education Resource, McKesson</a:t>
            </a:r>
          </a:p>
          <a:p>
            <a:r>
              <a:rPr lang="en-US" sz="1400" b="1" dirty="0">
                <a:solidFill>
                  <a:schemeClr val="tx1"/>
                </a:solidFill>
                <a:latin typeface="+mn-lt"/>
                <a:ea typeface="+mn-ea"/>
                <a:cs typeface="+mn-cs"/>
              </a:rPr>
              <a:t>Advisory Board Honoraria: </a:t>
            </a:r>
            <a:r>
              <a:rPr lang="en-US" sz="1400" b="1" kern="1200" dirty="0">
                <a:solidFill>
                  <a:schemeClr val="tx1"/>
                </a:solidFill>
                <a:latin typeface="+mn-lt"/>
                <a:ea typeface="+mn-ea"/>
                <a:cs typeface="+mn-cs"/>
              </a:rPr>
              <a:t>Frenesius Kabi</a:t>
            </a:r>
            <a:endParaRPr lang="en-US" sz="1400" kern="1200" dirty="0">
              <a:solidFill>
                <a:schemeClr val="tx1"/>
              </a:solidFill>
              <a:latin typeface="+mn-lt"/>
              <a:ea typeface="+mn-ea"/>
              <a:cs typeface="+mn-cs"/>
            </a:endParaRPr>
          </a:p>
        </p:txBody>
      </p:sp>
      <p:cxnSp>
        <p:nvCxnSpPr>
          <p:cNvPr id="19" name="Straight Connector 13">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83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0"/>
            <a:ext cx="8957733" cy="898761"/>
          </a:xfrm>
        </p:spPr>
        <p:txBody>
          <a:bodyPr>
            <a:noAutofit/>
          </a:bodyPr>
          <a:lstStyle/>
          <a:p>
            <a:br>
              <a:rPr lang="en-US" sz="3600" dirty="0">
                <a:latin typeface="+mn-lt"/>
              </a:rPr>
            </a:br>
            <a:br>
              <a:rPr lang="en-US" sz="3600" dirty="0">
                <a:latin typeface="+mn-lt"/>
              </a:rPr>
            </a:br>
            <a:r>
              <a:rPr lang="en-US" sz="3600" b="1" dirty="0">
                <a:latin typeface="+mn-lt"/>
              </a:rPr>
              <a:t>Progress in Cancer Therapy 2023</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228600" y="1131059"/>
            <a:ext cx="11315700" cy="5712678"/>
          </a:xfrm>
        </p:spPr>
        <p:txBody>
          <a:bodyPr>
            <a:noAutofit/>
          </a:bodyPr>
          <a:lstStyle/>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297484"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Endometrial</a:t>
            </a:r>
          </a:p>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754684"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dostarlimab-gxly Jemperli,  </a:t>
            </a:r>
            <a:r>
              <a:rPr lang="en-US" altLang="en-US" sz="2000" b="1" i="1" dirty="0">
                <a:latin typeface="+mn-lt"/>
                <a:ea typeface="Constantia" pitchFamily="18" charset="0"/>
                <a:cs typeface="Constantia" pitchFamily="18" charset="0"/>
                <a:sym typeface="Constantia" pitchFamily="18" charset="0"/>
              </a:rPr>
              <a:t>GlaxoSmithKline LLC: adult patients with mismatch repair deficient (dMMR) recurrent or advanced endometrial cancer, as determined by an FDA-approved test, that has progressed on or following a prior platinum-containing regimen in any setting and are not candidates for curative surgery or radiation </a:t>
            </a:r>
            <a:r>
              <a:rPr lang="en-US" altLang="en-US" sz="2000" b="1" i="1" dirty="0">
                <a:solidFill>
                  <a:srgbClr val="FF0000"/>
                </a:solidFill>
                <a:latin typeface="+mn-lt"/>
                <a:ea typeface="Constantia" pitchFamily="18" charset="0"/>
                <a:cs typeface="Constantia" pitchFamily="18" charset="0"/>
                <a:sym typeface="Constantia" pitchFamily="18" charset="0"/>
              </a:rPr>
              <a:t>(2023</a:t>
            </a:r>
            <a:r>
              <a:rPr lang="en-US" altLang="en-US" sz="2000" b="1" dirty="0">
                <a:solidFill>
                  <a:srgbClr val="FF0000"/>
                </a:solidFill>
                <a:latin typeface="+mn-lt"/>
                <a:ea typeface="Constantia" pitchFamily="18" charset="0"/>
                <a:cs typeface="Constantia" pitchFamily="18" charset="0"/>
                <a:sym typeface="Constantia" pitchFamily="18" charset="0"/>
              </a:rPr>
              <a:t>)</a:t>
            </a:r>
          </a:p>
          <a:p>
            <a:pPr marL="1754684"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solidFill>
                <a:srgbClr val="00B0F0"/>
              </a:solidFill>
              <a:latin typeface="+mn-lt"/>
              <a:ea typeface="Constantia" pitchFamily="18" charset="0"/>
              <a:cs typeface="Constantia" pitchFamily="18" charset="0"/>
              <a:sym typeface="Constantia" pitchFamily="18" charset="0"/>
            </a:endParaRPr>
          </a:p>
          <a:p>
            <a:pPr marL="1754684"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dostarlimab-gxly Jemperli, </a:t>
            </a:r>
            <a:r>
              <a:rPr lang="en-US" altLang="en-US" sz="2000" b="1" i="1" dirty="0">
                <a:latin typeface="+mn-lt"/>
                <a:ea typeface="Constantia" pitchFamily="18" charset="0"/>
                <a:cs typeface="Constantia" pitchFamily="18" charset="0"/>
                <a:sym typeface="Constantia" pitchFamily="18" charset="0"/>
              </a:rPr>
              <a:t>GlaxoSmithKline:  with carboplatin and paclitaxel, followed by single-agent dostarlimab-gxly, for primary advanced or recurrent endometrial cancer (EC) that is mismatch repair deficient (dMMR), or microsatellite instability-high (MSI-H) </a:t>
            </a:r>
            <a:r>
              <a:rPr lang="en-US" altLang="en-US" sz="2000" b="1" i="1" dirty="0">
                <a:solidFill>
                  <a:srgbClr val="FF0000"/>
                </a:solidFill>
                <a:latin typeface="+mn-lt"/>
                <a:ea typeface="Constantia" pitchFamily="18" charset="0"/>
                <a:cs typeface="Constantia" pitchFamily="18" charset="0"/>
                <a:sym typeface="Constantia" pitchFamily="18" charset="0"/>
              </a:rPr>
              <a:t>(2023)</a:t>
            </a:r>
          </a:p>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00B0F0"/>
              </a:solidFill>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7030A0"/>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C0C0C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7030A0"/>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4005785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0"/>
            <a:ext cx="8957733" cy="898761"/>
          </a:xfrm>
        </p:spPr>
        <p:txBody>
          <a:bodyPr>
            <a:noAutofit/>
          </a:bodyPr>
          <a:lstStyle/>
          <a:p>
            <a:br>
              <a:rPr lang="en-US" sz="3600" dirty="0">
                <a:latin typeface="+mn-lt"/>
              </a:rPr>
            </a:br>
            <a:br>
              <a:rPr lang="en-US" sz="3600" dirty="0">
                <a:latin typeface="+mn-lt"/>
              </a:rPr>
            </a:br>
            <a:r>
              <a:rPr lang="en-US" sz="3600" b="1" dirty="0">
                <a:latin typeface="+mn-lt"/>
              </a:rPr>
              <a:t>Progress in Cancer Therapy 2023</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228600" y="449380"/>
            <a:ext cx="11315700" cy="5712678"/>
          </a:xfrm>
        </p:spPr>
        <p:txBody>
          <a:bodyPr>
            <a:noAutofit/>
          </a:bodyPr>
          <a:lstStyle/>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297484"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Colorectal</a:t>
            </a:r>
          </a:p>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tucatinib Tukysa® </a:t>
            </a:r>
            <a:r>
              <a:rPr lang="en-US" altLang="en-US" sz="2000" b="1" i="1" dirty="0">
                <a:latin typeface="+mn-lt"/>
                <a:ea typeface="Constantia" pitchFamily="18" charset="0"/>
                <a:cs typeface="Constantia" pitchFamily="18" charset="0"/>
                <a:sym typeface="Constantia" pitchFamily="18" charset="0"/>
              </a:rPr>
              <a:t>Seagen Inc. in combination with </a:t>
            </a:r>
            <a:r>
              <a:rPr lang="en-US" altLang="en-US" sz="2000" b="1" i="1" dirty="0">
                <a:solidFill>
                  <a:srgbClr val="00B0F0"/>
                </a:solidFill>
                <a:latin typeface="+mn-lt"/>
                <a:ea typeface="Constantia" pitchFamily="18" charset="0"/>
                <a:cs typeface="Constantia" pitchFamily="18" charset="0"/>
                <a:sym typeface="Constantia" pitchFamily="18" charset="0"/>
              </a:rPr>
              <a:t>trastuzumab</a:t>
            </a:r>
            <a:r>
              <a:rPr lang="en-US" altLang="en-US" sz="2000" b="1" i="1" dirty="0">
                <a:latin typeface="+mn-lt"/>
                <a:ea typeface="Constantia" pitchFamily="18" charset="0"/>
                <a:cs typeface="Constantia" pitchFamily="18" charset="0"/>
                <a:sym typeface="Constantia" pitchFamily="18" charset="0"/>
              </a:rPr>
              <a:t>:  RAS wild-type HER2-positive unresectable or metastatic colorectal cancer that has progressed following fluoropyrimidine-, oxaliplatin-, and irinotecan-based chemotherapy </a:t>
            </a:r>
            <a:r>
              <a:rPr lang="en-US" altLang="en-US" sz="2000" b="1" i="1" dirty="0">
                <a:solidFill>
                  <a:srgbClr val="FF0000"/>
                </a:solidFill>
                <a:latin typeface="+mn-lt"/>
                <a:ea typeface="Constantia" pitchFamily="18" charset="0"/>
                <a:cs typeface="Constantia" pitchFamily="18" charset="0"/>
                <a:sym typeface="Constantia" pitchFamily="18" charset="0"/>
              </a:rPr>
              <a:t>(2023)</a:t>
            </a: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trifluridine and tipiracil  </a:t>
            </a:r>
            <a:r>
              <a:rPr lang="en-US" altLang="en-US" sz="2000" b="1" i="1" dirty="0">
                <a:latin typeface="+mn-lt"/>
                <a:ea typeface="Constantia" pitchFamily="18" charset="0"/>
                <a:cs typeface="Constantia" pitchFamily="18" charset="0"/>
                <a:sym typeface="Constantia" pitchFamily="18" charset="0"/>
              </a:rPr>
              <a:t>LONSURF® Taiho Oncology, Inc.: combined  with </a:t>
            </a:r>
            <a:r>
              <a:rPr lang="en-US" altLang="en-US" sz="2000" b="1" i="1" dirty="0">
                <a:solidFill>
                  <a:srgbClr val="00B0F0"/>
                </a:solidFill>
                <a:latin typeface="+mn-lt"/>
                <a:ea typeface="Constantia" pitchFamily="18" charset="0"/>
                <a:cs typeface="Constantia" pitchFamily="18" charset="0"/>
                <a:sym typeface="Constantia" pitchFamily="18" charset="0"/>
              </a:rPr>
              <a:t>bevacizumab</a:t>
            </a:r>
            <a:r>
              <a:rPr lang="en-US" altLang="en-US" sz="2000" b="1" i="1" dirty="0">
                <a:latin typeface="+mn-lt"/>
                <a:ea typeface="Constantia" pitchFamily="18" charset="0"/>
                <a:cs typeface="Constantia" pitchFamily="18" charset="0"/>
                <a:sym typeface="Constantia" pitchFamily="18" charset="0"/>
              </a:rPr>
              <a:t>, for metastatic colorectal cancer (mCRC) previously treated with fluoropyrimidine-, oxaliplatin- and irinotecan-based chemotherapy, an anti-VEGF biological therapy, and if RAS wild-type, an anti-EGFR therapy </a:t>
            </a:r>
            <a:r>
              <a:rPr lang="en-US" altLang="en-US" sz="2000" b="1" i="1" dirty="0">
                <a:solidFill>
                  <a:srgbClr val="FF0000"/>
                </a:solidFill>
                <a:latin typeface="+mn-lt"/>
                <a:ea typeface="Constantia" pitchFamily="18" charset="0"/>
                <a:cs typeface="Constantia" pitchFamily="18" charset="0"/>
                <a:sym typeface="Constantia" pitchFamily="18" charset="0"/>
              </a:rPr>
              <a:t>(2023)</a:t>
            </a: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7030A0"/>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C0C0C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7030A0"/>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05086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279684"/>
            <a:ext cx="8957733" cy="666004"/>
          </a:xfrm>
        </p:spPr>
        <p:txBody>
          <a:bodyPr>
            <a:noAutofit/>
          </a:bodyPr>
          <a:lstStyle/>
          <a:p>
            <a:br>
              <a:rPr lang="en-US" sz="3600" dirty="0">
                <a:latin typeface="+mn-lt"/>
              </a:rPr>
            </a:br>
            <a:br>
              <a:rPr lang="en-US" sz="3600" dirty="0">
                <a:latin typeface="+mn-lt"/>
              </a:rPr>
            </a:br>
            <a:r>
              <a:rPr lang="en-US" sz="3600" b="1" dirty="0">
                <a:latin typeface="+mn-lt"/>
              </a:rPr>
              <a:t>Progress in Cancer Therapy 2023</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508000" y="1325289"/>
            <a:ext cx="11187743" cy="3665811"/>
          </a:xfrm>
        </p:spPr>
        <p:txBody>
          <a:bodyPr>
            <a:noAutofit/>
          </a:bodyPr>
          <a:lstStyle/>
          <a:p>
            <a:pPr marL="1862632" lvl="4"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Glioblastoma</a:t>
            </a: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dabrafenib Tafinlar® </a:t>
            </a:r>
            <a:r>
              <a:rPr lang="en-US" altLang="en-US" sz="2000" b="1" i="1" dirty="0">
                <a:latin typeface="+mn-lt"/>
                <a:ea typeface="Constantia" pitchFamily="18" charset="0"/>
                <a:cs typeface="Constantia" pitchFamily="18" charset="0"/>
                <a:sym typeface="Constantia" pitchFamily="18" charset="0"/>
              </a:rPr>
              <a:t>Novartis with </a:t>
            </a:r>
            <a:r>
              <a:rPr lang="en-US" altLang="en-US" sz="2000" b="1" i="1" dirty="0">
                <a:solidFill>
                  <a:srgbClr val="00B0F0"/>
                </a:solidFill>
                <a:latin typeface="+mn-lt"/>
                <a:ea typeface="Constantia" pitchFamily="18" charset="0"/>
                <a:cs typeface="Constantia" pitchFamily="18" charset="0"/>
                <a:sym typeface="Constantia" pitchFamily="18" charset="0"/>
              </a:rPr>
              <a:t>trametinib Mekinist® </a:t>
            </a:r>
            <a:r>
              <a:rPr lang="en-US" altLang="en-US" sz="2000" b="1" i="1" dirty="0">
                <a:latin typeface="+mn-lt"/>
                <a:ea typeface="Constantia" pitchFamily="18" charset="0"/>
                <a:cs typeface="Constantia" pitchFamily="18" charset="0"/>
                <a:sym typeface="Constantia" pitchFamily="18" charset="0"/>
              </a:rPr>
              <a:t>Novartis: pediatric patients 1 year of age and older with low-grade glioma (LGG) with a BRAF V600E mutation who require systemic therapy. The FDA also approved new oral formulations of both drugs suitable for patients who cannot swallow pills </a:t>
            </a:r>
            <a:r>
              <a:rPr lang="en-US" altLang="en-US" sz="2000" b="1" i="1" dirty="0">
                <a:solidFill>
                  <a:srgbClr val="FF0000"/>
                </a:solidFill>
                <a:latin typeface="+mn-lt"/>
                <a:ea typeface="Constantia" pitchFamily="18" charset="0"/>
                <a:cs typeface="Constantia" pitchFamily="18" charset="0"/>
                <a:sym typeface="Constantia" pitchFamily="18" charset="0"/>
              </a:rPr>
              <a:t>(2023)</a:t>
            </a: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Merkel Cell carcinoma</a:t>
            </a:r>
          </a:p>
          <a:p>
            <a:pPr marL="2319832" lvl="5" indent="-260344" defTabSz="1206470">
              <a:lnSpc>
                <a:spcPct val="80000"/>
              </a:lnSpc>
              <a:spcBef>
                <a:spcPts val="533"/>
              </a:spcBef>
              <a:buClr>
                <a:srgbClr val="0F6FC6"/>
              </a:buClr>
              <a:buSzPct val="85000"/>
              <a:buFont typeface="Arial" pitchFamily="34" charset="0"/>
              <a:buChar char="•"/>
              <a:defRPr/>
            </a:pPr>
            <a:endParaRPr lang="en-US" altLang="en-US" sz="2000" b="1" dirty="0">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retifanlimab-dlwr Zynyz® </a:t>
            </a:r>
            <a:r>
              <a:rPr lang="en-US" altLang="en-US" sz="2000" b="1" dirty="0">
                <a:latin typeface="+mn-lt"/>
                <a:ea typeface="Constantia" pitchFamily="18" charset="0"/>
                <a:cs typeface="Constantia" pitchFamily="18" charset="0"/>
                <a:sym typeface="Constantia" pitchFamily="18" charset="0"/>
              </a:rPr>
              <a:t>Incyte Corporation: adult patients with metastatic or recurrent locally advanced Merkel cell carcinoma (MCC)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mn-lt"/>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215533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371599"/>
            <a:ext cx="8957733" cy="666004"/>
          </a:xfrm>
        </p:spPr>
        <p:txBody>
          <a:bodyPr>
            <a:noAutofit/>
          </a:bodyPr>
          <a:lstStyle/>
          <a:p>
            <a:br>
              <a:rPr lang="en-US" sz="3600" dirty="0">
                <a:latin typeface="+mn-lt"/>
              </a:rPr>
            </a:br>
            <a:br>
              <a:rPr lang="en-US" sz="3600" dirty="0">
                <a:latin typeface="+mn-lt"/>
              </a:rPr>
            </a:br>
            <a:r>
              <a:rPr lang="en-US" sz="3600" b="1" dirty="0">
                <a:latin typeface="+mn-lt"/>
              </a:rPr>
              <a:t>Progress in Cancer Therapy 2023</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228600" y="1151903"/>
            <a:ext cx="11467143" cy="4888004"/>
          </a:xfrm>
        </p:spPr>
        <p:txBody>
          <a:bodyPr>
            <a:noAutofit/>
          </a:bodyPr>
          <a:lstStyle/>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Prostate</a:t>
            </a: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olaparib Lynparza® </a:t>
            </a:r>
            <a:r>
              <a:rPr lang="en-US" altLang="en-US" sz="2000" b="1" i="1" dirty="0">
                <a:latin typeface="+mn-lt"/>
                <a:ea typeface="Constantia" pitchFamily="18" charset="0"/>
                <a:cs typeface="Constantia" pitchFamily="18" charset="0"/>
                <a:sym typeface="Constantia" pitchFamily="18" charset="0"/>
              </a:rPr>
              <a:t>AstraZeneca Pharmaceuticals LP: combined with </a:t>
            </a:r>
            <a:r>
              <a:rPr lang="en-US" altLang="en-US" sz="2000" b="1" i="1" dirty="0">
                <a:solidFill>
                  <a:srgbClr val="00B0F0"/>
                </a:solidFill>
                <a:latin typeface="+mn-lt"/>
                <a:ea typeface="Constantia" pitchFamily="18" charset="0"/>
                <a:cs typeface="Constantia" pitchFamily="18" charset="0"/>
                <a:sym typeface="Constantia" pitchFamily="18" charset="0"/>
              </a:rPr>
              <a:t>abiraterone and prednisone (or prednisolone) </a:t>
            </a:r>
            <a:r>
              <a:rPr lang="en-US" altLang="en-US" sz="2000" b="1" i="1" dirty="0">
                <a:latin typeface="+mn-lt"/>
                <a:ea typeface="Constantia" pitchFamily="18" charset="0"/>
                <a:cs typeface="Constantia" pitchFamily="18" charset="0"/>
                <a:sym typeface="Constantia" pitchFamily="18" charset="0"/>
              </a:rPr>
              <a:t>for adult patients with deleterious or suspected deleterious BRCA-mutated (BRCAm) metastatic castration-resistant prostate cancer (mCRPC) </a:t>
            </a:r>
            <a:r>
              <a:rPr lang="en-US" altLang="en-US" sz="2000" b="1" i="1" dirty="0">
                <a:solidFill>
                  <a:srgbClr val="FF0000"/>
                </a:solidFill>
                <a:latin typeface="+mn-lt"/>
                <a:ea typeface="Constantia" pitchFamily="18" charset="0"/>
                <a:cs typeface="Constantia" pitchFamily="18" charset="0"/>
                <a:sym typeface="Constantia" pitchFamily="18" charset="0"/>
              </a:rPr>
              <a:t>(2023)</a:t>
            </a:r>
          </a:p>
          <a:p>
            <a:pPr marL="2319832" lvl="5"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FF0000"/>
              </a:solidFill>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talazoparib Talzenna</a:t>
            </a:r>
            <a:r>
              <a:rPr lang="en-US" altLang="en-US" sz="2000" b="1" i="1" dirty="0">
                <a:latin typeface="+mn-lt"/>
                <a:ea typeface="Constantia" pitchFamily="18" charset="0"/>
                <a:cs typeface="Constantia" pitchFamily="18" charset="0"/>
                <a:sym typeface="Constantia" pitchFamily="18" charset="0"/>
              </a:rPr>
              <a:t>® Pfizer, Inc.: combined  with </a:t>
            </a:r>
            <a:r>
              <a:rPr lang="en-US" altLang="en-US" sz="2000" b="1" i="1" dirty="0">
                <a:solidFill>
                  <a:srgbClr val="00B0F0"/>
                </a:solidFill>
                <a:latin typeface="+mn-lt"/>
                <a:ea typeface="Constantia" pitchFamily="18" charset="0"/>
                <a:cs typeface="Constantia" pitchFamily="18" charset="0"/>
                <a:sym typeface="Constantia" pitchFamily="18" charset="0"/>
              </a:rPr>
              <a:t>enzalutamide</a:t>
            </a:r>
            <a:r>
              <a:rPr lang="en-US" altLang="en-US" sz="2000" b="1" i="1" dirty="0">
                <a:latin typeface="+mn-lt"/>
                <a:ea typeface="Constantia" pitchFamily="18" charset="0"/>
                <a:cs typeface="Constantia" pitchFamily="18" charset="0"/>
                <a:sym typeface="Constantia" pitchFamily="18" charset="0"/>
              </a:rPr>
              <a:t> for homologous recombination repair (HRR) gene-mutated metastatic castration-resistant prostate cancer (mCRPC) </a:t>
            </a:r>
            <a:r>
              <a:rPr lang="en-US" altLang="en-US" sz="2000" b="1" i="1" dirty="0">
                <a:solidFill>
                  <a:srgbClr val="FF0000"/>
                </a:solidFill>
                <a:latin typeface="+mn-lt"/>
                <a:ea typeface="Constantia" pitchFamily="18" charset="0"/>
                <a:cs typeface="Constantia" pitchFamily="18" charset="0"/>
                <a:sym typeface="Constantia" pitchFamily="18" charset="0"/>
              </a:rPr>
              <a:t>(2023)</a:t>
            </a:r>
          </a:p>
          <a:p>
            <a:pPr marL="2319832" lvl="5"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FF0000"/>
              </a:solidFill>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niraparib and abiraterone acetate Akeega™</a:t>
            </a:r>
            <a:r>
              <a:rPr lang="en-US" altLang="en-US" sz="2000" b="1" dirty="0">
                <a:latin typeface="+mn-lt"/>
                <a:ea typeface="Constantia" pitchFamily="18" charset="0"/>
                <a:cs typeface="Constantia" pitchFamily="18" charset="0"/>
                <a:sym typeface="Constantia" pitchFamily="18" charset="0"/>
              </a:rPr>
              <a:t>, Janssen Biotech, Inc.: with </a:t>
            </a:r>
            <a:r>
              <a:rPr lang="en-US" altLang="en-US" sz="2000" b="1" dirty="0">
                <a:solidFill>
                  <a:srgbClr val="FF0000"/>
                </a:solidFill>
                <a:latin typeface="+mn-lt"/>
                <a:ea typeface="Constantia" pitchFamily="18" charset="0"/>
                <a:cs typeface="Constantia" pitchFamily="18" charset="0"/>
                <a:sym typeface="Constantia" pitchFamily="18" charset="0"/>
              </a:rPr>
              <a:t>prednisone</a:t>
            </a:r>
            <a:r>
              <a:rPr lang="en-US" altLang="en-US" sz="2000" b="1" dirty="0">
                <a:latin typeface="+mn-lt"/>
                <a:ea typeface="Constantia" pitchFamily="18" charset="0"/>
                <a:cs typeface="Constantia" pitchFamily="18" charset="0"/>
                <a:sym typeface="Constantia" pitchFamily="18" charset="0"/>
              </a:rPr>
              <a:t>: adult patients with deleterious or suspected deleterious BRCA-mutated castration-resistant prostate cancer (mCRPC)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319832" lvl="5"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mn-lt"/>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664083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85597" y="188300"/>
            <a:ext cx="6031403" cy="873949"/>
          </a:xfrm>
        </p:spPr>
        <p:txBody>
          <a:bodyPr>
            <a:noAutofit/>
          </a:bodyPr>
          <a:lstStyle/>
          <a:p>
            <a:r>
              <a:rPr lang="en-US" sz="3600" b="1" dirty="0">
                <a:latin typeface="+mn-lt"/>
              </a:rPr>
              <a:t> </a:t>
            </a:r>
          </a:p>
        </p:txBody>
      </p:sp>
      <p:sp>
        <p:nvSpPr>
          <p:cNvPr id="3" name="Content Placeholder 2"/>
          <p:cNvSpPr>
            <a:spLocks noGrp="1"/>
          </p:cNvSpPr>
          <p:nvPr>
            <p:ph idx="1"/>
          </p:nvPr>
        </p:nvSpPr>
        <p:spPr>
          <a:xfrm>
            <a:off x="626534" y="1198490"/>
            <a:ext cx="10313446" cy="5119183"/>
          </a:xfrm>
        </p:spPr>
        <p:txBody>
          <a:bodyPr>
            <a:normAutofit/>
          </a:bodyPr>
          <a:lstStyle/>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Melanoma</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HEPZATO KIT (melphalan for Injection/Hepatic Delivery System) containing melphalan (HEPZATO, Delcath Systems, Inc.)</a:t>
            </a:r>
            <a:r>
              <a:rPr lang="en-US" altLang="en-US" sz="2000" b="1" i="1" dirty="0">
                <a:latin typeface="+mn-lt"/>
                <a:ea typeface="Constantia" pitchFamily="18" charset="0"/>
                <a:cs typeface="Constantia" pitchFamily="18" charset="0"/>
                <a:sym typeface="Constantia" pitchFamily="18" charset="0"/>
              </a:rPr>
              <a:t> as a liver-directed treatment for adult patients with uveal melanoma with unresectable hepatic metastases affecting less than 50% of the liver and no extrahepatic disease, or extrahepatic disease limited to the bone, lymph nodes, subcutaneous tissues, or lung that is amenable to resection or radiation </a:t>
            </a:r>
            <a:r>
              <a:rPr lang="en-US" altLang="en-US" sz="2000" b="1" i="1" dirty="0">
                <a:solidFill>
                  <a:srgbClr val="FF0000"/>
                </a:solidFill>
                <a:latin typeface="+mn-lt"/>
                <a:ea typeface="Constantia" pitchFamily="18" charset="0"/>
                <a:cs typeface="Constantia" pitchFamily="18" charset="0"/>
                <a:sym typeface="Constantia" pitchFamily="18" charset="0"/>
              </a:rPr>
              <a:t>(2023)</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alibri" panose="020F0502020204030204" pitchFamily="34"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19509EC3-A2E8-4D10-A197-668ED468B641}"/>
              </a:ext>
            </a:extLst>
          </p:cNvPr>
          <p:cNvSpPr txBox="1"/>
          <p:nvPr/>
        </p:nvSpPr>
        <p:spPr>
          <a:xfrm>
            <a:off x="0" y="6444480"/>
            <a:ext cx="8270240"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
        <p:nvSpPr>
          <p:cNvPr id="10" name="TextBox 9">
            <a:extLst>
              <a:ext uri="{FF2B5EF4-FFF2-40B4-BE49-F238E27FC236}">
                <a16:creationId xmlns:a16="http://schemas.microsoft.com/office/drawing/2014/main" id="{C9DA0148-C0D6-A020-0CE1-9759D6B1DD83}"/>
              </a:ext>
            </a:extLst>
          </p:cNvPr>
          <p:cNvSpPr txBox="1"/>
          <p:nvPr/>
        </p:nvSpPr>
        <p:spPr>
          <a:xfrm>
            <a:off x="2669458" y="332886"/>
            <a:ext cx="6640460" cy="646331"/>
          </a:xfrm>
          <a:prstGeom prst="rect">
            <a:avLst/>
          </a:prstGeom>
          <a:noFill/>
        </p:spPr>
        <p:txBody>
          <a:bodyPr wrap="square">
            <a:spAutoFit/>
          </a:bodyPr>
          <a:lstStyle/>
          <a:p>
            <a:r>
              <a:rPr lang="en-US" sz="3600" b="1" dirty="0">
                <a:latin typeface="+mn-lt"/>
              </a:rPr>
              <a:t>Progress in Cancer Therapy 2023</a:t>
            </a:r>
            <a:endParaRPr lang="en-US" sz="3600" dirty="0"/>
          </a:p>
        </p:txBody>
      </p:sp>
    </p:spTree>
    <p:extLst>
      <p:ext uri="{BB962C8B-B14F-4D97-AF65-F5344CB8AC3E}">
        <p14:creationId xmlns:p14="http://schemas.microsoft.com/office/powerpoint/2010/main" val="4201265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6270"/>
            <a:ext cx="10693400" cy="870030"/>
          </a:xfrm>
        </p:spPr>
        <p:txBody>
          <a:bodyPr>
            <a:noAutofit/>
          </a:bodyPr>
          <a:lstStyle/>
          <a:p>
            <a:pPr algn="ctr"/>
            <a:br>
              <a:rPr lang="en-US" sz="3600" b="1" dirty="0">
                <a:latin typeface="+mn-lt"/>
              </a:rPr>
            </a:br>
            <a:r>
              <a:rPr lang="en-US" sz="3600" b="1" dirty="0">
                <a:latin typeface="+mn-lt"/>
              </a:rPr>
              <a:t>Of Note: Tumor Agnostic Drugs 2022</a:t>
            </a:r>
          </a:p>
        </p:txBody>
      </p:sp>
      <p:sp>
        <p:nvSpPr>
          <p:cNvPr id="3" name="Content Placeholder 2"/>
          <p:cNvSpPr>
            <a:spLocks noGrp="1"/>
          </p:cNvSpPr>
          <p:nvPr>
            <p:ph idx="1"/>
          </p:nvPr>
        </p:nvSpPr>
        <p:spPr>
          <a:xfrm>
            <a:off x="321733" y="1092200"/>
            <a:ext cx="11251957" cy="5054601"/>
          </a:xfrm>
        </p:spPr>
        <p:txBody>
          <a:bodyPr>
            <a:normAutofit lnSpcReduction="10000"/>
          </a:bodyPr>
          <a:lstStyle/>
          <a:p>
            <a:pPr marL="2059464" lvl="4" indent="0" defTabSz="1206470">
              <a:lnSpc>
                <a:spcPct val="80000"/>
              </a:lnSpc>
              <a:spcBef>
                <a:spcPts val="533"/>
              </a:spcBef>
              <a:buClr>
                <a:srgbClr val="0F6FC6"/>
              </a:buClr>
              <a:buSzPct val="85000"/>
              <a:buNone/>
              <a:defRPr/>
            </a:pPr>
            <a:endParaRPr lang="en-US" altLang="en-US" sz="2000" b="1" dirty="0">
              <a:latin typeface="+mn-lt"/>
              <a:sym typeface="Constantia" pitchFamily="18" charset="0"/>
            </a:endParaRPr>
          </a:p>
          <a:p>
            <a:pPr marL="2059464" lvl="4" indent="0" defTabSz="1206470">
              <a:lnSpc>
                <a:spcPct val="80000"/>
              </a:lnSpc>
              <a:spcBef>
                <a:spcPts val="533"/>
              </a:spcBef>
              <a:buClr>
                <a:srgbClr val="0F6FC6"/>
              </a:buClr>
              <a:buSzPct val="85000"/>
              <a:buNone/>
              <a:defRPr/>
            </a:pPr>
            <a:r>
              <a:rPr lang="en-US" altLang="en-US" sz="2400" b="1" dirty="0">
                <a:latin typeface="+mn-lt"/>
                <a:sym typeface="Constantia" pitchFamily="18" charset="0"/>
              </a:rPr>
              <a:t>Offer treatment options based on Biomarkers in any type of advanced cancer in which the biomarker is discovered. Potential treatment options when others may have been exhausted</a:t>
            </a:r>
            <a:r>
              <a:rPr lang="en-US" altLang="en-US" sz="2000" b="1" dirty="0">
                <a:latin typeface="+mn-lt"/>
                <a:sym typeface="Constantia" pitchFamily="18" charset="0"/>
              </a:rPr>
              <a: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alpelisib Vijoice® </a:t>
            </a:r>
            <a:r>
              <a:rPr lang="en-US" altLang="en-US" sz="2000" b="1" i="1" dirty="0">
                <a:latin typeface="+mn-lt"/>
                <a:ea typeface="Constantia" pitchFamily="18" charset="0"/>
                <a:cs typeface="Constantia" pitchFamily="18" charset="0"/>
                <a:sym typeface="Constantia" pitchFamily="18" charset="0"/>
              </a:rPr>
              <a:t>Novartis Pharmaceuticals: adult and pediatric patients two years of age and older with severe manifestations of PIK3CA-related overgrowth spectrum (PROS) who require systemic therapy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dabrafenib Tafinlar® </a:t>
            </a:r>
            <a:r>
              <a:rPr lang="en-US" altLang="en-US" sz="2000" b="1" i="1" dirty="0">
                <a:latin typeface="+mn-lt"/>
                <a:ea typeface="Constantia" pitchFamily="18" charset="0"/>
                <a:cs typeface="Constantia" pitchFamily="18" charset="0"/>
                <a:sym typeface="Constantia" pitchFamily="18" charset="0"/>
              </a:rPr>
              <a:t>Novartis  in combination with trametinib Mekinist® Novartis: for the treatment of adult and pediatric patients ≥ 6 years of age with unresectable or metastatic solid tumors with BRAF V600E mutation who have progressed following prior treatment and have no satisfactory alternative treatment options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selpercatinib Retevmo™ </a:t>
            </a:r>
            <a:r>
              <a:rPr lang="en-US" altLang="en-US" sz="2000" b="1" i="1" dirty="0">
                <a:latin typeface="+mn-lt"/>
                <a:ea typeface="Constantia" pitchFamily="18" charset="0"/>
                <a:cs typeface="Constantia" pitchFamily="18" charset="0"/>
                <a:sym typeface="Constantia" pitchFamily="18" charset="0"/>
              </a:rPr>
              <a:t>Eli Lilly and Company: adult patients with locally advanced or metastatic solid tumors with a rearranged during transfection (RET) gene fusion that have progressed on or following prior systemic treatment or who have no satisfactory alternative treatment options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2973853" lvl="5"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i="1" dirty="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463889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11535" y="0"/>
            <a:ext cx="8661399" cy="762229"/>
          </a:xfrm>
        </p:spPr>
        <p:txBody>
          <a:bodyPr>
            <a:noAutofit/>
          </a:bodyPr>
          <a:lstStyle/>
          <a:p>
            <a:r>
              <a:rPr lang="en-US" sz="3600" b="1" dirty="0">
                <a:latin typeface="+mn-lt"/>
              </a:rPr>
              <a:t>Progress in Cancer Therapy 2023</a:t>
            </a:r>
          </a:p>
        </p:txBody>
      </p:sp>
      <p:sp>
        <p:nvSpPr>
          <p:cNvPr id="3" name="Content Placeholder 2"/>
          <p:cNvSpPr>
            <a:spLocks noGrp="1"/>
          </p:cNvSpPr>
          <p:nvPr>
            <p:ph idx="1"/>
          </p:nvPr>
        </p:nvSpPr>
        <p:spPr>
          <a:xfrm>
            <a:off x="125506" y="749808"/>
            <a:ext cx="11111454" cy="5587169"/>
          </a:xfrm>
        </p:spPr>
        <p:txBody>
          <a:bodyPr>
            <a:normAutofit lnSpcReduction="10000"/>
          </a:bodyPr>
          <a:lstStyle/>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Mantle Cell Lymphoma</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b="1" dirty="0">
              <a:solidFill>
                <a:srgbClr val="7030A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pirtobrutinib Jaypirca™ </a:t>
            </a:r>
            <a:r>
              <a:rPr lang="en-US" altLang="en-US" sz="2000" b="1" dirty="0">
                <a:latin typeface="+mn-lt"/>
                <a:ea typeface="Constantia" pitchFamily="18" charset="0"/>
                <a:cs typeface="Constantia" pitchFamily="18" charset="0"/>
                <a:sym typeface="Constantia" pitchFamily="18" charset="0"/>
              </a:rPr>
              <a:t>Eli Lilly and Company:  relapsed or refractory mantle cell lymphoma (MCL) after at least two lines of systemic therapy, including a BTK inhibitor </a:t>
            </a:r>
            <a:r>
              <a:rPr lang="en-US" altLang="en-US" sz="2000" b="1" dirty="0">
                <a:solidFill>
                  <a:srgbClr val="FF0000"/>
                </a:solidFill>
                <a:latin typeface="+mn-lt"/>
                <a:ea typeface="Constantia" pitchFamily="18" charset="0"/>
                <a:cs typeface="Constantia" pitchFamily="18" charset="0"/>
                <a:sym typeface="Constantia" pitchFamily="18" charset="0"/>
              </a:rPr>
              <a:t>(2023) </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b="1" dirty="0">
              <a:solidFill>
                <a:srgbClr val="7030A0"/>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Acute Myeloid Leukemia</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b="1" dirty="0">
              <a:solidFill>
                <a:srgbClr val="7030A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quizartinib Vanflyta® </a:t>
            </a:r>
            <a:r>
              <a:rPr lang="en-US" altLang="en-US" sz="2000" b="1" dirty="0">
                <a:latin typeface="+mn-lt"/>
                <a:ea typeface="Constantia" pitchFamily="18" charset="0"/>
                <a:cs typeface="Constantia" pitchFamily="18" charset="0"/>
                <a:sym typeface="Constantia" pitchFamily="18" charset="0"/>
              </a:rPr>
              <a:t>Daiichi Sankyo, Inc.: combined with standard cytarabine and anthracycline induction and cytarabine consolidation, and as maintenance monotherapy following consolidation chemotherapy, for the treatment of adult patients with newly diagnosed acute myeloid leukemia (AML) that is FLT3 internal tandem duplication (ITD)-positive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Chronic Lymphocytic Leukemia or Small Lymphocytic Leukemia</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zanubrutinib Brukinsa® </a:t>
            </a:r>
            <a:r>
              <a:rPr lang="en-US" altLang="en-US" sz="2000" b="1" i="1" dirty="0">
                <a:latin typeface="+mn-lt"/>
                <a:ea typeface="Constantia" pitchFamily="18" charset="0"/>
                <a:cs typeface="Constantia" pitchFamily="18" charset="0"/>
                <a:sym typeface="Constantia" pitchFamily="18" charset="0"/>
              </a:rPr>
              <a:t>BeiGene USA, Inc.: for chronic lymphocytic leukemia (CLL) or small lymphocytic lymphoma (SLL) </a:t>
            </a:r>
            <a:r>
              <a:rPr lang="en-US" altLang="en-US" sz="2000" b="1" i="1" dirty="0">
                <a:solidFill>
                  <a:srgbClr val="FF0000"/>
                </a:solidFill>
                <a:latin typeface="+mn-lt"/>
                <a:ea typeface="Constantia" panose="02030602050306030303" pitchFamily="18" charset="0"/>
                <a:cs typeface="Constantia" panose="02030602050306030303" pitchFamily="18" charset="0"/>
                <a:sym typeface="Constantia" pitchFamily="18" charset="0"/>
              </a:rPr>
              <a:t>(2023)</a:t>
            </a:r>
          </a:p>
          <a:p>
            <a:pPr marL="1449880" lvl="3" indent="0" defTabSz="1206470">
              <a:lnSpc>
                <a:spcPct val="80000"/>
              </a:lnSpc>
              <a:spcBef>
                <a:spcPts val="533"/>
              </a:spcBef>
              <a:buClr>
                <a:srgbClr val="0F6FC6"/>
              </a:buClr>
              <a:buSzPct val="85000"/>
              <a:buNone/>
              <a:defRPr/>
            </a:pPr>
            <a:endParaRPr lang="en-US" altLang="en-US" sz="2000" b="1" i="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5" name="TextBox 4">
            <a:extLst>
              <a:ext uri="{FF2B5EF4-FFF2-40B4-BE49-F238E27FC236}">
                <a16:creationId xmlns:a16="http://schemas.microsoft.com/office/drawing/2014/main" id="{79552A02-491B-43A8-ABF6-4CF8D63EA4C2}"/>
              </a:ext>
            </a:extLst>
          </p:cNvPr>
          <p:cNvSpPr txBox="1"/>
          <p:nvPr/>
        </p:nvSpPr>
        <p:spPr>
          <a:xfrm>
            <a:off x="296332" y="6485123"/>
            <a:ext cx="7394787"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423267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11535" y="0"/>
            <a:ext cx="8661399" cy="762229"/>
          </a:xfrm>
        </p:spPr>
        <p:txBody>
          <a:bodyPr>
            <a:noAutofit/>
          </a:bodyPr>
          <a:lstStyle/>
          <a:p>
            <a:r>
              <a:rPr lang="en-US" sz="3600" b="1" dirty="0">
                <a:latin typeface="+mn-lt"/>
              </a:rPr>
              <a:t>Progress in Cancer Therapy 2023</a:t>
            </a:r>
          </a:p>
        </p:txBody>
      </p:sp>
      <p:sp>
        <p:nvSpPr>
          <p:cNvPr id="3" name="Content Placeholder 2"/>
          <p:cNvSpPr>
            <a:spLocks noGrp="1"/>
          </p:cNvSpPr>
          <p:nvPr>
            <p:ph idx="1"/>
          </p:nvPr>
        </p:nvSpPr>
        <p:spPr>
          <a:xfrm>
            <a:off x="125506" y="749808"/>
            <a:ext cx="11111454" cy="5587169"/>
          </a:xfrm>
        </p:spPr>
        <p:txBody>
          <a:bodyPr>
            <a:normAutofit/>
          </a:bodyPr>
          <a:lstStyle/>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Large B-Cell lymphoma (DLBCL) </a:t>
            </a:r>
          </a:p>
          <a:p>
            <a:pPr marL="1557839" lvl="3" indent="-260344" defTabSz="1206470">
              <a:lnSpc>
                <a:spcPct val="80000"/>
              </a:lnSpc>
              <a:spcBef>
                <a:spcPts val="533"/>
              </a:spcBef>
              <a:buClr>
                <a:srgbClr val="0F6FC6"/>
              </a:buClr>
              <a:buSzPct val="85000"/>
              <a:defRPr/>
            </a:pPr>
            <a:endParaRPr lang="en-US" altLang="en-US" sz="2000"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defRPr/>
            </a:pPr>
            <a:r>
              <a:rPr lang="en-US" altLang="en-US" sz="2000" b="1" i="1" dirty="0">
                <a:solidFill>
                  <a:srgbClr val="00B0F0"/>
                </a:solidFill>
                <a:latin typeface="+mn-lt"/>
                <a:ea typeface="Constantia" pitchFamily="18" charset="0"/>
                <a:cs typeface="Constantia" pitchFamily="18" charset="0"/>
                <a:sym typeface="Constantia" pitchFamily="18" charset="0"/>
              </a:rPr>
              <a:t>polatuzumab vedotin-piiq Polivy® </a:t>
            </a:r>
            <a:r>
              <a:rPr lang="en-US" altLang="en-US" sz="2000" b="1" i="1" dirty="0">
                <a:latin typeface="+mn-lt"/>
                <a:ea typeface="Constantia" pitchFamily="18" charset="0"/>
                <a:cs typeface="Constantia" pitchFamily="18" charset="0"/>
                <a:sym typeface="Constantia" pitchFamily="18" charset="0"/>
              </a:rPr>
              <a:t>Genentech, Inc. with a </a:t>
            </a:r>
            <a:r>
              <a:rPr lang="en-US" altLang="en-US" sz="2000" b="1" i="1" dirty="0">
                <a:solidFill>
                  <a:srgbClr val="00B0F0"/>
                </a:solidFill>
                <a:latin typeface="+mn-lt"/>
                <a:ea typeface="Constantia" pitchFamily="18" charset="0"/>
                <a:cs typeface="Constantia" pitchFamily="18" charset="0"/>
                <a:sym typeface="Constantia" pitchFamily="18" charset="0"/>
              </a:rPr>
              <a:t>rituximab product</a:t>
            </a:r>
            <a:r>
              <a:rPr lang="en-US" altLang="en-US" sz="2000" b="1" i="1" dirty="0">
                <a:latin typeface="+mn-lt"/>
                <a:ea typeface="Constantia" pitchFamily="18" charset="0"/>
                <a:cs typeface="Constantia" pitchFamily="18" charset="0"/>
                <a:sym typeface="Constantia" pitchFamily="18" charset="0"/>
              </a:rPr>
              <a:t>, cyclophosphamide, doxorubicin, and prednisone (R-CHP):  adult patients who have previously untreated diffuse large B-cell lymphoma (DLBCL), not otherwise specified (NOS), or high-grade B-cell lymphoma (HGBL) and who have an International Prognostic Index (IPI) score of 2 or greater</a:t>
            </a:r>
            <a:r>
              <a:rPr lang="en-US" altLang="en-US" sz="2000" b="1" i="1" dirty="0">
                <a:solidFill>
                  <a:srgbClr val="00B0F0"/>
                </a:solidFill>
                <a:latin typeface="+mn-lt"/>
                <a:ea typeface="Constantia" pitchFamily="18" charset="0"/>
                <a:cs typeface="Constantia" pitchFamily="18" charset="0"/>
                <a:sym typeface="Constantia" pitchFamily="18" charset="0"/>
              </a:rPr>
              <a:t> </a:t>
            </a:r>
            <a:r>
              <a:rPr lang="en-US" altLang="en-US" sz="2000" b="1" i="1" dirty="0">
                <a:solidFill>
                  <a:srgbClr val="FF0000"/>
                </a:solidFill>
                <a:latin typeface="+mn-lt"/>
                <a:ea typeface="Constantia" pitchFamily="18" charset="0"/>
                <a:cs typeface="Constantia" pitchFamily="18" charset="0"/>
                <a:sym typeface="Constantia" pitchFamily="18" charset="0"/>
              </a:rPr>
              <a:t>(2023)</a:t>
            </a:r>
          </a:p>
          <a:p>
            <a:pPr marL="1557839" lvl="3" indent="-260344" defTabSz="1206470">
              <a:lnSpc>
                <a:spcPct val="80000"/>
              </a:lnSpc>
              <a:spcBef>
                <a:spcPts val="533"/>
              </a:spcBef>
              <a:buClr>
                <a:srgbClr val="0F6FC6"/>
              </a:buClr>
              <a:buSzPct val="85000"/>
              <a:defRPr/>
            </a:pPr>
            <a:endParaRPr lang="en-US" altLang="en-US" sz="2000" b="1" i="1" dirty="0">
              <a:solidFill>
                <a:srgbClr val="00B0F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epcoritamab-bysp Epkinly™ </a:t>
            </a:r>
            <a:r>
              <a:rPr lang="en-US" altLang="en-US" sz="2000" b="1" dirty="0">
                <a:latin typeface="+mn-lt"/>
                <a:ea typeface="Constantia" pitchFamily="18" charset="0"/>
                <a:cs typeface="Constantia" pitchFamily="18" charset="0"/>
                <a:sym typeface="Constantia" pitchFamily="18" charset="0"/>
              </a:rPr>
              <a:t>Genmab US, Inc.: relapsed or refractory diffuse large B-cell lymphoma (DLBCL) not otherwise specified, including DLBCL arising from indolent lymphoma, and high-grade B-cell lymphoma after two or more lines of systemic therapy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557839" lvl="3" indent="-260344" defTabSz="1206470">
              <a:lnSpc>
                <a:spcPct val="80000"/>
              </a:lnSpc>
              <a:spcBef>
                <a:spcPts val="533"/>
              </a:spcBef>
              <a:buClr>
                <a:srgbClr val="0F6FC6"/>
              </a:buClr>
              <a:buSzPct val="85000"/>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glofitamab-gxbm Columvi™ </a:t>
            </a:r>
            <a:r>
              <a:rPr lang="en-US" altLang="en-US" sz="2000" b="1" dirty="0">
                <a:latin typeface="+mn-lt"/>
                <a:ea typeface="Constantia" pitchFamily="18" charset="0"/>
                <a:cs typeface="Constantia" pitchFamily="18" charset="0"/>
                <a:sym typeface="Constantia" pitchFamily="18" charset="0"/>
              </a:rPr>
              <a:t>Genentech, Inc.: for relapsed or refractory diffuse large B-cell lymphoma, not otherwise specified (DLBCL, NOS) or large B-cell lymphoma (LBCL) arising from follicular lymphoma, after two or more lines of systemic therapy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557839" lvl="3" indent="-260344" defTabSz="1206470">
              <a:lnSpc>
                <a:spcPct val="80000"/>
              </a:lnSpc>
              <a:spcBef>
                <a:spcPts val="533"/>
              </a:spcBef>
              <a:buClr>
                <a:srgbClr val="0F6FC6"/>
              </a:buClr>
              <a:buSzPct val="85000"/>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449880" lvl="3" indent="0" defTabSz="1206470">
              <a:lnSpc>
                <a:spcPct val="80000"/>
              </a:lnSpc>
              <a:spcBef>
                <a:spcPts val="533"/>
              </a:spcBef>
              <a:buClr>
                <a:srgbClr val="0F6FC6"/>
              </a:buClr>
              <a:buSzPct val="85000"/>
              <a:buNone/>
              <a:defRPr/>
            </a:pPr>
            <a:endParaRPr lang="en-US" altLang="en-US" sz="2000" b="1" i="1" dirty="0">
              <a:solidFill>
                <a:srgbClr val="FF0000"/>
              </a:solidFill>
              <a:latin typeface="+mn-lt"/>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5" name="TextBox 4">
            <a:extLst>
              <a:ext uri="{FF2B5EF4-FFF2-40B4-BE49-F238E27FC236}">
                <a16:creationId xmlns:a16="http://schemas.microsoft.com/office/drawing/2014/main" id="{79552A02-491B-43A8-ABF6-4CF8D63EA4C2}"/>
              </a:ext>
            </a:extLst>
          </p:cNvPr>
          <p:cNvSpPr txBox="1"/>
          <p:nvPr/>
        </p:nvSpPr>
        <p:spPr>
          <a:xfrm>
            <a:off x="296332" y="6485123"/>
            <a:ext cx="7394787"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391285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1648" y="278717"/>
            <a:ext cx="6441849" cy="762229"/>
          </a:xfrm>
        </p:spPr>
        <p:txBody>
          <a:bodyPr>
            <a:noAutofit/>
          </a:bodyPr>
          <a:lstStyle/>
          <a:p>
            <a:r>
              <a:rPr lang="en-US" sz="3600" b="1" dirty="0">
                <a:latin typeface="+mn-lt"/>
              </a:rPr>
              <a:t>Progress in Cancer Therapy 2023</a:t>
            </a:r>
          </a:p>
        </p:txBody>
      </p:sp>
      <p:sp>
        <p:nvSpPr>
          <p:cNvPr id="3" name="Content Placeholder 2"/>
          <p:cNvSpPr>
            <a:spLocks noGrp="1"/>
          </p:cNvSpPr>
          <p:nvPr>
            <p:ph idx="1"/>
          </p:nvPr>
        </p:nvSpPr>
        <p:spPr>
          <a:xfrm>
            <a:off x="125506" y="1028247"/>
            <a:ext cx="11111454" cy="5220154"/>
          </a:xfrm>
        </p:spPr>
        <p:txBody>
          <a:bodyPr>
            <a:normAutofit/>
          </a:bodyPr>
          <a:lstStyle/>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defRPr/>
            </a:pPr>
            <a:r>
              <a:rPr lang="en-US" altLang="en-US" b="1" dirty="0">
                <a:latin typeface="+mn-lt"/>
                <a:ea typeface="Constantia" pitchFamily="18" charset="0"/>
                <a:cs typeface="Constantia" pitchFamily="18" charset="0"/>
                <a:sym typeface="Constantia" pitchFamily="18" charset="0"/>
              </a:rPr>
              <a:t> Multiple Myeloma</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anose="02030602050306030303" pitchFamily="18" charset="0"/>
              <a:cs typeface="Constantia" panose="02030602050306030303" pitchFamily="18" charset="0"/>
              <a:sym typeface="Constantia" pitchFamily="18" charset="0"/>
            </a:endParaRPr>
          </a:p>
          <a:p>
            <a:pPr marL="1557839" lvl="3" indent="-260344"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talquetamab-tgvs Talvey™ </a:t>
            </a:r>
            <a:r>
              <a:rPr lang="en-US" altLang="en-US" sz="2000" b="1" dirty="0">
                <a:latin typeface="+mn-lt"/>
                <a:ea typeface="Constantia" pitchFamily="18" charset="0"/>
                <a:cs typeface="Constantia" pitchFamily="18" charset="0"/>
                <a:sym typeface="Constantia" pitchFamily="18" charset="0"/>
              </a:rPr>
              <a:t>Janssen Biotech, Inc.: adults with relapsed or refractory multiple myeloma who have received at least four prior lines of therapy, including a proteasome inhibitor, an immunomodulatory agent, and an anti-CD38 monoclonal antibody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557839" lvl="3" indent="-260344" defTabSz="1206470">
              <a:lnSpc>
                <a:spcPct val="80000"/>
              </a:lnSpc>
              <a:spcBef>
                <a:spcPts val="533"/>
              </a:spcBef>
              <a:buClr>
                <a:srgbClr val="0F6FC6"/>
              </a:buClr>
              <a:buSzPct val="85000"/>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elranatamab-bcmm Elrexfio™  </a:t>
            </a:r>
            <a:r>
              <a:rPr lang="en-US" altLang="en-US" sz="2000" b="1" dirty="0">
                <a:latin typeface="+mn-lt"/>
                <a:ea typeface="Constantia" pitchFamily="18" charset="0"/>
                <a:cs typeface="Constantia" pitchFamily="18" charset="0"/>
                <a:sym typeface="Constantia" pitchFamily="18" charset="0"/>
              </a:rPr>
              <a:t>Pfizer, Inc.: a bispecific B-cell maturation antigen (BCMA)-directed CD3 T-cell engager, for adults with relapsed or refractory multiple myeloma who have received at least four prior lines of therapy, including a proteasome inhibitor, an immunomodulatory agent, and an anti-CD38 monoclonal antibody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557839" lvl="3" indent="-260344" defTabSz="1206470">
              <a:lnSpc>
                <a:spcPct val="80000"/>
              </a:lnSpc>
              <a:spcBef>
                <a:spcPts val="533"/>
              </a:spcBef>
              <a:buClr>
                <a:srgbClr val="0F6FC6"/>
              </a:buClr>
              <a:buSzPct val="85000"/>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449880" lvl="3" indent="0" defTabSz="1206470">
              <a:lnSpc>
                <a:spcPct val="80000"/>
              </a:lnSpc>
              <a:spcBef>
                <a:spcPts val="533"/>
              </a:spcBef>
              <a:buClr>
                <a:srgbClr val="0F6FC6"/>
              </a:buClr>
              <a:buSzPct val="85000"/>
              <a:buNone/>
              <a:defRPr/>
            </a:pPr>
            <a:endParaRPr lang="en-US" altLang="en-US" sz="2000" b="1" i="1" dirty="0">
              <a:latin typeface="+mn-lt"/>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5" name="TextBox 4">
            <a:extLst>
              <a:ext uri="{FF2B5EF4-FFF2-40B4-BE49-F238E27FC236}">
                <a16:creationId xmlns:a16="http://schemas.microsoft.com/office/drawing/2014/main" id="{79552A02-491B-43A8-ABF6-4CF8D63EA4C2}"/>
              </a:ext>
            </a:extLst>
          </p:cNvPr>
          <p:cNvSpPr txBox="1"/>
          <p:nvPr/>
        </p:nvSpPr>
        <p:spPr>
          <a:xfrm>
            <a:off x="296332" y="6485123"/>
            <a:ext cx="7394787"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628614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0" y="500549"/>
            <a:ext cx="7146664" cy="1300161"/>
          </a:xfrm>
        </p:spPr>
        <p:txBody>
          <a:bodyPr>
            <a:noAutofit/>
          </a:bodyPr>
          <a:lstStyle/>
          <a:p>
            <a:pPr algn="ctr"/>
            <a:br>
              <a:rPr lang="en-US" sz="3600" dirty="0">
                <a:solidFill>
                  <a:schemeClr val="accent1"/>
                </a:solidFill>
                <a:latin typeface="+mn-lt"/>
              </a:rPr>
            </a:br>
            <a:r>
              <a:rPr lang="en-US" sz="3600" dirty="0">
                <a:solidFill>
                  <a:srgbClr val="0070C0"/>
                </a:solidFill>
                <a:latin typeface="+mn-lt"/>
                <a:cs typeface="Helvetica" panose="020B0604020202020204" pitchFamily="34" charset="0"/>
              </a:rPr>
              <a:t>Tips for Learning about </a:t>
            </a:r>
            <a:br>
              <a:rPr lang="en-US" sz="3600" dirty="0">
                <a:solidFill>
                  <a:srgbClr val="0070C0"/>
                </a:solidFill>
                <a:latin typeface="+mn-lt"/>
                <a:cs typeface="Helvetica" panose="020B0604020202020204" pitchFamily="34" charset="0"/>
              </a:rPr>
            </a:br>
            <a:r>
              <a:rPr lang="en-US" sz="3600" dirty="0">
                <a:solidFill>
                  <a:srgbClr val="0070C0"/>
                </a:solidFill>
                <a:latin typeface="+mn-lt"/>
                <a:cs typeface="Helvetica" panose="020B0604020202020204" pitchFamily="34" charset="0"/>
              </a:rPr>
              <a:t>New Cancer Therapies</a:t>
            </a:r>
            <a:br>
              <a:rPr lang="en-US" sz="3600" dirty="0">
                <a:solidFill>
                  <a:schemeClr val="accent1"/>
                </a:solidFill>
                <a:latin typeface="+mn-lt"/>
                <a:cs typeface="Helvetica" panose="020B0604020202020204" pitchFamily="34" charset="0"/>
              </a:rPr>
            </a:br>
            <a:endParaRPr lang="en-US" sz="3600" dirty="0">
              <a:latin typeface="+mn-lt"/>
              <a:cs typeface="Helvetica" panose="020B0604020202020204" pitchFamily="34" charset="0"/>
            </a:endParaRPr>
          </a:p>
        </p:txBody>
      </p:sp>
      <p:sp>
        <p:nvSpPr>
          <p:cNvPr id="3" name="Content Placeholder 2"/>
          <p:cNvSpPr>
            <a:spLocks noGrp="1"/>
          </p:cNvSpPr>
          <p:nvPr>
            <p:ph idx="1"/>
          </p:nvPr>
        </p:nvSpPr>
        <p:spPr>
          <a:xfrm>
            <a:off x="496645" y="2224043"/>
            <a:ext cx="10972800" cy="4421764"/>
          </a:xfrm>
        </p:spPr>
        <p:txBody>
          <a:bodyPr>
            <a:normAutofit/>
          </a:bodyPr>
          <a:lstStyle/>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the type of drug/agent</a:t>
            </a:r>
          </a:p>
          <a:p>
            <a:pPr marL="979991" lvl="1" indent="-457189">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Small molecule, monoclonal antibody, cellular gene therapy, vaccine, cytotoxic, fusion protein</a:t>
            </a:r>
          </a:p>
          <a:p>
            <a:pPr marL="979991" lvl="1" indent="-457189">
              <a:spcBef>
                <a:spcPts val="667"/>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the generic (non-proprietary) name</a:t>
            </a:r>
          </a:p>
          <a:p>
            <a:pPr>
              <a:spcBef>
                <a:spcPts val="800"/>
              </a:spcBef>
              <a:buClr>
                <a:srgbClr val="0BD0D9"/>
              </a:buClr>
              <a:buSzPct val="9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the target and what is does normally in the body/what other FDA approved drugs are similar</a:t>
            </a:r>
          </a:p>
          <a:p>
            <a:pPr>
              <a:spcBef>
                <a:spcPts val="800"/>
              </a:spcBef>
              <a:buClr>
                <a:srgbClr val="0BD0D9"/>
              </a:buClr>
              <a:buSzPct val="9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if the drug is genomically specific to an actionable variant and if biomarker testing is needed before administration</a:t>
            </a:r>
            <a:endParaRPr lang="en-US" altLang="en-US" sz="2000" b="1" dirty="0">
              <a:solidFill>
                <a:schemeClr val="tx1"/>
              </a:solidFill>
              <a:latin typeface="+mn-lt"/>
              <a:sym typeface="Helvetica" charset="0"/>
            </a:endParaRPr>
          </a:p>
          <a:p>
            <a:pPr marL="0" indent="0">
              <a:buNone/>
            </a:pPr>
            <a:endParaRPr lang="en-US" b="1" dirty="0"/>
          </a:p>
        </p:txBody>
      </p:sp>
    </p:spTree>
    <p:extLst>
      <p:ext uri="{BB962C8B-B14F-4D97-AF65-F5344CB8AC3E}">
        <p14:creationId xmlns:p14="http://schemas.microsoft.com/office/powerpoint/2010/main" val="368199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75767" y="1188637"/>
            <a:ext cx="2988234" cy="4480726"/>
          </a:xfrm>
        </p:spPr>
        <p:txBody>
          <a:bodyPr>
            <a:normAutofit/>
          </a:bodyPr>
          <a:lstStyle/>
          <a:p>
            <a:pPr algn="r"/>
            <a:r>
              <a:rPr lang="en-US" sz="4600" b="1" dirty="0">
                <a:solidFill>
                  <a:schemeClr val="tx1"/>
                </a:solidFill>
                <a:latin typeface="+mn-lt"/>
              </a:rPr>
              <a:t>Objectives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81602" y="1463040"/>
            <a:ext cx="4776506" cy="3746090"/>
          </a:xfrm>
        </p:spPr>
        <p:txBody>
          <a:bodyPr anchor="ctr">
            <a:normAutofit lnSpcReduction="10000"/>
          </a:bodyPr>
          <a:lstStyle/>
          <a:p>
            <a:pPr>
              <a:spcBef>
                <a:spcPts val="533"/>
              </a:spcBef>
              <a:buClr>
                <a:srgbClr val="0BD0D9"/>
              </a:buClr>
              <a:buSzPct val="95000"/>
              <a:buFontTx/>
              <a:buChar char="•"/>
            </a:pPr>
            <a:endPar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endParaRPr>
          </a:p>
          <a:p>
            <a:pPr>
              <a:spcBef>
                <a:spcPts val="533"/>
              </a:spcBef>
              <a:buClr>
                <a:srgbClr val="0BD0D9"/>
              </a:buClr>
              <a:buSzPct val="95000"/>
              <a:buFontTx/>
              <a:buChar char="•"/>
            </a:pPr>
            <a:r>
              <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rPr>
              <a:t>Identify new  drugs/agents that have been FDA approved for cancer treatment in 2023, as well as notable approvals in 2022.</a:t>
            </a:r>
          </a:p>
          <a:p>
            <a:pPr>
              <a:spcBef>
                <a:spcPts val="800"/>
              </a:spcBef>
              <a:buClr>
                <a:srgbClr val="0BD0D9"/>
              </a:buClr>
              <a:buSzPct val="95000"/>
              <a:buFontTx/>
              <a:buChar char="•"/>
            </a:pPr>
            <a:endPar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endParaRPr>
          </a:p>
          <a:p>
            <a:pPr>
              <a:spcBef>
                <a:spcPts val="533"/>
              </a:spcBef>
              <a:buClr>
                <a:srgbClr val="0BD0D9"/>
              </a:buClr>
              <a:buSzPct val="95000"/>
              <a:buFontTx/>
              <a:buChar char="•"/>
            </a:pPr>
            <a:r>
              <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rPr>
              <a:t>Recognize how new drugs/agents are given generic (non-proprietary) names.</a:t>
            </a:r>
          </a:p>
          <a:p>
            <a:pPr>
              <a:spcBef>
                <a:spcPts val="800"/>
              </a:spcBef>
              <a:buClr>
                <a:srgbClr val="0BD0D9"/>
              </a:buClr>
              <a:buSzPct val="95000"/>
              <a:buFontTx/>
              <a:buChar char="•"/>
            </a:pPr>
            <a:endPar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endParaRPr>
          </a:p>
          <a:p>
            <a:pPr>
              <a:spcBef>
                <a:spcPts val="533"/>
              </a:spcBef>
              <a:buClr>
                <a:srgbClr val="0BD0D9"/>
              </a:buClr>
              <a:buSzPct val="95000"/>
              <a:buFontTx/>
              <a:buChar char="•"/>
            </a:pPr>
            <a:r>
              <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rPr>
              <a:t>Identify how to gain information about new drugs based on the generic (non-proprietary) naming system</a:t>
            </a:r>
            <a:endParaRPr lang="en-US" altLang="en-US" sz="2000" dirty="0">
              <a:latin typeface="+mn-lt"/>
            </a:endParaRPr>
          </a:p>
          <a:p>
            <a:pPr marL="0" indent="0">
              <a:buNone/>
            </a:pPr>
            <a:endParaRPr lang="en-US" sz="2000" dirty="0"/>
          </a:p>
        </p:txBody>
      </p:sp>
    </p:spTree>
    <p:extLst>
      <p:ext uri="{BB962C8B-B14F-4D97-AF65-F5344CB8AC3E}">
        <p14:creationId xmlns:p14="http://schemas.microsoft.com/office/powerpoint/2010/main" val="42183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2739" y="709307"/>
            <a:ext cx="8823570" cy="1809475"/>
          </a:xfrm>
        </p:spPr>
        <p:txBody>
          <a:bodyPr>
            <a:noAutofit/>
          </a:bodyPr>
          <a:lstStyle/>
          <a:p>
            <a:pPr algn="ctr"/>
            <a:r>
              <a:rPr lang="en-US" altLang="en-US" sz="3600" dirty="0">
                <a:solidFill>
                  <a:srgbClr val="04617B"/>
                </a:solidFill>
                <a:latin typeface="+mn-lt"/>
                <a:cs typeface="Helvetica" panose="020B0604020202020204" pitchFamily="34" charset="0"/>
                <a:sym typeface="Calibri" panose="020F0502020204030204" pitchFamily="34" charset="0"/>
              </a:rPr>
              <a:t>I know the generic name; but how do I pronounce it and how do I learn more??</a:t>
            </a:r>
            <a:endParaRPr lang="en-US" sz="3600" dirty="0">
              <a:latin typeface="+mn-lt"/>
              <a:cs typeface="Helvetica" panose="020B0604020202020204" pitchFamily="34" charset="0"/>
            </a:endParaRPr>
          </a:p>
        </p:txBody>
      </p:sp>
      <p:sp>
        <p:nvSpPr>
          <p:cNvPr id="3" name="Content Placeholder 2"/>
          <p:cNvSpPr>
            <a:spLocks noGrp="1"/>
          </p:cNvSpPr>
          <p:nvPr>
            <p:ph idx="1"/>
          </p:nvPr>
        </p:nvSpPr>
        <p:spPr>
          <a:xfrm>
            <a:off x="976206" y="2687221"/>
            <a:ext cx="10239587" cy="2418977"/>
          </a:xfrm>
        </p:spPr>
        <p:txBody>
          <a:bodyPr>
            <a:normAutofit/>
          </a:bodyPr>
          <a:lstStyle/>
          <a:p>
            <a:pPr fontAlgn="base" hangingPunct="0">
              <a:spcBef>
                <a:spcPts val="800"/>
              </a:spcBef>
              <a:spcAft>
                <a:spcPct val="0"/>
              </a:spcAft>
              <a:buClr>
                <a:srgbClr val="0BD0D9"/>
              </a:buClr>
              <a:buSzPct val="95000"/>
              <a:defRPr/>
            </a:pPr>
            <a:r>
              <a:rPr lang="en-US" altLang="en-US" sz="2000" b="1" kern="0" dirty="0">
                <a:solidFill>
                  <a:srgbClr val="FF0000"/>
                </a:solidFill>
                <a:latin typeface="+mn-lt"/>
                <a:ea typeface="Constantia" panose="02030602050306030303" pitchFamily="18" charset="0"/>
                <a:cs typeface="Constantia" panose="02030602050306030303" pitchFamily="18" charset="0"/>
                <a:sym typeface="Constantia" pitchFamily="18" charset="0"/>
                <a:hlinkClick r:id="rId2"/>
              </a:rPr>
              <a:t>http://www.cancer.gov/dictionary</a:t>
            </a:r>
            <a:endParaRPr lang="en-US" altLang="en-US" sz="2000" b="1" kern="0"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fontAlgn="base" hangingPunct="0">
              <a:spcBef>
                <a:spcPts val="800"/>
              </a:spcBef>
              <a:spcAft>
                <a:spcPct val="0"/>
              </a:spcAft>
              <a:buClr>
                <a:srgbClr val="0BD0D9"/>
              </a:buClr>
              <a:buSzPct val="95000"/>
              <a:defRPr/>
            </a:pPr>
            <a:endParaRPr lang="en-US" altLang="en-US" sz="2000" b="1" kern="0" dirty="0">
              <a:solidFill>
                <a:srgbClr val="FF0000"/>
              </a:solidFill>
              <a:latin typeface="+mn-lt"/>
              <a:cs typeface="Helvetica"/>
              <a:sym typeface="Constantia" pitchFamily="18" charset="0"/>
              <a:hlinkClick r:id="rId3"/>
            </a:endParaRPr>
          </a:p>
          <a:p>
            <a:pPr fontAlgn="base" hangingPunct="0">
              <a:spcBef>
                <a:spcPts val="800"/>
              </a:spcBef>
              <a:spcAft>
                <a:spcPct val="0"/>
              </a:spcAft>
              <a:buClr>
                <a:srgbClr val="0BD0D9"/>
              </a:buClr>
              <a:buSzPct val="95000"/>
              <a:defRPr/>
            </a:pPr>
            <a:r>
              <a:rPr lang="en-US" altLang="en-US" sz="2000" b="1" kern="0" dirty="0">
                <a:solidFill>
                  <a:srgbClr val="FF0000"/>
                </a:solidFill>
                <a:latin typeface="+mn-lt"/>
                <a:cs typeface="Helvetica"/>
                <a:sym typeface="Helvetica" charset="0"/>
                <a:hlinkClick r:id="rId3"/>
              </a:rPr>
              <a:t>http://www.mycancergenome.org/content/molecular-   medicine/overview-of-targeted-therapies-for-cancer/</a:t>
            </a:r>
            <a:endParaRPr lang="en-US" altLang="en-US" sz="2000" b="1" kern="0" dirty="0">
              <a:solidFill>
                <a:srgbClr val="FF0000"/>
              </a:solidFill>
              <a:latin typeface="+mn-lt"/>
              <a:cs typeface="Helvetica"/>
              <a:sym typeface="Helvetica" charset="0"/>
            </a:endParaRPr>
          </a:p>
          <a:p>
            <a:pPr fontAlgn="base" hangingPunct="0">
              <a:spcBef>
                <a:spcPts val="800"/>
              </a:spcBef>
              <a:spcAft>
                <a:spcPct val="0"/>
              </a:spcAft>
              <a:buClr>
                <a:srgbClr val="0BD0D9"/>
              </a:buClr>
              <a:buSzPct val="95000"/>
              <a:defRPr/>
            </a:pPr>
            <a:endParaRPr lang="en-US" altLang="en-US" sz="2400" b="1" kern="0" dirty="0">
              <a:solidFill>
                <a:srgbClr val="FF0000"/>
              </a:solidFill>
              <a:latin typeface="+mn-lt"/>
              <a:cs typeface="Helvetica"/>
              <a:sym typeface="Helvetica" charset="0"/>
            </a:endParaRPr>
          </a:p>
          <a:p>
            <a:pPr marL="0" indent="0">
              <a:buNone/>
            </a:pPr>
            <a:endParaRPr lang="en-US" dirty="0"/>
          </a:p>
        </p:txBody>
      </p:sp>
    </p:spTree>
    <p:extLst>
      <p:ext uri="{BB962C8B-B14F-4D97-AF65-F5344CB8AC3E}">
        <p14:creationId xmlns:p14="http://schemas.microsoft.com/office/powerpoint/2010/main" val="3530864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1A9F68-144A-483F-9B17-E02D23CE4F94}"/>
              </a:ext>
            </a:extLst>
          </p:cNvPr>
          <p:cNvPicPr>
            <a:picLocks noChangeAspect="1"/>
          </p:cNvPicPr>
          <p:nvPr/>
        </p:nvPicPr>
        <p:blipFill>
          <a:blip r:embed="rId2"/>
          <a:stretch>
            <a:fillRect/>
          </a:stretch>
        </p:blipFill>
        <p:spPr>
          <a:xfrm>
            <a:off x="1" y="1"/>
            <a:ext cx="9554233" cy="6004132"/>
          </a:xfrm>
          <a:prstGeom prst="rect">
            <a:avLst/>
          </a:prstGeom>
        </p:spPr>
      </p:pic>
    </p:spTree>
    <p:extLst>
      <p:ext uri="{BB962C8B-B14F-4D97-AF65-F5344CB8AC3E}">
        <p14:creationId xmlns:p14="http://schemas.microsoft.com/office/powerpoint/2010/main" val="2809615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67435" y="580914"/>
            <a:ext cx="8254703" cy="903641"/>
          </a:xfrm>
        </p:spPr>
        <p:txBody>
          <a:bodyPr>
            <a:normAutofit/>
          </a:bodyPr>
          <a:lstStyle/>
          <a:p>
            <a:pPr algn="ctr"/>
            <a:r>
              <a:rPr lang="en-US" altLang="en-US" sz="3600" b="1" dirty="0">
                <a:solidFill>
                  <a:srgbClr val="04617B"/>
                </a:solidFill>
                <a:latin typeface="+mn-lt"/>
                <a:sym typeface="Calibri" panose="020F0502020204030204" pitchFamily="34" charset="0"/>
              </a:rPr>
              <a:t>Small Molecules</a:t>
            </a:r>
            <a:endParaRPr lang="en-US" sz="3600" b="1" dirty="0">
              <a:latin typeface="+mn-lt"/>
            </a:endParaRPr>
          </a:p>
        </p:txBody>
      </p:sp>
      <p:sp>
        <p:nvSpPr>
          <p:cNvPr id="3" name="Content Placeholder 2"/>
          <p:cNvSpPr>
            <a:spLocks noGrp="1"/>
          </p:cNvSpPr>
          <p:nvPr>
            <p:ph idx="1"/>
          </p:nvPr>
        </p:nvSpPr>
        <p:spPr>
          <a:xfrm>
            <a:off x="1886557" y="1895023"/>
            <a:ext cx="8666695" cy="3577497"/>
          </a:xfrm>
        </p:spPr>
        <p:txBody>
          <a:bodyPr>
            <a:noAutofit/>
          </a:bodyPr>
          <a:lstStyle/>
          <a:p>
            <a:pPr>
              <a:spcBef>
                <a:spcPts val="667"/>
              </a:spcBef>
              <a:buClr>
                <a:srgbClr val="0BD0D9"/>
              </a:buClr>
              <a:buSzPct val="95000"/>
              <a:buFontTx/>
              <a:buChar char="•"/>
            </a:pPr>
            <a:r>
              <a:rPr lang="en-US" altLang="en-US" sz="2400" b="1" dirty="0">
                <a:latin typeface="+mn-lt"/>
                <a:sym typeface="Constantia" panose="02030602050306030303" pitchFamily="18" charset="0"/>
              </a:rPr>
              <a:t>Majority are oral, although a few are IV or subcutaneous</a:t>
            </a:r>
          </a:p>
          <a:p>
            <a:pPr>
              <a:spcBef>
                <a:spcPts val="667"/>
              </a:spcBef>
              <a:buClr>
                <a:srgbClr val="0BD0D9"/>
              </a:buClr>
              <a:buSzPct val="95000"/>
              <a:buFontTx/>
              <a:buChar char="•"/>
            </a:pPr>
            <a:endParaRPr lang="en-US" altLang="en-US" sz="2400" b="1" dirty="0">
              <a:latin typeface="+mn-lt"/>
              <a:sym typeface="Constantia" panose="02030602050306030303" pitchFamily="18" charset="0"/>
            </a:endParaRPr>
          </a:p>
          <a:p>
            <a:pPr>
              <a:spcBef>
                <a:spcPts val="667"/>
              </a:spcBef>
              <a:buClr>
                <a:srgbClr val="0BD0D9"/>
              </a:buClr>
              <a:buSzPct val="95000"/>
              <a:buFontTx/>
              <a:buChar char="•"/>
            </a:pPr>
            <a:r>
              <a:rPr lang="en-US" altLang="en-US" sz="2400" b="1" dirty="0">
                <a:latin typeface="+mn-lt"/>
                <a:sym typeface="Constantia" panose="02030602050306030303" pitchFamily="18" charset="0"/>
              </a:rPr>
              <a:t>Implications for orals:</a:t>
            </a:r>
          </a:p>
          <a:p>
            <a:pPr marL="977876" lvl="1" indent="-457189">
              <a:spcBef>
                <a:spcPts val="667"/>
              </a:spcBef>
              <a:buClr>
                <a:srgbClr val="0F6FC6"/>
              </a:buClr>
              <a:buSzPct val="85000"/>
              <a:buFont typeface="Arial" panose="020B0604020202020204" pitchFamily="34" charset="0"/>
              <a:buChar char="•"/>
            </a:pPr>
            <a:r>
              <a:rPr lang="en-US" altLang="en-US" b="1" dirty="0">
                <a:latin typeface="+mn-lt"/>
                <a:sym typeface="Constantia" panose="02030602050306030303" pitchFamily="18" charset="0"/>
              </a:rPr>
              <a:t>Adherence</a:t>
            </a:r>
            <a:endParaRPr lang="en-US" altLang="en-US" dirty="0">
              <a:latin typeface="+mn-lt"/>
              <a:sym typeface="Constantia" panose="02030602050306030303" pitchFamily="18" charset="0"/>
            </a:endParaRPr>
          </a:p>
          <a:p>
            <a:pPr marL="977876" lvl="1" indent="-457189">
              <a:spcBef>
                <a:spcPts val="667"/>
              </a:spcBef>
              <a:buClr>
                <a:srgbClr val="0F6FC6"/>
              </a:buClr>
              <a:buSzPct val="85000"/>
              <a:buFont typeface="Arial" panose="020B0604020202020204" pitchFamily="34" charset="0"/>
              <a:buChar char="•"/>
            </a:pPr>
            <a:r>
              <a:rPr lang="en-US" altLang="en-US" b="1" dirty="0">
                <a:latin typeface="+mn-lt"/>
                <a:sym typeface="Constantia" panose="02030602050306030303" pitchFamily="18" charset="0"/>
              </a:rPr>
              <a:t>Possible drug/food , drug/drug interactions</a:t>
            </a:r>
            <a:endParaRPr lang="en-US" altLang="en-US" dirty="0">
              <a:latin typeface="+mn-lt"/>
              <a:sym typeface="Constantia" panose="02030602050306030303" pitchFamily="18" charset="0"/>
            </a:endParaRPr>
          </a:p>
          <a:p>
            <a:pPr marL="977876" lvl="1" indent="-457189">
              <a:spcBef>
                <a:spcPts val="667"/>
              </a:spcBef>
              <a:buClr>
                <a:srgbClr val="0F6FC6"/>
              </a:buClr>
              <a:buSzPct val="85000"/>
              <a:buFont typeface="Arial" panose="020B0604020202020204" pitchFamily="34" charset="0"/>
              <a:buChar char="•"/>
            </a:pPr>
            <a:r>
              <a:rPr lang="en-US" altLang="en-US" b="1" dirty="0">
                <a:latin typeface="+mn-lt"/>
                <a:sym typeface="Constantia" panose="02030602050306030303" pitchFamily="18" charset="0"/>
              </a:rPr>
              <a:t>Patient education regarding taking medication correctly</a:t>
            </a:r>
          </a:p>
          <a:p>
            <a:pPr marL="977876" lvl="1" indent="-457189">
              <a:spcBef>
                <a:spcPts val="667"/>
              </a:spcBef>
              <a:buClr>
                <a:srgbClr val="0F6FC6"/>
              </a:buClr>
              <a:buSzPct val="85000"/>
              <a:buFont typeface="Arial" panose="020B0604020202020204" pitchFamily="34" charset="0"/>
              <a:buChar char="•"/>
            </a:pPr>
            <a:endParaRPr lang="en-US" altLang="en-US" b="1" dirty="0">
              <a:latin typeface="+mn-lt"/>
              <a:sym typeface="Constantia" panose="02030602050306030303" pitchFamily="18" charset="0"/>
            </a:endParaRPr>
          </a:p>
          <a:p>
            <a:pPr>
              <a:spcBef>
                <a:spcPts val="667"/>
              </a:spcBef>
              <a:buClr>
                <a:srgbClr val="0BD0D9"/>
              </a:buClr>
              <a:buSzPct val="95000"/>
              <a:buFontTx/>
              <a:buChar char="•"/>
            </a:pPr>
            <a:r>
              <a:rPr lang="en-US" altLang="en-US" sz="2400" b="1" dirty="0">
                <a:latin typeface="+mn-lt"/>
                <a:sym typeface="Constantia" panose="02030602050306030303" pitchFamily="18" charset="0"/>
              </a:rPr>
              <a:t>Targets vary and side effects are related to targets</a:t>
            </a:r>
          </a:p>
          <a:p>
            <a:pPr>
              <a:spcBef>
                <a:spcPts val="667"/>
              </a:spcBef>
              <a:buClr>
                <a:srgbClr val="0BD0D9"/>
              </a:buClr>
              <a:buSzPct val="95000"/>
              <a:buFontTx/>
              <a:buChar char="•"/>
            </a:pPr>
            <a:endParaRPr lang="en-US" altLang="en-US" sz="2133" b="1" dirty="0">
              <a:latin typeface="+mn-lt"/>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707694"/>
          </a:xfrm>
          <a:prstGeom prst="rect">
            <a:avLst/>
          </a:prstGeom>
          <a:noFill/>
        </p:spPr>
        <p:txBody>
          <a:bodyPr wrap="square" rtlCol="0">
            <a:spAutoFit/>
          </a:bodyPr>
          <a:lstStyle/>
          <a:p>
            <a:pPr lvl="0"/>
            <a:r>
              <a:rPr lang="en-US" sz="1333" dirty="0">
                <a:solidFill>
                  <a:prstClr val="black"/>
                </a:solidFill>
                <a:hlinkClick r:id="rId2"/>
              </a:rPr>
              <a:t>https://www.ama-assn.org/about/united-states-adopted-names/united-states-adopted-names-naming-guidelines</a:t>
            </a:r>
            <a:endParaRPr lang="en-US" sz="1333" dirty="0">
              <a:solidFill>
                <a:prstClr val="black"/>
              </a:solidFill>
            </a:endParaRPr>
          </a:p>
          <a:p>
            <a:pPr lvl="0"/>
            <a:endParaRPr lang="en-US" sz="1333" dirty="0">
              <a:solidFill>
                <a:prstClr val="black"/>
              </a:solidFill>
            </a:endParaRPr>
          </a:p>
          <a:p>
            <a:pPr lvl="0"/>
            <a:endParaRPr lang="en-US" sz="1333" dirty="0">
              <a:solidFill>
                <a:prstClr val="black"/>
              </a:solidFill>
            </a:endParaRPr>
          </a:p>
        </p:txBody>
      </p:sp>
    </p:spTree>
    <p:extLst>
      <p:ext uri="{BB962C8B-B14F-4D97-AF65-F5344CB8AC3E}">
        <p14:creationId xmlns:p14="http://schemas.microsoft.com/office/powerpoint/2010/main" val="237913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12" y="388239"/>
            <a:ext cx="10515600" cy="1325563"/>
          </a:xfrm>
        </p:spPr>
        <p:txBody>
          <a:bodyPr>
            <a:noAutofit/>
          </a:bodyPr>
          <a:lstStyle/>
          <a:p>
            <a:pPr algn="ctr"/>
            <a:br>
              <a:rPr lang="en-US" sz="3600" b="1" dirty="0">
                <a:latin typeface="+mn-lt"/>
              </a:rPr>
            </a:br>
            <a:r>
              <a:rPr lang="en-US" sz="3600" b="1" dirty="0">
                <a:latin typeface="+mn-lt"/>
              </a:rPr>
              <a:t>Of Note: </a:t>
            </a:r>
            <a:r>
              <a:rPr lang="en-US" altLang="en-US" sz="3600" b="1" dirty="0">
                <a:latin typeface="+mn-lt"/>
                <a:ea typeface="Constantia" pitchFamily="18" charset="0"/>
                <a:cs typeface="Constantia" pitchFamily="18" charset="0"/>
                <a:sym typeface="Constantia" pitchFamily="18" charset="0"/>
              </a:rPr>
              <a:t>Small Molecules</a:t>
            </a:r>
            <a:br>
              <a:rPr lang="en-US" altLang="en-US" sz="3600" b="1" dirty="0">
                <a:latin typeface="+mn-lt"/>
                <a:ea typeface="Constantia" pitchFamily="18" charset="0"/>
                <a:cs typeface="Constantia" pitchFamily="18" charset="0"/>
                <a:sym typeface="Constantia" pitchFamily="18" charset="0"/>
              </a:rPr>
            </a:br>
            <a:endParaRPr lang="en-US" sz="3600" b="1" dirty="0">
              <a:latin typeface="+mn-lt"/>
            </a:endParaRPr>
          </a:p>
        </p:txBody>
      </p:sp>
      <p:sp>
        <p:nvSpPr>
          <p:cNvPr id="3" name="Content Placeholder 2"/>
          <p:cNvSpPr>
            <a:spLocks noGrp="1"/>
          </p:cNvSpPr>
          <p:nvPr>
            <p:ph idx="1"/>
          </p:nvPr>
        </p:nvSpPr>
        <p:spPr>
          <a:xfrm>
            <a:off x="914400" y="1778997"/>
            <a:ext cx="10515600" cy="2546818"/>
          </a:xfrm>
        </p:spPr>
        <p:txBody>
          <a:bodyPr>
            <a:normAutofit/>
          </a:bodyPr>
          <a:lstStyle/>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059464" lvl="4" indent="0" defTabSz="1206470">
              <a:lnSpc>
                <a:spcPct val="80000"/>
              </a:lnSpc>
              <a:spcBef>
                <a:spcPts val="533"/>
              </a:spcBef>
              <a:buClr>
                <a:srgbClr val="0F6FC6"/>
              </a:buClr>
              <a:buSzPct val="85000"/>
              <a:buNone/>
              <a:defRPr/>
            </a:pPr>
            <a:r>
              <a:rPr lang="en-US" altLang="en-US" sz="2000" b="1" dirty="0">
                <a:latin typeface="+mn-lt"/>
                <a:ea typeface="Constantia" pitchFamily="18" charset="0"/>
                <a:cs typeface="Constantia" pitchFamily="18" charset="0"/>
                <a:sym typeface="Constantia" pitchFamily="18" charset="0"/>
              </a:rPr>
              <a:t>Only 3 new small molecules for cancer treatment </a:t>
            </a:r>
          </a:p>
          <a:p>
            <a:pPr marL="2059464" lvl="4" indent="0" defTabSz="1206470">
              <a:lnSpc>
                <a:spcPct val="80000"/>
              </a:lnSpc>
              <a:spcBef>
                <a:spcPts val="533"/>
              </a:spcBef>
              <a:buClr>
                <a:srgbClr val="0F6FC6"/>
              </a:buClr>
              <a:buSzPct val="85000"/>
              <a:buNone/>
              <a:defRPr/>
            </a:pPr>
            <a:r>
              <a:rPr lang="en-US" altLang="en-US" sz="2000" b="1" dirty="0">
                <a:latin typeface="+mn-lt"/>
                <a:ea typeface="Constantia" pitchFamily="18" charset="0"/>
                <a:cs typeface="Constantia" pitchFamily="18" charset="0"/>
                <a:sym typeface="Constantia" pitchFamily="18" charset="0"/>
              </a:rPr>
              <a:t>approved by the FDA thus far in 2023 ( 4 in 2022)</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754562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1829" y="136067"/>
            <a:ext cx="8448341" cy="1009796"/>
          </a:xfrm>
        </p:spPr>
        <p:txBody>
          <a:bodyPr>
            <a:normAutofit/>
          </a:bodyPr>
          <a:lstStyle/>
          <a:p>
            <a:pPr algn="ctr"/>
            <a:r>
              <a:rPr lang="en-US" altLang="en-US" sz="3600" b="1" dirty="0">
                <a:solidFill>
                  <a:srgbClr val="04617B"/>
                </a:solidFill>
                <a:latin typeface="+mn-lt"/>
                <a:sym typeface="Calibri" panose="020F0502020204030204" pitchFamily="34" charset="0"/>
              </a:rPr>
              <a:t>Small Molecules Naming Conventions</a:t>
            </a:r>
            <a:endParaRPr lang="en-US" sz="3600" b="1" dirty="0">
              <a:latin typeface="+mn-lt"/>
            </a:endParaRPr>
          </a:p>
        </p:txBody>
      </p:sp>
      <p:sp>
        <p:nvSpPr>
          <p:cNvPr id="3" name="Content Placeholder 2"/>
          <p:cNvSpPr>
            <a:spLocks noGrp="1"/>
          </p:cNvSpPr>
          <p:nvPr>
            <p:ph idx="1"/>
          </p:nvPr>
        </p:nvSpPr>
        <p:spPr>
          <a:xfrm>
            <a:off x="364067" y="927147"/>
            <a:ext cx="11222452" cy="5515986"/>
          </a:xfrm>
        </p:spPr>
        <p:txBody>
          <a:bodyPr>
            <a:noAutofit/>
          </a:bodyPr>
          <a:lstStyle/>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tin</a:t>
            </a:r>
            <a:r>
              <a:rPr lang="en-US" altLang="en-US" sz="2000" b="1" dirty="0">
                <a:solidFill>
                  <a:srgbClr val="FF0000"/>
                </a:solidFill>
                <a:latin typeface="+mn-lt"/>
                <a:sym typeface="Constantia" panose="02030602050306030303" pitchFamily="18" charset="0"/>
              </a:rPr>
              <a:t>ib</a:t>
            </a:r>
            <a:r>
              <a:rPr lang="en-US" altLang="en-US" sz="2000" b="1" dirty="0">
                <a:latin typeface="+mn-lt"/>
                <a:sym typeface="Constantia" panose="02030602050306030303" pitchFamily="18" charset="0"/>
              </a:rPr>
              <a:t>s:</a:t>
            </a:r>
          </a:p>
          <a:p>
            <a:pPr lvl="1">
              <a:spcBef>
                <a:spcPts val="667"/>
              </a:spcBef>
              <a:buClr>
                <a:srgbClr val="0BD0D9"/>
              </a:buClr>
              <a:buSzPct val="95000"/>
              <a:buFontTx/>
              <a:buChar char="•"/>
            </a:pPr>
            <a:r>
              <a:rPr lang="en-US" altLang="en-US" sz="2000" b="1" dirty="0">
                <a:solidFill>
                  <a:schemeClr val="tx1"/>
                </a:solidFill>
                <a:latin typeface="+mn-lt"/>
                <a:sym typeface="Constantia" panose="02030602050306030303" pitchFamily="18" charset="0"/>
              </a:rPr>
              <a:t>kinase inhibitors </a:t>
            </a:r>
          </a:p>
          <a:p>
            <a:pPr lvl="2">
              <a:spcBef>
                <a:spcPts val="667"/>
              </a:spcBef>
              <a:buClr>
                <a:srgbClr val="0BD0D9"/>
              </a:buClr>
              <a:buSzPct val="95000"/>
              <a:buFontTx/>
              <a:buChar char="•"/>
            </a:pPr>
            <a:r>
              <a:rPr lang="en-US" altLang="en-US" b="1" dirty="0">
                <a:latin typeface="+mn-lt"/>
                <a:sym typeface="Constantia" panose="02030602050306030303" pitchFamily="18" charset="0"/>
              </a:rPr>
              <a:t>erlotinib, sunitinib, ponatinib, imatinib,  dasatinib, ruxolitinib, dacomitinib, lorlatinib, larotrectinib, gilteritinib</a:t>
            </a:r>
            <a:r>
              <a:rPr lang="en-US" altLang="en-US" b="1" dirty="0">
                <a:solidFill>
                  <a:srgbClr val="FF0000"/>
                </a:solidFill>
                <a:latin typeface="+mn-lt"/>
                <a:sym typeface="Constantia" panose="02030602050306030303" pitchFamily="18" charset="0"/>
              </a:rPr>
              <a:t>, </a:t>
            </a:r>
            <a:r>
              <a:rPr lang="en-US" altLang="en-US" b="1" dirty="0">
                <a:latin typeface="+mn-lt"/>
                <a:sym typeface="Constantia" panose="02030602050306030303" pitchFamily="18" charset="0"/>
              </a:rPr>
              <a:t>neratinib, erdafitinib, pexidartinib, fedratinib, entrectinib,</a:t>
            </a:r>
            <a:r>
              <a:rPr lang="en-US" altLang="en-US" b="1" dirty="0">
                <a:solidFill>
                  <a:srgbClr val="FF0000"/>
                </a:solidFill>
                <a:latin typeface="+mn-lt"/>
                <a:sym typeface="Constantia" panose="02030602050306030303" pitchFamily="18" charset="0"/>
              </a:rPr>
              <a:t> </a:t>
            </a:r>
            <a:r>
              <a:rPr lang="en-US" altLang="en-US" b="1" dirty="0">
                <a:latin typeface="+mn-lt"/>
                <a:sym typeface="Constantia" panose="02030602050306030303" pitchFamily="18" charset="0"/>
              </a:rPr>
              <a:t>avapritinib, tucatinib, pemigatinib, ripretinib, selpercatinib, pralsetinib, cabozantinib, tepotinib, </a:t>
            </a:r>
            <a:r>
              <a:rPr lang="en-US" b="1" i="0" dirty="0">
                <a:effectLst/>
                <a:latin typeface="+mn-lt"/>
              </a:rPr>
              <a:t>infigratinib, mobocertinib , pacritinib, </a:t>
            </a:r>
            <a:r>
              <a:rPr lang="en-US" altLang="en-US" b="1" dirty="0">
                <a:latin typeface="+mn-lt"/>
                <a:ea typeface="Constantia" pitchFamily="18" charset="0"/>
                <a:cs typeface="Constantia" pitchFamily="18" charset="0"/>
                <a:sym typeface="Constantia" pitchFamily="18" charset="0"/>
              </a:rPr>
              <a:t>futibatinib, </a:t>
            </a:r>
            <a:r>
              <a:rPr lang="en-US" altLang="en-US" b="1" dirty="0">
                <a:solidFill>
                  <a:srgbClr val="FF0000"/>
                </a:solidFill>
                <a:latin typeface="+mn-lt"/>
                <a:ea typeface="Constantia" pitchFamily="18" charset="0"/>
                <a:cs typeface="Constantia" pitchFamily="18" charset="0"/>
                <a:sym typeface="Constantia" pitchFamily="18" charset="0"/>
              </a:rPr>
              <a:t>quizartinib</a:t>
            </a:r>
          </a:p>
          <a:p>
            <a:pPr lvl="2">
              <a:spcBef>
                <a:spcPts val="667"/>
              </a:spcBef>
              <a:buClr>
                <a:srgbClr val="0BD0D9"/>
              </a:buClr>
              <a:buSzPct val="95000"/>
              <a:buFontTx/>
              <a:buChar char="•"/>
            </a:pPr>
            <a:endParaRPr lang="en-US" altLang="en-US"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par</a:t>
            </a:r>
            <a:r>
              <a:rPr lang="en-US" altLang="en-US" sz="2000" b="1" dirty="0">
                <a:solidFill>
                  <a:srgbClr val="FF0000"/>
                </a:solidFill>
                <a:latin typeface="+mn-lt"/>
                <a:sym typeface="Constantia" panose="02030602050306030303" pitchFamily="18" charset="0"/>
              </a:rPr>
              <a:t>ib</a:t>
            </a:r>
            <a:r>
              <a:rPr lang="en-US" altLang="en-US" sz="2000" b="1" dirty="0">
                <a:latin typeface="+mn-lt"/>
                <a:sym typeface="Constantia" panose="02030602050306030303" pitchFamily="18" charset="0"/>
              </a:rPr>
              <a:t>s</a:t>
            </a:r>
          </a:p>
          <a:p>
            <a:pPr lvl="1">
              <a:spcBef>
                <a:spcPts val="667"/>
              </a:spcBef>
              <a:buClr>
                <a:srgbClr val="0BD0D9"/>
              </a:buClr>
              <a:buSzPct val="95000"/>
              <a:buFontTx/>
              <a:buChar char="•"/>
            </a:pPr>
            <a:r>
              <a:rPr lang="en-US" altLang="en-US" sz="2000" b="1" dirty="0">
                <a:solidFill>
                  <a:schemeClr val="tx1"/>
                </a:solidFill>
                <a:latin typeface="+mn-lt"/>
                <a:sym typeface="Constantia" panose="02030602050306030303" pitchFamily="18" charset="0"/>
              </a:rPr>
              <a:t>parp inhibitors</a:t>
            </a:r>
          </a:p>
          <a:p>
            <a:pPr lvl="2">
              <a:spcBef>
                <a:spcPts val="667"/>
              </a:spcBef>
              <a:buClr>
                <a:srgbClr val="0BD0D9"/>
              </a:buClr>
              <a:buSzPct val="95000"/>
              <a:buFontTx/>
              <a:buChar char="•"/>
            </a:pPr>
            <a:r>
              <a:rPr lang="en-US" altLang="en-US" b="1" dirty="0">
                <a:solidFill>
                  <a:srgbClr val="FF0000"/>
                </a:solidFill>
                <a:latin typeface="+mn-lt"/>
                <a:ea typeface="Constantia" pitchFamily="18" charset="0"/>
                <a:cs typeface="Constantia" pitchFamily="18" charset="0"/>
                <a:sym typeface="Constantia" pitchFamily="18" charset="0"/>
              </a:rPr>
              <a:t>niraparib with abiraterone</a:t>
            </a:r>
            <a:endParaRPr lang="en-US" altLang="en-US" b="1" dirty="0">
              <a:solidFill>
                <a:srgbClr val="FF0000"/>
              </a:solidFill>
              <a:latin typeface="+mn-lt"/>
              <a:sym typeface="Constantia" panose="02030602050306030303" pitchFamily="18" charset="0"/>
            </a:endParaRPr>
          </a:p>
          <a:p>
            <a:pPr>
              <a:spcBef>
                <a:spcPts val="667"/>
              </a:spcBef>
              <a:buClr>
                <a:srgbClr val="0BD0D9"/>
              </a:buClr>
              <a:buSzPct val="95000"/>
              <a:buFontTx/>
              <a:buChar char="•"/>
            </a:pPr>
            <a:endParaRPr lang="en-US" altLang="en-US" sz="2000" b="1" dirty="0">
              <a:solidFill>
                <a:srgbClr val="FF0000"/>
              </a:solidFill>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brutin</a:t>
            </a:r>
            <a:r>
              <a:rPr lang="en-US" altLang="en-US" sz="2000" b="1" dirty="0">
                <a:solidFill>
                  <a:srgbClr val="FF0000"/>
                </a:solidFill>
                <a:latin typeface="+mn-lt"/>
                <a:sym typeface="Constantia" panose="02030602050306030303" pitchFamily="18" charset="0"/>
              </a:rPr>
              <a:t>ib</a:t>
            </a:r>
          </a:p>
          <a:p>
            <a:pPr lvl="1">
              <a:spcBef>
                <a:spcPts val="667"/>
              </a:spcBef>
              <a:buClr>
                <a:srgbClr val="0BD0D9"/>
              </a:buClr>
              <a:buSzPct val="95000"/>
              <a:buFontTx/>
              <a:buChar char="•"/>
            </a:pPr>
            <a:r>
              <a:rPr lang="en-US" altLang="en-US" sz="2000" b="1" dirty="0">
                <a:solidFill>
                  <a:schemeClr val="tx1"/>
                </a:solidFill>
                <a:latin typeface="+mn-lt"/>
                <a:sym typeface="Constantia" panose="02030602050306030303" pitchFamily="18" charset="0"/>
              </a:rPr>
              <a:t>bruton’s kinase inhibitor</a:t>
            </a:r>
          </a:p>
          <a:p>
            <a:pPr lvl="2">
              <a:spcBef>
                <a:spcPts val="667"/>
              </a:spcBef>
              <a:buClr>
                <a:srgbClr val="0BD0D9"/>
              </a:buClr>
              <a:buSzPct val="95000"/>
              <a:buFontTx/>
              <a:buChar char="•"/>
            </a:pPr>
            <a:r>
              <a:rPr lang="en-US" altLang="en-US" b="1" dirty="0">
                <a:solidFill>
                  <a:srgbClr val="FF0000"/>
                </a:solidFill>
                <a:latin typeface="+mn-lt"/>
                <a:sym typeface="Constantia" panose="02030602050306030303" pitchFamily="18" charset="0"/>
              </a:rPr>
              <a:t>pirtobrutinib</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lvl="2">
              <a:spcBef>
                <a:spcPts val="667"/>
              </a:spcBef>
              <a:buClr>
                <a:srgbClr val="0BD0D9"/>
              </a:buClr>
              <a:buSzPct val="95000"/>
              <a:buFontTx/>
              <a:buChar char="•"/>
            </a:pPr>
            <a:endParaRPr lang="en-US" sz="1400" b="1" dirty="0">
              <a:latin typeface="+mn-lt"/>
              <a:sym typeface="Constantia" panose="02030602050306030303" pitchFamily="18" charset="0"/>
            </a:endParaRPr>
          </a:p>
          <a:p>
            <a:pPr lvl="2">
              <a:spcBef>
                <a:spcPts val="667"/>
              </a:spcBef>
              <a:buClr>
                <a:srgbClr val="0BD0D9"/>
              </a:buClr>
              <a:buSzPct val="95000"/>
              <a:buFontTx/>
              <a:buChar char="•"/>
            </a:pPr>
            <a:endParaRPr lang="en-US" sz="1400"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95940"/>
            <a:ext cx="11950263" cy="502573"/>
          </a:xfrm>
          <a:prstGeom prst="rect">
            <a:avLst/>
          </a:prstGeom>
          <a:noFill/>
        </p:spPr>
        <p:txBody>
          <a:bodyPr wrap="square" rtlCol="0">
            <a:spAutoFit/>
          </a:bodyPr>
          <a:lstStyle/>
          <a:p>
            <a:pPr lvl="0"/>
            <a:r>
              <a:rPr lang="en-US" sz="1333" dirty="0">
                <a:solidFill>
                  <a:prstClr val="black"/>
                </a:solidFill>
                <a:hlinkClick r:id="rId2"/>
              </a:rPr>
              <a:t>https://www.ama-assn.org/about/united-states-adopted-names/united-states-adopted-names-naming-guidelines</a:t>
            </a:r>
            <a:endParaRPr lang="en-US" sz="1333" dirty="0">
              <a:solidFill>
                <a:prstClr val="black"/>
              </a:solidFill>
            </a:endParaRPr>
          </a:p>
          <a:p>
            <a:pPr lvl="0"/>
            <a:endParaRPr lang="en-US" sz="1333" dirty="0">
              <a:solidFill>
                <a:prstClr val="black"/>
              </a:solidFill>
            </a:endParaRPr>
          </a:p>
        </p:txBody>
      </p:sp>
    </p:spTree>
    <p:extLst>
      <p:ext uri="{BB962C8B-B14F-4D97-AF65-F5344CB8AC3E}">
        <p14:creationId xmlns:p14="http://schemas.microsoft.com/office/powerpoint/2010/main" val="2371944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666390"/>
            <a:ext cx="9557210" cy="3941741"/>
          </a:xfrm>
        </p:spPr>
        <p:txBody>
          <a:bodyPr>
            <a:normAutofit/>
          </a:bodyPr>
          <a:lstStyle/>
          <a:p>
            <a:pPr marL="1297495" lvl="3"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pirtobrutinib Jaypirca™ </a:t>
            </a:r>
            <a:r>
              <a:rPr lang="en-US" altLang="en-US" sz="2000" b="1" dirty="0">
                <a:solidFill>
                  <a:schemeClr val="tx1"/>
                </a:solidFill>
                <a:latin typeface="+mn-lt"/>
                <a:ea typeface="Constantia" pitchFamily="18" charset="0"/>
                <a:cs typeface="Constantia" pitchFamily="18" charset="0"/>
                <a:sym typeface="Constantia" pitchFamily="18" charset="0"/>
              </a:rPr>
              <a:t>Eli Lilly and Company:  relapsed or refractory mantle cell lymphoma (MCL) after at least two lines of systemic therapy, including a BTK inhibitor</a:t>
            </a:r>
            <a:r>
              <a:rPr lang="en-US" altLang="en-US" sz="2000" b="1" dirty="0">
                <a:solidFill>
                  <a:srgbClr val="FF0000"/>
                </a:solidFill>
                <a:latin typeface="+mn-lt"/>
                <a:ea typeface="Constantia" pitchFamily="18" charset="0"/>
                <a:cs typeface="Constantia" pitchFamily="18" charset="0"/>
                <a:sym typeface="Constantia" pitchFamily="18" charset="0"/>
              </a:rPr>
              <a:t> (2023) </a:t>
            </a:r>
            <a:br>
              <a:rPr lang="en-US" altLang="en-US" sz="2000" b="1" dirty="0">
                <a:solidFill>
                  <a:srgbClr val="FF0000"/>
                </a:solidFill>
                <a:latin typeface="+mn-lt"/>
                <a:ea typeface="Constantia" pitchFamily="18" charset="0"/>
                <a:cs typeface="Constantia" pitchFamily="18" charset="0"/>
                <a:sym typeface="Constantia" pitchFamily="18" charset="0"/>
              </a:rPr>
            </a:br>
            <a:br>
              <a:rPr lang="en-US" altLang="en-US" sz="2000" b="1" dirty="0">
                <a:solidFill>
                  <a:srgbClr val="FF0000"/>
                </a:solidFill>
                <a:latin typeface="+mn-lt"/>
                <a:ea typeface="Constantia" pitchFamily="18" charset="0"/>
                <a:cs typeface="Constantia" pitchFamily="18" charset="0"/>
                <a:sym typeface="Constantia" pitchFamily="18" charset="0"/>
              </a:rPr>
            </a:br>
            <a:endParaRPr lang="en-US" sz="2000" dirty="0">
              <a:solidFill>
                <a:srgbClr val="FF0000"/>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156208" y="5941775"/>
            <a:ext cx="5603476" cy="584775"/>
          </a:xfrm>
          <a:prstGeom prst="rect">
            <a:avLst/>
          </a:prstGeom>
          <a:noFill/>
        </p:spPr>
        <p:txBody>
          <a:bodyPr wrap="square" rtlCol="0">
            <a:spAutoFit/>
          </a:bodyPr>
          <a:lstStyle/>
          <a:p>
            <a:r>
              <a:rPr lang="en-US" sz="1600" dirty="0">
                <a:hlinkClick r:id="rId2"/>
              </a:rPr>
              <a:t>www.jaypirca.com</a:t>
            </a:r>
            <a:endParaRPr lang="en-US" sz="1600" dirty="0"/>
          </a:p>
          <a:p>
            <a:endParaRPr lang="en-US" sz="1600" dirty="0"/>
          </a:p>
        </p:txBody>
      </p:sp>
    </p:spTree>
    <p:extLst>
      <p:ext uri="{BB962C8B-B14F-4D97-AF65-F5344CB8AC3E}">
        <p14:creationId xmlns:p14="http://schemas.microsoft.com/office/powerpoint/2010/main" val="227652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400" y="53041"/>
            <a:ext cx="9185197" cy="908843"/>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pirtobrutinib Jaypirca™   </a:t>
            </a:r>
            <a:r>
              <a:rPr lang="en-US" sz="3600" b="1" i="0" dirty="0">
                <a:solidFill>
                  <a:srgbClr val="333333"/>
                </a:solidFill>
                <a:effectLst/>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374798" y="1381762"/>
            <a:ext cx="11111621" cy="5692916"/>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pirtobrutinib Jaypirca™ </a:t>
            </a:r>
            <a:r>
              <a:rPr lang="en-US" altLang="en-US" sz="2000" b="1" dirty="0">
                <a:latin typeface="+mn-lt"/>
                <a:ea typeface="Constantia" pitchFamily="18" charset="0"/>
                <a:cs typeface="Constantia" pitchFamily="18" charset="0"/>
                <a:sym typeface="Constantia" pitchFamily="18" charset="0"/>
              </a:rPr>
              <a:t>Eli Lilly and Company:  relapsed or refractory mantle cell lymphoma (MCL) after at least two lines of systemic therapy, including a BTK inhibitor </a:t>
            </a:r>
            <a:r>
              <a:rPr lang="en-US" altLang="en-US" sz="2000" b="1" dirty="0">
                <a:solidFill>
                  <a:srgbClr val="FF0000"/>
                </a:solidFill>
                <a:latin typeface="+mn-lt"/>
                <a:ea typeface="Constantia" pitchFamily="18" charset="0"/>
                <a:cs typeface="Constantia" pitchFamily="18" charset="0"/>
                <a:sym typeface="Constantia" pitchFamily="18" charset="0"/>
              </a:rPr>
              <a:t>(2023) </a:t>
            </a:r>
            <a:br>
              <a:rPr lang="en-US" altLang="en-US" sz="2000" b="1" dirty="0">
                <a:solidFill>
                  <a:srgbClr val="FF0000"/>
                </a:solidFill>
                <a:latin typeface="+mn-lt"/>
                <a:ea typeface="Constantia" pitchFamily="18" charset="0"/>
                <a:cs typeface="Constantia" pitchFamily="18" charset="0"/>
                <a:sym typeface="Constantia" pitchFamily="18" charset="0"/>
              </a:rPr>
            </a:br>
            <a:endParaRPr lang="en-US" altLang="en-US" sz="2000" b="1" i="1" dirty="0">
              <a:solidFill>
                <a:srgbClr val="FF0000"/>
              </a:solidFill>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Oral kinase inhibitor; small molecule </a:t>
            </a:r>
          </a:p>
          <a:p>
            <a:pPr marL="1295368" lvl="4" indent="-380990">
              <a:spcBef>
                <a:spcPts val="400"/>
              </a:spcBef>
              <a:buClr>
                <a:srgbClr val="0BD0D9"/>
              </a:buClr>
              <a:buFont typeface="Arial" panose="020B0604020202020204"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Drug interactions with strong CYP3A inhibitors; strong or moderate CYP3A inducers; sensitive CYP2C8, CYP2C19, CYP3A,  P-gp, or BCRP substrates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Bruton’s tyrosine kinase (BTK)</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No Biomarker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fatigue, musculoskeletal pain, diarrhea, edema, dyspnea, pneumonia, and bruising, infections, hemorrhage, cytopenias, atrial fibrillation, atrial flutter, second primary malignancies.</a:t>
            </a:r>
          </a:p>
        </p:txBody>
      </p:sp>
      <p:sp>
        <p:nvSpPr>
          <p:cNvPr id="4" name="TextBox 3">
            <a:extLst>
              <a:ext uri="{FF2B5EF4-FFF2-40B4-BE49-F238E27FC236}">
                <a16:creationId xmlns:a16="http://schemas.microsoft.com/office/drawing/2014/main" id="{368B7EC6-454C-4E4A-9CFA-476EC6CE11EA}"/>
              </a:ext>
            </a:extLst>
          </p:cNvPr>
          <p:cNvSpPr txBox="1"/>
          <p:nvPr/>
        </p:nvSpPr>
        <p:spPr>
          <a:xfrm>
            <a:off x="1568558" y="6292755"/>
            <a:ext cx="7609840" cy="584775"/>
          </a:xfrm>
          <a:prstGeom prst="rect">
            <a:avLst/>
          </a:prstGeom>
          <a:noFill/>
        </p:spPr>
        <p:txBody>
          <a:bodyPr wrap="square" rtlCol="0">
            <a:spAutoFit/>
          </a:bodyPr>
          <a:lstStyle/>
          <a:p>
            <a:r>
              <a:rPr lang="en-US" sz="1600" dirty="0">
                <a:hlinkClick r:id="rId2"/>
              </a:rPr>
              <a:t>www.jaypirca.com</a:t>
            </a:r>
            <a:endParaRPr lang="en-US" sz="1600" dirty="0"/>
          </a:p>
          <a:p>
            <a:endParaRPr lang="en-US" sz="1600" dirty="0"/>
          </a:p>
        </p:txBody>
      </p:sp>
    </p:spTree>
    <p:extLst>
      <p:ext uri="{BB962C8B-B14F-4D97-AF65-F5344CB8AC3E}">
        <p14:creationId xmlns:p14="http://schemas.microsoft.com/office/powerpoint/2010/main" val="603711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666390"/>
            <a:ext cx="9557210" cy="3941741"/>
          </a:xfrm>
        </p:spPr>
        <p:txBody>
          <a:bodyPr>
            <a:normAutofit/>
          </a:bodyPr>
          <a:lstStyle/>
          <a:p>
            <a:pPr marL="1297495" lvl="3"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quizartinib Vanflyta® </a:t>
            </a:r>
            <a:r>
              <a:rPr lang="en-US" altLang="en-US" sz="2000" b="1" dirty="0">
                <a:latin typeface="+mn-lt"/>
                <a:ea typeface="Constantia" pitchFamily="18" charset="0"/>
                <a:cs typeface="Constantia" pitchFamily="18" charset="0"/>
                <a:sym typeface="Constantia" pitchFamily="18" charset="0"/>
              </a:rPr>
              <a:t>Daiichi Sankyo, Inc.: combined with standard </a:t>
            </a:r>
            <a:r>
              <a:rPr lang="en-US" altLang="en-US" sz="2000" b="1" dirty="0">
                <a:solidFill>
                  <a:srgbClr val="FF0000"/>
                </a:solidFill>
                <a:latin typeface="+mn-lt"/>
                <a:ea typeface="Constantia" pitchFamily="18" charset="0"/>
                <a:cs typeface="Constantia" pitchFamily="18" charset="0"/>
                <a:sym typeface="Constantia" pitchFamily="18" charset="0"/>
              </a:rPr>
              <a:t>cytarabine and anthracycline induction and cytarabine consolidation</a:t>
            </a:r>
            <a:r>
              <a:rPr lang="en-US" altLang="en-US" sz="2000" b="1" dirty="0">
                <a:latin typeface="+mn-lt"/>
                <a:ea typeface="Constantia" pitchFamily="18" charset="0"/>
                <a:cs typeface="Constantia" pitchFamily="18" charset="0"/>
                <a:sym typeface="Constantia" pitchFamily="18" charset="0"/>
              </a:rPr>
              <a:t>, and as maintenance monotherapy following consolidation chemotherapy, for the treatment of adult patients with newly diagnosed acute myeloid leukemia (AML) that is FLT3 internal tandem duplication (ITD)-positive </a:t>
            </a:r>
            <a:r>
              <a:rPr lang="en-US" altLang="en-US" sz="2000" b="1" dirty="0">
                <a:solidFill>
                  <a:srgbClr val="FF0000"/>
                </a:solidFill>
                <a:latin typeface="+mn-lt"/>
                <a:ea typeface="Constantia" pitchFamily="18" charset="0"/>
                <a:cs typeface="Constantia" pitchFamily="18" charset="0"/>
                <a:sym typeface="Constantia" pitchFamily="18" charset="0"/>
              </a:rPr>
              <a:t>(2023)</a:t>
            </a:r>
            <a:br>
              <a:rPr lang="en-US" altLang="en-US" sz="2000" b="1" dirty="0">
                <a:solidFill>
                  <a:srgbClr val="FF0000"/>
                </a:solidFill>
                <a:latin typeface="+mn-lt"/>
                <a:ea typeface="Constantia" pitchFamily="18" charset="0"/>
                <a:cs typeface="Constantia" pitchFamily="18" charset="0"/>
                <a:sym typeface="Constantia" pitchFamily="18" charset="0"/>
              </a:rPr>
            </a:br>
            <a:r>
              <a:rPr lang="en-US" altLang="en-US" sz="2000" b="1" dirty="0">
                <a:solidFill>
                  <a:srgbClr val="FF0000"/>
                </a:solidFill>
                <a:latin typeface="+mn-lt"/>
                <a:ea typeface="Constantia" pitchFamily="18" charset="0"/>
                <a:cs typeface="Constantia" pitchFamily="18" charset="0"/>
                <a:sym typeface="Constantia" pitchFamily="18" charset="0"/>
              </a:rPr>
              <a:t> </a:t>
            </a:r>
            <a:br>
              <a:rPr lang="en-US" altLang="en-US" sz="2000" b="1" dirty="0">
                <a:solidFill>
                  <a:srgbClr val="FF0000"/>
                </a:solidFill>
                <a:latin typeface="+mn-lt"/>
                <a:ea typeface="Constantia" pitchFamily="18" charset="0"/>
                <a:cs typeface="Constantia" pitchFamily="18" charset="0"/>
                <a:sym typeface="Constantia" pitchFamily="18" charset="0"/>
              </a:rPr>
            </a:br>
            <a:br>
              <a:rPr lang="en-US" altLang="en-US" sz="2000" b="1" dirty="0">
                <a:solidFill>
                  <a:srgbClr val="FF0000"/>
                </a:solidFill>
                <a:latin typeface="+mn-lt"/>
                <a:ea typeface="Constantia" pitchFamily="18" charset="0"/>
                <a:cs typeface="Constantia" pitchFamily="18" charset="0"/>
                <a:sym typeface="Constantia" pitchFamily="18" charset="0"/>
              </a:rPr>
            </a:br>
            <a:endParaRPr lang="en-US" sz="2000" dirty="0">
              <a:solidFill>
                <a:srgbClr val="FF0000"/>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156208" y="5941775"/>
            <a:ext cx="5603476" cy="584775"/>
          </a:xfrm>
          <a:prstGeom prst="rect">
            <a:avLst/>
          </a:prstGeom>
          <a:noFill/>
        </p:spPr>
        <p:txBody>
          <a:bodyPr wrap="square" rtlCol="0">
            <a:spAutoFit/>
          </a:bodyPr>
          <a:lstStyle/>
          <a:p>
            <a:r>
              <a:rPr lang="en-US" sz="1600" dirty="0">
                <a:hlinkClick r:id="rId2"/>
              </a:rPr>
              <a:t>www.vanflyta.com</a:t>
            </a:r>
            <a:endParaRPr lang="en-US" sz="1600" dirty="0"/>
          </a:p>
          <a:p>
            <a:endParaRPr lang="en-US" sz="1600" dirty="0"/>
          </a:p>
        </p:txBody>
      </p:sp>
    </p:spTree>
    <p:extLst>
      <p:ext uri="{BB962C8B-B14F-4D97-AF65-F5344CB8AC3E}">
        <p14:creationId xmlns:p14="http://schemas.microsoft.com/office/powerpoint/2010/main" val="293980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400" y="53041"/>
            <a:ext cx="9185197" cy="699127"/>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quizartinib Vanflyta®    </a:t>
            </a:r>
            <a:r>
              <a:rPr lang="en-US" sz="3600" b="1" i="0" dirty="0">
                <a:solidFill>
                  <a:srgbClr val="333333"/>
                </a:solidFill>
                <a:effectLst/>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447870" y="764178"/>
            <a:ext cx="11237066" cy="5912732"/>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quizartinib Vanflyta® </a:t>
            </a:r>
            <a:r>
              <a:rPr lang="en-US" altLang="en-US" sz="2000" b="1" dirty="0">
                <a:latin typeface="+mn-lt"/>
                <a:ea typeface="Constantia" pitchFamily="18" charset="0"/>
                <a:cs typeface="Constantia" pitchFamily="18" charset="0"/>
                <a:sym typeface="Constantia" pitchFamily="18" charset="0"/>
              </a:rPr>
              <a:t>Daiichi Sankyo, Inc.: combined with standard </a:t>
            </a:r>
            <a:r>
              <a:rPr lang="en-US" altLang="en-US" sz="2000" b="1" dirty="0">
                <a:solidFill>
                  <a:srgbClr val="FF0000"/>
                </a:solidFill>
                <a:latin typeface="+mn-lt"/>
                <a:ea typeface="Constantia" pitchFamily="18" charset="0"/>
                <a:cs typeface="Constantia" pitchFamily="18" charset="0"/>
                <a:sym typeface="Constantia" pitchFamily="18" charset="0"/>
              </a:rPr>
              <a:t>cytarabine and anthracycline induction and cytarabine consolidation</a:t>
            </a:r>
            <a:r>
              <a:rPr lang="en-US" altLang="en-US" sz="2000" b="1" dirty="0">
                <a:latin typeface="+mn-lt"/>
                <a:ea typeface="Constantia" pitchFamily="18" charset="0"/>
                <a:cs typeface="Constantia" pitchFamily="18" charset="0"/>
                <a:sym typeface="Constantia" pitchFamily="18" charset="0"/>
              </a:rPr>
              <a:t>, and as maintenance monotherapy following consolidation chemotherapy, for the treatment of adult patients with newly diagnosed acute myeloid leukemia (AML) that is FLT3 internal tandem duplication (ITD)-positive </a:t>
            </a:r>
            <a:r>
              <a:rPr lang="en-US" altLang="en-US" sz="2000" b="1" dirty="0">
                <a:solidFill>
                  <a:srgbClr val="FF0000"/>
                </a:solidFill>
                <a:latin typeface="+mn-lt"/>
                <a:ea typeface="Constantia" pitchFamily="18" charset="0"/>
                <a:cs typeface="Constantia" pitchFamily="18" charset="0"/>
                <a:sym typeface="Constantia" pitchFamily="18" charset="0"/>
              </a:rPr>
              <a:t>(2023)</a:t>
            </a:r>
            <a:br>
              <a:rPr lang="en-US" altLang="en-US" sz="2000" b="1" dirty="0">
                <a:solidFill>
                  <a:srgbClr val="FF0000"/>
                </a:solidFill>
                <a:latin typeface="+mn-lt"/>
                <a:ea typeface="Constantia" pitchFamily="18" charset="0"/>
                <a:cs typeface="Constantia" pitchFamily="18" charset="0"/>
                <a:sym typeface="Constantia" pitchFamily="18" charset="0"/>
              </a:rPr>
            </a:br>
            <a:endParaRPr lang="en-US" altLang="en-US" sz="2000" b="1" i="1" dirty="0">
              <a:solidFill>
                <a:srgbClr val="FF0000"/>
              </a:solidFill>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Oral kinase inhibitor; small molecule </a:t>
            </a:r>
          </a:p>
          <a:p>
            <a:pPr marL="1295368" lvl="4" indent="-380990">
              <a:spcBef>
                <a:spcPts val="400"/>
              </a:spcBef>
              <a:buClr>
                <a:srgbClr val="0BD0D9"/>
              </a:buClr>
              <a:buFont typeface="Arial" panose="020B0604020202020204"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Drug interactions with strong CYP3A inhibitors; strong or moderate CYP3A inducers; Contraindicated with severe hypokalemia, severe hypomagnesemia, long QT syndrome, or pts with a history of ventricular arrhythmias or torsades de pointes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FLT-3 internal tandem duplication</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Biomarker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QT prolongation, torsades de pointes, cardiac arrest, decreased lymphocytes, potassium, albumin, phosphorus, alkaline phosphatase, magnesium, calcium ;  febrile neutropenia,  diarrhea, mucositis, nausea, abdominal pain, sepsis, neutropenia, headache, creatine phosphokinase increased, vomiting, and upper respiratory tract infection</a:t>
            </a:r>
          </a:p>
        </p:txBody>
      </p:sp>
      <p:sp>
        <p:nvSpPr>
          <p:cNvPr id="4" name="TextBox 3">
            <a:extLst>
              <a:ext uri="{FF2B5EF4-FFF2-40B4-BE49-F238E27FC236}">
                <a16:creationId xmlns:a16="http://schemas.microsoft.com/office/drawing/2014/main" id="{368B7EC6-454C-4E4A-9CFA-476EC6CE11EA}"/>
              </a:ext>
            </a:extLst>
          </p:cNvPr>
          <p:cNvSpPr txBox="1"/>
          <p:nvPr/>
        </p:nvSpPr>
        <p:spPr>
          <a:xfrm>
            <a:off x="1503400" y="6512571"/>
            <a:ext cx="7609840" cy="584775"/>
          </a:xfrm>
          <a:prstGeom prst="rect">
            <a:avLst/>
          </a:prstGeom>
          <a:noFill/>
        </p:spPr>
        <p:txBody>
          <a:bodyPr wrap="square" rtlCol="0">
            <a:spAutoFit/>
          </a:bodyPr>
          <a:lstStyle/>
          <a:p>
            <a:r>
              <a:rPr lang="en-US" sz="1600" dirty="0">
                <a:hlinkClick r:id="rId2"/>
              </a:rPr>
              <a:t>www.vanflyta.com</a:t>
            </a:r>
            <a:endParaRPr lang="en-US" sz="1600" dirty="0"/>
          </a:p>
          <a:p>
            <a:endParaRPr lang="en-US" sz="1600" dirty="0"/>
          </a:p>
        </p:txBody>
      </p:sp>
    </p:spTree>
    <p:extLst>
      <p:ext uri="{BB962C8B-B14F-4D97-AF65-F5344CB8AC3E}">
        <p14:creationId xmlns:p14="http://schemas.microsoft.com/office/powerpoint/2010/main" val="4178873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666390"/>
            <a:ext cx="9557210" cy="3941741"/>
          </a:xfrm>
        </p:spPr>
        <p:txBody>
          <a:bodyPr>
            <a:normAutofit/>
          </a:bodyPr>
          <a:lstStyle/>
          <a:p>
            <a:pPr marL="1297495" lvl="3"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niraparib and abiraterone acetate Akeega™</a:t>
            </a:r>
            <a:r>
              <a:rPr lang="en-US" altLang="en-US" sz="2000" b="1" dirty="0">
                <a:latin typeface="+mn-lt"/>
                <a:ea typeface="Constantia" pitchFamily="18" charset="0"/>
                <a:cs typeface="Constantia" pitchFamily="18" charset="0"/>
                <a:sym typeface="Constantia" pitchFamily="18" charset="0"/>
              </a:rPr>
              <a:t>, Janssen Biotech, Inc.: with </a:t>
            </a:r>
            <a:r>
              <a:rPr lang="en-US" altLang="en-US" sz="2000" b="1" dirty="0">
                <a:solidFill>
                  <a:srgbClr val="FF0000"/>
                </a:solidFill>
                <a:latin typeface="+mn-lt"/>
                <a:ea typeface="Constantia" pitchFamily="18" charset="0"/>
                <a:cs typeface="Constantia" pitchFamily="18" charset="0"/>
                <a:sym typeface="Constantia" pitchFamily="18" charset="0"/>
              </a:rPr>
              <a:t>prednisone</a:t>
            </a:r>
            <a:r>
              <a:rPr lang="en-US" altLang="en-US" sz="2000" b="1" dirty="0">
                <a:latin typeface="+mn-lt"/>
                <a:ea typeface="Constantia" pitchFamily="18" charset="0"/>
                <a:cs typeface="Constantia" pitchFamily="18" charset="0"/>
                <a:sym typeface="Constantia" pitchFamily="18" charset="0"/>
              </a:rPr>
              <a:t>: adult patients with deleterious or suspected deleterious BRCA-mutated castration-resistant prostate cancer (mCRPC) </a:t>
            </a:r>
            <a:r>
              <a:rPr lang="en-US" altLang="en-US" sz="2000" b="1" dirty="0">
                <a:solidFill>
                  <a:srgbClr val="FF0000"/>
                </a:solidFill>
                <a:latin typeface="+mn-lt"/>
                <a:ea typeface="Constantia" pitchFamily="18" charset="0"/>
                <a:cs typeface="Constantia" pitchFamily="18" charset="0"/>
                <a:sym typeface="Constantia" pitchFamily="18" charset="0"/>
              </a:rPr>
              <a:t>(2023)</a:t>
            </a:r>
            <a:br>
              <a:rPr lang="en-US" altLang="en-US" sz="2000" b="1" dirty="0">
                <a:solidFill>
                  <a:srgbClr val="FF0000"/>
                </a:solidFill>
                <a:latin typeface="+mn-lt"/>
                <a:ea typeface="Constantia" pitchFamily="18" charset="0"/>
                <a:cs typeface="Constantia" pitchFamily="18" charset="0"/>
                <a:sym typeface="Constantia" pitchFamily="18" charset="0"/>
              </a:rPr>
            </a:br>
            <a:r>
              <a:rPr lang="en-US" altLang="en-US" sz="2000" b="1" dirty="0">
                <a:solidFill>
                  <a:srgbClr val="FF0000"/>
                </a:solidFill>
                <a:latin typeface="+mn-lt"/>
                <a:ea typeface="Constantia" pitchFamily="18" charset="0"/>
                <a:cs typeface="Constantia" pitchFamily="18" charset="0"/>
                <a:sym typeface="Constantia" pitchFamily="18" charset="0"/>
              </a:rPr>
              <a:t> </a:t>
            </a:r>
            <a:br>
              <a:rPr lang="en-US" altLang="en-US" sz="2000" b="1" dirty="0">
                <a:solidFill>
                  <a:srgbClr val="FF0000"/>
                </a:solidFill>
                <a:latin typeface="+mn-lt"/>
                <a:ea typeface="Constantia" pitchFamily="18" charset="0"/>
                <a:cs typeface="Constantia" pitchFamily="18" charset="0"/>
                <a:sym typeface="Constantia" pitchFamily="18" charset="0"/>
              </a:rPr>
            </a:br>
            <a:br>
              <a:rPr lang="en-US" altLang="en-US" sz="2000" b="1" dirty="0">
                <a:solidFill>
                  <a:srgbClr val="FF0000"/>
                </a:solidFill>
                <a:latin typeface="+mn-lt"/>
                <a:ea typeface="Constantia" pitchFamily="18" charset="0"/>
                <a:cs typeface="Constantia" pitchFamily="18" charset="0"/>
                <a:sym typeface="Constantia" pitchFamily="18" charset="0"/>
              </a:rPr>
            </a:br>
            <a:endParaRPr lang="en-US" sz="2000" dirty="0">
              <a:solidFill>
                <a:srgbClr val="FF0000"/>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156208" y="5941775"/>
            <a:ext cx="5603476" cy="584775"/>
          </a:xfrm>
          <a:prstGeom prst="rect">
            <a:avLst/>
          </a:prstGeom>
          <a:noFill/>
        </p:spPr>
        <p:txBody>
          <a:bodyPr wrap="square" rtlCol="0">
            <a:spAutoFit/>
          </a:bodyPr>
          <a:lstStyle/>
          <a:p>
            <a:r>
              <a:rPr lang="en-US" sz="1600" dirty="0">
                <a:hlinkClick r:id="rId2"/>
              </a:rPr>
              <a:t>www.akeega.com</a:t>
            </a:r>
            <a:endParaRPr lang="en-US" sz="1600" dirty="0"/>
          </a:p>
          <a:p>
            <a:endParaRPr lang="en-US" sz="1600" dirty="0"/>
          </a:p>
        </p:txBody>
      </p:sp>
    </p:spTree>
    <p:extLst>
      <p:ext uri="{BB962C8B-B14F-4D97-AF65-F5344CB8AC3E}">
        <p14:creationId xmlns:p14="http://schemas.microsoft.com/office/powerpoint/2010/main" val="62200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2890" y="567903"/>
            <a:ext cx="8049848" cy="772149"/>
          </a:xfrm>
        </p:spPr>
        <p:txBody>
          <a:bodyPr>
            <a:noAutofit/>
          </a:bodyPr>
          <a:lstStyle/>
          <a:p>
            <a:pPr algn="ctr"/>
            <a:br>
              <a:rPr lang="en-US" sz="3600" dirty="0"/>
            </a:br>
            <a:r>
              <a:rPr lang="en-US" sz="3600" dirty="0"/>
              <a:t>   </a:t>
            </a:r>
            <a:r>
              <a:rPr lang="en-US" sz="3600" b="1" dirty="0"/>
              <a:t>Progress</a:t>
            </a:r>
            <a:r>
              <a:rPr lang="en-US" sz="3600" dirty="0"/>
              <a:t> </a:t>
            </a:r>
            <a:r>
              <a:rPr lang="en-US" sz="3600" b="1" dirty="0"/>
              <a:t>in Cancer Therapy 2023</a:t>
            </a:r>
            <a:br>
              <a:rPr lang="en-US" sz="3600" b="1" dirty="0"/>
            </a:br>
            <a:endParaRPr lang="en-US" sz="3600" b="1" dirty="0"/>
          </a:p>
        </p:txBody>
      </p:sp>
      <p:sp>
        <p:nvSpPr>
          <p:cNvPr id="7" name="Content Placeholder 6"/>
          <p:cNvSpPr>
            <a:spLocks noGrp="1"/>
          </p:cNvSpPr>
          <p:nvPr>
            <p:ph idx="1"/>
          </p:nvPr>
        </p:nvSpPr>
        <p:spPr>
          <a:xfrm>
            <a:off x="841972" y="1577789"/>
            <a:ext cx="10688290" cy="4071574"/>
          </a:xfrm>
        </p:spPr>
        <p:txBody>
          <a:bodyPr>
            <a:normAutofit/>
          </a:bodyPr>
          <a:lstStyle/>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2800" b="1" dirty="0">
              <a:solidFill>
                <a:srgbClr val="FF0000"/>
              </a:solidFill>
              <a:latin typeface="+mn-lt"/>
              <a:ea typeface="Constantia" pitchFamily="18" charset="0"/>
              <a:cs typeface="Constantia" pitchFamily="18" charset="0"/>
              <a:sym typeface="Constantia" pitchFamily="18" charset="0"/>
            </a:endParaRPr>
          </a:p>
          <a:p>
            <a:pPr marL="992691" lvl="1" indent="-457189" defTabSz="1206470">
              <a:lnSpc>
                <a:spcPct val="80000"/>
              </a:lnSpc>
              <a:spcBef>
                <a:spcPts val="533"/>
              </a:spcBef>
              <a:buClr>
                <a:srgbClr val="0F6FC6"/>
              </a:buClr>
              <a:buSzPct val="85000"/>
              <a:buFont typeface="Arial" panose="020B0604020202020204" pitchFamily="34" charset="0"/>
              <a:buChar char="•"/>
              <a:defRPr/>
            </a:pPr>
            <a:r>
              <a:rPr lang="en-US" altLang="en-US" sz="2800" b="1" dirty="0">
                <a:solidFill>
                  <a:schemeClr val="tx1"/>
                </a:solidFill>
                <a:latin typeface="+mn-lt"/>
                <a:ea typeface="Constantia" pitchFamily="18" charset="0"/>
                <a:cs typeface="Constantia" pitchFamily="18" charset="0"/>
                <a:sym typeface="Constantia" pitchFamily="18" charset="0"/>
              </a:rPr>
              <a:t>New FDA Approved Cancer Treatment Agents (1/1/2023 to 8/29/23)</a:t>
            </a:r>
          </a:p>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schemeClr val="tx1"/>
              </a:solidFill>
              <a:latin typeface="+mn-lt"/>
              <a:ea typeface="Constantia" pitchFamily="18" charset="0"/>
              <a:cs typeface="Constantia" pitchFamily="18" charset="0"/>
              <a:sym typeface="Constantia" pitchFamily="18" charset="0"/>
            </a:endParaRPr>
          </a:p>
          <a:p>
            <a:pPr marL="1145087" lvl="2" indent="0" defTabSz="1206470">
              <a:lnSpc>
                <a:spcPct val="80000"/>
              </a:lnSpc>
              <a:spcBef>
                <a:spcPts val="533"/>
              </a:spcBef>
              <a:buClr>
                <a:srgbClr val="0F6FC6"/>
              </a:buClr>
              <a:buSzPct val="85000"/>
              <a:buNone/>
              <a:defRPr/>
            </a:pPr>
            <a:r>
              <a:rPr lang="en-US" altLang="en-US" sz="2533" b="1" dirty="0">
                <a:latin typeface="+mn-lt"/>
                <a:ea typeface="Constantia" pitchFamily="18" charset="0"/>
                <a:cs typeface="Constantia" pitchFamily="18" charset="0"/>
                <a:sym typeface="Constantia" pitchFamily="18" charset="0"/>
              </a:rPr>
              <a:t>   9 drugs :  3 solid tumor indications</a:t>
            </a:r>
          </a:p>
          <a:p>
            <a:pPr marL="1145087" lvl="2" indent="0" defTabSz="1206470">
              <a:lnSpc>
                <a:spcPct val="80000"/>
              </a:lnSpc>
              <a:spcBef>
                <a:spcPts val="533"/>
              </a:spcBef>
              <a:buClr>
                <a:srgbClr val="0F6FC6"/>
              </a:buClr>
              <a:buSzPct val="85000"/>
              <a:buNone/>
              <a:defRPr/>
            </a:pPr>
            <a:r>
              <a:rPr lang="en-US" altLang="en-US" sz="2533" b="1" dirty="0">
                <a:latin typeface="+mn-lt"/>
                <a:ea typeface="Constantia" pitchFamily="18" charset="0"/>
                <a:cs typeface="Constantia" pitchFamily="18" charset="0"/>
                <a:sym typeface="Constantia" pitchFamily="18" charset="0"/>
              </a:rPr>
              <a:t>		   6 hematologic malignancy</a:t>
            </a:r>
          </a:p>
          <a:p>
            <a:pPr marL="2211872" lvl="4" indent="0" defTabSz="1206470">
              <a:lnSpc>
                <a:spcPct val="80000"/>
              </a:lnSpc>
              <a:spcBef>
                <a:spcPts val="533"/>
              </a:spcBef>
              <a:buClr>
                <a:srgbClr val="0F6FC6"/>
              </a:buClr>
              <a:buSzPct val="85000"/>
              <a:buNone/>
              <a:defRPr/>
            </a:pPr>
            <a:endParaRPr lang="en-US" altLang="en-US" sz="2533" b="1" dirty="0">
              <a:latin typeface="+mn-lt"/>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latin typeface="+mn-lt"/>
                <a:ea typeface="Constantia" pitchFamily="18" charset="0"/>
                <a:cs typeface="Constantia" pitchFamily="18" charset="0"/>
                <a:sym typeface="Constantia" pitchFamily="18" charset="0"/>
              </a:rPr>
              <a:t>8 Molecularly Targeted/Immunotherapy</a:t>
            </a: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latin typeface="+mn-lt"/>
                <a:ea typeface="Constantia" pitchFamily="18" charset="0"/>
                <a:cs typeface="Constantia" pitchFamily="18" charset="0"/>
                <a:sym typeface="Constantia" pitchFamily="18" charset="0"/>
              </a:rPr>
              <a:t>1 Endocrine Receptor Antagonist</a:t>
            </a:r>
            <a:r>
              <a:rPr lang="en-US" altLang="en-US" sz="2533" b="1" dirty="0">
                <a:highlight>
                  <a:srgbClr val="FFFF00"/>
                </a:highlight>
                <a:latin typeface="+mn-lt"/>
                <a:ea typeface="Constantia" pitchFamily="18" charset="0"/>
                <a:cs typeface="Constantia" pitchFamily="18" charset="0"/>
                <a:sym typeface="Constantia" pitchFamily="18" charset="0"/>
              </a:rPr>
              <a:t> </a:t>
            </a:r>
          </a:p>
          <a:p>
            <a:pPr marL="1754672" lvl="3" indent="0" defTabSz="1206470">
              <a:lnSpc>
                <a:spcPct val="80000"/>
              </a:lnSpc>
              <a:spcBef>
                <a:spcPts val="533"/>
              </a:spcBef>
              <a:buClr>
                <a:srgbClr val="0F6FC6"/>
              </a:buClr>
              <a:buSzPct val="85000"/>
              <a:buNone/>
              <a:defRPr/>
            </a:pPr>
            <a:r>
              <a:rPr lang="en-US" altLang="en-US" sz="2533" b="1" dirty="0">
                <a:solidFill>
                  <a:prstClr val="black"/>
                </a:solidFill>
                <a:latin typeface="+mn-lt"/>
                <a:ea typeface="Constantia" pitchFamily="18" charset="0"/>
                <a:cs typeface="Constantia" pitchFamily="18" charset="0"/>
                <a:sym typeface="Constantia" pitchFamily="18" charset="0"/>
              </a:rPr>
              <a:t> </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1754672" lvl="3" indent="0" defTabSz="1206470">
              <a:lnSpc>
                <a:spcPct val="80000"/>
              </a:lnSpc>
              <a:spcBef>
                <a:spcPts val="533"/>
              </a:spcBef>
              <a:buClr>
                <a:srgbClr val="0F6FC6"/>
              </a:buClr>
              <a:buSzPct val="85000"/>
              <a:buNone/>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Constantia" pitchFamily="18" charset="0"/>
              <a:ea typeface="Constantia" pitchFamily="18" charset="0"/>
              <a:cs typeface="Constantia" pitchFamily="18" charset="0"/>
              <a:sym typeface="Constantia" pitchFamily="18" charset="0"/>
            </a:endParaRPr>
          </a:p>
          <a:p>
            <a:pPr marL="2821445"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Constantia" pitchFamily="18" charset="0"/>
              <a:ea typeface="Constantia" pitchFamily="18" charset="0"/>
              <a:cs typeface="Constantia" pitchFamily="18" charset="0"/>
              <a:sym typeface="Constantia" pitchFamily="18" charset="0"/>
            </a:endParaRPr>
          </a:p>
          <a:p>
            <a:pPr marL="2821445"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endParaRPr lang="en-US" dirty="0"/>
          </a:p>
        </p:txBody>
      </p:sp>
      <p:sp>
        <p:nvSpPr>
          <p:cNvPr id="4" name="TextBox 3"/>
          <p:cNvSpPr txBox="1"/>
          <p:nvPr/>
        </p:nvSpPr>
        <p:spPr>
          <a:xfrm>
            <a:off x="160935" y="6244857"/>
            <a:ext cx="8675827"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998440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071" y="53042"/>
            <a:ext cx="9051526" cy="522146"/>
          </a:xfrm>
        </p:spPr>
        <p:txBody>
          <a:bodyPr>
            <a:normAutofit fontScale="90000"/>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niraparib and abiraterone acetate Akeega™     </a:t>
            </a:r>
            <a:r>
              <a:rPr lang="en-US" sz="3600" b="1" i="0" dirty="0">
                <a:solidFill>
                  <a:srgbClr val="333333"/>
                </a:solidFill>
                <a:effectLst/>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540187" y="575187"/>
            <a:ext cx="11111621" cy="5937383"/>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niraparib and abiraterone acetate Akeega™</a:t>
            </a:r>
            <a:r>
              <a:rPr lang="en-US" altLang="en-US" sz="2000" b="1" dirty="0">
                <a:latin typeface="+mn-lt"/>
                <a:ea typeface="Constantia" pitchFamily="18" charset="0"/>
                <a:cs typeface="Constantia" pitchFamily="18" charset="0"/>
                <a:sym typeface="Constantia" pitchFamily="18" charset="0"/>
              </a:rPr>
              <a:t>, Janssen Biotech, Inc.: with </a:t>
            </a:r>
            <a:r>
              <a:rPr lang="en-US" altLang="en-US" sz="2000" b="1" dirty="0">
                <a:solidFill>
                  <a:srgbClr val="FF0000"/>
                </a:solidFill>
                <a:latin typeface="+mn-lt"/>
                <a:ea typeface="Constantia" pitchFamily="18" charset="0"/>
                <a:cs typeface="Constantia" pitchFamily="18" charset="0"/>
                <a:sym typeface="Constantia" pitchFamily="18" charset="0"/>
              </a:rPr>
              <a:t>prednisone</a:t>
            </a:r>
            <a:r>
              <a:rPr lang="en-US" altLang="en-US" sz="2000" b="1" dirty="0">
                <a:latin typeface="+mn-lt"/>
                <a:ea typeface="Constantia" pitchFamily="18" charset="0"/>
                <a:cs typeface="Constantia" pitchFamily="18" charset="0"/>
                <a:sym typeface="Constantia" pitchFamily="18" charset="0"/>
              </a:rPr>
              <a:t>: adult patients with deleterious or suspected deleterious BRCA-mutated castration-resistant prostate cancer (mCRPC)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145087" lvl="3" indent="0" defTabSz="1206470">
              <a:lnSpc>
                <a:spcPct val="80000"/>
              </a:lnSpc>
              <a:spcBef>
                <a:spcPts val="533"/>
              </a:spcBef>
              <a:buClr>
                <a:srgbClr val="0F6FC6"/>
              </a:buClr>
              <a:buSzPct val="85000"/>
              <a:buNone/>
              <a:defRPr/>
            </a:pPr>
            <a:endParaRPr lang="en-US" altLang="en-US" sz="2000" b="1" i="1" dirty="0">
              <a:solidFill>
                <a:srgbClr val="FF0000"/>
              </a:solidFill>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Niraparib, oral PARP inhibitor,  combined with abiraterone , a CYp17 inhibitor; small molecule </a:t>
            </a:r>
          </a:p>
          <a:p>
            <a:pPr marL="1295368" lvl="4" indent="-380990">
              <a:spcBef>
                <a:spcPts val="400"/>
              </a:spcBef>
              <a:buClr>
                <a:srgbClr val="0BD0D9"/>
              </a:buClr>
              <a:buFont typeface="Arial" panose="020B0604020202020204"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Drug interactions with strong CYP3A inhibitors; CYP2D6 substrates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prostate cancer with deleterious or suspected deleterious BRCA-mutations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Biomarker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hepatotoxicity, adrenocortical insufficiency, hypoglycemia, decreased hemoglobin, lymphocytes, white blood cells, platelets, neutrophils, potassium; constipation, hypertension, nausea, increased creatinine, AST,  ALT, alkaline phosphatase; musculoskeletal pain, fatigue edema, dyspnea, decreased appetite, vomiting, dizziness, COVID-19, headache, abdominal pain, hemorrhage, urinary tract infection, cough, insomnia, increased bilirubin, weight decreased, arrhythmia, fall, and pyrexia. PRES, MDS/AML.</a:t>
            </a:r>
          </a:p>
        </p:txBody>
      </p:sp>
      <p:sp>
        <p:nvSpPr>
          <p:cNvPr id="4" name="TextBox 3">
            <a:extLst>
              <a:ext uri="{FF2B5EF4-FFF2-40B4-BE49-F238E27FC236}">
                <a16:creationId xmlns:a16="http://schemas.microsoft.com/office/drawing/2014/main" id="{368B7EC6-454C-4E4A-9CFA-476EC6CE11EA}"/>
              </a:ext>
            </a:extLst>
          </p:cNvPr>
          <p:cNvSpPr txBox="1"/>
          <p:nvPr/>
        </p:nvSpPr>
        <p:spPr>
          <a:xfrm>
            <a:off x="1503400" y="6512571"/>
            <a:ext cx="7609840" cy="830997"/>
          </a:xfrm>
          <a:prstGeom prst="rect">
            <a:avLst/>
          </a:prstGeom>
          <a:noFill/>
        </p:spPr>
        <p:txBody>
          <a:bodyPr wrap="square" rtlCol="0">
            <a:spAutoFit/>
          </a:bodyPr>
          <a:lstStyle/>
          <a:p>
            <a:r>
              <a:rPr lang="en-US" sz="1600" dirty="0">
                <a:hlinkClick r:id="rId2"/>
              </a:rPr>
              <a:t>www.akeega.com</a:t>
            </a:r>
            <a:endParaRPr lang="en-US" sz="1600" dirty="0"/>
          </a:p>
          <a:p>
            <a:endParaRPr lang="en-US" sz="1600" dirty="0"/>
          </a:p>
          <a:p>
            <a:endParaRPr lang="en-US" sz="1600" dirty="0"/>
          </a:p>
        </p:txBody>
      </p:sp>
    </p:spTree>
    <p:extLst>
      <p:ext uri="{BB962C8B-B14F-4D97-AF65-F5344CB8AC3E}">
        <p14:creationId xmlns:p14="http://schemas.microsoft.com/office/powerpoint/2010/main" val="3707108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93A6E3-86FF-4760-886A-DC70484B708E}"/>
              </a:ext>
            </a:extLst>
          </p:cNvPr>
          <p:cNvPicPr>
            <a:picLocks noChangeAspect="1"/>
          </p:cNvPicPr>
          <p:nvPr/>
        </p:nvPicPr>
        <p:blipFill>
          <a:blip r:embed="rId2"/>
          <a:stretch>
            <a:fillRect/>
          </a:stretch>
        </p:blipFill>
        <p:spPr>
          <a:xfrm>
            <a:off x="1" y="1"/>
            <a:ext cx="9493655" cy="6079067"/>
          </a:xfrm>
          <a:prstGeom prst="rect">
            <a:avLst/>
          </a:prstGeom>
        </p:spPr>
      </p:pic>
    </p:spTree>
    <p:extLst>
      <p:ext uri="{BB962C8B-B14F-4D97-AF65-F5344CB8AC3E}">
        <p14:creationId xmlns:p14="http://schemas.microsoft.com/office/powerpoint/2010/main" val="1999963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5361BA-2A9E-4357-8C87-C313DC7D8472}"/>
              </a:ext>
            </a:extLst>
          </p:cNvPr>
          <p:cNvSpPr txBox="1"/>
          <p:nvPr/>
        </p:nvSpPr>
        <p:spPr>
          <a:xfrm>
            <a:off x="495269" y="6355427"/>
            <a:ext cx="9448800" cy="502573"/>
          </a:xfrm>
          <a:prstGeom prst="rect">
            <a:avLst/>
          </a:prstGeom>
          <a:noFill/>
        </p:spPr>
        <p:txBody>
          <a:bodyPr wrap="square" rtlCol="0">
            <a:spAutoFit/>
          </a:bodyPr>
          <a:lstStyle/>
          <a:p>
            <a:pPr defTabSz="609585">
              <a:defRPr/>
            </a:pPr>
            <a:r>
              <a:rPr lang="en-US" sz="1333" dirty="0">
                <a:solidFill>
                  <a:prstClr val="black"/>
                </a:solidFill>
                <a:latin typeface="Calibri"/>
                <a:hlinkClick r:id="rId2"/>
              </a:rPr>
              <a:t>https://www.ama-assn.org/about/united-states-adopted-names/united-states-adopted-names-naming-guidelines</a:t>
            </a:r>
            <a:endParaRPr lang="en-US" sz="1333" dirty="0">
              <a:solidFill>
                <a:prstClr val="black"/>
              </a:solidFill>
              <a:latin typeface="Calibri"/>
            </a:endParaRPr>
          </a:p>
          <a:p>
            <a:pPr defTabSz="609585">
              <a:defRPr/>
            </a:pPr>
            <a:endParaRPr lang="en-US" sz="1333" dirty="0">
              <a:solidFill>
                <a:prstClr val="black"/>
              </a:solidFill>
              <a:latin typeface="Calibri"/>
            </a:endParaRPr>
          </a:p>
        </p:txBody>
      </p:sp>
      <p:sp>
        <p:nvSpPr>
          <p:cNvPr id="10" name="Rectangle 9">
            <a:extLst>
              <a:ext uri="{FF2B5EF4-FFF2-40B4-BE49-F238E27FC236}">
                <a16:creationId xmlns:a16="http://schemas.microsoft.com/office/drawing/2014/main" id="{D3C466EB-0F51-4F30-8739-F6894A5F4DBA}"/>
              </a:ext>
            </a:extLst>
          </p:cNvPr>
          <p:cNvSpPr/>
          <p:nvPr/>
        </p:nvSpPr>
        <p:spPr>
          <a:xfrm>
            <a:off x="365759" y="402585"/>
            <a:ext cx="10589528" cy="5760616"/>
          </a:xfrm>
          <a:prstGeom prst="rect">
            <a:avLst/>
          </a:prstGeom>
        </p:spPr>
        <p:txBody>
          <a:bodyPr wrap="square">
            <a:spAutoFit/>
          </a:bodyPr>
          <a:lstStyle/>
          <a:p>
            <a:pPr algn="ctr"/>
            <a:r>
              <a:rPr lang="en-US" altLang="en-US" sz="2667" b="1" dirty="0">
                <a:solidFill>
                  <a:srgbClr val="04617B"/>
                </a:solidFill>
                <a:sym typeface="Calibri" panose="020F0502020204030204" pitchFamily="34" charset="0"/>
              </a:rPr>
              <a:t>Monoclonal Antibody Naming Conventions</a:t>
            </a:r>
          </a:p>
          <a:p>
            <a:pPr algn="ctr"/>
            <a:r>
              <a:rPr lang="en-US" altLang="en-US" sz="2000" b="1" dirty="0">
                <a:solidFill>
                  <a:srgbClr val="FF0000"/>
                </a:solidFill>
                <a:sym typeface="Calibri" panose="020F0502020204030204" pitchFamily="34" charset="0"/>
              </a:rPr>
              <a:t>Monoclonal antibody = mab</a:t>
            </a:r>
          </a:p>
          <a:p>
            <a:pPr marL="609585" indent="-609585" fontAlgn="base" hangingPunct="0">
              <a:spcBef>
                <a:spcPts val="800"/>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tositu</a:t>
            </a:r>
            <a:r>
              <a:rPr lang="en-US" altLang="en-US" sz="2000" b="1" kern="0" dirty="0">
                <a:solidFill>
                  <a:srgbClr val="FF0000"/>
                </a:solidFill>
                <a:ea typeface="Constantia" pitchFamily="18" charset="0"/>
                <a:cs typeface="Constantia" pitchFamily="18" charset="0"/>
                <a:sym typeface="Constantia" pitchFamily="18" charset="0"/>
              </a:rPr>
              <a:t>mo</a:t>
            </a:r>
            <a:r>
              <a:rPr lang="en-US" altLang="en-US" sz="2000" b="1" kern="0" dirty="0">
                <a:solidFill>
                  <a:srgbClr val="000000"/>
                </a:solidFill>
                <a:ea typeface="Constantia" pitchFamily="18" charset="0"/>
                <a:cs typeface="Constantia" pitchFamily="18" charset="0"/>
                <a:sym typeface="Constantia" pitchFamily="18" charset="0"/>
              </a:rPr>
              <a:t>mab and iodine 131</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mo = mouse</a:t>
            </a:r>
            <a:endParaRPr lang="en-US" altLang="en-US" sz="2000" kern="0" dirty="0">
              <a:solidFill>
                <a:srgbClr val="000000"/>
              </a:solidFill>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000" b="1" kern="0" dirty="0">
              <a:solidFill>
                <a:srgbClr val="FFFF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 ritu</a:t>
            </a:r>
            <a:r>
              <a:rPr lang="en-US" altLang="en-US" sz="2000" b="1" kern="0" dirty="0">
                <a:solidFill>
                  <a:srgbClr val="FF0000"/>
                </a:solidFill>
                <a:ea typeface="Constantia" pitchFamily="18" charset="0"/>
                <a:cs typeface="Constantia" pitchFamily="18" charset="0"/>
                <a:sym typeface="Constantia" pitchFamily="18" charset="0"/>
              </a:rPr>
              <a:t>xi</a:t>
            </a:r>
            <a:r>
              <a:rPr lang="en-US" altLang="en-US" sz="2000" b="1" kern="0" dirty="0">
                <a:solidFill>
                  <a:srgbClr val="000000"/>
                </a:solidFill>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xi = chimeric or cross between mouse and human</a:t>
            </a:r>
            <a:endParaRPr lang="en-US" altLang="en-US" sz="2000" kern="0" dirty="0">
              <a:solidFill>
                <a:srgbClr val="000000"/>
              </a:solidFill>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000" b="1" kern="0" dirty="0">
              <a:solidFill>
                <a:srgbClr val="FFFF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 trastu</a:t>
            </a:r>
            <a:r>
              <a:rPr lang="en-US" altLang="en-US" sz="2000" b="1" kern="0" dirty="0">
                <a:solidFill>
                  <a:srgbClr val="FF0000"/>
                </a:solidFill>
                <a:ea typeface="Constantia" pitchFamily="18" charset="0"/>
                <a:cs typeface="Constantia" pitchFamily="18" charset="0"/>
                <a:sym typeface="Constantia" pitchFamily="18" charset="0"/>
              </a:rPr>
              <a:t>zu</a:t>
            </a:r>
            <a:r>
              <a:rPr lang="en-US" altLang="en-US" sz="2000" b="1" kern="0" dirty="0">
                <a:solidFill>
                  <a:srgbClr val="000000"/>
                </a:solidFill>
                <a:ea typeface="Constantia" pitchFamily="18" charset="0"/>
                <a:cs typeface="Constantia" pitchFamily="18" charset="0"/>
                <a:sym typeface="Constantia" pitchFamily="18" charset="0"/>
              </a:rPr>
              <a:t>mab,  bevaci</a:t>
            </a:r>
            <a:r>
              <a:rPr lang="en-US" altLang="en-US" sz="2000" b="1" kern="0" dirty="0">
                <a:solidFill>
                  <a:srgbClr val="FF0000"/>
                </a:solidFill>
                <a:ea typeface="Constantia" pitchFamily="18" charset="0"/>
                <a:cs typeface="Constantia" pitchFamily="18" charset="0"/>
                <a:sym typeface="Constantia" pitchFamily="18" charset="0"/>
              </a:rPr>
              <a:t>zu</a:t>
            </a:r>
            <a:r>
              <a:rPr lang="en-US" altLang="en-US" sz="2000" b="1" kern="0" dirty="0">
                <a:solidFill>
                  <a:srgbClr val="000000"/>
                </a:solidFill>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zu = humanized</a:t>
            </a:r>
            <a:endParaRPr lang="en-US" altLang="en-US" sz="2000" kern="0" dirty="0">
              <a:solidFill>
                <a:srgbClr val="000000"/>
              </a:solidFill>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000" b="1" kern="0" dirty="0">
              <a:solidFill>
                <a:srgbClr val="FFFF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panitum</a:t>
            </a:r>
            <a:r>
              <a:rPr lang="en-US" altLang="en-US" sz="2000" b="1" kern="0" dirty="0">
                <a:solidFill>
                  <a:srgbClr val="FF0000"/>
                </a:solidFill>
                <a:ea typeface="Constantia" pitchFamily="18" charset="0"/>
                <a:cs typeface="Constantia" pitchFamily="18" charset="0"/>
                <a:sym typeface="Constantia" pitchFamily="18" charset="0"/>
              </a:rPr>
              <a:t>u</a:t>
            </a:r>
            <a:r>
              <a:rPr lang="en-US" altLang="en-US" sz="2000" b="1" kern="0" dirty="0">
                <a:solidFill>
                  <a:srgbClr val="000000"/>
                </a:solidFill>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u = fully human (may also leave out the u)</a:t>
            </a:r>
          </a:p>
          <a:p>
            <a:pPr marL="979993" lvl="1" indent="-457189" fontAlgn="base" hangingPunct="0">
              <a:spcBef>
                <a:spcPts val="533"/>
              </a:spcBef>
              <a:spcAft>
                <a:spcPct val="0"/>
              </a:spcAft>
              <a:buClr>
                <a:srgbClr val="0BD0D9"/>
              </a:buClr>
              <a:buFont typeface="Arial" panose="020B0604020202020204" pitchFamily="34" charset="0"/>
              <a:buChar char="•"/>
              <a:defRPr/>
            </a:pPr>
            <a:endParaRPr lang="en-US" altLang="en-US" sz="2000" b="1" kern="0" dirty="0">
              <a:solidFill>
                <a:srgbClr val="FF00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sz="2000" dirty="0">
                <a:solidFill>
                  <a:srgbClr val="FF0000"/>
                </a:solidFill>
                <a:highlight>
                  <a:srgbClr val="FFFF00"/>
                </a:highlight>
              </a:rPr>
              <a:t>Decision recently made to eliminate the source inflix </a:t>
            </a:r>
            <a:r>
              <a:rPr lang="en-US" altLang="en-US" sz="2000" b="1" kern="0" dirty="0">
                <a:solidFill>
                  <a:srgbClr val="FF0000"/>
                </a:solidFill>
                <a:highlight>
                  <a:srgbClr val="FFFF00"/>
                </a:highlight>
                <a:ea typeface="Constantia" pitchFamily="18" charset="0"/>
                <a:cs typeface="Constantia" pitchFamily="18" charset="0"/>
                <a:sym typeface="Constantia" pitchFamily="18" charset="0"/>
              </a:rPr>
              <a:t> </a:t>
            </a:r>
          </a:p>
        </p:txBody>
      </p:sp>
    </p:spTree>
    <p:extLst>
      <p:ext uri="{BB962C8B-B14F-4D97-AF65-F5344CB8AC3E}">
        <p14:creationId xmlns:p14="http://schemas.microsoft.com/office/powerpoint/2010/main" val="3730980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0310" y="681037"/>
            <a:ext cx="9471212" cy="1087157"/>
          </a:xfrm>
        </p:spPr>
        <p:txBody>
          <a:bodyPr>
            <a:noAutofit/>
          </a:bodyPr>
          <a:lstStyle/>
          <a:p>
            <a:pPr algn="ctr"/>
            <a:r>
              <a:rPr lang="en-US" sz="3600" dirty="0">
                <a:solidFill>
                  <a:schemeClr val="accent4">
                    <a:lumMod val="75000"/>
                  </a:schemeClr>
                </a:solidFill>
                <a:latin typeface="+mn-lt"/>
              </a:rPr>
              <a:t>What does the name mean?</a:t>
            </a:r>
          </a:p>
        </p:txBody>
      </p:sp>
      <p:sp>
        <p:nvSpPr>
          <p:cNvPr id="3" name="Content Placeholder 2"/>
          <p:cNvSpPr>
            <a:spLocks noGrp="1"/>
          </p:cNvSpPr>
          <p:nvPr>
            <p:ph idx="1"/>
          </p:nvPr>
        </p:nvSpPr>
        <p:spPr/>
        <p:txBody>
          <a:bodyPr>
            <a:normAutofit/>
          </a:bodyPr>
          <a:lstStyle/>
          <a:p>
            <a:pPr marL="0" indent="0" algn="ctr" defTabSz="914377">
              <a:buNone/>
            </a:pPr>
            <a:r>
              <a:rPr lang="en-US" sz="2000" b="1" dirty="0">
                <a:solidFill>
                  <a:srgbClr val="FF0000"/>
                </a:solidFill>
                <a:latin typeface="+mn-lt"/>
              </a:rPr>
              <a:t>t , ta, or tu = tumor</a:t>
            </a:r>
          </a:p>
          <a:p>
            <a:pPr marL="0" indent="0" algn="ctr" defTabSz="914377">
              <a:buNone/>
            </a:pPr>
            <a:r>
              <a:rPr lang="en-US" sz="2000" b="1" dirty="0">
                <a:solidFill>
                  <a:prstClr val="black"/>
                </a:solidFill>
                <a:latin typeface="+mn-lt"/>
              </a:rPr>
              <a:t>tras</a:t>
            </a:r>
            <a:r>
              <a:rPr lang="en-US" sz="2000" b="1" dirty="0">
                <a:solidFill>
                  <a:srgbClr val="FF0000"/>
                </a:solidFill>
                <a:latin typeface="+mn-lt"/>
              </a:rPr>
              <a:t>tu</a:t>
            </a:r>
            <a:r>
              <a:rPr lang="en-US" sz="2000" b="1" dirty="0">
                <a:solidFill>
                  <a:prstClr val="black"/>
                </a:solidFill>
                <a:latin typeface="+mn-lt"/>
              </a:rPr>
              <a:t>zumab</a:t>
            </a:r>
          </a:p>
          <a:p>
            <a:pPr marL="0" indent="0" algn="ctr" defTabSz="914377">
              <a:buNone/>
            </a:pPr>
            <a:endParaRPr lang="en-US" sz="2000" b="1" dirty="0">
              <a:solidFill>
                <a:prstClr val="black"/>
              </a:solidFill>
              <a:latin typeface="+mn-lt"/>
            </a:endParaRPr>
          </a:p>
          <a:p>
            <a:pPr marL="0" indent="0" algn="ctr" defTabSz="914377">
              <a:buNone/>
            </a:pPr>
            <a:r>
              <a:rPr lang="en-US" sz="2000" b="1" dirty="0">
                <a:solidFill>
                  <a:srgbClr val="FF0000"/>
                </a:solidFill>
                <a:latin typeface="+mn-lt"/>
              </a:rPr>
              <a:t>ci = circulatory</a:t>
            </a:r>
          </a:p>
          <a:p>
            <a:pPr marL="0" indent="0" algn="ctr" defTabSz="914377">
              <a:buNone/>
            </a:pPr>
            <a:r>
              <a:rPr lang="en-US" sz="2000" b="1" dirty="0">
                <a:solidFill>
                  <a:prstClr val="black"/>
                </a:solidFill>
                <a:latin typeface="+mn-lt"/>
              </a:rPr>
              <a:t>beva</a:t>
            </a:r>
            <a:r>
              <a:rPr lang="en-US" sz="2000" b="1" dirty="0">
                <a:solidFill>
                  <a:srgbClr val="FF0000"/>
                </a:solidFill>
                <a:latin typeface="+mn-lt"/>
              </a:rPr>
              <a:t>ci</a:t>
            </a:r>
            <a:r>
              <a:rPr lang="en-US" sz="2000" b="1" dirty="0">
                <a:solidFill>
                  <a:prstClr val="black"/>
                </a:solidFill>
                <a:latin typeface="+mn-lt"/>
              </a:rPr>
              <a:t>zumab</a:t>
            </a:r>
          </a:p>
          <a:p>
            <a:pPr marL="0" indent="0" algn="ctr" defTabSz="914377">
              <a:buNone/>
            </a:pPr>
            <a:endParaRPr lang="en-US" sz="2000" b="1" dirty="0">
              <a:solidFill>
                <a:prstClr val="black"/>
              </a:solidFill>
              <a:latin typeface="+mn-lt"/>
            </a:endParaRPr>
          </a:p>
          <a:p>
            <a:pPr marL="0" indent="0" algn="ctr" defTabSz="914377">
              <a:buNone/>
            </a:pPr>
            <a:r>
              <a:rPr lang="en-US" sz="2000" b="1" dirty="0">
                <a:solidFill>
                  <a:srgbClr val="FF0000"/>
                </a:solidFill>
                <a:latin typeface="+mn-lt"/>
              </a:rPr>
              <a:t>li or l = immunomodulator</a:t>
            </a:r>
          </a:p>
          <a:p>
            <a:pPr marL="0" indent="0" algn="ctr" defTabSz="914377">
              <a:buNone/>
            </a:pPr>
            <a:r>
              <a:rPr lang="en-US" sz="2000" b="1" dirty="0">
                <a:solidFill>
                  <a:prstClr val="black"/>
                </a:solidFill>
                <a:latin typeface="+mn-lt"/>
              </a:rPr>
              <a:t>ipi</a:t>
            </a:r>
            <a:r>
              <a:rPr lang="en-US" sz="2000" b="1" dirty="0">
                <a:solidFill>
                  <a:srgbClr val="FF0000"/>
                </a:solidFill>
                <a:latin typeface="+mn-lt"/>
              </a:rPr>
              <a:t>li</a:t>
            </a:r>
            <a:r>
              <a:rPr lang="en-US" sz="2000" b="1" dirty="0">
                <a:solidFill>
                  <a:prstClr val="black"/>
                </a:solidFill>
                <a:latin typeface="+mn-lt"/>
              </a:rPr>
              <a:t>mumab</a:t>
            </a:r>
          </a:p>
        </p:txBody>
      </p:sp>
      <p:sp>
        <p:nvSpPr>
          <p:cNvPr id="4" name="TextBox 3">
            <a:extLst>
              <a:ext uri="{FF2B5EF4-FFF2-40B4-BE49-F238E27FC236}">
                <a16:creationId xmlns:a16="http://schemas.microsoft.com/office/drawing/2014/main" id="{D115BA2D-4E28-41C2-8C3C-492768D0957E}"/>
              </a:ext>
            </a:extLst>
          </p:cNvPr>
          <p:cNvSpPr txBox="1"/>
          <p:nvPr/>
        </p:nvSpPr>
        <p:spPr>
          <a:xfrm>
            <a:off x="283782" y="5670542"/>
            <a:ext cx="9415501" cy="502573"/>
          </a:xfrm>
          <a:prstGeom prst="rect">
            <a:avLst/>
          </a:prstGeom>
          <a:noFill/>
        </p:spPr>
        <p:txBody>
          <a:bodyPr wrap="square" rtlCol="0">
            <a:spAutoFit/>
          </a:bodyPr>
          <a:lstStyle/>
          <a:p>
            <a:pPr lvl="0">
              <a:defRPr/>
            </a:pPr>
            <a:r>
              <a:rPr lang="en-US" sz="1333" dirty="0">
                <a:solidFill>
                  <a:prstClr val="black"/>
                </a:solidFill>
                <a:hlinkClick r:id="rId2"/>
              </a:rPr>
              <a:t>https://www.ama-assn.org/about/united-states-adopted-names/united-states-adopted-names-naming-guidelines</a:t>
            </a:r>
            <a:endParaRPr lang="en-US" sz="1333" dirty="0">
              <a:solidFill>
                <a:prstClr val="black"/>
              </a:solidFill>
            </a:endParaRPr>
          </a:p>
          <a:p>
            <a:pPr lvl="0">
              <a:defRPr/>
            </a:pPr>
            <a:endParaRPr lang="en-US" sz="1333" dirty="0">
              <a:solidFill>
                <a:prstClr val="black"/>
              </a:solidFill>
            </a:endParaRPr>
          </a:p>
        </p:txBody>
      </p:sp>
    </p:spTree>
    <p:extLst>
      <p:ext uri="{BB962C8B-B14F-4D97-AF65-F5344CB8AC3E}">
        <p14:creationId xmlns:p14="http://schemas.microsoft.com/office/powerpoint/2010/main" val="1632285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7030" y="376237"/>
            <a:ext cx="8535296" cy="1325563"/>
          </a:xfrm>
        </p:spPr>
        <p:txBody>
          <a:bodyPr>
            <a:normAutofit/>
          </a:bodyPr>
          <a:lstStyle/>
          <a:p>
            <a:pPr algn="ctr"/>
            <a:r>
              <a:rPr lang="en-US" sz="3600" dirty="0">
                <a:solidFill>
                  <a:schemeClr val="accent4">
                    <a:lumMod val="75000"/>
                  </a:schemeClr>
                </a:solidFill>
                <a:latin typeface="+mn-lt"/>
              </a:rPr>
              <a:t>What does the name mean?</a:t>
            </a:r>
          </a:p>
        </p:txBody>
      </p:sp>
      <p:sp>
        <p:nvSpPr>
          <p:cNvPr id="3" name="Content Placeholder 2"/>
          <p:cNvSpPr>
            <a:spLocks noGrp="1"/>
          </p:cNvSpPr>
          <p:nvPr>
            <p:ph idx="1"/>
          </p:nvPr>
        </p:nvSpPr>
        <p:spPr>
          <a:xfrm>
            <a:off x="838200" y="1825625"/>
            <a:ext cx="10515600" cy="3842760"/>
          </a:xfrm>
        </p:spPr>
        <p:txBody>
          <a:bodyPr>
            <a:normAutofit/>
          </a:bodyPr>
          <a:lstStyle/>
          <a:p>
            <a:pPr marL="609585" indent="-609585">
              <a:buFont typeface="Arial" panose="020B0604020202020204" pitchFamily="34" charset="0"/>
              <a:buChar char="•"/>
            </a:pPr>
            <a:r>
              <a:rPr lang="en-US" sz="2000" b="1" dirty="0">
                <a:latin typeface="Calibri" panose="020F0502020204030204" pitchFamily="34" charset="0"/>
              </a:rPr>
              <a:t>One or two words added to name indicates it is a conjugated monoclonal antibody. May be combined with:</a:t>
            </a:r>
          </a:p>
          <a:p>
            <a:pPr marL="609585" indent="-609585">
              <a:buFont typeface="Arial" panose="020B0604020202020204" pitchFamily="34" charset="0"/>
              <a:buChar char="•"/>
            </a:pPr>
            <a:endParaRPr lang="en-US" sz="2000" b="1" dirty="0">
              <a:latin typeface="Calibri" panose="020F0502020204030204" pitchFamily="34" charset="0"/>
            </a:endParaRPr>
          </a:p>
          <a:p>
            <a:pPr marL="1219170" lvl="1" indent="-609585">
              <a:buFont typeface="Arial" panose="020B0604020202020204" pitchFamily="34" charset="0"/>
              <a:buChar char="•"/>
            </a:pPr>
            <a:r>
              <a:rPr lang="en-US" sz="2000" b="1" dirty="0">
                <a:solidFill>
                  <a:srgbClr val="FF0000"/>
                </a:solidFill>
                <a:latin typeface="Calibri" panose="020F0502020204030204" pitchFamily="34" charset="0"/>
              </a:rPr>
              <a:t>Radioactive particle</a:t>
            </a:r>
            <a:r>
              <a:rPr lang="en-US" sz="2000" b="1" dirty="0">
                <a:latin typeface="Calibri" panose="020F0502020204030204" pitchFamily="34" charset="0"/>
              </a:rPr>
              <a:t>: ibritumomab </a:t>
            </a:r>
            <a:r>
              <a:rPr lang="en-US" sz="2000" b="1" dirty="0">
                <a:solidFill>
                  <a:srgbClr val="FF0000"/>
                </a:solidFill>
                <a:latin typeface="Calibri" panose="020F0502020204030204" pitchFamily="34" charset="0"/>
              </a:rPr>
              <a:t>tiuxetan </a:t>
            </a:r>
          </a:p>
          <a:p>
            <a:pPr marL="1219170" lvl="1" indent="-609585">
              <a:buFont typeface="Arial" panose="020B0604020202020204" pitchFamily="34" charset="0"/>
              <a:buChar char="•"/>
            </a:pPr>
            <a:endParaRPr lang="en-US" sz="2000" b="1" dirty="0">
              <a:latin typeface="Calibri" panose="020F0502020204030204" pitchFamily="34" charset="0"/>
            </a:endParaRPr>
          </a:p>
          <a:p>
            <a:pPr marL="1219170" lvl="1" indent="-609585">
              <a:buFont typeface="Arial" panose="020B0604020202020204" pitchFamily="34" charset="0"/>
              <a:buChar char="•"/>
            </a:pPr>
            <a:r>
              <a:rPr lang="en-US" sz="2000" b="1" dirty="0">
                <a:solidFill>
                  <a:srgbClr val="FF0000"/>
                </a:solidFill>
                <a:latin typeface="Calibri" panose="020F0502020204030204" pitchFamily="34" charset="0"/>
              </a:rPr>
              <a:t>Drug</a:t>
            </a:r>
            <a:r>
              <a:rPr lang="en-US" sz="2000" b="1" dirty="0">
                <a:latin typeface="Calibri" panose="020F0502020204030204" pitchFamily="34" charset="0"/>
              </a:rPr>
              <a:t> (antibody-drug conjugate): ado-trastuzumab </a:t>
            </a:r>
            <a:r>
              <a:rPr lang="en-US" sz="2000" b="1" dirty="0">
                <a:solidFill>
                  <a:srgbClr val="FF0000"/>
                </a:solidFill>
                <a:latin typeface="Calibri" panose="020F0502020204030204" pitchFamily="34" charset="0"/>
              </a:rPr>
              <a:t>emtansine</a:t>
            </a:r>
          </a:p>
          <a:p>
            <a:pPr marL="1219170" lvl="1" indent="-609585">
              <a:buFont typeface="Arial" panose="020B0604020202020204" pitchFamily="34" charset="0"/>
              <a:buChar char="•"/>
            </a:pPr>
            <a:endParaRPr lang="en-US" sz="2000" b="1" dirty="0">
              <a:solidFill>
                <a:srgbClr val="FF0000"/>
              </a:solidFill>
              <a:latin typeface="Calibri" panose="020F0502020204030204" pitchFamily="34" charset="0"/>
            </a:endParaRPr>
          </a:p>
          <a:p>
            <a:pPr marL="609585" indent="-609585">
              <a:buFont typeface="Arial" panose="020B0604020202020204" pitchFamily="34" charset="0"/>
              <a:buChar char="•"/>
            </a:pPr>
            <a:r>
              <a:rPr lang="en-US" sz="2000" b="1" dirty="0">
                <a:latin typeface="Calibri" panose="020F0502020204030204" pitchFamily="34" charset="0"/>
              </a:rPr>
              <a:t>Two words joined by “plus” or “and” indicates the combination of monoclonal antibody and a second agents</a:t>
            </a:r>
          </a:p>
          <a:p>
            <a:pPr marL="609585" indent="-609585">
              <a:buFont typeface="Arial" panose="020B0604020202020204" pitchFamily="34" charset="0"/>
              <a:buChar char="•"/>
            </a:pPr>
            <a:endParaRPr lang="en-US" sz="2000" b="1" dirty="0">
              <a:latin typeface="Calibri" panose="020F0502020204030204" pitchFamily="34" charset="0"/>
            </a:endParaRPr>
          </a:p>
          <a:p>
            <a:pPr marL="1219170" marR="0" lvl="1" indent="-60958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Helvetica" charset="0"/>
              </a:rPr>
              <a:t>daratumumab plus hyaluronidase</a:t>
            </a:r>
          </a:p>
          <a:p>
            <a:pPr marL="1066785" lvl="1" indent="-609585">
              <a:buFont typeface="Arial" panose="020B0604020202020204" pitchFamily="34" charset="0"/>
              <a:buChar char="•"/>
            </a:pPr>
            <a:endParaRPr lang="en-US" sz="1600" b="1" dirty="0">
              <a:latin typeface="Calibri" panose="020F0502020204030204" pitchFamily="34" charset="0"/>
            </a:endParaRPr>
          </a:p>
          <a:p>
            <a:pPr marL="1066785" lvl="1" indent="-609585">
              <a:buFont typeface="Arial" panose="020B0604020202020204" pitchFamily="34" charset="0"/>
              <a:buChar char="•"/>
            </a:pPr>
            <a:endParaRPr lang="en-US" sz="1600" b="1" dirty="0">
              <a:latin typeface="Calibri" panose="020F0502020204030204" pitchFamily="34" charset="0"/>
            </a:endParaRPr>
          </a:p>
          <a:p>
            <a:pPr marL="0" indent="0">
              <a:buNone/>
            </a:pPr>
            <a:endParaRPr lang="en-US" sz="2400" dirty="0"/>
          </a:p>
        </p:txBody>
      </p:sp>
      <p:sp>
        <p:nvSpPr>
          <p:cNvPr id="4" name="TextBox 3">
            <a:extLst>
              <a:ext uri="{FF2B5EF4-FFF2-40B4-BE49-F238E27FC236}">
                <a16:creationId xmlns:a16="http://schemas.microsoft.com/office/drawing/2014/main" id="{D115BA2D-4E28-41C2-8C3C-492768D0957E}"/>
              </a:ext>
            </a:extLst>
          </p:cNvPr>
          <p:cNvSpPr txBox="1"/>
          <p:nvPr/>
        </p:nvSpPr>
        <p:spPr>
          <a:xfrm>
            <a:off x="331078" y="5990846"/>
            <a:ext cx="9415501" cy="502573"/>
          </a:xfrm>
          <a:prstGeom prst="rect">
            <a:avLst/>
          </a:prstGeom>
          <a:noFill/>
        </p:spPr>
        <p:txBody>
          <a:bodyPr wrap="square" rtlCol="0">
            <a:spAutoFit/>
          </a:bodyPr>
          <a:lstStyle/>
          <a:p>
            <a:pPr lvl="0">
              <a:defRPr/>
            </a:pPr>
            <a:r>
              <a:rPr lang="en-US" sz="1333" dirty="0">
                <a:solidFill>
                  <a:prstClr val="black"/>
                </a:solidFill>
                <a:hlinkClick r:id="rId2"/>
              </a:rPr>
              <a:t>https://www.ama-assn.org/about/united-states-adopted-names/united-states-adopted-names-naming-guidelines</a:t>
            </a:r>
            <a:endParaRPr lang="en-US" sz="1333" dirty="0">
              <a:solidFill>
                <a:prstClr val="black"/>
              </a:solidFill>
            </a:endParaRPr>
          </a:p>
          <a:p>
            <a:pPr lvl="0">
              <a:defRPr/>
            </a:pPr>
            <a:endParaRPr lang="en-US" sz="1333" dirty="0">
              <a:solidFill>
                <a:prstClr val="black"/>
              </a:solidFill>
            </a:endParaRPr>
          </a:p>
        </p:txBody>
      </p:sp>
    </p:spTree>
    <p:extLst>
      <p:ext uri="{BB962C8B-B14F-4D97-AF65-F5344CB8AC3E}">
        <p14:creationId xmlns:p14="http://schemas.microsoft.com/office/powerpoint/2010/main" val="3439685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7736" y="266053"/>
            <a:ext cx="8892988" cy="1046788"/>
          </a:xfrm>
        </p:spPr>
        <p:txBody>
          <a:bodyPr>
            <a:noAutofit/>
          </a:bodyPr>
          <a:lstStyle/>
          <a:p>
            <a:pPr algn="ctr"/>
            <a:r>
              <a:rPr lang="en-US" sz="3600" dirty="0">
                <a:solidFill>
                  <a:schemeClr val="accent4">
                    <a:lumMod val="75000"/>
                  </a:schemeClr>
                </a:solidFill>
                <a:latin typeface="+mn-lt"/>
              </a:rPr>
              <a:t>What does the name mean?</a:t>
            </a:r>
          </a:p>
        </p:txBody>
      </p:sp>
      <p:sp>
        <p:nvSpPr>
          <p:cNvPr id="3" name="Content Placeholder 2"/>
          <p:cNvSpPr>
            <a:spLocks noGrp="1"/>
          </p:cNvSpPr>
          <p:nvPr>
            <p:ph idx="1"/>
          </p:nvPr>
        </p:nvSpPr>
        <p:spPr>
          <a:xfrm>
            <a:off x="609600" y="1312841"/>
            <a:ext cx="10972799" cy="4418004"/>
          </a:xfrm>
        </p:spPr>
        <p:txBody>
          <a:bodyPr>
            <a:normAutofit fontScale="92500"/>
          </a:bodyPr>
          <a:lstStyle/>
          <a:p>
            <a:pPr>
              <a:buFont typeface="Arial" panose="020B0604020202020204" pitchFamily="34" charset="0"/>
              <a:buChar char="•"/>
            </a:pPr>
            <a:r>
              <a:rPr lang="en-US" sz="2200" b="1" dirty="0">
                <a:latin typeface="Calibri" panose="020F0502020204030204" pitchFamily="34" charset="0"/>
              </a:rPr>
              <a:t>In 2017, the FDA made the decision to name </a:t>
            </a:r>
            <a:r>
              <a:rPr lang="en-US" sz="2200" b="1" dirty="0">
                <a:solidFill>
                  <a:srgbClr val="FF0000"/>
                </a:solidFill>
                <a:latin typeface="Calibri" panose="020F0502020204030204" pitchFamily="34" charset="0"/>
              </a:rPr>
              <a:t>all new biologics (not just biosimilars) </a:t>
            </a:r>
            <a:r>
              <a:rPr lang="en-US" sz="2200" b="1" dirty="0">
                <a:latin typeface="Calibri" panose="020F0502020204030204" pitchFamily="34" charset="0"/>
              </a:rPr>
              <a:t>with“4 lower case letters devoid of meaning” attached by a hyphen as a suffix:</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There was concern that the suffix on biosimilars would serve as a barrier to their use; creating a  misimpression that they were inferior to the reference (originator) products</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Resulted in the FDA deciding to attached the suffix to all new biologics; not just biosimilars</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Change in naming advances patient safety and creates a high quality, competitive market</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FDA does not intend to modify the proper names of biological products that have already been licensed or approved under the Public Health Service Act without an FDA-designated suffix in their proper names.</a:t>
            </a:r>
          </a:p>
          <a:p>
            <a:endParaRPr lang="en-US" dirty="0"/>
          </a:p>
        </p:txBody>
      </p:sp>
      <p:sp>
        <p:nvSpPr>
          <p:cNvPr id="4" name="TextBox 3"/>
          <p:cNvSpPr txBox="1"/>
          <p:nvPr/>
        </p:nvSpPr>
        <p:spPr>
          <a:xfrm>
            <a:off x="918488" y="5730845"/>
            <a:ext cx="8225511" cy="461665"/>
          </a:xfrm>
          <a:prstGeom prst="rect">
            <a:avLst/>
          </a:prstGeom>
          <a:noFill/>
        </p:spPr>
        <p:txBody>
          <a:bodyPr wrap="square" rtlCol="0">
            <a:spAutoFit/>
          </a:bodyPr>
          <a:lstStyle/>
          <a:p>
            <a:pPr defTabSz="1219170"/>
            <a:r>
              <a:rPr lang="en-US" sz="1200" dirty="0">
                <a:solidFill>
                  <a:prstClr val="black"/>
                </a:solidFill>
                <a:hlinkClick r:id="rId2"/>
              </a:rPr>
              <a:t>https://www.ama-assn.org/about/united-states-adopted-names/united-states-adopted-names-naming-guidelines</a:t>
            </a:r>
            <a:endParaRPr lang="en-US" sz="1200" dirty="0">
              <a:solidFill>
                <a:prstClr val="black"/>
              </a:solidFill>
            </a:endParaRPr>
          </a:p>
          <a:p>
            <a:pPr defTabSz="1219170"/>
            <a:endParaRPr lang="en-US" sz="1200" dirty="0">
              <a:solidFill>
                <a:prstClr val="black"/>
              </a:solidFill>
            </a:endParaRPr>
          </a:p>
        </p:txBody>
      </p:sp>
    </p:spTree>
    <p:extLst>
      <p:ext uri="{BB962C8B-B14F-4D97-AF65-F5344CB8AC3E}">
        <p14:creationId xmlns:p14="http://schemas.microsoft.com/office/powerpoint/2010/main" val="1965005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949266"/>
            <a:ext cx="9557210" cy="3941741"/>
          </a:xfrm>
        </p:spPr>
        <p:txBody>
          <a:bodyPr>
            <a:normAutofit/>
          </a:bodyPr>
          <a:lstStyle/>
          <a:p>
            <a:pPr marL="1557828" lvl="3" indent="-260344" defTabSz="1206470" rtl="0">
              <a:lnSpc>
                <a:spcPct val="80000"/>
              </a:lnSpc>
              <a:spcBef>
                <a:spcPts val="533"/>
              </a:spcBef>
              <a:defRPr/>
            </a:pPr>
            <a:r>
              <a:rPr lang="en-US" sz="2400" b="1" i="0" dirty="0">
                <a:solidFill>
                  <a:srgbClr val="FF0000"/>
                </a:solidFill>
                <a:effectLst/>
                <a:latin typeface="+mn-lt"/>
              </a:rPr>
              <a:t>	</a:t>
            </a:r>
            <a:endParaRPr lang="en-US" sz="2000" dirty="0">
              <a:solidFill>
                <a:schemeClr val="tx1"/>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998070" y="5780782"/>
            <a:ext cx="6372352" cy="1077218"/>
          </a:xfrm>
          <a:prstGeom prst="rect">
            <a:avLst/>
          </a:prstGeom>
          <a:noFill/>
        </p:spPr>
        <p:txBody>
          <a:bodyPr wrap="square" rtlCol="0">
            <a:spAutoFit/>
          </a:bodyPr>
          <a:lstStyle/>
          <a:p>
            <a:r>
              <a:rPr lang="en-US" sz="1600" dirty="0">
                <a:hlinkClick r:id="rId2"/>
              </a:rPr>
              <a:t>www.Zynyz.com</a:t>
            </a:r>
            <a:endParaRPr lang="en-US" sz="1600" dirty="0"/>
          </a:p>
          <a:p>
            <a:endParaRPr lang="en-US" sz="1600" dirty="0"/>
          </a:p>
          <a:p>
            <a:endParaRPr lang="en-US" sz="1600" dirty="0"/>
          </a:p>
          <a:p>
            <a:endParaRPr lang="en-US" sz="1600" dirty="0"/>
          </a:p>
        </p:txBody>
      </p:sp>
      <p:sp>
        <p:nvSpPr>
          <p:cNvPr id="4" name="TextBox 3">
            <a:extLst>
              <a:ext uri="{FF2B5EF4-FFF2-40B4-BE49-F238E27FC236}">
                <a16:creationId xmlns:a16="http://schemas.microsoft.com/office/drawing/2014/main" id="{1D033441-7C0C-D698-22E2-A80D96DEB993}"/>
              </a:ext>
            </a:extLst>
          </p:cNvPr>
          <p:cNvSpPr txBox="1"/>
          <p:nvPr/>
        </p:nvSpPr>
        <p:spPr>
          <a:xfrm>
            <a:off x="762000" y="2668022"/>
            <a:ext cx="10099040" cy="1521955"/>
          </a:xfrm>
          <a:prstGeom prst="rect">
            <a:avLst/>
          </a:prstGeom>
          <a:noFill/>
        </p:spPr>
        <p:txBody>
          <a:bodyPr wrap="square" rtlCol="0">
            <a:spAutoFit/>
          </a:bodyPr>
          <a:lstStyle/>
          <a:p>
            <a:pPr marL="1297495" lvl="3" defTabSz="1206470">
              <a:lnSpc>
                <a:spcPct val="80000"/>
              </a:lnSpc>
              <a:spcBef>
                <a:spcPts val="533"/>
              </a:spcBef>
              <a:buClr>
                <a:srgbClr val="0F6FC6"/>
              </a:buClr>
              <a:buSzPct val="85000"/>
              <a:defRPr/>
            </a:pPr>
            <a:endPar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297495" lvl="3" defTabSz="1206470">
              <a:lnSpc>
                <a:spcPct val="80000"/>
              </a:lnSpc>
              <a:spcBef>
                <a:spcPts val="533"/>
              </a:spcBef>
              <a:buClr>
                <a:srgbClr val="0F6FC6"/>
              </a:buClr>
              <a:buSzPct val="85000"/>
              <a:defRPr/>
            </a:pP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retifanlimab-dlwr Zynyz® </a:t>
            </a:r>
            <a:r>
              <a:rPr lang="en-US" altLang="en-US" sz="2000" b="1" dirty="0">
                <a:latin typeface="+mn-lt"/>
                <a:ea typeface="Constantia" panose="02030602050306030303" pitchFamily="18" charset="0"/>
                <a:cs typeface="Constantia" panose="02030602050306030303" pitchFamily="18" charset="0"/>
                <a:sym typeface="Constantia" pitchFamily="18" charset="0"/>
              </a:rPr>
              <a:t>Incyte Corporation: adult patients with metastatic or recurrent locally advanced Merkel cell carcinoma (MCC) </a:t>
            </a: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(2023)</a:t>
            </a:r>
          </a:p>
          <a:p>
            <a:pPr marL="1297495" lvl="3" defTabSz="1206470">
              <a:lnSpc>
                <a:spcPct val="80000"/>
              </a:lnSpc>
              <a:spcBef>
                <a:spcPts val="533"/>
              </a:spcBef>
              <a:buClr>
                <a:srgbClr val="0F6FC6"/>
              </a:buClr>
              <a:buSzPct val="85000"/>
              <a:defRPr/>
            </a:pPr>
            <a:r>
              <a:rPr lang="en-US" sz="2000" b="1" dirty="0">
                <a:solidFill>
                  <a:srgbClr val="FF0000"/>
                </a:solidFill>
                <a:latin typeface="+mn-lt"/>
              </a:rPr>
              <a:t> </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4227219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1760" y="327810"/>
            <a:ext cx="9306837" cy="668319"/>
          </a:xfrm>
        </p:spPr>
        <p:txBody>
          <a:bodyPr>
            <a:normAutofit/>
          </a:bodyPr>
          <a:lstStyle/>
          <a:p>
            <a:pPr algn="ctr"/>
            <a:r>
              <a:rPr lang="en-US" altLang="en-US" sz="3600" b="1" dirty="0">
                <a:solidFill>
                  <a:srgbClr val="FF0000"/>
                </a:solidFill>
                <a:latin typeface="+mn-lt"/>
                <a:ea typeface="Constantia" panose="02030602050306030303" pitchFamily="18" charset="0"/>
                <a:cs typeface="Constantia" panose="02030602050306030303" pitchFamily="18" charset="0"/>
                <a:sym typeface="Constantia" pitchFamily="18" charset="0"/>
              </a:rPr>
              <a:t>retifanlimab-dlwr Zynyz® </a:t>
            </a:r>
            <a:r>
              <a:rPr lang="en-US" sz="3600" b="1" dirty="0">
                <a:solidFill>
                  <a:srgbClr val="FF0000"/>
                </a:solidFill>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r>
              <a:rPr lang="en-US" sz="3600" b="1" i="0" dirty="0">
                <a:solidFill>
                  <a:srgbClr val="333333"/>
                </a:solidFill>
                <a:effectLst/>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385994" y="1077468"/>
            <a:ext cx="11111621" cy="5727490"/>
          </a:xfrm>
        </p:spPr>
        <p:txBody>
          <a:bodyPr>
            <a:noAutofit/>
          </a:bodyPr>
          <a:lstStyle/>
          <a:p>
            <a:pPr marL="1297495" lvl="3" indent="0" defTabSz="1206470">
              <a:lnSpc>
                <a:spcPct val="80000"/>
              </a:lnSpc>
              <a:spcBef>
                <a:spcPts val="533"/>
              </a:spcBef>
              <a:buClr>
                <a:srgbClr val="0F6FC6"/>
              </a:buClr>
              <a:buSzPct val="85000"/>
              <a:buNone/>
              <a:defRPr/>
            </a:pPr>
            <a:endPar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297495"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retifanlimab-dlwr Zynyz</a:t>
            </a:r>
            <a:r>
              <a:rPr lang="en-US" altLang="en-US" sz="2000" b="1" dirty="0">
                <a:latin typeface="+mn-lt"/>
                <a:ea typeface="Constantia" panose="02030602050306030303" pitchFamily="18" charset="0"/>
                <a:cs typeface="Constantia" panose="02030602050306030303" pitchFamily="18" charset="0"/>
                <a:sym typeface="Constantia" pitchFamily="18" charset="0"/>
              </a:rPr>
              <a:t>® Incyte Corporation: adult patients with metastatic or recurrent locally advanced Merkel cell carcinoma (MCC) </a:t>
            </a: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(2023)</a:t>
            </a:r>
          </a:p>
          <a:p>
            <a:pPr marL="1297495" lvl="3" indent="0" defTabSz="1206470">
              <a:lnSpc>
                <a:spcPct val="80000"/>
              </a:lnSpc>
              <a:spcBef>
                <a:spcPts val="533"/>
              </a:spcBef>
              <a:buClr>
                <a:srgbClr val="0F6FC6"/>
              </a:buClr>
              <a:buSzPct val="85000"/>
              <a:buNone/>
              <a:defRPr/>
            </a:pPr>
            <a:endPar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Monoclonal antibody targeting the immune system</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Infusion related reactions and serious immune related adverse events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Programmed death receptor-1 (PD-1) </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Immune related adverse events, fatigue, musculoskeletal pain, pruritus, diarrhea, rash, pyrexia, nausea, complications of allogeneic HSCT</a:t>
            </a:r>
          </a:p>
        </p:txBody>
      </p:sp>
      <p:sp>
        <p:nvSpPr>
          <p:cNvPr id="4" name="TextBox 3">
            <a:extLst>
              <a:ext uri="{FF2B5EF4-FFF2-40B4-BE49-F238E27FC236}">
                <a16:creationId xmlns:a16="http://schemas.microsoft.com/office/drawing/2014/main" id="{368B7EC6-454C-4E4A-9CFA-476EC6CE11EA}"/>
              </a:ext>
            </a:extLst>
          </p:cNvPr>
          <p:cNvSpPr txBox="1"/>
          <p:nvPr/>
        </p:nvSpPr>
        <p:spPr>
          <a:xfrm>
            <a:off x="694385" y="6096925"/>
            <a:ext cx="7609840" cy="830997"/>
          </a:xfrm>
          <a:prstGeom prst="rect">
            <a:avLst/>
          </a:prstGeom>
          <a:noFill/>
        </p:spPr>
        <p:txBody>
          <a:bodyPr wrap="square" rtlCol="0">
            <a:spAutoFit/>
          </a:bodyPr>
          <a:lstStyle/>
          <a:p>
            <a:r>
              <a:rPr lang="en-US" sz="1600" dirty="0">
                <a:hlinkClick r:id="rId2"/>
              </a:rPr>
              <a:t>www.zynyz.com</a:t>
            </a:r>
            <a:endParaRPr lang="en-US" sz="1600" dirty="0"/>
          </a:p>
          <a:p>
            <a:endParaRPr lang="en-US" sz="1600" dirty="0"/>
          </a:p>
          <a:p>
            <a:endParaRPr lang="en-US" sz="1600" dirty="0"/>
          </a:p>
        </p:txBody>
      </p:sp>
    </p:spTree>
    <p:extLst>
      <p:ext uri="{BB962C8B-B14F-4D97-AF65-F5344CB8AC3E}">
        <p14:creationId xmlns:p14="http://schemas.microsoft.com/office/powerpoint/2010/main" val="2653214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r>
              <a:rPr lang="en-US" sz="3600" b="1" dirty="0">
                <a:solidFill>
                  <a:schemeClr val="accent4">
                    <a:lumMod val="75000"/>
                  </a:schemeClr>
                </a:solidFill>
                <a:latin typeface="+mn-lt"/>
                <a:cs typeface="Helvetica"/>
              </a:rPr>
              <a:t>Bispecific Immunomodulatory Drugs</a:t>
            </a:r>
          </a:p>
          <a:p>
            <a:pPr marL="1371600" lvl="3" indent="0">
              <a:buNone/>
            </a:pPr>
            <a:r>
              <a:rPr lang="en-US" sz="2600" b="1" dirty="0">
                <a:solidFill>
                  <a:schemeClr val="accent4">
                    <a:lumMod val="75000"/>
                  </a:schemeClr>
                </a:solidFill>
                <a:latin typeface="+mn-lt"/>
                <a:cs typeface="Helvetica"/>
              </a:rPr>
              <a:t>  </a:t>
            </a:r>
            <a:r>
              <a:rPr lang="en-US" sz="2000" b="1" dirty="0">
                <a:solidFill>
                  <a:schemeClr val="accent4">
                    <a:lumMod val="75000"/>
                  </a:schemeClr>
                </a:solidFill>
                <a:latin typeface="+mn-lt"/>
                <a:cs typeface="Helvetica"/>
              </a:rPr>
              <a:t>                                       Monoclonal Antibodies</a:t>
            </a:r>
          </a:p>
          <a:p>
            <a:pPr marL="1371600" lvl="3" indent="0">
              <a:buNone/>
            </a:pPr>
            <a:r>
              <a:rPr lang="en-US" sz="2000" b="1" dirty="0">
                <a:solidFill>
                  <a:schemeClr val="accent4">
                    <a:lumMod val="75000"/>
                  </a:schemeClr>
                </a:solidFill>
                <a:latin typeface="+mn-lt"/>
                <a:cs typeface="Helvetica"/>
              </a:rPr>
              <a:t>		                      Fusion Proteins</a:t>
            </a:r>
          </a:p>
          <a:p>
            <a:pPr marL="0" indent="0" algn="ctr">
              <a:buNone/>
            </a:pPr>
            <a:endParaRPr lang="en-US" b="1" dirty="0">
              <a:solidFill>
                <a:schemeClr val="accent4">
                  <a:lumMod val="75000"/>
                </a:schemeClr>
              </a:solidFill>
              <a:latin typeface="Helvetica"/>
              <a:cs typeface="Helvetica"/>
            </a:endParaRPr>
          </a:p>
          <a:p>
            <a:pPr marL="0" indent="0">
              <a:buNone/>
            </a:pPr>
            <a:endParaRPr lang="en-US" dirty="0"/>
          </a:p>
        </p:txBody>
      </p:sp>
    </p:spTree>
    <p:extLst>
      <p:ext uri="{BB962C8B-B14F-4D97-AF65-F5344CB8AC3E}">
        <p14:creationId xmlns:p14="http://schemas.microsoft.com/office/powerpoint/2010/main" val="3559597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77D11F-771F-36FC-C67F-F6674199C950}"/>
              </a:ext>
            </a:extLst>
          </p:cNvPr>
          <p:cNvSpPr txBox="1"/>
          <p:nvPr/>
        </p:nvSpPr>
        <p:spPr>
          <a:xfrm>
            <a:off x="195944" y="43960"/>
            <a:ext cx="11821886" cy="646331"/>
          </a:xfrm>
          <a:prstGeom prst="rect">
            <a:avLst/>
          </a:prstGeom>
          <a:noFill/>
        </p:spPr>
        <p:txBody>
          <a:bodyPr wrap="square">
            <a:spAutoFit/>
          </a:bodyPr>
          <a:lstStyle/>
          <a:p>
            <a:r>
              <a:rPr lang="en-US" sz="3600" b="1" dirty="0">
                <a:ea typeface="ＭＳ Ｐゴシック"/>
              </a:rPr>
              <a:t>Types of Immune Therapy: Bispecific T Cell Engagers (</a:t>
            </a:r>
            <a:r>
              <a:rPr lang="en-US" sz="3600" b="1" dirty="0" err="1">
                <a:ea typeface="ＭＳ Ｐゴシック"/>
              </a:rPr>
              <a:t>BiTEs</a:t>
            </a:r>
            <a:r>
              <a:rPr lang="en-US" sz="3600" b="1" dirty="0">
                <a:ea typeface="ＭＳ Ｐゴシック"/>
              </a:rPr>
              <a:t>)</a:t>
            </a:r>
            <a:endParaRPr lang="en-US" sz="3600" b="1" dirty="0"/>
          </a:p>
        </p:txBody>
      </p:sp>
      <p:sp>
        <p:nvSpPr>
          <p:cNvPr id="6" name="TextBox 5">
            <a:extLst>
              <a:ext uri="{FF2B5EF4-FFF2-40B4-BE49-F238E27FC236}">
                <a16:creationId xmlns:a16="http://schemas.microsoft.com/office/drawing/2014/main" id="{A7BC5F92-06F2-B157-3231-B473821B4062}"/>
              </a:ext>
            </a:extLst>
          </p:cNvPr>
          <p:cNvSpPr txBox="1"/>
          <p:nvPr/>
        </p:nvSpPr>
        <p:spPr>
          <a:xfrm>
            <a:off x="746450" y="1439635"/>
            <a:ext cx="7856374" cy="707886"/>
          </a:xfrm>
          <a:prstGeom prst="rect">
            <a:avLst/>
          </a:prstGeom>
          <a:noFill/>
        </p:spPr>
        <p:txBody>
          <a:bodyPr wrap="square">
            <a:spAutoFit/>
          </a:bodyPr>
          <a:lstStyle/>
          <a:p>
            <a:pPr marL="0" indent="0">
              <a:buNone/>
            </a:pPr>
            <a:r>
              <a:rPr lang="en-US" sz="2000" b="1" dirty="0"/>
              <a:t>Monoclonal antibodies: May bring T-cells close to cancer cells, helping the immune system kill the cells</a:t>
            </a:r>
            <a:endParaRPr lang="en-US" sz="2000" b="1" dirty="0">
              <a:cs typeface="Arial"/>
            </a:endParaRPr>
          </a:p>
        </p:txBody>
      </p:sp>
      <p:pic>
        <p:nvPicPr>
          <p:cNvPr id="7" name="Picture 2" descr="a monoclonal antibody brings a t cell close to the cancer cell">
            <a:extLst>
              <a:ext uri="{FF2B5EF4-FFF2-40B4-BE49-F238E27FC236}">
                <a16:creationId xmlns:a16="http://schemas.microsoft.com/office/drawing/2014/main" id="{DAAB11C6-0526-629A-F60D-560609074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266" y="2515365"/>
            <a:ext cx="5843361" cy="38993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monoclonal antibody brings a t cell close to the cancer cell">
            <a:extLst>
              <a:ext uri="{FF2B5EF4-FFF2-40B4-BE49-F238E27FC236}">
                <a16:creationId xmlns:a16="http://schemas.microsoft.com/office/drawing/2014/main" id="{30DF67C2-7BA5-2028-A9C3-9125802C2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021" y="2225798"/>
            <a:ext cx="5843361" cy="38993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7053ABC-AFDC-B2FE-73DF-6142948DC416}"/>
              </a:ext>
            </a:extLst>
          </p:cNvPr>
          <p:cNvSpPr txBox="1"/>
          <p:nvPr/>
        </p:nvSpPr>
        <p:spPr>
          <a:xfrm>
            <a:off x="195944" y="6245398"/>
            <a:ext cx="6639979" cy="338554"/>
          </a:xfrm>
          <a:prstGeom prst="rect">
            <a:avLst/>
          </a:prstGeom>
          <a:noFill/>
        </p:spPr>
        <p:txBody>
          <a:bodyPr wrap="square">
            <a:spAutoFit/>
          </a:bodyPr>
          <a:lstStyle/>
          <a:p>
            <a:r>
              <a:rPr lang="en-US" sz="1600" dirty="0">
                <a:solidFill>
                  <a:srgbClr val="005392"/>
                </a:solidFill>
                <a:cs typeface="Arial"/>
                <a:hlinkClick r:id="rId3">
                  <a:extLst>
                    <a:ext uri="{A12FA001-AC4F-418D-AE19-62706E023703}">
                      <ahyp:hlinkClr xmlns:ahyp="http://schemas.microsoft.com/office/drawing/2018/hyperlinkcolor" val="tx"/>
                    </a:ext>
                  </a:extLst>
                </a:hlinkClick>
              </a:rPr>
              <a:t>https://www.cancer.gov/about-cancer/treatment/types/</a:t>
            </a:r>
            <a:r>
              <a:rPr lang="en-US" sz="1600" dirty="0">
                <a:cs typeface="Arial"/>
                <a:hlinkClick r:id="rId3">
                  <a:extLst>
                    <a:ext uri="{A12FA001-AC4F-418D-AE19-62706E023703}">
                      <ahyp:hlinkClr xmlns:ahyp="http://schemas.microsoft.com/office/drawing/2018/hyperlinkcolor" val="tx"/>
                    </a:ext>
                  </a:extLst>
                </a:hlinkClick>
              </a:rPr>
              <a:t>immunotherapy</a:t>
            </a:r>
            <a:endParaRPr lang="en-US" sz="1600" dirty="0">
              <a:cs typeface="Arial"/>
            </a:endParaRPr>
          </a:p>
        </p:txBody>
      </p:sp>
    </p:spTree>
    <p:extLst>
      <p:ext uri="{BB962C8B-B14F-4D97-AF65-F5344CB8AC3E}">
        <p14:creationId xmlns:p14="http://schemas.microsoft.com/office/powerpoint/2010/main" val="414911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3496" y="809666"/>
            <a:ext cx="7900595" cy="881023"/>
          </a:xfrm>
        </p:spPr>
        <p:txBody>
          <a:bodyPr>
            <a:noAutofit/>
          </a:bodyPr>
          <a:lstStyle/>
          <a:p>
            <a:pPr algn="ctr"/>
            <a:r>
              <a:rPr lang="en-US" sz="3600" b="1" dirty="0"/>
              <a:t>Progress in Cancer Therapy 2023</a:t>
            </a:r>
            <a:endParaRPr lang="en-US" sz="3600" dirty="0"/>
          </a:p>
        </p:txBody>
      </p:sp>
      <p:sp>
        <p:nvSpPr>
          <p:cNvPr id="3" name="Content Placeholder 2"/>
          <p:cNvSpPr>
            <a:spLocks noGrp="1"/>
          </p:cNvSpPr>
          <p:nvPr>
            <p:ph idx="1"/>
          </p:nvPr>
        </p:nvSpPr>
        <p:spPr>
          <a:xfrm>
            <a:off x="609600" y="1690689"/>
            <a:ext cx="10972800" cy="4040156"/>
          </a:xfrm>
        </p:spPr>
        <p:txBody>
          <a:bodyPr>
            <a:normAutofit/>
          </a:bodyPr>
          <a:lstStyle/>
          <a:p>
            <a:pPr marL="992691" lvl="1" indent="-457189" defTabSz="1206470">
              <a:lnSpc>
                <a:spcPct val="80000"/>
              </a:lnSpc>
              <a:spcBef>
                <a:spcPts val="533"/>
              </a:spcBef>
              <a:buClr>
                <a:srgbClr val="0F6FC6"/>
              </a:buClr>
              <a:buSzPct val="85000"/>
              <a:defRPr/>
            </a:pPr>
            <a:endParaRPr lang="en-US" altLang="en-US" sz="2667" b="1" dirty="0">
              <a:solidFill>
                <a:srgbClr val="00B0F0"/>
              </a:solidFill>
              <a:latin typeface="Constantia" pitchFamily="18" charset="0"/>
              <a:ea typeface="Constantia" pitchFamily="18" charset="0"/>
              <a:cs typeface="Constantia" pitchFamily="18" charset="0"/>
              <a:sym typeface="Constantia" pitchFamily="18" charset="0"/>
            </a:endParaRPr>
          </a:p>
          <a:p>
            <a:pPr marL="992691" lvl="1" indent="-457189" defTabSz="1206470">
              <a:lnSpc>
                <a:spcPct val="80000"/>
              </a:lnSpc>
              <a:spcBef>
                <a:spcPts val="533"/>
              </a:spcBef>
              <a:buClr>
                <a:srgbClr val="0F6FC6"/>
              </a:buClr>
              <a:buSzPct val="85000"/>
              <a:defRPr/>
            </a:pPr>
            <a:endParaRPr lang="en-US" altLang="en-US" sz="2667" b="1" dirty="0">
              <a:solidFill>
                <a:srgbClr val="00B0F0"/>
              </a:solidFill>
              <a:latin typeface="Constantia" pitchFamily="18" charset="0"/>
              <a:ea typeface="Constantia" pitchFamily="18" charset="0"/>
              <a:cs typeface="Constantia" pitchFamily="18" charset="0"/>
              <a:sym typeface="Constantia" pitchFamily="18" charset="0"/>
            </a:endParaRPr>
          </a:p>
          <a:p>
            <a:pPr marL="992691" lvl="1" indent="-457189" defTabSz="1206470">
              <a:lnSpc>
                <a:spcPct val="80000"/>
              </a:lnSpc>
              <a:spcBef>
                <a:spcPts val="533"/>
              </a:spcBef>
              <a:buClr>
                <a:srgbClr val="0F6FC6"/>
              </a:buClr>
              <a:buSzPct val="85000"/>
              <a:defRPr/>
            </a:pPr>
            <a:r>
              <a:rPr lang="en-US" altLang="en-US" sz="2800" b="1" dirty="0">
                <a:solidFill>
                  <a:schemeClr val="tx1"/>
                </a:solidFill>
                <a:latin typeface="+mn-lt"/>
                <a:ea typeface="Constantia" pitchFamily="18" charset="0"/>
                <a:cs typeface="Constantia" pitchFamily="18" charset="0"/>
                <a:sym typeface="Constantia" pitchFamily="18" charset="0"/>
              </a:rPr>
              <a:t>Additional  FDA Approved Cancer Treatment Agent Indications (1/1/2023 to 8/29/2023)</a:t>
            </a:r>
          </a:p>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solidFill>
                <a:schemeClr val="tx1"/>
              </a:solidFill>
              <a:latin typeface="+mn-lt"/>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sz="2667" b="1" i="1" dirty="0">
                <a:latin typeface="+mn-lt"/>
                <a:ea typeface="Constantia" pitchFamily="18" charset="0"/>
                <a:cs typeface="Constantia" pitchFamily="18" charset="0"/>
                <a:sym typeface="Constantia" pitchFamily="18" charset="0"/>
              </a:rPr>
              <a:t>29 drugs with 15 additional disease indications</a:t>
            </a:r>
          </a:p>
          <a:p>
            <a:pPr marL="1145087" lvl="2" indent="0" defTabSz="1206470">
              <a:lnSpc>
                <a:spcPct val="80000"/>
              </a:lnSpc>
              <a:spcBef>
                <a:spcPts val="533"/>
              </a:spcBef>
              <a:buClr>
                <a:srgbClr val="0F6FC6"/>
              </a:buClr>
              <a:buSzPct val="85000"/>
              <a:buNone/>
              <a:defRPr/>
            </a:pPr>
            <a:endParaRPr lang="en-US" altLang="en-US" sz="2667" b="1" dirty="0">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312115" y="5891175"/>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254267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949266"/>
            <a:ext cx="9557210" cy="3941741"/>
          </a:xfrm>
        </p:spPr>
        <p:txBody>
          <a:bodyPr>
            <a:normAutofit/>
          </a:bodyPr>
          <a:lstStyle/>
          <a:p>
            <a:pPr marL="1557828" lvl="3" indent="-260344" defTabSz="1206470" rtl="0">
              <a:lnSpc>
                <a:spcPct val="80000"/>
              </a:lnSpc>
              <a:spcBef>
                <a:spcPts val="533"/>
              </a:spcBef>
              <a:defRPr/>
            </a:pPr>
            <a:r>
              <a:rPr lang="en-US" sz="2400" b="1" i="0" dirty="0">
                <a:solidFill>
                  <a:srgbClr val="FF0000"/>
                </a:solidFill>
                <a:effectLst/>
                <a:latin typeface="+mn-lt"/>
              </a:rPr>
              <a:t>	</a:t>
            </a:r>
            <a:endParaRPr lang="en-US" sz="2000" dirty="0">
              <a:solidFill>
                <a:schemeClr val="tx1"/>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998070" y="5780782"/>
            <a:ext cx="6372352" cy="1077218"/>
          </a:xfrm>
          <a:prstGeom prst="rect">
            <a:avLst/>
          </a:prstGeom>
          <a:noFill/>
        </p:spPr>
        <p:txBody>
          <a:bodyPr wrap="square" rtlCol="0">
            <a:spAutoFit/>
          </a:bodyPr>
          <a:lstStyle/>
          <a:p>
            <a:r>
              <a:rPr lang="en-US" sz="1600" dirty="0">
                <a:hlinkClick r:id="rId2"/>
              </a:rPr>
              <a:t>www.epkinly.com</a:t>
            </a:r>
            <a:endParaRPr lang="en-US" sz="1600" dirty="0"/>
          </a:p>
          <a:p>
            <a:endParaRPr lang="en-US" sz="1600" dirty="0"/>
          </a:p>
          <a:p>
            <a:endParaRPr lang="en-US" sz="1600" dirty="0"/>
          </a:p>
          <a:p>
            <a:endParaRPr lang="en-US" sz="1600" dirty="0"/>
          </a:p>
        </p:txBody>
      </p:sp>
      <p:sp>
        <p:nvSpPr>
          <p:cNvPr id="4" name="TextBox 3">
            <a:extLst>
              <a:ext uri="{FF2B5EF4-FFF2-40B4-BE49-F238E27FC236}">
                <a16:creationId xmlns:a16="http://schemas.microsoft.com/office/drawing/2014/main" id="{1D033441-7C0C-D698-22E2-A80D96DEB993}"/>
              </a:ext>
            </a:extLst>
          </p:cNvPr>
          <p:cNvSpPr txBox="1"/>
          <p:nvPr/>
        </p:nvSpPr>
        <p:spPr>
          <a:xfrm>
            <a:off x="762000" y="2668022"/>
            <a:ext cx="10099040" cy="2324739"/>
          </a:xfrm>
          <a:prstGeom prst="rect">
            <a:avLst/>
          </a:prstGeom>
          <a:noFill/>
        </p:spPr>
        <p:txBody>
          <a:bodyPr wrap="square" rtlCol="0">
            <a:spAutoFit/>
          </a:bodyPr>
          <a:lstStyle/>
          <a:p>
            <a:pPr marL="1297495" lvl="3" defTabSz="1206470">
              <a:lnSpc>
                <a:spcPct val="80000"/>
              </a:lnSpc>
              <a:spcBef>
                <a:spcPts val="533"/>
              </a:spcBef>
              <a:buClr>
                <a:srgbClr val="0F6FC6"/>
              </a:buClr>
              <a:buSzPct val="85000"/>
              <a:defRPr/>
            </a:pPr>
            <a:endPar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297495" lvl="3" defTabSz="1206470">
              <a:lnSpc>
                <a:spcPct val="80000"/>
              </a:lnSpc>
              <a:spcBef>
                <a:spcPts val="533"/>
              </a:spcBef>
              <a:buClr>
                <a:srgbClr val="0F6FC6"/>
              </a:buClr>
              <a:buSzPct val="85000"/>
              <a:defRPr/>
            </a:pP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epcoritamab-bysp Epkinly™ </a:t>
            </a:r>
            <a:r>
              <a:rPr lang="en-US" altLang="en-US" sz="2000" b="1" dirty="0">
                <a:latin typeface="+mn-lt"/>
                <a:ea typeface="Constantia" panose="02030602050306030303" pitchFamily="18" charset="0"/>
                <a:cs typeface="Constantia" panose="02030602050306030303" pitchFamily="18" charset="0"/>
                <a:sym typeface="Constantia" pitchFamily="18" charset="0"/>
              </a:rPr>
              <a:t>Genmab US, Inc.: relapsed or refractory diffuse large B-cell lymphoma (DLBCL) not otherwise specified, including DLBCL arising from indolent lymphoma, and high-grade B-cell lymphoma after two or more lines of systemic therapy</a:t>
            </a: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 (2023)</a:t>
            </a:r>
          </a:p>
          <a:p>
            <a:pPr marL="1297495" lvl="3" defTabSz="1206470">
              <a:lnSpc>
                <a:spcPct val="80000"/>
              </a:lnSpc>
              <a:spcBef>
                <a:spcPts val="533"/>
              </a:spcBef>
              <a:buClr>
                <a:srgbClr val="0F6FC6"/>
              </a:buClr>
              <a:buSzPct val="85000"/>
              <a:defRPr/>
            </a:pPr>
            <a:endPar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297495" lvl="3" defTabSz="1206470">
              <a:lnSpc>
                <a:spcPct val="80000"/>
              </a:lnSpc>
              <a:spcBef>
                <a:spcPts val="533"/>
              </a:spcBef>
              <a:buClr>
                <a:srgbClr val="0F6FC6"/>
              </a:buClr>
              <a:buSzPct val="85000"/>
              <a:defRPr/>
            </a:pPr>
            <a:r>
              <a:rPr lang="en-US" sz="2000" b="1" dirty="0">
                <a:solidFill>
                  <a:srgbClr val="FF0000"/>
                </a:solidFill>
                <a:latin typeface="+mn-lt"/>
              </a:rPr>
              <a:t> </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2932327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1760" y="327810"/>
            <a:ext cx="9306837" cy="668319"/>
          </a:xfrm>
        </p:spPr>
        <p:txBody>
          <a:bodyPr>
            <a:normAutofit/>
          </a:bodyPr>
          <a:lstStyle/>
          <a:p>
            <a:pPr algn="ctr"/>
            <a:r>
              <a:rPr lang="en-US" altLang="en-US" sz="3600" b="1" dirty="0">
                <a:solidFill>
                  <a:srgbClr val="FF0000"/>
                </a:solidFill>
                <a:latin typeface="+mn-lt"/>
                <a:ea typeface="Constantia" panose="02030602050306030303" pitchFamily="18" charset="0"/>
                <a:cs typeface="Constantia" panose="02030602050306030303" pitchFamily="18" charset="0"/>
                <a:sym typeface="Constantia" pitchFamily="18" charset="0"/>
              </a:rPr>
              <a:t>epcoritamab-bysp Epkinly™  </a:t>
            </a:r>
            <a:r>
              <a:rPr lang="en-US" sz="3600" b="1" dirty="0">
                <a:solidFill>
                  <a:srgbClr val="FF0000"/>
                </a:solidFill>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r>
              <a:rPr lang="en-US" sz="3600" b="1" i="0" dirty="0">
                <a:solidFill>
                  <a:srgbClr val="333333"/>
                </a:solidFill>
                <a:effectLst/>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385994" y="1077468"/>
            <a:ext cx="11111621" cy="5727490"/>
          </a:xfrm>
        </p:spPr>
        <p:txBody>
          <a:bodyPr>
            <a:noAutofit/>
          </a:bodyPr>
          <a:lstStyle/>
          <a:p>
            <a:pPr marL="1297495" lvl="3" indent="0" defTabSz="1206470">
              <a:lnSpc>
                <a:spcPct val="80000"/>
              </a:lnSpc>
              <a:spcBef>
                <a:spcPts val="533"/>
              </a:spcBef>
              <a:buClr>
                <a:srgbClr val="0F6FC6"/>
              </a:buClr>
              <a:buSzPct val="85000"/>
              <a:buNone/>
              <a:defRPr/>
            </a:pPr>
            <a:endPar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297495"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epcoritamab-bysp Epkinly™ </a:t>
            </a:r>
            <a:r>
              <a:rPr lang="en-US" altLang="en-US" sz="2000" b="1" dirty="0">
                <a:latin typeface="+mn-lt"/>
                <a:ea typeface="Constantia" panose="02030602050306030303" pitchFamily="18" charset="0"/>
                <a:cs typeface="Constantia" panose="02030602050306030303" pitchFamily="18" charset="0"/>
                <a:sym typeface="Constantia" pitchFamily="18" charset="0"/>
              </a:rPr>
              <a:t>Genmab US, Inc.: relapsed or refractory diffuse large B-cell lymphoma (DLBCL) not otherwise specified, including DLBCL arising from indolent lymphoma, and high-grade B-cell lymphoma after two or more lines of systemic therapy </a:t>
            </a: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(2023)</a:t>
            </a:r>
          </a:p>
          <a:p>
            <a:pPr marL="1297495" lvl="3" indent="0" defTabSz="1206470">
              <a:lnSpc>
                <a:spcPct val="80000"/>
              </a:lnSpc>
              <a:spcBef>
                <a:spcPts val="533"/>
              </a:spcBef>
              <a:buClr>
                <a:srgbClr val="0F6FC6"/>
              </a:buClr>
              <a:buSzPct val="85000"/>
              <a:buNone/>
              <a:defRPr/>
            </a:pPr>
            <a:endPar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Bispecific monoclonal antibody ; subcutaneous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Premedicate for potential cytokine release syndrome (CRS) and monitor for immune effector associated neurotoxicity syndrome (ICANS)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 CD20 directed CD3 T-cell engager</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CRS, ICANS, infections, cytopenias,  fatigue, musculoskeletal pain, injection site reactions, pyrexia, abdominal pain, nausea, and diarrhea. </a:t>
            </a:r>
          </a:p>
        </p:txBody>
      </p:sp>
      <p:sp>
        <p:nvSpPr>
          <p:cNvPr id="4" name="TextBox 3">
            <a:extLst>
              <a:ext uri="{FF2B5EF4-FFF2-40B4-BE49-F238E27FC236}">
                <a16:creationId xmlns:a16="http://schemas.microsoft.com/office/drawing/2014/main" id="{368B7EC6-454C-4E4A-9CFA-476EC6CE11EA}"/>
              </a:ext>
            </a:extLst>
          </p:cNvPr>
          <p:cNvSpPr txBox="1"/>
          <p:nvPr/>
        </p:nvSpPr>
        <p:spPr>
          <a:xfrm>
            <a:off x="694385" y="6096925"/>
            <a:ext cx="7609840" cy="830997"/>
          </a:xfrm>
          <a:prstGeom prst="rect">
            <a:avLst/>
          </a:prstGeom>
          <a:noFill/>
        </p:spPr>
        <p:txBody>
          <a:bodyPr wrap="square" rtlCol="0">
            <a:spAutoFit/>
          </a:bodyPr>
          <a:lstStyle/>
          <a:p>
            <a:r>
              <a:rPr lang="en-US" sz="1600" dirty="0">
                <a:hlinkClick r:id="rId2"/>
              </a:rPr>
              <a:t>www.epkinly.com</a:t>
            </a:r>
            <a:endParaRPr lang="en-US" sz="1600" dirty="0"/>
          </a:p>
          <a:p>
            <a:endParaRPr lang="en-US" sz="1600" dirty="0"/>
          </a:p>
          <a:p>
            <a:endParaRPr lang="en-US" sz="1600" dirty="0"/>
          </a:p>
        </p:txBody>
      </p:sp>
    </p:spTree>
    <p:extLst>
      <p:ext uri="{BB962C8B-B14F-4D97-AF65-F5344CB8AC3E}">
        <p14:creationId xmlns:p14="http://schemas.microsoft.com/office/powerpoint/2010/main" val="1431830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949266"/>
            <a:ext cx="9557210" cy="3941741"/>
          </a:xfrm>
        </p:spPr>
        <p:txBody>
          <a:bodyPr>
            <a:normAutofit/>
          </a:bodyPr>
          <a:lstStyle/>
          <a:p>
            <a:pPr marL="1557828" lvl="3" indent="-260344" defTabSz="1206470" rtl="0">
              <a:lnSpc>
                <a:spcPct val="80000"/>
              </a:lnSpc>
              <a:spcBef>
                <a:spcPts val="533"/>
              </a:spcBef>
              <a:defRPr/>
            </a:pPr>
            <a:r>
              <a:rPr lang="en-US" sz="2400" b="1" i="0" dirty="0">
                <a:solidFill>
                  <a:srgbClr val="FF0000"/>
                </a:solidFill>
                <a:effectLst/>
                <a:latin typeface="+mn-lt"/>
              </a:rPr>
              <a:t>	</a:t>
            </a:r>
            <a:endParaRPr lang="en-US" sz="2000" dirty="0">
              <a:solidFill>
                <a:schemeClr val="tx1"/>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998070" y="5780782"/>
            <a:ext cx="6372352" cy="1077218"/>
          </a:xfrm>
          <a:prstGeom prst="rect">
            <a:avLst/>
          </a:prstGeom>
          <a:noFill/>
        </p:spPr>
        <p:txBody>
          <a:bodyPr wrap="square" rtlCol="0">
            <a:spAutoFit/>
          </a:bodyPr>
          <a:lstStyle/>
          <a:p>
            <a:r>
              <a:rPr lang="en-US" sz="1600" dirty="0">
                <a:hlinkClick r:id="rId2"/>
              </a:rPr>
              <a:t>www.columvi.com</a:t>
            </a:r>
            <a:endParaRPr lang="en-US" sz="1600" dirty="0"/>
          </a:p>
          <a:p>
            <a:endParaRPr lang="en-US" sz="1600" dirty="0"/>
          </a:p>
          <a:p>
            <a:endParaRPr lang="en-US" sz="1600" dirty="0"/>
          </a:p>
          <a:p>
            <a:endParaRPr lang="en-US" sz="1600" dirty="0"/>
          </a:p>
        </p:txBody>
      </p:sp>
      <p:sp>
        <p:nvSpPr>
          <p:cNvPr id="4" name="TextBox 3">
            <a:extLst>
              <a:ext uri="{FF2B5EF4-FFF2-40B4-BE49-F238E27FC236}">
                <a16:creationId xmlns:a16="http://schemas.microsoft.com/office/drawing/2014/main" id="{1D033441-7C0C-D698-22E2-A80D96DEB993}"/>
              </a:ext>
            </a:extLst>
          </p:cNvPr>
          <p:cNvSpPr txBox="1"/>
          <p:nvPr/>
        </p:nvSpPr>
        <p:spPr>
          <a:xfrm>
            <a:off x="762000" y="2668022"/>
            <a:ext cx="10099040" cy="2014398"/>
          </a:xfrm>
          <a:prstGeom prst="rect">
            <a:avLst/>
          </a:prstGeom>
          <a:noFill/>
        </p:spPr>
        <p:txBody>
          <a:bodyPr wrap="square" rtlCol="0">
            <a:spAutoFit/>
          </a:bodyPr>
          <a:lstStyle/>
          <a:p>
            <a:pPr marL="1297495" lvl="3" defTabSz="1206470">
              <a:lnSpc>
                <a:spcPct val="80000"/>
              </a:lnSpc>
              <a:spcBef>
                <a:spcPts val="533"/>
              </a:spcBef>
              <a:buClr>
                <a:srgbClr val="0F6FC6"/>
              </a:buClr>
              <a:buSzPct val="85000"/>
              <a:defRPr/>
            </a:pPr>
            <a:endPar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297495" lvl="3" defTabSz="1206470">
              <a:lnSpc>
                <a:spcPct val="80000"/>
              </a:lnSpc>
              <a:spcBef>
                <a:spcPts val="533"/>
              </a:spcBef>
              <a:buClr>
                <a:srgbClr val="0F6FC6"/>
              </a:buClr>
              <a:buSzPct val="85000"/>
              <a:defRPr/>
            </a:pP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glofitamab-gxbm Columvi™ </a:t>
            </a:r>
            <a:r>
              <a:rPr lang="en-US" altLang="en-US" sz="2000" b="1" dirty="0">
                <a:latin typeface="+mn-lt"/>
                <a:ea typeface="Constantia" pitchFamily="18" charset="0"/>
                <a:cs typeface="Constantia" pitchFamily="18" charset="0"/>
                <a:sym typeface="Constantia" pitchFamily="18" charset="0"/>
              </a:rPr>
              <a:t>Genentech, Inc.: for relapsed or refractory diffuse large B-cell lymphoma, not otherwise specified (DLBCL, NOS) or large B-cell lymphoma (LBCL) arising from follicular lymphoma, after two or more lines of systemic therapy </a:t>
            </a: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(2023)</a:t>
            </a:r>
          </a:p>
          <a:p>
            <a:pPr marL="1297495" lvl="3" defTabSz="1206470">
              <a:lnSpc>
                <a:spcPct val="80000"/>
              </a:lnSpc>
              <a:spcBef>
                <a:spcPts val="533"/>
              </a:spcBef>
              <a:buClr>
                <a:srgbClr val="0F6FC6"/>
              </a:buClr>
              <a:buSzPct val="85000"/>
              <a:defRPr/>
            </a:pPr>
            <a:r>
              <a:rPr lang="en-US" sz="2000" b="1" dirty="0">
                <a:solidFill>
                  <a:srgbClr val="FF0000"/>
                </a:solidFill>
                <a:latin typeface="+mn-lt"/>
              </a:rPr>
              <a:t> </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560573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1760" y="327810"/>
            <a:ext cx="9306837" cy="668319"/>
          </a:xfrm>
        </p:spPr>
        <p:txBody>
          <a:bodyPr>
            <a:normAutofit/>
          </a:bodyPr>
          <a:lstStyle/>
          <a:p>
            <a:pPr algn="ctr"/>
            <a:r>
              <a:rPr lang="en-US" altLang="en-US" sz="3600" b="1" dirty="0">
                <a:solidFill>
                  <a:srgbClr val="FF0000"/>
                </a:solidFill>
                <a:latin typeface="+mn-lt"/>
                <a:ea typeface="Constantia" panose="02030602050306030303" pitchFamily="18" charset="0"/>
                <a:cs typeface="Constantia" panose="02030602050306030303" pitchFamily="18" charset="0"/>
                <a:sym typeface="Constantia" pitchFamily="18" charset="0"/>
              </a:rPr>
              <a:t>glofitamab-gxbm Columvi™   </a:t>
            </a:r>
            <a:r>
              <a:rPr lang="en-US" sz="3600" b="1" dirty="0">
                <a:solidFill>
                  <a:srgbClr val="FF0000"/>
                </a:solidFill>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r>
              <a:rPr lang="en-US" sz="3600" b="1" i="0" dirty="0">
                <a:solidFill>
                  <a:srgbClr val="333333"/>
                </a:solidFill>
                <a:effectLst/>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385994" y="1077468"/>
            <a:ext cx="11111621" cy="5727490"/>
          </a:xfrm>
        </p:spPr>
        <p:txBody>
          <a:bodyPr>
            <a:noAutofit/>
          </a:bodyPr>
          <a:lstStyle/>
          <a:p>
            <a:pPr marL="1297495" lvl="3" indent="0" defTabSz="1206470">
              <a:lnSpc>
                <a:spcPct val="80000"/>
              </a:lnSpc>
              <a:spcBef>
                <a:spcPts val="533"/>
              </a:spcBef>
              <a:buClr>
                <a:srgbClr val="0F6FC6"/>
              </a:buClr>
              <a:buSzPct val="85000"/>
              <a:buNone/>
              <a:defRPr/>
            </a:pPr>
            <a:endPar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297495"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glofitamab-gxbm Columvi™ </a:t>
            </a:r>
            <a:r>
              <a:rPr lang="en-US" altLang="en-US" sz="2000" b="1" dirty="0">
                <a:latin typeface="+mn-lt"/>
                <a:ea typeface="Constantia" pitchFamily="18" charset="0"/>
                <a:cs typeface="Constantia" pitchFamily="18" charset="0"/>
                <a:sym typeface="Constantia" pitchFamily="18" charset="0"/>
              </a:rPr>
              <a:t>Genentech, Inc.: for relapsed or refractory diffuse large B-cell lymphoma, not otherwise specified (DLBCL, NOS) or large B-cell lymphoma (LBCL) arising from follicular lymphoma, after two or more lines of systemic therapy </a:t>
            </a: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(2023)</a:t>
            </a:r>
          </a:p>
          <a:p>
            <a:pPr marL="1297495" lvl="3" indent="0" defTabSz="1206470">
              <a:lnSpc>
                <a:spcPct val="80000"/>
              </a:lnSpc>
              <a:spcBef>
                <a:spcPts val="533"/>
              </a:spcBef>
              <a:buClr>
                <a:srgbClr val="0F6FC6"/>
              </a:buClr>
              <a:buSzPct val="85000"/>
              <a:buNone/>
              <a:defRPr/>
            </a:pPr>
            <a:endPar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Bispecific monoclonal antibody ; intravenous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Premedicate for potential cytokine release syndrome (CRS) and monitor for immune effector associated neurotoxicity syndrome (ICANS). Pretreat with Obinutuzumab IN 7 days before initiation.</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 CD20 directed CD3 T-cell engager</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cytokine release syndrome, neurologic toxicity, serious infections, tumor flare, musculoskeletal pain, rash, and fatigue. lymphocyte count decreased, phosphate decreased, neutrophil count decreased, uric acid increased, and fibrinogen decreased. </a:t>
            </a:r>
          </a:p>
        </p:txBody>
      </p:sp>
      <p:sp>
        <p:nvSpPr>
          <p:cNvPr id="4" name="TextBox 3">
            <a:extLst>
              <a:ext uri="{FF2B5EF4-FFF2-40B4-BE49-F238E27FC236}">
                <a16:creationId xmlns:a16="http://schemas.microsoft.com/office/drawing/2014/main" id="{368B7EC6-454C-4E4A-9CFA-476EC6CE11EA}"/>
              </a:ext>
            </a:extLst>
          </p:cNvPr>
          <p:cNvSpPr txBox="1"/>
          <p:nvPr/>
        </p:nvSpPr>
        <p:spPr>
          <a:xfrm>
            <a:off x="694385" y="6096925"/>
            <a:ext cx="7609840" cy="338554"/>
          </a:xfrm>
          <a:prstGeom prst="rect">
            <a:avLst/>
          </a:prstGeom>
          <a:noFill/>
        </p:spPr>
        <p:txBody>
          <a:bodyPr wrap="square" rtlCol="0">
            <a:spAutoFit/>
          </a:bodyPr>
          <a:lstStyle/>
          <a:p>
            <a:r>
              <a:rPr lang="en-US" sz="1600">
                <a:hlinkClick r:id="rId2"/>
              </a:rPr>
              <a:t>www.columvi.com</a:t>
            </a:r>
            <a:endParaRPr lang="en-US" sz="1600" dirty="0"/>
          </a:p>
        </p:txBody>
      </p:sp>
    </p:spTree>
    <p:extLst>
      <p:ext uri="{BB962C8B-B14F-4D97-AF65-F5344CB8AC3E}">
        <p14:creationId xmlns:p14="http://schemas.microsoft.com/office/powerpoint/2010/main" val="1822330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949266"/>
            <a:ext cx="9557210" cy="3941741"/>
          </a:xfrm>
        </p:spPr>
        <p:txBody>
          <a:bodyPr>
            <a:normAutofit/>
          </a:bodyPr>
          <a:lstStyle/>
          <a:p>
            <a:pPr marL="1557828" lvl="3" indent="-260344" defTabSz="1206470" rtl="0">
              <a:lnSpc>
                <a:spcPct val="80000"/>
              </a:lnSpc>
              <a:spcBef>
                <a:spcPts val="533"/>
              </a:spcBef>
              <a:defRPr/>
            </a:pPr>
            <a:r>
              <a:rPr lang="en-US" sz="2400" b="1" i="0" dirty="0">
                <a:solidFill>
                  <a:srgbClr val="FF0000"/>
                </a:solidFill>
                <a:effectLst/>
                <a:latin typeface="+mn-lt"/>
              </a:rPr>
              <a:t>	</a:t>
            </a:r>
            <a:endParaRPr lang="en-US" sz="2000" dirty="0">
              <a:solidFill>
                <a:schemeClr val="tx1"/>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111504" y="5780782"/>
            <a:ext cx="6258917" cy="1569660"/>
          </a:xfrm>
          <a:prstGeom prst="rect">
            <a:avLst/>
          </a:prstGeom>
          <a:noFill/>
        </p:spPr>
        <p:txBody>
          <a:bodyPr wrap="square" rtlCol="0">
            <a:spAutoFit/>
          </a:bodyPr>
          <a:lstStyle/>
          <a:p>
            <a:r>
              <a:rPr lang="en-US" sz="1600" dirty="0">
                <a:hlinkClick r:id="rId2"/>
              </a:rPr>
              <a:t>www.talvey.com</a:t>
            </a:r>
            <a:endParaRPr lang="en-US" sz="1600" dirty="0"/>
          </a:p>
          <a:p>
            <a:endParaRPr lang="en-US" sz="1600" dirty="0"/>
          </a:p>
          <a:p>
            <a:endParaRPr lang="en-US" sz="1600" dirty="0"/>
          </a:p>
          <a:p>
            <a:endParaRPr lang="en-US" sz="1600" dirty="0"/>
          </a:p>
          <a:p>
            <a:endParaRPr lang="en-US" sz="1600" dirty="0"/>
          </a:p>
          <a:p>
            <a:endParaRPr lang="en-US" sz="1600" dirty="0"/>
          </a:p>
        </p:txBody>
      </p:sp>
      <p:sp>
        <p:nvSpPr>
          <p:cNvPr id="4" name="TextBox 3">
            <a:extLst>
              <a:ext uri="{FF2B5EF4-FFF2-40B4-BE49-F238E27FC236}">
                <a16:creationId xmlns:a16="http://schemas.microsoft.com/office/drawing/2014/main" id="{1D033441-7C0C-D698-22E2-A80D96DEB993}"/>
              </a:ext>
            </a:extLst>
          </p:cNvPr>
          <p:cNvSpPr txBox="1"/>
          <p:nvPr/>
        </p:nvSpPr>
        <p:spPr>
          <a:xfrm>
            <a:off x="762000" y="2333323"/>
            <a:ext cx="10099040" cy="1704056"/>
          </a:xfrm>
          <a:prstGeom prst="rect">
            <a:avLst/>
          </a:prstGeom>
          <a:noFill/>
        </p:spPr>
        <p:txBody>
          <a:bodyPr wrap="square" rtlCol="0">
            <a:spAutoFit/>
          </a:bodyPr>
          <a:lstStyle/>
          <a:p>
            <a:pPr marL="1297495" lvl="3"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talquetamab-tgvs Talvey™ </a:t>
            </a:r>
            <a:r>
              <a:rPr lang="en-US" altLang="en-US" sz="2000" b="1" dirty="0">
                <a:latin typeface="+mn-lt"/>
                <a:ea typeface="Constantia" pitchFamily="18" charset="0"/>
                <a:cs typeface="Constantia" pitchFamily="18" charset="0"/>
                <a:sym typeface="Constantia" pitchFamily="18" charset="0"/>
              </a:rPr>
              <a:t>Janssen Biotech, Inc.: adults with relapsed or refractory multiple myeloma who have received at least four prior lines of therapy, including a proteasome inhibitor, an immunomodulatory agent, and an anti-CD38 monoclonal antibody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297495" lvl="3" defTabSz="1206470">
              <a:lnSpc>
                <a:spcPct val="80000"/>
              </a:lnSpc>
              <a:spcBef>
                <a:spcPts val="533"/>
              </a:spcBef>
              <a:buClr>
                <a:srgbClr val="0F6FC6"/>
              </a:buClr>
              <a:buSzPct val="85000"/>
              <a:defRPr/>
            </a:pPr>
            <a:r>
              <a:rPr lang="en-US" sz="2000" b="1" dirty="0">
                <a:latin typeface="+mn-lt"/>
              </a:rPr>
              <a:t> </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392423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1760" y="53041"/>
            <a:ext cx="9306837" cy="668319"/>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talquetamab-tgvs Talvey™ </a:t>
            </a:r>
            <a:r>
              <a:rPr lang="en-US" sz="3600" b="1" dirty="0">
                <a:solidFill>
                  <a:schemeClr val="tx1"/>
                </a:solidFill>
                <a:latin typeface="+mn-lt"/>
              </a:rPr>
              <a:t> </a:t>
            </a:r>
            <a:r>
              <a:rPr lang="en-US" altLang="en-US" sz="3600" b="1" dirty="0">
                <a:solidFill>
                  <a:schemeClr val="tx1"/>
                </a:solidFill>
                <a:latin typeface="+mn-lt"/>
                <a:ea typeface="Constantia" pitchFamily="18" charset="0"/>
                <a:cs typeface="Constantia" pitchFamily="18" charset="0"/>
                <a:sym typeface="Constantia" pitchFamily="18" charset="0"/>
              </a:rPr>
              <a:t>  </a:t>
            </a:r>
            <a:r>
              <a:rPr lang="en-US" sz="3600" b="1" i="0" dirty="0">
                <a:solidFill>
                  <a:schemeClr val="tx1"/>
                </a:solidFill>
                <a:effectLst/>
                <a:latin typeface="+mn-lt"/>
              </a:rPr>
              <a:t> </a:t>
            </a:r>
            <a:r>
              <a:rPr lang="en-US" altLang="en-US" sz="3600" b="1" dirty="0">
                <a:solidFill>
                  <a:schemeClr val="tx1"/>
                </a:solidFill>
                <a:latin typeface="+mn-lt"/>
                <a:ea typeface="Constantia" pitchFamily="18" charset="0"/>
                <a:cs typeface="Constantia" pitchFamily="18" charset="0"/>
                <a:sym typeface="Constantia" pitchFamily="18" charset="0"/>
              </a:rPr>
              <a:t>  </a:t>
            </a:r>
            <a:endParaRPr lang="en-US" sz="3600" dirty="0">
              <a:solidFill>
                <a:schemeClr val="tx1"/>
              </a:solidFill>
              <a:latin typeface="+mn-lt"/>
            </a:endParaRPr>
          </a:p>
        </p:txBody>
      </p:sp>
      <p:sp>
        <p:nvSpPr>
          <p:cNvPr id="3" name="Content Placeholder 2"/>
          <p:cNvSpPr>
            <a:spLocks noGrp="1"/>
          </p:cNvSpPr>
          <p:nvPr>
            <p:ph idx="1"/>
          </p:nvPr>
        </p:nvSpPr>
        <p:spPr>
          <a:xfrm>
            <a:off x="385994" y="1077468"/>
            <a:ext cx="11111621" cy="5727490"/>
          </a:xfrm>
        </p:spPr>
        <p:txBody>
          <a:bodyPr>
            <a:noAutofit/>
          </a:bodyPr>
          <a:lstStyle/>
          <a:p>
            <a:pPr marL="1068895"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talquetamab-tgvs Talvey™ </a:t>
            </a:r>
            <a:r>
              <a:rPr lang="en-US" altLang="en-US" sz="2000" b="1" dirty="0">
                <a:latin typeface="+mn-lt"/>
                <a:ea typeface="Constantia" panose="02030602050306030303" pitchFamily="18" charset="0"/>
                <a:cs typeface="Constantia" panose="02030602050306030303" pitchFamily="18" charset="0"/>
                <a:sym typeface="Constantia" pitchFamily="18" charset="0"/>
              </a:rPr>
              <a:t>Janssen Biotech, Inc.: adults with relapsed or refractory multiple myeloma who have received at least four prior lines of therapy, including a proteasome inhibitor, an immunomodulatory agent, and an anti-CD38 monoclonal antibody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297495" lvl="3" defTabSz="1206470">
              <a:lnSpc>
                <a:spcPct val="80000"/>
              </a:lnSpc>
              <a:spcBef>
                <a:spcPts val="533"/>
              </a:spcBef>
              <a:buClr>
                <a:srgbClr val="0F6FC6"/>
              </a:buClr>
              <a:buSzPct val="85000"/>
              <a:defRPr/>
            </a:pPr>
            <a:endParaRPr lang="en-US" sz="2000" b="1" dirty="0">
              <a:latin typeface="+mn-lt"/>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Bispecific monoclonal antibody; targets in immune system and tumor; subcutaneous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Premedicate for potential cytokine release syndrome (CRS) and monitor for immune effector associated neurotoxicity syndrome (ICANS). </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GPRC5D and CD3 T-cell receptor</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cytokine release syndrome, neurotoxicity, oral toxicity and weight loss, infections, cytopenias, skin toxicity, hepatotoxicity,  pyrexia, CRS, dysgeusia, nail disorder, musculoskeletal pain, rash, fatigue,, dry mouth, xerosis, dysphagia, upper respiratory tract infection, diarrhea, hypotension, and headache. Available through REMS program.</a:t>
            </a:r>
          </a:p>
        </p:txBody>
      </p:sp>
      <p:sp>
        <p:nvSpPr>
          <p:cNvPr id="4" name="TextBox 3">
            <a:extLst>
              <a:ext uri="{FF2B5EF4-FFF2-40B4-BE49-F238E27FC236}">
                <a16:creationId xmlns:a16="http://schemas.microsoft.com/office/drawing/2014/main" id="{368B7EC6-454C-4E4A-9CFA-476EC6CE11EA}"/>
              </a:ext>
            </a:extLst>
          </p:cNvPr>
          <p:cNvSpPr txBox="1"/>
          <p:nvPr/>
        </p:nvSpPr>
        <p:spPr>
          <a:xfrm>
            <a:off x="1381760" y="6474713"/>
            <a:ext cx="7609840" cy="1077218"/>
          </a:xfrm>
          <a:prstGeom prst="rect">
            <a:avLst/>
          </a:prstGeom>
          <a:noFill/>
        </p:spPr>
        <p:txBody>
          <a:bodyPr wrap="square" rtlCol="0">
            <a:spAutoFit/>
          </a:bodyPr>
          <a:lstStyle/>
          <a:p>
            <a:r>
              <a:rPr lang="en-US" sz="1600" dirty="0">
                <a:hlinkClick r:id="rId2"/>
              </a:rPr>
              <a:t>www.talvey.com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220610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949266"/>
            <a:ext cx="9557210" cy="3941741"/>
          </a:xfrm>
        </p:spPr>
        <p:txBody>
          <a:bodyPr>
            <a:normAutofit/>
          </a:bodyPr>
          <a:lstStyle/>
          <a:p>
            <a:pPr marL="1557828" lvl="3" indent="-260344" defTabSz="1206470" rtl="0">
              <a:lnSpc>
                <a:spcPct val="80000"/>
              </a:lnSpc>
              <a:spcBef>
                <a:spcPts val="533"/>
              </a:spcBef>
              <a:defRPr/>
            </a:pPr>
            <a:r>
              <a:rPr lang="en-US" sz="2400" b="1" i="0" dirty="0">
                <a:solidFill>
                  <a:srgbClr val="FF0000"/>
                </a:solidFill>
                <a:effectLst/>
                <a:latin typeface="+mn-lt"/>
              </a:rPr>
              <a:t>	</a:t>
            </a:r>
            <a:endParaRPr lang="en-US" sz="2000" dirty="0">
              <a:solidFill>
                <a:schemeClr val="tx1"/>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111504" y="5780782"/>
            <a:ext cx="6258917" cy="1323439"/>
          </a:xfrm>
          <a:prstGeom prst="rect">
            <a:avLst/>
          </a:prstGeom>
          <a:noFill/>
        </p:spPr>
        <p:txBody>
          <a:bodyPr wrap="square" rtlCol="0">
            <a:spAutoFit/>
          </a:bodyPr>
          <a:lstStyle/>
          <a:p>
            <a:r>
              <a:rPr lang="en-US" sz="1600" dirty="0">
                <a:hlinkClick r:id="rId2"/>
              </a:rPr>
              <a:t>www.elrexfio.com</a:t>
            </a:r>
            <a:endParaRPr lang="en-US" sz="1600" dirty="0"/>
          </a:p>
          <a:p>
            <a:endParaRPr lang="en-US" sz="1600" dirty="0"/>
          </a:p>
          <a:p>
            <a:endParaRPr lang="en-US" sz="1600" dirty="0"/>
          </a:p>
          <a:p>
            <a:endParaRPr lang="en-US" sz="1600" dirty="0"/>
          </a:p>
          <a:p>
            <a:endParaRPr lang="en-US" sz="1600" dirty="0"/>
          </a:p>
        </p:txBody>
      </p:sp>
      <p:sp>
        <p:nvSpPr>
          <p:cNvPr id="4" name="TextBox 3">
            <a:extLst>
              <a:ext uri="{FF2B5EF4-FFF2-40B4-BE49-F238E27FC236}">
                <a16:creationId xmlns:a16="http://schemas.microsoft.com/office/drawing/2014/main" id="{1D033441-7C0C-D698-22E2-A80D96DEB993}"/>
              </a:ext>
            </a:extLst>
          </p:cNvPr>
          <p:cNvSpPr txBox="1"/>
          <p:nvPr/>
        </p:nvSpPr>
        <p:spPr>
          <a:xfrm>
            <a:off x="762000" y="2333323"/>
            <a:ext cx="10099040" cy="1329595"/>
          </a:xfrm>
          <a:prstGeom prst="rect">
            <a:avLst/>
          </a:prstGeom>
          <a:noFill/>
        </p:spPr>
        <p:txBody>
          <a:bodyPr wrap="square" rtlCol="0">
            <a:spAutoFit/>
          </a:bodyPr>
          <a:lstStyle/>
          <a:p>
            <a:pPr marL="1297495" lvl="3"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elranatamab-bcmm Elrexfio™  </a:t>
            </a:r>
            <a:r>
              <a:rPr lang="en-US" altLang="en-US" sz="2000" b="1" dirty="0">
                <a:latin typeface="+mn-lt"/>
                <a:ea typeface="Constantia" pitchFamily="18" charset="0"/>
                <a:cs typeface="Constantia" pitchFamily="18" charset="0"/>
                <a:sym typeface="Constantia" pitchFamily="18" charset="0"/>
              </a:rPr>
              <a:t>Pfizer, Inc.: a bispecific B-cell maturation antigen (BCMA)-directed CD3 T-cell engager, for adults with relapsed or refractory multiple myeloma who have received at least four prior lines of therapy, including a proteasome inhibitor, an immunomodulatory agent, and an anti-CD38 monoclonal antibody </a:t>
            </a:r>
            <a:r>
              <a:rPr lang="en-US" altLang="en-US" sz="2000" b="1" dirty="0">
                <a:solidFill>
                  <a:srgbClr val="FF0000"/>
                </a:solidFill>
                <a:latin typeface="+mn-lt"/>
                <a:ea typeface="Constantia" pitchFamily="18" charset="0"/>
                <a:cs typeface="Constantia" pitchFamily="18" charset="0"/>
                <a:sym typeface="Constantia" pitchFamily="18" charset="0"/>
              </a:rPr>
              <a:t>(2023)</a:t>
            </a:r>
          </a:p>
        </p:txBody>
      </p:sp>
    </p:spTree>
    <p:extLst>
      <p:ext uri="{BB962C8B-B14F-4D97-AF65-F5344CB8AC3E}">
        <p14:creationId xmlns:p14="http://schemas.microsoft.com/office/powerpoint/2010/main" val="3685638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1760" y="53041"/>
            <a:ext cx="9306837" cy="668319"/>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elranatamab-bcmm Elrexfio™  </a:t>
            </a:r>
            <a:r>
              <a:rPr lang="en-US" sz="3600" b="1" dirty="0">
                <a:solidFill>
                  <a:schemeClr val="tx1"/>
                </a:solidFill>
                <a:latin typeface="+mn-lt"/>
              </a:rPr>
              <a:t> </a:t>
            </a:r>
            <a:r>
              <a:rPr lang="en-US" altLang="en-US" sz="3600" b="1" dirty="0">
                <a:solidFill>
                  <a:schemeClr val="tx1"/>
                </a:solidFill>
                <a:latin typeface="+mn-lt"/>
                <a:ea typeface="Constantia" pitchFamily="18" charset="0"/>
                <a:cs typeface="Constantia" pitchFamily="18" charset="0"/>
                <a:sym typeface="Constantia" pitchFamily="18" charset="0"/>
              </a:rPr>
              <a:t>  </a:t>
            </a:r>
            <a:r>
              <a:rPr lang="en-US" sz="3600" b="1" i="0" dirty="0">
                <a:solidFill>
                  <a:schemeClr val="tx1"/>
                </a:solidFill>
                <a:effectLst/>
                <a:latin typeface="+mn-lt"/>
              </a:rPr>
              <a:t> </a:t>
            </a:r>
            <a:r>
              <a:rPr lang="en-US" altLang="en-US" sz="3600" b="1" dirty="0">
                <a:solidFill>
                  <a:schemeClr val="tx1"/>
                </a:solidFill>
                <a:latin typeface="+mn-lt"/>
                <a:ea typeface="Constantia" pitchFamily="18" charset="0"/>
                <a:cs typeface="Constantia" pitchFamily="18" charset="0"/>
                <a:sym typeface="Constantia" pitchFamily="18" charset="0"/>
              </a:rPr>
              <a:t>  </a:t>
            </a:r>
            <a:endParaRPr lang="en-US" sz="3600" dirty="0">
              <a:solidFill>
                <a:schemeClr val="tx1"/>
              </a:solidFill>
              <a:latin typeface="+mn-lt"/>
            </a:endParaRPr>
          </a:p>
        </p:txBody>
      </p:sp>
      <p:sp>
        <p:nvSpPr>
          <p:cNvPr id="3" name="Content Placeholder 2"/>
          <p:cNvSpPr>
            <a:spLocks noGrp="1"/>
          </p:cNvSpPr>
          <p:nvPr>
            <p:ph idx="1"/>
          </p:nvPr>
        </p:nvSpPr>
        <p:spPr>
          <a:xfrm>
            <a:off x="385994" y="1077468"/>
            <a:ext cx="11111621" cy="5727490"/>
          </a:xfrm>
        </p:spPr>
        <p:txBody>
          <a:bodyPr>
            <a:noAutofit/>
          </a:bodyPr>
          <a:lstStyle/>
          <a:p>
            <a:pPr marL="1068895"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elranatamab-bcmm Elrexfio™  </a:t>
            </a:r>
            <a:r>
              <a:rPr lang="en-US" altLang="en-US" sz="2000" b="1" dirty="0">
                <a:latin typeface="+mn-lt"/>
                <a:ea typeface="Constantia" pitchFamily="18" charset="0"/>
                <a:cs typeface="Constantia" pitchFamily="18" charset="0"/>
                <a:sym typeface="Constantia" pitchFamily="18" charset="0"/>
              </a:rPr>
              <a:t>Pfizer, Inc.: a bispecific B-cell maturation antigen (BCMA)-directed CD3 T-cell engager, for adults with relapsed or refractory multiple myeloma who have received at least four prior lines of therapy, including a proteasome inhibitor, an immunomodulatory agent, and an anti-CD38 monoclonal antibody </a:t>
            </a:r>
            <a:r>
              <a:rPr lang="en-US" altLang="en-US" sz="2000" b="1" dirty="0">
                <a:solidFill>
                  <a:srgbClr val="FF0000"/>
                </a:solidFill>
                <a:latin typeface="+mn-lt"/>
                <a:ea typeface="Constantia" pitchFamily="18" charset="0"/>
                <a:cs typeface="Constantia" pitchFamily="18" charset="0"/>
                <a:sym typeface="Constantia" pitchFamily="18" charset="0"/>
              </a:rPr>
              <a:t>(2023)</a:t>
            </a:r>
          </a:p>
          <a:p>
            <a:pPr marL="1297495" lvl="3" defTabSz="1206470">
              <a:lnSpc>
                <a:spcPct val="80000"/>
              </a:lnSpc>
              <a:spcBef>
                <a:spcPts val="533"/>
              </a:spcBef>
              <a:buClr>
                <a:srgbClr val="0F6FC6"/>
              </a:buClr>
              <a:buSzPct val="85000"/>
              <a:defRPr/>
            </a:pPr>
            <a:endParaRPr lang="en-US" sz="2000" b="1" dirty="0">
              <a:latin typeface="+mn-lt"/>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Bispecific monoclonal antibody; targets in immune system and tumor; subcutaneous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Premedicate for potential cytokine release syndrome (CRS) and monitor for immune effector associated neurotoxicity syndrome (ICANS). </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B-cell maturation antigen (BCMA) and CD3 T-cell receptor</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CRS, neurotoxicity, hepatotoxicity, infections, fatigue, injection site reaction, diarrhea, upper respiratory tract infection, musculoskeletal pain, pneumonia, decreased appetite, rash, cough, nausea, and pyrexia. Decreased lymphocytes, neutrophils, hemoglobin, white blood cells, and platelets. Available through REMS program.</a:t>
            </a:r>
          </a:p>
        </p:txBody>
      </p:sp>
      <p:sp>
        <p:nvSpPr>
          <p:cNvPr id="4" name="TextBox 3">
            <a:extLst>
              <a:ext uri="{FF2B5EF4-FFF2-40B4-BE49-F238E27FC236}">
                <a16:creationId xmlns:a16="http://schemas.microsoft.com/office/drawing/2014/main" id="{368B7EC6-454C-4E4A-9CFA-476EC6CE11EA}"/>
              </a:ext>
            </a:extLst>
          </p:cNvPr>
          <p:cNvSpPr txBox="1"/>
          <p:nvPr/>
        </p:nvSpPr>
        <p:spPr>
          <a:xfrm>
            <a:off x="1381760" y="6474713"/>
            <a:ext cx="7609840" cy="338554"/>
          </a:xfrm>
          <a:prstGeom prst="rect">
            <a:avLst/>
          </a:prstGeom>
          <a:noFill/>
        </p:spPr>
        <p:txBody>
          <a:bodyPr wrap="square" rtlCol="0">
            <a:spAutoFit/>
          </a:bodyPr>
          <a:lstStyle/>
          <a:p>
            <a:r>
              <a:rPr lang="en-US" sz="1600" dirty="0">
                <a:hlinkClick r:id="rId2"/>
              </a:rPr>
              <a:t>www.elrexfio.com</a:t>
            </a:r>
            <a:endParaRPr lang="en-US" sz="1600" dirty="0"/>
          </a:p>
        </p:txBody>
      </p:sp>
    </p:spTree>
    <p:extLst>
      <p:ext uri="{BB962C8B-B14F-4D97-AF65-F5344CB8AC3E}">
        <p14:creationId xmlns:p14="http://schemas.microsoft.com/office/powerpoint/2010/main" val="2010725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r>
              <a:rPr lang="en-US" altLang="en-US" sz="2000" b="1" dirty="0">
                <a:solidFill>
                  <a:srgbClr val="FF0000"/>
                </a:solidFill>
                <a:latin typeface="+mn-lt"/>
                <a:ea typeface="Constantia" pitchFamily="18" charset="0"/>
                <a:cs typeface="Constantia" pitchFamily="18" charset="0"/>
                <a:sym typeface="Constantia" pitchFamily="18" charset="0"/>
              </a:rPr>
              <a:t>	tebentafusp-tebn Kimmtrak® </a:t>
            </a:r>
            <a:r>
              <a:rPr lang="en-US" altLang="en-US" sz="2000" b="1" dirty="0">
                <a:solidFill>
                  <a:schemeClr val="tx1"/>
                </a:solidFill>
                <a:latin typeface="+mn-lt"/>
                <a:ea typeface="Constantia" pitchFamily="18" charset="0"/>
                <a:cs typeface="Constantia" pitchFamily="18" charset="0"/>
                <a:sym typeface="Constantia" pitchFamily="18" charset="0"/>
              </a:rPr>
              <a:t>Immunocore Limited: a bispecific gp100 peptide-HLA-directed CD3 T cell engager, for HLA-A*02:01-positive adult patients with unresectable</a:t>
            </a:r>
            <a:br>
              <a:rPr lang="en-US" altLang="en-US" sz="2000" b="1" dirty="0">
                <a:solidFill>
                  <a:schemeClr val="tx1"/>
                </a:solidFill>
                <a:latin typeface="+mn-lt"/>
                <a:ea typeface="Constantia" pitchFamily="18" charset="0"/>
                <a:cs typeface="Constantia" pitchFamily="18" charset="0"/>
                <a:sym typeface="Constantia" pitchFamily="18" charset="0"/>
              </a:rPr>
            </a:br>
            <a:r>
              <a:rPr lang="en-US" altLang="en-US" sz="2000" b="1" dirty="0">
                <a:solidFill>
                  <a:schemeClr val="tx1"/>
                </a:solidFill>
                <a:latin typeface="+mn-lt"/>
                <a:ea typeface="Constantia" pitchFamily="18" charset="0"/>
                <a:cs typeface="Constantia" pitchFamily="18" charset="0"/>
                <a:sym typeface="Constantia" pitchFamily="18" charset="0"/>
              </a:rPr>
              <a:t>or metastatic uveal melanoma </a:t>
            </a:r>
            <a:r>
              <a:rPr lang="en-US" altLang="en-US" sz="2000" b="1" dirty="0">
                <a:solidFill>
                  <a:srgbClr val="FF0000"/>
                </a:solidFill>
                <a:latin typeface="+mn-lt"/>
                <a:ea typeface="Constantia" pitchFamily="18" charset="0"/>
                <a:cs typeface="Constantia" pitchFamily="18" charset="0"/>
                <a:sym typeface="Constantia" pitchFamily="18" charset="0"/>
              </a:rPr>
              <a:t>(2022)</a:t>
            </a:r>
            <a:br>
              <a:rPr lang="en-US" altLang="en-US" sz="2000" b="1" dirty="0">
                <a:solidFill>
                  <a:srgbClr val="FF0000"/>
                </a:solidFill>
                <a:latin typeface="+mn-lt"/>
                <a:ea typeface="Constantia" pitchFamily="18" charset="0"/>
                <a:cs typeface="Constantia" pitchFamily="18" charset="0"/>
                <a:sym typeface="Constantia" pitchFamily="18" charset="0"/>
              </a:rPr>
            </a:br>
            <a:endParaRPr lang="en-US" sz="2000" b="1" dirty="0">
              <a:solidFill>
                <a:srgbClr val="FF0000"/>
              </a:solidFill>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282332" y="5929641"/>
            <a:ext cx="5603476" cy="1323439"/>
          </a:xfrm>
          <a:prstGeom prst="rect">
            <a:avLst/>
          </a:prstGeom>
          <a:noFill/>
        </p:spPr>
        <p:txBody>
          <a:bodyPr wrap="square" rtlCol="0">
            <a:spAutoFit/>
          </a:bodyPr>
          <a:lstStyle/>
          <a:p>
            <a:r>
              <a:rPr lang="en-US" sz="1600" dirty="0">
                <a:hlinkClick r:id="rId2"/>
              </a:rPr>
              <a:t>www.kimmtrak.com</a:t>
            </a:r>
            <a:endParaRPr lang="en-US" sz="1600" dirty="0"/>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979680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155" y="98611"/>
            <a:ext cx="10569690" cy="541654"/>
          </a:xfrm>
        </p:spPr>
        <p:txBody>
          <a:bodyPr>
            <a:normAutofit fontScale="90000"/>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 tebentafusp-tebn Kimmtrak®     </a:t>
            </a:r>
            <a:endParaRPr lang="en-US" sz="3600" dirty="0">
              <a:solidFill>
                <a:srgbClr val="FF0000"/>
              </a:solidFill>
              <a:latin typeface="+mn-lt"/>
            </a:endParaRPr>
          </a:p>
        </p:txBody>
      </p:sp>
      <p:sp>
        <p:nvSpPr>
          <p:cNvPr id="3" name="Content Placeholder 2"/>
          <p:cNvSpPr>
            <a:spLocks noGrp="1"/>
          </p:cNvSpPr>
          <p:nvPr>
            <p:ph idx="1"/>
          </p:nvPr>
        </p:nvSpPr>
        <p:spPr>
          <a:xfrm>
            <a:off x="249382" y="886256"/>
            <a:ext cx="11222674" cy="5085488"/>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tebentafusp-tebn Kimmtrak® </a:t>
            </a:r>
            <a:r>
              <a:rPr lang="en-US" altLang="en-US" sz="2000" b="1" dirty="0">
                <a:latin typeface="+mn-lt"/>
                <a:ea typeface="Constantia" pitchFamily="18" charset="0"/>
                <a:cs typeface="Constantia" pitchFamily="18" charset="0"/>
                <a:sym typeface="Constantia" pitchFamily="18" charset="0"/>
              </a:rPr>
              <a:t>Immunocore Limited: a bispecific gp100 peptide-HLA-directed CD3 T cell engager, for HLA-A*02:01-positive adult patients with unresectable or metastatic uveal melanoma </a:t>
            </a:r>
            <a:r>
              <a:rPr lang="en-US" altLang="en-US" sz="2000" b="1" dirty="0">
                <a:solidFill>
                  <a:srgbClr val="FF0000"/>
                </a:solidFill>
                <a:latin typeface="+mn-lt"/>
                <a:ea typeface="Constantia" pitchFamily="18" charset="0"/>
                <a:cs typeface="Constantia" pitchFamily="18" charset="0"/>
                <a:sym typeface="Constantia" pitchFamily="18" charset="0"/>
              </a:rPr>
              <a:t>(2022)</a:t>
            </a:r>
          </a:p>
          <a:p>
            <a:pPr marL="1145087" lvl="3" indent="0" defTabSz="1206470">
              <a:lnSpc>
                <a:spcPct val="80000"/>
              </a:lnSpc>
              <a:spcBef>
                <a:spcPts val="533"/>
              </a:spcBef>
              <a:buClr>
                <a:srgbClr val="0F6FC6"/>
              </a:buClr>
              <a:buSzPct val="85000"/>
              <a:buNone/>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Bispecific T cell engager; fusion protein</a:t>
            </a:r>
          </a:p>
          <a:p>
            <a:pPr marL="1295368" lvl="4" indent="-380990">
              <a:spcBef>
                <a:spcPts val="400"/>
              </a:spcBef>
              <a:buClr>
                <a:srgbClr val="0BD0D9"/>
              </a:buClr>
              <a:buFont typeface="Arial" panose="020B0604020202020204" pitchFamily="34" charset="0"/>
              <a:buChar char="•"/>
              <a:defRPr/>
            </a:pPr>
            <a:endPar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Gp100 peptide HLA directed CD3 T cell engager</a:t>
            </a:r>
          </a:p>
          <a:p>
            <a:pPr marL="1295368" lvl="4" indent="-380990">
              <a:spcBef>
                <a:spcPts val="400"/>
              </a:spcBef>
              <a:buClr>
                <a:srgbClr val="0BD0D9"/>
              </a:buClr>
              <a:defRPr/>
            </a:pPr>
            <a:endPar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Potential for cytokine release syndrome; monitor for at least 16 hours following first 3 infusions and then as clinically indicated </a:t>
            </a:r>
          </a:p>
          <a:p>
            <a:pPr marL="1295368" lvl="4" indent="-380990">
              <a:spcBef>
                <a:spcPts val="400"/>
              </a:spcBef>
              <a:buClr>
                <a:srgbClr val="0BD0D9"/>
              </a:buClr>
              <a:defRPr/>
            </a:pPr>
            <a:endPar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Biomarker testing needed prior to administration  </a:t>
            </a:r>
          </a:p>
          <a:p>
            <a:pPr marL="1295368" lvl="4" indent="-380990">
              <a:spcBef>
                <a:spcPts val="400"/>
              </a:spcBef>
              <a:buClr>
                <a:srgbClr val="0BD0D9"/>
              </a:buClr>
              <a:defRPr/>
            </a:pPr>
            <a:endParaRPr lang="en-US" altLang="en-US" sz="2000" b="1" i="1" u="sng"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Side effects: </a:t>
            </a:r>
            <a:r>
              <a:rPr lang="en-US" sz="2000" b="1" i="1" dirty="0">
                <a:latin typeface="+mn-lt"/>
              </a:rPr>
              <a:t>cytokine release syndrome, rash, pyrexia, pruritus, fatigue, nausea, chills, abdominal pain, edema, hypotension, dry skin, headache, vomiting. decreased lymphocyte count, increased creatinine, increased glucose, increased aspartate aminotransferase, increased alanine aminotransferase, decreased hemoglobin, and decreased phosphate</a:t>
            </a:r>
            <a:endParaRPr lang="en-US" altLang="en-US" sz="2000" b="1" i="1" u="sng" dirty="0">
              <a:latin typeface="+mn-lt"/>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719944" y="6343890"/>
            <a:ext cx="6084917" cy="830997"/>
          </a:xfrm>
          <a:prstGeom prst="rect">
            <a:avLst/>
          </a:prstGeom>
          <a:noFill/>
        </p:spPr>
        <p:txBody>
          <a:bodyPr wrap="square" rtlCol="0">
            <a:spAutoFit/>
          </a:bodyPr>
          <a:lstStyle/>
          <a:p>
            <a:r>
              <a:rPr lang="en-US" sz="1600" dirty="0">
                <a:hlinkClick r:id="rId2"/>
              </a:rPr>
              <a:t>www.kimmtrak.com</a:t>
            </a:r>
            <a:endParaRPr lang="en-US" sz="1600" dirty="0"/>
          </a:p>
          <a:p>
            <a:endParaRPr lang="en-US" sz="1600" dirty="0"/>
          </a:p>
          <a:p>
            <a:endParaRPr lang="en-US" sz="1600" dirty="0"/>
          </a:p>
        </p:txBody>
      </p:sp>
    </p:spTree>
    <p:extLst>
      <p:ext uri="{BB962C8B-B14F-4D97-AF65-F5344CB8AC3E}">
        <p14:creationId xmlns:p14="http://schemas.microsoft.com/office/powerpoint/2010/main" val="69796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01" y="2664478"/>
            <a:ext cx="10972800" cy="1713929"/>
          </a:xfrm>
        </p:spPr>
        <p:txBody>
          <a:bodyPr>
            <a:normAutofit/>
          </a:bodyPr>
          <a:lstStyle/>
          <a:p>
            <a:pPr algn="ctr"/>
            <a:r>
              <a:rPr lang="en-US" b="1" dirty="0">
                <a:solidFill>
                  <a:schemeClr val="accent4">
                    <a:lumMod val="75000"/>
                  </a:schemeClr>
                </a:solidFill>
                <a:latin typeface="+mn-lt"/>
                <a:cs typeface="Helvetica"/>
              </a:rPr>
              <a:t>Trends</a:t>
            </a:r>
            <a:br>
              <a:rPr lang="en-US" b="1" dirty="0">
                <a:solidFill>
                  <a:schemeClr val="accent1"/>
                </a:solidFill>
                <a:latin typeface="+mn-lt"/>
                <a:cs typeface="Helvetica"/>
              </a:rPr>
            </a:br>
            <a:endParaRPr lang="en-US" dirty="0">
              <a:latin typeface="+mn-lt"/>
            </a:endParaRPr>
          </a:p>
        </p:txBody>
      </p:sp>
    </p:spTree>
    <p:extLst>
      <p:ext uri="{BB962C8B-B14F-4D97-AF65-F5344CB8AC3E}">
        <p14:creationId xmlns:p14="http://schemas.microsoft.com/office/powerpoint/2010/main" val="2240670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r>
              <a:rPr lang="en-US" sz="3600" b="1" dirty="0">
                <a:solidFill>
                  <a:schemeClr val="accent4">
                    <a:lumMod val="75000"/>
                  </a:schemeClr>
                </a:solidFill>
                <a:latin typeface="+mn-lt"/>
                <a:cs typeface="Helvetica"/>
              </a:rPr>
              <a:t>Living Drugs/ Genetically</a:t>
            </a:r>
          </a:p>
          <a:p>
            <a:pPr marL="0" indent="0" algn="ctr">
              <a:buNone/>
            </a:pPr>
            <a:r>
              <a:rPr lang="en-US" sz="3600" b="1" dirty="0">
                <a:solidFill>
                  <a:schemeClr val="accent4">
                    <a:lumMod val="75000"/>
                  </a:schemeClr>
                </a:solidFill>
                <a:latin typeface="+mn-lt"/>
                <a:cs typeface="Helvetica"/>
              </a:rPr>
              <a:t> Engineered Cells</a:t>
            </a:r>
          </a:p>
          <a:p>
            <a:pPr marL="0" indent="0">
              <a:buNone/>
            </a:pPr>
            <a:endParaRPr lang="en-US" dirty="0"/>
          </a:p>
        </p:txBody>
      </p:sp>
    </p:spTree>
    <p:extLst>
      <p:ext uri="{BB962C8B-B14F-4D97-AF65-F5344CB8AC3E}">
        <p14:creationId xmlns:p14="http://schemas.microsoft.com/office/powerpoint/2010/main" val="1853485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4975"/>
            <a:ext cx="8427720" cy="1011854"/>
          </a:xfrm>
        </p:spPr>
        <p:txBody>
          <a:bodyPr>
            <a:normAutofit fontScale="90000"/>
          </a:bodyPr>
          <a:lstStyle/>
          <a:p>
            <a:pPr algn="ctr"/>
            <a:br>
              <a:rPr lang="en-US" dirty="0">
                <a:solidFill>
                  <a:schemeClr val="accent5">
                    <a:lumMod val="75000"/>
                  </a:schemeClr>
                </a:solidFill>
              </a:rPr>
            </a:br>
            <a:r>
              <a:rPr lang="en-US" sz="4133" dirty="0">
                <a:solidFill>
                  <a:schemeClr val="accent4">
                    <a:lumMod val="75000"/>
                  </a:schemeClr>
                </a:solidFill>
                <a:latin typeface="+mn-lt"/>
              </a:rPr>
              <a:t>leucel</a:t>
            </a:r>
            <a:br>
              <a:rPr lang="en-US" dirty="0">
                <a:solidFill>
                  <a:schemeClr val="accent1"/>
                </a:solidFill>
              </a:rPr>
            </a:br>
            <a:endParaRPr lang="en-US" dirty="0"/>
          </a:p>
        </p:txBody>
      </p:sp>
      <p:sp>
        <p:nvSpPr>
          <p:cNvPr id="3" name="Content Placeholder 2"/>
          <p:cNvSpPr>
            <a:spLocks noGrp="1"/>
          </p:cNvSpPr>
          <p:nvPr>
            <p:ph idx="1"/>
          </p:nvPr>
        </p:nvSpPr>
        <p:spPr>
          <a:xfrm>
            <a:off x="609600" y="1707393"/>
            <a:ext cx="10972800" cy="3874041"/>
          </a:xfrm>
        </p:spPr>
        <p:txBody>
          <a:bodyPr>
            <a:normAutofit/>
          </a:bodyPr>
          <a:lstStyle/>
          <a:p>
            <a:pPr>
              <a:spcBef>
                <a:spcPts val="667"/>
              </a:spcBef>
              <a:buClr>
                <a:srgbClr val="0BD0D9"/>
              </a:buClr>
              <a:buSzPct val="95000"/>
              <a:buFontTx/>
              <a:buChar char="•"/>
            </a:pPr>
            <a:r>
              <a:rPr lang="en-US" altLang="en-US" sz="2000" b="1" dirty="0">
                <a:latin typeface="+mn-lt"/>
                <a:sym typeface="Constantia" panose="02030602050306030303" pitchFamily="18" charset="0"/>
              </a:rPr>
              <a:t>Cellular therapies; “living drugs”; immune effector cells</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Intravenous; currently must be given at approved centers</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Precision: Cells from patient, genetically engineered and given back to pt</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Examples</a:t>
            </a:r>
          </a:p>
          <a:p>
            <a:pPr marL="977876" lvl="1" indent="-457189">
              <a:spcBef>
                <a:spcPts val="667"/>
              </a:spcBef>
              <a:buClr>
                <a:srgbClr val="0F6FC6"/>
              </a:buClr>
              <a:buSzPct val="85000"/>
              <a:buFont typeface="Arial" panose="020B0604020202020204" pitchFamily="34" charset="0"/>
              <a:buChar char="•"/>
            </a:pPr>
            <a:r>
              <a:rPr lang="en-US" altLang="en-US" sz="2000" b="1" dirty="0">
                <a:solidFill>
                  <a:schemeClr val="tx1"/>
                </a:solidFill>
                <a:latin typeface="+mn-lt"/>
                <a:sym typeface="Constantia" panose="02030602050306030303" pitchFamily="18" charset="0"/>
              </a:rPr>
              <a:t>sipuleucel-T, </a:t>
            </a:r>
            <a:r>
              <a:rPr lang="en-US" altLang="en-US" sz="2000" b="1" dirty="0">
                <a:solidFill>
                  <a:schemeClr val="tx1"/>
                </a:solidFill>
                <a:latin typeface="+mn-lt"/>
                <a:ea typeface="Constantia" pitchFamily="18" charset="0"/>
                <a:cs typeface="Constantia" pitchFamily="18" charset="0"/>
                <a:sym typeface="Constantia" pitchFamily="18" charset="0"/>
              </a:rPr>
              <a:t>tisagenlecleucel, axicabtagene ciloleucel, brexucabtagene autoleucel, lisocabtagene maraleucel, </a:t>
            </a:r>
            <a:r>
              <a:rPr lang="en-US" sz="2000" b="1" dirty="0">
                <a:solidFill>
                  <a:schemeClr val="tx1"/>
                </a:solidFill>
                <a:latin typeface="+mn-lt"/>
              </a:rPr>
              <a:t>idecabtagene vicleucel, ciltacabtagene autoleucel</a:t>
            </a:r>
            <a:endParaRPr lang="en-US" altLang="en-US" sz="2000" b="1" dirty="0">
              <a:solidFill>
                <a:schemeClr val="tx1"/>
              </a:solidFill>
              <a:latin typeface="+mn-lt"/>
              <a:ea typeface="Constantia" pitchFamily="18" charset="0"/>
              <a:cs typeface="Constantia" pitchFamily="18" charset="0"/>
              <a:sym typeface="Constantia" pitchFamily="18" charset="0"/>
            </a:endParaRPr>
          </a:p>
          <a:p>
            <a:pPr marL="977876" lvl="1" indent="-457189">
              <a:spcBef>
                <a:spcPts val="667"/>
              </a:spcBef>
              <a:buClr>
                <a:srgbClr val="0F6FC6"/>
              </a:buClr>
              <a:buSzPct val="85000"/>
              <a:buFont typeface="Arial" panose="020B0604020202020204" pitchFamily="34" charset="0"/>
              <a:buChar char="•"/>
            </a:pPr>
            <a:endParaRPr lang="en-US" altLang="en-US" sz="2000" b="1" dirty="0">
              <a:latin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D115BA2D-4E28-41C2-8C3C-492768D0957E}"/>
              </a:ext>
            </a:extLst>
          </p:cNvPr>
          <p:cNvSpPr txBox="1"/>
          <p:nvPr/>
        </p:nvSpPr>
        <p:spPr>
          <a:xfrm>
            <a:off x="609600" y="5670542"/>
            <a:ext cx="9415501" cy="502573"/>
          </a:xfrm>
          <a:prstGeom prst="rect">
            <a:avLst/>
          </a:prstGeom>
          <a:noFill/>
        </p:spPr>
        <p:txBody>
          <a:bodyPr wrap="square" rtlCol="0">
            <a:spAutoFit/>
          </a:bodyPr>
          <a:lstStyle/>
          <a:p>
            <a:pPr defTabSz="609585">
              <a:defRPr/>
            </a:pPr>
            <a:r>
              <a:rPr lang="en-US" sz="1333" dirty="0">
                <a:solidFill>
                  <a:prstClr val="black"/>
                </a:solidFill>
                <a:latin typeface="Calibri"/>
                <a:hlinkClick r:id="rId2"/>
              </a:rPr>
              <a:t>https://www.ama-assn.org/about/united-states-adopted-names/united-states-adopted-names-naming-guidelines</a:t>
            </a:r>
            <a:endParaRPr lang="en-US" sz="1333" dirty="0">
              <a:solidFill>
                <a:prstClr val="black"/>
              </a:solidFill>
              <a:latin typeface="Calibri"/>
            </a:endParaRPr>
          </a:p>
          <a:p>
            <a:pPr defTabSz="609585">
              <a:defRPr/>
            </a:pPr>
            <a:endParaRPr lang="en-US" sz="1333" dirty="0">
              <a:solidFill>
                <a:prstClr val="black"/>
              </a:solidFill>
              <a:latin typeface="Calibri"/>
            </a:endParaRPr>
          </a:p>
        </p:txBody>
      </p:sp>
    </p:spTree>
    <p:extLst>
      <p:ext uri="{BB962C8B-B14F-4D97-AF65-F5344CB8AC3E}">
        <p14:creationId xmlns:p14="http://schemas.microsoft.com/office/powerpoint/2010/main" val="359917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endParaRPr lang="en-US" sz="3600" b="1" dirty="0">
              <a:solidFill>
                <a:schemeClr val="accent4">
                  <a:lumMod val="75000"/>
                </a:schemeClr>
              </a:solidFill>
              <a:latin typeface="+mn-lt"/>
              <a:cs typeface="Helvetica"/>
            </a:endParaRPr>
          </a:p>
          <a:p>
            <a:pPr marL="0" indent="0" algn="ctr">
              <a:buNone/>
            </a:pPr>
            <a:r>
              <a:rPr lang="en-US" sz="3600" b="1" dirty="0">
                <a:solidFill>
                  <a:schemeClr val="accent4">
                    <a:lumMod val="75000"/>
                  </a:schemeClr>
                </a:solidFill>
                <a:latin typeface="+mn-lt"/>
                <a:cs typeface="Helvetica"/>
              </a:rPr>
              <a:t>Adenoviral Vector-Based Gene Therapy</a:t>
            </a:r>
          </a:p>
          <a:p>
            <a:pPr marL="0" indent="0">
              <a:buNone/>
            </a:pPr>
            <a:endParaRPr lang="en-US" dirty="0"/>
          </a:p>
        </p:txBody>
      </p:sp>
    </p:spTree>
    <p:extLst>
      <p:ext uri="{BB962C8B-B14F-4D97-AF65-F5344CB8AC3E}">
        <p14:creationId xmlns:p14="http://schemas.microsoft.com/office/powerpoint/2010/main" val="4077157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r>
              <a:rPr lang="en-US" altLang="en-US" sz="2000" b="1" dirty="0">
                <a:solidFill>
                  <a:schemeClr val="tx1"/>
                </a:solidFill>
                <a:latin typeface="+mn-lt"/>
                <a:ea typeface="Constantia" pitchFamily="18" charset="0"/>
                <a:cs typeface="Constantia" pitchFamily="18" charset="0"/>
                <a:sym typeface="Constantia" pitchFamily="18" charset="0"/>
              </a:rPr>
              <a:t>    </a:t>
            </a:r>
            <a:r>
              <a:rPr lang="en-US" altLang="en-US" sz="2000" b="1" dirty="0">
                <a:solidFill>
                  <a:srgbClr val="FF0000"/>
                </a:solidFill>
                <a:latin typeface="+mn-lt"/>
                <a:ea typeface="Constantia" pitchFamily="18" charset="0"/>
                <a:cs typeface="Constantia" pitchFamily="18" charset="0"/>
                <a:sym typeface="Constantia" pitchFamily="18" charset="0"/>
              </a:rPr>
              <a:t>nadofaragene firadenovec-vncg Adstiladrin® </a:t>
            </a:r>
            <a:r>
              <a:rPr lang="en-US" altLang="en-US" sz="2000" b="1" dirty="0">
                <a:latin typeface="+mn-lt"/>
                <a:ea typeface="Constantia" pitchFamily="18" charset="0"/>
                <a:cs typeface="Constantia" pitchFamily="18" charset="0"/>
                <a:sym typeface="Constantia" pitchFamily="18" charset="0"/>
              </a:rPr>
              <a:t>Ferring Pharmaceuticals: adult patients with high-risk Bacillus Calmette-Guérin (BCG) unresponsive non-muscle invasive bladder cancer (NMIBC) with carcinoma in situ (CIS) with or without papillary tumors </a:t>
            </a:r>
            <a:r>
              <a:rPr lang="en-US" altLang="en-US" sz="2000" b="1" dirty="0">
                <a:solidFill>
                  <a:srgbClr val="FF0000"/>
                </a:solidFill>
                <a:latin typeface="+mn-lt"/>
                <a:ea typeface="Constantia" pitchFamily="18" charset="0"/>
                <a:cs typeface="Constantia" pitchFamily="18" charset="0"/>
                <a:sym typeface="Constantia" pitchFamily="18" charset="0"/>
              </a:rPr>
              <a:t>(2022)</a:t>
            </a:r>
            <a:br>
              <a:rPr lang="en-US" altLang="en-US" sz="2000" b="1" dirty="0">
                <a:solidFill>
                  <a:srgbClr val="FF0000"/>
                </a:solidFill>
                <a:latin typeface="+mn-lt"/>
                <a:ea typeface="Constantia" pitchFamily="18" charset="0"/>
                <a:cs typeface="Constantia" pitchFamily="18" charset="0"/>
                <a:sym typeface="Constantia" pitchFamily="18" charset="0"/>
              </a:rPr>
            </a:br>
            <a:r>
              <a:rPr lang="en-US" altLang="en-US" sz="2000" b="1" dirty="0">
                <a:solidFill>
                  <a:srgbClr val="FF0000"/>
                </a:solidFill>
                <a:latin typeface="+mn-lt"/>
                <a:ea typeface="Constantia" pitchFamily="18" charset="0"/>
                <a:cs typeface="Constantia" pitchFamily="18" charset="0"/>
                <a:sym typeface="Constantia" pitchFamily="18" charset="0"/>
              </a:rPr>
              <a:t>	</a:t>
            </a:r>
            <a:endParaRPr lang="en-US" sz="2000" b="1" dirty="0">
              <a:solidFill>
                <a:srgbClr val="FF0000"/>
              </a:solidFill>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282332" y="5929641"/>
            <a:ext cx="8115056" cy="584775"/>
          </a:xfrm>
          <a:prstGeom prst="rect">
            <a:avLst/>
          </a:prstGeom>
          <a:noFill/>
        </p:spPr>
        <p:txBody>
          <a:bodyPr wrap="square" rtlCol="0">
            <a:spAutoFit/>
          </a:bodyPr>
          <a:lstStyle/>
          <a:p>
            <a:r>
              <a:rPr lang="en-US" sz="1600" dirty="0">
                <a:hlinkClick r:id="rId2"/>
              </a:rPr>
              <a:t>https://www.fda.gov/vaccines-blood-biologics/cellular-gene-therapy-products/adstiladrin</a:t>
            </a:r>
            <a:endParaRPr lang="en-US" sz="1600" dirty="0"/>
          </a:p>
          <a:p>
            <a:endParaRPr lang="en-US" sz="1600" dirty="0"/>
          </a:p>
        </p:txBody>
      </p:sp>
    </p:spTree>
    <p:extLst>
      <p:ext uri="{BB962C8B-B14F-4D97-AF65-F5344CB8AC3E}">
        <p14:creationId xmlns:p14="http://schemas.microsoft.com/office/powerpoint/2010/main" val="12683780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155" y="98611"/>
            <a:ext cx="10569690" cy="541654"/>
          </a:xfrm>
        </p:spPr>
        <p:txBody>
          <a:bodyPr>
            <a:normAutofit fontScale="90000"/>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nadofaragene firadenovec-vncg Adstiladrin®     </a:t>
            </a:r>
            <a:endParaRPr lang="en-US" sz="3600" dirty="0">
              <a:solidFill>
                <a:srgbClr val="FF0000"/>
              </a:solidFill>
              <a:latin typeface="+mn-lt"/>
            </a:endParaRPr>
          </a:p>
        </p:txBody>
      </p:sp>
      <p:sp>
        <p:nvSpPr>
          <p:cNvPr id="3" name="Content Placeholder 2"/>
          <p:cNvSpPr>
            <a:spLocks noGrp="1"/>
          </p:cNvSpPr>
          <p:nvPr>
            <p:ph idx="1"/>
          </p:nvPr>
        </p:nvSpPr>
        <p:spPr>
          <a:xfrm>
            <a:off x="249382" y="886256"/>
            <a:ext cx="11222674" cy="5085488"/>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nadofaragene firadenovec-vncg Adstiladrin® </a:t>
            </a:r>
            <a:r>
              <a:rPr lang="en-US" altLang="en-US" sz="2000" b="1" dirty="0">
                <a:latin typeface="+mn-lt"/>
                <a:ea typeface="Constantia" pitchFamily="18" charset="0"/>
                <a:cs typeface="Constantia" pitchFamily="18" charset="0"/>
                <a:sym typeface="Constantia" pitchFamily="18" charset="0"/>
              </a:rPr>
              <a:t>Ferring Pharmaceuticals: adult patients with high-risk Bacillus Calmette-Guérin (BCG) unresponsive non-muscle invasive bladder cancer (NMIBC) with carcinoma in situ (CIS) with or without papillary tumors </a:t>
            </a:r>
            <a:r>
              <a:rPr lang="en-US" altLang="en-US" sz="2000" b="1" dirty="0">
                <a:solidFill>
                  <a:srgbClr val="FF0000"/>
                </a:solidFill>
                <a:latin typeface="+mn-lt"/>
                <a:ea typeface="Constantia" pitchFamily="18" charset="0"/>
                <a:cs typeface="Constantia" pitchFamily="18" charset="0"/>
                <a:sym typeface="Constantia" pitchFamily="18" charset="0"/>
              </a:rPr>
              <a:t>(2022)</a:t>
            </a:r>
            <a:br>
              <a:rPr lang="en-US" altLang="en-US" sz="2000" b="1" dirty="0">
                <a:solidFill>
                  <a:srgbClr val="FF0000"/>
                </a:solidFill>
                <a:latin typeface="+mn-lt"/>
                <a:ea typeface="Constantia" pitchFamily="18" charset="0"/>
                <a:cs typeface="Constantia" pitchFamily="18" charset="0"/>
                <a:sym typeface="Constantia" pitchFamily="18" charset="0"/>
              </a:rPr>
            </a:br>
            <a:r>
              <a:rPr lang="en-US" altLang="en-US" sz="2000" b="1" dirty="0">
                <a:latin typeface="+mn-lt"/>
                <a:ea typeface="Constantia" pitchFamily="18" charset="0"/>
                <a:cs typeface="Constantia" pitchFamily="18" charset="0"/>
                <a:sym typeface="Constantia" pitchFamily="18" charset="0"/>
              </a:rPr>
              <a:t>	</a:t>
            </a: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Intravesical</a:t>
            </a:r>
          </a:p>
          <a:p>
            <a:pPr marL="1295368" lvl="4" indent="-380990">
              <a:spcBef>
                <a:spcPts val="400"/>
              </a:spcBef>
              <a:buClr>
                <a:srgbClr val="0BD0D9"/>
              </a:buClr>
              <a:buFont typeface="Arial" panose="020B0604020202020204" pitchFamily="34" charset="0"/>
              <a:buChar char="•"/>
              <a:defRPr/>
            </a:pPr>
            <a:endPar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Non-replicating adenoviral vector-based gene therapy</a:t>
            </a:r>
          </a:p>
          <a:p>
            <a:pPr marL="1295368" lvl="4" indent="-380990">
              <a:spcBef>
                <a:spcPts val="400"/>
              </a:spcBef>
              <a:buClr>
                <a:srgbClr val="0BD0D9"/>
              </a:buClr>
              <a:defRPr/>
            </a:pPr>
            <a:endPar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Pre-medication with an anticholinergic advised; contraindicated in pts with hypersensitivity to  interferon alfa or any component</a:t>
            </a:r>
          </a:p>
          <a:p>
            <a:pPr marL="1295368" lvl="4" indent="-380990">
              <a:spcBef>
                <a:spcPts val="400"/>
              </a:spcBef>
              <a:buClr>
                <a:srgbClr val="0BD0D9"/>
              </a:buClr>
              <a:defRPr/>
            </a:pPr>
            <a:endPar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No Biomarker testing  needed prior to administration  </a:t>
            </a:r>
          </a:p>
          <a:p>
            <a:pPr marL="1295368" lvl="4" indent="-380990">
              <a:spcBef>
                <a:spcPts val="400"/>
              </a:spcBef>
              <a:buClr>
                <a:srgbClr val="0BD0D9"/>
              </a:buClr>
              <a:defRPr/>
            </a:pPr>
            <a:endParaRPr lang="en-US" altLang="en-US" sz="2000" b="1" i="1" u="sng"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Side effects: glucose increased, instillation site discharge, triglycerides increased, fatigue, bladder spasm, micturition, creatinine increased, hematuria , phosphate decreased, chills, pyrexia, and dysuria. Risk of disseminated adenovirus infection in persons immunocompromised or immunodeficient.</a:t>
            </a:r>
            <a:endParaRPr lang="en-US" altLang="en-US" sz="2000" b="1" i="1" u="sng" dirty="0">
              <a:latin typeface="+mn-lt"/>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719944" y="6123552"/>
            <a:ext cx="9889299" cy="584775"/>
          </a:xfrm>
          <a:prstGeom prst="rect">
            <a:avLst/>
          </a:prstGeom>
          <a:noFill/>
        </p:spPr>
        <p:txBody>
          <a:bodyPr wrap="square" rtlCol="0">
            <a:spAutoFit/>
          </a:bodyPr>
          <a:lstStyle/>
          <a:p>
            <a:r>
              <a:rPr lang="en-US" sz="1600" dirty="0">
                <a:hlinkClick r:id="rId2"/>
              </a:rPr>
              <a:t>https://www.fda.gov/vaccines-blood-biologics/cellular-gene-therapy-products/adstiladrin</a:t>
            </a:r>
            <a:endParaRPr lang="en-US" sz="1600" dirty="0"/>
          </a:p>
          <a:p>
            <a:endParaRPr lang="en-US" sz="1600" dirty="0"/>
          </a:p>
        </p:txBody>
      </p:sp>
    </p:spTree>
    <p:extLst>
      <p:ext uri="{BB962C8B-B14F-4D97-AF65-F5344CB8AC3E}">
        <p14:creationId xmlns:p14="http://schemas.microsoft.com/office/powerpoint/2010/main" val="25613949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r>
              <a:rPr lang="en-US" sz="3600" b="1" dirty="0">
                <a:solidFill>
                  <a:schemeClr val="accent4">
                    <a:lumMod val="75000"/>
                  </a:schemeClr>
                </a:solidFill>
                <a:latin typeface="+mn-lt"/>
                <a:cs typeface="Helvetica"/>
              </a:rPr>
              <a:t>Estrogen Receptor Antagonist</a:t>
            </a:r>
          </a:p>
          <a:p>
            <a:pPr marL="0" indent="0" algn="ctr">
              <a:buNone/>
            </a:pPr>
            <a:endParaRPr lang="en-US" b="1" dirty="0">
              <a:solidFill>
                <a:schemeClr val="accent4">
                  <a:lumMod val="75000"/>
                </a:schemeClr>
              </a:solidFill>
              <a:latin typeface="Helvetica"/>
              <a:cs typeface="Helvetica"/>
            </a:endParaRPr>
          </a:p>
          <a:p>
            <a:pPr marL="0" indent="0">
              <a:buNone/>
            </a:pPr>
            <a:endParaRPr lang="en-US" dirty="0"/>
          </a:p>
        </p:txBody>
      </p:sp>
    </p:spTree>
    <p:extLst>
      <p:ext uri="{BB962C8B-B14F-4D97-AF65-F5344CB8AC3E}">
        <p14:creationId xmlns:p14="http://schemas.microsoft.com/office/powerpoint/2010/main" val="3026609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2167013"/>
            <a:ext cx="11737571" cy="3485642"/>
          </a:xfrm>
        </p:spPr>
        <p:txBody>
          <a:bodyPr>
            <a:normAutofit/>
          </a:bodyPr>
          <a:lstStyle/>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DC568429-FCF5-486B-97CA-40B40738D3C7}"/>
              </a:ext>
            </a:extLst>
          </p:cNvPr>
          <p:cNvSpPr txBox="1"/>
          <p:nvPr/>
        </p:nvSpPr>
        <p:spPr>
          <a:xfrm>
            <a:off x="754315" y="5927558"/>
            <a:ext cx="9722864" cy="830997"/>
          </a:xfrm>
          <a:prstGeom prst="rect">
            <a:avLst/>
          </a:prstGeom>
          <a:noFill/>
        </p:spPr>
        <p:txBody>
          <a:bodyPr wrap="square" rtlCol="0">
            <a:spAutoFit/>
          </a:bodyPr>
          <a:lstStyle/>
          <a:p>
            <a:r>
              <a:rPr lang="en-US" sz="1600" dirty="0">
                <a:hlinkClick r:id="rId2"/>
              </a:rPr>
              <a:t>www.orserdu.com</a:t>
            </a:r>
            <a:endParaRPr lang="en-US" sz="1600" dirty="0"/>
          </a:p>
          <a:p>
            <a:endParaRPr lang="en-US" sz="1600" dirty="0"/>
          </a:p>
          <a:p>
            <a:endParaRPr lang="en-US" sz="1600" dirty="0"/>
          </a:p>
        </p:txBody>
      </p:sp>
      <p:sp>
        <p:nvSpPr>
          <p:cNvPr id="5" name="TextBox 4">
            <a:extLst>
              <a:ext uri="{FF2B5EF4-FFF2-40B4-BE49-F238E27FC236}">
                <a16:creationId xmlns:a16="http://schemas.microsoft.com/office/drawing/2014/main" id="{62293AFC-367F-4558-9AED-80C82CFAB8BD}"/>
              </a:ext>
            </a:extLst>
          </p:cNvPr>
          <p:cNvSpPr txBox="1"/>
          <p:nvPr/>
        </p:nvSpPr>
        <p:spPr>
          <a:xfrm>
            <a:off x="1860479" y="2690336"/>
            <a:ext cx="8515375" cy="1938992"/>
          </a:xfrm>
          <a:prstGeom prst="rect">
            <a:avLst/>
          </a:prstGeom>
          <a:noFill/>
        </p:spPr>
        <p:txBody>
          <a:bodyPr wrap="square">
            <a:spAutoFit/>
          </a:bodyPr>
          <a:lstStyle/>
          <a:p>
            <a:pPr marL="609585" lvl="2" indent="0" defTabSz="1219170">
              <a:spcBef>
                <a:spcPts val="0"/>
              </a:spcBef>
              <a:buNone/>
              <a:defRPr/>
            </a:pPr>
            <a:r>
              <a:rPr lang="en-US" altLang="en-US" sz="2000" b="1" dirty="0">
                <a:solidFill>
                  <a:srgbClr val="FF0000"/>
                </a:solidFill>
                <a:latin typeface="+mn-lt"/>
                <a:ea typeface="Constantia" pitchFamily="18" charset="0"/>
                <a:cs typeface="Constantia" pitchFamily="18" charset="0"/>
                <a:sym typeface="Constantia" pitchFamily="18" charset="0"/>
              </a:rPr>
              <a:t>elacestrant Orserdu™ </a:t>
            </a:r>
            <a:r>
              <a:rPr lang="en-US" altLang="en-US" sz="2000" b="1" dirty="0">
                <a:latin typeface="+mn-lt"/>
                <a:ea typeface="Constantia" pitchFamily="18" charset="0"/>
                <a:cs typeface="Constantia" pitchFamily="18" charset="0"/>
                <a:sym typeface="Constantia" pitchFamily="18" charset="0"/>
              </a:rPr>
              <a:t>Stemline Therapeutics, Inc.: postmenopausal women or adult men with ER-positive, HER2-negative, ESR1-mutated advanced or metastatic breast cancer with disease progression following at least one line of endocrine therapy </a:t>
            </a:r>
            <a:r>
              <a:rPr lang="en-US" altLang="en-US" sz="2000" b="1" dirty="0">
                <a:solidFill>
                  <a:srgbClr val="FF0000"/>
                </a:solidFill>
                <a:latin typeface="+mn-lt"/>
                <a:ea typeface="Constantia" pitchFamily="18" charset="0"/>
                <a:cs typeface="Constantia" pitchFamily="18" charset="0"/>
                <a:sym typeface="Constantia" pitchFamily="18" charset="0"/>
              </a:rPr>
              <a:t>(2023) </a:t>
            </a:r>
          </a:p>
          <a:p>
            <a:pPr marL="609585" lvl="2" indent="0" defTabSz="1219170">
              <a:spcBef>
                <a:spcPts val="0"/>
              </a:spcBef>
              <a:buNone/>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609585" lvl="2" indent="0" defTabSz="1219170">
              <a:spcBef>
                <a:spcPts val="0"/>
              </a:spcBef>
              <a:buNone/>
              <a:defRPr/>
            </a:pPr>
            <a:endParaRPr lang="en-US" altLang="en-US" sz="2000" b="1" dirty="0">
              <a:solidFill>
                <a:srgbClr val="FF0000"/>
              </a:solidFill>
              <a:latin typeface="+mn-lt"/>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3790019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9431" y="581886"/>
            <a:ext cx="9280264" cy="569495"/>
          </a:xfrm>
        </p:spPr>
        <p:txBody>
          <a:bodyPr>
            <a:no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elacestrant Orserdu™  </a:t>
            </a:r>
            <a:endParaRPr lang="en-US" sz="3600" b="1" dirty="0">
              <a:solidFill>
                <a:srgbClr val="FF0000"/>
              </a:solidFill>
              <a:latin typeface="+mn-lt"/>
            </a:endParaRPr>
          </a:p>
        </p:txBody>
      </p:sp>
      <p:sp>
        <p:nvSpPr>
          <p:cNvPr id="3" name="Content Placeholder 2"/>
          <p:cNvSpPr>
            <a:spLocks noGrp="1"/>
          </p:cNvSpPr>
          <p:nvPr>
            <p:ph idx="1"/>
          </p:nvPr>
        </p:nvSpPr>
        <p:spPr>
          <a:xfrm>
            <a:off x="436728" y="1149099"/>
            <a:ext cx="11145671" cy="4842267"/>
          </a:xfrm>
        </p:spPr>
        <p:txBody>
          <a:bodyPr>
            <a:normAutofit fontScale="92500"/>
          </a:bodyPr>
          <a:lstStyle/>
          <a:p>
            <a:pPr marL="609585" lvl="2" indent="0" defTabSz="1219170">
              <a:spcBef>
                <a:spcPts val="0"/>
              </a:spcBef>
              <a:buNone/>
              <a:defRPr/>
            </a:pPr>
            <a:endParaRPr lang="en-US" altLang="en-US" sz="2800"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r>
              <a:rPr lang="en-US" altLang="en-US" sz="2400" b="1" dirty="0">
                <a:solidFill>
                  <a:srgbClr val="FF0000"/>
                </a:solidFill>
                <a:latin typeface="+mn-lt"/>
                <a:ea typeface="Constantia" pitchFamily="18" charset="0"/>
                <a:cs typeface="Constantia" pitchFamily="18" charset="0"/>
                <a:sym typeface="Constantia" pitchFamily="18" charset="0"/>
              </a:rPr>
              <a:t>elacestrant Orserdu™ </a:t>
            </a:r>
            <a:r>
              <a:rPr lang="en-US" altLang="en-US" sz="2400" b="1" dirty="0">
                <a:latin typeface="+mn-lt"/>
                <a:ea typeface="Constantia" pitchFamily="18" charset="0"/>
                <a:cs typeface="Constantia" pitchFamily="18" charset="0"/>
                <a:sym typeface="Constantia" pitchFamily="18" charset="0"/>
              </a:rPr>
              <a:t>Stemline Therapeutics, Inc.: postmenopausal women or adult men with ER-positive, HER2-negative, ESR1-mutated advanced or metastatic breast cancer with disease progression following at least one line of endocrine therapy </a:t>
            </a:r>
            <a:r>
              <a:rPr lang="en-US" altLang="en-US" sz="2400" b="1" dirty="0">
                <a:solidFill>
                  <a:srgbClr val="FF0000"/>
                </a:solidFill>
                <a:latin typeface="+mn-lt"/>
                <a:ea typeface="Constantia" pitchFamily="18" charset="0"/>
                <a:cs typeface="Constantia" pitchFamily="18" charset="0"/>
                <a:sym typeface="Constantia" pitchFamily="18" charset="0"/>
              </a:rPr>
              <a:t>(2023) </a:t>
            </a:r>
          </a:p>
          <a:p>
            <a:pPr marL="609585" lvl="2" indent="0" defTabSz="1219170">
              <a:spcBef>
                <a:spcPts val="0"/>
              </a:spcBef>
              <a:buNone/>
              <a:defRPr/>
            </a:pPr>
            <a:endParaRPr lang="en-US" altLang="en-US" sz="2200" b="1" dirty="0">
              <a:solidFill>
                <a:srgbClr val="FF0000"/>
              </a:solidFill>
              <a:latin typeface="+mn-lt"/>
              <a:ea typeface="Constantia" pitchFamily="18" charset="0"/>
              <a:cs typeface="Constantia" pitchFamily="18" charset="0"/>
              <a:sym typeface="Constantia" pitchFamily="18" charset="0"/>
            </a:endParaRPr>
          </a:p>
          <a:p>
            <a:pPr marL="1295368" lvl="4" indent="-380990" defTabSz="1219170">
              <a:spcBef>
                <a:spcPts val="400"/>
              </a:spcBef>
              <a:buClr>
                <a:srgbClr val="0BD0D9"/>
              </a:buClr>
              <a:buFont typeface="Arial" panose="020B0604020202020204" pitchFamily="34" charset="0"/>
              <a:buChar char="•"/>
              <a:defRPr/>
            </a:pPr>
            <a:r>
              <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rPr>
              <a:t>Oral estrogen receptor antagonist</a:t>
            </a:r>
          </a:p>
          <a:p>
            <a:pPr marL="1295368" lvl="4" indent="-380990" defTabSz="1219170">
              <a:spcBef>
                <a:spcPts val="400"/>
              </a:spcBef>
              <a:buClr>
                <a:srgbClr val="0BD0D9"/>
              </a:buClr>
              <a:buFont typeface="Arial" panose="020B0604020202020204" pitchFamily="34" charset="0"/>
              <a:buChar char="•"/>
              <a:defRPr/>
            </a:pPr>
            <a:endPar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defTabSz="1219170">
              <a:spcBef>
                <a:spcPts val="400"/>
              </a:spcBef>
              <a:buClr>
                <a:srgbClr val="0BD0D9"/>
              </a:buClr>
              <a:defRPr/>
            </a:pPr>
            <a:r>
              <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rPr>
              <a:t>Drug interactions with strong and moderate CYP3A4 inducers and inhibitors</a:t>
            </a:r>
          </a:p>
          <a:p>
            <a:pPr marL="1295368" lvl="4" indent="-380990" defTabSz="1219170">
              <a:spcBef>
                <a:spcPts val="400"/>
              </a:spcBef>
              <a:buClr>
                <a:srgbClr val="0BD0D9"/>
              </a:buClr>
              <a:defRPr/>
            </a:pPr>
            <a:endPar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rPr>
              <a:t>Biomarker testing needed prior to administration: ER, HER2 and ESR-1</a:t>
            </a:r>
          </a:p>
          <a:p>
            <a:pPr marL="1295368" lvl="4" indent="-380990">
              <a:spcBef>
                <a:spcPts val="400"/>
              </a:spcBef>
              <a:buClr>
                <a:srgbClr val="0BD0D9"/>
              </a:buClr>
              <a:defRPr/>
            </a:pPr>
            <a:endPar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defTabSz="1219170">
              <a:spcBef>
                <a:spcPts val="400"/>
              </a:spcBef>
              <a:buClr>
                <a:srgbClr val="0BD0D9"/>
              </a:buClr>
              <a:buFont typeface="Arial" panose="020B0604020202020204" pitchFamily="34" charset="0"/>
              <a:buChar char="•"/>
              <a:defRPr/>
            </a:pPr>
            <a:r>
              <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rPr>
              <a:t>Side effects: dyslipidemia, musculoskeletal pain, nausea, increased cholesterol, increased AST, increased triglycerides, fatigue, decreased hemoglobin, vomiting, increased ALT, decreased sodium, increased creatinine, decreased appetite, diarrhea, headache, constipation, abdominal pain, hot flush, and dyspepsia </a:t>
            </a:r>
          </a:p>
        </p:txBody>
      </p:sp>
      <p:sp>
        <p:nvSpPr>
          <p:cNvPr id="4" name="TextBox 3">
            <a:extLst>
              <a:ext uri="{FF2B5EF4-FFF2-40B4-BE49-F238E27FC236}">
                <a16:creationId xmlns:a16="http://schemas.microsoft.com/office/drawing/2014/main" id="{DC568429-FCF5-486B-97CA-40B40738D3C7}"/>
              </a:ext>
            </a:extLst>
          </p:cNvPr>
          <p:cNvSpPr txBox="1"/>
          <p:nvPr/>
        </p:nvSpPr>
        <p:spPr>
          <a:xfrm>
            <a:off x="1148131" y="5991366"/>
            <a:ext cx="9722864" cy="830997"/>
          </a:xfrm>
          <a:prstGeom prst="rect">
            <a:avLst/>
          </a:prstGeom>
          <a:noFill/>
        </p:spPr>
        <p:txBody>
          <a:bodyPr wrap="square" rtlCol="0">
            <a:spAutoFit/>
          </a:bodyPr>
          <a:lstStyle/>
          <a:p>
            <a:r>
              <a:rPr lang="en-US" sz="1600" dirty="0">
                <a:hlinkClick r:id="rId2"/>
              </a:rPr>
              <a:t>www.orserdu.com</a:t>
            </a:r>
            <a:endParaRPr lang="en-US" sz="1600" dirty="0"/>
          </a:p>
          <a:p>
            <a:endParaRPr lang="en-US" sz="1600" dirty="0"/>
          </a:p>
          <a:p>
            <a:endParaRPr lang="en-US" sz="1600" dirty="0"/>
          </a:p>
        </p:txBody>
      </p:sp>
    </p:spTree>
    <p:extLst>
      <p:ext uri="{BB962C8B-B14F-4D97-AF65-F5344CB8AC3E}">
        <p14:creationId xmlns:p14="http://schemas.microsoft.com/office/powerpoint/2010/main" val="1916939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ustle And Bustle, Woman, Face, Arrows, Stress">
            <a:extLst>
              <a:ext uri="{FF2B5EF4-FFF2-40B4-BE49-F238E27FC236}">
                <a16:creationId xmlns:a16="http://schemas.microsoft.com/office/drawing/2014/main" id="{3F5F3FA3-C5D2-4697-9AD2-801A84DA1E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9" r="17546"/>
          <a:stretch/>
        </p:blipFill>
        <p:spPr bwMode="auto">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56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images of puzzle pieces">
            <a:extLst>
              <a:ext uri="{FF2B5EF4-FFF2-40B4-BE49-F238E27FC236}">
                <a16:creationId xmlns:a16="http://schemas.microsoft.com/office/drawing/2014/main" id="{8730DA2D-ABD5-4B2E-8130-459998C1538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46" r="-1" b="-1"/>
          <a:stretch/>
        </p:blipFill>
        <p:spPr bwMode="auto">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7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847"/>
            <a:ext cx="10515600" cy="1325563"/>
          </a:xfrm>
        </p:spPr>
        <p:txBody>
          <a:bodyPr>
            <a:noAutofit/>
          </a:bodyPr>
          <a:lstStyle/>
          <a:p>
            <a:pPr algn="ctr"/>
            <a:r>
              <a:rPr lang="en-US" sz="3600" b="1" dirty="0">
                <a:latin typeface="+mn-lt"/>
              </a:rPr>
              <a:t>Trends</a:t>
            </a:r>
          </a:p>
        </p:txBody>
      </p:sp>
      <p:sp>
        <p:nvSpPr>
          <p:cNvPr id="3" name="Content Placeholder 2"/>
          <p:cNvSpPr>
            <a:spLocks noGrp="1"/>
          </p:cNvSpPr>
          <p:nvPr>
            <p:ph idx="1"/>
          </p:nvPr>
        </p:nvSpPr>
        <p:spPr>
          <a:xfrm>
            <a:off x="321734" y="1668411"/>
            <a:ext cx="11082866" cy="4478390"/>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Immunotherapy and Molecular Therapies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Subcutaneous formulations of monoclonal antibodies</a:t>
            </a:r>
          </a:p>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059465"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Expanded indications </a:t>
            </a:r>
          </a:p>
          <a:p>
            <a:pPr marL="2059465"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Neoadjuvant/adjuvant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Metastatic and locally advanced treatment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Maintenance after primary treatment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New generations of drugs to treat drug resistance</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059448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normAutofit fontScale="90000"/>
          </a:bodyPr>
          <a:lstStyle/>
          <a:p>
            <a:br>
              <a:rPr lang="en-US" dirty="0"/>
            </a:br>
            <a:r>
              <a:rPr lang="en-US" dirty="0"/>
              <a:t>                                      </a:t>
            </a:r>
            <a:r>
              <a:rPr lang="en-US" b="1" dirty="0">
                <a:latin typeface="+mn-lt"/>
              </a:rPr>
              <a:t>References</a:t>
            </a:r>
            <a:br>
              <a:rPr lang="en-US" dirty="0">
                <a:latin typeface="+mn-lt"/>
              </a:rPr>
            </a:br>
            <a:endParaRPr lang="en-US" dirty="0">
              <a:latin typeface="+mn-lt"/>
            </a:endParaRPr>
          </a:p>
        </p:txBody>
      </p:sp>
      <p:sp>
        <p:nvSpPr>
          <p:cNvPr id="3" name="Content Placeholder 2"/>
          <p:cNvSpPr>
            <a:spLocks noGrp="1"/>
          </p:cNvSpPr>
          <p:nvPr>
            <p:ph idx="1"/>
          </p:nvPr>
        </p:nvSpPr>
        <p:spPr>
          <a:xfrm>
            <a:off x="0" y="968812"/>
            <a:ext cx="12110720" cy="5889188"/>
          </a:xfrm>
        </p:spPr>
        <p:txBody>
          <a:bodyPr>
            <a:normAutofit fontScale="85000" lnSpcReduction="20000"/>
          </a:bodyPr>
          <a:lstStyle/>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 action="ppaction://noaction"/>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70C0"/>
                </a:solidFill>
                <a:latin typeface="+mn-lt"/>
                <a:ea typeface="Constantia" pitchFamily="18" charset="0"/>
                <a:cs typeface="Constantia" pitchFamily="18" charset="0"/>
                <a:sym typeface="Constantia" pitchFamily="18" charset="0"/>
                <a:hlinkClick r:id="rId2"/>
              </a:rPr>
              <a:t>https://www.ama-assn.org/about/united-states-adopted-names/united-states-adopted-names-naming-guidelines</a:t>
            </a:r>
            <a:endParaRPr lang="en-US" altLang="en-US" sz="2200" b="1" kern="0" dirty="0">
              <a:solidFill>
                <a:srgbClr val="0070C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70C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3"/>
              </a:rPr>
              <a:t>http://www.cancer.gov/cancertopics/understandingcancer/targetedtherapies</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609585" indent="-609585" defTabSz="963060" fontAlgn="base" hangingPunct="0">
              <a:lnSpc>
                <a:spcPct val="80000"/>
              </a:lnSpc>
              <a:spcBef>
                <a:spcPts val="267"/>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4"/>
              </a:rPr>
              <a:t>http://www.cancer.gov/dictionary</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kern="0" dirty="0">
              <a:solidFill>
                <a:srgbClr val="000000"/>
              </a:solidFill>
              <a:latin typeface="+mn-lt"/>
              <a:ea typeface="Constantia" pitchFamily="18" charset="0"/>
              <a:cs typeface="Constantia" pitchFamily="18" charset="0"/>
              <a:sym typeface="Constantia" pitchFamily="18" charset="0"/>
            </a:endParaRPr>
          </a:p>
          <a:p>
            <a:pPr marL="609585" indent="-609585" defTabSz="963060" fontAlgn="base" hangingPunct="0">
              <a:lnSpc>
                <a:spcPct val="80000"/>
              </a:lnSpc>
              <a:spcBef>
                <a:spcPts val="267"/>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5"/>
              </a:rPr>
              <a:t>http://www.fda.gov/Drugs/InformationOnDrugs/ApprovedDrugs/ucm279174. htm</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6"/>
              </a:rPr>
              <a:t>http://www.mycancergenome.org</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7"/>
              </a:rPr>
              <a:t>https://www.ons.org/genomics-taxonomy</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8"/>
              </a:rPr>
              <a:t>https://www.fda.gov/drugs/biosimilars/biosimilar-product-information</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rPr>
              <a:t>Search proprietary or non proprietary name of any drug to reach the web site dedicated to that drug. Prescribing information will be available on each web site.</a:t>
            </a: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82253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600" dirty="0"/>
            </a:br>
            <a:r>
              <a:rPr lang="en-US" sz="3600" b="1" dirty="0">
                <a:latin typeface="+mn-lt"/>
              </a:rPr>
              <a:t>Trends</a:t>
            </a:r>
            <a:endParaRPr lang="en-US" sz="3600" dirty="0"/>
          </a:p>
        </p:txBody>
      </p:sp>
      <p:sp>
        <p:nvSpPr>
          <p:cNvPr id="3" name="Content Placeholder 2"/>
          <p:cNvSpPr>
            <a:spLocks noGrp="1"/>
          </p:cNvSpPr>
          <p:nvPr>
            <p:ph idx="1"/>
          </p:nvPr>
        </p:nvSpPr>
        <p:spPr>
          <a:xfrm>
            <a:off x="97536" y="1631758"/>
            <a:ext cx="11012423" cy="4200871"/>
          </a:xfrm>
        </p:spPr>
        <p:txBody>
          <a:bodyPr>
            <a:normAutofit lnSpcReduction="10000"/>
          </a:bodyPr>
          <a:lstStyle/>
          <a:p>
            <a:pPr marL="1710224" lvl="3"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Biosimilars</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A biological product that is approved based on a showing  that it is highly     similar  to an already-approved biological product, known as a reference product.               </a:t>
            </a:r>
          </a:p>
          <a:p>
            <a:pPr marL="1739857" lvl="4" indent="-195258" defTabSz="904852">
              <a:lnSpc>
                <a:spcPct val="80000"/>
              </a:lnSpc>
              <a:spcBef>
                <a:spcPts val="400"/>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The biosimilar also must show it has no clinically meaningful differences in terms of safety and  effectiveness from the reference product. </a:t>
            </a:r>
          </a:p>
          <a:p>
            <a:pPr marL="1739857" lvl="4" indent="-195258" defTabSz="904852">
              <a:lnSpc>
                <a:spcPct val="80000"/>
              </a:lnSpc>
              <a:spcBef>
                <a:spcPts val="400"/>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Only minor differences in clinically inactive components are allowable   in biosimilar products.</a:t>
            </a:r>
          </a:p>
          <a:p>
            <a:pPr marL="2349441" lvl="5" indent="-195258" defTabSz="904852">
              <a:lnSpc>
                <a:spcPct val="80000"/>
              </a:lnSpc>
              <a:spcBef>
                <a:spcPts val="400"/>
              </a:spcBef>
              <a:buClr>
                <a:srgbClr val="0F6FC6"/>
              </a:buClr>
              <a:buSzPct val="85000"/>
              <a:buFont typeface="Arial" pitchFamily="34" charset="0"/>
              <a:buChar char="•"/>
              <a:defRPr/>
            </a:pPr>
            <a:endParaRPr lang="en-US" altLang="en-US" sz="2000" b="1" dirty="0">
              <a:solidFill>
                <a:prstClr val="black"/>
              </a:solidFill>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As of 8/29/23 the number of cancer biosimilars approved by the FDA include:</a:t>
            </a:r>
          </a:p>
          <a:p>
            <a:pPr marL="2806641" lvl="6"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10 for cancer supportive care</a:t>
            </a:r>
          </a:p>
          <a:p>
            <a:pPr marL="2806641" lvl="6"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12 for cancer treatment</a:t>
            </a:r>
          </a:p>
          <a:p>
            <a:pPr marL="2319809" lvl="4" indent="-260344" defTabSz="1206470">
              <a:lnSpc>
                <a:spcPct val="80000"/>
              </a:lnSpc>
              <a:spcBef>
                <a:spcPts val="533"/>
              </a:spcBef>
              <a:buClr>
                <a:srgbClr val="0F6FC6"/>
              </a:buClr>
              <a:buSzPct val="85000"/>
              <a:buFont typeface="Arial" pitchFamily="34" charset="0"/>
              <a:buChar char="•"/>
              <a:defRPr/>
            </a:pPr>
            <a:endParaRPr lang="en-US" altLang="en-US" sz="3200" b="1" dirty="0">
              <a:latin typeface="Constantia" pitchFamily="18" charset="0"/>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3200"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p:cNvSpPr txBox="1"/>
          <p:nvPr/>
        </p:nvSpPr>
        <p:spPr>
          <a:xfrm>
            <a:off x="563364" y="6004087"/>
            <a:ext cx="8056472" cy="716991"/>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dirty="0">
                <a:sym typeface="Helvetica" charset="0"/>
                <a:hlinkClick r:id="rId2"/>
              </a:rPr>
              <a:t>https://www.fda.gov/drugs/biosimilars/biosimilar-product-information</a:t>
            </a:r>
            <a:endParaRPr lang="en-US" altLang="en-US" sz="1333" dirty="0">
              <a:sym typeface="Helvetica" charset="0"/>
            </a:endParaRPr>
          </a:p>
          <a:p>
            <a:pPr marL="1145087" lvl="3" defTabSz="1206470">
              <a:lnSpc>
                <a:spcPct val="80000"/>
              </a:lnSpc>
              <a:spcBef>
                <a:spcPts val="533"/>
              </a:spcBef>
              <a:buClr>
                <a:srgbClr val="0F6FC6"/>
              </a:buClr>
              <a:buSzPct val="85000"/>
              <a:defRPr/>
            </a:pPr>
            <a:endParaRPr lang="en-US" altLang="en-US" sz="1333" dirty="0">
              <a:sym typeface="Helvetica" charset="0"/>
            </a:endParaRPr>
          </a:p>
          <a:p>
            <a:pPr marL="1145087" lvl="3" defTabSz="1206470">
              <a:lnSpc>
                <a:spcPct val="80000"/>
              </a:lnSpc>
              <a:spcBef>
                <a:spcPts val="533"/>
              </a:spcBef>
              <a:buClr>
                <a:srgbClr val="0F6FC6"/>
              </a:buClr>
              <a:buSzPct val="85000"/>
              <a:defRPr/>
            </a:pPr>
            <a:endParaRPr lang="en-US" altLang="en-US" sz="1333" dirty="0">
              <a:sym typeface="Helvetica" charset="0"/>
            </a:endParaRPr>
          </a:p>
        </p:txBody>
      </p:sp>
    </p:spTree>
    <p:extLst>
      <p:ext uri="{BB962C8B-B14F-4D97-AF65-F5344CB8AC3E}">
        <p14:creationId xmlns:p14="http://schemas.microsoft.com/office/powerpoint/2010/main" val="128702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mn-lt"/>
              </a:rPr>
              <a:t>Trends</a:t>
            </a:r>
          </a:p>
        </p:txBody>
      </p:sp>
      <p:sp>
        <p:nvSpPr>
          <p:cNvPr id="3" name="Content Placeholder 2"/>
          <p:cNvSpPr>
            <a:spLocks noGrp="1"/>
          </p:cNvSpPr>
          <p:nvPr>
            <p:ph idx="1"/>
          </p:nvPr>
        </p:nvSpPr>
        <p:spPr>
          <a:xfrm>
            <a:off x="431800" y="1581384"/>
            <a:ext cx="10972800" cy="3441341"/>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Cellular  Gene Therapies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2017: “The U.S. Food and Drug Administration issued a historic action today making the first gene therapy available in the United States, ushering in a new approach to the treatment of cancer and other serious and life-threatening diseases.”</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6 new therapies FDA approved for cancer treatment since 2017, with expanding indications; more in clinical trials development</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153408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11AF28F6743E4F84CE15F1D4315B8D" ma:contentTypeVersion="4" ma:contentTypeDescription="Create a new document." ma:contentTypeScope="" ma:versionID="ee7ace1481c1c55e720f39e3aea04b01">
  <xsd:schema xmlns:xsd="http://www.w3.org/2001/XMLSchema" xmlns:xs="http://www.w3.org/2001/XMLSchema" xmlns:p="http://schemas.microsoft.com/office/2006/metadata/properties" xmlns:ns2="c5496b25-756f-4adf-ad0f-3223ed4f779e" targetNamespace="http://schemas.microsoft.com/office/2006/metadata/properties" ma:root="true" ma:fieldsID="15176ac21a34030e18dc07d068f26d0f" ns2:_="">
    <xsd:import namespace="c5496b25-756f-4adf-ad0f-3223ed4f77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96b25-756f-4adf-ad0f-3223ed4f7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262D7-EF8F-442A-826C-C039E683F874}">
  <ds:schemaRefs>
    <ds:schemaRef ds:uri="http://schemas.microsoft.com/sharepoint/v3/contenttype/forms"/>
  </ds:schemaRefs>
</ds:datastoreItem>
</file>

<file path=customXml/itemProps2.xml><?xml version="1.0" encoding="utf-8"?>
<ds:datastoreItem xmlns:ds="http://schemas.openxmlformats.org/officeDocument/2006/customXml" ds:itemID="{71351A2E-12A8-48AD-9FF7-38B2DC5FA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496b25-756f-4adf-ad0f-3223ed4f7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E429AD-49D5-4801-B9EE-5CC626EBEA8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5496b25-756f-4adf-ad0f-3223ed4f779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6135</TotalTime>
  <Words>5413</Words>
  <Application>Microsoft Office PowerPoint</Application>
  <PresentationFormat>Widescreen</PresentationFormat>
  <Paragraphs>659</Paragraphs>
  <Slides>70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Constantia</vt:lpstr>
      <vt:lpstr>Helvetica</vt:lpstr>
      <vt:lpstr>League Spartan</vt:lpstr>
      <vt:lpstr>Office Theme</vt:lpstr>
      <vt:lpstr>                     Pharmacology Update 2023    Teresa Knoop, MSN, RN, AOCN® Nurse Consultant   </vt:lpstr>
      <vt:lpstr>Disclosures</vt:lpstr>
      <vt:lpstr>Objectives</vt:lpstr>
      <vt:lpstr>    Progress in Cancer Therapy 2023 </vt:lpstr>
      <vt:lpstr>Progress in Cancer Therapy 2023</vt:lpstr>
      <vt:lpstr>Trends </vt:lpstr>
      <vt:lpstr>Trends</vt:lpstr>
      <vt:lpstr> Trends</vt:lpstr>
      <vt:lpstr>Trends</vt:lpstr>
      <vt:lpstr>Trends</vt:lpstr>
      <vt:lpstr>Trends</vt:lpstr>
      <vt:lpstr>Trends</vt:lpstr>
      <vt:lpstr>Trends</vt:lpstr>
      <vt:lpstr>  Progress in Cancer Therapy 2023  </vt:lpstr>
      <vt:lpstr>Of Note 2022: Non-Small Cell Lung Cancer</vt:lpstr>
      <vt:lpstr>  Progress in Cancer Therapy 2023  </vt:lpstr>
      <vt:lpstr>Of Note 2022: Breast Cancer</vt:lpstr>
      <vt:lpstr>  Progress in Cancer Therapy 2023  </vt:lpstr>
      <vt:lpstr>  Of Note 2022: Bladder Cancer  </vt:lpstr>
      <vt:lpstr>  Progress in Cancer Therapy 2023  </vt:lpstr>
      <vt:lpstr>  Progress in Cancer Therapy 2023  </vt:lpstr>
      <vt:lpstr>  Progress in Cancer Therapy 2023  </vt:lpstr>
      <vt:lpstr>  Progress in Cancer Therapy 2023  </vt:lpstr>
      <vt:lpstr> </vt:lpstr>
      <vt:lpstr> Of Note: Tumor Agnostic Drugs 2022</vt:lpstr>
      <vt:lpstr>Progress in Cancer Therapy 2023</vt:lpstr>
      <vt:lpstr>Progress in Cancer Therapy 2023</vt:lpstr>
      <vt:lpstr>Progress in Cancer Therapy 2023</vt:lpstr>
      <vt:lpstr> Tips for Learning about  New Cancer Therapies </vt:lpstr>
      <vt:lpstr>I know the generic name; but how do I pronounce it and how do I learn more??</vt:lpstr>
      <vt:lpstr>PowerPoint Presentation</vt:lpstr>
      <vt:lpstr>Small Molecules</vt:lpstr>
      <vt:lpstr> Of Note: Small Molecules </vt:lpstr>
      <vt:lpstr>Small Molecules Naming Conventions</vt:lpstr>
      <vt:lpstr>pirtobrutinib Jaypirca™ Eli Lilly and Company:  relapsed or refractory mantle cell lymphoma (MCL) after at least two lines of systemic therapy, including a BTK inhibitor (2023)   </vt:lpstr>
      <vt:lpstr>pirtobrutinib Jaypirca™      </vt:lpstr>
      <vt:lpstr>quizartinib Vanflyta® Daiichi Sankyo, Inc.: combined with standard cytarabine and anthracycline induction and cytarabine consolidation, and as maintenance monotherapy following consolidation chemotherapy, for the treatment of adult patients with newly diagnosed acute myeloid leukemia (AML) that is FLT3 internal tandem duplication (ITD)-positive (2023)    </vt:lpstr>
      <vt:lpstr>quizartinib Vanflyta®       </vt:lpstr>
      <vt:lpstr>niraparib and abiraterone acetate Akeega™, Janssen Biotech, Inc.: with prednisone: adult patients with deleterious or suspected deleterious BRCA-mutated castration-resistant prostate cancer (mCRPC) (2023)    </vt:lpstr>
      <vt:lpstr>niraparib and abiraterone acetate Akeega™        </vt:lpstr>
      <vt:lpstr>PowerPoint Presentation</vt:lpstr>
      <vt:lpstr>PowerPoint Presentation</vt:lpstr>
      <vt:lpstr>What does the name mean?</vt:lpstr>
      <vt:lpstr>What does the name mean?</vt:lpstr>
      <vt:lpstr>What does the name mean?</vt:lpstr>
      <vt:lpstr> </vt:lpstr>
      <vt:lpstr>retifanlimab-dlwr Zynyz®       </vt:lpstr>
      <vt:lpstr>PowerPoint Presentation</vt:lpstr>
      <vt:lpstr>PowerPoint Presentation</vt:lpstr>
      <vt:lpstr> </vt:lpstr>
      <vt:lpstr>epcoritamab-bysp Epkinly™        </vt:lpstr>
      <vt:lpstr> </vt:lpstr>
      <vt:lpstr>glofitamab-gxbm Columvi™         </vt:lpstr>
      <vt:lpstr> </vt:lpstr>
      <vt:lpstr>talquetamab-tgvs Talvey™       </vt:lpstr>
      <vt:lpstr> </vt:lpstr>
      <vt:lpstr>elranatamab-bcmm Elrexfio™        </vt:lpstr>
      <vt:lpstr> tebentafusp-tebn Kimmtrak® Immunocore Limited: a bispecific gp100 peptide-HLA-directed CD3 T cell engager, for HLA-A*02:01-positive adult patients with unresectable or metastatic uveal melanoma (2022) </vt:lpstr>
      <vt:lpstr> tebentafusp-tebn Kimmtrak®     </vt:lpstr>
      <vt:lpstr>PowerPoint Presentation</vt:lpstr>
      <vt:lpstr> leucel </vt:lpstr>
      <vt:lpstr>PowerPoint Presentation</vt:lpstr>
      <vt:lpstr>    nadofaragene firadenovec-vncg Adstiladrin® Ferring Pharmaceuticals: adult patients with high-risk Bacillus Calmette-Guérin (BCG) unresponsive non-muscle invasive bladder cancer (NMIBC) with carcinoma in situ (CIS) with or without papillary tumors (2022)  </vt:lpstr>
      <vt:lpstr>nadofaragene firadenovec-vncg Adstiladrin®     </vt:lpstr>
      <vt:lpstr>PowerPoint Presentation</vt:lpstr>
      <vt:lpstr>PowerPoint Presentation</vt:lpstr>
      <vt:lpstr>elacestrant Orserdu™  </vt:lpstr>
      <vt:lpstr>PowerPoint Presentation</vt:lpstr>
      <vt:lpstr>PowerPoint Presentation</vt:lpstr>
      <vt:lpstr>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Teresa Knoop</cp:lastModifiedBy>
  <cp:revision>243</cp:revision>
  <cp:lastPrinted>2022-08-20T19:08:16Z</cp:lastPrinted>
  <dcterms:created xsi:type="dcterms:W3CDTF">2020-06-24T16:12:33Z</dcterms:created>
  <dcterms:modified xsi:type="dcterms:W3CDTF">2023-08-29T15:06:12Z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0x010100DC11AF28F6743E4F84CE15F1D4315B8D</vt:lpwstr>
  </property>
</Properties>
</file>